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0" r:id="rId5"/>
    <p:sldId id="258" r:id="rId6"/>
    <p:sldId id="284" r:id="rId7"/>
    <p:sldId id="259" r:id="rId8"/>
    <p:sldId id="279" r:id="rId9"/>
    <p:sldId id="264" r:id="rId10"/>
    <p:sldId id="265" r:id="rId11"/>
    <p:sldId id="285" r:id="rId12"/>
    <p:sldId id="266" r:id="rId13"/>
    <p:sldId id="269" r:id="rId14"/>
    <p:sldId id="268" r:id="rId15"/>
    <p:sldId id="270" r:id="rId16"/>
    <p:sldId id="271" r:id="rId17"/>
    <p:sldId id="273" r:id="rId18"/>
    <p:sldId id="274" r:id="rId19"/>
    <p:sldId id="276" r:id="rId20"/>
    <p:sldId id="278" r:id="rId21"/>
    <p:sldId id="280" r:id="rId22"/>
    <p:sldId id="294" r:id="rId23"/>
    <p:sldId id="283" r:id="rId24"/>
    <p:sldId id="290" r:id="rId25"/>
    <p:sldId id="291" r:id="rId26"/>
    <p:sldId id="293" r:id="rId27"/>
    <p:sldId id="292" r:id="rId28"/>
    <p:sldId id="306" r:id="rId29"/>
    <p:sldId id="301" r:id="rId30"/>
    <p:sldId id="296" r:id="rId31"/>
    <p:sldId id="300" r:id="rId32"/>
    <p:sldId id="299" r:id="rId33"/>
    <p:sldId id="298" r:id="rId34"/>
    <p:sldId id="302" r:id="rId35"/>
    <p:sldId id="305" r:id="rId36"/>
    <p:sldId id="303" r:id="rId37"/>
    <p:sldId id="304" r:id="rId38"/>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1D44"/>
    <a:srgbClr val="F1D1A9"/>
    <a:srgbClr val="701E46"/>
    <a:srgbClr val="701D44"/>
    <a:srgbClr val="555557"/>
    <a:srgbClr val="575759"/>
    <a:srgbClr val="D1B3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4" autoAdjust="0"/>
    <p:restoredTop sz="94660"/>
  </p:normalViewPr>
  <p:slideViewPr>
    <p:cSldViewPr snapToGrid="0">
      <p:cViewPr varScale="1">
        <p:scale>
          <a:sx n="83" d="100"/>
          <a:sy n="83" d="100"/>
        </p:scale>
        <p:origin x="12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12614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8822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21522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35433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F5EB0EE-48F2-45EB-8D7D-48E54675DB95}"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06303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F5EB0EE-48F2-45EB-8D7D-48E54675DB95}" type="datetimeFigureOut">
              <a:rPr lang="tr-TR" smtClean="0"/>
              <a:t>18.05.2022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29008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2329" y="2505075"/>
            <a:ext cx="4190702"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14913" y="2505075"/>
            <a:ext cx="4211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F5EB0EE-48F2-45EB-8D7D-48E54675DB95}" type="datetimeFigureOut">
              <a:rPr lang="tr-TR" smtClean="0"/>
              <a:t>18.05.2022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53661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F5EB0EE-48F2-45EB-8D7D-48E54675DB95}" type="datetimeFigureOut">
              <a:rPr lang="tr-TR" smtClean="0"/>
              <a:t>18.05.2022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153526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EB0EE-48F2-45EB-8D7D-48E54675DB95}" type="datetimeFigureOut">
              <a:rPr lang="tr-TR" smtClean="0"/>
              <a:t>18.05.2022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140010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F5EB0EE-48F2-45EB-8D7D-48E54675DB95}" type="datetimeFigureOut">
              <a:rPr lang="tr-TR" smtClean="0"/>
              <a:t>18.05.2022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414105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F5EB0EE-48F2-45EB-8D7D-48E54675DB95}" type="datetimeFigureOut">
              <a:rPr lang="tr-TR" smtClean="0"/>
              <a:t>18.05.2022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96684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EB0EE-48F2-45EB-8D7D-48E54675DB95}" type="datetimeFigureOut">
              <a:rPr lang="tr-TR" smtClean="0"/>
              <a:t>18.05.2022</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C950C-434C-4B69-933B-31836432E62B}" type="slidenum">
              <a:rPr lang="tr-TR" smtClean="0"/>
              <a:t>‹#›</a:t>
            </a:fld>
            <a:endParaRPr lang="tr-TR"/>
          </a:p>
        </p:txBody>
      </p:sp>
    </p:spTree>
    <p:extLst>
      <p:ext uri="{BB962C8B-B14F-4D97-AF65-F5344CB8AC3E}">
        <p14:creationId xmlns:p14="http://schemas.microsoft.com/office/powerpoint/2010/main" val="389127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Tree>
    <p:extLst>
      <p:ext uri="{BB962C8B-B14F-4D97-AF65-F5344CB8AC3E}">
        <p14:creationId xmlns:p14="http://schemas.microsoft.com/office/powerpoint/2010/main" val="3629832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pic>
        <p:nvPicPr>
          <p:cNvPr id="8" name="İçerik Yer Tutucusu 4">
            <a:extLst>
              <a:ext uri="{FF2B5EF4-FFF2-40B4-BE49-F238E27FC236}">
                <a16:creationId xmlns:a16="http://schemas.microsoft.com/office/drawing/2014/main" id="{EA1A1DA8-F96B-49EE-B6D2-ACB00C0DB2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905999" cy="6857999"/>
          </a:xfrm>
        </p:spPr>
      </p:pic>
    </p:spTree>
    <p:extLst>
      <p:ext uri="{BB962C8B-B14F-4D97-AF65-F5344CB8AC3E}">
        <p14:creationId xmlns:p14="http://schemas.microsoft.com/office/powerpoint/2010/main" val="3293139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9" name="İçerik Yer Tutucusu 2"/>
          <p:cNvSpPr>
            <a:spLocks noGrp="1"/>
          </p:cNvSpPr>
          <p:nvPr>
            <p:ph idx="1"/>
          </p:nvPr>
        </p:nvSpPr>
        <p:spPr>
          <a:xfrm>
            <a:off x="773044" y="476672"/>
            <a:ext cx="8615400" cy="5472608"/>
          </a:xfrm>
        </p:spPr>
        <p:txBody>
          <a:bodyPr>
            <a:noAutofit/>
          </a:bodyPr>
          <a:lstStyle/>
          <a:p>
            <a:pPr marL="0" indent="0" algn="just">
              <a:buNone/>
            </a:pPr>
            <a:r>
              <a:rPr lang="tr-TR" b="1" dirty="0" smtClean="0">
                <a:solidFill>
                  <a:srgbClr val="7030A0"/>
                </a:solidFill>
              </a:rPr>
              <a:t>Doğrudan </a:t>
            </a:r>
            <a:r>
              <a:rPr lang="tr-TR" b="1" dirty="0">
                <a:solidFill>
                  <a:srgbClr val="7030A0"/>
                </a:solidFill>
              </a:rPr>
              <a:t>Teminin Getirdiği Kolaylıklar Nelerdir? </a:t>
            </a:r>
            <a:endParaRPr lang="tr-TR" b="1" dirty="0" smtClean="0">
              <a:solidFill>
                <a:srgbClr val="7030A0"/>
              </a:solidFill>
            </a:endParaRPr>
          </a:p>
          <a:p>
            <a:pPr marL="0" indent="0" algn="just">
              <a:buNone/>
            </a:pPr>
            <a:endParaRPr lang="tr-TR" sz="700" b="1" dirty="0" smtClean="0">
              <a:solidFill>
                <a:srgbClr val="781E46"/>
              </a:solidFill>
            </a:endParaRPr>
          </a:p>
          <a:p>
            <a:pPr marL="0" indent="0" algn="just">
              <a:buNone/>
            </a:pPr>
            <a:r>
              <a:rPr lang="tr-TR" sz="2400" b="1" dirty="0" smtClean="0">
                <a:solidFill>
                  <a:srgbClr val="781E46"/>
                </a:solidFill>
              </a:rPr>
              <a:t>* </a:t>
            </a:r>
            <a:r>
              <a:rPr lang="tr-TR" sz="2400" dirty="0">
                <a:solidFill>
                  <a:srgbClr val="781E46"/>
                </a:solidFill>
              </a:rPr>
              <a:t>İhale dokümanı hazırlanması zorunlu değildir. 22/d bendine göre yapılacak alımlarda yaklaşık maliyet tespiti zorunlu olmamakla birlikte işin limit altında olup olmadığının tespiti için araştırma yapılabilir.</a:t>
            </a:r>
            <a:endParaRPr lang="tr-TR" sz="2400" dirty="0" smtClean="0">
              <a:solidFill>
                <a:srgbClr val="781E46"/>
              </a:solidFill>
            </a:endParaRPr>
          </a:p>
          <a:p>
            <a:pPr marL="0" indent="0" algn="just">
              <a:buNone/>
            </a:pPr>
            <a:r>
              <a:rPr lang="tr-TR" sz="2400" dirty="0" smtClean="0">
                <a:solidFill>
                  <a:srgbClr val="781E46"/>
                </a:solidFill>
              </a:rPr>
              <a:t>* </a:t>
            </a:r>
            <a:r>
              <a:rPr lang="tr-TR" sz="2400" dirty="0">
                <a:solidFill>
                  <a:srgbClr val="781E46"/>
                </a:solidFill>
              </a:rPr>
              <a:t>İlan yapılması ve teminat alınması zorunlu değildir. </a:t>
            </a:r>
            <a:endParaRPr lang="tr-TR" sz="2400" dirty="0" smtClean="0">
              <a:solidFill>
                <a:srgbClr val="781E46"/>
              </a:solidFill>
            </a:endParaRPr>
          </a:p>
          <a:p>
            <a:pPr marL="0" indent="0" algn="just">
              <a:buNone/>
            </a:pPr>
            <a:r>
              <a:rPr lang="tr-TR" sz="2400" dirty="0" smtClean="0">
                <a:solidFill>
                  <a:srgbClr val="781E46"/>
                </a:solidFill>
              </a:rPr>
              <a:t>* İhale </a:t>
            </a:r>
            <a:r>
              <a:rPr lang="tr-TR" sz="2400" dirty="0">
                <a:solidFill>
                  <a:srgbClr val="781E46"/>
                </a:solidFill>
              </a:rPr>
              <a:t>K</a:t>
            </a:r>
            <a:r>
              <a:rPr lang="tr-TR" sz="2400" dirty="0" smtClean="0">
                <a:solidFill>
                  <a:srgbClr val="781E46"/>
                </a:solidFill>
              </a:rPr>
              <a:t>omisyonu kurulması ve karar alınması zorunlu değildir. </a:t>
            </a:r>
          </a:p>
          <a:p>
            <a:pPr marL="0" indent="0" algn="just">
              <a:buNone/>
            </a:pPr>
            <a:r>
              <a:rPr lang="tr-TR" sz="2400" dirty="0" smtClean="0">
                <a:solidFill>
                  <a:srgbClr val="781E46"/>
                </a:solidFill>
              </a:rPr>
              <a:t>* Yazılı teklif alınması zorunluluğu olmamakla birlikte Türk Hukuk sistemi açısından yazılılık şartı bir geçerlilik şartı olduğundan tekliflerin yazılı olması faydalıdır. </a:t>
            </a:r>
          </a:p>
          <a:p>
            <a:pPr marL="0" indent="0" algn="just">
              <a:buNone/>
            </a:pPr>
            <a:r>
              <a:rPr lang="tr-TR" sz="2400" dirty="0" smtClean="0">
                <a:solidFill>
                  <a:srgbClr val="781E46"/>
                </a:solidFill>
              </a:rPr>
              <a:t>* Kanunun 10 uncu maddesinde sayılan yeterlik kurallarına uymak zorunlu değildir. </a:t>
            </a:r>
          </a:p>
          <a:p>
            <a:pPr marL="0" indent="0" algn="just">
              <a:buNone/>
            </a:pPr>
            <a:r>
              <a:rPr lang="tr-TR" sz="2400" dirty="0" smtClean="0">
                <a:solidFill>
                  <a:srgbClr val="781E46"/>
                </a:solidFill>
              </a:rPr>
              <a:t>* Maddede belirtilen haller dışında şartname ve sözleşme düzenleme zorunluluğu yoktur. </a:t>
            </a:r>
          </a:p>
          <a:p>
            <a:pPr algn="just"/>
            <a:endParaRPr lang="tr-TR" dirty="0" smtClean="0">
              <a:solidFill>
                <a:srgbClr val="781E46"/>
              </a:solidFill>
            </a:endParaRPr>
          </a:p>
        </p:txBody>
      </p:sp>
    </p:spTree>
    <p:extLst>
      <p:ext uri="{BB962C8B-B14F-4D97-AF65-F5344CB8AC3E}">
        <p14:creationId xmlns:p14="http://schemas.microsoft.com/office/powerpoint/2010/main" val="1826676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4" name="Metin kutusu 3"/>
          <p:cNvSpPr txBox="1"/>
          <p:nvPr/>
        </p:nvSpPr>
        <p:spPr>
          <a:xfrm>
            <a:off x="2925778" y="453700"/>
            <a:ext cx="6980222" cy="1077218"/>
          </a:xfrm>
          <a:prstGeom prst="rect">
            <a:avLst/>
          </a:prstGeom>
          <a:noFill/>
        </p:spPr>
        <p:txBody>
          <a:bodyPr wrap="square" rtlCol="0">
            <a:spAutoFit/>
          </a:bodyPr>
          <a:lstStyle/>
          <a:p>
            <a:r>
              <a:rPr lang="tr-TR" sz="3200" b="1" dirty="0" smtClean="0">
                <a:solidFill>
                  <a:srgbClr val="7030A0"/>
                </a:solidFill>
              </a:rPr>
              <a:t>İhtiyacın Ortaya Çıkması</a:t>
            </a:r>
          </a:p>
          <a:p>
            <a:endParaRPr lang="tr-TR" sz="3200" b="1" dirty="0">
              <a:solidFill>
                <a:srgbClr val="7030A0"/>
              </a:solidFill>
            </a:endParaRPr>
          </a:p>
        </p:txBody>
      </p:sp>
      <p:sp>
        <p:nvSpPr>
          <p:cNvPr id="8" name="2 İçerik Yer Tutucusu"/>
          <p:cNvSpPr txBox="1">
            <a:spLocks/>
          </p:cNvSpPr>
          <p:nvPr/>
        </p:nvSpPr>
        <p:spPr>
          <a:xfrm>
            <a:off x="454899" y="1392345"/>
            <a:ext cx="8996202" cy="4527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tr-TR" sz="2400" dirty="0" smtClean="0">
                <a:solidFill>
                  <a:srgbClr val="681D44"/>
                </a:solidFill>
              </a:rPr>
              <a:t>Kamu alımları süreci </a:t>
            </a:r>
            <a:r>
              <a:rPr lang="tr-TR" sz="2400" b="1" i="1" u="sng" dirty="0" smtClean="0">
                <a:solidFill>
                  <a:srgbClr val="681D44"/>
                </a:solidFill>
              </a:rPr>
              <a:t>ihtiyacın ortaya çıkmasıyla </a:t>
            </a:r>
            <a:r>
              <a:rPr lang="tr-TR" sz="2400" dirty="0" smtClean="0">
                <a:solidFill>
                  <a:srgbClr val="681D44"/>
                </a:solidFill>
              </a:rPr>
              <a:t>başlar. Ancak bu ihtiyaç idarenin yerine getirmekle yükümlü olduğu görev veya hizmetlerin gerekleri doğrultusunda </a:t>
            </a:r>
            <a:r>
              <a:rPr lang="tr-TR" sz="2400" b="1" i="1" u="sng" dirty="0" smtClean="0">
                <a:solidFill>
                  <a:srgbClr val="681D44"/>
                </a:solidFill>
              </a:rPr>
              <a:t>önceden planlanmış olmalıdır. </a:t>
            </a:r>
            <a:r>
              <a:rPr lang="tr-TR" sz="2400" dirty="0" smtClean="0">
                <a:solidFill>
                  <a:srgbClr val="681D44"/>
                </a:solidFill>
              </a:rPr>
              <a:t>Böyle bir yaklaşım satın alma sürecinde Kanunda belirtilen temel ilkeleri, mevzuata uygun satın almanın yapılmasını da mümkün kılacaktır. </a:t>
            </a:r>
          </a:p>
          <a:p>
            <a:pPr marL="0" indent="0" algn="just">
              <a:buFont typeface="Arial" panose="020B0604020202020204" pitchFamily="34" charset="0"/>
              <a:buNone/>
            </a:pPr>
            <a:endParaRPr lang="tr-TR" sz="2400" dirty="0" smtClean="0">
              <a:solidFill>
                <a:srgbClr val="681D44"/>
              </a:solidFill>
            </a:endParaRPr>
          </a:p>
          <a:p>
            <a:pPr algn="just">
              <a:buFont typeface="Wingdings" panose="05000000000000000000" pitchFamily="2" charset="2"/>
              <a:buChar char="q"/>
            </a:pPr>
            <a:r>
              <a:rPr lang="tr-TR" sz="2400" dirty="0" smtClean="0">
                <a:solidFill>
                  <a:srgbClr val="681D44"/>
                </a:solidFill>
              </a:rPr>
              <a:t>Bilindiği üzere idareler, diğer temel ilkelerin yanı sıra ihtiyaçların uygun şartlarla ve zamanında karşılanmasını ve </a:t>
            </a:r>
            <a:r>
              <a:rPr lang="tr-TR" sz="2400" b="1" i="1" u="sng" dirty="0" smtClean="0">
                <a:solidFill>
                  <a:srgbClr val="681D44"/>
                </a:solidFill>
              </a:rPr>
              <a:t>kaynakların verimli kullanılmasını</a:t>
            </a:r>
            <a:r>
              <a:rPr lang="tr-TR" sz="2400" dirty="0" smtClean="0">
                <a:solidFill>
                  <a:srgbClr val="681D44"/>
                </a:solidFill>
              </a:rPr>
              <a:t> sağlamakla da yükümlüdürler. Bu nedenle, ilk adım olarak ihtiyacın doğru tespit edilmesi büyük önem arz etmektedir. </a:t>
            </a:r>
          </a:p>
          <a:p>
            <a:endParaRPr lang="tr-TR" sz="2400" dirty="0">
              <a:solidFill>
                <a:srgbClr val="681D44"/>
              </a:solidFill>
            </a:endParaRPr>
          </a:p>
        </p:txBody>
      </p:sp>
    </p:spTree>
    <p:extLst>
      <p:ext uri="{BB962C8B-B14F-4D97-AF65-F5344CB8AC3E}">
        <p14:creationId xmlns:p14="http://schemas.microsoft.com/office/powerpoint/2010/main" val="2996227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8" name="2 İçerik Yer Tutucusu"/>
          <p:cNvSpPr>
            <a:spLocks noGrp="1"/>
          </p:cNvSpPr>
          <p:nvPr>
            <p:ph idx="1"/>
          </p:nvPr>
        </p:nvSpPr>
        <p:spPr>
          <a:xfrm>
            <a:off x="878613" y="1645840"/>
            <a:ext cx="8355921" cy="4527011"/>
          </a:xfrm>
        </p:spPr>
        <p:txBody>
          <a:bodyPr>
            <a:normAutofit/>
          </a:bodyPr>
          <a:lstStyle/>
          <a:p>
            <a:pPr>
              <a:buFont typeface="Wingdings" panose="05000000000000000000" pitchFamily="2" charset="2"/>
              <a:buChar char="v"/>
            </a:pPr>
            <a:endParaRPr lang="tr-TR" dirty="0">
              <a:solidFill>
                <a:srgbClr val="681D44"/>
              </a:solidFill>
            </a:endParaRPr>
          </a:p>
          <a:p>
            <a:pPr>
              <a:buFont typeface="Wingdings" panose="05000000000000000000" pitchFamily="2" charset="2"/>
              <a:buChar char="v"/>
            </a:pPr>
            <a:r>
              <a:rPr lang="tr-TR" sz="2600" dirty="0">
                <a:solidFill>
                  <a:srgbClr val="681D44"/>
                </a:solidFill>
              </a:rPr>
              <a:t>Ödeneği bulunmayan hiçbir iş için ihaleye çıkılamaz. </a:t>
            </a:r>
          </a:p>
          <a:p>
            <a:pPr marL="0" indent="0">
              <a:buNone/>
            </a:pPr>
            <a:r>
              <a:rPr lang="tr-TR" sz="2600" dirty="0">
                <a:solidFill>
                  <a:srgbClr val="681D44"/>
                </a:solidFill>
              </a:rPr>
              <a:t>                     (4734/Temel İlkeler Md.:5)</a:t>
            </a:r>
          </a:p>
          <a:p>
            <a:pPr marL="0" indent="0">
              <a:buNone/>
            </a:pPr>
            <a:endParaRPr lang="tr-TR" sz="2600" dirty="0">
              <a:solidFill>
                <a:srgbClr val="681D44"/>
              </a:solidFill>
            </a:endParaRPr>
          </a:p>
          <a:p>
            <a:pPr>
              <a:buFont typeface="Wingdings" panose="05000000000000000000" pitchFamily="2" charset="2"/>
              <a:buChar char="v"/>
            </a:pPr>
            <a:r>
              <a:rPr lang="tr-TR" sz="2600" dirty="0">
                <a:solidFill>
                  <a:srgbClr val="681D44"/>
                </a:solidFill>
              </a:rPr>
              <a:t> Kamu idareleri, bütçelerinde yer alan ödeneklerin üzerinde harcama yapamaz.</a:t>
            </a:r>
          </a:p>
          <a:p>
            <a:pPr marL="0" indent="0">
              <a:buNone/>
            </a:pPr>
            <a:r>
              <a:rPr lang="tr-TR" sz="2600" dirty="0">
                <a:solidFill>
                  <a:srgbClr val="681D44"/>
                </a:solidFill>
              </a:rPr>
              <a:t>             (5018/Ödeneklerin kullanılması Md.:20/d)</a:t>
            </a:r>
          </a:p>
        </p:txBody>
      </p:sp>
      <p:sp>
        <p:nvSpPr>
          <p:cNvPr id="9" name="Metin kutusu 8"/>
          <p:cNvSpPr txBox="1"/>
          <p:nvPr/>
        </p:nvSpPr>
        <p:spPr>
          <a:xfrm>
            <a:off x="3261511" y="827930"/>
            <a:ext cx="6980222" cy="1077218"/>
          </a:xfrm>
          <a:prstGeom prst="rect">
            <a:avLst/>
          </a:prstGeom>
          <a:noFill/>
        </p:spPr>
        <p:txBody>
          <a:bodyPr wrap="square" rtlCol="0">
            <a:spAutoFit/>
          </a:bodyPr>
          <a:lstStyle/>
          <a:p>
            <a:r>
              <a:rPr lang="tr-TR" sz="3200" b="1" dirty="0" smtClean="0">
                <a:solidFill>
                  <a:srgbClr val="7030A0"/>
                </a:solidFill>
              </a:rPr>
              <a:t>Ödeneğin Temini</a:t>
            </a:r>
          </a:p>
          <a:p>
            <a:endParaRPr lang="tr-TR" sz="3200" b="1" dirty="0">
              <a:solidFill>
                <a:srgbClr val="7030A0"/>
              </a:solidFill>
            </a:endParaRPr>
          </a:p>
        </p:txBody>
      </p:sp>
    </p:spTree>
    <p:extLst>
      <p:ext uri="{BB962C8B-B14F-4D97-AF65-F5344CB8AC3E}">
        <p14:creationId xmlns:p14="http://schemas.microsoft.com/office/powerpoint/2010/main" val="172289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4" name="Metin kutusu 3"/>
          <p:cNvSpPr txBox="1"/>
          <p:nvPr/>
        </p:nvSpPr>
        <p:spPr>
          <a:xfrm>
            <a:off x="3535304" y="699761"/>
            <a:ext cx="3206690" cy="1077218"/>
          </a:xfrm>
          <a:prstGeom prst="rect">
            <a:avLst/>
          </a:prstGeom>
          <a:noFill/>
        </p:spPr>
        <p:txBody>
          <a:bodyPr wrap="square" rtlCol="0">
            <a:spAutoFit/>
          </a:bodyPr>
          <a:lstStyle/>
          <a:p>
            <a:pPr algn="ctr"/>
            <a:r>
              <a:rPr lang="tr-TR" sz="3200" b="1" dirty="0" smtClean="0">
                <a:solidFill>
                  <a:srgbClr val="7030A0"/>
                </a:solidFill>
              </a:rPr>
              <a:t>Yaklaşık Maliyet</a:t>
            </a:r>
          </a:p>
          <a:p>
            <a:pPr algn="ctr"/>
            <a:endParaRPr lang="tr-TR" sz="3200" b="1" dirty="0">
              <a:solidFill>
                <a:srgbClr val="7030A0"/>
              </a:solidFill>
            </a:endParaRPr>
          </a:p>
        </p:txBody>
      </p:sp>
      <p:sp>
        <p:nvSpPr>
          <p:cNvPr id="8" name="2 İçerik Yer Tutucusu"/>
          <p:cNvSpPr>
            <a:spLocks noGrp="1"/>
          </p:cNvSpPr>
          <p:nvPr>
            <p:ph idx="1"/>
          </p:nvPr>
        </p:nvSpPr>
        <p:spPr>
          <a:xfrm>
            <a:off x="609526" y="1600574"/>
            <a:ext cx="8516368" cy="4527011"/>
          </a:xfrm>
        </p:spPr>
        <p:txBody>
          <a:bodyPr>
            <a:normAutofit/>
          </a:bodyPr>
          <a:lstStyle/>
          <a:p>
            <a:pPr algn="just">
              <a:buFont typeface="Wingdings" panose="05000000000000000000" pitchFamily="2" charset="2"/>
              <a:buChar char="ü"/>
            </a:pPr>
            <a:r>
              <a:rPr lang="tr-TR" sz="2400" dirty="0">
                <a:solidFill>
                  <a:srgbClr val="681D44"/>
                </a:solidFill>
              </a:rPr>
              <a:t>Tek kaynaktan temin edilecek alımlarda (22 a/b/c) uygulama yönetmelikleri ekindeki standart formlarda (KİK021.0/H ve KİK022.0/M) yaklaşık bedel hazırlanmasına ilişkin açıklamalar yer aldığından yaklaşık maliyet çalışması yapılması sağlıklı olacaktır. </a:t>
            </a:r>
          </a:p>
          <a:p>
            <a:pPr marL="0" indent="0" algn="just">
              <a:buNone/>
            </a:pPr>
            <a:endParaRPr lang="tr-TR" sz="2400" dirty="0">
              <a:solidFill>
                <a:srgbClr val="681D44"/>
              </a:solidFill>
            </a:endParaRPr>
          </a:p>
          <a:p>
            <a:pPr>
              <a:buFont typeface="Wingdings" panose="05000000000000000000" pitchFamily="2" charset="2"/>
              <a:buChar char="ü"/>
            </a:pPr>
            <a:r>
              <a:rPr lang="tr-TR" sz="2400" dirty="0">
                <a:solidFill>
                  <a:srgbClr val="681D44"/>
                </a:solidFill>
              </a:rPr>
              <a:t>22/d kapsamındaki </a:t>
            </a:r>
            <a:r>
              <a:rPr lang="tr-TR" sz="2400" b="1" dirty="0">
                <a:solidFill>
                  <a:srgbClr val="681D44"/>
                </a:solidFill>
              </a:rPr>
              <a:t>yapım işinde </a:t>
            </a:r>
            <a:r>
              <a:rPr lang="tr-TR" sz="2400" dirty="0">
                <a:solidFill>
                  <a:srgbClr val="681D44"/>
                </a:solidFill>
              </a:rPr>
              <a:t>yaklaşık maliyet çalışması yapılması gerekmektedir. (Genel Tebliğ/22.5.1.)</a:t>
            </a:r>
          </a:p>
          <a:p>
            <a:pPr marL="0" indent="0">
              <a:buNone/>
            </a:pPr>
            <a:endParaRPr lang="tr-TR" sz="2400" dirty="0">
              <a:solidFill>
                <a:srgbClr val="681D44"/>
              </a:solidFill>
            </a:endParaRPr>
          </a:p>
          <a:p>
            <a:pPr algn="just">
              <a:buFont typeface="Wingdings" panose="05000000000000000000" pitchFamily="2" charset="2"/>
              <a:buChar char="ü"/>
            </a:pPr>
            <a:r>
              <a:rPr lang="tr-TR" sz="2400" b="1" dirty="0">
                <a:solidFill>
                  <a:srgbClr val="681D44"/>
                </a:solidFill>
              </a:rPr>
              <a:t>22/d alımlarında yapılacak alım limit sınırına yakınsa, alımın limitin altında kalıp kalmadığının tespiti için yaklaşık maliyeti belirlenmesi gerekmektedir.</a:t>
            </a:r>
          </a:p>
        </p:txBody>
      </p:sp>
    </p:spTree>
    <p:extLst>
      <p:ext uri="{BB962C8B-B14F-4D97-AF65-F5344CB8AC3E}">
        <p14:creationId xmlns:p14="http://schemas.microsoft.com/office/powerpoint/2010/main" val="1237861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4" name="Metin kutusu 3"/>
          <p:cNvSpPr txBox="1"/>
          <p:nvPr/>
        </p:nvSpPr>
        <p:spPr>
          <a:xfrm>
            <a:off x="2925778" y="555986"/>
            <a:ext cx="6980222" cy="1077218"/>
          </a:xfrm>
          <a:prstGeom prst="rect">
            <a:avLst/>
          </a:prstGeom>
          <a:noFill/>
        </p:spPr>
        <p:txBody>
          <a:bodyPr wrap="square" rtlCol="0">
            <a:spAutoFit/>
          </a:bodyPr>
          <a:lstStyle/>
          <a:p>
            <a:r>
              <a:rPr lang="tr-TR" sz="3200" b="1" dirty="0" smtClean="0">
                <a:solidFill>
                  <a:srgbClr val="7030A0"/>
                </a:solidFill>
              </a:rPr>
              <a:t>Yaklaşık Maliyetin Tespiti</a:t>
            </a:r>
          </a:p>
          <a:p>
            <a:endParaRPr lang="tr-TR" sz="3200" b="1" dirty="0">
              <a:solidFill>
                <a:srgbClr val="7030A0"/>
              </a:solidFill>
            </a:endParaRPr>
          </a:p>
        </p:txBody>
      </p:sp>
      <p:sp>
        <p:nvSpPr>
          <p:cNvPr id="8" name="İçerik Yer Tutucusu 2">
            <a:extLst>
              <a:ext uri="{FF2B5EF4-FFF2-40B4-BE49-F238E27FC236}">
                <a16:creationId xmlns:a16="http://schemas.microsoft.com/office/drawing/2014/main" id="{DA487745-49C4-44EA-8E95-E879C79815A9}"/>
              </a:ext>
            </a:extLst>
          </p:cNvPr>
          <p:cNvSpPr>
            <a:spLocks noGrp="1"/>
          </p:cNvSpPr>
          <p:nvPr>
            <p:ph idx="1"/>
          </p:nvPr>
        </p:nvSpPr>
        <p:spPr>
          <a:xfrm>
            <a:off x="181918" y="1442170"/>
            <a:ext cx="9369490" cy="3973662"/>
          </a:xfrm>
        </p:spPr>
        <p:txBody>
          <a:bodyPr>
            <a:noAutofit/>
          </a:bodyPr>
          <a:lstStyle/>
          <a:p>
            <a:pPr marL="0" indent="361950" algn="ctr" defTabSz="630238">
              <a:lnSpc>
                <a:spcPct val="90000"/>
              </a:lnSpc>
              <a:buNone/>
              <a:defRPr/>
            </a:pPr>
            <a:r>
              <a:rPr lang="tr-TR" sz="1800" b="1" dirty="0">
                <a:solidFill>
                  <a:srgbClr val="681D44"/>
                </a:solidFill>
              </a:rPr>
              <a:t>İdarelerce, ihtiyaç konusu işin yaklaşık maliyetinin tespitinde;</a:t>
            </a:r>
          </a:p>
          <a:p>
            <a:pPr marL="0" indent="0">
              <a:lnSpc>
                <a:spcPct val="90000"/>
              </a:lnSpc>
              <a:buNone/>
              <a:defRPr/>
            </a:pPr>
            <a:endParaRPr lang="tr-TR" sz="1800" dirty="0">
              <a:solidFill>
                <a:srgbClr val="681D44"/>
              </a:solidFill>
            </a:endParaRPr>
          </a:p>
          <a:p>
            <a:pPr>
              <a:lnSpc>
                <a:spcPct val="90000"/>
              </a:lnSpc>
              <a:buFont typeface="Wingdings" panose="05000000000000000000" pitchFamily="2" charset="2"/>
              <a:buChar char="Ø"/>
              <a:defRPr/>
            </a:pPr>
            <a:r>
              <a:rPr lang="tr-TR" sz="1800" dirty="0">
                <a:solidFill>
                  <a:srgbClr val="681D44"/>
                </a:solidFill>
              </a:rPr>
              <a:t>Piyasada alım konusu </a:t>
            </a:r>
            <a:r>
              <a:rPr lang="tr-TR" sz="1800" b="1" dirty="0">
                <a:solidFill>
                  <a:srgbClr val="681D44"/>
                </a:solidFill>
              </a:rPr>
              <a:t>malı/hizmeti üreten/sunan veya pazarlayan gerçek veya tüzel kişilerden </a:t>
            </a:r>
            <a:r>
              <a:rPr lang="tr-TR" sz="1800" dirty="0">
                <a:solidFill>
                  <a:srgbClr val="681D44"/>
                </a:solidFill>
              </a:rPr>
              <a:t> fiyat bildirimi veya proforma fatura isteyerek yaklaşık maliyet hesaplanabilir</a:t>
            </a:r>
            <a:r>
              <a:rPr lang="tr-TR" sz="1800" dirty="0" smtClean="0">
                <a:solidFill>
                  <a:srgbClr val="681D44"/>
                </a:solidFill>
              </a:rPr>
              <a:t>.</a:t>
            </a:r>
            <a:endParaRPr lang="tr-TR" sz="1800" dirty="0">
              <a:solidFill>
                <a:srgbClr val="681D44"/>
              </a:solidFill>
            </a:endParaRPr>
          </a:p>
          <a:p>
            <a:pPr marL="0" indent="0" algn="just">
              <a:lnSpc>
                <a:spcPct val="90000"/>
              </a:lnSpc>
              <a:buNone/>
              <a:defRPr/>
            </a:pPr>
            <a:r>
              <a:rPr lang="tr-TR" sz="1800" dirty="0">
                <a:solidFill>
                  <a:srgbClr val="681D44"/>
                </a:solidFill>
              </a:rPr>
              <a:t>Ayrıca;</a:t>
            </a:r>
          </a:p>
          <a:p>
            <a:pPr marL="0" indent="0" algn="just">
              <a:lnSpc>
                <a:spcPct val="90000"/>
              </a:lnSpc>
              <a:buNone/>
              <a:defRPr/>
            </a:pPr>
            <a:r>
              <a:rPr lang="tr-TR" sz="1800" dirty="0">
                <a:solidFill>
                  <a:srgbClr val="681D44"/>
                </a:solidFill>
              </a:rPr>
              <a:t>          a) </a:t>
            </a:r>
            <a:r>
              <a:rPr lang="tr-TR" sz="1800" dirty="0" err="1">
                <a:solidFill>
                  <a:srgbClr val="681D44"/>
                </a:solidFill>
              </a:rPr>
              <a:t>Satınalmayı</a:t>
            </a:r>
            <a:r>
              <a:rPr lang="tr-TR" sz="1800" dirty="0">
                <a:solidFill>
                  <a:srgbClr val="681D44"/>
                </a:solidFill>
              </a:rPr>
              <a:t> gerçekleştiren idarenin daha </a:t>
            </a:r>
            <a:r>
              <a:rPr lang="tr-TR" sz="1800" b="1" dirty="0">
                <a:solidFill>
                  <a:srgbClr val="681D44"/>
                </a:solidFill>
              </a:rPr>
              <a:t>önce gerçekleştirdiği</a:t>
            </a:r>
            <a:r>
              <a:rPr lang="tr-TR" sz="1800" dirty="0">
                <a:solidFill>
                  <a:srgbClr val="681D44"/>
                </a:solidFill>
              </a:rPr>
              <a:t>, alım  </a:t>
            </a:r>
          </a:p>
          <a:p>
            <a:pPr marL="0" indent="0" algn="just">
              <a:lnSpc>
                <a:spcPct val="90000"/>
              </a:lnSpc>
              <a:buNone/>
              <a:defRPr/>
            </a:pPr>
            <a:r>
              <a:rPr lang="tr-TR" sz="1800" dirty="0">
                <a:solidFill>
                  <a:srgbClr val="681D44"/>
                </a:solidFill>
              </a:rPr>
              <a:t>              konusu işe benzer nitelikteki işlerin </a:t>
            </a:r>
            <a:r>
              <a:rPr lang="tr-TR" sz="1800" b="1" dirty="0">
                <a:solidFill>
                  <a:srgbClr val="681D44"/>
                </a:solidFill>
              </a:rPr>
              <a:t>sözleşmelerinde ortaya çıkan fiyatlar</a:t>
            </a:r>
            <a:r>
              <a:rPr lang="tr-TR" sz="1800" b="1" dirty="0" smtClean="0">
                <a:solidFill>
                  <a:srgbClr val="681D44"/>
                </a:solidFill>
              </a:rPr>
              <a:t>,</a:t>
            </a:r>
            <a:endParaRPr lang="tr-TR" sz="1800" b="1" dirty="0">
              <a:solidFill>
                <a:srgbClr val="681D44"/>
              </a:solidFill>
            </a:endParaRPr>
          </a:p>
          <a:p>
            <a:pPr marL="0" indent="0" algn="just">
              <a:lnSpc>
                <a:spcPct val="90000"/>
              </a:lnSpc>
              <a:buNone/>
              <a:defRPr/>
            </a:pPr>
            <a:r>
              <a:rPr lang="tr-TR" sz="1800" dirty="0">
                <a:solidFill>
                  <a:srgbClr val="681D44"/>
                </a:solidFill>
              </a:rPr>
              <a:t>          b) </a:t>
            </a:r>
            <a:r>
              <a:rPr lang="tr-TR" sz="1800" b="1" dirty="0">
                <a:solidFill>
                  <a:srgbClr val="681D44"/>
                </a:solidFill>
              </a:rPr>
              <a:t>Kamu kurum ve kuruluşlarınca belirlenerek</a:t>
            </a:r>
            <a:r>
              <a:rPr lang="tr-TR" sz="1800" dirty="0">
                <a:solidFill>
                  <a:srgbClr val="681D44"/>
                </a:solidFill>
              </a:rPr>
              <a:t> yayımlanmış birim fiyat ve  </a:t>
            </a:r>
          </a:p>
          <a:p>
            <a:pPr marL="0" indent="0" algn="just">
              <a:lnSpc>
                <a:spcPct val="90000"/>
              </a:lnSpc>
              <a:buNone/>
              <a:defRPr/>
            </a:pPr>
            <a:r>
              <a:rPr lang="tr-TR" sz="1800" dirty="0">
                <a:solidFill>
                  <a:srgbClr val="681D44"/>
                </a:solidFill>
              </a:rPr>
              <a:t>              rayiçler, </a:t>
            </a:r>
          </a:p>
          <a:p>
            <a:pPr marL="0" indent="0" algn="just">
              <a:lnSpc>
                <a:spcPct val="90000"/>
              </a:lnSpc>
              <a:buNone/>
              <a:defRPr/>
            </a:pPr>
            <a:r>
              <a:rPr lang="tr-TR" sz="1800" dirty="0">
                <a:solidFill>
                  <a:srgbClr val="681D44"/>
                </a:solidFill>
              </a:rPr>
              <a:t>          c) </a:t>
            </a:r>
            <a:r>
              <a:rPr lang="tr-TR" sz="1800" b="1" dirty="0">
                <a:solidFill>
                  <a:srgbClr val="681D44"/>
                </a:solidFill>
              </a:rPr>
              <a:t>İlgili meslek odaları</a:t>
            </a:r>
            <a:r>
              <a:rPr lang="tr-TR" sz="1800" dirty="0">
                <a:solidFill>
                  <a:srgbClr val="681D44"/>
                </a:solidFill>
              </a:rPr>
              <a:t>, üniversiteler veya benzeri kuruluşlarca belirlenerek </a:t>
            </a:r>
          </a:p>
          <a:p>
            <a:pPr marL="0" indent="0" algn="just">
              <a:lnSpc>
                <a:spcPct val="90000"/>
              </a:lnSpc>
              <a:buNone/>
              <a:defRPr/>
            </a:pPr>
            <a:r>
              <a:rPr lang="tr-TR" sz="1800" dirty="0">
                <a:solidFill>
                  <a:srgbClr val="681D44"/>
                </a:solidFill>
              </a:rPr>
              <a:t>              yayımlanmış fiyat ve </a:t>
            </a:r>
            <a:r>
              <a:rPr lang="tr-TR" sz="1800" dirty="0" smtClean="0">
                <a:solidFill>
                  <a:srgbClr val="681D44"/>
                </a:solidFill>
              </a:rPr>
              <a:t>rayiçler esas alınabilir.</a:t>
            </a:r>
            <a:endParaRPr lang="tr-TR" sz="1800" dirty="0">
              <a:solidFill>
                <a:srgbClr val="681D44"/>
              </a:solidFill>
            </a:endParaRPr>
          </a:p>
          <a:p>
            <a:pPr marL="0" indent="0">
              <a:lnSpc>
                <a:spcPct val="90000"/>
              </a:lnSpc>
              <a:buNone/>
              <a:defRPr/>
            </a:pPr>
            <a:r>
              <a:rPr lang="tr-TR" sz="1800" dirty="0">
                <a:solidFill>
                  <a:srgbClr val="681D44"/>
                </a:solidFill>
              </a:rPr>
              <a:t>                                                                                                                                                           </a:t>
            </a:r>
          </a:p>
          <a:p>
            <a:pPr marL="0" indent="0">
              <a:lnSpc>
                <a:spcPct val="90000"/>
              </a:lnSpc>
              <a:buNone/>
              <a:defRPr/>
            </a:pPr>
            <a:r>
              <a:rPr lang="tr-TR" sz="1800" dirty="0">
                <a:solidFill>
                  <a:srgbClr val="681D44"/>
                </a:solidFill>
              </a:rPr>
              <a:t>                                                                                             </a:t>
            </a:r>
            <a:endParaRPr lang="tr-TR" sz="500" dirty="0">
              <a:solidFill>
                <a:srgbClr val="681D44"/>
              </a:solidFill>
            </a:endParaRPr>
          </a:p>
        </p:txBody>
      </p:sp>
    </p:spTree>
    <p:extLst>
      <p:ext uri="{BB962C8B-B14F-4D97-AF65-F5344CB8AC3E}">
        <p14:creationId xmlns:p14="http://schemas.microsoft.com/office/powerpoint/2010/main" val="3210270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2"/>
          <p:cNvSpPr>
            <a:spLocks noGrp="1"/>
          </p:cNvSpPr>
          <p:nvPr>
            <p:ph idx="1"/>
          </p:nvPr>
        </p:nvSpPr>
        <p:spPr>
          <a:xfrm>
            <a:off x="983431" y="980727"/>
            <a:ext cx="8187729" cy="5130361"/>
          </a:xfrm>
        </p:spPr>
        <p:txBody>
          <a:bodyPr anchor="t">
            <a:noAutofit/>
          </a:bodyPr>
          <a:lstStyle/>
          <a:p>
            <a:pPr marL="0" indent="0" algn="just">
              <a:buNone/>
            </a:pPr>
            <a:r>
              <a:rPr lang="tr-TR" dirty="0" smtClean="0">
                <a:solidFill>
                  <a:srgbClr val="781E46"/>
                </a:solidFill>
              </a:rPr>
              <a:t>    </a:t>
            </a:r>
          </a:p>
          <a:p>
            <a:pPr marL="0" indent="0" algn="just">
              <a:buNone/>
            </a:pPr>
            <a:r>
              <a:rPr lang="tr-TR" sz="3200" b="1" dirty="0" smtClean="0">
                <a:solidFill>
                  <a:srgbClr val="7030A0"/>
                </a:solidFill>
              </a:rPr>
              <a:t>Doğrudan </a:t>
            </a:r>
            <a:r>
              <a:rPr lang="tr-TR" sz="3200" b="1" dirty="0">
                <a:solidFill>
                  <a:srgbClr val="7030A0"/>
                </a:solidFill>
              </a:rPr>
              <a:t>Temin Suretiyle Yapılacak Alımlarda Düzenlenecek Onay Belgesi Nedir? </a:t>
            </a:r>
          </a:p>
          <a:p>
            <a:pPr marL="0" indent="0" algn="just">
              <a:buNone/>
            </a:pPr>
            <a:endParaRPr lang="tr-TR" sz="800" b="1" dirty="0" smtClean="0">
              <a:solidFill>
                <a:srgbClr val="781E46"/>
              </a:solidFill>
            </a:endParaRPr>
          </a:p>
          <a:p>
            <a:pPr marL="0" indent="0" algn="just">
              <a:buNone/>
            </a:pPr>
            <a:r>
              <a:rPr lang="tr-TR" sz="2800" dirty="0" smtClean="0">
                <a:solidFill>
                  <a:srgbClr val="781E46"/>
                </a:solidFill>
              </a:rPr>
              <a:t>Doğrudan </a:t>
            </a:r>
            <a:r>
              <a:rPr lang="tr-TR" sz="2800" dirty="0">
                <a:solidFill>
                  <a:srgbClr val="781E46"/>
                </a:solidFill>
              </a:rPr>
              <a:t>temin suretiyle yapılacak alımlarda, alım konusu işin nev’i, niteliği, varsa proje numarası, miktarı, gereken hallerde yaklaşık maliyeti, kullanılabilir ödeneği ve tertibi, alımda uygulanacak usul, avans ve fiyat farkı verilecekse şartlarını gösteren ve harcama yetkilisi (ihale yetkilisi) tarafından imzalanan </a:t>
            </a:r>
            <a:r>
              <a:rPr lang="tr-TR" sz="2800" dirty="0" smtClean="0">
                <a:solidFill>
                  <a:srgbClr val="781E46"/>
                </a:solidFill>
              </a:rPr>
              <a:t>belgedir.</a:t>
            </a:r>
            <a:endParaRPr lang="tr-TR" sz="1600" dirty="0">
              <a:solidFill>
                <a:srgbClr val="781E46"/>
              </a:solidFill>
            </a:endParaRPr>
          </a:p>
          <a:p>
            <a:pPr marL="0" indent="0" algn="just">
              <a:buNone/>
            </a:pPr>
            <a:endParaRPr lang="tr-TR" sz="2800" dirty="0">
              <a:solidFill>
                <a:srgbClr val="781E46"/>
              </a:solidFill>
            </a:endParaRPr>
          </a:p>
        </p:txBody>
      </p:sp>
    </p:spTree>
    <p:extLst>
      <p:ext uri="{BB962C8B-B14F-4D97-AF65-F5344CB8AC3E}">
        <p14:creationId xmlns:p14="http://schemas.microsoft.com/office/powerpoint/2010/main" val="2401275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2962" y="117426"/>
            <a:ext cx="9605727" cy="612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180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11" name="İçerik Yer Tutucusu 2"/>
          <p:cNvSpPr>
            <a:spLocks noGrp="1"/>
          </p:cNvSpPr>
          <p:nvPr>
            <p:ph idx="1"/>
          </p:nvPr>
        </p:nvSpPr>
        <p:spPr>
          <a:xfrm>
            <a:off x="709310" y="937138"/>
            <a:ext cx="8407530" cy="4784651"/>
          </a:xfrm>
        </p:spPr>
        <p:txBody>
          <a:bodyPr>
            <a:normAutofit/>
          </a:bodyPr>
          <a:lstStyle/>
          <a:p>
            <a:pPr marL="0" indent="0" algn="just">
              <a:buNone/>
            </a:pPr>
            <a:r>
              <a:rPr lang="tr-TR" sz="3600" b="1" dirty="0" smtClean="0">
                <a:solidFill>
                  <a:srgbClr val="7030A0"/>
                </a:solidFill>
              </a:rPr>
              <a:t>Piyasa </a:t>
            </a:r>
            <a:r>
              <a:rPr lang="tr-TR" sz="3600" b="1" dirty="0">
                <a:solidFill>
                  <a:srgbClr val="7030A0"/>
                </a:solidFill>
              </a:rPr>
              <a:t>Fiyat </a:t>
            </a:r>
            <a:r>
              <a:rPr lang="tr-TR" sz="3600" b="1" dirty="0" smtClean="0">
                <a:solidFill>
                  <a:srgbClr val="7030A0"/>
                </a:solidFill>
              </a:rPr>
              <a:t>Araştırması </a:t>
            </a:r>
            <a:r>
              <a:rPr lang="tr-TR" sz="3600" b="1" dirty="0">
                <a:solidFill>
                  <a:srgbClr val="7030A0"/>
                </a:solidFill>
              </a:rPr>
              <a:t>Tutanağı Nedir? </a:t>
            </a:r>
            <a:endParaRPr lang="tr-TR" sz="3600" b="1" dirty="0" smtClean="0">
              <a:solidFill>
                <a:srgbClr val="7030A0"/>
              </a:solidFill>
            </a:endParaRPr>
          </a:p>
          <a:p>
            <a:pPr marL="0" indent="0" algn="just">
              <a:buNone/>
            </a:pPr>
            <a:endParaRPr lang="tr-TR" sz="2800" dirty="0" smtClean="0">
              <a:solidFill>
                <a:srgbClr val="781E46"/>
              </a:solidFill>
            </a:endParaRPr>
          </a:p>
          <a:p>
            <a:pPr marL="0" indent="0" algn="just">
              <a:buNone/>
            </a:pPr>
            <a:r>
              <a:rPr lang="tr-TR" sz="2800" dirty="0" smtClean="0">
                <a:solidFill>
                  <a:srgbClr val="781E46"/>
                </a:solidFill>
              </a:rPr>
              <a:t>Doğrudan </a:t>
            </a:r>
            <a:r>
              <a:rPr lang="tr-TR" sz="2800" dirty="0">
                <a:solidFill>
                  <a:srgbClr val="781E46"/>
                </a:solidFill>
              </a:rPr>
              <a:t>temin usulüyle ihale komisyonu kurulmadan yapılacak alımlarda, alımı yapmakla görevlendirilen kişi veya kişilerce yapılan piyasa fiyat araştırması sonucunda alınan teklifleri ve uygun görülen fiyat ile yükleniciyi gösteren; söz konusu kişi veya kişilerce imzalanan </a:t>
            </a:r>
            <a:r>
              <a:rPr lang="tr-TR" sz="2800" dirty="0" smtClean="0">
                <a:solidFill>
                  <a:srgbClr val="781E46"/>
                </a:solidFill>
              </a:rPr>
              <a:t>tutanaktır.</a:t>
            </a:r>
            <a:endParaRPr lang="tr-TR" sz="1800" dirty="0">
              <a:solidFill>
                <a:srgbClr val="781E46"/>
              </a:solidFill>
            </a:endParaRPr>
          </a:p>
        </p:txBody>
      </p:sp>
    </p:spTree>
    <p:extLst>
      <p:ext uri="{BB962C8B-B14F-4D97-AF65-F5344CB8AC3E}">
        <p14:creationId xmlns:p14="http://schemas.microsoft.com/office/powerpoint/2010/main" val="1338780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pic>
        <p:nvPicPr>
          <p:cNvPr id="8" name="4 İçerik Yer Tutucusu"/>
          <p:cNvPicPr>
            <a:picLocks noGrp="1"/>
          </p:cNvPicPr>
          <p:nvPr>
            <p:ph idx="1"/>
          </p:nvPr>
        </p:nvPicPr>
        <p:blipFill>
          <a:blip r:embed="rId3" cstate="print"/>
          <a:srcRect/>
          <a:stretch>
            <a:fillRect/>
          </a:stretch>
        </p:blipFill>
        <p:spPr bwMode="auto">
          <a:xfrm>
            <a:off x="104451" y="276681"/>
            <a:ext cx="9691399" cy="5988317"/>
          </a:xfrm>
          <a:prstGeom prst="rect">
            <a:avLst/>
          </a:prstGeom>
          <a:noFill/>
          <a:ln w="9525">
            <a:noFill/>
            <a:miter lim="800000"/>
            <a:headEnd/>
            <a:tailEnd/>
          </a:ln>
        </p:spPr>
      </p:pic>
    </p:spTree>
    <p:extLst>
      <p:ext uri="{BB962C8B-B14F-4D97-AF65-F5344CB8AC3E}">
        <p14:creationId xmlns:p14="http://schemas.microsoft.com/office/powerpoint/2010/main" val="3198879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5" name="Metin kutusu 4"/>
          <p:cNvSpPr txBox="1"/>
          <p:nvPr/>
        </p:nvSpPr>
        <p:spPr>
          <a:xfrm>
            <a:off x="1117599" y="1445273"/>
            <a:ext cx="7924800" cy="1200329"/>
          </a:xfrm>
          <a:prstGeom prst="rect">
            <a:avLst/>
          </a:prstGeom>
          <a:noFill/>
        </p:spPr>
        <p:txBody>
          <a:bodyPr wrap="square" rtlCol="0">
            <a:spAutoFit/>
          </a:bodyPr>
          <a:lstStyle/>
          <a:p>
            <a:pPr algn="ctr"/>
            <a:r>
              <a:rPr lang="tr-TR" sz="3600" b="1" dirty="0" smtClean="0">
                <a:solidFill>
                  <a:srgbClr val="681D44"/>
                </a:solidFill>
              </a:rPr>
              <a:t>DOĞRUDAN </a:t>
            </a:r>
            <a:r>
              <a:rPr lang="tr-TR" sz="3600" b="1" dirty="0" smtClean="0">
                <a:solidFill>
                  <a:srgbClr val="681D44"/>
                </a:solidFill>
              </a:rPr>
              <a:t>TEMİN VE DOĞRUDAN TEMİN OTOMASYON SİSTEMİ</a:t>
            </a:r>
            <a:endParaRPr lang="tr-TR" sz="3600" b="1" dirty="0" smtClean="0">
              <a:solidFill>
                <a:srgbClr val="681D44"/>
              </a:solidFill>
            </a:endParaRPr>
          </a:p>
        </p:txBody>
      </p:sp>
      <p:sp>
        <p:nvSpPr>
          <p:cNvPr id="6" name="Metin kutusu 5"/>
          <p:cNvSpPr txBox="1"/>
          <p:nvPr/>
        </p:nvSpPr>
        <p:spPr>
          <a:xfrm>
            <a:off x="3334974" y="5944719"/>
            <a:ext cx="3309257" cy="574765"/>
          </a:xfrm>
          <a:prstGeom prst="rect">
            <a:avLst/>
          </a:prstGeom>
          <a:noFill/>
        </p:spPr>
        <p:txBody>
          <a:bodyPr wrap="square" rtlCol="0">
            <a:spAutoFit/>
          </a:bodyPr>
          <a:lstStyle/>
          <a:p>
            <a:pPr algn="ctr"/>
            <a:r>
              <a:rPr lang="tr-TR" sz="3000" b="1" dirty="0">
                <a:solidFill>
                  <a:srgbClr val="D1B3C2"/>
                </a:solidFill>
              </a:rPr>
              <a:t> </a:t>
            </a:r>
            <a:r>
              <a:rPr lang="tr-TR" sz="2400" b="1" i="1" dirty="0">
                <a:solidFill>
                  <a:srgbClr val="F1D1A9"/>
                </a:solidFill>
              </a:rPr>
              <a:t>Mayıs 2022</a:t>
            </a:r>
            <a:endParaRPr lang="tr-TR" sz="3000" b="1" i="1" dirty="0">
              <a:solidFill>
                <a:srgbClr val="F1D1A9"/>
              </a:solidFill>
            </a:endParaRPr>
          </a:p>
        </p:txBody>
      </p:sp>
    </p:spTree>
    <p:extLst>
      <p:ext uri="{BB962C8B-B14F-4D97-AF65-F5344CB8AC3E}">
        <p14:creationId xmlns:p14="http://schemas.microsoft.com/office/powerpoint/2010/main" val="183409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11" name="İçerik Yer Tutucusu 2"/>
          <p:cNvSpPr>
            <a:spLocks noGrp="1"/>
          </p:cNvSpPr>
          <p:nvPr>
            <p:ph idx="1"/>
          </p:nvPr>
        </p:nvSpPr>
        <p:spPr>
          <a:xfrm>
            <a:off x="902475" y="1304765"/>
            <a:ext cx="7951814" cy="4248472"/>
          </a:xfrm>
        </p:spPr>
        <p:txBody>
          <a:bodyPr>
            <a:noAutofit/>
          </a:bodyPr>
          <a:lstStyle/>
          <a:p>
            <a:pPr marL="0" indent="0" algn="just">
              <a:buNone/>
            </a:pPr>
            <a:r>
              <a:rPr lang="tr-TR" sz="3200" b="1" dirty="0" smtClean="0">
                <a:solidFill>
                  <a:srgbClr val="7030A0"/>
                </a:solidFill>
              </a:rPr>
              <a:t>Piyasa </a:t>
            </a:r>
            <a:r>
              <a:rPr lang="tr-TR" sz="3200" b="1" dirty="0">
                <a:solidFill>
                  <a:srgbClr val="7030A0"/>
                </a:solidFill>
              </a:rPr>
              <a:t>Fiyat Araştırması Yapılırken Yazılı Fiyat Teklifi Alınması Zorunlu Mudur</a:t>
            </a:r>
            <a:r>
              <a:rPr lang="tr-TR" sz="3200" b="1" dirty="0" smtClean="0">
                <a:solidFill>
                  <a:srgbClr val="7030A0"/>
                </a:solidFill>
              </a:rPr>
              <a:t>?</a:t>
            </a:r>
          </a:p>
          <a:p>
            <a:pPr marL="0" indent="0" algn="just">
              <a:buNone/>
            </a:pPr>
            <a:endParaRPr lang="tr-TR" sz="700" b="1" dirty="0" smtClean="0">
              <a:solidFill>
                <a:srgbClr val="781E46"/>
              </a:solidFill>
            </a:endParaRPr>
          </a:p>
          <a:p>
            <a:pPr algn="just"/>
            <a:r>
              <a:rPr lang="tr-TR" dirty="0" smtClean="0">
                <a:solidFill>
                  <a:srgbClr val="781E46"/>
                </a:solidFill>
              </a:rPr>
              <a:t>Piyasa </a:t>
            </a:r>
            <a:r>
              <a:rPr lang="tr-TR" dirty="0">
                <a:solidFill>
                  <a:srgbClr val="781E46"/>
                </a:solidFill>
              </a:rPr>
              <a:t>fiyat araştırmasında teklifler </a:t>
            </a:r>
            <a:r>
              <a:rPr lang="tr-TR" dirty="0" smtClean="0">
                <a:solidFill>
                  <a:srgbClr val="781E46"/>
                </a:solidFill>
              </a:rPr>
              <a:t>yazılı </a:t>
            </a:r>
            <a:r>
              <a:rPr lang="tr-TR" dirty="0">
                <a:solidFill>
                  <a:srgbClr val="781E46"/>
                </a:solidFill>
              </a:rPr>
              <a:t>alınabileceği gibi, internet üzerinden fiyat araştırması yapılabilir veya sözlü olarak da </a:t>
            </a:r>
            <a:r>
              <a:rPr lang="tr-TR" dirty="0" smtClean="0">
                <a:solidFill>
                  <a:srgbClr val="781E46"/>
                </a:solidFill>
              </a:rPr>
              <a:t>alınabilir; </a:t>
            </a:r>
            <a:r>
              <a:rPr lang="tr-TR" dirty="0">
                <a:solidFill>
                  <a:srgbClr val="781E46"/>
                </a:solidFill>
              </a:rPr>
              <a:t>a</a:t>
            </a:r>
            <a:r>
              <a:rPr lang="tr-TR" dirty="0" smtClean="0">
                <a:solidFill>
                  <a:srgbClr val="781E46"/>
                </a:solidFill>
              </a:rPr>
              <a:t>ncak </a:t>
            </a:r>
            <a:r>
              <a:rPr lang="tr-TR" dirty="0">
                <a:solidFill>
                  <a:srgbClr val="781E46"/>
                </a:solidFill>
              </a:rPr>
              <a:t>yazılı olarak alınması Türk Hukuk Sistemi açısından daha uygundur. </a:t>
            </a:r>
          </a:p>
        </p:txBody>
      </p:sp>
    </p:spTree>
    <p:extLst>
      <p:ext uri="{BB962C8B-B14F-4D97-AF65-F5344CB8AC3E}">
        <p14:creationId xmlns:p14="http://schemas.microsoft.com/office/powerpoint/2010/main" val="3682375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4" name="Metin kutusu 3"/>
          <p:cNvSpPr txBox="1"/>
          <p:nvPr/>
        </p:nvSpPr>
        <p:spPr>
          <a:xfrm>
            <a:off x="699342" y="392876"/>
            <a:ext cx="8356349" cy="1077218"/>
          </a:xfrm>
          <a:prstGeom prst="rect">
            <a:avLst/>
          </a:prstGeom>
          <a:noFill/>
        </p:spPr>
        <p:txBody>
          <a:bodyPr wrap="square" rtlCol="0">
            <a:spAutoFit/>
          </a:bodyPr>
          <a:lstStyle/>
          <a:p>
            <a:pPr algn="ctr"/>
            <a:r>
              <a:rPr lang="tr-TR" sz="3200" b="1" dirty="0">
                <a:solidFill>
                  <a:srgbClr val="7030A0"/>
                </a:solidFill>
              </a:rPr>
              <a:t>İhalelere Katılmaktan Yasaklı Olanlardan</a:t>
            </a:r>
          </a:p>
          <a:p>
            <a:pPr algn="ctr"/>
            <a:r>
              <a:rPr lang="tr-TR" sz="3200" b="1" dirty="0">
                <a:solidFill>
                  <a:srgbClr val="7030A0"/>
                </a:solidFill>
              </a:rPr>
              <a:t>     </a:t>
            </a:r>
            <a:r>
              <a:rPr lang="tr-TR" sz="3200" b="1" dirty="0" smtClean="0">
                <a:solidFill>
                  <a:srgbClr val="7030A0"/>
                </a:solidFill>
              </a:rPr>
              <a:t>Doğrudan </a:t>
            </a:r>
            <a:r>
              <a:rPr lang="tr-TR" sz="3200" b="1" dirty="0">
                <a:solidFill>
                  <a:srgbClr val="7030A0"/>
                </a:solidFill>
              </a:rPr>
              <a:t>Temin Usulü ile Alım Yapılabilir </a:t>
            </a:r>
            <a:r>
              <a:rPr lang="tr-TR" sz="3200" b="1" dirty="0" smtClean="0">
                <a:solidFill>
                  <a:srgbClr val="7030A0"/>
                </a:solidFill>
              </a:rPr>
              <a:t>Mi</a:t>
            </a:r>
            <a:r>
              <a:rPr lang="tr-TR" sz="3200" b="1" dirty="0">
                <a:solidFill>
                  <a:srgbClr val="7030A0"/>
                </a:solidFill>
              </a:rPr>
              <a:t>?</a:t>
            </a:r>
          </a:p>
        </p:txBody>
      </p:sp>
      <p:sp>
        <p:nvSpPr>
          <p:cNvPr id="7" name="İçerik Yer Tutucusu 2">
            <a:extLst>
              <a:ext uri="{FF2B5EF4-FFF2-40B4-BE49-F238E27FC236}">
                <a16:creationId xmlns:a16="http://schemas.microsoft.com/office/drawing/2014/main" id="{BE94FE97-6F1F-47EF-8C71-ABF25BC25F31}"/>
              </a:ext>
            </a:extLst>
          </p:cNvPr>
          <p:cNvSpPr>
            <a:spLocks noGrp="1"/>
          </p:cNvSpPr>
          <p:nvPr>
            <p:ph idx="1"/>
          </p:nvPr>
        </p:nvSpPr>
        <p:spPr>
          <a:xfrm>
            <a:off x="699342" y="1862968"/>
            <a:ext cx="8507315" cy="4527011"/>
          </a:xfrm>
        </p:spPr>
        <p:txBody>
          <a:bodyPr>
            <a:noAutofit/>
          </a:bodyPr>
          <a:lstStyle/>
          <a:p>
            <a:pPr>
              <a:defRPr/>
            </a:pPr>
            <a:r>
              <a:rPr lang="tr-TR" dirty="0">
                <a:solidFill>
                  <a:srgbClr val="681D44"/>
                </a:solidFill>
              </a:rPr>
              <a:t>Doğrudan Teminin </a:t>
            </a:r>
            <a:r>
              <a:rPr lang="x-none" b="1" i="1" u="sng" dirty="0">
                <a:solidFill>
                  <a:srgbClr val="681D44"/>
                </a:solidFill>
              </a:rPr>
              <a:t>22 nci maddesinin (d) bendinde </a:t>
            </a:r>
            <a:r>
              <a:rPr lang="x-none" dirty="0">
                <a:solidFill>
                  <a:srgbClr val="681D44"/>
                </a:solidFill>
              </a:rPr>
              <a:t>belirtilen parasal limit dahilinde yapılan alımlarda, </a:t>
            </a:r>
            <a:r>
              <a:rPr lang="x-none" b="1" dirty="0">
                <a:solidFill>
                  <a:srgbClr val="681D44"/>
                </a:solidFill>
              </a:rPr>
              <a:t>alım yapılacak gerçek veya tüzel kişinin </a:t>
            </a:r>
            <a:endParaRPr lang="tr-TR" b="1" dirty="0">
              <a:solidFill>
                <a:srgbClr val="681D44"/>
              </a:solidFill>
            </a:endParaRPr>
          </a:p>
          <a:p>
            <a:pPr marL="0" indent="0">
              <a:buFont typeface="Wingdings" panose="05000000000000000000" pitchFamily="2" charset="2"/>
              <a:buNone/>
              <a:defRPr/>
            </a:pPr>
            <a:r>
              <a:rPr lang="tr-TR" dirty="0">
                <a:solidFill>
                  <a:srgbClr val="681D44"/>
                </a:solidFill>
              </a:rPr>
              <a:t>	</a:t>
            </a:r>
            <a:r>
              <a:rPr lang="tr-TR" sz="2400" dirty="0">
                <a:solidFill>
                  <a:srgbClr val="681D44"/>
                </a:solidFill>
              </a:rPr>
              <a:t>***</a:t>
            </a:r>
            <a:r>
              <a:rPr lang="tr-TR" b="1" dirty="0">
                <a:solidFill>
                  <a:srgbClr val="681D44"/>
                </a:solidFill>
              </a:rPr>
              <a:t>EKAP (Elektronik Kamu Alımları Platformu)’</a:t>
            </a:r>
            <a:r>
              <a:rPr lang="tr-TR" b="1" dirty="0" err="1">
                <a:solidFill>
                  <a:srgbClr val="681D44"/>
                </a:solidFill>
              </a:rPr>
              <a:t>ın</a:t>
            </a:r>
            <a:r>
              <a:rPr lang="tr-TR" b="1" dirty="0">
                <a:solidFill>
                  <a:srgbClr val="681D44"/>
                </a:solidFill>
              </a:rPr>
              <a:t> </a:t>
            </a:r>
            <a:r>
              <a:rPr lang="x-none" b="1" dirty="0">
                <a:solidFill>
                  <a:srgbClr val="681D44"/>
                </a:solidFill>
              </a:rPr>
              <a:t> internet sayfasındaki yasaklılar listesinde</a:t>
            </a:r>
            <a:r>
              <a:rPr lang="x-none" sz="2400" dirty="0">
                <a:solidFill>
                  <a:srgbClr val="681D44"/>
                </a:solidFill>
              </a:rPr>
              <a:t> bulunup bulunmadığının kontrol edilmesi </a:t>
            </a:r>
            <a:endParaRPr lang="tr-TR" sz="2400" dirty="0">
              <a:solidFill>
                <a:srgbClr val="681D44"/>
              </a:solidFill>
            </a:endParaRPr>
          </a:p>
          <a:p>
            <a:pPr marL="0" indent="0" algn="ctr">
              <a:buFont typeface="Wingdings" panose="05000000000000000000" pitchFamily="2" charset="2"/>
              <a:buNone/>
              <a:defRPr/>
            </a:pPr>
            <a:r>
              <a:rPr lang="tr-TR" dirty="0">
                <a:solidFill>
                  <a:srgbClr val="681D44"/>
                </a:solidFill>
              </a:rPr>
              <a:t>v</a:t>
            </a:r>
            <a:r>
              <a:rPr lang="x-none" dirty="0">
                <a:solidFill>
                  <a:srgbClr val="681D44"/>
                </a:solidFill>
              </a:rPr>
              <a:t>e</a:t>
            </a:r>
            <a:endParaRPr lang="tr-TR" dirty="0">
              <a:solidFill>
                <a:srgbClr val="681D44"/>
              </a:solidFill>
            </a:endParaRPr>
          </a:p>
          <a:p>
            <a:pPr marL="0" indent="0">
              <a:buFont typeface="Wingdings" panose="05000000000000000000" pitchFamily="2" charset="2"/>
              <a:buNone/>
              <a:defRPr/>
            </a:pPr>
            <a:r>
              <a:rPr lang="tr-TR" sz="2400" dirty="0">
                <a:solidFill>
                  <a:srgbClr val="681D44"/>
                </a:solidFill>
              </a:rPr>
              <a:t>	   </a:t>
            </a:r>
            <a:r>
              <a:rPr lang="x-none" sz="2400" dirty="0">
                <a:solidFill>
                  <a:srgbClr val="681D44"/>
                </a:solidFill>
              </a:rPr>
              <a:t> </a:t>
            </a:r>
            <a:r>
              <a:rPr lang="x-none" b="1" i="1" dirty="0">
                <a:solidFill>
                  <a:srgbClr val="681D44"/>
                </a:solidFill>
              </a:rPr>
              <a:t>yasaklı olduğunun </a:t>
            </a:r>
            <a:r>
              <a:rPr lang="x-none" i="1" dirty="0">
                <a:solidFill>
                  <a:srgbClr val="681D44"/>
                </a:solidFill>
              </a:rPr>
              <a:t>belirlenmesi durumunda, </a:t>
            </a:r>
            <a:r>
              <a:rPr lang="x-none" sz="2400" dirty="0">
                <a:solidFill>
                  <a:srgbClr val="681D44"/>
                </a:solidFill>
              </a:rPr>
              <a:t>söz konusu kişiden </a:t>
            </a:r>
            <a:r>
              <a:rPr lang="x-none" b="1" i="1" dirty="0">
                <a:solidFill>
                  <a:srgbClr val="681D44"/>
                </a:solidFill>
              </a:rPr>
              <a:t>alım yapılmaması </a:t>
            </a:r>
            <a:r>
              <a:rPr lang="x-none" i="1" dirty="0">
                <a:solidFill>
                  <a:srgbClr val="681D44"/>
                </a:solidFill>
              </a:rPr>
              <a:t>gerekmektedir.</a:t>
            </a:r>
            <a:endParaRPr lang="tr-TR" i="1" dirty="0">
              <a:solidFill>
                <a:srgbClr val="681D44"/>
              </a:solidFill>
            </a:endParaRPr>
          </a:p>
          <a:p>
            <a:pPr>
              <a:defRPr/>
            </a:pPr>
            <a:endParaRPr lang="tr-TR" sz="2400" dirty="0">
              <a:solidFill>
                <a:srgbClr val="681D44"/>
              </a:solidFill>
            </a:endParaRPr>
          </a:p>
          <a:p>
            <a:pPr algn="r">
              <a:defRPr/>
            </a:pPr>
            <a:r>
              <a:rPr lang="tr-TR" sz="2400" b="1" i="1" dirty="0">
                <a:solidFill>
                  <a:srgbClr val="681D44"/>
                </a:solidFill>
              </a:rPr>
              <a:t>(KİK Genel Tebliği Md:30.5.4)</a:t>
            </a:r>
            <a:endParaRPr lang="tr-TR" sz="2000" b="1" i="1" dirty="0">
              <a:solidFill>
                <a:srgbClr val="681D44"/>
              </a:solidFill>
            </a:endParaRPr>
          </a:p>
          <a:p>
            <a:endParaRPr lang="tr-TR" sz="2000" dirty="0">
              <a:solidFill>
                <a:srgbClr val="681D44"/>
              </a:solidFill>
            </a:endParaRPr>
          </a:p>
        </p:txBody>
      </p:sp>
    </p:spTree>
    <p:extLst>
      <p:ext uri="{BB962C8B-B14F-4D97-AF65-F5344CB8AC3E}">
        <p14:creationId xmlns:p14="http://schemas.microsoft.com/office/powerpoint/2010/main" val="1872234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4" name="Metin kutusu 3"/>
          <p:cNvSpPr txBox="1"/>
          <p:nvPr/>
        </p:nvSpPr>
        <p:spPr>
          <a:xfrm>
            <a:off x="883187" y="1633471"/>
            <a:ext cx="8356349" cy="1077218"/>
          </a:xfrm>
          <a:prstGeom prst="rect">
            <a:avLst/>
          </a:prstGeom>
          <a:noFill/>
        </p:spPr>
        <p:txBody>
          <a:bodyPr wrap="square" rtlCol="0">
            <a:spAutoFit/>
          </a:bodyPr>
          <a:lstStyle/>
          <a:p>
            <a:pPr algn="ctr"/>
            <a:r>
              <a:rPr lang="tr-TR" sz="3200" b="1" dirty="0" smtClean="0">
                <a:solidFill>
                  <a:srgbClr val="7030A0"/>
                </a:solidFill>
              </a:rPr>
              <a:t>4734 Sayılı Kanunun 22’ İnci Maddesinin (D) Bendindeki Parasal Limitlere KDV Dâhil Midir?</a:t>
            </a:r>
            <a:endParaRPr lang="tr-TR" sz="3200" b="1" dirty="0">
              <a:solidFill>
                <a:srgbClr val="7030A0"/>
              </a:solidFill>
            </a:endParaRPr>
          </a:p>
        </p:txBody>
      </p:sp>
      <p:sp>
        <p:nvSpPr>
          <p:cNvPr id="7" name="İçerik Yer Tutucusu 2">
            <a:extLst>
              <a:ext uri="{FF2B5EF4-FFF2-40B4-BE49-F238E27FC236}">
                <a16:creationId xmlns:a16="http://schemas.microsoft.com/office/drawing/2014/main" id="{BE94FE97-6F1F-47EF-8C71-ABF25BC25F31}"/>
              </a:ext>
            </a:extLst>
          </p:cNvPr>
          <p:cNvSpPr>
            <a:spLocks noGrp="1"/>
          </p:cNvSpPr>
          <p:nvPr>
            <p:ph idx="1"/>
          </p:nvPr>
        </p:nvSpPr>
        <p:spPr>
          <a:xfrm>
            <a:off x="2432609" y="3429001"/>
            <a:ext cx="6806927" cy="1617211"/>
          </a:xfrm>
        </p:spPr>
        <p:txBody>
          <a:bodyPr>
            <a:noAutofit/>
          </a:bodyPr>
          <a:lstStyle/>
          <a:p>
            <a:pPr marL="0" indent="0">
              <a:buNone/>
              <a:defRPr/>
            </a:pPr>
            <a:r>
              <a:rPr lang="en-US" dirty="0">
                <a:solidFill>
                  <a:srgbClr val="681D44"/>
                </a:solidFill>
              </a:rPr>
              <a:t>Bu </a:t>
            </a:r>
            <a:r>
              <a:rPr lang="en-US" dirty="0" err="1">
                <a:solidFill>
                  <a:srgbClr val="681D44"/>
                </a:solidFill>
              </a:rPr>
              <a:t>limitlere</a:t>
            </a:r>
            <a:r>
              <a:rPr lang="en-US" dirty="0">
                <a:solidFill>
                  <a:srgbClr val="681D44"/>
                </a:solidFill>
              </a:rPr>
              <a:t> KDV </a:t>
            </a:r>
            <a:r>
              <a:rPr lang="en-US" dirty="0" err="1">
                <a:solidFill>
                  <a:srgbClr val="681D44"/>
                </a:solidFill>
              </a:rPr>
              <a:t>dâhil</a:t>
            </a:r>
            <a:r>
              <a:rPr lang="en-US" dirty="0">
                <a:solidFill>
                  <a:srgbClr val="681D44"/>
                </a:solidFill>
              </a:rPr>
              <a:t> </a:t>
            </a:r>
            <a:r>
              <a:rPr lang="en-US" dirty="0" err="1">
                <a:solidFill>
                  <a:srgbClr val="681D44"/>
                </a:solidFill>
              </a:rPr>
              <a:t>değildir</a:t>
            </a:r>
            <a:r>
              <a:rPr lang="en-US" dirty="0">
                <a:solidFill>
                  <a:srgbClr val="681D44"/>
                </a:solidFill>
              </a:rPr>
              <a:t>.</a:t>
            </a:r>
          </a:p>
        </p:txBody>
      </p:sp>
    </p:spTree>
    <p:extLst>
      <p:ext uri="{BB962C8B-B14F-4D97-AF65-F5344CB8AC3E}">
        <p14:creationId xmlns:p14="http://schemas.microsoft.com/office/powerpoint/2010/main" val="1131752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3" name="İçerik Yer Tutucusu 2"/>
          <p:cNvSpPr>
            <a:spLocks noGrp="1"/>
          </p:cNvSpPr>
          <p:nvPr>
            <p:ph sz="quarter" idx="1"/>
          </p:nvPr>
        </p:nvSpPr>
        <p:spPr>
          <a:xfrm>
            <a:off x="323527" y="134578"/>
            <a:ext cx="9418001" cy="6120680"/>
          </a:xfrm>
        </p:spPr>
        <p:txBody>
          <a:bodyPr>
            <a:noAutofit/>
          </a:bodyPr>
          <a:lstStyle/>
          <a:p>
            <a:pPr marL="0" indent="0" algn="ctr">
              <a:buNone/>
            </a:pPr>
            <a:endParaRPr lang="tr-TR" b="1" dirty="0" smtClean="0">
              <a:solidFill>
                <a:srgbClr val="7030A0"/>
              </a:solidFill>
            </a:endParaRPr>
          </a:p>
          <a:p>
            <a:pPr marL="0" indent="0" algn="ctr">
              <a:buNone/>
            </a:pPr>
            <a:r>
              <a:rPr lang="tr-TR" b="1" dirty="0" smtClean="0">
                <a:solidFill>
                  <a:srgbClr val="7030A0"/>
                </a:solidFill>
              </a:rPr>
              <a:t>Doğrudan </a:t>
            </a:r>
            <a:r>
              <a:rPr lang="tr-TR" b="1" dirty="0">
                <a:solidFill>
                  <a:srgbClr val="7030A0"/>
                </a:solidFill>
              </a:rPr>
              <a:t>Temin Alımlarında </a:t>
            </a:r>
            <a:r>
              <a:rPr lang="tr-TR" b="1" dirty="0" smtClean="0">
                <a:solidFill>
                  <a:srgbClr val="7030A0"/>
                </a:solidFill>
              </a:rPr>
              <a:t>İhalelere Katılmaktan </a:t>
            </a:r>
            <a:r>
              <a:rPr lang="tr-TR" b="1" dirty="0">
                <a:solidFill>
                  <a:srgbClr val="7030A0"/>
                </a:solidFill>
              </a:rPr>
              <a:t>Yasaklama </a:t>
            </a:r>
            <a:r>
              <a:rPr lang="tr-TR" b="1" dirty="0" smtClean="0">
                <a:solidFill>
                  <a:srgbClr val="7030A0"/>
                </a:solidFill>
              </a:rPr>
              <a:t>İşlemleri Uygulanabilir mi?</a:t>
            </a:r>
          </a:p>
          <a:p>
            <a:pPr marL="0" indent="0" algn="just">
              <a:buNone/>
            </a:pPr>
            <a:endParaRPr lang="tr-TR" sz="2200" dirty="0" smtClean="0"/>
          </a:p>
          <a:p>
            <a:pPr marL="0" indent="0" algn="just">
              <a:buNone/>
            </a:pPr>
            <a:r>
              <a:rPr lang="tr-TR" sz="2400" dirty="0" smtClean="0">
                <a:solidFill>
                  <a:srgbClr val="681D44"/>
                </a:solidFill>
              </a:rPr>
              <a:t>Kamu </a:t>
            </a:r>
            <a:r>
              <a:rPr lang="tr-TR" sz="2400" dirty="0">
                <a:solidFill>
                  <a:srgbClr val="681D44"/>
                </a:solidFill>
              </a:rPr>
              <a:t>İhale Genel </a:t>
            </a:r>
            <a:r>
              <a:rPr lang="tr-TR" sz="2400" dirty="0" smtClean="0">
                <a:solidFill>
                  <a:srgbClr val="681D44"/>
                </a:solidFill>
              </a:rPr>
              <a:t>Tebliği’ nin </a:t>
            </a:r>
            <a:r>
              <a:rPr lang="tr-TR" sz="2400" dirty="0">
                <a:solidFill>
                  <a:srgbClr val="681D44"/>
                </a:solidFill>
              </a:rPr>
              <a:t>28.1.10. “Doğrudan </a:t>
            </a:r>
            <a:r>
              <a:rPr lang="tr-TR" sz="2400" dirty="0" smtClean="0">
                <a:solidFill>
                  <a:srgbClr val="681D44"/>
                </a:solidFill>
              </a:rPr>
              <a:t>Temin </a:t>
            </a:r>
            <a:r>
              <a:rPr lang="tr-TR" sz="2400" dirty="0">
                <a:solidFill>
                  <a:srgbClr val="681D44"/>
                </a:solidFill>
              </a:rPr>
              <a:t>U</a:t>
            </a:r>
            <a:r>
              <a:rPr lang="tr-TR" sz="2400" dirty="0" smtClean="0">
                <a:solidFill>
                  <a:srgbClr val="681D44"/>
                </a:solidFill>
              </a:rPr>
              <a:t>sulünde Yasaklama </a:t>
            </a:r>
            <a:r>
              <a:rPr lang="tr-TR" sz="2400" dirty="0">
                <a:solidFill>
                  <a:srgbClr val="681D44"/>
                </a:solidFill>
              </a:rPr>
              <a:t>K</a:t>
            </a:r>
            <a:r>
              <a:rPr lang="tr-TR" sz="2400" dirty="0" smtClean="0">
                <a:solidFill>
                  <a:srgbClr val="681D44"/>
                </a:solidFill>
              </a:rPr>
              <a:t>ararı</a:t>
            </a:r>
            <a:r>
              <a:rPr lang="tr-TR" sz="2400" dirty="0">
                <a:solidFill>
                  <a:srgbClr val="681D44"/>
                </a:solidFill>
              </a:rPr>
              <a:t>” başlığı altında</a:t>
            </a:r>
            <a:r>
              <a:rPr lang="tr-TR" sz="2400" dirty="0" smtClean="0">
                <a:solidFill>
                  <a:srgbClr val="681D44"/>
                </a:solidFill>
              </a:rPr>
              <a:t>;</a:t>
            </a:r>
            <a:endParaRPr lang="tr-TR" sz="2400" dirty="0">
              <a:solidFill>
                <a:srgbClr val="681D44"/>
              </a:solidFill>
            </a:endParaRPr>
          </a:p>
          <a:p>
            <a:pPr marL="0" indent="0" algn="just">
              <a:buNone/>
            </a:pPr>
            <a:r>
              <a:rPr lang="tr-TR" sz="2400" i="1" dirty="0">
                <a:solidFill>
                  <a:srgbClr val="681D44"/>
                </a:solidFill>
              </a:rPr>
              <a:t>“28.1.10.1. Doğrudan </a:t>
            </a:r>
            <a:r>
              <a:rPr lang="tr-TR" sz="2400" i="1" dirty="0" smtClean="0">
                <a:solidFill>
                  <a:srgbClr val="681D44"/>
                </a:solidFill>
              </a:rPr>
              <a:t>Temin </a:t>
            </a:r>
            <a:r>
              <a:rPr lang="tr-TR" sz="2400" i="1" dirty="0">
                <a:solidFill>
                  <a:srgbClr val="681D44"/>
                </a:solidFill>
              </a:rPr>
              <a:t>yoluyla yapılan alımlarda, Kanunun 58 inci maddesine göre ihalelere katılmaktan yasaklama kararı verilebilmesi mümkün değildir</a:t>
            </a:r>
            <a:r>
              <a:rPr lang="tr-TR" sz="2400" i="1" dirty="0" smtClean="0">
                <a:solidFill>
                  <a:srgbClr val="681D44"/>
                </a:solidFill>
              </a:rPr>
              <a:t>.</a:t>
            </a:r>
            <a:endParaRPr lang="tr-TR" sz="2400" dirty="0">
              <a:solidFill>
                <a:srgbClr val="681D44"/>
              </a:solidFill>
            </a:endParaRPr>
          </a:p>
          <a:p>
            <a:pPr marL="0" indent="0" algn="just">
              <a:buNone/>
            </a:pPr>
            <a:r>
              <a:rPr lang="tr-TR" sz="2400" i="1" dirty="0">
                <a:solidFill>
                  <a:srgbClr val="681D44"/>
                </a:solidFill>
              </a:rPr>
              <a:t>28.1.10.2. Doğrudan </a:t>
            </a:r>
            <a:r>
              <a:rPr lang="tr-TR" sz="2400" i="1" dirty="0" smtClean="0">
                <a:solidFill>
                  <a:srgbClr val="681D44"/>
                </a:solidFill>
              </a:rPr>
              <a:t>Teminin </a:t>
            </a:r>
            <a:r>
              <a:rPr lang="tr-TR" sz="2400" i="1" dirty="0">
                <a:solidFill>
                  <a:srgbClr val="681D44"/>
                </a:solidFill>
              </a:rPr>
              <a:t>ihale usulü olmadığı dikkate alındığında, 4735 </a:t>
            </a:r>
            <a:r>
              <a:rPr lang="tr-TR" sz="2400" i="1" dirty="0" smtClean="0">
                <a:solidFill>
                  <a:srgbClr val="681D44"/>
                </a:solidFill>
              </a:rPr>
              <a:t>Sayılı </a:t>
            </a:r>
            <a:r>
              <a:rPr lang="tr-TR" sz="2400" i="1" dirty="0">
                <a:solidFill>
                  <a:srgbClr val="681D44"/>
                </a:solidFill>
              </a:rPr>
              <a:t>Kanunun 25 inci maddesi ile sözleşmenin uygulanması sırasında ortaya çıkan yasak fiil veya davranışlar düzenlendiğinden; aynı Kanunun 26 ncı maddesinde öngörülen müeyyidelerin </a:t>
            </a:r>
            <a:r>
              <a:rPr lang="tr-TR" sz="2400" i="1" dirty="0" smtClean="0">
                <a:solidFill>
                  <a:srgbClr val="681D44"/>
                </a:solidFill>
              </a:rPr>
              <a:t>Doğrudan Temin </a:t>
            </a:r>
            <a:r>
              <a:rPr lang="tr-TR" sz="2400" i="1" dirty="0">
                <a:solidFill>
                  <a:srgbClr val="681D44"/>
                </a:solidFill>
              </a:rPr>
              <a:t>için uygulanması mümkün bulunmamaktadır</a:t>
            </a:r>
            <a:r>
              <a:rPr lang="tr-TR" sz="2400" i="1" dirty="0" smtClean="0">
                <a:solidFill>
                  <a:srgbClr val="681D44"/>
                </a:solidFill>
              </a:rPr>
              <a:t>.</a:t>
            </a:r>
            <a:endParaRPr lang="tr-TR" sz="2400" dirty="0">
              <a:solidFill>
                <a:srgbClr val="681D44"/>
              </a:solidFill>
            </a:endParaRPr>
          </a:p>
        </p:txBody>
      </p:sp>
    </p:spTree>
    <p:extLst>
      <p:ext uri="{BB962C8B-B14F-4D97-AF65-F5344CB8AC3E}">
        <p14:creationId xmlns:p14="http://schemas.microsoft.com/office/powerpoint/2010/main" val="994209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4" name="Dikdörtgen 3"/>
          <p:cNvSpPr/>
          <p:nvPr/>
        </p:nvSpPr>
        <p:spPr>
          <a:xfrm>
            <a:off x="943685" y="2387159"/>
            <a:ext cx="8018629" cy="3170099"/>
          </a:xfrm>
          <a:prstGeom prst="rect">
            <a:avLst/>
          </a:prstGeom>
        </p:spPr>
        <p:txBody>
          <a:bodyPr wrap="square">
            <a:spAutoFit/>
          </a:bodyPr>
          <a:lstStyle/>
          <a:p>
            <a:pPr algn="just"/>
            <a:r>
              <a:rPr lang="tr-TR" sz="2400" dirty="0">
                <a:solidFill>
                  <a:srgbClr val="681D44"/>
                </a:solidFill>
              </a:rPr>
              <a:t>İdarelerce, doğrudan temin usulüyle yapılacak alımlar nedeniyle belli bir tutarı ihtiva eden bir sözleşmenin düzenlenmesi halinde bu sözleşmenin (binde 9,48), idarelerce kurulacak ihale komisyonlarınca bir ihale kararının alınması halinde veya piyasa fiyat araştırma tutanağının harcama yetkilisi (ihale yetkilisi) tarafından onaylanması halinde bu kararın (binde 5,69) damga vergisine tabi tutulması gerekmektedir. </a:t>
            </a:r>
            <a:r>
              <a:rPr lang="tr-TR" sz="3200" b="1" i="1" u="sng" baseline="30000" dirty="0">
                <a:solidFill>
                  <a:srgbClr val="681D44"/>
                </a:solidFill>
              </a:rPr>
              <a:t>53 Seri </a:t>
            </a:r>
            <a:r>
              <a:rPr lang="tr-TR" sz="3200" b="1" i="1" u="sng" baseline="30000" dirty="0" err="1">
                <a:solidFill>
                  <a:srgbClr val="681D44"/>
                </a:solidFill>
              </a:rPr>
              <a:t>nolu</a:t>
            </a:r>
            <a:r>
              <a:rPr lang="tr-TR" sz="3200" b="1" i="1" u="sng" baseline="30000" dirty="0">
                <a:solidFill>
                  <a:srgbClr val="681D44"/>
                </a:solidFill>
              </a:rPr>
              <a:t> Damga Vergisi Genel Tebliği</a:t>
            </a:r>
            <a:r>
              <a:rPr lang="tr-TR" sz="3200" b="1" i="1" u="sng" dirty="0">
                <a:solidFill>
                  <a:srgbClr val="681D44"/>
                </a:solidFill>
              </a:rPr>
              <a:t>  </a:t>
            </a:r>
          </a:p>
        </p:txBody>
      </p:sp>
      <p:sp>
        <p:nvSpPr>
          <p:cNvPr id="8" name="Dikdörtgen 7"/>
          <p:cNvSpPr/>
          <p:nvPr/>
        </p:nvSpPr>
        <p:spPr>
          <a:xfrm>
            <a:off x="1916941" y="861382"/>
            <a:ext cx="6367250" cy="954107"/>
          </a:xfrm>
          <a:prstGeom prst="rect">
            <a:avLst/>
          </a:prstGeom>
        </p:spPr>
        <p:txBody>
          <a:bodyPr wrap="square">
            <a:spAutoFit/>
          </a:bodyPr>
          <a:lstStyle/>
          <a:p>
            <a:pPr algn="ctr"/>
            <a:r>
              <a:rPr lang="tr-TR" sz="2800" b="1" dirty="0" smtClean="0">
                <a:solidFill>
                  <a:srgbClr val="7030A0"/>
                </a:solidFill>
              </a:rPr>
              <a:t>Doğrudan Temin Usulü İle Yapılan Alımlar Damga Vergisine Tabi Midir?</a:t>
            </a:r>
            <a:endParaRPr lang="tr-TR" sz="2800" dirty="0">
              <a:solidFill>
                <a:srgbClr val="7030A0"/>
              </a:solidFill>
            </a:endParaRPr>
          </a:p>
        </p:txBody>
      </p:sp>
    </p:spTree>
    <p:extLst>
      <p:ext uri="{BB962C8B-B14F-4D97-AF65-F5344CB8AC3E}">
        <p14:creationId xmlns:p14="http://schemas.microsoft.com/office/powerpoint/2010/main" val="3808781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4" name="Dikdörtgen 3"/>
          <p:cNvSpPr/>
          <p:nvPr/>
        </p:nvSpPr>
        <p:spPr>
          <a:xfrm>
            <a:off x="943684" y="2151769"/>
            <a:ext cx="8018629" cy="3416320"/>
          </a:xfrm>
          <a:prstGeom prst="rect">
            <a:avLst/>
          </a:prstGeom>
        </p:spPr>
        <p:txBody>
          <a:bodyPr wrap="square">
            <a:spAutoFit/>
          </a:bodyPr>
          <a:lstStyle/>
          <a:p>
            <a:pPr algn="just"/>
            <a:r>
              <a:rPr lang="tr-TR" sz="2400" dirty="0">
                <a:solidFill>
                  <a:srgbClr val="681D44"/>
                </a:solidFill>
              </a:rPr>
              <a:t>Doğrudan temin ile alımı yapılacak malın teslimi veya hizmetin ya da yapım işinin belli bir süreyi gerektirmesi durumunda, alımın bir sözleşmeye bağlanması zorunlu olup bir defada yapılacak alımlarda sözleşme yapılması idarelerin takdirindedir. Ayrıca 4734 sayılı Kanunun 22 </a:t>
            </a:r>
            <a:r>
              <a:rPr lang="tr-TR" sz="2400" dirty="0" err="1">
                <a:solidFill>
                  <a:srgbClr val="681D44"/>
                </a:solidFill>
              </a:rPr>
              <a:t>nci</a:t>
            </a:r>
            <a:r>
              <a:rPr lang="tr-TR" sz="2400" dirty="0">
                <a:solidFill>
                  <a:srgbClr val="681D44"/>
                </a:solidFill>
              </a:rPr>
              <a:t> maddesinin (c) bendi kapsamında yapılan alımlarda ise madde metninde belirtildiği üzere sözleşme yapılması zorunludur. Kamu İhale Genel Tebliği, Madde 22- Doğrudan Temine İlişkin Açıklamalar, 22.1. Genel Olarak </a:t>
            </a:r>
            <a:endParaRPr lang="tr-TR" sz="3200" b="1" i="1" u="sng" dirty="0">
              <a:solidFill>
                <a:srgbClr val="681D44"/>
              </a:solidFill>
            </a:endParaRPr>
          </a:p>
        </p:txBody>
      </p:sp>
      <p:sp>
        <p:nvSpPr>
          <p:cNvPr id="8" name="Dikdörtgen 7"/>
          <p:cNvSpPr/>
          <p:nvPr/>
        </p:nvSpPr>
        <p:spPr>
          <a:xfrm>
            <a:off x="1933146" y="734634"/>
            <a:ext cx="6039704" cy="954107"/>
          </a:xfrm>
          <a:prstGeom prst="rect">
            <a:avLst/>
          </a:prstGeom>
        </p:spPr>
        <p:txBody>
          <a:bodyPr wrap="square">
            <a:spAutoFit/>
          </a:bodyPr>
          <a:lstStyle/>
          <a:p>
            <a:pPr algn="ctr"/>
            <a:r>
              <a:rPr lang="tr-TR" sz="2800" b="1" dirty="0" smtClean="0">
                <a:solidFill>
                  <a:srgbClr val="7030A0"/>
                </a:solidFill>
              </a:rPr>
              <a:t>Doğrudan Temin Usulü İle Yapılan Alımlarda Sözleşme İmzalanabilir Mi?</a:t>
            </a:r>
            <a:endParaRPr lang="tr-TR" sz="2800" dirty="0">
              <a:solidFill>
                <a:srgbClr val="7030A0"/>
              </a:solidFill>
            </a:endParaRPr>
          </a:p>
        </p:txBody>
      </p:sp>
    </p:spTree>
    <p:extLst>
      <p:ext uri="{BB962C8B-B14F-4D97-AF65-F5344CB8AC3E}">
        <p14:creationId xmlns:p14="http://schemas.microsoft.com/office/powerpoint/2010/main" val="2926111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4" name="Dikdörtgen 3"/>
          <p:cNvSpPr/>
          <p:nvPr/>
        </p:nvSpPr>
        <p:spPr>
          <a:xfrm>
            <a:off x="943685" y="1843951"/>
            <a:ext cx="8018629" cy="4154984"/>
          </a:xfrm>
          <a:prstGeom prst="rect">
            <a:avLst/>
          </a:prstGeom>
        </p:spPr>
        <p:txBody>
          <a:bodyPr wrap="square">
            <a:spAutoFit/>
          </a:bodyPr>
          <a:lstStyle/>
          <a:p>
            <a:pPr algn="just"/>
            <a:r>
              <a:rPr lang="tr-TR" sz="2400" dirty="0">
                <a:solidFill>
                  <a:srgbClr val="681D44"/>
                </a:solidFill>
              </a:rPr>
              <a:t>4734 sayılı Kanunun 21 inci maddesinin (f) bendi ve 22 </a:t>
            </a:r>
            <a:r>
              <a:rPr lang="tr-TR" sz="2400" dirty="0" err="1">
                <a:solidFill>
                  <a:srgbClr val="681D44"/>
                </a:solidFill>
              </a:rPr>
              <a:t>nci</a:t>
            </a:r>
            <a:r>
              <a:rPr lang="tr-TR" sz="2400" dirty="0">
                <a:solidFill>
                  <a:srgbClr val="681D44"/>
                </a:solidFill>
              </a:rPr>
              <a:t> maddesinin (d) bendine göre ihtiyaçların temininde kurum ve kuruluşlar, yıllık bütçelerinde belirlenen toplam ödenek miktarını dikkate alacaklardır. Kurum ve kuruluşlar, mal alımı, hizmet alımı veya yapım işleri için bütçelerine konan yıllık toplam ödenekleri üzerinden her biri için ayrı ayrı % 10 oranını hesaplayacaklardır. Burada önemli olan husus, ilgili veya bağlı birimlerin değil kurum veya kuruluşun toplam ödeneklerinin % 10’unun aşılıp aşılmamasıdır. </a:t>
            </a:r>
            <a:r>
              <a:rPr lang="tr-TR" sz="2400" i="1" u="sng" dirty="0">
                <a:solidFill>
                  <a:srgbClr val="681D44"/>
                </a:solidFill>
              </a:rPr>
              <a:t>Kamu İhale Genel Tebliği, Madde 21- 4734 sayılı Kanunun 62 </a:t>
            </a:r>
            <a:r>
              <a:rPr lang="tr-TR" sz="2400" i="1" u="sng" dirty="0" err="1">
                <a:solidFill>
                  <a:srgbClr val="681D44"/>
                </a:solidFill>
              </a:rPr>
              <a:t>nci</a:t>
            </a:r>
            <a:r>
              <a:rPr lang="tr-TR" sz="2400" i="1" u="sng" dirty="0">
                <a:solidFill>
                  <a:srgbClr val="681D44"/>
                </a:solidFill>
              </a:rPr>
              <a:t> Maddesinin (ı) Bendinin Uygulanmasına İlişkin Açıklamalar</a:t>
            </a:r>
            <a:r>
              <a:rPr lang="tr-TR" sz="2400" dirty="0">
                <a:solidFill>
                  <a:srgbClr val="681D44"/>
                </a:solidFill>
              </a:rPr>
              <a:t> </a:t>
            </a:r>
            <a:endParaRPr lang="tr-TR" sz="3200" b="1" i="1" u="sng" dirty="0">
              <a:solidFill>
                <a:srgbClr val="681D44"/>
              </a:solidFill>
            </a:endParaRPr>
          </a:p>
        </p:txBody>
      </p:sp>
      <p:sp>
        <p:nvSpPr>
          <p:cNvPr id="8" name="Dikdörtgen 7"/>
          <p:cNvSpPr/>
          <p:nvPr/>
        </p:nvSpPr>
        <p:spPr>
          <a:xfrm>
            <a:off x="1630338" y="292387"/>
            <a:ext cx="7008694" cy="1384995"/>
          </a:xfrm>
          <a:prstGeom prst="rect">
            <a:avLst/>
          </a:prstGeom>
        </p:spPr>
        <p:txBody>
          <a:bodyPr wrap="square">
            <a:spAutoFit/>
          </a:bodyPr>
          <a:lstStyle/>
          <a:p>
            <a:pPr algn="ctr"/>
            <a:r>
              <a:rPr lang="tr-TR" sz="2800" b="1" dirty="0" smtClean="0">
                <a:solidFill>
                  <a:srgbClr val="7030A0"/>
                </a:solidFill>
              </a:rPr>
              <a:t>%10’luk Sınırlamada Harcama Biriminin Bütçesi Mi Yoksa İdarenin Toplam Bütçesi Mi Dikkate Alınır ?</a:t>
            </a:r>
            <a:endParaRPr lang="tr-TR" sz="2800" dirty="0">
              <a:solidFill>
                <a:srgbClr val="7030A0"/>
              </a:solidFill>
            </a:endParaRPr>
          </a:p>
        </p:txBody>
      </p:sp>
    </p:spTree>
    <p:extLst>
      <p:ext uri="{BB962C8B-B14F-4D97-AF65-F5344CB8AC3E}">
        <p14:creationId xmlns:p14="http://schemas.microsoft.com/office/powerpoint/2010/main" val="4044512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4" name="Dikdörtgen 3"/>
          <p:cNvSpPr/>
          <p:nvPr/>
        </p:nvSpPr>
        <p:spPr>
          <a:xfrm>
            <a:off x="943684" y="2304409"/>
            <a:ext cx="8018629" cy="3046988"/>
          </a:xfrm>
          <a:prstGeom prst="rect">
            <a:avLst/>
          </a:prstGeom>
        </p:spPr>
        <p:txBody>
          <a:bodyPr wrap="square">
            <a:spAutoFit/>
          </a:bodyPr>
          <a:lstStyle/>
          <a:p>
            <a:pPr algn="just"/>
            <a:r>
              <a:rPr lang="tr-TR" sz="2400" dirty="0"/>
              <a:t>Doğrudan temin yoluyla yapılan alımlar, </a:t>
            </a:r>
            <a:r>
              <a:rPr lang="tr-TR" sz="2400" b="1" dirty="0"/>
              <a:t>takip eden ayın onuncu gününe kadar </a:t>
            </a:r>
            <a:r>
              <a:rPr lang="tr-TR" sz="2400" dirty="0"/>
              <a:t>“Doğrudan Temin Kayıt Formu” doldurularak EKAP üzerinde kayıt altına alınır. Bilgilerini tam ve düzenli olarak göndermeyen idarelerin 4734 sayılı Kanunun 62 </a:t>
            </a:r>
            <a:r>
              <a:rPr lang="tr-TR" sz="2400" dirty="0" err="1"/>
              <a:t>nci</a:t>
            </a:r>
            <a:r>
              <a:rPr lang="tr-TR" sz="2400" dirty="0"/>
              <a:t> maddesinin birinci fıkrasının (ı) bendi çerçevesinde yapacakları başvuruların değerlendirilmesi sırasında bu husus dikkate alınacaktır. Kamu İhale Genel Tebliği, </a:t>
            </a:r>
            <a:r>
              <a:rPr lang="tr-TR" sz="2400" i="1" u="sng" dirty="0">
                <a:solidFill>
                  <a:srgbClr val="FF0000"/>
                </a:solidFill>
              </a:rPr>
              <a:t>Madde 30- Doğrudan Temin Kayıt Formu</a:t>
            </a:r>
            <a:r>
              <a:rPr lang="tr-TR" sz="2400" dirty="0"/>
              <a:t> </a:t>
            </a:r>
            <a:endParaRPr lang="tr-TR" sz="3200" b="1" i="1" u="sng" dirty="0">
              <a:solidFill>
                <a:srgbClr val="FF0000"/>
              </a:solidFill>
            </a:endParaRPr>
          </a:p>
        </p:txBody>
      </p:sp>
      <p:sp>
        <p:nvSpPr>
          <p:cNvPr id="8" name="Dikdörtgen 7"/>
          <p:cNvSpPr/>
          <p:nvPr/>
        </p:nvSpPr>
        <p:spPr>
          <a:xfrm>
            <a:off x="2476498" y="658132"/>
            <a:ext cx="4953000" cy="1384995"/>
          </a:xfrm>
          <a:prstGeom prst="rect">
            <a:avLst/>
          </a:prstGeom>
        </p:spPr>
        <p:txBody>
          <a:bodyPr>
            <a:spAutoFit/>
          </a:bodyPr>
          <a:lstStyle/>
          <a:p>
            <a:pPr algn="ctr"/>
            <a:r>
              <a:rPr lang="tr-TR" sz="2800" b="1" dirty="0" smtClean="0">
                <a:solidFill>
                  <a:srgbClr val="7030A0"/>
                </a:solidFill>
              </a:rPr>
              <a:t>Doğrudan Temin Kayıt Formu Ne Zamana Kadar Kamu İhale Kurumuna Gönderilir?</a:t>
            </a:r>
            <a:endParaRPr lang="tr-TR" sz="2800" dirty="0">
              <a:solidFill>
                <a:srgbClr val="7030A0"/>
              </a:solidFill>
            </a:endParaRPr>
          </a:p>
        </p:txBody>
      </p:sp>
    </p:spTree>
    <p:extLst>
      <p:ext uri="{BB962C8B-B14F-4D97-AF65-F5344CB8AC3E}">
        <p14:creationId xmlns:p14="http://schemas.microsoft.com/office/powerpoint/2010/main" val="3250155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3" name="Metin kutusu 2"/>
          <p:cNvSpPr txBox="1"/>
          <p:nvPr/>
        </p:nvSpPr>
        <p:spPr>
          <a:xfrm>
            <a:off x="1381125" y="2076450"/>
            <a:ext cx="7648575" cy="584775"/>
          </a:xfrm>
          <a:prstGeom prst="rect">
            <a:avLst/>
          </a:prstGeom>
          <a:noFill/>
        </p:spPr>
        <p:txBody>
          <a:bodyPr wrap="square" rtlCol="0">
            <a:spAutoFit/>
          </a:bodyPr>
          <a:lstStyle/>
          <a:p>
            <a:r>
              <a:rPr lang="tr-TR" sz="3200" b="1" dirty="0"/>
              <a:t>Doğrudan Temin (DT) Otomasyon Programı</a:t>
            </a:r>
            <a:r>
              <a:rPr lang="tr-TR" sz="3200" dirty="0"/>
              <a:t> </a:t>
            </a:r>
          </a:p>
        </p:txBody>
      </p:sp>
    </p:spTree>
    <p:extLst>
      <p:ext uri="{BB962C8B-B14F-4D97-AF65-F5344CB8AC3E}">
        <p14:creationId xmlns:p14="http://schemas.microsoft.com/office/powerpoint/2010/main" val="1952041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906000" cy="6165669"/>
          </a:xfrm>
          <a:prstGeom prst="rect">
            <a:avLst/>
          </a:prstGeom>
        </p:spPr>
      </p:pic>
    </p:spTree>
    <p:extLst>
      <p:ext uri="{BB962C8B-B14F-4D97-AF65-F5344CB8AC3E}">
        <p14:creationId xmlns:p14="http://schemas.microsoft.com/office/powerpoint/2010/main" val="463919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5" name="Metin kutusu 4"/>
          <p:cNvSpPr txBox="1"/>
          <p:nvPr/>
        </p:nvSpPr>
        <p:spPr>
          <a:xfrm>
            <a:off x="1352136" y="551290"/>
            <a:ext cx="6723556" cy="5755422"/>
          </a:xfrm>
          <a:prstGeom prst="rect">
            <a:avLst/>
          </a:prstGeom>
          <a:noFill/>
        </p:spPr>
        <p:txBody>
          <a:bodyPr wrap="square" rtlCol="0">
            <a:spAutoFit/>
          </a:bodyPr>
          <a:lstStyle/>
          <a:p>
            <a:r>
              <a:rPr lang="tr-TR" sz="3200" b="1" dirty="0" smtClean="0">
                <a:solidFill>
                  <a:srgbClr val="681D44"/>
                </a:solidFill>
              </a:rPr>
              <a:t>                       SUNU PLANI</a:t>
            </a:r>
            <a:endParaRPr lang="tr-TR" sz="2400" dirty="0"/>
          </a:p>
          <a:p>
            <a:pPr marL="342900" indent="-342900">
              <a:lnSpc>
                <a:spcPct val="200000"/>
              </a:lnSpc>
              <a:buFont typeface="Wingdings" panose="05000000000000000000" pitchFamily="2" charset="2"/>
              <a:buChar char="Ø"/>
            </a:pPr>
            <a:r>
              <a:rPr lang="tr-TR" sz="2800" b="1" dirty="0" smtClean="0">
                <a:solidFill>
                  <a:srgbClr val="681D44"/>
                </a:solidFill>
              </a:rPr>
              <a:t>Doğrudan Teminin </a:t>
            </a:r>
            <a:r>
              <a:rPr lang="tr-TR" sz="2800" b="1" dirty="0">
                <a:solidFill>
                  <a:srgbClr val="681D44"/>
                </a:solidFill>
              </a:rPr>
              <a:t>Tanımı </a:t>
            </a:r>
          </a:p>
          <a:p>
            <a:pPr marL="342900" indent="-342900">
              <a:lnSpc>
                <a:spcPct val="200000"/>
              </a:lnSpc>
              <a:buFont typeface="Wingdings" panose="05000000000000000000" pitchFamily="2" charset="2"/>
              <a:buChar char="Ø"/>
            </a:pPr>
            <a:r>
              <a:rPr lang="tr-TR" sz="2800" b="1" dirty="0" smtClean="0">
                <a:solidFill>
                  <a:srgbClr val="681D44"/>
                </a:solidFill>
              </a:rPr>
              <a:t>22/a,  22/b ve </a:t>
            </a:r>
            <a:r>
              <a:rPr lang="tr-TR" sz="2800" b="1" dirty="0">
                <a:solidFill>
                  <a:srgbClr val="681D44"/>
                </a:solidFill>
              </a:rPr>
              <a:t>22/c Alım Yöntemleri </a:t>
            </a:r>
          </a:p>
          <a:p>
            <a:pPr marL="342900" indent="-342900">
              <a:lnSpc>
                <a:spcPct val="200000"/>
              </a:lnSpc>
              <a:buFont typeface="Wingdings" panose="05000000000000000000" pitchFamily="2" charset="2"/>
              <a:buChar char="Ø"/>
            </a:pPr>
            <a:r>
              <a:rPr lang="tr-TR" sz="2800" b="1" dirty="0" smtClean="0">
                <a:solidFill>
                  <a:srgbClr val="681D44"/>
                </a:solidFill>
              </a:rPr>
              <a:t>Doğrudan </a:t>
            </a:r>
            <a:r>
              <a:rPr lang="tr-TR" sz="2800" b="1" dirty="0">
                <a:solidFill>
                  <a:srgbClr val="681D44"/>
                </a:solidFill>
              </a:rPr>
              <a:t>Temin Süreci </a:t>
            </a:r>
          </a:p>
          <a:p>
            <a:pPr marL="342900" indent="-342900">
              <a:lnSpc>
                <a:spcPct val="200000"/>
              </a:lnSpc>
              <a:buFont typeface="Wingdings" panose="05000000000000000000" pitchFamily="2" charset="2"/>
              <a:buChar char="Ø"/>
            </a:pPr>
            <a:r>
              <a:rPr lang="tr-TR" sz="2800" b="1" dirty="0" smtClean="0">
                <a:solidFill>
                  <a:srgbClr val="681D44"/>
                </a:solidFill>
              </a:rPr>
              <a:t>Sıkça </a:t>
            </a:r>
            <a:r>
              <a:rPr lang="tr-TR" sz="2800" b="1" dirty="0">
                <a:solidFill>
                  <a:srgbClr val="681D44"/>
                </a:solidFill>
              </a:rPr>
              <a:t>Sorulan Sorular </a:t>
            </a:r>
            <a:endParaRPr lang="tr-TR" sz="2800" b="1" dirty="0" smtClean="0">
              <a:solidFill>
                <a:srgbClr val="681D44"/>
              </a:solidFill>
            </a:endParaRPr>
          </a:p>
          <a:p>
            <a:pPr marL="342900" indent="-342900">
              <a:lnSpc>
                <a:spcPct val="200000"/>
              </a:lnSpc>
              <a:buFont typeface="Wingdings" panose="05000000000000000000" pitchFamily="2" charset="2"/>
              <a:buChar char="Ø"/>
            </a:pPr>
            <a:r>
              <a:rPr lang="tr-TR" sz="2800" b="1" dirty="0">
                <a:solidFill>
                  <a:srgbClr val="681D44"/>
                </a:solidFill>
              </a:rPr>
              <a:t>ASBÜ </a:t>
            </a:r>
            <a:r>
              <a:rPr lang="tr-TR" sz="2800" b="1" dirty="0" smtClean="0">
                <a:solidFill>
                  <a:srgbClr val="681D44"/>
                </a:solidFill>
              </a:rPr>
              <a:t>Otomasyon Sistemi Üzerinde  </a:t>
            </a:r>
            <a:r>
              <a:rPr lang="tr-TR" sz="2800" b="1" dirty="0">
                <a:solidFill>
                  <a:srgbClr val="681D44"/>
                </a:solidFill>
              </a:rPr>
              <a:t>Doğrudan Temin </a:t>
            </a:r>
          </a:p>
        </p:txBody>
      </p:sp>
    </p:spTree>
    <p:extLst>
      <p:ext uri="{BB962C8B-B14F-4D97-AF65-F5344CB8AC3E}">
        <p14:creationId xmlns:p14="http://schemas.microsoft.com/office/powerpoint/2010/main" val="1637251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906000" cy="6204856"/>
          </a:xfrm>
          <a:prstGeom prst="rect">
            <a:avLst/>
          </a:prstGeom>
        </p:spPr>
      </p:pic>
    </p:spTree>
    <p:extLst>
      <p:ext uri="{BB962C8B-B14F-4D97-AF65-F5344CB8AC3E}">
        <p14:creationId xmlns:p14="http://schemas.microsoft.com/office/powerpoint/2010/main" val="310696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906000" cy="6165668"/>
          </a:xfrm>
          <a:prstGeom prst="rect">
            <a:avLst/>
          </a:prstGeom>
        </p:spPr>
      </p:pic>
    </p:spTree>
    <p:extLst>
      <p:ext uri="{BB962C8B-B14F-4D97-AF65-F5344CB8AC3E}">
        <p14:creationId xmlns:p14="http://schemas.microsoft.com/office/powerpoint/2010/main" val="840264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906000" cy="6217919"/>
          </a:xfrm>
          <a:prstGeom prst="rect">
            <a:avLst/>
          </a:prstGeom>
        </p:spPr>
      </p:pic>
    </p:spTree>
    <p:extLst>
      <p:ext uri="{BB962C8B-B14F-4D97-AF65-F5344CB8AC3E}">
        <p14:creationId xmlns:p14="http://schemas.microsoft.com/office/powerpoint/2010/main" val="3648809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006"/>
            <a:ext cx="9906000" cy="5995851"/>
          </a:xfrm>
          <a:prstGeom prst="rect">
            <a:avLst/>
          </a:prstGeom>
        </p:spPr>
      </p:pic>
    </p:spTree>
    <p:extLst>
      <p:ext uri="{BB962C8B-B14F-4D97-AF65-F5344CB8AC3E}">
        <p14:creationId xmlns:p14="http://schemas.microsoft.com/office/powerpoint/2010/main" val="2653580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906000" cy="6143623"/>
          </a:xfrm>
          <a:prstGeom prst="rect">
            <a:avLst/>
          </a:prstGeom>
        </p:spPr>
      </p:pic>
    </p:spTree>
    <p:extLst>
      <p:ext uri="{BB962C8B-B14F-4D97-AF65-F5344CB8AC3E}">
        <p14:creationId xmlns:p14="http://schemas.microsoft.com/office/powerpoint/2010/main" val="3677010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49"/>
            <a:ext cx="9906000" cy="5876925"/>
          </a:xfrm>
          <a:prstGeom prst="rect">
            <a:avLst/>
          </a:prstGeom>
        </p:spPr>
      </p:pic>
    </p:spTree>
    <p:extLst>
      <p:ext uri="{BB962C8B-B14F-4D97-AF65-F5344CB8AC3E}">
        <p14:creationId xmlns:p14="http://schemas.microsoft.com/office/powerpoint/2010/main" val="18133270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906000" cy="6181724"/>
          </a:xfrm>
          <a:prstGeom prst="rect">
            <a:avLst/>
          </a:prstGeom>
        </p:spPr>
      </p:pic>
    </p:spTree>
    <p:extLst>
      <p:ext uri="{BB962C8B-B14F-4D97-AF65-F5344CB8AC3E}">
        <p14:creationId xmlns:p14="http://schemas.microsoft.com/office/powerpoint/2010/main" val="2867465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8" name="Dikdörtgen 7"/>
          <p:cNvSpPr/>
          <p:nvPr/>
        </p:nvSpPr>
        <p:spPr>
          <a:xfrm>
            <a:off x="1766815" y="3136613"/>
            <a:ext cx="6640205" cy="584775"/>
          </a:xfrm>
          <a:prstGeom prst="rect">
            <a:avLst/>
          </a:prstGeom>
        </p:spPr>
        <p:txBody>
          <a:bodyPr wrap="square">
            <a:spAutoFit/>
          </a:bodyPr>
          <a:lstStyle/>
          <a:p>
            <a:pPr algn="ctr"/>
            <a:r>
              <a:rPr lang="tr-TR" sz="3200" b="1" dirty="0" smtClean="0">
                <a:solidFill>
                  <a:srgbClr val="7030A0"/>
                </a:solidFill>
                <a:latin typeface="Vijaya" panose="020B0604020202020204" pitchFamily="34" charset="0"/>
                <a:cs typeface="Vijaya" panose="020B0604020202020204" pitchFamily="34" charset="0"/>
              </a:rPr>
              <a:t>Dinlediğiniz İçin Teşekkür Ederiz…</a:t>
            </a:r>
            <a:endParaRPr lang="tr-TR" sz="3200" dirty="0">
              <a:solidFill>
                <a:srgbClr val="7030A0"/>
              </a:solidFill>
              <a:latin typeface="Vijaya" panose="020B0604020202020204" pitchFamily="34" charset="0"/>
              <a:cs typeface="Vijaya" panose="020B0604020202020204" pitchFamily="34" charset="0"/>
            </a:endParaRPr>
          </a:p>
        </p:txBody>
      </p:sp>
    </p:spTree>
    <p:extLst>
      <p:ext uri="{BB962C8B-B14F-4D97-AF65-F5344CB8AC3E}">
        <p14:creationId xmlns:p14="http://schemas.microsoft.com/office/powerpoint/2010/main" val="405654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5" name="Metin kutusu 4"/>
          <p:cNvSpPr txBox="1"/>
          <p:nvPr/>
        </p:nvSpPr>
        <p:spPr>
          <a:xfrm>
            <a:off x="2272931" y="1045026"/>
            <a:ext cx="5608320" cy="1200329"/>
          </a:xfrm>
          <a:prstGeom prst="rect">
            <a:avLst/>
          </a:prstGeom>
          <a:noFill/>
        </p:spPr>
        <p:txBody>
          <a:bodyPr wrap="square" rtlCol="0">
            <a:spAutoFit/>
          </a:bodyPr>
          <a:lstStyle/>
          <a:p>
            <a:pPr algn="ctr"/>
            <a:r>
              <a:rPr lang="tr-TR" sz="2400" b="1" dirty="0">
                <a:solidFill>
                  <a:srgbClr val="681D44"/>
                </a:solidFill>
              </a:rPr>
              <a:t>DOĞRUDAN TEMİN MEVZUAT </a:t>
            </a:r>
            <a:r>
              <a:rPr lang="tr-TR" sz="2400" b="1" dirty="0" smtClean="0">
                <a:solidFill>
                  <a:srgbClr val="681D44"/>
                </a:solidFill>
              </a:rPr>
              <a:t>KAYNAĞI</a:t>
            </a:r>
          </a:p>
          <a:p>
            <a:pPr algn="ctr"/>
            <a:endParaRPr lang="tr-TR" sz="2400" b="1" dirty="0">
              <a:solidFill>
                <a:srgbClr val="555557"/>
              </a:solidFill>
            </a:endParaRPr>
          </a:p>
          <a:p>
            <a:pPr algn="ctr"/>
            <a:endParaRPr lang="tr-TR" sz="2400" b="1" dirty="0" smtClean="0">
              <a:solidFill>
                <a:srgbClr val="555557"/>
              </a:solidFill>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2931" y="1835944"/>
            <a:ext cx="5007429" cy="3336200"/>
          </a:xfrm>
          <a:prstGeom prst="rect">
            <a:avLst/>
          </a:prstGeom>
        </p:spPr>
      </p:pic>
    </p:spTree>
    <p:extLst>
      <p:ext uri="{BB962C8B-B14F-4D97-AF65-F5344CB8AC3E}">
        <p14:creationId xmlns:p14="http://schemas.microsoft.com/office/powerpoint/2010/main" val="225372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5" name="Metin kutusu 4"/>
          <p:cNvSpPr txBox="1"/>
          <p:nvPr/>
        </p:nvSpPr>
        <p:spPr>
          <a:xfrm>
            <a:off x="1245319" y="505095"/>
            <a:ext cx="7280372" cy="5324535"/>
          </a:xfrm>
          <a:prstGeom prst="rect">
            <a:avLst/>
          </a:prstGeom>
          <a:noFill/>
        </p:spPr>
        <p:txBody>
          <a:bodyPr wrap="square" rtlCol="0">
            <a:spAutoFit/>
          </a:bodyPr>
          <a:lstStyle/>
          <a:p>
            <a:pPr algn="ctr"/>
            <a:r>
              <a:rPr lang="tr-TR" sz="3600" b="1" dirty="0" smtClean="0">
                <a:solidFill>
                  <a:srgbClr val="7030A0"/>
                </a:solidFill>
              </a:rPr>
              <a:t>Tanım </a:t>
            </a:r>
            <a:r>
              <a:rPr lang="tr-TR" sz="3600" b="1" dirty="0">
                <a:solidFill>
                  <a:srgbClr val="7030A0"/>
                </a:solidFill>
              </a:rPr>
              <a:t>: </a:t>
            </a:r>
          </a:p>
          <a:p>
            <a:pPr algn="ctr"/>
            <a:endParaRPr lang="tr-TR" sz="2400" b="1" dirty="0" smtClean="0">
              <a:solidFill>
                <a:srgbClr val="555557"/>
              </a:solidFill>
            </a:endParaRPr>
          </a:p>
          <a:p>
            <a:pPr marL="342900" indent="-342900" algn="just">
              <a:lnSpc>
                <a:spcPct val="200000"/>
              </a:lnSpc>
              <a:buFont typeface="Wingdings" panose="05000000000000000000" pitchFamily="2" charset="2"/>
              <a:buChar char="Ø"/>
            </a:pPr>
            <a:r>
              <a:rPr lang="tr-TR" sz="2800" b="1" dirty="0">
                <a:solidFill>
                  <a:srgbClr val="681D44"/>
                </a:solidFill>
              </a:rPr>
              <a:t>4734 Sayılı Kamu İhale </a:t>
            </a:r>
            <a:r>
              <a:rPr lang="tr-TR" sz="2800" b="1" dirty="0" smtClean="0">
                <a:solidFill>
                  <a:srgbClr val="681D44"/>
                </a:solidFill>
              </a:rPr>
              <a:t>Kanunu(Madde 4)’</a:t>
            </a:r>
            <a:r>
              <a:rPr lang="tr-TR" sz="2800" b="1" dirty="0" err="1" smtClean="0">
                <a:solidFill>
                  <a:srgbClr val="681D44"/>
                </a:solidFill>
              </a:rPr>
              <a:t>nda</a:t>
            </a:r>
            <a:r>
              <a:rPr lang="tr-TR" sz="2800" b="1" dirty="0" smtClean="0">
                <a:solidFill>
                  <a:srgbClr val="681D44"/>
                </a:solidFill>
              </a:rPr>
              <a:t> </a:t>
            </a:r>
            <a:r>
              <a:rPr lang="tr-TR" sz="2800" b="1" dirty="0">
                <a:solidFill>
                  <a:srgbClr val="681D44"/>
                </a:solidFill>
              </a:rPr>
              <a:t>belirtilen </a:t>
            </a:r>
            <a:r>
              <a:rPr lang="tr-TR" sz="2800" b="1" dirty="0" smtClean="0">
                <a:solidFill>
                  <a:srgbClr val="681D44"/>
                </a:solidFill>
              </a:rPr>
              <a:t>hallerde; </a:t>
            </a:r>
            <a:r>
              <a:rPr lang="tr-TR" sz="2800" b="1" dirty="0">
                <a:solidFill>
                  <a:srgbClr val="681D44"/>
                </a:solidFill>
              </a:rPr>
              <a:t>ihtiyaçların, idare tarafından davet edilen isteklilerle teknik şartların ve fiyatın görüşülerek doğrudan temin edilebildiği usuldür.</a:t>
            </a:r>
          </a:p>
        </p:txBody>
      </p:sp>
    </p:spTree>
    <p:extLst>
      <p:ext uri="{BB962C8B-B14F-4D97-AF65-F5344CB8AC3E}">
        <p14:creationId xmlns:p14="http://schemas.microsoft.com/office/powerpoint/2010/main" val="812200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4" name="İçerik Yer Tutucusu 2"/>
          <p:cNvSpPr>
            <a:spLocks noGrp="1"/>
          </p:cNvSpPr>
          <p:nvPr>
            <p:ph idx="1"/>
          </p:nvPr>
        </p:nvSpPr>
        <p:spPr>
          <a:xfrm>
            <a:off x="907979" y="1210003"/>
            <a:ext cx="8271109" cy="4752528"/>
          </a:xfrm>
        </p:spPr>
        <p:txBody>
          <a:bodyPr>
            <a:noAutofit/>
          </a:bodyPr>
          <a:lstStyle/>
          <a:p>
            <a:pPr marL="0" indent="0">
              <a:lnSpc>
                <a:spcPct val="100000"/>
              </a:lnSpc>
              <a:buNone/>
            </a:pPr>
            <a:r>
              <a:rPr lang="tr-TR" sz="3600" b="1" dirty="0" smtClean="0">
                <a:solidFill>
                  <a:srgbClr val="7030A0"/>
                </a:solidFill>
              </a:rPr>
              <a:t>Doğrudan </a:t>
            </a:r>
            <a:r>
              <a:rPr lang="tr-TR" sz="3600" b="1" dirty="0">
                <a:solidFill>
                  <a:srgbClr val="7030A0"/>
                </a:solidFill>
              </a:rPr>
              <a:t>Temin Bir İhale Usulü Müdür</a:t>
            </a:r>
            <a:r>
              <a:rPr lang="tr-TR" sz="3600" b="1" dirty="0" smtClean="0">
                <a:solidFill>
                  <a:srgbClr val="7030A0"/>
                </a:solidFill>
              </a:rPr>
              <a:t>? </a:t>
            </a:r>
          </a:p>
          <a:p>
            <a:pPr marL="0" indent="0" algn="just">
              <a:buNone/>
            </a:pPr>
            <a:endParaRPr lang="tr-TR" sz="3600" dirty="0" smtClean="0">
              <a:solidFill>
                <a:srgbClr val="781E46"/>
              </a:solidFill>
            </a:endParaRPr>
          </a:p>
          <a:p>
            <a:pPr marL="0" indent="0" algn="just">
              <a:buNone/>
            </a:pPr>
            <a:r>
              <a:rPr lang="tr-TR" sz="3600" dirty="0" smtClean="0">
                <a:solidFill>
                  <a:srgbClr val="781E46"/>
                </a:solidFill>
              </a:rPr>
              <a:t>Doğrudan </a:t>
            </a:r>
            <a:r>
              <a:rPr lang="tr-TR" sz="3600" dirty="0">
                <a:solidFill>
                  <a:srgbClr val="781E46"/>
                </a:solidFill>
              </a:rPr>
              <a:t>temin bir ihale usulü değildir. Doğrudan temin ile 4734 sayılı Kanunun 22 </a:t>
            </a:r>
            <a:r>
              <a:rPr lang="tr-TR" sz="3600" dirty="0" err="1">
                <a:solidFill>
                  <a:srgbClr val="781E46"/>
                </a:solidFill>
              </a:rPr>
              <a:t>nci</a:t>
            </a:r>
            <a:r>
              <a:rPr lang="tr-TR" sz="3600" dirty="0">
                <a:solidFill>
                  <a:srgbClr val="781E46"/>
                </a:solidFill>
              </a:rPr>
              <a:t> maddesinde belirtilen nitelikteki ihtiyaçların karşılanmasında kolaylık sağlanması </a:t>
            </a:r>
            <a:r>
              <a:rPr lang="tr-TR" sz="3600" dirty="0" smtClean="0">
                <a:solidFill>
                  <a:srgbClr val="781E46"/>
                </a:solidFill>
              </a:rPr>
              <a:t>amaçlanmıştır.</a:t>
            </a:r>
            <a:endParaRPr lang="tr-TR" sz="1600" dirty="0">
              <a:solidFill>
                <a:srgbClr val="781E46"/>
              </a:solidFill>
            </a:endParaRPr>
          </a:p>
        </p:txBody>
      </p:sp>
    </p:spTree>
    <p:extLst>
      <p:ext uri="{BB962C8B-B14F-4D97-AF65-F5344CB8AC3E}">
        <p14:creationId xmlns:p14="http://schemas.microsoft.com/office/powerpoint/2010/main" val="1638507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5" name="Metin kutusu 4"/>
          <p:cNvSpPr txBox="1"/>
          <p:nvPr/>
        </p:nvSpPr>
        <p:spPr>
          <a:xfrm>
            <a:off x="2272931" y="775061"/>
            <a:ext cx="5608320" cy="1200329"/>
          </a:xfrm>
          <a:prstGeom prst="rect">
            <a:avLst/>
          </a:prstGeom>
          <a:noFill/>
        </p:spPr>
        <p:txBody>
          <a:bodyPr wrap="square" rtlCol="0">
            <a:spAutoFit/>
          </a:bodyPr>
          <a:lstStyle/>
          <a:p>
            <a:pPr algn="ctr"/>
            <a:r>
              <a:rPr lang="tr-TR" sz="2400" b="1" dirty="0" smtClean="0">
                <a:solidFill>
                  <a:srgbClr val="555557"/>
                </a:solidFill>
              </a:rPr>
              <a:t>Sunum Alanı İstenilen Şekilde</a:t>
            </a:r>
          </a:p>
          <a:p>
            <a:pPr algn="ctr"/>
            <a:r>
              <a:rPr lang="tr-TR" sz="2400" b="1" dirty="0" smtClean="0">
                <a:solidFill>
                  <a:srgbClr val="555557"/>
                </a:solidFill>
              </a:rPr>
              <a:t>Tasarlanabilir.</a:t>
            </a:r>
          </a:p>
          <a:p>
            <a:pPr algn="ctr"/>
            <a:r>
              <a:rPr lang="tr-TR" sz="2400" b="1" dirty="0" smtClean="0">
                <a:solidFill>
                  <a:srgbClr val="555557"/>
                </a:solidFill>
              </a:rPr>
              <a:t>Yazı Tipi Büyüklüğü En Az 24 </a:t>
            </a:r>
            <a:r>
              <a:rPr lang="tr-TR" sz="2400" b="1" dirty="0" err="1" smtClean="0">
                <a:solidFill>
                  <a:srgbClr val="555557"/>
                </a:solidFill>
              </a:rPr>
              <a:t>pt</a:t>
            </a:r>
            <a:r>
              <a:rPr lang="tr-TR" sz="2400" b="1" dirty="0" smtClean="0">
                <a:solidFill>
                  <a:srgbClr val="555557"/>
                </a:solidFill>
              </a:rPr>
              <a:t> olmalıdır.</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21" y="158257"/>
            <a:ext cx="8517476" cy="5928163"/>
          </a:xfrm>
          <a:prstGeom prst="rect">
            <a:avLst/>
          </a:prstGeom>
        </p:spPr>
      </p:pic>
    </p:spTree>
    <p:extLst>
      <p:ext uri="{BB962C8B-B14F-4D97-AF65-F5344CB8AC3E}">
        <p14:creationId xmlns:p14="http://schemas.microsoft.com/office/powerpoint/2010/main" val="2303695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9" name="İçerik Yer Tutucusu 2"/>
          <p:cNvSpPr>
            <a:spLocks noGrp="1"/>
          </p:cNvSpPr>
          <p:nvPr>
            <p:ph idx="1"/>
          </p:nvPr>
        </p:nvSpPr>
        <p:spPr>
          <a:xfrm>
            <a:off x="660693" y="649947"/>
            <a:ext cx="8584613" cy="5415875"/>
          </a:xfrm>
        </p:spPr>
        <p:txBody>
          <a:bodyPr>
            <a:noAutofit/>
          </a:bodyPr>
          <a:lstStyle/>
          <a:p>
            <a:pPr marL="0" indent="0" algn="ctr">
              <a:buNone/>
            </a:pPr>
            <a:r>
              <a:rPr lang="tr-TR" sz="3200" b="1" dirty="0">
                <a:solidFill>
                  <a:srgbClr val="7030A0"/>
                </a:solidFill>
              </a:rPr>
              <a:t>Hangi İhtiyaçlar Doğrudan Teminle Karşılanabilir?</a:t>
            </a:r>
          </a:p>
          <a:p>
            <a:pPr marL="0" indent="0" algn="just">
              <a:buNone/>
            </a:pPr>
            <a:endParaRPr lang="tr-TR" sz="700" b="1" dirty="0">
              <a:solidFill>
                <a:srgbClr val="781E46"/>
              </a:solidFill>
            </a:endParaRPr>
          </a:p>
          <a:p>
            <a:pPr algn="just"/>
            <a:r>
              <a:rPr lang="tr-TR" sz="2000" dirty="0" smtClean="0">
                <a:solidFill>
                  <a:srgbClr val="781E46"/>
                </a:solidFill>
              </a:rPr>
              <a:t>Büyükşehir </a:t>
            </a:r>
            <a:r>
              <a:rPr lang="tr-TR" sz="2000" dirty="0">
                <a:solidFill>
                  <a:srgbClr val="781E46"/>
                </a:solidFill>
              </a:rPr>
              <a:t>belediyesi sınırları dâhilinde bulunan idarelerin </a:t>
            </a:r>
            <a:r>
              <a:rPr lang="tr-TR" sz="2000" dirty="0"/>
              <a:t> </a:t>
            </a:r>
            <a:r>
              <a:rPr lang="tr-TR" dirty="0" smtClean="0">
                <a:solidFill>
                  <a:srgbClr val="7030A0"/>
                </a:solidFill>
              </a:rPr>
              <a:t>218.395,00 </a:t>
            </a:r>
            <a:r>
              <a:rPr lang="tr-TR" sz="2000" dirty="0" smtClean="0">
                <a:solidFill>
                  <a:srgbClr val="7030A0"/>
                </a:solidFill>
              </a:rPr>
              <a:t>TL</a:t>
            </a:r>
            <a:r>
              <a:rPr lang="tr-TR" sz="2000" dirty="0" smtClean="0">
                <a:solidFill>
                  <a:srgbClr val="781E46"/>
                </a:solidFill>
              </a:rPr>
              <a:t>’sini aşmayan </a:t>
            </a:r>
            <a:r>
              <a:rPr lang="tr-TR" sz="2000" dirty="0">
                <a:solidFill>
                  <a:srgbClr val="781E46"/>
                </a:solidFill>
              </a:rPr>
              <a:t>ihtiyaçları ile temsil ağırlama faaliyetleri kapsamında yapılacak konaklama, seyahat ve iaşeye ilişkin alımlar</a:t>
            </a:r>
            <a:r>
              <a:rPr lang="tr-TR" sz="2000" dirty="0" smtClean="0">
                <a:solidFill>
                  <a:srgbClr val="781E46"/>
                </a:solidFill>
              </a:rPr>
              <a:t>,</a:t>
            </a:r>
          </a:p>
          <a:p>
            <a:pPr algn="just"/>
            <a:r>
              <a:rPr lang="tr-TR" sz="2000" dirty="0">
                <a:solidFill>
                  <a:srgbClr val="781E46"/>
                </a:solidFill>
              </a:rPr>
              <a:t>Diğer idarelerin </a:t>
            </a:r>
            <a:r>
              <a:rPr lang="tr-TR" dirty="0">
                <a:solidFill>
                  <a:srgbClr val="7030A0"/>
                </a:solidFill>
              </a:rPr>
              <a:t>72.752,00</a:t>
            </a:r>
            <a:r>
              <a:rPr lang="tr-TR" sz="2000" dirty="0">
                <a:solidFill>
                  <a:srgbClr val="781E46"/>
                </a:solidFill>
              </a:rPr>
              <a:t> TL’sini, aşmayan ihtiyaçları ile temsil ağırlama faaliyetleri kapsamında yapılacak konaklama, seyahat ve iaşeye ilişkin alımlar, </a:t>
            </a:r>
          </a:p>
          <a:p>
            <a:pPr algn="just"/>
            <a:r>
              <a:rPr lang="tr-TR" sz="2000" dirty="0">
                <a:solidFill>
                  <a:srgbClr val="781E46"/>
                </a:solidFill>
              </a:rPr>
              <a:t>İdarelerin ihtiyacına uygun taşınmaz mal alımı veya kiralanması, </a:t>
            </a:r>
          </a:p>
          <a:p>
            <a:pPr algn="just"/>
            <a:r>
              <a:rPr lang="tr-TR" sz="2000" dirty="0">
                <a:solidFill>
                  <a:srgbClr val="781E46"/>
                </a:solidFill>
              </a:rPr>
              <a:t>Özelliğinden ve belli süre içinde kullanılma zorunluluğundan dolayı stoklanması ekonomik olmayan veya acil durumlarda kullanılacak olan ilaç, aşı, serum, anti-serum, kan ve kan ürünleri ile </a:t>
            </a:r>
            <a:r>
              <a:rPr lang="tr-TR" sz="2000" dirty="0" err="1">
                <a:solidFill>
                  <a:srgbClr val="781E46"/>
                </a:solidFill>
              </a:rPr>
              <a:t>ortez</a:t>
            </a:r>
            <a:r>
              <a:rPr lang="tr-TR" sz="2000" dirty="0">
                <a:solidFill>
                  <a:srgbClr val="781E46"/>
                </a:solidFill>
              </a:rPr>
              <a:t>, protez gibi uygulama esnasında hastaya göre belirlenebilen ve hastaya özgü tıbbî sarf malzemeleri, test ve tetkik sarf malzemeleri alımları</a:t>
            </a:r>
            <a:r>
              <a:rPr lang="tr-TR" sz="2000" b="1" dirty="0">
                <a:solidFill>
                  <a:srgbClr val="781E46"/>
                </a:solidFill>
              </a:rPr>
              <a:t>, </a:t>
            </a:r>
          </a:p>
          <a:p>
            <a:pPr algn="just"/>
            <a:endParaRPr lang="tr-TR" sz="2000" b="1" dirty="0">
              <a:solidFill>
                <a:srgbClr val="781E46"/>
              </a:solidFill>
            </a:endParaRPr>
          </a:p>
        </p:txBody>
      </p:sp>
    </p:spTree>
    <p:extLst>
      <p:ext uri="{BB962C8B-B14F-4D97-AF65-F5344CB8AC3E}">
        <p14:creationId xmlns:p14="http://schemas.microsoft.com/office/powerpoint/2010/main" val="3326120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
        <p:nvSpPr>
          <p:cNvPr id="7" name="2 İçerik Yer Tutucusu"/>
          <p:cNvSpPr>
            <a:spLocks noGrp="1"/>
          </p:cNvSpPr>
          <p:nvPr>
            <p:ph idx="1"/>
          </p:nvPr>
        </p:nvSpPr>
        <p:spPr>
          <a:xfrm>
            <a:off x="609525" y="1413570"/>
            <a:ext cx="9177271" cy="5112568"/>
          </a:xfrm>
        </p:spPr>
        <p:txBody>
          <a:bodyPr>
            <a:normAutofit fontScale="85000" lnSpcReduction="20000"/>
          </a:bodyPr>
          <a:lstStyle/>
          <a:p>
            <a:pPr marL="914400" lvl="1" indent="-457200" algn="just" fontAlgn="t">
              <a:lnSpc>
                <a:spcPct val="80000"/>
              </a:lnSpc>
              <a:buFont typeface="Wingdings" panose="05000000000000000000" pitchFamily="2" charset="2"/>
              <a:buChar char="Ø"/>
            </a:pPr>
            <a:endParaRPr lang="tr-TR" sz="3500" dirty="0">
              <a:solidFill>
                <a:srgbClr val="681D44"/>
              </a:solidFill>
            </a:endParaRPr>
          </a:p>
          <a:p>
            <a:pPr marL="914400" lvl="1" indent="-457200" algn="just" fontAlgn="t">
              <a:lnSpc>
                <a:spcPct val="80000"/>
              </a:lnSpc>
              <a:buFont typeface="Wingdings" panose="05000000000000000000" pitchFamily="2" charset="2"/>
              <a:buChar char="Ø"/>
            </a:pPr>
            <a:r>
              <a:rPr lang="tr-TR" sz="3100" dirty="0">
                <a:solidFill>
                  <a:srgbClr val="681D44"/>
                </a:solidFill>
              </a:rPr>
              <a:t>İhtiyacın Ortaya Çıkması</a:t>
            </a:r>
          </a:p>
          <a:p>
            <a:pPr marL="914400" lvl="1" indent="-457200" algn="just" fontAlgn="t">
              <a:lnSpc>
                <a:spcPct val="80000"/>
              </a:lnSpc>
              <a:buFont typeface="Wingdings" panose="05000000000000000000" pitchFamily="2" charset="2"/>
              <a:buChar char="Ø"/>
            </a:pPr>
            <a:r>
              <a:rPr lang="tr-TR" sz="3100" dirty="0">
                <a:solidFill>
                  <a:srgbClr val="681D44"/>
                </a:solidFill>
              </a:rPr>
              <a:t>Şartname Hazırlanması*</a:t>
            </a:r>
          </a:p>
          <a:p>
            <a:pPr marL="914400" lvl="1" indent="-457200" algn="just" fontAlgn="t">
              <a:lnSpc>
                <a:spcPct val="80000"/>
              </a:lnSpc>
              <a:buFont typeface="Wingdings" panose="05000000000000000000" pitchFamily="2" charset="2"/>
              <a:buChar char="Ø"/>
            </a:pPr>
            <a:r>
              <a:rPr lang="tr-TR" sz="3100" dirty="0">
                <a:solidFill>
                  <a:srgbClr val="681D44"/>
                </a:solidFill>
              </a:rPr>
              <a:t>Ödenek Kontrolü ve Temini </a:t>
            </a:r>
          </a:p>
          <a:p>
            <a:pPr marL="914400" lvl="1" indent="-457200" algn="just" fontAlgn="t">
              <a:lnSpc>
                <a:spcPct val="80000"/>
              </a:lnSpc>
              <a:buFont typeface="Wingdings" panose="05000000000000000000" pitchFamily="2" charset="2"/>
              <a:buChar char="Ø"/>
            </a:pPr>
            <a:r>
              <a:rPr lang="tr-TR" sz="3100" dirty="0">
                <a:solidFill>
                  <a:srgbClr val="681D44"/>
                </a:solidFill>
              </a:rPr>
              <a:t>Yaklaşık Maliyet Tespiti (Gerektiği durumlarda)</a:t>
            </a:r>
          </a:p>
          <a:p>
            <a:pPr marL="914400" lvl="1" indent="-457200" algn="just" fontAlgn="t">
              <a:lnSpc>
                <a:spcPct val="80000"/>
              </a:lnSpc>
              <a:buFont typeface="Wingdings" panose="05000000000000000000" pitchFamily="2" charset="2"/>
              <a:buChar char="Ø"/>
            </a:pPr>
            <a:r>
              <a:rPr lang="tr-TR" sz="3100" dirty="0">
                <a:solidFill>
                  <a:srgbClr val="681D44"/>
                </a:solidFill>
              </a:rPr>
              <a:t>Onay Alınması (Onay Belgesi)</a:t>
            </a:r>
          </a:p>
          <a:p>
            <a:pPr marL="914400" lvl="1" indent="-457200" algn="just" fontAlgn="t">
              <a:lnSpc>
                <a:spcPct val="80000"/>
              </a:lnSpc>
              <a:buFont typeface="Wingdings" panose="05000000000000000000" pitchFamily="2" charset="2"/>
              <a:buChar char="Ø"/>
            </a:pPr>
            <a:r>
              <a:rPr lang="tr-TR" sz="3100" dirty="0">
                <a:solidFill>
                  <a:srgbClr val="681D44"/>
                </a:solidFill>
              </a:rPr>
              <a:t>Teklif Mektubu hazırlanması</a:t>
            </a:r>
          </a:p>
          <a:p>
            <a:pPr marL="914400" lvl="1" indent="-457200" algn="just" fontAlgn="t">
              <a:lnSpc>
                <a:spcPct val="80000"/>
              </a:lnSpc>
              <a:buFont typeface="Wingdings" panose="05000000000000000000" pitchFamily="2" charset="2"/>
              <a:buChar char="Ø"/>
            </a:pPr>
            <a:r>
              <a:rPr lang="tr-TR" sz="3100" dirty="0">
                <a:solidFill>
                  <a:srgbClr val="681D44"/>
                </a:solidFill>
              </a:rPr>
              <a:t>Piyasa Fiyat Araştırması Yapılması (Piyasa Fiyat Araştırma Tutanağı)</a:t>
            </a:r>
          </a:p>
          <a:p>
            <a:pPr marL="914400" lvl="1" indent="-457200" algn="just" fontAlgn="t">
              <a:lnSpc>
                <a:spcPct val="80000"/>
              </a:lnSpc>
              <a:buFont typeface="Wingdings" panose="05000000000000000000" pitchFamily="2" charset="2"/>
              <a:buChar char="Ø"/>
            </a:pPr>
            <a:r>
              <a:rPr lang="tr-TR" sz="3100" dirty="0">
                <a:solidFill>
                  <a:srgbClr val="681D44"/>
                </a:solidFill>
              </a:rPr>
              <a:t>Sipariş Mektubu hazırlanması</a:t>
            </a:r>
          </a:p>
          <a:p>
            <a:pPr marL="914400" lvl="1" indent="-457200" algn="just" fontAlgn="t">
              <a:lnSpc>
                <a:spcPct val="80000"/>
              </a:lnSpc>
              <a:buFont typeface="Wingdings" panose="05000000000000000000" pitchFamily="2" charset="2"/>
              <a:buChar char="Ø"/>
            </a:pPr>
            <a:r>
              <a:rPr lang="tr-TR" sz="3100" dirty="0">
                <a:solidFill>
                  <a:srgbClr val="681D44"/>
                </a:solidFill>
              </a:rPr>
              <a:t>Sözleşme Yapılması*</a:t>
            </a:r>
          </a:p>
          <a:p>
            <a:pPr marL="914400" lvl="1" indent="-457200" algn="just" fontAlgn="t">
              <a:lnSpc>
                <a:spcPct val="80000"/>
              </a:lnSpc>
              <a:buFont typeface="Wingdings" panose="05000000000000000000" pitchFamily="2" charset="2"/>
              <a:buChar char="Ø"/>
            </a:pPr>
            <a:r>
              <a:rPr lang="tr-TR" sz="3100" dirty="0">
                <a:solidFill>
                  <a:srgbClr val="681D44"/>
                </a:solidFill>
              </a:rPr>
              <a:t>Muayene ve Kabul İşlemleri (Muayene ve Kabul Tutanağı)</a:t>
            </a:r>
          </a:p>
          <a:p>
            <a:pPr marL="914400" lvl="1" indent="-457200" algn="just" fontAlgn="t">
              <a:lnSpc>
                <a:spcPct val="80000"/>
              </a:lnSpc>
              <a:buFont typeface="Wingdings" panose="05000000000000000000" pitchFamily="2" charset="2"/>
              <a:buChar char="Ø"/>
            </a:pPr>
            <a:r>
              <a:rPr lang="tr-TR" sz="3100" dirty="0">
                <a:solidFill>
                  <a:srgbClr val="681D44"/>
                </a:solidFill>
              </a:rPr>
              <a:t>Taşınır İşlem Fişi İşlemleri (Mal - Malzeme Alımlarında)</a:t>
            </a:r>
          </a:p>
          <a:p>
            <a:pPr marL="914400" lvl="1" indent="-457200" algn="just" fontAlgn="t">
              <a:lnSpc>
                <a:spcPct val="80000"/>
              </a:lnSpc>
              <a:buFont typeface="Wingdings" panose="05000000000000000000" pitchFamily="2" charset="2"/>
              <a:buChar char="Ø"/>
            </a:pPr>
            <a:r>
              <a:rPr lang="tr-TR" sz="3100" dirty="0">
                <a:solidFill>
                  <a:srgbClr val="681D44"/>
                </a:solidFill>
              </a:rPr>
              <a:t>Ödeme Evrakının Düzenlenmesi (Ödeme Emri Belgesi ve Ekleri)</a:t>
            </a:r>
            <a:endParaRPr lang="tr-TR" sz="3100" dirty="0">
              <a:solidFill>
                <a:srgbClr val="681D44"/>
              </a:solidFill>
              <a:cs typeface="Tahoma" pitchFamily="34" charset="0"/>
            </a:endParaRPr>
          </a:p>
          <a:p>
            <a:pPr algn="r">
              <a:buNone/>
            </a:pPr>
            <a:r>
              <a:rPr lang="tr-TR" sz="3100" dirty="0" smtClean="0">
                <a:solidFill>
                  <a:srgbClr val="681D44"/>
                </a:solidFill>
              </a:rPr>
              <a:t>*</a:t>
            </a:r>
            <a:r>
              <a:rPr lang="tr-TR" sz="3100" dirty="0">
                <a:solidFill>
                  <a:srgbClr val="681D44"/>
                </a:solidFill>
              </a:rPr>
              <a:t>Zorunlu değil</a:t>
            </a:r>
          </a:p>
        </p:txBody>
      </p:sp>
      <p:sp>
        <p:nvSpPr>
          <p:cNvPr id="4" name="Metin kutusu 3"/>
          <p:cNvSpPr txBox="1"/>
          <p:nvPr/>
        </p:nvSpPr>
        <p:spPr>
          <a:xfrm>
            <a:off x="1059255" y="686113"/>
            <a:ext cx="6980222" cy="1077218"/>
          </a:xfrm>
          <a:prstGeom prst="rect">
            <a:avLst/>
          </a:prstGeom>
          <a:noFill/>
        </p:spPr>
        <p:txBody>
          <a:bodyPr wrap="square" rtlCol="0">
            <a:spAutoFit/>
          </a:bodyPr>
          <a:lstStyle/>
          <a:p>
            <a:r>
              <a:rPr lang="tr-TR" sz="3200" b="1" dirty="0" smtClean="0">
                <a:solidFill>
                  <a:srgbClr val="7030A0"/>
                </a:solidFill>
              </a:rPr>
              <a:t>Doğrudan Temin Süreci</a:t>
            </a:r>
          </a:p>
          <a:p>
            <a:endParaRPr lang="tr-TR" sz="3200" dirty="0">
              <a:solidFill>
                <a:srgbClr val="7030A0"/>
              </a:solidFill>
            </a:endParaRPr>
          </a:p>
        </p:txBody>
      </p:sp>
    </p:spTree>
    <p:extLst>
      <p:ext uri="{BB962C8B-B14F-4D97-AF65-F5344CB8AC3E}">
        <p14:creationId xmlns:p14="http://schemas.microsoft.com/office/powerpoint/2010/main" val="1278529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425</TotalTime>
  <Words>1395</Words>
  <Application>Microsoft Office PowerPoint</Application>
  <PresentationFormat>A4 Kağıt (210x297 mm)</PresentationFormat>
  <Paragraphs>113</Paragraphs>
  <Slides>37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37</vt:i4>
      </vt:variant>
    </vt:vector>
  </HeadingPairs>
  <TitlesOfParts>
    <vt:vector size="44" baseType="lpstr">
      <vt:lpstr>Arial</vt:lpstr>
      <vt:lpstr>Calibri</vt:lpstr>
      <vt:lpstr>Calibri Light</vt:lpstr>
      <vt:lpstr>Tahoma</vt:lpstr>
      <vt:lpstr>Vijaya</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Bahattin ALBAS</cp:lastModifiedBy>
  <cp:revision>42</cp:revision>
  <dcterms:created xsi:type="dcterms:W3CDTF">2018-01-09T09:15:13Z</dcterms:created>
  <dcterms:modified xsi:type="dcterms:W3CDTF">2022-05-18T12:49:13Z</dcterms:modified>
</cp:coreProperties>
</file>