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6" r:id="rId4"/>
    <p:sldId id="273" r:id="rId5"/>
    <p:sldId id="313" r:id="rId6"/>
    <p:sldId id="276" r:id="rId7"/>
    <p:sldId id="286" r:id="rId8"/>
    <p:sldId id="290" r:id="rId9"/>
    <p:sldId id="299" r:id="rId10"/>
    <p:sldId id="297" r:id="rId11"/>
    <p:sldId id="300" r:id="rId12"/>
    <p:sldId id="304" r:id="rId13"/>
    <p:sldId id="320" r:id="rId14"/>
    <p:sldId id="319" r:id="rId15"/>
    <p:sldId id="302" r:id="rId16"/>
    <p:sldId id="301" r:id="rId17"/>
    <p:sldId id="307" r:id="rId18"/>
    <p:sldId id="314" r:id="rId19"/>
    <p:sldId id="315" r:id="rId20"/>
    <p:sldId id="316" r:id="rId21"/>
    <p:sldId id="317" r:id="rId22"/>
    <p:sldId id="318" r:id="rId23"/>
    <p:sldId id="312" r:id="rId2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ikdörtgen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Dikdörtgen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Dikdörtgen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Dikdörtgen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Dikdörtgen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Yuvarlatılmış Dikdörtgen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Yuvarlatılmış Dikdörtgen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Dikdörtgen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Veri Yer Tutucusu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27" name="Slayt Numarası Yer Tutucus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8" name="Altbilgi Yer Tutucusu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ikdörtgen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Dikdörtgen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Dikdörtgen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Dikdörtgen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Dikdörtgen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Yuvarlatılmış Dikdörtgen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Yuvarlatılmış Dikdörtgen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Dikdörtgen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Dikdörtgen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Dikdörtgen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Dikdörtgen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Dikdörtgen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Dikdörtgen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57200" y="1124745"/>
            <a:ext cx="8458200" cy="1728192"/>
          </a:xfrm>
        </p:spPr>
        <p:txBody>
          <a:bodyPr>
            <a:normAutofit/>
          </a:bodyPr>
          <a:lstStyle/>
          <a:p>
            <a:pPr algn="ctr"/>
            <a:r>
              <a:rPr lang="tr-TR" dirty="0" smtClean="0">
                <a:latin typeface="+mn-lt"/>
              </a:rPr>
              <a:t>MYS UYGULAMALARI</a:t>
            </a:r>
            <a:endParaRPr lang="tr-TR" dirty="0">
              <a:latin typeface="+mn-lt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solidFill>
                  <a:srgbClr val="00B0F0"/>
                </a:solidFill>
              </a:rPr>
              <a:t>  </a:t>
            </a:r>
            <a:endParaRPr lang="tr-TR" sz="2400" dirty="0">
              <a:solidFill>
                <a:srgbClr val="00B0F0"/>
              </a:solidFill>
            </a:endParaRPr>
          </a:p>
        </p:txBody>
      </p:sp>
      <p:pic>
        <p:nvPicPr>
          <p:cNvPr id="1026" name="Picture 2" descr="C:\Users\mozer11\Desktop\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2041" y="3933056"/>
            <a:ext cx="1916063" cy="1748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2483768" y="5517232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MUHASEBAT GENEL MÜDÜRLÜĞÜ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462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rgbClr val="00B0F0"/>
                </a:solidFill>
                <a:latin typeface="+mn-lt"/>
              </a:rPr>
              <a:t>Ödeme Emri Belgesi</a:t>
            </a:r>
            <a:endParaRPr lang="tr-TR" dirty="0">
              <a:solidFill>
                <a:srgbClr val="00B0F0"/>
              </a:solidFill>
              <a:latin typeface="+mn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794" y="1916832"/>
            <a:ext cx="2896110" cy="3907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916832"/>
            <a:ext cx="3850430" cy="3835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191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rgbClr val="00B0F0"/>
                </a:solidFill>
                <a:latin typeface="+mn-lt"/>
              </a:rPr>
              <a:t>Varlık İşlem Fişi</a:t>
            </a:r>
            <a:endParaRPr lang="tr-TR" dirty="0">
              <a:solidFill>
                <a:srgbClr val="00B0F0"/>
              </a:solidFill>
              <a:latin typeface="+mn-lt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00808"/>
            <a:ext cx="5850606" cy="4606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4111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solidFill>
                  <a:srgbClr val="00B0F0"/>
                </a:solidFill>
                <a:latin typeface="+mn-lt"/>
              </a:rPr>
              <a:t>e</a:t>
            </a:r>
            <a:r>
              <a:rPr lang="tr-TR" dirty="0" smtClean="0">
                <a:solidFill>
                  <a:srgbClr val="00B0F0"/>
                </a:solidFill>
                <a:latin typeface="+mn-lt"/>
              </a:rPr>
              <a:t>-Fatura</a:t>
            </a:r>
            <a:endParaRPr lang="tr-TR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/>
          <a:lstStyle/>
          <a:p>
            <a:pPr marL="457200" indent="-457200">
              <a:buClr>
                <a:schemeClr val="accent2">
                  <a:lumMod val="60000"/>
                  <a:lumOff val="40000"/>
                </a:schemeClr>
              </a:buClr>
            </a:pPr>
            <a:r>
              <a:rPr lang="tr-TR" dirty="0" smtClean="0"/>
              <a:t>509 </a:t>
            </a:r>
            <a:r>
              <a:rPr lang="tr-TR" dirty="0"/>
              <a:t>Sıra </a:t>
            </a:r>
            <a:r>
              <a:rPr lang="tr-TR" dirty="0" err="1"/>
              <a:t>Nolu</a:t>
            </a:r>
            <a:r>
              <a:rPr lang="tr-TR" dirty="0"/>
              <a:t> VUK Genel Tebliğinde yer alan şartlara uygun olan ve elektronik </a:t>
            </a:r>
            <a:r>
              <a:rPr lang="tr-TR" dirty="0" smtClean="0"/>
              <a:t>belge biçiminde  oluşturulmuş</a:t>
            </a:r>
          </a:p>
          <a:p>
            <a:pPr marL="457200" indent="-457200">
              <a:buClr>
                <a:schemeClr val="accent2">
                  <a:lumMod val="60000"/>
                  <a:lumOff val="40000"/>
                </a:schemeClr>
              </a:buClr>
            </a:pPr>
            <a:endParaRPr lang="tr-TR" dirty="0" smtClean="0"/>
          </a:p>
          <a:p>
            <a:pPr marL="457200" indent="-457200">
              <a:buClr>
                <a:schemeClr val="accent2">
                  <a:lumMod val="60000"/>
                  <a:lumOff val="40000"/>
                </a:schemeClr>
              </a:buClr>
            </a:pPr>
            <a:r>
              <a:rPr lang="tr-TR" dirty="0" smtClean="0"/>
              <a:t>Hem </a:t>
            </a:r>
            <a:r>
              <a:rPr lang="tr-TR" dirty="0"/>
              <a:t>kağıt fatura hem de elektronik faturanın aynı anda düzenlenmesi mümkün </a:t>
            </a:r>
            <a:r>
              <a:rPr lang="tr-TR" dirty="0" smtClean="0"/>
              <a:t>değildir</a:t>
            </a:r>
          </a:p>
          <a:p>
            <a:pPr marL="457200" indent="-457200">
              <a:buClr>
                <a:schemeClr val="accent2">
                  <a:lumMod val="60000"/>
                  <a:lumOff val="40000"/>
                </a:schemeClr>
              </a:buClr>
            </a:pPr>
            <a:endParaRPr lang="tr-TR" dirty="0"/>
          </a:p>
          <a:p>
            <a:pPr marL="457200" indent="-457200">
              <a:buClr>
                <a:schemeClr val="accent2">
                  <a:lumMod val="60000"/>
                  <a:lumOff val="40000"/>
                </a:schemeClr>
              </a:buClr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8748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solidFill>
                  <a:srgbClr val="00B0F0"/>
                </a:solidFill>
                <a:latin typeface="+mn-lt"/>
              </a:rPr>
              <a:t>e</a:t>
            </a:r>
            <a:r>
              <a:rPr lang="tr-TR" dirty="0" smtClean="0">
                <a:solidFill>
                  <a:srgbClr val="00B0F0"/>
                </a:solidFill>
                <a:latin typeface="+mn-lt"/>
              </a:rPr>
              <a:t>-Fatura</a:t>
            </a:r>
            <a:endParaRPr lang="tr-TR" dirty="0">
              <a:solidFill>
                <a:srgbClr val="00B0F0"/>
              </a:solidFill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850479"/>
            <a:ext cx="6438900" cy="431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681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90811"/>
            <a:ext cx="8925520" cy="2490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Başlık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solidFill>
                  <a:srgbClr val="00B0F0"/>
                </a:solidFill>
                <a:latin typeface="+mn-lt"/>
              </a:rPr>
              <a:t>e</a:t>
            </a:r>
            <a:r>
              <a:rPr lang="tr-TR" dirty="0" smtClean="0">
                <a:solidFill>
                  <a:srgbClr val="00B0F0"/>
                </a:solidFill>
                <a:latin typeface="+mn-lt"/>
              </a:rPr>
              <a:t>-Fatura</a:t>
            </a:r>
            <a:endParaRPr lang="tr-TR" dirty="0">
              <a:solidFill>
                <a:srgbClr val="00B0F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17995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solidFill>
                  <a:srgbClr val="00B0F0"/>
                </a:solidFill>
                <a:latin typeface="+mn-lt"/>
              </a:rPr>
              <a:t>e</a:t>
            </a:r>
            <a:r>
              <a:rPr lang="tr-TR" dirty="0" smtClean="0">
                <a:solidFill>
                  <a:srgbClr val="00B0F0"/>
                </a:solidFill>
                <a:latin typeface="+mn-lt"/>
              </a:rPr>
              <a:t>-Fatura</a:t>
            </a:r>
            <a:endParaRPr lang="tr-TR" dirty="0">
              <a:solidFill>
                <a:srgbClr val="00B0F0"/>
              </a:solidFill>
              <a:latin typeface="+mn-lt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13258"/>
            <a:ext cx="5835179" cy="5028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942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solidFill>
                  <a:srgbClr val="00B0F0"/>
                </a:solidFill>
                <a:latin typeface="+mn-lt"/>
              </a:rPr>
              <a:t>e</a:t>
            </a:r>
            <a:r>
              <a:rPr lang="tr-TR" dirty="0" smtClean="0">
                <a:solidFill>
                  <a:srgbClr val="00B0F0"/>
                </a:solidFill>
                <a:latin typeface="+mn-lt"/>
              </a:rPr>
              <a:t>-Teminat Mektubu</a:t>
            </a:r>
            <a:endParaRPr lang="tr-TR" dirty="0">
              <a:solidFill>
                <a:srgbClr val="00B0F0"/>
              </a:solidFill>
              <a:latin typeface="+mn-lt"/>
            </a:endParaRPr>
          </a:p>
        </p:txBody>
      </p:sp>
      <p:pic>
        <p:nvPicPr>
          <p:cNvPr id="1027" name="Picture 3" descr="C:\Users\mozer11\Desktop\Ekran Alıntısı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556792"/>
            <a:ext cx="7092280" cy="4942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210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/>
          </a:bodyPr>
          <a:lstStyle/>
          <a:p>
            <a:pPr>
              <a:buClr>
                <a:srgbClr val="00B0F0"/>
              </a:buClr>
            </a:pPr>
            <a:r>
              <a:rPr lang="tr-TR" sz="2600" dirty="0" smtClean="0"/>
              <a:t>e-Teminat Mektubu (Pilot Uygulama)</a:t>
            </a:r>
          </a:p>
          <a:p>
            <a:pPr>
              <a:buClr>
                <a:srgbClr val="00B0F0"/>
              </a:buClr>
            </a:pPr>
            <a:r>
              <a:rPr lang="tr-TR" sz="2600" dirty="0"/>
              <a:t>e</a:t>
            </a:r>
            <a:r>
              <a:rPr lang="tr-TR" sz="2600" dirty="0" smtClean="0"/>
              <a:t>-Fatura (Yaygınlaştırma)</a:t>
            </a:r>
            <a:endParaRPr lang="tr-TR" sz="2600" dirty="0"/>
          </a:p>
          <a:p>
            <a:pPr>
              <a:buClr>
                <a:srgbClr val="00B0F0"/>
              </a:buClr>
            </a:pPr>
            <a:r>
              <a:rPr lang="tr-TR" sz="2600" dirty="0" smtClean="0"/>
              <a:t>Elektronik </a:t>
            </a:r>
            <a:r>
              <a:rPr lang="tr-TR" sz="2600" dirty="0"/>
              <a:t>Kamu Tedarik Mimarisi </a:t>
            </a:r>
            <a:r>
              <a:rPr lang="tr-TR" sz="2600" dirty="0" smtClean="0"/>
              <a:t>ve Taahhüt Yönetimi (Analiz)</a:t>
            </a:r>
          </a:p>
          <a:p>
            <a:pPr>
              <a:buClr>
                <a:srgbClr val="00B0F0"/>
              </a:buClr>
            </a:pPr>
            <a:r>
              <a:rPr lang="tr-TR" sz="2600" dirty="0" smtClean="0"/>
              <a:t>Varlık Yönetim Modülü (Analiz)</a:t>
            </a:r>
            <a:endParaRPr lang="tr-TR" sz="2600" dirty="0"/>
          </a:p>
          <a:p>
            <a:pPr>
              <a:buClr>
                <a:srgbClr val="00B0F0"/>
              </a:buClr>
            </a:pPr>
            <a:r>
              <a:rPr lang="es-ES" sz="2600" dirty="0" smtClean="0"/>
              <a:t>e-Belge </a:t>
            </a:r>
            <a:r>
              <a:rPr lang="tr-TR" sz="2600" dirty="0" smtClean="0"/>
              <a:t>Dönüşüm Çalışmaları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§"/>
            </a:pPr>
            <a:r>
              <a:rPr lang="tr-TR" dirty="0" smtClean="0">
                <a:solidFill>
                  <a:srgbClr val="FF0000"/>
                </a:solidFill>
              </a:rPr>
              <a:t>Personel Bildirimi Belgesi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§"/>
            </a:pPr>
            <a:r>
              <a:rPr lang="tr-TR" dirty="0" smtClean="0">
                <a:solidFill>
                  <a:srgbClr val="FF0000"/>
                </a:solidFill>
              </a:rPr>
              <a:t>Personel Ödemesi Eki Belgesi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§"/>
            </a:pPr>
            <a:r>
              <a:rPr lang="tr-TR" dirty="0" smtClean="0">
                <a:solidFill>
                  <a:srgbClr val="FF0000"/>
                </a:solidFill>
              </a:rPr>
              <a:t>Yolluk Bildirim Belgesi</a:t>
            </a:r>
            <a:endParaRPr lang="es-ES" dirty="0">
              <a:solidFill>
                <a:srgbClr val="FF0000"/>
              </a:solidFill>
            </a:endParaRPr>
          </a:p>
          <a:p>
            <a:endParaRPr lang="tr-TR" dirty="0"/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rgbClr val="00B0F0"/>
                </a:solidFill>
                <a:latin typeface="+mn-lt"/>
              </a:rPr>
              <a:t>Devam Eden Çalışmalar</a:t>
            </a:r>
            <a:endParaRPr lang="tr-TR" dirty="0">
              <a:solidFill>
                <a:srgbClr val="00B0F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55547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996952"/>
            <a:ext cx="8229600" cy="106680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tr-TR" sz="3200" i="1" dirty="0">
                <a:solidFill>
                  <a:srgbClr val="FF0000"/>
                </a:solidFill>
              </a:rPr>
              <a:t>e-Belge Standartları &amp; Standart Belge ve Raporlama</a:t>
            </a:r>
          </a:p>
        </p:txBody>
      </p:sp>
    </p:spTree>
    <p:extLst>
      <p:ext uri="{BB962C8B-B14F-4D97-AF65-F5344CB8AC3E}">
        <p14:creationId xmlns:p14="http://schemas.microsoft.com/office/powerpoint/2010/main" val="1055109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325112"/>
          </a:xfrm>
        </p:spPr>
        <p:txBody>
          <a:bodyPr>
            <a:normAutofit fontScale="92500" lnSpcReduction="10000"/>
          </a:bodyPr>
          <a:lstStyle/>
          <a:p>
            <a:pPr algn="just">
              <a:buClr>
                <a:srgbClr val="FF0000"/>
              </a:buClr>
            </a:pPr>
            <a:r>
              <a:rPr lang="tr-TR" dirty="0" smtClean="0">
                <a:solidFill>
                  <a:srgbClr val="FF0000"/>
                </a:solidFill>
              </a:rPr>
              <a:t>Kağıda</a:t>
            </a:r>
            <a:r>
              <a:rPr lang="tr-TR" dirty="0" smtClean="0"/>
              <a:t> </a:t>
            </a:r>
            <a:r>
              <a:rPr lang="tr-TR" dirty="0"/>
              <a:t>dayalı olarak ve </a:t>
            </a:r>
            <a:r>
              <a:rPr lang="tr-TR" dirty="0">
                <a:solidFill>
                  <a:srgbClr val="FF0000"/>
                </a:solidFill>
              </a:rPr>
              <a:t>fiziksel transfer </a:t>
            </a:r>
            <a:r>
              <a:rPr lang="tr-TR" dirty="0"/>
              <a:t>şeklinde yürüyor. </a:t>
            </a:r>
          </a:p>
          <a:p>
            <a:pPr algn="just">
              <a:buClr>
                <a:srgbClr val="FF0000"/>
              </a:buClr>
            </a:pPr>
            <a:r>
              <a:rPr lang="tr-TR" dirty="0" smtClean="0"/>
              <a:t>Sistemler </a:t>
            </a:r>
            <a:r>
              <a:rPr lang="tr-TR" dirty="0"/>
              <a:t>arası </a:t>
            </a:r>
            <a:r>
              <a:rPr lang="tr-TR" dirty="0">
                <a:solidFill>
                  <a:srgbClr val="FF0000"/>
                </a:solidFill>
              </a:rPr>
              <a:t>tam entegrasyonu engelliyor</a:t>
            </a:r>
            <a:r>
              <a:rPr lang="tr-TR" dirty="0"/>
              <a:t>. </a:t>
            </a:r>
          </a:p>
          <a:p>
            <a:pPr algn="just">
              <a:buClr>
                <a:srgbClr val="FF0000"/>
              </a:buClr>
            </a:pPr>
            <a:r>
              <a:rPr lang="tr-TR" dirty="0" smtClean="0"/>
              <a:t>Mali </a:t>
            </a:r>
            <a:r>
              <a:rPr lang="tr-TR" dirty="0"/>
              <a:t>yönetimin organizasyon yapısını etkiliyor. </a:t>
            </a:r>
          </a:p>
          <a:p>
            <a:pPr algn="just">
              <a:buClr>
                <a:srgbClr val="FF0000"/>
              </a:buClr>
            </a:pPr>
            <a:r>
              <a:rPr lang="tr-TR" dirty="0" smtClean="0"/>
              <a:t>Belgelerde </a:t>
            </a:r>
            <a:r>
              <a:rPr lang="tr-TR" dirty="0"/>
              <a:t>yer alan bazı bilgiler katma değer üretmiyor. </a:t>
            </a:r>
          </a:p>
          <a:p>
            <a:pPr algn="just">
              <a:buClr>
                <a:srgbClr val="FF0000"/>
              </a:buClr>
            </a:pPr>
            <a:r>
              <a:rPr lang="tr-TR" dirty="0" smtClean="0"/>
              <a:t>Belge içerikleri, düzenleyen personelin uzmanlık alanına uygun değil. </a:t>
            </a:r>
          </a:p>
          <a:p>
            <a:pPr algn="just">
              <a:buClr>
                <a:srgbClr val="FF0000"/>
              </a:buClr>
            </a:pPr>
            <a:r>
              <a:rPr lang="tr-TR" dirty="0" smtClean="0"/>
              <a:t>Belgelerden </a:t>
            </a:r>
            <a:r>
              <a:rPr lang="tr-TR" dirty="0"/>
              <a:t>üretilen istatistiksel verilerin çeşitliliği ve kalitesi </a:t>
            </a:r>
            <a:r>
              <a:rPr lang="tr-TR" dirty="0">
                <a:solidFill>
                  <a:srgbClr val="FF0000"/>
                </a:solidFill>
              </a:rPr>
              <a:t>karar alma süreçlerinin etkin işleyişi için yetersiz </a:t>
            </a:r>
            <a:r>
              <a:rPr lang="tr-TR" dirty="0"/>
              <a:t>kalıyor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rgbClr val="00B0F0"/>
                </a:solidFill>
              </a:rPr>
              <a:t>Mevcut Belge Yapısı</a:t>
            </a:r>
            <a:endParaRPr lang="tr-TR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662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25112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  <a:buClr>
                <a:srgbClr val="00B0F0"/>
              </a:buClr>
            </a:pPr>
            <a:r>
              <a:rPr lang="tr-TR" sz="2400" i="1" dirty="0"/>
              <a:t>Harcama Yönetim Sistemi (MYS</a:t>
            </a:r>
            <a:r>
              <a:rPr lang="tr-TR" sz="2400" i="1" dirty="0" smtClean="0"/>
              <a:t>)</a:t>
            </a:r>
          </a:p>
          <a:p>
            <a:pPr marL="109728" indent="0">
              <a:lnSpc>
                <a:spcPct val="150000"/>
              </a:lnSpc>
              <a:buClr>
                <a:srgbClr val="00B0F0"/>
              </a:buClr>
              <a:buNone/>
            </a:pPr>
            <a:r>
              <a:rPr lang="tr-TR" sz="2400" i="1" dirty="0" smtClean="0"/>
              <a:t>  		Mevcut </a:t>
            </a:r>
            <a:r>
              <a:rPr lang="tr-TR" sz="2400" i="1" dirty="0"/>
              <a:t>Durum / Devam Eden Çalışmalar </a:t>
            </a:r>
          </a:p>
          <a:p>
            <a:pPr>
              <a:lnSpc>
                <a:spcPct val="150000"/>
              </a:lnSpc>
              <a:buClr>
                <a:srgbClr val="00B0F0"/>
              </a:buClr>
            </a:pPr>
            <a:endParaRPr lang="tr-TR" sz="2400" i="1" dirty="0" smtClean="0"/>
          </a:p>
          <a:p>
            <a:pPr>
              <a:lnSpc>
                <a:spcPct val="150000"/>
              </a:lnSpc>
              <a:buClr>
                <a:srgbClr val="00B0F0"/>
              </a:buClr>
            </a:pPr>
            <a:r>
              <a:rPr lang="tr-TR" sz="2400" i="1" dirty="0"/>
              <a:t> e-Belge Standartları &amp; Standart Belge ve Raporlama</a:t>
            </a:r>
          </a:p>
          <a:p>
            <a:pPr>
              <a:lnSpc>
                <a:spcPct val="150000"/>
              </a:lnSpc>
              <a:buClr>
                <a:srgbClr val="00B0F0"/>
              </a:buClr>
            </a:pPr>
            <a:endParaRPr lang="tr-TR" sz="2400" i="1" dirty="0"/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rgbClr val="00B0F0"/>
                </a:solidFill>
                <a:latin typeface="+mn-lt"/>
              </a:rPr>
              <a:t>Gündem </a:t>
            </a:r>
            <a:endParaRPr lang="tr-TR" dirty="0">
              <a:solidFill>
                <a:srgbClr val="00B0F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2983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699856"/>
          </a:xfrm>
        </p:spPr>
        <p:txBody>
          <a:bodyPr/>
          <a:lstStyle/>
          <a:p>
            <a:pPr>
              <a:lnSpc>
                <a:spcPct val="150000"/>
              </a:lnSpc>
              <a:buClr>
                <a:srgbClr val="00B0F0"/>
              </a:buClr>
            </a:pPr>
            <a:r>
              <a:rPr lang="tr-TR" dirty="0" smtClean="0"/>
              <a:t>Kağıda Bağlı Olmayan </a:t>
            </a:r>
            <a:r>
              <a:rPr lang="tr-TR" dirty="0"/>
              <a:t>M</a:t>
            </a:r>
            <a:r>
              <a:rPr lang="tr-TR" dirty="0" smtClean="0"/>
              <a:t>ali Süreç</a:t>
            </a:r>
          </a:p>
          <a:p>
            <a:pPr>
              <a:lnSpc>
                <a:spcPct val="150000"/>
              </a:lnSpc>
              <a:buClr>
                <a:srgbClr val="00B0F0"/>
              </a:buClr>
            </a:pPr>
            <a:r>
              <a:rPr lang="tr-TR" dirty="0"/>
              <a:t>Uçtan Uca Entegre İş Süreci </a:t>
            </a:r>
            <a:r>
              <a:rPr lang="tr-TR" dirty="0" smtClean="0"/>
              <a:t>Oluşturmak</a:t>
            </a:r>
          </a:p>
          <a:p>
            <a:pPr>
              <a:lnSpc>
                <a:spcPct val="150000"/>
              </a:lnSpc>
              <a:buClr>
                <a:srgbClr val="00B0F0"/>
              </a:buClr>
            </a:pPr>
            <a:r>
              <a:rPr lang="tr-TR" dirty="0"/>
              <a:t>Kurumsal Dönüşümü </a:t>
            </a:r>
            <a:r>
              <a:rPr lang="tr-TR" dirty="0" smtClean="0"/>
              <a:t>Sağlamak</a:t>
            </a:r>
          </a:p>
          <a:p>
            <a:pPr>
              <a:lnSpc>
                <a:spcPct val="150000"/>
              </a:lnSpc>
              <a:buClr>
                <a:srgbClr val="00B0F0"/>
              </a:buClr>
            </a:pPr>
            <a:r>
              <a:rPr lang="fi-FI" dirty="0" smtClean="0"/>
              <a:t>İhtiyaç Duyulan Veri Setini Sunmak</a:t>
            </a:r>
            <a:endParaRPr lang="tr-TR" dirty="0" smtClean="0"/>
          </a:p>
          <a:p>
            <a:pPr>
              <a:lnSpc>
                <a:spcPct val="150000"/>
              </a:lnSpc>
              <a:buClr>
                <a:srgbClr val="00B0F0"/>
              </a:buClr>
            </a:pPr>
            <a:r>
              <a:rPr lang="tr-TR" dirty="0"/>
              <a:t>Birlikte İşlerlik Ortamı Sağlamak</a:t>
            </a:r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rgbClr val="00B0F0"/>
                </a:solidFill>
                <a:latin typeface="+mn-lt"/>
              </a:rPr>
              <a:t>e-Belgenin </a:t>
            </a:r>
            <a:r>
              <a:rPr lang="tr-TR" dirty="0">
                <a:solidFill>
                  <a:srgbClr val="00B0F0"/>
                </a:solidFill>
                <a:latin typeface="+mn-lt"/>
              </a:rPr>
              <a:t>Mali Sürece </a:t>
            </a:r>
            <a:r>
              <a:rPr lang="tr-TR" dirty="0" smtClean="0">
                <a:solidFill>
                  <a:srgbClr val="00B0F0"/>
                </a:solidFill>
                <a:latin typeface="+mn-lt"/>
              </a:rPr>
              <a:t>Katkıları</a:t>
            </a:r>
            <a:endParaRPr lang="tr-TR" dirty="0">
              <a:solidFill>
                <a:srgbClr val="00B0F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19063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25112"/>
          </a:xfrm>
        </p:spPr>
        <p:txBody>
          <a:bodyPr>
            <a:normAutofit/>
          </a:bodyPr>
          <a:lstStyle/>
          <a:p>
            <a:pPr>
              <a:buClr>
                <a:srgbClr val="00B0F0"/>
              </a:buClr>
            </a:pPr>
            <a:r>
              <a:rPr lang="tr-TR" dirty="0" smtClean="0"/>
              <a:t>Tanımlanan </a:t>
            </a:r>
            <a:r>
              <a:rPr lang="tr-TR" dirty="0"/>
              <a:t>e-belge ve rapor standartlarının ortak bir veri sözlüğü üzerinde kurulması temel hedeftir. </a:t>
            </a:r>
          </a:p>
          <a:p>
            <a:pPr>
              <a:buClr>
                <a:srgbClr val="00B0F0"/>
              </a:buClr>
            </a:pPr>
            <a:r>
              <a:rPr lang="tr-TR" dirty="0"/>
              <a:t>e-Belge tanımlamasında fonksiyonel ayrım esas alınmıştır. </a:t>
            </a:r>
          </a:p>
          <a:p>
            <a:pPr>
              <a:buClr>
                <a:srgbClr val="00B0F0"/>
              </a:buClr>
            </a:pPr>
            <a:r>
              <a:rPr lang="tr-TR" dirty="0"/>
              <a:t>Fonksiyonel ayrım, </a:t>
            </a:r>
            <a:r>
              <a:rPr lang="tr-TR" dirty="0" smtClean="0"/>
              <a:t>Hazine ve Maliye </a:t>
            </a:r>
            <a:r>
              <a:rPr lang="tr-TR" dirty="0"/>
              <a:t>Bakanlığı dışında diğer düzenleyici otoritelere ait e-Belge tanımlarının da yapılmasına olanak sağlar. </a:t>
            </a:r>
          </a:p>
          <a:p>
            <a:endParaRPr lang="tr-TR" dirty="0"/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rgbClr val="00B0F0"/>
                </a:solidFill>
                <a:latin typeface="+mn-lt"/>
              </a:rPr>
              <a:t>Standart Belge ve Raporlama</a:t>
            </a:r>
            <a:endParaRPr lang="tr-TR" dirty="0">
              <a:solidFill>
                <a:srgbClr val="00B0F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70457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rgbClr val="00B0F0"/>
                </a:solidFill>
                <a:latin typeface="+mn-lt"/>
              </a:rPr>
              <a:t>Standart Belge ve Raporlama</a:t>
            </a:r>
            <a:endParaRPr lang="tr-TR" dirty="0">
              <a:solidFill>
                <a:srgbClr val="00B0F0"/>
              </a:solidFill>
              <a:latin typeface="+mn-lt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984970"/>
            <a:ext cx="1994708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Metin kutusu 6"/>
          <p:cNvSpPr txBox="1"/>
          <p:nvPr/>
        </p:nvSpPr>
        <p:spPr>
          <a:xfrm>
            <a:off x="4716016" y="1862822"/>
            <a:ext cx="26642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i="1" dirty="0" smtClean="0"/>
              <a:t>Standart </a:t>
            </a:r>
            <a:r>
              <a:rPr lang="tr-TR" b="1" i="1" dirty="0"/>
              <a:t>Belge ve Raporlama 1.0 Klasör Yapısı – (Taslak) </a:t>
            </a:r>
            <a:endParaRPr lang="tr-TR" b="1" i="1" dirty="0" smtClean="0"/>
          </a:p>
          <a:p>
            <a:endParaRPr lang="tr-TR" b="1" i="1" dirty="0"/>
          </a:p>
          <a:p>
            <a:endParaRPr lang="tr-TR" b="1" i="1" dirty="0" smtClean="0"/>
          </a:p>
          <a:p>
            <a:endParaRPr lang="tr-TR" b="1" i="1" dirty="0"/>
          </a:p>
          <a:p>
            <a:endParaRPr lang="tr-TR" b="1" i="1" dirty="0" smtClean="0"/>
          </a:p>
          <a:p>
            <a:endParaRPr lang="tr-TR" dirty="0"/>
          </a:p>
          <a:p>
            <a:r>
              <a:rPr lang="tr-TR" b="1" dirty="0">
                <a:solidFill>
                  <a:srgbClr val="FF0000"/>
                </a:solidFill>
              </a:rPr>
              <a:t>www.sbr.gov.tr 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134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3645024"/>
            <a:ext cx="8229600" cy="106680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tr-TR" i="1" dirty="0" smtClean="0">
                <a:solidFill>
                  <a:srgbClr val="FF0000"/>
                </a:solidFill>
                <a:latin typeface="+mn-lt"/>
              </a:rPr>
              <a:t>Soru </a:t>
            </a:r>
            <a:r>
              <a:rPr lang="tr-TR" i="1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&amp;</a:t>
            </a:r>
            <a:r>
              <a:rPr lang="tr-TR" i="1" dirty="0" smtClean="0">
                <a:solidFill>
                  <a:srgbClr val="FF0000"/>
                </a:solidFill>
                <a:latin typeface="+mn-lt"/>
              </a:rPr>
              <a:t> Cevap</a:t>
            </a:r>
            <a:endParaRPr lang="tr-TR" i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5445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25112"/>
          </a:xfrm>
        </p:spPr>
        <p:txBody>
          <a:bodyPr/>
          <a:lstStyle/>
          <a:p>
            <a:pPr>
              <a:buClr>
                <a:srgbClr val="00B0F0"/>
              </a:buClr>
            </a:pPr>
            <a:r>
              <a:rPr lang="tr-TR" dirty="0" smtClean="0"/>
              <a:t>5018 Sayılı Kanun Ek Madde 4</a:t>
            </a:r>
          </a:p>
          <a:p>
            <a:pPr>
              <a:buClr>
                <a:srgbClr val="00B0F0"/>
              </a:buClr>
            </a:pPr>
            <a:r>
              <a:rPr lang="tr-TR" dirty="0" smtClean="0"/>
              <a:t>2017/7 Sayılı Başbakanlık Genelgesi</a:t>
            </a:r>
          </a:p>
          <a:p>
            <a:pPr>
              <a:buClr>
                <a:srgbClr val="00B0F0"/>
              </a:buClr>
            </a:pPr>
            <a:r>
              <a:rPr lang="tr-TR" dirty="0" smtClean="0"/>
              <a:t>BKMYBS Uygulama Usul ve Esasları Hakkında Yönetmelik</a:t>
            </a:r>
          </a:p>
          <a:p>
            <a:pPr>
              <a:buClr>
                <a:srgbClr val="00B0F0"/>
              </a:buClr>
            </a:pPr>
            <a:r>
              <a:rPr lang="tr-TR" dirty="0" smtClean="0"/>
              <a:t>Harcama Yönetim Sistemi (MYS)</a:t>
            </a:r>
          </a:p>
          <a:p>
            <a:pPr>
              <a:buClr>
                <a:srgbClr val="00B0F0"/>
              </a:buClr>
            </a:pPr>
            <a:r>
              <a:rPr lang="tr-TR" dirty="0" smtClean="0"/>
              <a:t>e-Teminat </a:t>
            </a:r>
            <a:r>
              <a:rPr lang="tr-TR" dirty="0"/>
              <a:t>M</a:t>
            </a:r>
            <a:r>
              <a:rPr lang="tr-TR" dirty="0" smtClean="0"/>
              <a:t>ektubu Tebliği</a:t>
            </a:r>
          </a:p>
          <a:p>
            <a:pPr>
              <a:buClr>
                <a:srgbClr val="00B0F0"/>
              </a:buClr>
            </a:pPr>
            <a:r>
              <a:rPr lang="tr-TR" dirty="0"/>
              <a:t>e-Belge Standartları</a:t>
            </a:r>
          </a:p>
          <a:p>
            <a:pPr>
              <a:buClr>
                <a:srgbClr val="00B0F0"/>
              </a:buClr>
            </a:pPr>
            <a:endParaRPr lang="tr-TR" dirty="0"/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rgbClr val="00B0F0"/>
                </a:solidFill>
                <a:latin typeface="+mn-lt"/>
              </a:rPr>
              <a:t>Giriş</a:t>
            </a:r>
            <a:endParaRPr lang="tr-TR" dirty="0">
              <a:solidFill>
                <a:srgbClr val="00B0F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50062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325112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  <a:buClr>
                <a:srgbClr val="00B0F0"/>
              </a:buClr>
              <a:buFont typeface="Wingdings" pitchFamily="2" charset="2"/>
              <a:buChar char="§"/>
            </a:pPr>
            <a:r>
              <a:rPr lang="tr-TR" sz="1500" i="1" dirty="0" smtClean="0"/>
              <a:t>Bu </a:t>
            </a:r>
            <a:r>
              <a:rPr lang="tr-TR" sz="1500" i="1" dirty="0"/>
              <a:t>Kanun kapsamında yer alan </a:t>
            </a:r>
            <a:r>
              <a:rPr lang="tr-TR" sz="1500" i="1" dirty="0">
                <a:solidFill>
                  <a:srgbClr val="FF0000"/>
                </a:solidFill>
              </a:rPr>
              <a:t>tüm iş ve işlemler elektronik </a:t>
            </a:r>
            <a:r>
              <a:rPr lang="tr-TR" sz="1500" i="1" dirty="0"/>
              <a:t>ortamda gerçekleştirilebilir. </a:t>
            </a:r>
            <a:endParaRPr lang="tr-TR" sz="1500" dirty="0"/>
          </a:p>
          <a:p>
            <a:pPr algn="just">
              <a:lnSpc>
                <a:spcPct val="170000"/>
              </a:lnSpc>
              <a:buClr>
                <a:srgbClr val="00B0F0"/>
              </a:buClr>
              <a:buFont typeface="Wingdings" pitchFamily="2" charset="2"/>
              <a:buChar char="§"/>
            </a:pPr>
            <a:r>
              <a:rPr lang="tr-TR" sz="1500" i="1" dirty="0" smtClean="0"/>
              <a:t>Bu </a:t>
            </a:r>
            <a:r>
              <a:rPr lang="tr-TR" sz="1500" i="1" dirty="0"/>
              <a:t>maddenin uygulanması ile ilgili olarak Hazine ve Maliye Bakanlığı; </a:t>
            </a:r>
            <a:endParaRPr lang="tr-TR" sz="1500" dirty="0"/>
          </a:p>
          <a:p>
            <a:pPr marL="109728" indent="0" algn="just">
              <a:buNone/>
            </a:pPr>
            <a:r>
              <a:rPr lang="tr-TR" sz="1500" i="1" dirty="0" smtClean="0"/>
              <a:t>	a)Defter</a:t>
            </a:r>
            <a:r>
              <a:rPr lang="tr-TR" sz="1500" i="1" dirty="0"/>
              <a:t>, kayıt, belge ve benzeri içeriklerin elektronik ortamda </a:t>
            </a:r>
            <a:r>
              <a:rPr lang="tr-TR" sz="1500" i="1" dirty="0" smtClean="0"/>
              <a:t>	oluşturulması</a:t>
            </a:r>
            <a:r>
              <a:rPr lang="tr-TR" sz="1500" i="1" dirty="0"/>
              <a:t>, kaydedilmesi, iletilmesi, muhafaza ve ibrazına ilişkin </a:t>
            </a:r>
            <a:r>
              <a:rPr lang="tr-TR" sz="1500" i="1" dirty="0" smtClean="0"/>
              <a:t>	usul </a:t>
            </a:r>
            <a:r>
              <a:rPr lang="tr-TR" sz="1500" i="1" dirty="0"/>
              <a:t>ve esasları belirlemeye, </a:t>
            </a:r>
            <a:endParaRPr lang="tr-TR" sz="1500" i="1" dirty="0" smtClean="0"/>
          </a:p>
          <a:p>
            <a:pPr marL="109728" indent="0" algn="just">
              <a:buNone/>
            </a:pPr>
            <a:r>
              <a:rPr lang="tr-TR" sz="1500" i="1" dirty="0"/>
              <a:t>	</a:t>
            </a:r>
            <a:r>
              <a:rPr lang="tr-TR" sz="1500" i="1" dirty="0" smtClean="0"/>
              <a:t>b)Elektronik </a:t>
            </a:r>
            <a:r>
              <a:rPr lang="tr-TR" sz="1500" i="1" dirty="0"/>
              <a:t>ortamda gerçekleştirilen işlemlerin kaynağı, bütünlüğü, </a:t>
            </a:r>
            <a:r>
              <a:rPr lang="tr-TR" sz="1500" i="1" dirty="0" smtClean="0"/>
              <a:t>	gizliliği </a:t>
            </a:r>
            <a:r>
              <a:rPr lang="tr-TR" sz="1500" i="1" dirty="0"/>
              <a:t>ve güvenliğinin sağlanmasına yönelik sertifika altyapısı </a:t>
            </a:r>
            <a:r>
              <a:rPr lang="tr-TR" sz="1500" i="1" dirty="0" smtClean="0"/>
              <a:t>	oluşturmaya </a:t>
            </a:r>
            <a:r>
              <a:rPr lang="tr-TR" sz="1500" i="1" dirty="0"/>
              <a:t>veya mevcut olan altyapıları kullanmaya, </a:t>
            </a:r>
            <a:endParaRPr lang="tr-TR" sz="1500" dirty="0"/>
          </a:p>
          <a:p>
            <a:pPr marL="109728" indent="0" algn="just">
              <a:buNone/>
            </a:pPr>
            <a:r>
              <a:rPr lang="tr-TR" sz="1500" i="1" dirty="0"/>
              <a:t>	</a:t>
            </a:r>
            <a:r>
              <a:rPr lang="tr-TR" sz="1500" i="1" dirty="0" smtClean="0"/>
              <a:t>c)İlgili </a:t>
            </a:r>
            <a:r>
              <a:rPr lang="tr-TR" sz="1500" i="1" dirty="0"/>
              <a:t>bilişim sistemlerine yönelik </a:t>
            </a:r>
            <a:r>
              <a:rPr lang="tr-TR" sz="1500" i="1" dirty="0">
                <a:solidFill>
                  <a:srgbClr val="FF0000"/>
                </a:solidFill>
              </a:rPr>
              <a:t>her türlü birlikte işlerlik </a:t>
            </a:r>
            <a:r>
              <a:rPr lang="tr-TR" sz="1500" i="1" dirty="0" smtClean="0">
                <a:solidFill>
                  <a:srgbClr val="FF0000"/>
                </a:solidFill>
              </a:rPr>
              <a:t>	standartlarına</a:t>
            </a:r>
            <a:r>
              <a:rPr lang="tr-TR" sz="1500" i="1" dirty="0" smtClean="0"/>
              <a:t> </a:t>
            </a:r>
            <a:r>
              <a:rPr lang="tr-TR" sz="1500" i="1" dirty="0"/>
              <a:t>ilişkin usul ve esasları belirlemeye, </a:t>
            </a:r>
            <a:endParaRPr lang="tr-TR" sz="1500" dirty="0"/>
          </a:p>
          <a:p>
            <a:pPr marL="109728" indent="0" algn="just">
              <a:lnSpc>
                <a:spcPct val="170000"/>
              </a:lnSpc>
              <a:buNone/>
            </a:pPr>
            <a:r>
              <a:rPr lang="tr-TR" sz="1500" i="1" dirty="0" smtClean="0"/>
              <a:t>yetkilidir</a:t>
            </a:r>
            <a:r>
              <a:rPr lang="tr-TR" sz="1500" i="1" dirty="0"/>
              <a:t>. </a:t>
            </a:r>
            <a:endParaRPr lang="tr-TR" sz="1500" dirty="0"/>
          </a:p>
          <a:p>
            <a:pPr algn="just">
              <a:lnSpc>
                <a:spcPct val="170000"/>
              </a:lnSpc>
              <a:buClr>
                <a:srgbClr val="00B0F0"/>
              </a:buClr>
              <a:buFont typeface="Wingdings" pitchFamily="2" charset="2"/>
              <a:buChar char="§"/>
            </a:pPr>
            <a:r>
              <a:rPr lang="tr-TR" sz="1500" i="1" dirty="0" smtClean="0"/>
              <a:t>Hazine </a:t>
            </a:r>
            <a:r>
              <a:rPr lang="tr-TR" sz="1500" i="1" dirty="0"/>
              <a:t>ve Maliye Bakanlığı, bu madde kapsamında yapacağı belirlemelerde </a:t>
            </a:r>
            <a:r>
              <a:rPr lang="tr-TR" sz="1500" i="1" dirty="0" smtClean="0"/>
              <a:t>Sayıştay’ın </a:t>
            </a:r>
            <a:r>
              <a:rPr lang="tr-TR" sz="1500" i="1" dirty="0"/>
              <a:t>uygun görüşünü alır</a:t>
            </a:r>
            <a:endParaRPr lang="tr-TR" sz="1500" dirty="0"/>
          </a:p>
        </p:txBody>
      </p:sp>
      <p:sp>
        <p:nvSpPr>
          <p:cNvPr id="6" name="Başlık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rgbClr val="00B0F0"/>
                </a:solidFill>
                <a:latin typeface="+mn-lt"/>
              </a:rPr>
              <a:t>Ek Madde 4</a:t>
            </a:r>
            <a:endParaRPr lang="tr-TR" dirty="0">
              <a:solidFill>
                <a:srgbClr val="00B0F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9110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443704"/>
            <a:ext cx="8229600" cy="3649592"/>
          </a:xfrm>
        </p:spPr>
        <p:txBody>
          <a:bodyPr/>
          <a:lstStyle/>
          <a:p>
            <a:pPr algn="just">
              <a:buClr>
                <a:srgbClr val="00B0F0"/>
              </a:buClr>
            </a:pPr>
            <a:r>
              <a:rPr lang="tr-TR" dirty="0" smtClean="0"/>
              <a:t>26 </a:t>
            </a:r>
            <a:r>
              <a:rPr lang="tr-TR" dirty="0"/>
              <a:t>Haziran 2018 tarih ve 30460 sayılı Resmi </a:t>
            </a:r>
            <a:r>
              <a:rPr lang="tr-TR" dirty="0" err="1"/>
              <a:t>Gazete’de</a:t>
            </a:r>
            <a:r>
              <a:rPr lang="tr-TR" dirty="0"/>
              <a:t> yayımlandı. </a:t>
            </a:r>
            <a:endParaRPr lang="tr-TR" dirty="0" smtClean="0"/>
          </a:p>
          <a:p>
            <a:pPr algn="just">
              <a:buClr>
                <a:srgbClr val="00B0F0"/>
              </a:buClr>
            </a:pPr>
            <a:r>
              <a:rPr lang="tr-TR" dirty="0" smtClean="0"/>
              <a:t>BKMYBS </a:t>
            </a:r>
            <a:r>
              <a:rPr lang="tr-TR" dirty="0"/>
              <a:t>oluşturma ve işletme sürecine yönelik genel nitelikte belirlemeler içeriyor. </a:t>
            </a:r>
            <a:r>
              <a:rPr lang="tr-TR" dirty="0" smtClean="0"/>
              <a:t> </a:t>
            </a:r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rgbClr val="00B0F0"/>
                </a:solidFill>
                <a:latin typeface="+mn-lt"/>
              </a:rPr>
              <a:t>Yönetmelik</a:t>
            </a:r>
            <a:endParaRPr lang="tr-TR" dirty="0">
              <a:solidFill>
                <a:srgbClr val="00B0F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4576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33768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tr-TR" sz="2400" dirty="0" smtClean="0"/>
              <a:t>a</a:t>
            </a:r>
            <a:r>
              <a:rPr lang="tr-TR" sz="2400" dirty="0"/>
              <a:t>) Makroekonomik tahmin ve planlama</a:t>
            </a:r>
          </a:p>
          <a:p>
            <a:pPr marL="109728" indent="0">
              <a:buNone/>
            </a:pPr>
            <a:r>
              <a:rPr lang="tr-TR" sz="2400" dirty="0"/>
              <a:t>b) Mali planlama</a:t>
            </a:r>
          </a:p>
          <a:p>
            <a:pPr marL="109728" indent="0">
              <a:buNone/>
            </a:pPr>
            <a:r>
              <a:rPr lang="tr-TR" sz="2400" dirty="0"/>
              <a:t>c) Bütçe yönetimi</a:t>
            </a:r>
          </a:p>
          <a:p>
            <a:pPr marL="109728" indent="0">
              <a:buNone/>
            </a:pPr>
            <a:r>
              <a:rPr lang="tr-TR" sz="2400" dirty="0"/>
              <a:t>ç) Nakit yönetimi</a:t>
            </a:r>
          </a:p>
          <a:p>
            <a:pPr marL="109728" indent="0">
              <a:buNone/>
            </a:pPr>
            <a:r>
              <a:rPr lang="tr-TR" sz="2400" dirty="0"/>
              <a:t>d) Borç yönetimi</a:t>
            </a:r>
          </a:p>
          <a:p>
            <a:pPr marL="109728" indent="0">
              <a:buNone/>
            </a:pPr>
            <a:r>
              <a:rPr lang="tr-TR" sz="2400" dirty="0"/>
              <a:t>e) Gelir yönetimi</a:t>
            </a:r>
          </a:p>
          <a:p>
            <a:pPr marL="109728" indent="0">
              <a:buNone/>
            </a:pPr>
            <a:r>
              <a:rPr lang="tr-TR" sz="2400" dirty="0"/>
              <a:t>f) Kamu </a:t>
            </a:r>
            <a:r>
              <a:rPr lang="tr-TR" sz="2400" dirty="0" smtClean="0"/>
              <a:t>personel </a:t>
            </a:r>
            <a:r>
              <a:rPr lang="tr-TR" sz="2400" dirty="0"/>
              <a:t>yönetimi</a:t>
            </a:r>
          </a:p>
          <a:p>
            <a:pPr marL="109728" indent="0">
              <a:buNone/>
            </a:pPr>
            <a:r>
              <a:rPr lang="tr-TR" sz="2400" dirty="0"/>
              <a:t>g) Varlık yönetimi</a:t>
            </a:r>
          </a:p>
          <a:p>
            <a:pPr marL="109728" indent="0">
              <a:buNone/>
            </a:pPr>
            <a:r>
              <a:rPr lang="tr-TR" sz="2400" dirty="0">
                <a:solidFill>
                  <a:srgbClr val="FF0000"/>
                </a:solidFill>
              </a:rPr>
              <a:t>ğ) Harcama </a:t>
            </a:r>
            <a:r>
              <a:rPr lang="tr-TR" sz="2400" dirty="0" smtClean="0">
                <a:solidFill>
                  <a:srgbClr val="FF0000"/>
                </a:solidFill>
              </a:rPr>
              <a:t>yönetimi</a:t>
            </a:r>
          </a:p>
          <a:p>
            <a:pPr lvl="3"/>
            <a:r>
              <a:rPr lang="tr-TR" sz="2100" dirty="0"/>
              <a:t>e-Belge </a:t>
            </a:r>
          </a:p>
          <a:p>
            <a:pPr lvl="3"/>
            <a:r>
              <a:rPr lang="tr-TR" sz="2100" dirty="0"/>
              <a:t>e-Fatura </a:t>
            </a:r>
            <a:endParaRPr lang="tr-TR" sz="2100" dirty="0" smtClean="0"/>
          </a:p>
          <a:p>
            <a:pPr lvl="3"/>
            <a:r>
              <a:rPr lang="tr-TR" sz="2100" dirty="0" smtClean="0"/>
              <a:t>e-</a:t>
            </a:r>
            <a:r>
              <a:rPr lang="tr-TR" sz="2100" dirty="0"/>
              <a:t>T</a:t>
            </a:r>
            <a:r>
              <a:rPr lang="tr-TR" sz="2100" dirty="0" smtClean="0"/>
              <a:t>eminat</a:t>
            </a:r>
            <a:endParaRPr lang="tr-TR" sz="2100" dirty="0"/>
          </a:p>
          <a:p>
            <a:pPr marL="109728" indent="0">
              <a:buNone/>
            </a:pPr>
            <a:r>
              <a:rPr lang="tr-TR" sz="2400" dirty="0" smtClean="0"/>
              <a:t>h</a:t>
            </a:r>
            <a:r>
              <a:rPr lang="tr-TR" sz="2400" dirty="0"/>
              <a:t>) Muhasebe ve mali raporlama</a:t>
            </a:r>
          </a:p>
          <a:p>
            <a:pPr marL="109728" indent="0">
              <a:buNone/>
            </a:pPr>
            <a:r>
              <a:rPr lang="tr-TR" sz="2400" dirty="0"/>
              <a:t>ı) İzleme ve değerlendirme</a:t>
            </a:r>
          </a:p>
          <a:p>
            <a:pPr marL="109728" indent="0">
              <a:buNone/>
            </a:pPr>
            <a:r>
              <a:rPr lang="tr-TR" sz="2400" dirty="0"/>
              <a:t>i) Denetim</a:t>
            </a:r>
          </a:p>
          <a:p>
            <a:endParaRPr lang="tr-TR" dirty="0"/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00B0F0"/>
                </a:solidFill>
                <a:latin typeface="+mn-lt"/>
              </a:rPr>
              <a:t>Yönetmelik</a:t>
            </a:r>
            <a:endParaRPr lang="tr-TR" dirty="0">
              <a:solidFill>
                <a:srgbClr val="00B0F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98808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rgbClr val="00B0F0"/>
                </a:solidFill>
                <a:latin typeface="+mn-lt"/>
              </a:rPr>
              <a:t>MYS</a:t>
            </a:r>
            <a:endParaRPr lang="tr-TR" dirty="0">
              <a:solidFill>
                <a:srgbClr val="00B0F0"/>
              </a:solidFill>
              <a:latin typeface="+mn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97652"/>
            <a:ext cx="8258969" cy="4251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5148064" y="4581128"/>
            <a:ext cx="33123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Temel Harcama Süreci;</a:t>
            </a:r>
          </a:p>
          <a:p>
            <a:r>
              <a:rPr lang="tr-TR" dirty="0">
                <a:solidFill>
                  <a:srgbClr val="FF0000"/>
                </a:solidFill>
              </a:rPr>
              <a:t>	</a:t>
            </a:r>
            <a:r>
              <a:rPr lang="tr-TR" dirty="0" smtClean="0">
                <a:solidFill>
                  <a:srgbClr val="FF0000"/>
                </a:solidFill>
              </a:rPr>
              <a:t>Harcama Talimatı 	Onay Belgesi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	Ödeme Emri Belgesi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	e-Fatura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	Varlık Yönetimi</a:t>
            </a:r>
          </a:p>
        </p:txBody>
      </p:sp>
    </p:spTree>
    <p:extLst>
      <p:ext uri="{BB962C8B-B14F-4D97-AF65-F5344CB8AC3E}">
        <p14:creationId xmlns:p14="http://schemas.microsoft.com/office/powerpoint/2010/main" val="2373459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/>
          <a:lstStyle/>
          <a:p>
            <a:pPr>
              <a:buClr>
                <a:srgbClr val="00B0F0"/>
              </a:buClr>
            </a:pPr>
            <a:r>
              <a:rPr lang="tr-TR" dirty="0" smtClean="0"/>
              <a:t>218 Kamu idaresi</a:t>
            </a:r>
          </a:p>
          <a:p>
            <a:pPr>
              <a:buClr>
                <a:srgbClr val="00B0F0"/>
              </a:buClr>
            </a:pPr>
            <a:r>
              <a:rPr lang="tr-TR" dirty="0" smtClean="0"/>
              <a:t>80000 Harcama birimi</a:t>
            </a:r>
          </a:p>
          <a:p>
            <a:pPr>
              <a:buClr>
                <a:srgbClr val="00B0F0"/>
              </a:buClr>
            </a:pPr>
            <a:r>
              <a:rPr lang="tr-TR" dirty="0" smtClean="0"/>
              <a:t>300000 Kullanıcı </a:t>
            </a:r>
          </a:p>
          <a:p>
            <a:pPr>
              <a:buClr>
                <a:srgbClr val="00B0F0"/>
              </a:buClr>
            </a:pPr>
            <a:r>
              <a:rPr lang="tr-TR" dirty="0" smtClean="0"/>
              <a:t>Süreç bazlı harcama bilişim sistemi</a:t>
            </a:r>
          </a:p>
          <a:p>
            <a:pPr>
              <a:buClr>
                <a:srgbClr val="00B0F0"/>
              </a:buClr>
            </a:pPr>
            <a:r>
              <a:rPr lang="tr-TR" dirty="0" smtClean="0"/>
              <a:t>e-Belge yapısına uygun teknik mimari</a:t>
            </a:r>
          </a:p>
          <a:p>
            <a:pPr>
              <a:buClr>
                <a:srgbClr val="00B0F0"/>
              </a:buClr>
            </a:pPr>
            <a:r>
              <a:rPr lang="tr-TR" dirty="0" smtClean="0"/>
              <a:t>Kamuda elektronik fatura alınması</a:t>
            </a:r>
          </a:p>
        </p:txBody>
      </p:sp>
      <p:sp>
        <p:nvSpPr>
          <p:cNvPr id="6" name="Başlık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rgbClr val="00B0F0"/>
                </a:solidFill>
                <a:latin typeface="+mn-lt"/>
              </a:rPr>
              <a:t>MYS</a:t>
            </a:r>
            <a:endParaRPr lang="tr-TR" dirty="0">
              <a:solidFill>
                <a:srgbClr val="00B0F0"/>
              </a:solidFill>
              <a:latin typeface="+mn-lt"/>
            </a:endParaRPr>
          </a:p>
        </p:txBody>
      </p:sp>
      <p:pic>
        <p:nvPicPr>
          <p:cNvPr id="2050" name="Picture 2" descr="C:\Users\Maliye\Desktop\indi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158441"/>
            <a:ext cx="1584176" cy="794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5087683"/>
            <a:ext cx="1083667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9622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rgbClr val="00B0F0"/>
                </a:solidFill>
                <a:latin typeface="+mn-lt"/>
              </a:rPr>
              <a:t>Harcama Talimatı Onay Belgesi</a:t>
            </a:r>
            <a:endParaRPr lang="tr-TR" dirty="0">
              <a:solidFill>
                <a:srgbClr val="00B0F0"/>
              </a:solidFill>
              <a:latin typeface="+mn-lt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5" y="1772816"/>
            <a:ext cx="5250987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2783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sel">
  <a:themeElements>
    <a:clrScheme name="Kentsel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Kentsel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sel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813</TotalTime>
  <Words>420</Words>
  <Application>Microsoft Office PowerPoint</Application>
  <PresentationFormat>Ekran Gösterisi (4:3)</PresentationFormat>
  <Paragraphs>103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4" baseType="lpstr">
      <vt:lpstr>Kentsel</vt:lpstr>
      <vt:lpstr>MYS UYGULAMALARI</vt:lpstr>
      <vt:lpstr>Gündem </vt:lpstr>
      <vt:lpstr>Giriş</vt:lpstr>
      <vt:lpstr>Ek Madde 4</vt:lpstr>
      <vt:lpstr>Yönetmelik</vt:lpstr>
      <vt:lpstr>Yönetmelik</vt:lpstr>
      <vt:lpstr>MYS</vt:lpstr>
      <vt:lpstr>MYS</vt:lpstr>
      <vt:lpstr>Harcama Talimatı Onay Belgesi</vt:lpstr>
      <vt:lpstr>Ödeme Emri Belgesi</vt:lpstr>
      <vt:lpstr>Varlık İşlem Fişi</vt:lpstr>
      <vt:lpstr>e-Fatura</vt:lpstr>
      <vt:lpstr>e-Fatura</vt:lpstr>
      <vt:lpstr>e-Fatura</vt:lpstr>
      <vt:lpstr>e-Fatura</vt:lpstr>
      <vt:lpstr>e-Teminat Mektubu</vt:lpstr>
      <vt:lpstr>Devam Eden Çalışmalar</vt:lpstr>
      <vt:lpstr>e-Belge Standartları &amp; Standart Belge ve Raporlama</vt:lpstr>
      <vt:lpstr>Mevcut Belge Yapısı</vt:lpstr>
      <vt:lpstr>e-Belgenin Mali Sürece Katkıları</vt:lpstr>
      <vt:lpstr>Standart Belge ve Raporlama</vt:lpstr>
      <vt:lpstr>Standart Belge ve Raporlama</vt:lpstr>
      <vt:lpstr>Soru &amp; Cevap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Bütünleşik Kamu Mali Yönetim Bilişim Sistemi Projesi</dc:title>
  <dc:creator>Memduh Özer</dc:creator>
  <cp:lastModifiedBy>Maliye</cp:lastModifiedBy>
  <cp:revision>101</cp:revision>
  <dcterms:created xsi:type="dcterms:W3CDTF">2019-05-23T07:24:31Z</dcterms:created>
  <dcterms:modified xsi:type="dcterms:W3CDTF">2019-11-17T23:09:10Z</dcterms:modified>
</cp:coreProperties>
</file>