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73" r:id="rId5"/>
    <p:sldId id="313" r:id="rId6"/>
    <p:sldId id="276" r:id="rId7"/>
    <p:sldId id="286" r:id="rId8"/>
    <p:sldId id="290" r:id="rId9"/>
    <p:sldId id="299" r:id="rId10"/>
    <p:sldId id="297" r:id="rId11"/>
    <p:sldId id="300" r:id="rId12"/>
    <p:sldId id="304" r:id="rId13"/>
    <p:sldId id="320" r:id="rId14"/>
    <p:sldId id="319" r:id="rId15"/>
    <p:sldId id="302" r:id="rId16"/>
    <p:sldId id="301" r:id="rId17"/>
    <p:sldId id="307" r:id="rId18"/>
    <p:sldId id="314" r:id="rId19"/>
    <p:sldId id="315" r:id="rId20"/>
    <p:sldId id="316" r:id="rId21"/>
    <p:sldId id="317" r:id="rId22"/>
    <p:sldId id="318" r:id="rId23"/>
    <p:sldId id="31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172819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latin typeface="+mn-lt"/>
              </a:rPr>
              <a:t>MYS UYGULAMALARI</a:t>
            </a:r>
            <a:endParaRPr lang="tr-TR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00B0F0"/>
                </a:solidFill>
              </a:rPr>
              <a:t>  </a:t>
            </a:r>
            <a:endParaRPr lang="tr-TR" sz="24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mozer11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041" y="3933056"/>
            <a:ext cx="1916063" cy="174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483768" y="551723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MUHASEBAT GENEL MÜDÜRLÜĞÜ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Ödeme Emri Belgesi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94" y="1916832"/>
            <a:ext cx="2896110" cy="3907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832"/>
            <a:ext cx="3850430" cy="383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9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Varlık İşlem Fişi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5850606" cy="4606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11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-Fatura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r>
              <a:rPr lang="tr-TR" dirty="0" smtClean="0"/>
              <a:t>509 </a:t>
            </a:r>
            <a:r>
              <a:rPr lang="tr-TR" dirty="0"/>
              <a:t>Sıra </a:t>
            </a:r>
            <a:r>
              <a:rPr lang="tr-TR" dirty="0" err="1"/>
              <a:t>Nolu</a:t>
            </a:r>
            <a:r>
              <a:rPr lang="tr-TR" dirty="0"/>
              <a:t> VUK Genel Tebliğinde yer alan şartlara uygun olan ve elektronik </a:t>
            </a:r>
            <a:r>
              <a:rPr lang="tr-TR" dirty="0" smtClean="0"/>
              <a:t>belge biçiminde  oluşturulmuş</a:t>
            </a:r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endParaRPr lang="tr-TR" dirty="0" smtClean="0"/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r>
              <a:rPr lang="tr-TR" dirty="0" smtClean="0"/>
              <a:t>Hem </a:t>
            </a:r>
            <a:r>
              <a:rPr lang="tr-TR" dirty="0"/>
              <a:t>kağıt fatura hem de elektronik faturanın aynı anda düzenlenmesi mümkün </a:t>
            </a:r>
            <a:r>
              <a:rPr lang="tr-TR" dirty="0" smtClean="0"/>
              <a:t>değildir</a:t>
            </a:r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endParaRPr lang="tr-TR" dirty="0"/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874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-Fatura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50479"/>
            <a:ext cx="64389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8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0811"/>
            <a:ext cx="8925520" cy="249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-Fatura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799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-Fatura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13258"/>
            <a:ext cx="5835179" cy="502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-Teminat Mektubu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7" name="Picture 3" descr="C:\Users\mozer11\Desktop\Ekran Alınt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092280" cy="49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1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tr-TR" sz="2600" dirty="0" smtClean="0"/>
              <a:t>e-Teminat Mektubu (Pilot Uygulama)</a:t>
            </a:r>
          </a:p>
          <a:p>
            <a:pPr>
              <a:buClr>
                <a:srgbClr val="00B0F0"/>
              </a:buClr>
            </a:pPr>
            <a:r>
              <a:rPr lang="tr-TR" sz="2600" dirty="0"/>
              <a:t>e</a:t>
            </a:r>
            <a:r>
              <a:rPr lang="tr-TR" sz="2600" dirty="0" smtClean="0"/>
              <a:t>-Fatura (Yaygınlaştırma)</a:t>
            </a:r>
            <a:endParaRPr lang="tr-TR" sz="2600" dirty="0"/>
          </a:p>
          <a:p>
            <a:pPr>
              <a:buClr>
                <a:srgbClr val="00B0F0"/>
              </a:buClr>
            </a:pPr>
            <a:r>
              <a:rPr lang="tr-TR" sz="2600" dirty="0" smtClean="0"/>
              <a:t>Elektronik </a:t>
            </a:r>
            <a:r>
              <a:rPr lang="tr-TR" sz="2600" dirty="0"/>
              <a:t>Kamu Tedarik Mimarisi </a:t>
            </a:r>
            <a:r>
              <a:rPr lang="tr-TR" sz="2600" dirty="0" smtClean="0"/>
              <a:t>ve Taahhüt Yönetimi (Analiz)</a:t>
            </a:r>
          </a:p>
          <a:p>
            <a:pPr>
              <a:buClr>
                <a:srgbClr val="00B0F0"/>
              </a:buClr>
            </a:pPr>
            <a:r>
              <a:rPr lang="tr-TR" sz="2600" dirty="0" smtClean="0"/>
              <a:t>Varlık Yönetim Modülü (Analiz)</a:t>
            </a:r>
            <a:endParaRPr lang="tr-TR" sz="2600" dirty="0"/>
          </a:p>
          <a:p>
            <a:pPr>
              <a:buClr>
                <a:srgbClr val="00B0F0"/>
              </a:buClr>
            </a:pPr>
            <a:r>
              <a:rPr lang="es-ES" sz="2600" dirty="0" smtClean="0"/>
              <a:t>e-Belge </a:t>
            </a:r>
            <a:r>
              <a:rPr lang="tr-TR" sz="2600" dirty="0" smtClean="0"/>
              <a:t>Dönüşüm Çalışmaları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rgbClr val="FF0000"/>
                </a:solidFill>
              </a:rPr>
              <a:t>Personel Bildirimi Belgesi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rgbClr val="FF0000"/>
                </a:solidFill>
              </a:rPr>
              <a:t>Personel Ödemesi Eki Belgesi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rgbClr val="FF0000"/>
                </a:solidFill>
              </a:rPr>
              <a:t>Yolluk Bildirim Belgesi</a:t>
            </a:r>
            <a:endParaRPr lang="es-ES" dirty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Devam Eden Çalışmalar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554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066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tr-TR" sz="3200" i="1" dirty="0">
                <a:solidFill>
                  <a:srgbClr val="FF0000"/>
                </a:solidFill>
              </a:rPr>
              <a:t>e-Belge Standartları &amp; Standart Belge ve Raporlama</a:t>
            </a:r>
          </a:p>
        </p:txBody>
      </p:sp>
    </p:spTree>
    <p:extLst>
      <p:ext uri="{BB962C8B-B14F-4D97-AF65-F5344CB8AC3E}">
        <p14:creationId xmlns:p14="http://schemas.microsoft.com/office/powerpoint/2010/main" val="105510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FF0000"/>
              </a:buClr>
            </a:pPr>
            <a:r>
              <a:rPr lang="tr-TR" dirty="0" smtClean="0">
                <a:solidFill>
                  <a:srgbClr val="FF0000"/>
                </a:solidFill>
              </a:rPr>
              <a:t>Kağıda</a:t>
            </a:r>
            <a:r>
              <a:rPr lang="tr-TR" dirty="0" smtClean="0"/>
              <a:t> </a:t>
            </a:r>
            <a:r>
              <a:rPr lang="tr-TR" dirty="0"/>
              <a:t>dayalı olarak ve </a:t>
            </a:r>
            <a:r>
              <a:rPr lang="tr-TR" dirty="0">
                <a:solidFill>
                  <a:srgbClr val="FF0000"/>
                </a:solidFill>
              </a:rPr>
              <a:t>fiziksel transfer </a:t>
            </a:r>
            <a:r>
              <a:rPr lang="tr-TR" dirty="0"/>
              <a:t>şeklinde yürüyor.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Sistemler </a:t>
            </a:r>
            <a:r>
              <a:rPr lang="tr-TR" dirty="0"/>
              <a:t>arası </a:t>
            </a:r>
            <a:r>
              <a:rPr lang="tr-TR" dirty="0">
                <a:solidFill>
                  <a:srgbClr val="FF0000"/>
                </a:solidFill>
              </a:rPr>
              <a:t>tam entegrasyonu engelliyor</a:t>
            </a:r>
            <a:r>
              <a:rPr lang="tr-TR" dirty="0"/>
              <a:t>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Mali </a:t>
            </a:r>
            <a:r>
              <a:rPr lang="tr-TR" dirty="0"/>
              <a:t>yönetimin organizasyon yapısını etkiliyor.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Belgelerde </a:t>
            </a:r>
            <a:r>
              <a:rPr lang="tr-TR" dirty="0"/>
              <a:t>yer alan bazı bilgiler katma değer üretmiyor.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Belge içerikleri, düzenleyen personelin uzmanlık alanına uygun değil.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Belgelerden </a:t>
            </a:r>
            <a:r>
              <a:rPr lang="tr-TR" dirty="0"/>
              <a:t>üretilen istatistiksel verilerin çeşitliliği ve kalitesi </a:t>
            </a:r>
            <a:r>
              <a:rPr lang="tr-TR" dirty="0">
                <a:solidFill>
                  <a:srgbClr val="FF0000"/>
                </a:solidFill>
              </a:rPr>
              <a:t>karar alma süreçlerinin etkin işleyişi için yetersiz </a:t>
            </a:r>
            <a:r>
              <a:rPr lang="tr-TR" dirty="0"/>
              <a:t>kalıyor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</a:rPr>
              <a:t>Mevcut Belge Yapısı</a:t>
            </a:r>
            <a:endParaRPr lang="tr-T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6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sz="2400" i="1" dirty="0"/>
              <a:t>Harcama Yönetim Sistemi (MYS</a:t>
            </a:r>
            <a:r>
              <a:rPr lang="tr-TR" sz="2400" i="1" dirty="0" smtClean="0"/>
              <a:t>)</a:t>
            </a:r>
          </a:p>
          <a:p>
            <a:pPr marL="109728" indent="0">
              <a:lnSpc>
                <a:spcPct val="150000"/>
              </a:lnSpc>
              <a:buClr>
                <a:srgbClr val="00B0F0"/>
              </a:buClr>
              <a:buNone/>
            </a:pPr>
            <a:r>
              <a:rPr lang="tr-TR" sz="2400" i="1" dirty="0" smtClean="0"/>
              <a:t>  		Mevcut </a:t>
            </a:r>
            <a:r>
              <a:rPr lang="tr-TR" sz="2400" i="1" dirty="0"/>
              <a:t>Durum / Devam Eden Çalışmalar 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tr-TR" sz="2400" i="1" dirty="0" smtClean="0"/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sz="2400" i="1" dirty="0"/>
              <a:t> e-Belge Standartları &amp; Standart Belge ve Raporlama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tr-TR" sz="2400" i="1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Gündem 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983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99856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dirty="0" smtClean="0"/>
              <a:t>Kağıda Bağlı Olmayan </a:t>
            </a:r>
            <a:r>
              <a:rPr lang="tr-TR" dirty="0"/>
              <a:t>M</a:t>
            </a:r>
            <a:r>
              <a:rPr lang="tr-TR" dirty="0" smtClean="0"/>
              <a:t>ali Süreç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dirty="0"/>
              <a:t>Uçtan Uca Entegre İş Süreci </a:t>
            </a:r>
            <a:r>
              <a:rPr lang="tr-TR" dirty="0" smtClean="0"/>
              <a:t>Oluşturmak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dirty="0"/>
              <a:t>Kurumsal Dönüşümü </a:t>
            </a:r>
            <a:r>
              <a:rPr lang="tr-TR" dirty="0" smtClean="0"/>
              <a:t>Sağlamak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fi-FI" dirty="0" smtClean="0"/>
              <a:t>İhtiyaç Duyulan Veri Setini Sunmak</a:t>
            </a:r>
            <a:endParaRPr lang="tr-TR" dirty="0" smtClean="0"/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dirty="0"/>
              <a:t>Birlikte İşlerlik Ortamı Sağlamak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e-Belgenin </a:t>
            </a:r>
            <a:r>
              <a:rPr lang="tr-TR" dirty="0">
                <a:solidFill>
                  <a:srgbClr val="00B0F0"/>
                </a:solidFill>
                <a:latin typeface="+mn-lt"/>
              </a:rPr>
              <a:t>Mali Sürece 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Katkıları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906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tr-TR" dirty="0" smtClean="0"/>
              <a:t>Tanımlanan </a:t>
            </a:r>
            <a:r>
              <a:rPr lang="tr-TR" dirty="0"/>
              <a:t>e-belge ve rapor standartlarının ortak bir veri sözlüğü üzerinde kurulması temel hedeftir. </a:t>
            </a:r>
          </a:p>
          <a:p>
            <a:pPr>
              <a:buClr>
                <a:srgbClr val="00B0F0"/>
              </a:buClr>
            </a:pPr>
            <a:r>
              <a:rPr lang="tr-TR" dirty="0"/>
              <a:t>e-Belge tanımlamasında fonksiyonel ayrım esas alınmıştır. </a:t>
            </a:r>
          </a:p>
          <a:p>
            <a:pPr>
              <a:buClr>
                <a:srgbClr val="00B0F0"/>
              </a:buClr>
            </a:pPr>
            <a:r>
              <a:rPr lang="tr-TR" dirty="0"/>
              <a:t>Fonksiyonel ayrım, </a:t>
            </a:r>
            <a:r>
              <a:rPr lang="tr-TR" dirty="0" smtClean="0"/>
              <a:t>Hazine ve Maliye </a:t>
            </a:r>
            <a:r>
              <a:rPr lang="tr-TR" dirty="0"/>
              <a:t>Bakanlığı dışında diğer düzenleyici otoritelere ait e-Belge tanımlarının da yapılmasına olanak sağlar. </a:t>
            </a: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Standart Belge ve Raporlama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045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Standart Belge ve Raporlama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4970"/>
            <a:ext cx="1994708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4716016" y="1862822"/>
            <a:ext cx="266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/>
              <a:t>Standart </a:t>
            </a:r>
            <a:r>
              <a:rPr lang="tr-TR" b="1" i="1" dirty="0"/>
              <a:t>Belge ve Raporlama 1.0 Klasör Yapısı – (Taslak) </a:t>
            </a:r>
            <a:endParaRPr lang="tr-TR" b="1" i="1" dirty="0" smtClean="0"/>
          </a:p>
          <a:p>
            <a:endParaRPr lang="tr-TR" b="1" i="1" dirty="0"/>
          </a:p>
          <a:p>
            <a:endParaRPr lang="tr-TR" b="1" i="1" dirty="0" smtClean="0"/>
          </a:p>
          <a:p>
            <a:endParaRPr lang="tr-TR" b="1" i="1" dirty="0"/>
          </a:p>
          <a:p>
            <a:endParaRPr lang="tr-TR" b="1" i="1" dirty="0" smtClean="0"/>
          </a:p>
          <a:p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www.sbr.gov.tr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3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29600" cy="1066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tr-TR" i="1" dirty="0" smtClean="0">
                <a:solidFill>
                  <a:srgbClr val="FF0000"/>
                </a:solidFill>
                <a:latin typeface="+mn-lt"/>
              </a:rPr>
              <a:t>Soru </a:t>
            </a:r>
            <a:r>
              <a:rPr lang="tr-TR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&amp;</a:t>
            </a:r>
            <a:r>
              <a:rPr lang="tr-TR" i="1" dirty="0" smtClean="0">
                <a:solidFill>
                  <a:srgbClr val="FF0000"/>
                </a:solidFill>
                <a:latin typeface="+mn-lt"/>
              </a:rPr>
              <a:t> Cevap</a:t>
            </a:r>
            <a:endParaRPr lang="tr-TR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44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5112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tr-TR" dirty="0" smtClean="0"/>
              <a:t>5018 Sayılı Kanun Ek Madde 4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2017/7 Sayılı Başbakanlık Genelgesi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BKMYBS Uygulama Usul ve Esasları Hakkında Yönetmelik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Harcama Yönetim Sistemi (MYS)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e-Teminat </a:t>
            </a:r>
            <a:r>
              <a:rPr lang="tr-TR" dirty="0"/>
              <a:t>M</a:t>
            </a:r>
            <a:r>
              <a:rPr lang="tr-TR" dirty="0" smtClean="0"/>
              <a:t>ektubu Tebliği</a:t>
            </a:r>
          </a:p>
          <a:p>
            <a:pPr>
              <a:buClr>
                <a:srgbClr val="00B0F0"/>
              </a:buClr>
            </a:pPr>
            <a:r>
              <a:rPr lang="tr-TR" dirty="0"/>
              <a:t>e-Belge Standartları</a:t>
            </a:r>
          </a:p>
          <a:p>
            <a:pPr>
              <a:buClr>
                <a:srgbClr val="00B0F0"/>
              </a:buClr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Giriş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00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511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tr-TR" sz="1500" i="1" dirty="0" smtClean="0"/>
              <a:t>Bu </a:t>
            </a:r>
            <a:r>
              <a:rPr lang="tr-TR" sz="1500" i="1" dirty="0"/>
              <a:t>Kanun kapsamında yer alan </a:t>
            </a:r>
            <a:r>
              <a:rPr lang="tr-TR" sz="1500" i="1" dirty="0">
                <a:solidFill>
                  <a:srgbClr val="FF0000"/>
                </a:solidFill>
              </a:rPr>
              <a:t>tüm iş ve işlemler elektronik </a:t>
            </a:r>
            <a:r>
              <a:rPr lang="tr-TR" sz="1500" i="1" dirty="0"/>
              <a:t>ortamda gerçekleştirilebilir. </a:t>
            </a:r>
            <a:endParaRPr lang="tr-TR" sz="1500" dirty="0"/>
          </a:p>
          <a:p>
            <a:pPr algn="just">
              <a:lnSpc>
                <a:spcPct val="17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tr-TR" sz="1500" i="1" dirty="0" smtClean="0"/>
              <a:t>Bu </a:t>
            </a:r>
            <a:r>
              <a:rPr lang="tr-TR" sz="1500" i="1" dirty="0"/>
              <a:t>maddenin uygulanması ile ilgili olarak Hazine ve Maliye Bakanlığı; </a:t>
            </a:r>
            <a:endParaRPr lang="tr-TR" sz="1500" dirty="0"/>
          </a:p>
          <a:p>
            <a:pPr marL="109728" indent="0" algn="just">
              <a:buNone/>
            </a:pPr>
            <a:r>
              <a:rPr lang="tr-TR" sz="1500" i="1" dirty="0" smtClean="0"/>
              <a:t>	a)Defter</a:t>
            </a:r>
            <a:r>
              <a:rPr lang="tr-TR" sz="1500" i="1" dirty="0"/>
              <a:t>, kayıt, belge ve benzeri içeriklerin elektronik ortamda </a:t>
            </a:r>
            <a:r>
              <a:rPr lang="tr-TR" sz="1500" i="1" dirty="0" smtClean="0"/>
              <a:t>	oluşturulması</a:t>
            </a:r>
            <a:r>
              <a:rPr lang="tr-TR" sz="1500" i="1" dirty="0"/>
              <a:t>, kaydedilmesi, iletilmesi, muhafaza ve ibrazına ilişkin </a:t>
            </a:r>
            <a:r>
              <a:rPr lang="tr-TR" sz="1500" i="1" dirty="0" smtClean="0"/>
              <a:t>	usul </a:t>
            </a:r>
            <a:r>
              <a:rPr lang="tr-TR" sz="1500" i="1" dirty="0"/>
              <a:t>ve esasları belirlemeye, </a:t>
            </a:r>
            <a:endParaRPr lang="tr-TR" sz="1500" i="1" dirty="0" smtClean="0"/>
          </a:p>
          <a:p>
            <a:pPr marL="109728" indent="0" algn="just">
              <a:buNone/>
            </a:pPr>
            <a:r>
              <a:rPr lang="tr-TR" sz="1500" i="1" dirty="0"/>
              <a:t>	</a:t>
            </a:r>
            <a:r>
              <a:rPr lang="tr-TR" sz="1500" i="1" dirty="0" smtClean="0"/>
              <a:t>b)Elektronik </a:t>
            </a:r>
            <a:r>
              <a:rPr lang="tr-TR" sz="1500" i="1" dirty="0"/>
              <a:t>ortamda gerçekleştirilen işlemlerin kaynağı, bütünlüğü, </a:t>
            </a:r>
            <a:r>
              <a:rPr lang="tr-TR" sz="1500" i="1" dirty="0" smtClean="0"/>
              <a:t>	gizliliği </a:t>
            </a:r>
            <a:r>
              <a:rPr lang="tr-TR" sz="1500" i="1" dirty="0"/>
              <a:t>ve güvenliğinin sağlanmasına yönelik sertifika altyapısı </a:t>
            </a:r>
            <a:r>
              <a:rPr lang="tr-TR" sz="1500" i="1" dirty="0" smtClean="0"/>
              <a:t>	oluşturmaya </a:t>
            </a:r>
            <a:r>
              <a:rPr lang="tr-TR" sz="1500" i="1" dirty="0"/>
              <a:t>veya mevcut olan altyapıları kullanmaya, </a:t>
            </a:r>
            <a:endParaRPr lang="tr-TR" sz="1500" dirty="0"/>
          </a:p>
          <a:p>
            <a:pPr marL="109728" indent="0" algn="just">
              <a:buNone/>
            </a:pPr>
            <a:r>
              <a:rPr lang="tr-TR" sz="1500" i="1" dirty="0"/>
              <a:t>	</a:t>
            </a:r>
            <a:r>
              <a:rPr lang="tr-TR" sz="1500" i="1" dirty="0" smtClean="0"/>
              <a:t>c)İlgili </a:t>
            </a:r>
            <a:r>
              <a:rPr lang="tr-TR" sz="1500" i="1" dirty="0"/>
              <a:t>bilişim sistemlerine yönelik </a:t>
            </a:r>
            <a:r>
              <a:rPr lang="tr-TR" sz="1500" i="1" dirty="0">
                <a:solidFill>
                  <a:srgbClr val="FF0000"/>
                </a:solidFill>
              </a:rPr>
              <a:t>her türlü birlikte işlerlik </a:t>
            </a:r>
            <a:r>
              <a:rPr lang="tr-TR" sz="1500" i="1" dirty="0" smtClean="0">
                <a:solidFill>
                  <a:srgbClr val="FF0000"/>
                </a:solidFill>
              </a:rPr>
              <a:t>	standartlarına</a:t>
            </a:r>
            <a:r>
              <a:rPr lang="tr-TR" sz="1500" i="1" dirty="0" smtClean="0"/>
              <a:t> </a:t>
            </a:r>
            <a:r>
              <a:rPr lang="tr-TR" sz="1500" i="1" dirty="0"/>
              <a:t>ilişkin usul ve esasları belirlemeye, </a:t>
            </a:r>
            <a:endParaRPr lang="tr-TR" sz="1500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tr-TR" sz="1500" i="1" dirty="0" smtClean="0"/>
              <a:t>yetkilidir</a:t>
            </a:r>
            <a:r>
              <a:rPr lang="tr-TR" sz="1500" i="1" dirty="0"/>
              <a:t>. </a:t>
            </a:r>
            <a:endParaRPr lang="tr-TR" sz="1500" dirty="0"/>
          </a:p>
          <a:p>
            <a:pPr algn="just">
              <a:lnSpc>
                <a:spcPct val="17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tr-TR" sz="1500" i="1" dirty="0" smtClean="0"/>
              <a:t>Hazine </a:t>
            </a:r>
            <a:r>
              <a:rPr lang="tr-TR" sz="1500" i="1" dirty="0"/>
              <a:t>ve Maliye Bakanlığı, bu madde kapsamında yapacağı belirlemelerde </a:t>
            </a:r>
            <a:r>
              <a:rPr lang="tr-TR" sz="1500" i="1" dirty="0" smtClean="0"/>
              <a:t>Sayıştay’ın </a:t>
            </a:r>
            <a:r>
              <a:rPr lang="tr-TR" sz="1500" i="1" dirty="0"/>
              <a:t>uygun görüşünü alır</a:t>
            </a:r>
            <a:endParaRPr lang="tr-TR" sz="1500" dirty="0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Ek Madde 4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11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43704"/>
            <a:ext cx="8229600" cy="3649592"/>
          </a:xfrm>
        </p:spPr>
        <p:txBody>
          <a:bodyPr/>
          <a:lstStyle/>
          <a:p>
            <a:pPr algn="just">
              <a:buClr>
                <a:srgbClr val="00B0F0"/>
              </a:buClr>
            </a:pPr>
            <a:r>
              <a:rPr lang="tr-TR" dirty="0" smtClean="0"/>
              <a:t>26 </a:t>
            </a:r>
            <a:r>
              <a:rPr lang="tr-TR" dirty="0"/>
              <a:t>Haziran 2018 tarih ve 30460 sayılı Resmi </a:t>
            </a:r>
            <a:r>
              <a:rPr lang="tr-TR" dirty="0" err="1"/>
              <a:t>Gazete’de</a:t>
            </a:r>
            <a:r>
              <a:rPr lang="tr-TR" dirty="0"/>
              <a:t> yayımlandı. </a:t>
            </a:r>
            <a:endParaRPr lang="tr-TR" dirty="0" smtClean="0"/>
          </a:p>
          <a:p>
            <a:pPr algn="just">
              <a:buClr>
                <a:srgbClr val="00B0F0"/>
              </a:buClr>
            </a:pPr>
            <a:r>
              <a:rPr lang="tr-TR" dirty="0" smtClean="0"/>
              <a:t>BKMYBS </a:t>
            </a:r>
            <a:r>
              <a:rPr lang="tr-TR" dirty="0"/>
              <a:t>oluşturma ve işletme sürecine yönelik genel nitelikte belirlemeler içeriyor. 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Yönetmelik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457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tr-TR" sz="2400" dirty="0" smtClean="0"/>
              <a:t>a</a:t>
            </a:r>
            <a:r>
              <a:rPr lang="tr-TR" sz="2400" dirty="0"/>
              <a:t>) Makroekonomik tahmin ve planlama</a:t>
            </a:r>
          </a:p>
          <a:p>
            <a:pPr marL="109728" indent="0">
              <a:buNone/>
            </a:pPr>
            <a:r>
              <a:rPr lang="tr-TR" sz="2400" dirty="0"/>
              <a:t>b) Mali planlama</a:t>
            </a:r>
          </a:p>
          <a:p>
            <a:pPr marL="109728" indent="0">
              <a:buNone/>
            </a:pPr>
            <a:r>
              <a:rPr lang="tr-TR" sz="2400" dirty="0"/>
              <a:t>c) Bütçe yönetimi</a:t>
            </a:r>
          </a:p>
          <a:p>
            <a:pPr marL="109728" indent="0">
              <a:buNone/>
            </a:pPr>
            <a:r>
              <a:rPr lang="tr-TR" sz="2400" dirty="0"/>
              <a:t>ç) Nakit yönetimi</a:t>
            </a:r>
          </a:p>
          <a:p>
            <a:pPr marL="109728" indent="0">
              <a:buNone/>
            </a:pPr>
            <a:r>
              <a:rPr lang="tr-TR" sz="2400" dirty="0"/>
              <a:t>d) Borç yönetimi</a:t>
            </a:r>
          </a:p>
          <a:p>
            <a:pPr marL="109728" indent="0">
              <a:buNone/>
            </a:pPr>
            <a:r>
              <a:rPr lang="tr-TR" sz="2400" dirty="0"/>
              <a:t>e) Gelir yönetimi</a:t>
            </a:r>
          </a:p>
          <a:p>
            <a:pPr marL="109728" indent="0">
              <a:buNone/>
            </a:pPr>
            <a:r>
              <a:rPr lang="tr-TR" sz="2400" dirty="0"/>
              <a:t>f) Kamu </a:t>
            </a:r>
            <a:r>
              <a:rPr lang="tr-TR" sz="2400" dirty="0" smtClean="0"/>
              <a:t>personel </a:t>
            </a:r>
            <a:r>
              <a:rPr lang="tr-TR" sz="2400" dirty="0"/>
              <a:t>yönetimi</a:t>
            </a:r>
          </a:p>
          <a:p>
            <a:pPr marL="109728" indent="0">
              <a:buNone/>
            </a:pPr>
            <a:r>
              <a:rPr lang="tr-TR" sz="2400" dirty="0"/>
              <a:t>g) Varlık yönetimi</a:t>
            </a:r>
          </a:p>
          <a:p>
            <a:pPr marL="109728" indent="0">
              <a:buNone/>
            </a:pPr>
            <a:r>
              <a:rPr lang="tr-TR" sz="2400" dirty="0">
                <a:solidFill>
                  <a:srgbClr val="FF0000"/>
                </a:solidFill>
              </a:rPr>
              <a:t>ğ) Harcama </a:t>
            </a:r>
            <a:r>
              <a:rPr lang="tr-TR" sz="2400" dirty="0" smtClean="0">
                <a:solidFill>
                  <a:srgbClr val="FF0000"/>
                </a:solidFill>
              </a:rPr>
              <a:t>yönetimi</a:t>
            </a:r>
          </a:p>
          <a:p>
            <a:pPr lvl="3"/>
            <a:r>
              <a:rPr lang="tr-TR" sz="2100" dirty="0"/>
              <a:t>e-Belge </a:t>
            </a:r>
          </a:p>
          <a:p>
            <a:pPr lvl="3"/>
            <a:r>
              <a:rPr lang="tr-TR" sz="2100" dirty="0"/>
              <a:t>e-Fatura </a:t>
            </a:r>
            <a:endParaRPr lang="tr-TR" sz="2100" dirty="0" smtClean="0"/>
          </a:p>
          <a:p>
            <a:pPr lvl="3"/>
            <a:r>
              <a:rPr lang="tr-TR" sz="2100" dirty="0" smtClean="0"/>
              <a:t>e-</a:t>
            </a:r>
            <a:r>
              <a:rPr lang="tr-TR" sz="2100" dirty="0"/>
              <a:t>T</a:t>
            </a:r>
            <a:r>
              <a:rPr lang="tr-TR" sz="2100" dirty="0" smtClean="0"/>
              <a:t>eminat</a:t>
            </a:r>
            <a:endParaRPr lang="tr-TR" sz="2100" dirty="0"/>
          </a:p>
          <a:p>
            <a:pPr marL="109728" indent="0">
              <a:buNone/>
            </a:pPr>
            <a:r>
              <a:rPr lang="tr-TR" sz="2400" dirty="0" smtClean="0"/>
              <a:t>h</a:t>
            </a:r>
            <a:r>
              <a:rPr lang="tr-TR" sz="2400" dirty="0"/>
              <a:t>) Muhasebe ve mali raporlama</a:t>
            </a:r>
          </a:p>
          <a:p>
            <a:pPr marL="109728" indent="0">
              <a:buNone/>
            </a:pPr>
            <a:r>
              <a:rPr lang="tr-TR" sz="2400" dirty="0"/>
              <a:t>ı) İzleme ve değerlendirme</a:t>
            </a:r>
          </a:p>
          <a:p>
            <a:pPr marL="109728" indent="0">
              <a:buNone/>
            </a:pPr>
            <a:r>
              <a:rPr lang="tr-TR" sz="2400" dirty="0"/>
              <a:t>i) Denetim</a:t>
            </a:r>
          </a:p>
          <a:p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Yönetmelik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880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MYS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97652"/>
            <a:ext cx="8258969" cy="425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148064" y="4581128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Temel Harcama Süreci;</a:t>
            </a:r>
          </a:p>
          <a:p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smtClean="0">
                <a:solidFill>
                  <a:srgbClr val="FF0000"/>
                </a:solidFill>
              </a:rPr>
              <a:t>Harcama Talimatı 	Onay Belgesi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	Ödeme Emri Belgesi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	e-Fatura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	Varlık Yönetimi</a:t>
            </a:r>
          </a:p>
        </p:txBody>
      </p:sp>
    </p:spTree>
    <p:extLst>
      <p:ext uri="{BB962C8B-B14F-4D97-AF65-F5344CB8AC3E}">
        <p14:creationId xmlns:p14="http://schemas.microsoft.com/office/powerpoint/2010/main" val="23734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tr-TR" dirty="0" smtClean="0"/>
              <a:t>218 Kamu idaresi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80000 Harcama birimi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300000 Kullanıcı 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Süreç bazlı harcama bilişim sistemi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e-Belge yapısına uygun teknik mimari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Kamuda elektronik fatura alınması</a:t>
            </a:r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MYS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2050" name="Picture 2" descr="C:\Users\Maliye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8441"/>
            <a:ext cx="1584176" cy="79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087683"/>
            <a:ext cx="108366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62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Harcama Talimatı Onay Belgesi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772816"/>
            <a:ext cx="525098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78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813</TotalTime>
  <Words>420</Words>
  <Application>Microsoft Office PowerPoint</Application>
  <PresentationFormat>Ekran Gösterisi (4:3)</PresentationFormat>
  <Paragraphs>103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Kentsel</vt:lpstr>
      <vt:lpstr>MYS UYGULAMALARI</vt:lpstr>
      <vt:lpstr>Gündem </vt:lpstr>
      <vt:lpstr>Giriş</vt:lpstr>
      <vt:lpstr>Ek Madde 4</vt:lpstr>
      <vt:lpstr>Yönetmelik</vt:lpstr>
      <vt:lpstr>Yönetmelik</vt:lpstr>
      <vt:lpstr>MYS</vt:lpstr>
      <vt:lpstr>MYS</vt:lpstr>
      <vt:lpstr>Harcama Talimatı Onay Belgesi</vt:lpstr>
      <vt:lpstr>Ödeme Emri Belgesi</vt:lpstr>
      <vt:lpstr>Varlık İşlem Fişi</vt:lpstr>
      <vt:lpstr>e-Fatura</vt:lpstr>
      <vt:lpstr>e-Fatura</vt:lpstr>
      <vt:lpstr>e-Fatura</vt:lpstr>
      <vt:lpstr>e-Fatura</vt:lpstr>
      <vt:lpstr>e-Teminat Mektubu</vt:lpstr>
      <vt:lpstr>Devam Eden Çalışmalar</vt:lpstr>
      <vt:lpstr>e-Belge Standartları &amp; Standart Belge ve Raporlama</vt:lpstr>
      <vt:lpstr>Mevcut Belge Yapısı</vt:lpstr>
      <vt:lpstr>e-Belgenin Mali Sürece Katkıları</vt:lpstr>
      <vt:lpstr>Standart Belge ve Raporlama</vt:lpstr>
      <vt:lpstr>Standart Belge ve Raporlama</vt:lpstr>
      <vt:lpstr>Soru &amp; Cevap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Bütünleşik Kamu Mali Yönetim Bilişim Sistemi Projesi</dc:title>
  <dc:creator>Memduh Özer</dc:creator>
  <cp:lastModifiedBy>Maliye</cp:lastModifiedBy>
  <cp:revision>101</cp:revision>
  <dcterms:created xsi:type="dcterms:W3CDTF">2019-05-23T07:24:31Z</dcterms:created>
  <dcterms:modified xsi:type="dcterms:W3CDTF">2019-11-17T23:09:10Z</dcterms:modified>
</cp:coreProperties>
</file>