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74"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75" r:id="rId16"/>
    <p:sldId id="269" r:id="rId17"/>
    <p:sldId id="277" r:id="rId18"/>
    <p:sldId id="278" r:id="rId19"/>
    <p:sldId id="279" r:id="rId20"/>
    <p:sldId id="280" r:id="rId21"/>
    <p:sldId id="281" r:id="rId2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1E46"/>
    <a:srgbClr val="F1D1A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5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7690F8-9AB5-40CD-82D3-404FF8E4CEB8}" type="datetimeFigureOut">
              <a:rPr lang="tr-TR" smtClean="0"/>
              <a:t>17.7.2019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803E4E-86AC-4C9D-89BD-E5B8BDF24DA4}" type="slidenum">
              <a:rPr lang="tr-TR" smtClean="0"/>
              <a:t>‹#›</a:t>
            </a:fld>
            <a:endParaRPr lang="tr-TR"/>
          </a:p>
        </p:txBody>
      </p:sp>
    </p:spTree>
    <p:extLst>
      <p:ext uri="{BB962C8B-B14F-4D97-AF65-F5344CB8AC3E}">
        <p14:creationId xmlns:p14="http://schemas.microsoft.com/office/powerpoint/2010/main" val="41783422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DB6B48A1-69B9-4441-B263-E00234E01AFE}" type="datetimeFigureOut">
              <a:rPr lang="tr-TR" smtClean="0"/>
              <a:t>17.7.2019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89233C2-0D0D-498C-BE87-67261FA87C50}" type="slidenum">
              <a:rPr lang="tr-TR" smtClean="0"/>
              <a:t>‹#›</a:t>
            </a:fld>
            <a:endParaRPr lang="tr-TR"/>
          </a:p>
        </p:txBody>
      </p:sp>
    </p:spTree>
    <p:extLst>
      <p:ext uri="{BB962C8B-B14F-4D97-AF65-F5344CB8AC3E}">
        <p14:creationId xmlns:p14="http://schemas.microsoft.com/office/powerpoint/2010/main" val="141426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B6B48A1-69B9-4441-B263-E00234E01AFE}" type="datetimeFigureOut">
              <a:rPr lang="tr-TR" smtClean="0"/>
              <a:t>17.7.2019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89233C2-0D0D-498C-BE87-67261FA87C50}" type="slidenum">
              <a:rPr lang="tr-TR" smtClean="0"/>
              <a:t>‹#›</a:t>
            </a:fld>
            <a:endParaRPr lang="tr-TR"/>
          </a:p>
        </p:txBody>
      </p:sp>
    </p:spTree>
    <p:extLst>
      <p:ext uri="{BB962C8B-B14F-4D97-AF65-F5344CB8AC3E}">
        <p14:creationId xmlns:p14="http://schemas.microsoft.com/office/powerpoint/2010/main" val="4265489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B6B48A1-69B9-4441-B263-E00234E01AFE}" type="datetimeFigureOut">
              <a:rPr lang="tr-TR" smtClean="0"/>
              <a:t>17.7.2019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89233C2-0D0D-498C-BE87-67261FA87C50}" type="slidenum">
              <a:rPr lang="tr-TR" smtClean="0"/>
              <a:t>‹#›</a:t>
            </a:fld>
            <a:endParaRPr lang="tr-TR"/>
          </a:p>
        </p:txBody>
      </p:sp>
    </p:spTree>
    <p:extLst>
      <p:ext uri="{BB962C8B-B14F-4D97-AF65-F5344CB8AC3E}">
        <p14:creationId xmlns:p14="http://schemas.microsoft.com/office/powerpoint/2010/main" val="2197987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B6B48A1-69B9-4441-B263-E00234E01AFE}" type="datetimeFigureOut">
              <a:rPr lang="tr-TR" smtClean="0"/>
              <a:t>17.7.2019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89233C2-0D0D-498C-BE87-67261FA87C50}" type="slidenum">
              <a:rPr lang="tr-TR" smtClean="0"/>
              <a:t>‹#›</a:t>
            </a:fld>
            <a:endParaRPr lang="tr-TR"/>
          </a:p>
        </p:txBody>
      </p:sp>
    </p:spTree>
    <p:extLst>
      <p:ext uri="{BB962C8B-B14F-4D97-AF65-F5344CB8AC3E}">
        <p14:creationId xmlns:p14="http://schemas.microsoft.com/office/powerpoint/2010/main" val="393428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DB6B48A1-69B9-4441-B263-E00234E01AFE}" type="datetimeFigureOut">
              <a:rPr lang="tr-TR" smtClean="0"/>
              <a:t>17.7.2019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89233C2-0D0D-498C-BE87-67261FA87C50}" type="slidenum">
              <a:rPr lang="tr-TR" smtClean="0"/>
              <a:t>‹#›</a:t>
            </a:fld>
            <a:endParaRPr lang="tr-TR"/>
          </a:p>
        </p:txBody>
      </p:sp>
    </p:spTree>
    <p:extLst>
      <p:ext uri="{BB962C8B-B14F-4D97-AF65-F5344CB8AC3E}">
        <p14:creationId xmlns:p14="http://schemas.microsoft.com/office/powerpoint/2010/main" val="2723115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B6B48A1-69B9-4441-B263-E00234E01AFE}" type="datetimeFigureOut">
              <a:rPr lang="tr-TR" smtClean="0"/>
              <a:t>17.7.2019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89233C2-0D0D-498C-BE87-67261FA87C50}" type="slidenum">
              <a:rPr lang="tr-TR" smtClean="0"/>
              <a:t>‹#›</a:t>
            </a:fld>
            <a:endParaRPr lang="tr-TR"/>
          </a:p>
        </p:txBody>
      </p:sp>
    </p:spTree>
    <p:extLst>
      <p:ext uri="{BB962C8B-B14F-4D97-AF65-F5344CB8AC3E}">
        <p14:creationId xmlns:p14="http://schemas.microsoft.com/office/powerpoint/2010/main" val="972268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B6B48A1-69B9-4441-B263-E00234E01AFE}" type="datetimeFigureOut">
              <a:rPr lang="tr-TR" smtClean="0"/>
              <a:t>17.7.2019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89233C2-0D0D-498C-BE87-67261FA87C50}" type="slidenum">
              <a:rPr lang="tr-TR" smtClean="0"/>
              <a:t>‹#›</a:t>
            </a:fld>
            <a:endParaRPr lang="tr-TR"/>
          </a:p>
        </p:txBody>
      </p:sp>
    </p:spTree>
    <p:extLst>
      <p:ext uri="{BB962C8B-B14F-4D97-AF65-F5344CB8AC3E}">
        <p14:creationId xmlns:p14="http://schemas.microsoft.com/office/powerpoint/2010/main" val="99855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B6B48A1-69B9-4441-B263-E00234E01AFE}" type="datetimeFigureOut">
              <a:rPr lang="tr-TR" smtClean="0"/>
              <a:t>17.7.2019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89233C2-0D0D-498C-BE87-67261FA87C50}" type="slidenum">
              <a:rPr lang="tr-TR" smtClean="0"/>
              <a:t>‹#›</a:t>
            </a:fld>
            <a:endParaRPr lang="tr-TR"/>
          </a:p>
        </p:txBody>
      </p:sp>
    </p:spTree>
    <p:extLst>
      <p:ext uri="{BB962C8B-B14F-4D97-AF65-F5344CB8AC3E}">
        <p14:creationId xmlns:p14="http://schemas.microsoft.com/office/powerpoint/2010/main" val="3884104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B6B48A1-69B9-4441-B263-E00234E01AFE}" type="datetimeFigureOut">
              <a:rPr lang="tr-TR" smtClean="0"/>
              <a:t>17.7.2019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89233C2-0D0D-498C-BE87-67261FA87C50}" type="slidenum">
              <a:rPr lang="tr-TR" smtClean="0"/>
              <a:t>‹#›</a:t>
            </a:fld>
            <a:endParaRPr lang="tr-TR"/>
          </a:p>
        </p:txBody>
      </p:sp>
    </p:spTree>
    <p:extLst>
      <p:ext uri="{BB962C8B-B14F-4D97-AF65-F5344CB8AC3E}">
        <p14:creationId xmlns:p14="http://schemas.microsoft.com/office/powerpoint/2010/main" val="2335211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B6B48A1-69B9-4441-B263-E00234E01AFE}" type="datetimeFigureOut">
              <a:rPr lang="tr-TR" smtClean="0"/>
              <a:t>17.7.2019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89233C2-0D0D-498C-BE87-67261FA87C50}" type="slidenum">
              <a:rPr lang="tr-TR" smtClean="0"/>
              <a:t>‹#›</a:t>
            </a:fld>
            <a:endParaRPr lang="tr-TR"/>
          </a:p>
        </p:txBody>
      </p:sp>
    </p:spTree>
    <p:extLst>
      <p:ext uri="{BB962C8B-B14F-4D97-AF65-F5344CB8AC3E}">
        <p14:creationId xmlns:p14="http://schemas.microsoft.com/office/powerpoint/2010/main" val="2655594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B6B48A1-69B9-4441-B263-E00234E01AFE}" type="datetimeFigureOut">
              <a:rPr lang="tr-TR" smtClean="0"/>
              <a:t>17.7.2019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89233C2-0D0D-498C-BE87-67261FA87C50}" type="slidenum">
              <a:rPr lang="tr-TR" smtClean="0"/>
              <a:t>‹#›</a:t>
            </a:fld>
            <a:endParaRPr lang="tr-TR"/>
          </a:p>
        </p:txBody>
      </p:sp>
    </p:spTree>
    <p:extLst>
      <p:ext uri="{BB962C8B-B14F-4D97-AF65-F5344CB8AC3E}">
        <p14:creationId xmlns:p14="http://schemas.microsoft.com/office/powerpoint/2010/main" val="646938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000">
              <a:srgbClr val="701E46"/>
            </a:gs>
            <a:gs pos="0">
              <a:srgbClr val="701E46"/>
            </a:gs>
            <a:gs pos="0">
              <a:srgbClr val="701E46"/>
            </a:gs>
            <a:gs pos="100000">
              <a:srgbClr val="701E46"/>
            </a:gs>
            <a:gs pos="0">
              <a:srgbClr val="701E46"/>
            </a:gs>
            <a:gs pos="84000">
              <a:schemeClr val="accent2">
                <a:lumMod val="40000"/>
                <a:lumOff val="60000"/>
              </a:schemeClr>
            </a:gs>
            <a:gs pos="23000">
              <a:srgbClr val="F1D1A9"/>
            </a:gs>
          </a:gsLst>
          <a:lin ang="5400000" scaled="1"/>
          <a:tileRect/>
        </a:gra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6B48A1-69B9-4441-B263-E00234E01AFE}" type="datetimeFigureOut">
              <a:rPr lang="tr-TR" smtClean="0"/>
              <a:t>17.7.2019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9233C2-0D0D-498C-BE87-67261FA87C50}" type="slidenum">
              <a:rPr lang="tr-TR" smtClean="0"/>
              <a:t>‹#›</a:t>
            </a:fld>
            <a:endParaRPr lang="tr-TR"/>
          </a:p>
        </p:txBody>
      </p:sp>
    </p:spTree>
    <p:extLst>
      <p:ext uri="{BB962C8B-B14F-4D97-AF65-F5344CB8AC3E}">
        <p14:creationId xmlns:p14="http://schemas.microsoft.com/office/powerpoint/2010/main" val="32452614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3213591" y="4211603"/>
            <a:ext cx="6575646" cy="461665"/>
          </a:xfrm>
          <a:prstGeom prst="rect">
            <a:avLst/>
          </a:prstGeom>
        </p:spPr>
        <p:txBody>
          <a:bodyPr wrap="none">
            <a:spAutoFit/>
          </a:bodyPr>
          <a:lstStyle/>
          <a:p>
            <a:r>
              <a:rPr lang="tr-TR" sz="2400" b="1" dirty="0">
                <a:latin typeface="Calibri,Bold"/>
              </a:rPr>
              <a:t>ANKARA</a:t>
            </a:r>
            <a:r>
              <a:rPr lang="tr-TR" b="1" dirty="0">
                <a:latin typeface="Calibri,Bold"/>
              </a:rPr>
              <a:t> </a:t>
            </a:r>
            <a:r>
              <a:rPr lang="tr-TR" sz="2400" b="1" dirty="0">
                <a:latin typeface="Calibri,Bold"/>
              </a:rPr>
              <a:t>SOSYAL BİLİMLER ÜNİVERSİTESİ</a:t>
            </a:r>
            <a:endParaRPr lang="tr-TR" sz="2400" dirty="0"/>
          </a:p>
        </p:txBody>
      </p:sp>
      <p:sp>
        <p:nvSpPr>
          <p:cNvPr id="4" name="Dikdörtgen 3"/>
          <p:cNvSpPr/>
          <p:nvPr/>
        </p:nvSpPr>
        <p:spPr>
          <a:xfrm>
            <a:off x="3383280" y="4773468"/>
            <a:ext cx="6466450" cy="1200329"/>
          </a:xfrm>
          <a:prstGeom prst="rect">
            <a:avLst/>
          </a:prstGeom>
        </p:spPr>
        <p:txBody>
          <a:bodyPr wrap="square">
            <a:spAutoFit/>
          </a:bodyPr>
          <a:lstStyle/>
          <a:p>
            <a:r>
              <a:rPr lang="tr-TR" sz="2400" b="1" dirty="0" smtClean="0">
                <a:latin typeface="Calibri,Bold"/>
              </a:rPr>
              <a:t>      100/ 2000 YÖK DOKTORA BURSU</a:t>
            </a:r>
          </a:p>
          <a:p>
            <a:r>
              <a:rPr lang="tr-TR" sz="2400" b="1" dirty="0" smtClean="0"/>
              <a:t>           SGBD BİLGİLENDİRME TOPLANTISI                        </a:t>
            </a:r>
          </a:p>
          <a:p>
            <a:r>
              <a:rPr lang="tr-TR" sz="2400" b="1" dirty="0"/>
              <a:t> </a:t>
            </a:r>
            <a:r>
              <a:rPr lang="tr-TR" sz="2400" b="1" dirty="0" smtClean="0"/>
              <a:t>                                                                Temmuz, 2019 </a:t>
            </a:r>
            <a:endParaRPr lang="tr-TR" sz="2400" b="1" dirty="0">
              <a:latin typeface="Calibri,Bold"/>
            </a:endParaRPr>
          </a:p>
        </p:txBody>
      </p:sp>
      <p:pic>
        <p:nvPicPr>
          <p:cNvPr id="2" name="Resim 1"/>
          <p:cNvPicPr>
            <a:picLocks noChangeAspect="1"/>
          </p:cNvPicPr>
          <p:nvPr/>
        </p:nvPicPr>
        <p:blipFill>
          <a:blip r:embed="rId2"/>
          <a:stretch>
            <a:fillRect/>
          </a:stretch>
        </p:blipFill>
        <p:spPr>
          <a:xfrm>
            <a:off x="5201919" y="1607210"/>
            <a:ext cx="2299730" cy="2504193"/>
          </a:xfrm>
          <a:prstGeom prst="rect">
            <a:avLst/>
          </a:prstGeom>
        </p:spPr>
      </p:pic>
    </p:spTree>
    <p:extLst>
      <p:ext uri="{BB962C8B-B14F-4D97-AF65-F5344CB8AC3E}">
        <p14:creationId xmlns:p14="http://schemas.microsoft.com/office/powerpoint/2010/main" val="24329959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Bursun sonlandırılması </a:t>
            </a:r>
            <a:endParaRPr lang="tr-TR" dirty="0"/>
          </a:p>
        </p:txBody>
      </p:sp>
      <p:sp>
        <p:nvSpPr>
          <p:cNvPr id="3" name="İçerik Yer Tutucusu 2"/>
          <p:cNvSpPr>
            <a:spLocks noGrp="1"/>
          </p:cNvSpPr>
          <p:nvPr>
            <p:ph idx="1"/>
          </p:nvPr>
        </p:nvSpPr>
        <p:spPr>
          <a:xfrm>
            <a:off x="773084" y="1690688"/>
            <a:ext cx="10580716" cy="4486275"/>
          </a:xfrm>
        </p:spPr>
        <p:txBody>
          <a:bodyPr>
            <a:normAutofit fontScale="92500" lnSpcReduction="20000"/>
          </a:bodyPr>
          <a:lstStyle/>
          <a:p>
            <a:r>
              <a:rPr lang="tr-TR" b="1" dirty="0"/>
              <a:t>MADDE 8- </a:t>
            </a:r>
            <a:r>
              <a:rPr lang="tr-TR" dirty="0"/>
              <a:t>(1) Disiplin cezası alan öğrencilerin burs ödemeleri hemen sonlandırılır. </a:t>
            </a:r>
          </a:p>
          <a:p>
            <a:r>
              <a:rPr lang="tr-TR" dirty="0"/>
              <a:t>(2) </a:t>
            </a:r>
            <a:r>
              <a:rPr lang="tr-TR" dirty="0" err="1"/>
              <a:t>Bursiyerin</a:t>
            </a:r>
            <a:r>
              <a:rPr lang="tr-TR" dirty="0"/>
              <a:t>, başka bir üniversiteye/başka bir programa/alt alana yatay geçiş yapması durumunda 100/2000 YÖK Doktora Bursu sonlandırılır. </a:t>
            </a:r>
          </a:p>
          <a:p>
            <a:r>
              <a:rPr lang="tr-TR" dirty="0"/>
              <a:t>(3) Öğrenciler, Lisansüstü Eğitim ve Öğretim Yönetmeliği ve doktora eğitimini aldıkları yükseköğretim kurumunun ilgili yönetmelik, yönerge ve kararlarına uymakla yükümlüdür. Söz konusu mevzuat kapsamında başarısız olanların ve/veya ilişiği kesilenlerin burs ödemeleri hemen sonlandırılır. </a:t>
            </a:r>
          </a:p>
          <a:p>
            <a:r>
              <a:rPr lang="tr-TR" dirty="0"/>
              <a:t>(4) Kamu görevinden çıkarılmış veya olağanüstü hal döneminde alınan tedbirler nedeniyle görevine son verilmiş olanlar ile Terör örgütlerine veya Milli Güvenlik Kurulunca Devletin milli güvenliğine karşı faaliyette bulunduğuna karar verilen yapı, oluşum veya gruplarla irtibatı bulunduğu anlaşılanların burs ödemeleri hemen sonlandırılarak ödenen burslar yasal faiziyle kendilerinden tahsil edilir. </a:t>
            </a:r>
          </a:p>
        </p:txBody>
      </p:sp>
    </p:spTree>
    <p:extLst>
      <p:ext uri="{BB962C8B-B14F-4D97-AF65-F5344CB8AC3E}">
        <p14:creationId xmlns:p14="http://schemas.microsoft.com/office/powerpoint/2010/main" val="4358800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21285"/>
            <a:ext cx="10515600" cy="1325563"/>
          </a:xfrm>
        </p:spPr>
        <p:txBody>
          <a:bodyPr/>
          <a:lstStyle/>
          <a:p>
            <a:r>
              <a:rPr lang="tr-TR" b="1" dirty="0"/>
              <a:t>Programın yürütülmesi </a:t>
            </a:r>
            <a:endParaRPr lang="tr-TR" dirty="0"/>
          </a:p>
        </p:txBody>
      </p:sp>
      <p:sp>
        <p:nvSpPr>
          <p:cNvPr id="3" name="İçerik Yer Tutucusu 2"/>
          <p:cNvSpPr>
            <a:spLocks noGrp="1"/>
          </p:cNvSpPr>
          <p:nvPr>
            <p:ph idx="1"/>
          </p:nvPr>
        </p:nvSpPr>
        <p:spPr>
          <a:xfrm>
            <a:off x="838200" y="1087120"/>
            <a:ext cx="10591800" cy="5323840"/>
          </a:xfrm>
        </p:spPr>
        <p:txBody>
          <a:bodyPr>
            <a:noAutofit/>
          </a:bodyPr>
          <a:lstStyle/>
          <a:p>
            <a:r>
              <a:rPr lang="tr-TR" sz="2000" b="1" dirty="0"/>
              <a:t>MADDE 9- </a:t>
            </a:r>
            <a:r>
              <a:rPr lang="tr-TR" sz="2000" dirty="0"/>
              <a:t>(1) 100/2000 YÖK Doktora Burs Programı, YÖK Yürütme Kurulunun belirlediği yükseköğretim kurumları ve programlar itibariyle bu Usul ve Esaslarda belirlenen hükümlere uygun olarak yürütülür. </a:t>
            </a:r>
          </a:p>
          <a:p>
            <a:r>
              <a:rPr lang="tr-TR" sz="2000" dirty="0"/>
              <a:t>(2) Bu çerçevede desteklenecek yükseköğretim kurumları ve programları ile bursun süresi, tutarı, kapsamı, başvuru şartları, başvuruları değerlendirme ve seçme süreçleri ile programın yürütülmesine ilişkin diğer temel kural ve ilkeler Komisyonun önerisi üzerine YÖK Yürütme Kurulu tarafından belirlenir. </a:t>
            </a:r>
          </a:p>
          <a:p>
            <a:r>
              <a:rPr lang="tr-TR" sz="2000" dirty="0"/>
              <a:t>(3) Bu usul ve esaslar kapsamında burs almaya hak kazanan öğrencilerin, başka bir kurumdan destek/burs/kredi alması, 100/2000 YÖK Doktora Bursu almasına engel değildir. </a:t>
            </a:r>
          </a:p>
          <a:p>
            <a:r>
              <a:rPr lang="tr-TR" sz="2000" dirty="0"/>
              <a:t>(4) Bilimsel hazırlık öğrencilerine bu süre zarfında burs ödemesi yapılmaz, söz konusu öğrenciler birinci sınıfa başladıkları yıl burslarını almaya hak kazanırlar. </a:t>
            </a:r>
          </a:p>
          <a:p>
            <a:r>
              <a:rPr lang="tr-TR" sz="2000" dirty="0"/>
              <a:t>(5) Yükseköğretim kurumları, </a:t>
            </a:r>
            <a:r>
              <a:rPr lang="tr-TR" sz="2000" b="1" i="1" u="sng" dirty="0"/>
              <a:t>her eğitim öğretim yılı sonunda öğrencilerin akademik gelişimlerine ilişkin raporu YÖK’e </a:t>
            </a:r>
            <a:r>
              <a:rPr lang="tr-TR" sz="2000" dirty="0"/>
              <a:t>gönderir. </a:t>
            </a:r>
          </a:p>
          <a:p>
            <a:r>
              <a:rPr lang="tr-TR" sz="2000" dirty="0"/>
              <a:t>(6) Doktora programlarına kayıtlı öğrenciler ders aşamasında ilgili anabilim/bilim dalının başkanı; tez aşamasında ise danışmanının gözetiminde çalışmalarını gerçekleştirir. Ayrıca öğrenciler, kendilerine doktora çalışmalarında katkı sağlamak amacı ile sınırlı olmak üzere, ders ve tezin dışında yüklenen yükümlülükleri yerine getirmek zorundadır. </a:t>
            </a:r>
          </a:p>
        </p:txBody>
      </p:sp>
    </p:spTree>
    <p:extLst>
      <p:ext uri="{BB962C8B-B14F-4D97-AF65-F5344CB8AC3E}">
        <p14:creationId xmlns:p14="http://schemas.microsoft.com/office/powerpoint/2010/main" val="41154445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Kaynak aktarımı </a:t>
            </a:r>
            <a:endParaRPr lang="tr-TR" dirty="0"/>
          </a:p>
        </p:txBody>
      </p:sp>
      <p:sp>
        <p:nvSpPr>
          <p:cNvPr id="3" name="İçerik Yer Tutucusu 2"/>
          <p:cNvSpPr>
            <a:spLocks noGrp="1"/>
          </p:cNvSpPr>
          <p:nvPr>
            <p:ph idx="1"/>
          </p:nvPr>
        </p:nvSpPr>
        <p:spPr>
          <a:xfrm>
            <a:off x="773084" y="1471353"/>
            <a:ext cx="10580716" cy="4705610"/>
          </a:xfrm>
        </p:spPr>
        <p:txBody>
          <a:bodyPr>
            <a:normAutofit fontScale="77500" lnSpcReduction="20000"/>
          </a:bodyPr>
          <a:lstStyle/>
          <a:p>
            <a:pPr algn="just"/>
            <a:r>
              <a:rPr lang="tr-TR" dirty="0"/>
              <a:t>MADDE 10- (1) 2547 sayılı Kanunun 10 uncu maddesine göre YÖK bütçesinin mevcut veya yeni açılacak tertiplerine kaydedilen ödenekten anılan program kapsamında kullandırılması uygun görülen tutarlar, YÖK bütçesine gider kaydedilmek suretiyle YÖK Strateji Geliştirme Daire Başkanlığı tarafından ilgili yükseköğretim kurumunun muhasebe birimi hesabına aktarılır. </a:t>
            </a:r>
          </a:p>
          <a:p>
            <a:pPr algn="just"/>
            <a:r>
              <a:rPr lang="tr-TR" dirty="0"/>
              <a:t>(2) YÖK tarafından yükseköğretim kurumlarına aktarılan tutarlar bir yandan ilgili yükseköğretim kurumu bütçesinin (B) işaretli cetvelinde </a:t>
            </a:r>
            <a:r>
              <a:rPr lang="tr-TR" b="1" i="1" u="sng" dirty="0">
                <a:solidFill>
                  <a:srgbClr val="FFFF00"/>
                </a:solidFill>
              </a:rPr>
              <a:t>“</a:t>
            </a:r>
            <a:r>
              <a:rPr lang="tr-TR" b="1" i="1" u="sng" dirty="0">
                <a:solidFill>
                  <a:srgbClr val="0070C0"/>
                </a:solidFill>
              </a:rPr>
              <a:t>04.5.1.13- YÖK Burs Destekleri” ekonomik koduna öz gelir, diğer yandan (A) işaretli cetvelinde “09.4.2.23-YÖK Doktora Bursları” fonksiyonel koduna ve “05.4- Hane Halkına Yapılan Transferler” ekonomik koduna ödenek kaydedilmek suretiyle “05.4.1.01- Yurt İçi Burslar ve Harçlıklar</a:t>
            </a:r>
            <a:r>
              <a:rPr lang="tr-TR" dirty="0"/>
              <a:t>”, ekonomik kodundan tahakkuka bağlanarak </a:t>
            </a:r>
            <a:r>
              <a:rPr lang="tr-TR" dirty="0" err="1"/>
              <a:t>bursiyerlere</a:t>
            </a:r>
            <a:r>
              <a:rPr lang="tr-TR" dirty="0"/>
              <a:t> ödenir. </a:t>
            </a:r>
          </a:p>
          <a:p>
            <a:pPr algn="just"/>
            <a:r>
              <a:rPr lang="tr-TR" dirty="0"/>
              <a:t>(3) </a:t>
            </a:r>
            <a:r>
              <a:rPr lang="tr-TR" dirty="0" err="1"/>
              <a:t>Bursiyer</a:t>
            </a:r>
            <a:r>
              <a:rPr lang="tr-TR" dirty="0"/>
              <a:t> öğrencilerin 6. maddenin (ç) bendinde belirtilen işler dışında bir işte çalışıp çalışmama durumları YÖK’ün belirleyeceği tarihlerde yükseköğretim kurumları tarafından YÖK’e bildirilir. YÖK, çalışan ve çalışmayan </a:t>
            </a:r>
            <a:r>
              <a:rPr lang="tr-TR" b="1" i="1" u="sng" dirty="0"/>
              <a:t>öğrencilere ait kaynak planlamasını 6 aylık periyodu kapsayacak şekilde yapar </a:t>
            </a:r>
            <a:r>
              <a:rPr lang="tr-TR" dirty="0"/>
              <a:t>ve aktarılması gereken tutarı hesaplayarak, </a:t>
            </a:r>
            <a:r>
              <a:rPr lang="tr-TR" dirty="0" err="1"/>
              <a:t>bursiyerlere</a:t>
            </a:r>
            <a:r>
              <a:rPr lang="tr-TR" dirty="0"/>
              <a:t> aylık olarak ödenmek üzere, ilgili Üniversitelere aktarır. Çalışan öğrencilerin çalıştıkları işlerden ayrılmaları durumunda, bu periyotta ayrıca bir ödeme yapılmaz. </a:t>
            </a:r>
          </a:p>
        </p:txBody>
      </p:sp>
    </p:spTree>
    <p:extLst>
      <p:ext uri="{BB962C8B-B14F-4D97-AF65-F5344CB8AC3E}">
        <p14:creationId xmlns:p14="http://schemas.microsoft.com/office/powerpoint/2010/main" val="26372543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813435"/>
          </a:xfrm>
        </p:spPr>
        <p:txBody>
          <a:bodyPr/>
          <a:lstStyle/>
          <a:p>
            <a:r>
              <a:rPr lang="tr-TR" b="1" dirty="0"/>
              <a:t>Burs ve iade </a:t>
            </a:r>
            <a:endParaRPr lang="tr-TR" dirty="0"/>
          </a:p>
        </p:txBody>
      </p:sp>
      <p:sp>
        <p:nvSpPr>
          <p:cNvPr id="3" name="İçerik Yer Tutucusu 2"/>
          <p:cNvSpPr>
            <a:spLocks noGrp="1"/>
          </p:cNvSpPr>
          <p:nvPr>
            <p:ph idx="1"/>
          </p:nvPr>
        </p:nvSpPr>
        <p:spPr>
          <a:xfrm>
            <a:off x="721360" y="1259840"/>
            <a:ext cx="10632440" cy="4917123"/>
          </a:xfrm>
        </p:spPr>
        <p:txBody>
          <a:bodyPr>
            <a:noAutofit/>
          </a:bodyPr>
          <a:lstStyle/>
          <a:p>
            <a:r>
              <a:rPr lang="tr-TR" sz="1800" b="1" dirty="0"/>
              <a:t>MADDE 11 - </a:t>
            </a:r>
            <a:r>
              <a:rPr lang="tr-TR" sz="1800" dirty="0"/>
              <a:t>(1) Yükseköğretim kurumları aktarılan tutarlardan, YÖK Yürütme Kurulu Kararı ile belirlenen burs miktarları kadar tutarı </a:t>
            </a:r>
            <a:r>
              <a:rPr lang="tr-TR" sz="1800" dirty="0" err="1"/>
              <a:t>bursiyerlerin</a:t>
            </a:r>
            <a:r>
              <a:rPr lang="tr-TR" sz="1800" dirty="0"/>
              <a:t> banka hesaplarına yatırmak suretiyle öder. </a:t>
            </a:r>
          </a:p>
          <a:p>
            <a:r>
              <a:rPr lang="tr-TR" sz="1800" dirty="0"/>
              <a:t>(2) Bu Usul ve Esaslar kapsamında </a:t>
            </a:r>
            <a:r>
              <a:rPr lang="tr-TR" sz="1800" dirty="0" err="1"/>
              <a:t>bursiyerlere</a:t>
            </a:r>
            <a:r>
              <a:rPr lang="tr-TR" sz="1800" dirty="0"/>
              <a:t> verilen bursun kesilmesine sebep olacak bir durumun ortaya çıkması ve çalışmayan </a:t>
            </a:r>
            <a:r>
              <a:rPr lang="tr-TR" sz="1800" dirty="0" err="1"/>
              <a:t>bursiyerlerin</a:t>
            </a:r>
            <a:r>
              <a:rPr lang="tr-TR" sz="1800" dirty="0"/>
              <a:t>, 6 </a:t>
            </a:r>
            <a:r>
              <a:rPr lang="tr-TR" sz="1800" dirty="0" err="1"/>
              <a:t>ncı</a:t>
            </a:r>
            <a:r>
              <a:rPr lang="tr-TR" sz="1800" dirty="0"/>
              <a:t> maddenin (ç) bendinde belirtilen işler dışında bir işte çalışmaya başlamaları durumunda, kullanılmayacak olan burs miktarı YÖK’ün ilgili hesabına iade edilir. </a:t>
            </a:r>
          </a:p>
          <a:p>
            <a:r>
              <a:rPr lang="tr-TR" sz="1800" dirty="0"/>
              <a:t>(3) Yükseköğretim kurumları tarafından burs ödemeleri gerçekleştirilmeden önce </a:t>
            </a:r>
            <a:r>
              <a:rPr lang="tr-TR" sz="1800" dirty="0" err="1"/>
              <a:t>bursiyerlerin</a:t>
            </a:r>
            <a:r>
              <a:rPr lang="tr-TR" sz="1800" dirty="0"/>
              <a:t> burs şartlarını kaybetmesi halinde, burs miktarları bu durumun ortaya çıktığı günü takip eden en geç 1 ay içerisinde YÖK muhasebe birimi hesaplarına aktarılır ve buna ilişkin bilgi Yükseköğretim Proje Geliştirme ve Destekleme Dairesi Başkanlığına iletilir. Belirlenen sürede aktarılmayan tutarlar ilgili üniversite adına kişi borçları hesabına alınarak faiziyle birlikte tahsil edilir. </a:t>
            </a:r>
          </a:p>
          <a:p>
            <a:r>
              <a:rPr lang="tr-TR" sz="1800" dirty="0"/>
              <a:t>(4) Yükseköğretim kurumları tarafından burs ödemeleri gerçekleştirildikten sonra </a:t>
            </a:r>
            <a:r>
              <a:rPr lang="tr-TR" sz="1800" dirty="0" err="1"/>
              <a:t>bursiyerlerin</a:t>
            </a:r>
            <a:r>
              <a:rPr lang="tr-TR" sz="1800" dirty="0"/>
              <a:t> burs şartlarını kaybetmesi halinde, iadesi gereken burs miktarları bu durumun ortaya çıktığı günü takip eden en geç 1 ay içerisinde, ilgili yükseköğretim kurumu tarafından </a:t>
            </a:r>
            <a:r>
              <a:rPr lang="tr-TR" sz="1800" dirty="0" err="1"/>
              <a:t>bursiyer</a:t>
            </a:r>
            <a:r>
              <a:rPr lang="tr-TR" sz="1800" dirty="0"/>
              <a:t> adına kişi borçları hesabına alınarak takibine başlanır ve buna ilişkin bilgi Yükseköğretim Proje Geliştirme ve Destekleme Daire Başkanlığına iletilir. </a:t>
            </a:r>
          </a:p>
          <a:p>
            <a:r>
              <a:rPr lang="tr-TR" sz="1800" dirty="0"/>
              <a:t>(5) Yükseköğretim kurumlarının kişi borcuna aldıkları tutarlardan yapılacak tahsilatlar en geç 1 ay içerisinde YÖK muhasebe birimi hesaplarına aktarılır ve buna ilişkin bilgi Yükseköğretim Proje Geliştirme ve Destekleme Dairesi Başkanlığına iletilir. </a:t>
            </a:r>
          </a:p>
        </p:txBody>
      </p:sp>
    </p:spTree>
    <p:extLst>
      <p:ext uri="{BB962C8B-B14F-4D97-AF65-F5344CB8AC3E}">
        <p14:creationId xmlns:p14="http://schemas.microsoft.com/office/powerpoint/2010/main" val="37488975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2240" y="447040"/>
            <a:ext cx="11978640" cy="5940088"/>
          </a:xfrm>
          <a:prstGeom prst="rect">
            <a:avLst/>
          </a:prstGeom>
        </p:spPr>
        <p:txBody>
          <a:bodyPr wrap="square">
            <a:spAutoFit/>
          </a:bodyPr>
          <a:lstStyle/>
          <a:p>
            <a:r>
              <a:rPr lang="tr-TR" sz="2000" b="1" i="0" u="none" strike="noStrike" baseline="0" dirty="0" smtClean="0">
                <a:solidFill>
                  <a:srgbClr val="000000"/>
                </a:solidFill>
              </a:rPr>
              <a:t>Sorumluluk </a:t>
            </a:r>
          </a:p>
          <a:p>
            <a:r>
              <a:rPr lang="tr-TR" sz="2000" b="1" i="0" u="none" strike="noStrike" baseline="0" dirty="0" smtClean="0">
                <a:solidFill>
                  <a:srgbClr val="000000"/>
                </a:solidFill>
              </a:rPr>
              <a:t>MADDE 12- </a:t>
            </a:r>
            <a:r>
              <a:rPr lang="tr-TR" sz="2000" b="0" i="0" u="none" strike="noStrike" baseline="0" dirty="0" smtClean="0">
                <a:solidFill>
                  <a:srgbClr val="000000"/>
                </a:solidFill>
              </a:rPr>
              <a:t>(1)</a:t>
            </a:r>
            <a:r>
              <a:rPr lang="tr-TR" sz="2000" b="1" i="0" u="none" strike="noStrike" baseline="0" dirty="0" smtClean="0">
                <a:solidFill>
                  <a:srgbClr val="FFFF00"/>
                </a:solidFill>
              </a:rPr>
              <a:t>YÖK Bursları Takip Şubesi, </a:t>
            </a:r>
            <a:r>
              <a:rPr lang="tr-TR" sz="2000" b="1" i="0" u="none" strike="noStrike" baseline="0" dirty="0" err="1" smtClean="0">
                <a:solidFill>
                  <a:srgbClr val="FFFF00"/>
                </a:solidFill>
              </a:rPr>
              <a:t>bursiyerlerin</a:t>
            </a:r>
            <a:r>
              <a:rPr lang="tr-TR" sz="2000" b="1" i="0" u="none" strike="noStrike" baseline="0" dirty="0" smtClean="0">
                <a:solidFill>
                  <a:srgbClr val="FFFF00"/>
                </a:solidFill>
              </a:rPr>
              <a:t> başarı, devam/devamsızlık durumlarının takibinden ve bursların düzenli olarak ödenmesinden sorumludur</a:t>
            </a:r>
            <a:r>
              <a:rPr lang="tr-TR" sz="2000" b="0" i="0" u="none" strike="noStrike" baseline="0" dirty="0" smtClean="0">
                <a:solidFill>
                  <a:srgbClr val="000000"/>
                </a:solidFill>
              </a:rPr>
              <a:t>. </a:t>
            </a:r>
          </a:p>
          <a:p>
            <a:r>
              <a:rPr lang="tr-TR" sz="2000" b="0" i="0" u="none" strike="noStrike" baseline="0" dirty="0" smtClean="0">
                <a:solidFill>
                  <a:srgbClr val="000000"/>
                </a:solidFill>
              </a:rPr>
              <a:t>(2) Yükseköğretim kurumları, bu Usul ve Esaslarda kendisine verilen görevlerin mevzuata uygun olarak ve etkin bir şekilde yürütülmesinden ve YÖK'e gerekli bilgi akışının sağlanmasından sorumludur. </a:t>
            </a:r>
          </a:p>
          <a:p>
            <a:r>
              <a:rPr lang="tr-TR" sz="2000" b="0" i="0" u="none" strike="noStrike" baseline="0" dirty="0" smtClean="0">
                <a:solidFill>
                  <a:srgbClr val="000000"/>
                </a:solidFill>
              </a:rPr>
              <a:t>(3) Yükseköğretim kurumlarına gönderilen kaynağın amacı dışında kullanılması durumunda sorumluları hakkında idari, mali ve cezai hükümler ayrıca uygulanır. </a:t>
            </a:r>
          </a:p>
          <a:p>
            <a:r>
              <a:rPr lang="tr-TR" sz="2000" b="1" i="0" u="none" strike="noStrike" baseline="0" dirty="0" smtClean="0">
                <a:solidFill>
                  <a:srgbClr val="000000"/>
                </a:solidFill>
              </a:rPr>
              <a:t>Denetim </a:t>
            </a:r>
            <a:endParaRPr lang="tr-TR" sz="2000" b="0" i="0" u="none" strike="noStrike" baseline="0" dirty="0" smtClean="0">
              <a:solidFill>
                <a:srgbClr val="000000"/>
              </a:solidFill>
            </a:endParaRPr>
          </a:p>
          <a:p>
            <a:r>
              <a:rPr lang="tr-TR" sz="2000" b="1" i="0" u="none" strike="noStrike" baseline="0" dirty="0" smtClean="0">
                <a:solidFill>
                  <a:srgbClr val="000000"/>
                </a:solidFill>
              </a:rPr>
              <a:t>MADDE 13 – </a:t>
            </a:r>
            <a:r>
              <a:rPr lang="tr-TR" sz="2000" b="0" i="0" u="none" strike="noStrike" baseline="0" dirty="0" smtClean="0">
                <a:solidFill>
                  <a:srgbClr val="000000"/>
                </a:solidFill>
              </a:rPr>
              <a:t>(1) 100/2000 Programı kapsamında yükseköğretim kurumları tarafından yürütülen faaliyetler 5018 sayılı Kamu Mali Yönetimi ve Kontrol Kanununa göre denetlenir. </a:t>
            </a:r>
          </a:p>
          <a:p>
            <a:r>
              <a:rPr lang="tr-TR" sz="2000" b="1" i="0" u="none" strike="noStrike" baseline="0" dirty="0" smtClean="0">
                <a:solidFill>
                  <a:srgbClr val="000000"/>
                </a:solidFill>
                <a:cs typeface="Times New Roman" panose="02020603050405020304" pitchFamily="18" charset="0"/>
              </a:rPr>
              <a:t>Tereddütlerin giderilmesi </a:t>
            </a:r>
            <a:endParaRPr lang="tr-TR" sz="2000" b="0" i="0" u="none" strike="noStrike" baseline="0" dirty="0" smtClean="0">
              <a:solidFill>
                <a:srgbClr val="000000"/>
              </a:solidFill>
              <a:cs typeface="Times New Roman" panose="02020603050405020304" pitchFamily="18" charset="0"/>
            </a:endParaRPr>
          </a:p>
          <a:p>
            <a:r>
              <a:rPr lang="tr-TR" sz="2000" b="1" i="0" u="none" strike="noStrike" baseline="0" dirty="0" smtClean="0">
                <a:solidFill>
                  <a:srgbClr val="000000"/>
                </a:solidFill>
                <a:cs typeface="Times New Roman" panose="02020603050405020304" pitchFamily="18" charset="0"/>
              </a:rPr>
              <a:t>MADDE 14 – </a:t>
            </a:r>
            <a:r>
              <a:rPr lang="tr-TR" sz="2000" b="0" i="0" u="none" strike="noStrike" baseline="0" dirty="0" smtClean="0">
                <a:solidFill>
                  <a:srgbClr val="000000"/>
                </a:solidFill>
                <a:cs typeface="Times New Roman" panose="02020603050405020304" pitchFamily="18" charset="0"/>
              </a:rPr>
              <a:t>(1) Bu Usul ve Esasların uygulanmasında ortaya çıkabilecek tereddütleri gidermeye YÖK Yürütme Kurulu yetkilidir. </a:t>
            </a:r>
          </a:p>
          <a:p>
            <a:r>
              <a:rPr lang="tr-TR" sz="2000" b="1" dirty="0" smtClean="0">
                <a:cs typeface="Times New Roman" panose="02020603050405020304" pitchFamily="18" charset="0"/>
              </a:rPr>
              <a:t>Yürürlük </a:t>
            </a:r>
            <a:endParaRPr lang="tr-TR" sz="2000" dirty="0">
              <a:cs typeface="Times New Roman" panose="02020603050405020304" pitchFamily="18" charset="0"/>
            </a:endParaRPr>
          </a:p>
          <a:p>
            <a:r>
              <a:rPr lang="tr-TR" sz="2000" b="1" dirty="0">
                <a:cs typeface="Times New Roman" panose="02020603050405020304" pitchFamily="18" charset="0"/>
              </a:rPr>
              <a:t>MADDE 15- </a:t>
            </a:r>
            <a:r>
              <a:rPr lang="tr-TR" sz="2000" dirty="0">
                <a:cs typeface="Times New Roman" panose="02020603050405020304" pitchFamily="18" charset="0"/>
              </a:rPr>
              <a:t>Hazine ve Maliye Bakanlığının uygun görüşü üzerine YÖK tarafından belirlenen bu Usul ve Esaslar 1/1/2019 tarihinden itibaren yürürlüğe girer. </a:t>
            </a:r>
            <a:endParaRPr lang="tr-TR" sz="2000" dirty="0" smtClean="0">
              <a:cs typeface="Times New Roman" panose="02020603050405020304" pitchFamily="18" charset="0"/>
            </a:endParaRPr>
          </a:p>
          <a:p>
            <a:r>
              <a:rPr lang="tr-TR" sz="2000" b="1" dirty="0" smtClean="0">
                <a:cs typeface="Times New Roman" panose="02020603050405020304" pitchFamily="18" charset="0"/>
              </a:rPr>
              <a:t>Yürütme </a:t>
            </a:r>
            <a:endParaRPr lang="tr-TR" sz="2000" dirty="0">
              <a:cs typeface="Times New Roman" panose="02020603050405020304" pitchFamily="18" charset="0"/>
            </a:endParaRPr>
          </a:p>
          <a:p>
            <a:r>
              <a:rPr lang="tr-TR" sz="2000" b="1" dirty="0">
                <a:cs typeface="Times New Roman" panose="02020603050405020304" pitchFamily="18" charset="0"/>
              </a:rPr>
              <a:t>MADDE 16- </a:t>
            </a:r>
            <a:r>
              <a:rPr lang="tr-TR" sz="2000" dirty="0">
                <a:cs typeface="Times New Roman" panose="02020603050405020304" pitchFamily="18" charset="0"/>
              </a:rPr>
              <a:t>(1) Bu Usul ve Esasları, Yükseköğretim Kurulu Başkanı yürütür. </a:t>
            </a:r>
            <a:endParaRPr lang="tr-TR" sz="2000" dirty="0" smtClean="0">
              <a:cs typeface="Times New Roman" panose="02020603050405020304" pitchFamily="18" charset="0"/>
            </a:endParaRPr>
          </a:p>
          <a:p>
            <a:endParaRPr lang="tr-TR" sz="2000" dirty="0">
              <a:cs typeface="Times New Roman" panose="02020603050405020304" pitchFamily="18" charset="0"/>
            </a:endParaRPr>
          </a:p>
        </p:txBody>
      </p:sp>
    </p:spTree>
    <p:extLst>
      <p:ext uri="{BB962C8B-B14F-4D97-AF65-F5344CB8AC3E}">
        <p14:creationId xmlns:p14="http://schemas.microsoft.com/office/powerpoint/2010/main" val="32093151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pPr algn="ctr"/>
            <a:r>
              <a:rPr lang="tr-TR" sz="3200" b="1" dirty="0" smtClean="0">
                <a:latin typeface="Calibri" panose="020F0502020204030204" pitchFamily="34" charset="0"/>
                <a:cs typeface="Arial" panose="020B0604020202020204" pitchFamily="34" charset="0"/>
              </a:rPr>
              <a:t>Harcama Birimlerince </a:t>
            </a:r>
            <a:br>
              <a:rPr lang="tr-TR" sz="3200" b="1" dirty="0" smtClean="0">
                <a:latin typeface="Calibri" panose="020F0502020204030204" pitchFamily="34" charset="0"/>
                <a:cs typeface="Arial" panose="020B0604020202020204" pitchFamily="34" charset="0"/>
              </a:rPr>
            </a:br>
            <a:r>
              <a:rPr lang="tr-TR" sz="3200" b="1" dirty="0" smtClean="0">
                <a:latin typeface="Calibri" panose="020F0502020204030204" pitchFamily="34" charset="0"/>
                <a:cs typeface="Arial" panose="020B0604020202020204" pitchFamily="34" charset="0"/>
              </a:rPr>
              <a:t>YÖK 100/2000 Bursu Ödeme Sürecinde </a:t>
            </a:r>
            <a:br>
              <a:rPr lang="tr-TR" sz="3200" b="1" dirty="0" smtClean="0">
                <a:latin typeface="Calibri" panose="020F0502020204030204" pitchFamily="34" charset="0"/>
                <a:cs typeface="Arial" panose="020B0604020202020204" pitchFamily="34" charset="0"/>
              </a:rPr>
            </a:br>
            <a:r>
              <a:rPr lang="tr-TR" sz="3200" b="1" dirty="0" smtClean="0">
                <a:latin typeface="Calibri" panose="020F0502020204030204" pitchFamily="34" charset="0"/>
                <a:cs typeface="Arial" panose="020B0604020202020204" pitchFamily="34" charset="0"/>
              </a:rPr>
              <a:t>Bulunması Gereken Evraklar</a:t>
            </a:r>
            <a:endParaRPr lang="tr-TR" sz="3200" b="1" dirty="0">
              <a:latin typeface="Calibri" panose="020F0502020204030204" pitchFamily="34" charset="0"/>
              <a:cs typeface="Arial" panose="020B0604020202020204" pitchFamily="34" charset="0"/>
            </a:endParaRPr>
          </a:p>
        </p:txBody>
      </p:sp>
      <p:sp>
        <p:nvSpPr>
          <p:cNvPr id="3" name="İçerik Yer Tutucusu 2"/>
          <p:cNvSpPr>
            <a:spLocks noGrp="1"/>
          </p:cNvSpPr>
          <p:nvPr>
            <p:ph idx="1"/>
          </p:nvPr>
        </p:nvSpPr>
        <p:spPr/>
        <p:txBody>
          <a:bodyPr/>
          <a:lstStyle/>
          <a:p>
            <a:r>
              <a:rPr lang="tr-TR" dirty="0"/>
              <a:t>1- Beyan Dilekçesi</a:t>
            </a:r>
          </a:p>
          <a:p>
            <a:r>
              <a:rPr lang="tr-TR" dirty="0"/>
              <a:t>2- Öğrenci Belgesi</a:t>
            </a:r>
          </a:p>
          <a:p>
            <a:r>
              <a:rPr lang="tr-TR" dirty="0"/>
              <a:t>3- Öğrenci Giderleri Bordrosu</a:t>
            </a:r>
          </a:p>
          <a:p>
            <a:r>
              <a:rPr lang="tr-TR" dirty="0"/>
              <a:t>4- Bordro</a:t>
            </a:r>
          </a:p>
          <a:p>
            <a:r>
              <a:rPr lang="tr-TR" dirty="0"/>
              <a:t>5- Banka Listesi</a:t>
            </a:r>
          </a:p>
          <a:p>
            <a:r>
              <a:rPr lang="tr-TR" dirty="0"/>
              <a:t>6- Harcama Talimatı</a:t>
            </a:r>
          </a:p>
          <a:p>
            <a:pPr marL="0" indent="0">
              <a:buNone/>
            </a:pPr>
            <a:endParaRPr lang="tr-TR" dirty="0"/>
          </a:p>
        </p:txBody>
      </p:sp>
    </p:spTree>
    <p:extLst>
      <p:ext uri="{BB962C8B-B14F-4D97-AF65-F5344CB8AC3E}">
        <p14:creationId xmlns:p14="http://schemas.microsoft.com/office/powerpoint/2010/main" val="42353868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067396" y="947651"/>
            <a:ext cx="5918662" cy="4967707"/>
          </a:xfrm>
          <a:prstGeom prst="rect">
            <a:avLst/>
          </a:prstGeom>
        </p:spPr>
        <p:txBody>
          <a:bodyPr wrap="square">
            <a:spAutoFit/>
          </a:bodyPr>
          <a:lstStyle/>
          <a:p>
            <a:pPr algn="ctr">
              <a:lnSpc>
                <a:spcPct val="107000"/>
              </a:lnSpc>
              <a:spcAft>
                <a:spcPts val="800"/>
              </a:spcAft>
            </a:pPr>
            <a:r>
              <a:rPr lang="tr-TR" sz="1600" dirty="0">
                <a:latin typeface="Calibri" panose="020F0502020204030204" pitchFamily="34" charset="0"/>
                <a:ea typeface="Calibri" panose="020F0502020204030204" pitchFamily="34" charset="0"/>
                <a:cs typeface="Times New Roman" panose="02020603050405020304" pitchFamily="18" charset="0"/>
              </a:rPr>
              <a:t>ANKARA SOSYAL BİLİMLER ÜNİVERSİTESİ </a:t>
            </a:r>
          </a:p>
          <a:p>
            <a:pPr algn="ctr">
              <a:lnSpc>
                <a:spcPct val="107000"/>
              </a:lnSpc>
              <a:spcAft>
                <a:spcPts val="800"/>
              </a:spcAft>
            </a:pPr>
            <a:r>
              <a:rPr lang="tr-TR" sz="1600" dirty="0" smtClean="0">
                <a:latin typeface="Calibri" panose="020F0502020204030204" pitchFamily="34" charset="0"/>
                <a:ea typeface="Calibri" panose="020F0502020204030204" pitchFamily="34" charset="0"/>
                <a:cs typeface="Times New Roman" panose="02020603050405020304" pitchFamily="18" charset="0"/>
              </a:rPr>
              <a:t>... Fakülte/Enstitü</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160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tr-TR" sz="1600" dirty="0">
                <a:latin typeface="Calibri" panose="020F0502020204030204" pitchFamily="34" charset="0"/>
                <a:ea typeface="Calibri" panose="020F0502020204030204" pitchFamily="34" charset="0"/>
                <a:cs typeface="Times New Roman" panose="02020603050405020304" pitchFamily="18" charset="0"/>
              </a:rPr>
              <a:t>Ankara Sosyal Bilimler Üniversitesi ………………………… ‘nün ……………………………….. programında ………… numaralı öğrencisiyim. YÖK Doktora Bursu kapsamında burs almaktayım. Şu anda herhangi bir yerde çalışmadığımı beyan eder ve bursumun ödenmesini talep ediyorum. </a:t>
            </a:r>
          </a:p>
          <a:p>
            <a:pPr>
              <a:lnSpc>
                <a:spcPct val="107000"/>
              </a:lnSpc>
              <a:spcAft>
                <a:spcPts val="800"/>
              </a:spcAft>
            </a:pPr>
            <a:r>
              <a:rPr lang="tr-TR" sz="160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tr-TR" sz="160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tr-TR" sz="1600" dirty="0">
                <a:latin typeface="Calibri" panose="020F0502020204030204" pitchFamily="34" charset="0"/>
                <a:ea typeface="Calibri" panose="020F0502020204030204" pitchFamily="34" charset="0"/>
                <a:cs typeface="Times New Roman" panose="02020603050405020304" pitchFamily="18" charset="0"/>
              </a:rPr>
              <a:t> </a:t>
            </a:r>
            <a:endParaRPr lang="tr-TR" sz="1600" dirty="0" smtClean="0">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r>
              <a:rPr lang="tr-TR" sz="1600" dirty="0" smtClean="0">
                <a:latin typeface="Calibri" panose="020F0502020204030204" pitchFamily="34" charset="0"/>
                <a:ea typeface="Calibri" panose="020F0502020204030204" pitchFamily="34" charset="0"/>
                <a:cs typeface="Times New Roman" panose="02020603050405020304" pitchFamily="18" charset="0"/>
              </a:rPr>
              <a:t>10/06/2019</a:t>
            </a:r>
          </a:p>
          <a:p>
            <a:pPr algn="r">
              <a:lnSpc>
                <a:spcPct val="107000"/>
              </a:lnSpc>
              <a:spcAft>
                <a:spcPts val="800"/>
              </a:spcAft>
            </a:pPr>
            <a:r>
              <a:rPr lang="tr-TR" sz="1600" dirty="0" smtClean="0">
                <a:latin typeface="Calibri" panose="020F0502020204030204" pitchFamily="34" charset="0"/>
                <a:ea typeface="Calibri" panose="020F0502020204030204" pitchFamily="34" charset="0"/>
                <a:cs typeface="Times New Roman" panose="02020603050405020304" pitchFamily="18" charset="0"/>
              </a:rPr>
              <a:t>Adı </a:t>
            </a:r>
            <a:r>
              <a:rPr lang="tr-TR" sz="1600" dirty="0">
                <a:latin typeface="Calibri" panose="020F0502020204030204" pitchFamily="34" charset="0"/>
                <a:ea typeface="Calibri" panose="020F0502020204030204" pitchFamily="34" charset="0"/>
                <a:cs typeface="Times New Roman" panose="02020603050405020304" pitchFamily="18" charset="0"/>
              </a:rPr>
              <a:t>Soyadı</a:t>
            </a:r>
          </a:p>
          <a:p>
            <a:pPr algn="r">
              <a:lnSpc>
                <a:spcPct val="107000"/>
              </a:lnSpc>
              <a:spcAft>
                <a:spcPts val="800"/>
              </a:spcAft>
            </a:pPr>
            <a:r>
              <a:rPr lang="tr-TR" sz="1600" dirty="0">
                <a:latin typeface="Calibri" panose="020F0502020204030204" pitchFamily="34" charset="0"/>
                <a:ea typeface="Calibri" panose="020F0502020204030204" pitchFamily="34" charset="0"/>
                <a:cs typeface="Times New Roman" panose="02020603050405020304" pitchFamily="18" charset="0"/>
              </a:rPr>
              <a:t>                                                                                                                                                                  İmza</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395367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1816405" y="681595"/>
            <a:ext cx="8474751" cy="5502263"/>
          </a:xfrm>
          <a:prstGeom prst="rect">
            <a:avLst/>
          </a:prstGeom>
        </p:spPr>
      </p:pic>
    </p:spTree>
    <p:extLst>
      <p:ext uri="{BB962C8B-B14F-4D97-AF65-F5344CB8AC3E}">
        <p14:creationId xmlns:p14="http://schemas.microsoft.com/office/powerpoint/2010/main" val="10574159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2605434" y="616168"/>
            <a:ext cx="7020703" cy="5525206"/>
          </a:xfrm>
          <a:prstGeom prst="rect">
            <a:avLst/>
          </a:prstGeom>
        </p:spPr>
      </p:pic>
    </p:spTree>
    <p:extLst>
      <p:ext uri="{BB962C8B-B14F-4D97-AF65-F5344CB8AC3E}">
        <p14:creationId xmlns:p14="http://schemas.microsoft.com/office/powerpoint/2010/main" val="26038610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p:cNvPicPr>
            <a:picLocks noChangeAspect="1"/>
          </p:cNvPicPr>
          <p:nvPr/>
        </p:nvPicPr>
        <p:blipFill>
          <a:blip r:embed="rId2"/>
          <a:stretch>
            <a:fillRect/>
          </a:stretch>
        </p:blipFill>
        <p:spPr>
          <a:xfrm>
            <a:off x="2710727" y="707361"/>
            <a:ext cx="7019925" cy="5343525"/>
          </a:xfrm>
          <a:prstGeom prst="rect">
            <a:avLst/>
          </a:prstGeom>
        </p:spPr>
      </p:pic>
    </p:spTree>
    <p:extLst>
      <p:ext uri="{BB962C8B-B14F-4D97-AF65-F5344CB8AC3E}">
        <p14:creationId xmlns:p14="http://schemas.microsoft.com/office/powerpoint/2010/main" val="131961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a:t/>
            </a:r>
            <a:br>
              <a:rPr lang="tr-TR" dirty="0"/>
            </a:br>
            <a:r>
              <a:rPr lang="tr-TR" dirty="0"/>
              <a:t> </a:t>
            </a:r>
            <a:r>
              <a:rPr lang="tr-TR" sz="4000" b="1" dirty="0"/>
              <a:t>YÜKSEKÖĞRETİM KURULU TARAFINDAN </a:t>
            </a:r>
            <a:br>
              <a:rPr lang="tr-TR" sz="4000" b="1" dirty="0"/>
            </a:br>
            <a:r>
              <a:rPr lang="tr-TR" sz="4000" b="1" dirty="0"/>
              <a:t>DOKTORA PROGRAMLARINA KAYITLI ÖĞRENCİLERE </a:t>
            </a:r>
            <a:br>
              <a:rPr lang="tr-TR" sz="4000" b="1" dirty="0"/>
            </a:br>
            <a:r>
              <a:rPr lang="tr-TR" sz="4000" b="1" dirty="0"/>
              <a:t>VERİLECEK BURSLARA İLİŞKİN USUL VE ESASLAR </a:t>
            </a:r>
          </a:p>
        </p:txBody>
      </p:sp>
      <p:sp>
        <p:nvSpPr>
          <p:cNvPr id="3" name="Alt Başlık 2"/>
          <p:cNvSpPr>
            <a:spLocks noGrp="1"/>
          </p:cNvSpPr>
          <p:nvPr>
            <p:ph type="subTitle" idx="1"/>
          </p:nvPr>
        </p:nvSpPr>
        <p:spPr/>
        <p:txBody>
          <a:bodyPr/>
          <a:lstStyle/>
          <a:p>
            <a:endParaRPr lang="tr-TR" dirty="0"/>
          </a:p>
          <a:p>
            <a:r>
              <a:rPr lang="tr-TR" dirty="0"/>
              <a:t> </a:t>
            </a:r>
            <a:r>
              <a:rPr lang="tr-TR" sz="4400" dirty="0"/>
              <a:t>100/2000 YÖK Doktora Bursu </a:t>
            </a:r>
          </a:p>
        </p:txBody>
      </p:sp>
    </p:spTree>
    <p:extLst>
      <p:ext uri="{BB962C8B-B14F-4D97-AF65-F5344CB8AC3E}">
        <p14:creationId xmlns:p14="http://schemas.microsoft.com/office/powerpoint/2010/main" val="27879995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51894" y="149629"/>
            <a:ext cx="5688211" cy="6583680"/>
          </a:xfrm>
          <a:prstGeom prst="rect">
            <a:avLst/>
          </a:prstGeom>
        </p:spPr>
      </p:pic>
    </p:spTree>
    <p:extLst>
      <p:ext uri="{BB962C8B-B14F-4D97-AF65-F5344CB8AC3E}">
        <p14:creationId xmlns:p14="http://schemas.microsoft.com/office/powerpoint/2010/main" val="25682954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09992" y="4374322"/>
            <a:ext cx="10515600" cy="1325563"/>
          </a:xfrm>
        </p:spPr>
        <p:txBody>
          <a:bodyPr>
            <a:normAutofit/>
          </a:bodyPr>
          <a:lstStyle/>
          <a:p>
            <a:r>
              <a:rPr lang="tr-TR" sz="2800" b="1" dirty="0" smtClean="0"/>
              <a:t>                                                          Strateji Geliştirme Daire Başkanlığı </a:t>
            </a:r>
            <a:endParaRPr lang="tr-TR" sz="2800" b="1" dirty="0"/>
          </a:p>
        </p:txBody>
      </p:sp>
      <p:sp>
        <p:nvSpPr>
          <p:cNvPr id="3" name="Unvan 1"/>
          <p:cNvSpPr txBox="1">
            <a:spLocks/>
          </p:cNvSpPr>
          <p:nvPr/>
        </p:nvSpPr>
        <p:spPr>
          <a:xfrm>
            <a:off x="947497" y="256491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b="1" dirty="0" smtClean="0"/>
              <a:t>                        KATILIMLARINIZ İÇİN TEŞEKKÜR EDER, İYİ ÇALIŞMALAR DİLERİZ. </a:t>
            </a:r>
            <a:endParaRPr lang="tr-TR" b="1" dirty="0"/>
          </a:p>
        </p:txBody>
      </p:sp>
    </p:spTree>
    <p:extLst>
      <p:ext uri="{BB962C8B-B14F-4D97-AF65-F5344CB8AC3E}">
        <p14:creationId xmlns:p14="http://schemas.microsoft.com/office/powerpoint/2010/main" val="1785770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
            </a:r>
            <a:br>
              <a:rPr lang="tr-TR" dirty="0"/>
            </a:br>
            <a:r>
              <a:rPr lang="tr-TR" dirty="0"/>
              <a:t> </a:t>
            </a:r>
            <a:r>
              <a:rPr lang="tr-TR" b="1" dirty="0"/>
              <a:t>Amaç ve kapsam </a:t>
            </a:r>
            <a:endParaRPr lang="tr-TR" dirty="0"/>
          </a:p>
        </p:txBody>
      </p:sp>
      <p:sp>
        <p:nvSpPr>
          <p:cNvPr id="3" name="İçerik Yer Tutucusu 2"/>
          <p:cNvSpPr>
            <a:spLocks noGrp="1"/>
          </p:cNvSpPr>
          <p:nvPr>
            <p:ph idx="1"/>
          </p:nvPr>
        </p:nvSpPr>
        <p:spPr/>
        <p:txBody>
          <a:bodyPr/>
          <a:lstStyle/>
          <a:p>
            <a:endParaRPr lang="tr-TR" dirty="0"/>
          </a:p>
          <a:p>
            <a:pPr algn="just"/>
            <a:r>
              <a:rPr lang="tr-TR" dirty="0"/>
              <a:t> </a:t>
            </a:r>
            <a:r>
              <a:rPr lang="tr-TR" b="1" dirty="0"/>
              <a:t>MADDE 1- </a:t>
            </a:r>
            <a:r>
              <a:rPr lang="tr-TR" dirty="0"/>
              <a:t>(1) Bu Usul ve Esaslar, Yükseköğretim Kurulu tarafından ülkemizin </a:t>
            </a:r>
            <a:r>
              <a:rPr lang="tr-TR" b="1" i="1" u="sng" dirty="0"/>
              <a:t>öncelikli alanlarında </a:t>
            </a:r>
            <a:r>
              <a:rPr lang="tr-TR" dirty="0"/>
              <a:t>doktoralı insan kaynağına olan ihtiyacını karşılamak üzere Devlet yükseköğretim kurumlarındaki doktora programlarında </a:t>
            </a:r>
            <a:r>
              <a:rPr lang="tr-TR" b="1" i="1" u="sng" dirty="0"/>
              <a:t>öğrenim gören öğrencileri desteklemek için </a:t>
            </a:r>
            <a:r>
              <a:rPr lang="tr-TR" dirty="0"/>
              <a:t>verilecek burslara ilişkin usul ve esasları düzenlemek amacıyla hazırlanmıştır. </a:t>
            </a:r>
          </a:p>
        </p:txBody>
      </p:sp>
    </p:spTree>
    <p:extLst>
      <p:ext uri="{BB962C8B-B14F-4D97-AF65-F5344CB8AC3E}">
        <p14:creationId xmlns:p14="http://schemas.microsoft.com/office/powerpoint/2010/main" val="9136854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710565"/>
            <a:ext cx="10515600" cy="1325563"/>
          </a:xfrm>
        </p:spPr>
        <p:txBody>
          <a:bodyPr tIns="360000" anchor="t"/>
          <a:lstStyle/>
          <a:p>
            <a:r>
              <a:rPr lang="tr-TR" dirty="0" smtClean="0"/>
              <a:t> </a:t>
            </a:r>
            <a:r>
              <a:rPr lang="tr-TR" b="1" dirty="0"/>
              <a:t>Dayanak </a:t>
            </a:r>
            <a:endParaRPr lang="tr-TR" dirty="0"/>
          </a:p>
        </p:txBody>
      </p:sp>
      <p:sp>
        <p:nvSpPr>
          <p:cNvPr id="3" name="İçerik Yer Tutucusu 2"/>
          <p:cNvSpPr>
            <a:spLocks noGrp="1"/>
          </p:cNvSpPr>
          <p:nvPr>
            <p:ph idx="1"/>
          </p:nvPr>
        </p:nvSpPr>
        <p:spPr/>
        <p:txBody>
          <a:bodyPr/>
          <a:lstStyle/>
          <a:p>
            <a:endParaRPr lang="tr-TR" dirty="0"/>
          </a:p>
          <a:p>
            <a:r>
              <a:rPr lang="tr-TR" dirty="0"/>
              <a:t> </a:t>
            </a:r>
            <a:r>
              <a:rPr lang="tr-TR" b="1" dirty="0"/>
              <a:t>MADDE 2- </a:t>
            </a:r>
            <a:r>
              <a:rPr lang="tr-TR" dirty="0"/>
              <a:t>(1) Bu Usul ve Esaslar 4/11/1981 tarihli ve 2547 sayılı Yükseköğretim Kanunun 10 uncu maddesi ile 22/12/2018 tarihli ve 7156 sayılı 2019 Yılı Merkezi Yönetim </a:t>
            </a:r>
            <a:r>
              <a:rPr lang="tr-TR" b="1" u="sng" dirty="0">
                <a:solidFill>
                  <a:schemeClr val="accent1"/>
                </a:solidFill>
              </a:rPr>
              <a:t>Bütçe Kanununa ekli (E) işaretli cetvelin 66 </a:t>
            </a:r>
            <a:r>
              <a:rPr lang="tr-TR" b="1" u="sng" dirty="0" err="1">
                <a:solidFill>
                  <a:schemeClr val="accent1"/>
                </a:solidFill>
              </a:rPr>
              <a:t>ncı</a:t>
            </a:r>
            <a:r>
              <a:rPr lang="tr-TR" b="1" u="sng" dirty="0">
                <a:solidFill>
                  <a:schemeClr val="accent1"/>
                </a:solidFill>
              </a:rPr>
              <a:t> maddesinin (e) bendine dayanılarak </a:t>
            </a:r>
            <a:r>
              <a:rPr lang="tr-TR" dirty="0"/>
              <a:t>hazırlanmıştır. </a:t>
            </a:r>
          </a:p>
        </p:txBody>
      </p:sp>
    </p:spTree>
    <p:extLst>
      <p:ext uri="{BB962C8B-B14F-4D97-AF65-F5344CB8AC3E}">
        <p14:creationId xmlns:p14="http://schemas.microsoft.com/office/powerpoint/2010/main" val="34086646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9992360" cy="843915"/>
          </a:xfrm>
        </p:spPr>
        <p:txBody>
          <a:bodyPr tIns="0" bIns="396000">
            <a:normAutofit fontScale="90000"/>
          </a:bodyPr>
          <a:lstStyle/>
          <a:p>
            <a:r>
              <a:rPr lang="tr-TR" dirty="0"/>
              <a:t/>
            </a:r>
            <a:br>
              <a:rPr lang="tr-TR" dirty="0"/>
            </a:br>
            <a:r>
              <a:rPr lang="tr-TR" sz="4000" dirty="0"/>
              <a:t> </a:t>
            </a:r>
            <a:r>
              <a:rPr lang="tr-TR" sz="4900" b="1" dirty="0"/>
              <a:t>Tanımlar ve kısaltmalar </a:t>
            </a:r>
          </a:p>
        </p:txBody>
      </p:sp>
      <p:sp>
        <p:nvSpPr>
          <p:cNvPr id="3" name="İçerik Yer Tutucusu 2"/>
          <p:cNvSpPr>
            <a:spLocks noGrp="1"/>
          </p:cNvSpPr>
          <p:nvPr>
            <p:ph idx="1"/>
          </p:nvPr>
        </p:nvSpPr>
        <p:spPr>
          <a:xfrm>
            <a:off x="838200" y="1300480"/>
            <a:ext cx="10276840" cy="4876483"/>
          </a:xfrm>
        </p:spPr>
        <p:txBody>
          <a:bodyPr>
            <a:normAutofit fontScale="77500" lnSpcReduction="20000"/>
          </a:bodyPr>
          <a:lstStyle/>
          <a:p>
            <a:endParaRPr lang="tr-TR" dirty="0"/>
          </a:p>
          <a:p>
            <a:r>
              <a:rPr lang="es-ES" dirty="0"/>
              <a:t> </a:t>
            </a:r>
            <a:r>
              <a:rPr lang="es-ES" b="1" dirty="0"/>
              <a:t>MADDE 3- (1) </a:t>
            </a:r>
            <a:r>
              <a:rPr lang="es-ES" dirty="0"/>
              <a:t>Bu Usul ve Esaslarda geçen; </a:t>
            </a:r>
            <a:endParaRPr lang="tr-TR" dirty="0" smtClean="0"/>
          </a:p>
          <a:p>
            <a:r>
              <a:rPr lang="tr-TR" dirty="0" smtClean="0"/>
              <a:t>a</a:t>
            </a:r>
            <a:r>
              <a:rPr lang="tr-TR" dirty="0"/>
              <a:t>) </a:t>
            </a:r>
            <a:r>
              <a:rPr lang="tr-TR" b="1" u="sng" dirty="0"/>
              <a:t>100/2000 YÖK Doktora Bursu: </a:t>
            </a:r>
            <a:r>
              <a:rPr lang="tr-TR" dirty="0"/>
              <a:t>Yükseköğretim Kurulu tarafından belirlenecek alanlardaki doktora programlarında öğrenim gören öğrencileri destekleyerek ülkemizin doktoralı insan kaynağı ihtiyacı süreçlerine katkı sağlamak için Yükseköğretim Kurulunca belirlenen miktarda ve sürede verilen aylık bursu, </a:t>
            </a:r>
          </a:p>
          <a:p>
            <a:r>
              <a:rPr lang="tr-TR" dirty="0"/>
              <a:t>b) </a:t>
            </a:r>
            <a:r>
              <a:rPr lang="tr-TR" b="1" u="sng" dirty="0" err="1"/>
              <a:t>Bursiyer</a:t>
            </a:r>
            <a:r>
              <a:rPr lang="tr-TR" b="1" u="sng" dirty="0"/>
              <a:t>: </a:t>
            </a:r>
            <a:r>
              <a:rPr lang="tr-TR" dirty="0"/>
              <a:t>100/2000 Doktora Bursu almayı hak kazanan doktora öğrencisini, </a:t>
            </a:r>
          </a:p>
          <a:p>
            <a:r>
              <a:rPr lang="tr-TR" dirty="0"/>
              <a:t>c</a:t>
            </a:r>
            <a:r>
              <a:rPr lang="tr-TR" b="1" dirty="0"/>
              <a:t>) </a:t>
            </a:r>
            <a:r>
              <a:rPr lang="tr-TR" b="1" u="sng" dirty="0"/>
              <a:t>Komisyon: </a:t>
            </a:r>
            <a:r>
              <a:rPr lang="tr-TR" dirty="0"/>
              <a:t>Yükseköğretim Kurulu Başkanı tarafından seçilen ve en az beş yıl Profesör unvanı ile görev yapmış en az üç öğretim üyesinden oluşturulan komisyonu, </a:t>
            </a:r>
          </a:p>
          <a:p>
            <a:r>
              <a:rPr lang="tr-TR" dirty="0"/>
              <a:t>ç) </a:t>
            </a:r>
            <a:r>
              <a:rPr lang="tr-TR" b="1" u="sng" dirty="0"/>
              <a:t>YÖK: </a:t>
            </a:r>
            <a:r>
              <a:rPr lang="tr-TR" dirty="0"/>
              <a:t>Yükseköğretim Kurulunu, </a:t>
            </a:r>
          </a:p>
          <a:p>
            <a:r>
              <a:rPr lang="tr-TR" dirty="0"/>
              <a:t>d) </a:t>
            </a:r>
            <a:r>
              <a:rPr lang="tr-TR" b="1" u="sng" dirty="0"/>
              <a:t>YÖK Bursları Takip Şubesi</a:t>
            </a:r>
            <a:r>
              <a:rPr lang="tr-TR" dirty="0"/>
              <a:t>: Üniversite Rektörlüğünce YÖK tarafından verilen burslara ilişkin iş ve işlemleri takip etmek ve yürütmek amacı ile öğrenci işleri daire başkanlığı veya uygun görülecek bir daire başkanlığı bünyesinde oluşturulan şubeyi, </a:t>
            </a:r>
          </a:p>
          <a:p>
            <a:r>
              <a:rPr lang="tr-TR" dirty="0"/>
              <a:t>e)Yükseköğretim Kurumları: Yurt içinde eğitim veren Devlet üniversiteleri ve yüksek teknoloji enstitülerini, </a:t>
            </a:r>
            <a:endParaRPr lang="tr-TR" dirty="0" smtClean="0"/>
          </a:p>
          <a:p>
            <a:r>
              <a:rPr lang="tr-TR" dirty="0" smtClean="0"/>
              <a:t>ifade </a:t>
            </a:r>
            <a:r>
              <a:rPr lang="tr-TR" dirty="0"/>
              <a:t>eder. </a:t>
            </a:r>
          </a:p>
        </p:txBody>
      </p:sp>
    </p:spTree>
    <p:extLst>
      <p:ext uri="{BB962C8B-B14F-4D97-AF65-F5344CB8AC3E}">
        <p14:creationId xmlns:p14="http://schemas.microsoft.com/office/powerpoint/2010/main" val="14619912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97840" y="802640"/>
            <a:ext cx="11440160" cy="5416868"/>
          </a:xfrm>
          <a:prstGeom prst="rect">
            <a:avLst/>
          </a:prstGeom>
        </p:spPr>
        <p:txBody>
          <a:bodyPr wrap="square">
            <a:spAutoFit/>
          </a:bodyPr>
          <a:lstStyle/>
          <a:p>
            <a:r>
              <a:rPr lang="tr-TR" sz="2000" b="0" i="0" u="none" strike="noStrike" baseline="0" dirty="0" smtClean="0">
                <a:solidFill>
                  <a:srgbClr val="000000"/>
                </a:solidFill>
                <a:latin typeface="Times New Roman" panose="02020603050405020304" pitchFamily="18" charset="0"/>
              </a:rPr>
              <a:t> </a:t>
            </a:r>
            <a:r>
              <a:rPr lang="tr-TR" sz="2000" b="1" i="0" u="none" strike="noStrike" baseline="0" dirty="0" smtClean="0">
                <a:solidFill>
                  <a:srgbClr val="000000"/>
                </a:solidFill>
                <a:latin typeface="Times New Roman" panose="02020603050405020304" pitchFamily="18" charset="0"/>
              </a:rPr>
              <a:t>Doktora burs programı alanı ve ilanı </a:t>
            </a:r>
            <a:endParaRPr lang="tr-TR" sz="2000" b="0" i="0" u="none" strike="noStrike" baseline="0" dirty="0" smtClean="0">
              <a:solidFill>
                <a:srgbClr val="000000"/>
              </a:solidFill>
              <a:latin typeface="Times New Roman" panose="02020603050405020304" pitchFamily="18" charset="0"/>
            </a:endParaRPr>
          </a:p>
          <a:p>
            <a:r>
              <a:rPr lang="tr-TR" b="1" i="0" u="none" strike="noStrike" baseline="0" dirty="0" smtClean="0">
                <a:solidFill>
                  <a:srgbClr val="000000"/>
                </a:solidFill>
                <a:latin typeface="Times New Roman" panose="02020603050405020304" pitchFamily="18" charset="0"/>
              </a:rPr>
              <a:t>MADDE 4- </a:t>
            </a:r>
            <a:r>
              <a:rPr lang="tr-TR" b="0" i="0" u="none" strike="noStrike" baseline="0" dirty="0" smtClean="0">
                <a:solidFill>
                  <a:srgbClr val="000000"/>
                </a:solidFill>
                <a:latin typeface="Times New Roman" panose="02020603050405020304" pitchFamily="18" charset="0"/>
              </a:rPr>
              <a:t>(1) </a:t>
            </a:r>
            <a:r>
              <a:rPr lang="tr-TR" sz="2400" b="0" i="0" u="none" strike="noStrike" baseline="0" dirty="0" smtClean="0">
                <a:solidFill>
                  <a:srgbClr val="000000"/>
                </a:solidFill>
              </a:rPr>
              <a:t>Burs verilecek öncelikli doktora alanları YÖK Yürütme Kurulunca belirlenir ve ilan edilir. </a:t>
            </a:r>
          </a:p>
          <a:p>
            <a:endParaRPr lang="tr-TR" b="0" i="0" u="none" strike="noStrike" baseline="0" dirty="0" smtClean="0">
              <a:solidFill>
                <a:srgbClr val="000000"/>
              </a:solidFill>
              <a:latin typeface="Times New Roman" panose="02020603050405020304" pitchFamily="18" charset="0"/>
            </a:endParaRPr>
          </a:p>
          <a:p>
            <a:r>
              <a:rPr lang="tr-TR" sz="2000" b="1" i="0" u="none" strike="noStrike" baseline="0" dirty="0" smtClean="0">
                <a:solidFill>
                  <a:srgbClr val="000000"/>
                </a:solidFill>
                <a:latin typeface="Times New Roman" panose="02020603050405020304" pitchFamily="18" charset="0"/>
              </a:rPr>
              <a:t>Yükseköğretim kurumlarının başvurusu ve değerlendirme </a:t>
            </a:r>
            <a:endParaRPr lang="tr-TR" sz="2000" b="0" i="0" u="none" strike="noStrike" baseline="0" dirty="0" smtClean="0">
              <a:solidFill>
                <a:srgbClr val="000000"/>
              </a:solidFill>
              <a:latin typeface="Times New Roman" panose="02020603050405020304" pitchFamily="18" charset="0"/>
            </a:endParaRPr>
          </a:p>
          <a:p>
            <a:r>
              <a:rPr lang="tr-TR" b="1" i="0" u="none" strike="noStrike" baseline="0" dirty="0" smtClean="0">
                <a:solidFill>
                  <a:srgbClr val="000000"/>
                </a:solidFill>
                <a:latin typeface="Times New Roman" panose="02020603050405020304" pitchFamily="18" charset="0"/>
              </a:rPr>
              <a:t>MADDE 5- </a:t>
            </a:r>
            <a:r>
              <a:rPr lang="tr-TR" b="0" i="0" u="none" strike="noStrike" baseline="0" dirty="0" smtClean="0">
                <a:solidFill>
                  <a:srgbClr val="000000"/>
                </a:solidFill>
                <a:latin typeface="Times New Roman" panose="02020603050405020304" pitchFamily="18" charset="0"/>
              </a:rPr>
              <a:t>(1) </a:t>
            </a:r>
            <a:r>
              <a:rPr lang="tr-TR" sz="2400" b="0" i="0" u="none" strike="noStrike" baseline="0" dirty="0" smtClean="0">
                <a:solidFill>
                  <a:srgbClr val="000000"/>
                </a:solidFill>
                <a:cs typeface="Times New Roman" panose="02020603050405020304" pitchFamily="18" charset="0"/>
              </a:rPr>
              <a:t>Yükseköğretim kurumları, YÖK Yürütme Kurulunca belirlenen öncelikli doktora alanlarından, eğitim vermek istedikleri mevcut ya da açılacak doktora programlarını, bu programlardaki öğretim üyesi sayılarını, eğitim öğretim ve araştırma altyapılarını, halen doktora eğitimine devam eden öğrenci sayıları ile bu program kapsamında yetiştirmeyi planladıkları öğrenci sayılarını ve doktora kabul şartlarını YÖK’e bildirir.</a:t>
            </a:r>
          </a:p>
          <a:p>
            <a:r>
              <a:rPr lang="tr-TR" sz="2400" b="0" i="0" u="none" strike="noStrike" baseline="0" dirty="0" smtClean="0">
                <a:solidFill>
                  <a:srgbClr val="000000"/>
                </a:solidFill>
                <a:cs typeface="Times New Roman" panose="02020603050405020304" pitchFamily="18" charset="0"/>
              </a:rPr>
              <a:t> </a:t>
            </a:r>
            <a:r>
              <a:rPr lang="tr-TR" sz="2400" dirty="0">
                <a:cs typeface="Times New Roman" panose="02020603050405020304" pitchFamily="18" charset="0"/>
              </a:rPr>
              <a:t>(2) Yükseköğretim kurumlarından alınan başvuru talepleri YÖK Yürütme Kurulunca değerlendirilir, bu program kapsamında kabul edilen yükseköğretim kurumları anabilim dalları ve doktora öğrenci sayıları belirlenir ve ilan edilir. </a:t>
            </a:r>
          </a:p>
          <a:p>
            <a:r>
              <a:rPr lang="tr-TR" sz="2400" dirty="0">
                <a:cs typeface="Times New Roman" panose="02020603050405020304" pitchFamily="18" charset="0"/>
              </a:rPr>
              <a:t>(3) YÖK Yürütme Kurulu tarafından uygun bulunan yükseköğretim kurumları ve alanlar itibarıyla doktora kontenjanları için başvurular ilgili yükseköğretim kurumlarına yapılır. </a:t>
            </a:r>
          </a:p>
        </p:txBody>
      </p:sp>
    </p:spTree>
    <p:extLst>
      <p:ext uri="{BB962C8B-B14F-4D97-AF65-F5344CB8AC3E}">
        <p14:creationId xmlns:p14="http://schemas.microsoft.com/office/powerpoint/2010/main" val="34539234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Öğrenci burs başvuru şartları </a:t>
            </a:r>
            <a:endParaRPr lang="tr-TR" dirty="0"/>
          </a:p>
        </p:txBody>
      </p:sp>
      <p:sp>
        <p:nvSpPr>
          <p:cNvPr id="3" name="İçerik Yer Tutucusu 2"/>
          <p:cNvSpPr>
            <a:spLocks noGrp="1"/>
          </p:cNvSpPr>
          <p:nvPr>
            <p:ph idx="1"/>
          </p:nvPr>
        </p:nvSpPr>
        <p:spPr>
          <a:xfrm>
            <a:off x="599440" y="1432560"/>
            <a:ext cx="11176000" cy="5201920"/>
          </a:xfrm>
        </p:spPr>
        <p:txBody>
          <a:bodyPr>
            <a:normAutofit/>
          </a:bodyPr>
          <a:lstStyle/>
          <a:p>
            <a:r>
              <a:rPr lang="tr-TR" sz="2400" b="1" dirty="0"/>
              <a:t>MADDE 6- </a:t>
            </a:r>
            <a:r>
              <a:rPr lang="tr-TR" sz="2400" dirty="0"/>
              <a:t>(1) 100/2000 YÖK Doktora Burs Programına başvurabilmek için öğrencilerde aşağıdaki şartlar aranır. </a:t>
            </a:r>
          </a:p>
          <a:p>
            <a:r>
              <a:rPr lang="tr-TR" sz="2400" b="1" dirty="0"/>
              <a:t>a) </a:t>
            </a:r>
            <a:r>
              <a:rPr lang="tr-TR" sz="2400" dirty="0"/>
              <a:t>T.C. vatandaşı olmak. </a:t>
            </a:r>
          </a:p>
          <a:p>
            <a:r>
              <a:rPr lang="tr-TR" sz="2400" b="1" dirty="0"/>
              <a:t>b) </a:t>
            </a:r>
            <a:r>
              <a:rPr lang="tr-TR" sz="2400" dirty="0"/>
              <a:t>Doktora programı </a:t>
            </a:r>
            <a:r>
              <a:rPr lang="tr-TR" sz="2400" dirty="0" smtClean="0"/>
              <a:t>için yüksek lisans derecesine sahip olmak. Bütünleşik doktora programı için lisans derecesine sahip olmak. </a:t>
            </a:r>
          </a:p>
          <a:p>
            <a:r>
              <a:rPr lang="tr-TR" sz="2400" b="1" dirty="0" smtClean="0"/>
              <a:t>c) </a:t>
            </a:r>
            <a:r>
              <a:rPr lang="tr-TR" sz="2400" dirty="0" smtClean="0"/>
              <a:t>Lisansüstü Eğitim ve Öğretim Yönetmeliğinin ve başvuru yapılacak yükseköğretim kurumunun belirlediği başvuru ve kabul şartlarını taşıyor olmak. </a:t>
            </a:r>
          </a:p>
          <a:p>
            <a:r>
              <a:rPr lang="tr-TR" sz="2400" b="1" dirty="0" smtClean="0"/>
              <a:t>ç</a:t>
            </a:r>
            <a:r>
              <a:rPr lang="tr-TR" sz="2400" b="1" dirty="0"/>
              <a:t>) </a:t>
            </a:r>
            <a:r>
              <a:rPr lang="tr-TR" sz="2400" dirty="0"/>
              <a:t>Kamu kurum ve kuruluşlarının kadro ve pozisyonları ile Devlet veya Vakıf Yükseköğretim Kurumlarının öğretim elemanı kadrolarında çalışmıyor olmak. </a:t>
            </a:r>
          </a:p>
          <a:p>
            <a:r>
              <a:rPr lang="tr-TR" sz="2400" b="1" dirty="0"/>
              <a:t>d) </a:t>
            </a:r>
            <a:r>
              <a:rPr lang="tr-TR" sz="2400" dirty="0"/>
              <a:t>Halen devlet yükseköğretim kurumunda doktora eğitimine devam ediyorsa tez aşamasına geçmemiş olmak. </a:t>
            </a:r>
          </a:p>
          <a:p>
            <a:endParaRPr lang="tr-TR" sz="2400" dirty="0"/>
          </a:p>
        </p:txBody>
      </p:sp>
    </p:spTree>
    <p:extLst>
      <p:ext uri="{BB962C8B-B14F-4D97-AF65-F5344CB8AC3E}">
        <p14:creationId xmlns:p14="http://schemas.microsoft.com/office/powerpoint/2010/main" val="8983307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732155"/>
          </a:xfrm>
        </p:spPr>
        <p:txBody>
          <a:bodyPr/>
          <a:lstStyle/>
          <a:p>
            <a:r>
              <a:rPr lang="tr-TR" b="1" dirty="0"/>
              <a:t>Burs miktarı, süresi ve ödemeler </a:t>
            </a:r>
            <a:endParaRPr lang="tr-TR" dirty="0"/>
          </a:p>
        </p:txBody>
      </p:sp>
      <p:sp>
        <p:nvSpPr>
          <p:cNvPr id="3" name="İçerik Yer Tutucusu 2"/>
          <p:cNvSpPr>
            <a:spLocks noGrp="1"/>
          </p:cNvSpPr>
          <p:nvPr>
            <p:ph idx="1"/>
          </p:nvPr>
        </p:nvSpPr>
        <p:spPr>
          <a:xfrm>
            <a:off x="548640" y="1097280"/>
            <a:ext cx="11038840" cy="5150803"/>
          </a:xfrm>
        </p:spPr>
        <p:txBody>
          <a:bodyPr>
            <a:noAutofit/>
          </a:bodyPr>
          <a:lstStyle/>
          <a:p>
            <a:r>
              <a:rPr lang="tr-TR" sz="1800" b="1" dirty="0"/>
              <a:t>MADDE 7</a:t>
            </a:r>
            <a:r>
              <a:rPr lang="tr-TR" sz="1800" dirty="0"/>
              <a:t>- (1) </a:t>
            </a:r>
            <a:r>
              <a:rPr lang="tr-TR" sz="1800" dirty="0">
                <a:cs typeface="Times New Roman" panose="02020603050405020304" pitchFamily="18" charset="0"/>
              </a:rPr>
              <a:t>100/2000 Doktora Burs Programı kapsamında verilecek aylık burs tutarı, 3/3/2004 tarihli ve 5102 sayılı Yüksek Öğrenim Öğrencilerine Burs Kredi Verilmesine İlişkin Kanuna göre doktora öğrencilerine ödenmekte olan aylık burs tutarının %50 artırımlı tutarını geçmemek üzere YÖK Yürütme Kurulunca belirlenir. </a:t>
            </a:r>
          </a:p>
          <a:p>
            <a:r>
              <a:rPr lang="tr-TR" sz="1800" dirty="0">
                <a:cs typeface="Times New Roman" panose="02020603050405020304" pitchFamily="18" charset="0"/>
              </a:rPr>
              <a:t>(2) Doktora eğitimine kabul, ilgili yükseköğretim kurumlarının mevcut lisansüstü öğrenci kabul şartlarına göre gerçekleştirilir. Yükseköğretim kurumları adayların başvurularını, kendi belirlediği şartlar doğrultusunda değerlendirir. Değerlendirme sonucunda doktora eğitimi alması uygun bulunan ve kesin kayıt yaptıran öğrencilerin listesi her alt alanda en az 3 öğrenci olmak kaydıyla rektörlük tarafından YÖK Başkanlığına bildirilir. </a:t>
            </a:r>
          </a:p>
          <a:p>
            <a:r>
              <a:rPr lang="tr-TR" sz="1800" dirty="0">
                <a:cs typeface="Times New Roman" panose="02020603050405020304" pitchFamily="18" charset="0"/>
              </a:rPr>
              <a:t>(3) 6. maddenin (ç) fıkrasında belirtilenler dışında, herhangi bir işte çalışan öğrencilerin program kapsamında değerlendirilmesi durumunda, bu öğrencilere verilecek burs miktarı çalışmayan öğrencilere verilecek burs miktarının 1/3 ünü geçmemek üzere YÖK Yürütme Kurulunca belirlenir. </a:t>
            </a:r>
          </a:p>
          <a:p>
            <a:r>
              <a:rPr lang="tr-TR" sz="1800" dirty="0">
                <a:cs typeface="Times New Roman" panose="02020603050405020304" pitchFamily="18" charset="0"/>
              </a:rPr>
              <a:t>(4) Yükseköğretim kurumlarınca YÖK’e bildirilen listeler (öğrenci adı/soyadı, kayıt yaptırdığı Enstitü ve programı, düzeyi, vb.) ilgili komisyonca incelendikten sonra YÖK Yürütme Kurulunda görüşülerek uygun bulunan öğrenciler için hesaplanan burs tutarı, </a:t>
            </a:r>
            <a:r>
              <a:rPr lang="tr-TR" sz="1800" dirty="0" err="1">
                <a:cs typeface="Times New Roman" panose="02020603050405020304" pitchFamily="18" charset="0"/>
              </a:rPr>
              <a:t>bursiyerlere</a:t>
            </a:r>
            <a:r>
              <a:rPr lang="tr-TR" sz="1800" dirty="0">
                <a:cs typeface="Times New Roman" panose="02020603050405020304" pitchFamily="18" charset="0"/>
              </a:rPr>
              <a:t> ödenmek üzere ilgili yükseköğretim kurumu hesabına altı aylık dönemler halinde aktarılır. </a:t>
            </a:r>
          </a:p>
          <a:p>
            <a:r>
              <a:rPr lang="tr-TR" sz="1800" dirty="0">
                <a:cs typeface="Times New Roman" panose="02020603050405020304" pitchFamily="18" charset="0"/>
              </a:rPr>
              <a:t>(5) Aktarılan söz konusu burs tutarı ilgili yükseköğretim kurumu tarafından </a:t>
            </a:r>
            <a:r>
              <a:rPr lang="tr-TR" sz="2000" b="1" i="1" u="sng" dirty="0">
                <a:solidFill>
                  <a:srgbClr val="FFFF00"/>
                </a:solidFill>
                <a:cs typeface="Times New Roman" panose="02020603050405020304" pitchFamily="18" charset="0"/>
              </a:rPr>
              <a:t>aylıklar halinde her ayın 1</a:t>
            </a:r>
            <a:r>
              <a:rPr lang="tr-TR" sz="2000" b="1" i="1" u="sng" dirty="0" smtClean="0">
                <a:solidFill>
                  <a:srgbClr val="FFFF00"/>
                </a:solidFill>
                <a:cs typeface="Times New Roman" panose="02020603050405020304" pitchFamily="18" charset="0"/>
              </a:rPr>
              <a:t>’i </a:t>
            </a:r>
            <a:r>
              <a:rPr lang="tr-TR" sz="2000" b="1" i="1" u="sng" dirty="0">
                <a:solidFill>
                  <a:srgbClr val="FFFF00"/>
                </a:solidFill>
                <a:cs typeface="Times New Roman" panose="02020603050405020304" pitchFamily="18" charset="0"/>
              </a:rPr>
              <a:t>ile 10’u arasında </a:t>
            </a:r>
            <a:r>
              <a:rPr lang="tr-TR" sz="2000" b="1" i="1" u="sng" dirty="0" err="1">
                <a:solidFill>
                  <a:srgbClr val="FFFF00"/>
                </a:solidFill>
                <a:cs typeface="Times New Roman" panose="02020603050405020304" pitchFamily="18" charset="0"/>
              </a:rPr>
              <a:t>bursiyerlerin</a:t>
            </a:r>
            <a:r>
              <a:rPr lang="tr-TR" sz="2000" b="1" i="1" u="sng" dirty="0">
                <a:solidFill>
                  <a:srgbClr val="FFFF00"/>
                </a:solidFill>
                <a:cs typeface="Times New Roman" panose="02020603050405020304" pitchFamily="18" charset="0"/>
              </a:rPr>
              <a:t> banka hesabına</a:t>
            </a:r>
            <a:r>
              <a:rPr lang="tr-TR" sz="1800" b="1" i="1" u="sng" dirty="0">
                <a:solidFill>
                  <a:srgbClr val="FFFF00"/>
                </a:solidFill>
                <a:cs typeface="Times New Roman" panose="02020603050405020304" pitchFamily="18" charset="0"/>
              </a:rPr>
              <a:t> </a:t>
            </a:r>
            <a:r>
              <a:rPr lang="tr-TR" sz="1800" dirty="0">
                <a:cs typeface="Times New Roman" panose="02020603050405020304" pitchFamily="18" charset="0"/>
              </a:rPr>
              <a:t>aktarılarak ödenir. </a:t>
            </a:r>
          </a:p>
          <a:p>
            <a:r>
              <a:rPr lang="tr-TR" sz="1800" dirty="0">
                <a:cs typeface="Times New Roman" panose="02020603050405020304" pitchFamily="18" charset="0"/>
              </a:rPr>
              <a:t>(6) Burs tutarları </a:t>
            </a:r>
            <a:r>
              <a:rPr lang="tr-TR" sz="1800" dirty="0" err="1">
                <a:cs typeface="Times New Roman" panose="02020603050405020304" pitchFamily="18" charset="0"/>
              </a:rPr>
              <a:t>bursiyer</a:t>
            </a:r>
            <a:r>
              <a:rPr lang="tr-TR" sz="1800" dirty="0">
                <a:cs typeface="Times New Roman" panose="02020603050405020304" pitchFamily="18" charset="0"/>
              </a:rPr>
              <a:t> öğrencilerin hesaplarına aktarılmadan önce ilgili öğrencilerin bu usul ve esaslarda yer alan şartlara uyup uymadığı YÖK Bursları Takip Şubesi tarafından </a:t>
            </a:r>
          </a:p>
        </p:txBody>
      </p:sp>
    </p:spTree>
    <p:extLst>
      <p:ext uri="{BB962C8B-B14F-4D97-AF65-F5344CB8AC3E}">
        <p14:creationId xmlns:p14="http://schemas.microsoft.com/office/powerpoint/2010/main" val="8938762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18160" y="386081"/>
            <a:ext cx="11328400" cy="6001643"/>
          </a:xfrm>
          <a:prstGeom prst="rect">
            <a:avLst/>
          </a:prstGeom>
        </p:spPr>
        <p:txBody>
          <a:bodyPr wrap="square">
            <a:spAutoFit/>
          </a:bodyPr>
          <a:lstStyle/>
          <a:p>
            <a:r>
              <a:rPr lang="tr-TR" sz="2400" b="0" i="0" u="none" strike="noStrike" baseline="0" dirty="0" smtClean="0">
                <a:solidFill>
                  <a:srgbClr val="000000"/>
                </a:solidFill>
              </a:rPr>
              <a:t>kontrol edilir. </a:t>
            </a:r>
          </a:p>
          <a:p>
            <a:r>
              <a:rPr lang="tr-TR" sz="2400" b="0" i="0" u="none" strike="noStrike" baseline="0" dirty="0" smtClean="0">
                <a:solidFill>
                  <a:srgbClr val="000000"/>
                </a:solidFill>
              </a:rPr>
              <a:t>(7) Doktora öğrencilerine </a:t>
            </a:r>
            <a:r>
              <a:rPr lang="tr-TR" sz="2400" b="1" i="0" u="sng" strike="noStrike" baseline="0" dirty="0" smtClean="0">
                <a:solidFill>
                  <a:srgbClr val="000000"/>
                </a:solidFill>
              </a:rPr>
              <a:t>azami dört yıl, bütünleşik doktora öğrencilerine ise azami beş yıl burs ödemesi </a:t>
            </a:r>
            <a:r>
              <a:rPr lang="tr-TR" sz="2400" b="0" i="0" u="none" strike="noStrike" baseline="0" dirty="0" smtClean="0">
                <a:solidFill>
                  <a:srgbClr val="000000"/>
                </a:solidFill>
              </a:rPr>
              <a:t>yapılır. </a:t>
            </a:r>
          </a:p>
          <a:p>
            <a:endParaRPr lang="tr-TR" sz="2400" b="0" i="0" u="none" strike="noStrike" baseline="0" dirty="0" smtClean="0">
              <a:solidFill>
                <a:srgbClr val="000000"/>
              </a:solidFill>
            </a:endParaRPr>
          </a:p>
          <a:p>
            <a:r>
              <a:rPr lang="tr-TR" sz="2400" b="0" i="0" u="none" strike="noStrike" baseline="0" dirty="0" smtClean="0">
                <a:solidFill>
                  <a:srgbClr val="000000"/>
                </a:solidFill>
              </a:rPr>
              <a:t>(8) Öğrencilere </a:t>
            </a:r>
            <a:r>
              <a:rPr lang="tr-TR" sz="2400" b="1" i="1" u="sng" strike="noStrike" baseline="0" dirty="0" smtClean="0">
                <a:solidFill>
                  <a:srgbClr val="000000"/>
                </a:solidFill>
              </a:rPr>
              <a:t>on iki ay süre </a:t>
            </a:r>
            <a:r>
              <a:rPr lang="tr-TR" sz="2400" b="0" i="0" u="none" strike="noStrike" baseline="0" dirty="0" smtClean="0">
                <a:solidFill>
                  <a:srgbClr val="000000"/>
                </a:solidFill>
              </a:rPr>
              <a:t>ile burs ödenir. </a:t>
            </a:r>
          </a:p>
          <a:p>
            <a:endParaRPr lang="tr-TR" sz="2400" b="0" i="0" u="none" strike="noStrike" baseline="0" dirty="0" smtClean="0">
              <a:solidFill>
                <a:srgbClr val="000000"/>
              </a:solidFill>
            </a:endParaRPr>
          </a:p>
          <a:p>
            <a:r>
              <a:rPr lang="tr-TR" sz="2400" b="0" i="0" u="none" strike="noStrike" baseline="0" dirty="0" smtClean="0">
                <a:solidFill>
                  <a:srgbClr val="000000"/>
                </a:solidFill>
              </a:rPr>
              <a:t>(9) Öğrenciler burs aldıkları süre boyunca eğitimlerine kesintisiz devam etmek zorundadırlar. Kayıt donduran öğrencilere, bu süre zarfında burs ödemesi yapılmaz. Ancak mücbir sebeplerle kayıt donduran öğrencilerin, kayıt dondurdukları süre bursluluk sürelerine eklenir. </a:t>
            </a:r>
          </a:p>
          <a:p>
            <a:endParaRPr lang="tr-TR" sz="2400" b="0" i="0" u="none" strike="noStrike" baseline="0" dirty="0" smtClean="0">
              <a:solidFill>
                <a:srgbClr val="000000"/>
              </a:solidFill>
            </a:endParaRPr>
          </a:p>
          <a:p>
            <a:r>
              <a:rPr lang="tr-TR" sz="2400" b="0" i="0" u="none" strike="noStrike" baseline="0" dirty="0" smtClean="0">
                <a:solidFill>
                  <a:srgbClr val="000000"/>
                </a:solidFill>
              </a:rPr>
              <a:t>(10) </a:t>
            </a:r>
            <a:r>
              <a:rPr lang="tr-TR" sz="2400" b="0" i="0" u="none" strike="noStrike" baseline="0" dirty="0" err="1" smtClean="0">
                <a:solidFill>
                  <a:srgbClr val="000000"/>
                </a:solidFill>
              </a:rPr>
              <a:t>Bursiyerler</a:t>
            </a:r>
            <a:r>
              <a:rPr lang="tr-TR" sz="2400" b="0" i="0" u="none" strike="noStrike" baseline="0" dirty="0" smtClean="0">
                <a:solidFill>
                  <a:srgbClr val="000000"/>
                </a:solidFill>
              </a:rPr>
              <a:t> akademik değişim programları çerçevesindeki (Mevlana, Farabi, </a:t>
            </a:r>
            <a:r>
              <a:rPr lang="tr-TR" sz="2400" b="0" i="0" u="none" strike="noStrike" baseline="0" dirty="0" err="1" smtClean="0">
                <a:solidFill>
                  <a:srgbClr val="000000"/>
                </a:solidFill>
              </a:rPr>
              <a:t>Erasmus</a:t>
            </a:r>
            <a:r>
              <a:rPr lang="tr-TR" sz="2400" b="0" i="0" u="none" strike="noStrike" baseline="0" dirty="0" smtClean="0">
                <a:solidFill>
                  <a:srgbClr val="000000"/>
                </a:solidFill>
              </a:rPr>
              <a:t>+ vb.) programlardan da faydalanabilirler ve bu esnada bursları devam eder. Bu süreler, öğrencinin doktora eğitimindeki azami süresinden sayılır. </a:t>
            </a:r>
          </a:p>
          <a:p>
            <a:endParaRPr lang="tr-TR" sz="2400" dirty="0">
              <a:solidFill>
                <a:srgbClr val="000000"/>
              </a:solidFill>
            </a:endParaRPr>
          </a:p>
          <a:p>
            <a:endParaRPr lang="tr-TR" sz="2400" dirty="0"/>
          </a:p>
        </p:txBody>
      </p:sp>
    </p:spTree>
    <p:extLst>
      <p:ext uri="{BB962C8B-B14F-4D97-AF65-F5344CB8AC3E}">
        <p14:creationId xmlns:p14="http://schemas.microsoft.com/office/powerpoint/2010/main" val="36093638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592</TotalTime>
  <Words>1838</Words>
  <Application>Microsoft Office PowerPoint</Application>
  <PresentationFormat>Geniş ekran</PresentationFormat>
  <Paragraphs>105</Paragraphs>
  <Slides>21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21</vt:i4>
      </vt:variant>
    </vt:vector>
  </HeadingPairs>
  <TitlesOfParts>
    <vt:vector size="27" baseType="lpstr">
      <vt:lpstr>Arial</vt:lpstr>
      <vt:lpstr>Calibri</vt:lpstr>
      <vt:lpstr>Calibri Light</vt:lpstr>
      <vt:lpstr>Calibri,Bold</vt:lpstr>
      <vt:lpstr>Times New Roman</vt:lpstr>
      <vt:lpstr>Office Teması</vt:lpstr>
      <vt:lpstr>PowerPoint Sunusu</vt:lpstr>
      <vt:lpstr>  YÜKSEKÖĞRETİM KURULU TARAFINDAN  DOKTORA PROGRAMLARINA KAYITLI ÖĞRENCİLERE  VERİLECEK BURSLARA İLİŞKİN USUL VE ESASLAR </vt:lpstr>
      <vt:lpstr>  Amaç ve kapsam </vt:lpstr>
      <vt:lpstr> Dayanak </vt:lpstr>
      <vt:lpstr>  Tanımlar ve kısaltmalar </vt:lpstr>
      <vt:lpstr>PowerPoint Sunusu</vt:lpstr>
      <vt:lpstr>Öğrenci burs başvuru şartları </vt:lpstr>
      <vt:lpstr>Burs miktarı, süresi ve ödemeler </vt:lpstr>
      <vt:lpstr>PowerPoint Sunusu</vt:lpstr>
      <vt:lpstr>Bursun sonlandırılması </vt:lpstr>
      <vt:lpstr>Programın yürütülmesi </vt:lpstr>
      <vt:lpstr>Kaynak aktarımı </vt:lpstr>
      <vt:lpstr>Burs ve iade </vt:lpstr>
      <vt:lpstr>PowerPoint Sunusu</vt:lpstr>
      <vt:lpstr>Harcama Birimlerince  YÖK 100/2000 Bursu Ödeme Sürecinde  Bulunması Gereken Evraklar</vt:lpstr>
      <vt:lpstr>PowerPoint Sunusu</vt:lpstr>
      <vt:lpstr>PowerPoint Sunusu</vt:lpstr>
      <vt:lpstr>PowerPoint Sunusu</vt:lpstr>
      <vt:lpstr>PowerPoint Sunusu</vt:lpstr>
      <vt:lpstr>PowerPoint Sunusu</vt:lpstr>
      <vt:lpstr>                                                          Strateji Geliştirme Daire Başkanlığı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YÜKSEKÖĞRETİM KURULU TARAFINDAN  DOKTORA PROGRAMLARINA KAYITLI ÖĞRENCİLERE  VERİLECEK BURSLARA İLİŞKİN USUL VE ESASLAR </dc:title>
  <dc:creator>Sinem BAYEZİT</dc:creator>
  <cp:lastModifiedBy>Tolga Ovalioglu</cp:lastModifiedBy>
  <cp:revision>43</cp:revision>
  <dcterms:created xsi:type="dcterms:W3CDTF">2019-07-04T06:04:48Z</dcterms:created>
  <dcterms:modified xsi:type="dcterms:W3CDTF">2019-07-17T06:06:07Z</dcterms:modified>
</cp:coreProperties>
</file>