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95" r:id="rId3"/>
    <p:sldId id="257" r:id="rId4"/>
    <p:sldId id="260" r:id="rId5"/>
    <p:sldId id="296" r:id="rId6"/>
    <p:sldId id="266" r:id="rId7"/>
    <p:sldId id="297" r:id="rId8"/>
    <p:sldId id="261" r:id="rId9"/>
    <p:sldId id="272" r:id="rId10"/>
    <p:sldId id="264" r:id="rId11"/>
    <p:sldId id="294" r:id="rId12"/>
    <p:sldId id="298" r:id="rId13"/>
    <p:sldId id="299" r:id="rId14"/>
    <p:sldId id="300" r:id="rId15"/>
    <p:sldId id="306" r:id="rId16"/>
    <p:sldId id="301" r:id="rId17"/>
    <p:sldId id="302" r:id="rId18"/>
    <p:sldId id="303" r:id="rId19"/>
    <p:sldId id="308" r:id="rId20"/>
    <p:sldId id="30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1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91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352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29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784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59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252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587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901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04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870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310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F49D-5D57-4A1A-9537-1C193976F7D5}" type="datetimeFigureOut">
              <a:rPr lang="tr-TR" smtClean="0"/>
              <a:t>29.9.2020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6A47-961A-4EC9-BD62-0BAF390A2D1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382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gdb.asbu.edu.tr/tr/duyuru/16092020-tarih-ve-39993649-6120101-e6561-sayili-rektorluk-makami-oluru-ile-universitemi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6118"/>
            <a:ext cx="10515600" cy="54056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/>
              <a:t>Üniversitemizin Stratejik Hedefleri ile Riskleri</a:t>
            </a:r>
            <a:endParaRPr lang="tr-TR" sz="40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51316"/>
              </p:ext>
            </p:extLst>
          </p:nvPr>
        </p:nvGraphicFramePr>
        <p:xfrm>
          <a:off x="1463040" y="696682"/>
          <a:ext cx="9292047" cy="5416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949"/>
                <a:gridCol w="334169"/>
                <a:gridCol w="2630232"/>
                <a:gridCol w="3190771"/>
                <a:gridCol w="2791926"/>
              </a:tblGrid>
              <a:tr h="9027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effectLst/>
                        </a:rPr>
                        <a:t>1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H1.1. Araştırma performansı bakımından sosyal bilimler alanında Türkiye’de ilk 10 üniversite arasına yerleşmek.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ASBÜ’nün kurumsal ölçeğinin sürekli olarak büyümesi nedeniyle akademik personel üzerindeki idari iş yükünün sürekli artması ve bu nedenle akademik çalışmalara istenilen düzeyde emek ve zaman ayrılamaması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İdari personel istihdam ederek akademik personelin idari anlamda iş yükününü hafifletmek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</a:tr>
              <a:tr h="9027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ASBÜ2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ASBÜ’nün henüz kuruluş aşamasında olması ve araştırma kültürünün henüz tam olarak yerleşmemesi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Kurum Kültürünün yerleşmesi amacıyla personele yönelik eğitim ve etkinlikler yapmak.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</a:tr>
              <a:tr h="9027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ASBÜ3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Sıralamanın hesaplanmasında yaşanabilecek muhtemel sorunlar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Etkili ölçme sistemleri geliştirmek için ilgili kurumlara önerilerde bulunmak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</a:tr>
              <a:tr h="9027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ASBÜ4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H.1.2. Öncelikli kurumsal araştırma alanlarını belirlemek, bu alanlarda kurumsal kapasite geliştirmek, uzmanlaşmayı sağlayacak merkezler kurmak ve lisansüstü programlar açmak.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Yeterli sayıda uzman personele sahip olunmaması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Uzman akademik personel alımı yapmak</a:t>
                      </a:r>
                      <a:br>
                        <a:rPr lang="tr-TR" sz="1000" u="none" strike="noStrike">
                          <a:effectLst/>
                        </a:rPr>
                      </a:br>
                      <a:r>
                        <a:rPr lang="tr-TR" sz="1000" u="none" strike="noStrike">
                          <a:effectLst/>
                        </a:rPr>
                        <a:t>Var olan akademik personelin yeterli düzeye gelmesi için gerekli çalışmaları yapmak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</a:tr>
              <a:tr h="9027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5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ASBÜ5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Önceliklendirilmiş alanlarda araştırma yapan enstitülerin açılmasının önündeki bürokratik engeller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Önceliklendirilmiş araştırma alanlarına göre kaynak ve kabiliyetlerin tahsisini yapmak ve bu alanları geliştirmeye yönelik yenilikçi fikirler geliştirmek, planlamak ve uygulamak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</a:tr>
              <a:tr h="9027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6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ASBÜ6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2" marR="5442" marT="5442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 dirty="0">
                          <a:effectLst/>
                        </a:rPr>
                        <a:t>Mali kaynaklar nedeniyle tanıtım faaliyetlerinin yeterince yapılamaması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 dirty="0">
                          <a:effectLst/>
                        </a:rPr>
                        <a:t>Üniversitemizin tanıtım faaliyetlerini desteklemek için mali kaynakları artırmak ve çeşitlendirmek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2" marR="5442" marT="544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67433"/>
              </p:ext>
            </p:extLst>
          </p:nvPr>
        </p:nvGraphicFramePr>
        <p:xfrm>
          <a:off x="592183" y="252549"/>
          <a:ext cx="11242765" cy="5869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363"/>
                <a:gridCol w="404322"/>
                <a:gridCol w="3182407"/>
                <a:gridCol w="3860626"/>
                <a:gridCol w="3378047"/>
              </a:tblGrid>
              <a:tr h="7336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ASBÜ7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H1.3. Sosyal bilimler alanında öncü ve disiplinler arası araştırmaları tasarlamak, desteklemek ve yürütmek.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Mali ve fiziki yetersizlikler ile yasal izinler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Öncü ve disiplinler arası araştırma çalışmaları için kurum içi ve kurum dışı finansal kaynaklar üretmek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</a:tr>
              <a:tr h="7336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ASBÜ8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İlgili projelere ilişkin kaynakların mevzuat gereği kısıtlanması ve sonucunda öncelikli proje desteklerinin yapılamaması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Üniversite ölçeğinde öncü ve disiplinler arası proje çalışmalarında mevzuat kısıtlamalarını aşmak için fikir geliştirme ve planlama çalışmaları yapmak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</a:tr>
              <a:tr h="7336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ASBÜ9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 dirty="0">
                          <a:effectLst/>
                        </a:rPr>
                        <a:t>Araştırma laboratuvarlarına yeterli sayı ve nitelikte personelin istihdam edilememesi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Alanında Uzman Personel istihdam etmek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</a:tr>
              <a:tr h="7336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ASBÜ10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H1.4. Sosyal bilimlerde araştırma altyapısını tanımlamak, geliştirmek ve yetkinliğini artırmak.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Araştırma altyapısı için gerekli mali kaynakların sağlanamaması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Araştırma altyapısının kurulabilmesi için mali kaynakları artırmak ve çeşitlendirmek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</a:tr>
              <a:tr h="7336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ASBÜ11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Araştırma laboratuvarlarının işleyişi için gerekli uzman insan kaynağının yetersizliği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Laboratuvarlarda çalışacak nitelikli ve verimli işgücü istihdam etmek ve var olan personelin bu konuda eğitim almasını sağlamak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</a:tr>
              <a:tr h="7336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ASBÜ12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Kurulması planlanan araştırma altyapısı ile mevcut mevzuat ve yönetmelikler arasında karşılaşılabilecek sorun ve kısıtlamalar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Araştırma altyapısı desteği veren yurtiçi ve yurtdışı kurumlarla işbirliğini geliştirmek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</a:tr>
              <a:tr h="7336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ASBÜ13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H1.5. Araştırma odaklı proje sayısını artırmak ve bunları bilimsel yayına dönüştürmek.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Üniversitenin bilinirliğinin yeterli düzeyde olmaması nedeniyle dış destek almada yaşanan ve yaşanabilecek zorluklar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Üniversitenin güçlü yönlerini ön plana çıkarak tanıtım faaliyetlerine yönelik stratejiler geliştirmek ve uygulamak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</a:tr>
              <a:tr h="7336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ASBÜ14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Mali ve insan kaynaklarına yönelik kısıtlar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 dirty="0">
                          <a:effectLst/>
                        </a:rPr>
                        <a:t>Var olan personelin gerekli eğitim alınmasını sağlamak ve alanında uzman personel istihdam etmek Ayrıca mali kısıtların ortadan kaldırılması amacıyla için mali kaynakları artırmak ve çeşitlendirmek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1" marR="4081" marT="408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6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74748"/>
              </p:ext>
            </p:extLst>
          </p:nvPr>
        </p:nvGraphicFramePr>
        <p:xfrm>
          <a:off x="348343" y="113211"/>
          <a:ext cx="11556273" cy="6022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005"/>
                <a:gridCol w="415597"/>
                <a:gridCol w="3271151"/>
                <a:gridCol w="3968277"/>
                <a:gridCol w="3472243"/>
              </a:tblGrid>
              <a:tr h="7988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ASBÜ15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H2.1 Öğrencilere ASBÜ eğitim ve öğretimi çerçevesinde belirlenen bilgi, beceri ve yetkinlikleri kazandırmak.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Öğrencilerin dâhil olabileceği araştırma projelerinde yaşanabilecek muhtemel sorunlar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 dirty="0">
                          <a:effectLst/>
                        </a:rPr>
                        <a:t>Öğrencilerin, konferans, panel, </a:t>
                      </a:r>
                      <a:r>
                        <a:rPr lang="tr-TR" sz="1050" u="none" strike="noStrike" dirty="0" err="1">
                          <a:effectLst/>
                        </a:rPr>
                        <a:t>çalıştay</a:t>
                      </a:r>
                      <a:r>
                        <a:rPr lang="tr-TR" sz="1050" u="none" strike="noStrike" dirty="0">
                          <a:effectLst/>
                        </a:rPr>
                        <a:t> gibi faaliyetlere katılımını sağlamak ve bunu akademik değerlendirme sürecinde kredilendirmek </a:t>
                      </a:r>
                      <a:br>
                        <a:rPr lang="tr-TR" sz="1050" u="none" strike="noStrike" dirty="0">
                          <a:effectLst/>
                        </a:rPr>
                      </a:br>
                      <a:r>
                        <a:rPr lang="tr-TR" sz="1050" u="none" strike="noStrike" dirty="0">
                          <a:effectLst/>
                        </a:rPr>
                        <a:t>Öğrencilere eğitimle ilgili ASBÜ yetkinliklerini kazandıracak çeşitli proje yarışmaları düzenlemek   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</a:tr>
              <a:tr h="5837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ASBÜ16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ASBÜ eğitim yetkinliklerinin ölçülmesinde karşılaşılabilecek zorluklar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Eğitim yetkinliklerinin kazandırılması için gerekli programları tasarlamak, müfredatları oluşturmak ve buna uygun ders izlencelerini hazırlamak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</a:tr>
              <a:tr h="6620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ASBÜ17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ASBÜ eğitim felsefesinin yaygınlaşması, benimsenmesi ve uygulanmasında arzulanan düzeye erişememe 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 eğitim felsefesinin gerektirdiği süreç, içerik, ölçme ve değerlendirme çerçevesinde kurumsallaştırmak</a:t>
                      </a:r>
                      <a:br>
                        <a:rPr lang="tr-TR" sz="1050" u="none" strike="noStrike">
                          <a:effectLst/>
                        </a:rPr>
                      </a:br>
                      <a:r>
                        <a:rPr lang="tr-TR" sz="1050" u="none" strike="noStrike">
                          <a:effectLst/>
                        </a:rPr>
                        <a:t>Eğitim yönetimini paydaşların da dâhil olabileceği katılımcı bir yaklaşım ile yürütmek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</a:tr>
              <a:tr h="5837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ASBÜ18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H2.2. ASBÜ’nün eğitim felsefesi doğrultusunda kurumsal kültür, yapı, altyapı ve yöntemler geliştirmek.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Eğitimde Mükemmeliyet Merkezi için uzman personel istihdam etme zorluğu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Eğitimde Mükemmeliyet Merkezi için uzman personel istihdam etme konusunda teşvik edici düzenlemeler yapmak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</a:tr>
              <a:tr h="5837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ASBÜ19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Yeni eğitim yöntem ve teknikleri alanında uzman personel eksikliği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Alanında Uzman Personel istihdam edilmesi</a:t>
                      </a:r>
                      <a:br>
                        <a:rPr lang="tr-TR" sz="1050" u="none" strike="noStrike">
                          <a:effectLst/>
                        </a:rPr>
                      </a:br>
                      <a:r>
                        <a:rPr lang="tr-TR" sz="1050" u="none" strike="noStrike">
                          <a:effectLst/>
                        </a:rPr>
                        <a:t>Var olan personelin yeni eğitim yöntem ve teknikleri alanında gerekli eğitim almasını sağlamak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</a:tr>
              <a:tr h="5837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ASBÜ20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Öğretim elemanlarının eğitimlere katılım konusunda isteksiz olmaları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Öğretim elemanlarının eğitimlere katılım konusunda teşvik etmek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</a:tr>
              <a:tr h="5837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ASBÜ21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H2.3. Çok dilli ve çok kültürlü uluslararası bir üniversite olmak.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Yabancı uyruklu öğretim elemanı alımında YÖK ve mevzuattan kaynaklı kısıtlamalar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ASBÜ’nün çok dilli ve çok kültürlü bir üniversite olma sürecini hızlandırmak için gerekli ulusal ve uluslararası ikili anlaşmaların ivedilikle yapılıp yürürlüğe konulması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</a:tr>
              <a:tr h="4705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ASBÜ22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Ulusal Ajans’ın kaynakları sınırlı düzeyde dağıtması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Ulusal ajans ve diğer kamu kurumlarından destek miktarlarının arttırılması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</a:tr>
              <a:tr h="5837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ASBÜ23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H2.4. Disiplinlerarası bir yaklaşımla eğitim programları tasarlamak ve uygulamak.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Öğrencilerin disiplinler arası programlara ilgisinin az olması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Disiplinler arası eğitimi etkin bir şekilde sürdürmek için gerekli altyapı, sistem ve süreçleri geliştirerek öğrencilere yönelik teşvik çalışmaları yürütmek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</a:tr>
              <a:tr h="5837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ASBÜ24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6" marR="3136" marT="3136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Akademik personel sayısının gerekli programları açmak için yetersiz olması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 dirty="0">
                          <a:effectLst/>
                        </a:rPr>
                        <a:t>Alanında uzman akademik personel istihdam etmek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" marR="3136" marT="313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6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07467"/>
              </p:ext>
            </p:extLst>
          </p:nvPr>
        </p:nvGraphicFramePr>
        <p:xfrm>
          <a:off x="165462" y="165462"/>
          <a:ext cx="11861076" cy="6043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320"/>
                <a:gridCol w="426559"/>
                <a:gridCol w="3357428"/>
                <a:gridCol w="4072943"/>
                <a:gridCol w="3563826"/>
              </a:tblGrid>
              <a:tr h="6715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25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ASBÜ25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H2.5. Akademisyen ve araştırmacı yetiştirmeye yönelik ulusal ve uluslararası bilinirliği olan bir üniversite olmak.       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Amaçlanan programların açılma sürecinde karşılaşılabilecek kısıtlar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İlgili kuruluşlara yapılan talebin yasal sürece uygun hale getirilmesi ve gerekçelendirilmesi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</a:tr>
              <a:tr h="6715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26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ASBÜ26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Ulusal ve uluslararası tanınırlığın sağlanması için gerekli finansal kaynakların sağlanamaması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Ulusal ve uluslararası tanınırlığın sağlanması için gerekli bütçenin ayrılması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</a:tr>
              <a:tr h="6715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27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ASBÜ27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Beşeri ve fiziksel kaynaklarda arzulanan gelişmenin sağlanabilmesinde yaşanabilecek kısıtlar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Akademisyenlerin ve akademisyen adaylarının eğitim ve araştırma önceliklerini belirlemek, geliştirmek ve lisansüstü programlar tasarlamak ve uygulamak 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</a:tr>
              <a:tr h="6715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28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ASBÜ28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vert="vert27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H3.1. Sosyal yeniliği teşvik etmek amacıyla Sosyokent kurmak, büyütmek ve yetkinleştirmek.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Sosyokent için yasal iznin alınamaması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Yasal izinlerin alınmasını sağlamak, ilgili kamu kuruşlarına gerekçeli rapor yazılması. </a:t>
                      </a:r>
                      <a:br>
                        <a:rPr lang="tr-TR" sz="1050" u="none" strike="noStrike">
                          <a:effectLst/>
                        </a:rPr>
                      </a:br>
                      <a:r>
                        <a:rPr lang="tr-TR" sz="1050" u="none" strike="noStrike">
                          <a:effectLst/>
                        </a:rPr>
                        <a:t>Üst düzey görüşmeler.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</a:tr>
              <a:tr h="6715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29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ASBÜ29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İhtisas Teknokent olarak türünün ilk örneği olmasının yol açtığı zorluklar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Kurulması planlan Sosyokent’in kuruluş amacının ve süreçlerinin gerekçeli bir şekilde anlatılması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</a:tr>
              <a:tr h="6715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30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ASBÜ30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Sosyokent için fiziki, mali ve teknik yetersizlikler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Restorasyon yapılan binalarda onarımında sosyakentte faaliyet gösterecek firmaların kullanımına dönük olması, mali yetersizliklere ilişkin gerkçeli raporların SBB le koordineli yapılması.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</a:tr>
              <a:tr h="6715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31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ASBÜ31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Sosyokent ile ilişkili araştırma altyapısının kurulması ve geliştirilmesinde yaşanabilecek muhtemel zorluklar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Eğitim faaliyetleri ve Sosyokent kuruluş amacının anlatılması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</a:tr>
              <a:tr h="6715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32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ASBÜ32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H3.2. Sosyal yeniliği ve girişimciliği destekleyecek altyapı, kültür ve motivasyon sistemleri geliştirmek.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Yapılacak faaliyetlere yeterli ilginin oluşmaması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Üniversite genelinde sosyal inovasyon ve girişimcilik farkındalığını arttırmak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</a:tr>
              <a:tr h="6715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33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ASBÜ33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8" marR="3628" marT="3628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Finansal destek mekanizmalarının yetersiz olması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 dirty="0">
                          <a:effectLst/>
                        </a:rPr>
                        <a:t>Proje haline getirilen sosyal </a:t>
                      </a:r>
                      <a:r>
                        <a:rPr lang="tr-TR" sz="1050" u="none" strike="noStrike" dirty="0" err="1">
                          <a:effectLst/>
                        </a:rPr>
                        <a:t>inovasyon</a:t>
                      </a:r>
                      <a:r>
                        <a:rPr lang="tr-TR" sz="1050" u="none" strike="noStrike" dirty="0">
                          <a:effectLst/>
                        </a:rPr>
                        <a:t> fikirlerinin kamu fonlarından destek alabilmesi için ilgili kamu birimlerine iletilmesi noktasında aracı rol oynamak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7084"/>
              </p:ext>
            </p:extLst>
          </p:nvPr>
        </p:nvGraphicFramePr>
        <p:xfrm>
          <a:off x="156754" y="130625"/>
          <a:ext cx="11843657" cy="5921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669"/>
                <a:gridCol w="425933"/>
                <a:gridCol w="3352497"/>
                <a:gridCol w="4066965"/>
                <a:gridCol w="3558593"/>
              </a:tblGrid>
              <a:tr h="592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ASBÜ34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H3.3:  Toplumun çeşitli kesimlerinin (kamu, özel sektör ve sivil toplum kuruluşları) bilgi ihtiyacını karşılayan eğitim, danışmanlık ve araştırma merkezi olmak.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Mali yetersizlikler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Mali kaynakların çeşitlendirmek ve bu hedef için bütçe ayırmak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</a:tr>
              <a:tr h="592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ASBÜ35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Yasal kısıtlar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İhtiyaç alanlarını iyi tespit etmek ve konu ile alakalı eğitim, konferans ve panel düzenlemek,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</a:tr>
              <a:tr h="592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ASBÜ36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vert="vert27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H4.1. Üniversiteye tahsisli tarihi mekanlarda yaşanmışlıkları yansıtan müzeler kurmak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Mali yetersizlikler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Yeterli mali kaynak (sponsor, işbirliği) teminini sağlamak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</a:tr>
              <a:tr h="592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ASBÜ37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Tarihi tescilli mekanlarda fiziksel değişim konusunda yaşanabilecek kısıtlar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Bu kapsamda diğer kişi ve kurumlarla işbirliği geliştirmek ve müzelerin ihtiyaç duyduğu uzman ve teknik personel ile araç ve gereç teminini sağlamak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</a:tr>
              <a:tr h="592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ASBÜ38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Müzeleri kurmak ve geliştirmek için ihtiyaç duyulan sponsorluk desteğini alamamak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Müzelerin kurulması ve geliştirilmesi için ihtiyaç duyulan mali kaynaklara yönelik sponsorluk yoluna başvurmak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</a:tr>
              <a:tr h="592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ASBÜ39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Üniversite misyonuyla entegrasyonunda yaşanılabilecek yönetsel vb. muhtemel sorunlar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Müzelerin etkin bir şekilde işletilmesi için yönetim kapasitesi oluşturmak ve kurumsallaştırmak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</a:tr>
              <a:tr h="592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40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ASBÜ40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vert="vert27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H.4.2. Ulus'un bilim, kültür, sanat ve irfan merkezine dönüşmesine katkı sağlamak.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Dönüşüm master planının zamanında yapılamaması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Dönüşüm master planı için fikir geliştirme çalışmalarına başlamak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</a:tr>
              <a:tr h="592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41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ASBÜ41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İlgili paydaşlarla yeterli işbirliğinin sağlanamaması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Dönüşüme katkı sağlayacak paydaş ziyaretlerinin düzenlenmesine, taleplerin karşılıklı olarak paylaşılmasına ve işbirliği olanaklarının araştırılmasına yönelik çalışmalar yapmak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</a:tr>
              <a:tr h="592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42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ASBÜ42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Tarihi Ulus adasının sadece turistik amaçlarla dönüştürülmesi düşüncesi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Ulus’un dönüşümünün üniversitenin kampüs alanından başlaması için girişimlerde bulunulmasına yönelik çalışmalar yapmak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</a:tr>
              <a:tr h="592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43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ASBÜ43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5" marR="3265" marT="3265" marB="0" vert="vert27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>
                          <a:effectLst/>
                        </a:rPr>
                        <a:t>Kamulaştırma ve yatırım için gerekli mali desteğin alınamaması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50" u="none" strike="noStrike" dirty="0">
                          <a:effectLst/>
                        </a:rPr>
                        <a:t>Kamulaştırma ve yatırım için gerekli mali desteği sağlamak amacıyla Hükümet ve Strateji ve Bütçe Başkanlığı ile sürekli görüşmeler gerçekleştirmek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65" marR="3265" marT="32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6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726947"/>
              </p:ext>
            </p:extLst>
          </p:nvPr>
        </p:nvGraphicFramePr>
        <p:xfrm>
          <a:off x="139337" y="95793"/>
          <a:ext cx="11922033" cy="6008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583"/>
                <a:gridCol w="428750"/>
                <a:gridCol w="3212987"/>
                <a:gridCol w="4255570"/>
                <a:gridCol w="3582143"/>
              </a:tblGrid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effectLst/>
                        </a:rPr>
                        <a:t>44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ASBÜ44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H.4.3. Toplumsal sorumluluk çerçevesinde farklı kesimlere yönelik çalışmalar yapmak.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Mali yetersizlikler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solidFill>
                            <a:schemeClr val="bg1"/>
                          </a:solidFill>
                          <a:effectLst/>
                        </a:rPr>
                        <a:t>Mali ve finansal kaynakların çeşitlendirilmesini sağlamak</a:t>
                      </a:r>
                      <a:endParaRPr lang="tr-TR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45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ASBÜ45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İlgili paydaşlarla yeterli işbirliğinin sağlanamaması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solidFill>
                            <a:schemeClr val="bg1"/>
                          </a:solidFill>
                          <a:effectLst/>
                        </a:rPr>
                        <a:t>Kamu kurumları, özel kurumlar ve STK’lar olmak üzere tüm paydaşlarla işbirliği mekanizmalarının geliştirilmesini ve sürdürülebilir hale getirilmesini sağlamak</a:t>
                      </a:r>
                      <a:endParaRPr lang="tr-TR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46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ASBÜ46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H5.1. ASBÜ şehir kampüsünü gelişim stratejisi çerçevesinde tasarlamak, gerçekleştirmek ve geliştirmek.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Mali Yetersizlikler.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solidFill>
                            <a:schemeClr val="bg1"/>
                          </a:solidFill>
                          <a:effectLst/>
                        </a:rPr>
                        <a:t>Mali ve finansal kaynakların çeşitlendirilmesini sağlamak</a:t>
                      </a:r>
                      <a:endParaRPr lang="tr-TR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47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ASBÜ47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Tahsis edilen ya da kamulaştırılan binaların zamanında teslim alınamaması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solidFill>
                            <a:schemeClr val="bg1"/>
                          </a:solidFill>
                          <a:effectLst/>
                        </a:rPr>
                        <a:t>Tahsis edilen ve kamulaştırılan alanların eğitim-öğretim ve ilgili diğer faaliyetlerin gerçekleştirilmesi için uygun hale getirilmesine yönelik çalışmalar yapmak</a:t>
                      </a:r>
                      <a:endParaRPr lang="tr-TR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48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ASBÜ48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Kamulaştırma sürecinin tamamlanmasına ilişkin yasal kısıtlar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solidFill>
                            <a:schemeClr val="bg1"/>
                          </a:solidFill>
                          <a:effectLst/>
                        </a:rPr>
                        <a:t>Yeni derslik inşaatları ile sosyal, kültürel ve sportif alanlar için kamulaştırma sürecini, etüt projelerini ve inşaatlarını tamamlamak için gerekli çalışmaları yapmak</a:t>
                      </a:r>
                      <a:endParaRPr lang="tr-TR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49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ASBÜ49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Kültür Varlığı kapsamında bulunan bina ve eklentileri için yapılacak bakım onarım işlemlerinin izne tabi olması ve sürecin uzun sürmesi.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solidFill>
                            <a:schemeClr val="bg1"/>
                          </a:solidFill>
                          <a:effectLst/>
                        </a:rPr>
                        <a:t>ASBÜ’ye tahsis edilen tarihi binaların orijinaline uygun olarak yasal izinleri almak ve restorasyonunu tamamlamak.</a:t>
                      </a:r>
                      <a:endParaRPr lang="tr-TR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50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ASBÜ50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H5.2. Akademik ve idari birimlerin sistem ve süreç altyapısını tanımlamak, gerçekleştirmek ve geliştirmek.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 dirty="0">
                          <a:effectLst/>
                        </a:rPr>
                        <a:t>Mali yetersizlikler.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solidFill>
                            <a:schemeClr val="bg1"/>
                          </a:solidFill>
                          <a:effectLst/>
                        </a:rPr>
                        <a:t>Mali ve finansal kaynakların çeşitlendirilmesini sağlamak</a:t>
                      </a:r>
                      <a:endParaRPr lang="tr-TR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51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ASBÜ51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Alıma konu mal ve hizmetin teknik şartnamesinin uzman personel ile oluşturulamaması.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solidFill>
                            <a:schemeClr val="bg1"/>
                          </a:solidFill>
                          <a:effectLst/>
                        </a:rPr>
                        <a:t>Başta yönetim bilgi sistemleri olmak üzere hazırlanacak olan teknik şartname ve sözleşmelerin uzman personel tarafından değerlendirilmesi ve sürdürülebilirliğinin garanti altına alınması. </a:t>
                      </a:r>
                      <a:endParaRPr lang="tr-TR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52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ASBÜ52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H5.3.  Kurumsallaşma doğrultusunda yönetim sistemlerini ( iç kontrol, iç denetim ve kalite güvence sistemi vb.) belirlemek, kurmak ve etkinleştirmek.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Kalite Koordinasyon Birimi ve iç kontrol faaliyetler için uzman personel sayısının yetersiz olması. 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Alanında uzman personel istihdam etmek</a:t>
                      </a:r>
                      <a:endParaRPr lang="tr-TR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53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ASBÜ53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H5.4 Eğitim-öğretim ve araştırma ihtiyaçlarını karşılayacak şekilde kütüphaneyi güçlendirmek ve hizmet kalitesini artırmak.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 dirty="0">
                          <a:effectLst/>
                        </a:rPr>
                        <a:t>Basılı ve elektronik ortamdaki bilgi kaynaklarının maliyetlerindeki hızlı artış.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solidFill>
                            <a:schemeClr val="bg1"/>
                          </a:solidFill>
                          <a:effectLst/>
                        </a:rPr>
                        <a:t>Kütüphanenin basılı yayın ve veri tabanları edinilme sürecinde dijital teknik şartname ve sözleşmeleri uzman personel tarafından hazırlanmasını sağlamak.  </a:t>
                      </a:r>
                      <a:endParaRPr lang="tr-TR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54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ASBÜ54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H5.5.  Akademik ve idari birimlerin personel ihtiyacını nicelik ve nitelik olarak karşılamak ve gelişimlerini sağlamak.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effectLst/>
                        </a:rPr>
                        <a:t>Mali kaynakların yetersizliği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>
                          <a:solidFill>
                            <a:schemeClr val="bg1"/>
                          </a:solidFill>
                          <a:effectLst/>
                        </a:rPr>
                        <a:t>Mali ve finansal kaynakların çeşitlendirilmesini sağlamak</a:t>
                      </a:r>
                      <a:endParaRPr lang="tr-TR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452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55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ASBÜ55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89" marR="2689" marT="26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 dirty="0">
                          <a:effectLst/>
                        </a:rPr>
                        <a:t>Cumhurbaşkanlığı, Strateji Bütçe Başkanlığı ve ilgili kurumlardan istenilen sayıda kadro verilmemesi. 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Akademik ve idari personelin niteliksel gelişimi için kurs, seminer vs. faaliyetleri düzenlemek ve katılımı teşvik etmek. </a:t>
                      </a:r>
                      <a:b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Nitelikli personel temini için çalışmalar yapmak. </a:t>
                      </a:r>
                      <a:endParaRPr lang="tr-TR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7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87621"/>
              </p:ext>
            </p:extLst>
          </p:nvPr>
        </p:nvGraphicFramePr>
        <p:xfrm>
          <a:off x="375370" y="284208"/>
          <a:ext cx="11111236" cy="5717143"/>
        </p:xfrm>
        <a:graphic>
          <a:graphicData uri="http://schemas.openxmlformats.org/drawingml/2006/table">
            <a:tbl>
              <a:tblPr/>
              <a:tblGrid>
                <a:gridCol w="330988"/>
                <a:gridCol w="330988"/>
                <a:gridCol w="330988"/>
                <a:gridCol w="330988"/>
                <a:gridCol w="2049990"/>
                <a:gridCol w="405728"/>
                <a:gridCol w="405728"/>
                <a:gridCol w="405728"/>
                <a:gridCol w="1697648"/>
                <a:gridCol w="405728"/>
                <a:gridCol w="405728"/>
                <a:gridCol w="405728"/>
                <a:gridCol w="1694089"/>
                <a:gridCol w="1911189"/>
              </a:tblGrid>
              <a:tr h="223133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9D1A9"/>
                          </a:solidFill>
                          <a:effectLst/>
                          <a:latin typeface="Calibri" panose="020F0502020204030204" pitchFamily="34" charset="0"/>
                        </a:rPr>
                        <a:t>Risk Oylama Formu</a:t>
                      </a:r>
                    </a:p>
                  </a:txBody>
                  <a:tcPr marL="6563" marR="6563" marT="65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E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4551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İdare/Birim/Alt birim:</a:t>
                      </a:r>
                    </a:p>
                  </a:txBody>
                  <a:tcPr marL="6563" marR="6563" marT="65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536180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Sıra</a:t>
                      </a:r>
                    </a:p>
                  </a:txBody>
                  <a:tcPr marL="6563" marR="6563" marT="6563" marB="0" vert="vert27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Referans Numarası</a:t>
                      </a:r>
                    </a:p>
                  </a:txBody>
                  <a:tcPr marL="6563" marR="6563" marT="656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Stratejik Hedef</a:t>
                      </a:r>
                    </a:p>
                  </a:txBody>
                  <a:tcPr marL="6563" marR="6563" marT="656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Birim/Alt birim Hedefi</a:t>
                      </a:r>
                    </a:p>
                  </a:txBody>
                  <a:tcPr marL="6563" marR="6563" marT="656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Tespit edilen risk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Etki-A</a:t>
                      </a:r>
                    </a:p>
                  </a:txBody>
                  <a:tcPr marL="6563" marR="6563" marT="656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Etki-B</a:t>
                      </a:r>
                    </a:p>
                  </a:txBody>
                  <a:tcPr marL="6563" marR="6563" marT="656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Etki-C</a:t>
                      </a:r>
                    </a:p>
                  </a:txBody>
                  <a:tcPr marL="6563" marR="6563" marT="656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ETKİ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Olasılık-A</a:t>
                      </a:r>
                    </a:p>
                  </a:txBody>
                  <a:tcPr marL="6563" marR="6563" marT="656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Olasılık-B</a:t>
                      </a:r>
                    </a:p>
                  </a:txBody>
                  <a:tcPr marL="6563" marR="6563" marT="656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Olasılık-C</a:t>
                      </a:r>
                    </a:p>
                  </a:txBody>
                  <a:tcPr marL="6563" marR="6563" marT="656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OLASILIK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Risk Puanı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</a:tr>
              <a:tr h="19309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3" marR="6563" marT="656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3" marR="6563" marT="6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3" marR="6563" marT="6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3" marR="6563" marT="6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6563" marR="6563" marT="65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ETKİ</a:t>
                      </a:r>
                      <a:b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(A+B+C)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OLASILIK</a:t>
                      </a:r>
                      <a:b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(A+B+C)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(ETKİ)X(OLASILIK)</a:t>
                      </a:r>
                    </a:p>
                  </a:txBody>
                  <a:tcPr marL="6563" marR="6563" marT="6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0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Sebep</a:t>
                      </a:r>
                    </a:p>
                  </a:txBody>
                  <a:tcPr marL="6563" marR="6563" marT="65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5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37292"/>
              </p:ext>
            </p:extLst>
          </p:nvPr>
        </p:nvGraphicFramePr>
        <p:xfrm>
          <a:off x="188513" y="170997"/>
          <a:ext cx="11620315" cy="5967966"/>
        </p:xfrm>
        <a:graphic>
          <a:graphicData uri="http://schemas.openxmlformats.org/drawingml/2006/table">
            <a:tbl>
              <a:tblPr/>
              <a:tblGrid>
                <a:gridCol w="301196"/>
                <a:gridCol w="301196"/>
                <a:gridCol w="301196"/>
                <a:gridCol w="301196"/>
                <a:gridCol w="2234674"/>
                <a:gridCol w="2516438"/>
                <a:gridCol w="301196"/>
                <a:gridCol w="301196"/>
                <a:gridCol w="301196"/>
                <a:gridCol w="301196"/>
                <a:gridCol w="1865467"/>
                <a:gridCol w="301196"/>
                <a:gridCol w="301196"/>
                <a:gridCol w="1991776"/>
              </a:tblGrid>
              <a:tr h="254793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9D1A9"/>
                          </a:solidFill>
                          <a:effectLst/>
                          <a:latin typeface="Calibri" panose="020F0502020204030204" pitchFamily="34" charset="0"/>
                        </a:rPr>
                        <a:t>Risk Kayıt Formu</a:t>
                      </a:r>
                    </a:p>
                  </a:txBody>
                  <a:tcPr marL="6018" marR="6018" marT="60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E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3697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İdare/Birim/Alt birim:</a:t>
                      </a:r>
                    </a:p>
                  </a:txBody>
                  <a:tcPr marL="6018" marR="6018" marT="60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26014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Sıra</a:t>
                      </a:r>
                    </a:p>
                  </a:txBody>
                  <a:tcPr marL="6018" marR="6018" marT="6018" marB="0" vert="vert27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Referans Numarası</a:t>
                      </a:r>
                    </a:p>
                  </a:txBody>
                  <a:tcPr marL="6018" marR="6018" marT="601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Stratejik Hedef</a:t>
                      </a:r>
                    </a:p>
                  </a:txBody>
                  <a:tcPr marL="6018" marR="6018" marT="601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Birim/Alt birim Hedefi</a:t>
                      </a:r>
                    </a:p>
                  </a:txBody>
                  <a:tcPr marL="6018" marR="6018" marT="601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Tespit Edilen Risk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tr-TR" sz="800" b="1" i="0" u="none" strike="noStrike" dirty="0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800" b="1" i="0" u="none" strike="noStrike" dirty="0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Risklere Verilen Cevaplar: Mevcut Kontroller</a:t>
                      </a:r>
                      <a:br>
                        <a:rPr lang="tr-TR" sz="800" b="1" i="0" u="none" strike="noStrike" dirty="0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800" b="1" i="0" u="none" strike="noStrike" dirty="0">
                        <a:solidFill>
                          <a:srgbClr val="781E4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Etki</a:t>
                      </a:r>
                    </a:p>
                  </a:txBody>
                  <a:tcPr marL="6018" marR="6018" marT="601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Olasılık </a:t>
                      </a:r>
                    </a:p>
                  </a:txBody>
                  <a:tcPr marL="6018" marR="6018" marT="601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Risk puanı</a:t>
                      </a:r>
                    </a:p>
                  </a:txBody>
                  <a:tcPr marL="6018" marR="6018" marT="601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Değişim (Risk Yönü)</a:t>
                      </a:r>
                    </a:p>
                  </a:txBody>
                  <a:tcPr marL="6018" marR="6018" marT="601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Risk verilecek cevaplar </a:t>
                      </a:r>
                      <a:b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Yeni/Ek/Kaldırılan Kontroller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Başlangıç Tarihi</a:t>
                      </a:r>
                    </a:p>
                  </a:txBody>
                  <a:tcPr marL="6018" marR="6018" marT="601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Risk Sahibi</a:t>
                      </a:r>
                    </a:p>
                  </a:txBody>
                  <a:tcPr marL="6018" marR="6018" marT="601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Açıklamalar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</a:tr>
              <a:tr h="106848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0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904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3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01068"/>
              </p:ext>
            </p:extLst>
          </p:nvPr>
        </p:nvGraphicFramePr>
        <p:xfrm>
          <a:off x="114831" y="110036"/>
          <a:ext cx="11902999" cy="6055632"/>
        </p:xfrm>
        <a:graphic>
          <a:graphicData uri="http://schemas.openxmlformats.org/drawingml/2006/table">
            <a:tbl>
              <a:tblPr/>
              <a:tblGrid>
                <a:gridCol w="1641376"/>
                <a:gridCol w="325862"/>
                <a:gridCol w="298707"/>
                <a:gridCol w="307758"/>
                <a:gridCol w="2353445"/>
                <a:gridCol w="1653446"/>
                <a:gridCol w="1647411"/>
                <a:gridCol w="1475429"/>
                <a:gridCol w="2199565"/>
              </a:tblGrid>
              <a:tr h="42677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F9D1A9"/>
                          </a:solidFill>
                          <a:effectLst/>
                          <a:latin typeface="Calibri" panose="020F0502020204030204" pitchFamily="34" charset="0"/>
                        </a:rPr>
                        <a:t>Konsolide Risk Raporu</a:t>
                      </a:r>
                    </a:p>
                  </a:txBody>
                  <a:tcPr marL="8288" marR="8288" marT="82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E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2967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İdare/Birim/Altbirim:</a:t>
                      </a:r>
                    </a:p>
                  </a:txBody>
                  <a:tcPr marL="8288" marR="8288" marT="82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07315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Sıra</a:t>
                      </a:r>
                      <a:b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1000" b="1" i="0" u="none" strike="noStrike">
                        <a:solidFill>
                          <a:srgbClr val="781E4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vert="vert27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Referans Numarası</a:t>
                      </a:r>
                    </a:p>
                  </a:txBody>
                  <a:tcPr marL="8288" marR="8288" marT="828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Stratejik Hedef</a:t>
                      </a:r>
                    </a:p>
                  </a:txBody>
                  <a:tcPr marL="8288" marR="8288" marT="828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Birim/Alt birim Hedefi</a:t>
                      </a:r>
                    </a:p>
                  </a:txBody>
                  <a:tcPr marL="8288" marR="8288" marT="828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Tespit edilen Risk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Durum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Risk Sahibi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Açıklamalar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</a:tr>
              <a:tr h="103810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Önceki Risk Puanı </a:t>
                      </a:r>
                      <a:b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ve Rengi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Sonraki Risk Puanı</a:t>
                      </a:r>
                      <a:b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1" i="0" u="none" strike="noStrike">
                          <a:solidFill>
                            <a:srgbClr val="781E46"/>
                          </a:solidFill>
                          <a:effectLst/>
                          <a:latin typeface="Calibri" panose="020F0502020204030204" pitchFamily="34" charset="0"/>
                        </a:rPr>
                        <a:t> ve Rengi</a:t>
                      </a:r>
                    </a:p>
                  </a:txBody>
                  <a:tcPr marL="8288" marR="8288" marT="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A9"/>
                    </a:solidFill>
                  </a:tcPr>
                </a:tc>
              </a:tr>
              <a:tr h="102657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5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3038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8" marR="8288" marT="8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2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21"/>
            <a:ext cx="12192000" cy="6858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215" y="1399401"/>
            <a:ext cx="4941570" cy="435864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42010" y="401181"/>
            <a:ext cx="10176510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dirty="0">
                <a:hlinkClick r:id="rId4"/>
              </a:rPr>
              <a:t>16/09/2020 tarih ve 39993649-612.01.01-E.6561 sayılı Rektörlük Makamı Oluru ile Üniversitemiz Risk Strateji Belgesi yürürlüğe girmiştir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21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17075" y="912221"/>
            <a:ext cx="7609112" cy="2873829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rgbClr val="701E46"/>
                </a:solidFill>
                <a:latin typeface="+mn-lt"/>
              </a:rPr>
              <a:t>RİSK </a:t>
            </a:r>
            <a:r>
              <a:rPr lang="tr-TR" sz="6000" b="1" dirty="0" smtClean="0">
                <a:solidFill>
                  <a:srgbClr val="701E46"/>
                </a:solidFill>
                <a:latin typeface="+mn-lt"/>
              </a:rPr>
              <a:t>YÖNETİMİ</a:t>
            </a:r>
            <a:endParaRPr lang="tr-TR" sz="6000" dirty="0">
              <a:solidFill>
                <a:srgbClr val="701E4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220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İçerik Yer Tutucusu 2"/>
          <p:cNvSpPr>
            <a:spLocks noGrp="1"/>
          </p:cNvSpPr>
          <p:nvPr/>
        </p:nvSpPr>
        <p:spPr>
          <a:xfrm>
            <a:off x="3317966" y="1152782"/>
            <a:ext cx="8329747" cy="893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6600" b="1" dirty="0">
                <a:solidFill>
                  <a:srgbClr val="781E46"/>
                </a:solidFill>
                <a:latin typeface="Rage Italic" panose="03070502040507070304" pitchFamily="66" charset="0"/>
              </a:rPr>
              <a:t>TESEKKÜR </a:t>
            </a:r>
            <a:r>
              <a:rPr lang="tr-TR" sz="6600" b="1" dirty="0" err="1">
                <a:solidFill>
                  <a:srgbClr val="781E46"/>
                </a:solidFill>
                <a:latin typeface="Rage Italic" panose="03070502040507070304" pitchFamily="66" charset="0"/>
              </a:rPr>
              <a:t>EDERiZ</a:t>
            </a:r>
            <a:r>
              <a:rPr lang="tr-TR" sz="6600" b="1" dirty="0">
                <a:solidFill>
                  <a:srgbClr val="781E46"/>
                </a:solidFill>
                <a:latin typeface="Rage Italic" panose="03070502040507070304" pitchFamily="66" charset="0"/>
              </a:rPr>
              <a:t>…</a:t>
            </a:r>
            <a:endParaRPr lang="tr-TR" sz="6600" b="1" dirty="0" smtClean="0">
              <a:latin typeface="Britannic Bold" panose="020B0903060703020204" pitchFamily="34" charset="0"/>
            </a:endParaRPr>
          </a:p>
        </p:txBody>
      </p:sp>
      <p:sp>
        <p:nvSpPr>
          <p:cNvPr id="7" name="Metin Yer Tutucusu 2"/>
          <p:cNvSpPr txBox="1">
            <a:spLocks/>
          </p:cNvSpPr>
          <p:nvPr/>
        </p:nvSpPr>
        <p:spPr>
          <a:xfrm>
            <a:off x="4001791" y="2942924"/>
            <a:ext cx="6639278" cy="44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200" b="1" dirty="0" smtClean="0">
                <a:solidFill>
                  <a:srgbClr val="781E46"/>
                </a:solidFill>
              </a:rPr>
              <a:t>Strateji Geliştirme Daire Başkanlığı</a:t>
            </a:r>
            <a:endParaRPr lang="tr-TR" sz="3200" b="1" dirty="0">
              <a:solidFill>
                <a:srgbClr val="781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rgbClr val="701E46"/>
                </a:solidFill>
                <a:latin typeface="+mn-lt"/>
              </a:rPr>
              <a:t>Risk Nedir?</a:t>
            </a:r>
            <a:endParaRPr lang="tr-TR" sz="5400" b="1" dirty="0">
              <a:solidFill>
                <a:srgbClr val="701E46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9680" y="2134825"/>
            <a:ext cx="9692639" cy="2891244"/>
          </a:xfrm>
        </p:spPr>
        <p:txBody>
          <a:bodyPr>
            <a:noAutofit/>
          </a:bodyPr>
          <a:lstStyle/>
          <a:p>
            <a:pPr algn="just"/>
            <a:r>
              <a:rPr lang="tr-TR" sz="3600" dirty="0">
                <a:solidFill>
                  <a:srgbClr val="701E46"/>
                </a:solidFill>
              </a:rPr>
              <a:t>Üniversitenin </a:t>
            </a:r>
            <a:r>
              <a:rPr lang="tr-TR" sz="3600" dirty="0" smtClean="0">
                <a:solidFill>
                  <a:srgbClr val="701E46"/>
                </a:solidFill>
              </a:rPr>
              <a:t>günlük faaliyetleri ile stratejik </a:t>
            </a:r>
            <a:r>
              <a:rPr lang="tr-TR" sz="3600" dirty="0" smtClean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«amaç</a:t>
            </a:r>
            <a:r>
              <a:rPr lang="tr-TR" sz="3600" dirty="0" smtClean="0">
                <a:solidFill>
                  <a:srgbClr val="701E46"/>
                </a:solidFill>
              </a:rPr>
              <a:t>» </a:t>
            </a:r>
            <a:r>
              <a:rPr lang="tr-TR" sz="3600" dirty="0">
                <a:solidFill>
                  <a:srgbClr val="701E46"/>
                </a:solidFill>
              </a:rPr>
              <a:t>ve </a:t>
            </a:r>
            <a:r>
              <a:rPr lang="tr-TR" sz="3600" dirty="0" smtClean="0">
                <a:solidFill>
                  <a:srgbClr val="701E46"/>
                </a:solidFill>
              </a:rPr>
              <a:t>«</a:t>
            </a:r>
            <a:r>
              <a:rPr lang="tr-TR" sz="3600" dirty="0" smtClean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hedeflerine</a:t>
            </a:r>
            <a:r>
              <a:rPr lang="tr-TR" sz="3600" dirty="0" smtClean="0">
                <a:solidFill>
                  <a:srgbClr val="701E46"/>
                </a:solidFill>
              </a:rPr>
              <a:t>» </a:t>
            </a:r>
            <a:r>
              <a:rPr lang="tr-TR" sz="3600" dirty="0">
                <a:solidFill>
                  <a:srgbClr val="701E46"/>
                </a:solidFill>
              </a:rPr>
              <a:t>ulaşmasını </a:t>
            </a:r>
            <a:r>
              <a:rPr lang="tr-TR" sz="3600" dirty="0" smtClean="0">
                <a:solidFill>
                  <a:srgbClr val="701E46"/>
                </a:solidFill>
              </a:rPr>
              <a:t>doğrudan veya dolaylı olarak etkileyen, </a:t>
            </a:r>
            <a:r>
              <a:rPr lang="tr-TR" sz="3600" u="sng" dirty="0" smtClean="0">
                <a:solidFill>
                  <a:srgbClr val="701E46"/>
                </a:solidFill>
              </a:rPr>
              <a:t>olasılık</a:t>
            </a:r>
            <a:r>
              <a:rPr lang="tr-TR" sz="3600" dirty="0" smtClean="0">
                <a:solidFill>
                  <a:srgbClr val="701E46"/>
                </a:solidFill>
              </a:rPr>
              <a:t> ve </a:t>
            </a:r>
            <a:r>
              <a:rPr lang="tr-TR" sz="3600" u="sng" dirty="0" smtClean="0">
                <a:solidFill>
                  <a:srgbClr val="701E46"/>
                </a:solidFill>
              </a:rPr>
              <a:t>etki</a:t>
            </a:r>
            <a:r>
              <a:rPr lang="tr-TR" sz="3600" dirty="0" smtClean="0">
                <a:solidFill>
                  <a:srgbClr val="701E46"/>
                </a:solidFill>
              </a:rPr>
              <a:t> </a:t>
            </a:r>
            <a:r>
              <a:rPr lang="tr-TR" sz="3600" dirty="0">
                <a:solidFill>
                  <a:srgbClr val="701E46"/>
                </a:solidFill>
              </a:rPr>
              <a:t>ile ölçülebilen her türlü eylem, durum </a:t>
            </a:r>
            <a:r>
              <a:rPr lang="tr-TR" sz="3600">
                <a:solidFill>
                  <a:srgbClr val="701E46"/>
                </a:solidFill>
              </a:rPr>
              <a:t>ve </a:t>
            </a:r>
            <a:r>
              <a:rPr lang="tr-TR" sz="3600" smtClean="0">
                <a:solidFill>
                  <a:srgbClr val="701E46"/>
                </a:solidFill>
              </a:rPr>
              <a:t>olaydır.</a:t>
            </a:r>
            <a:endParaRPr lang="tr-TR" sz="3600" dirty="0" smtClean="0">
              <a:solidFill>
                <a:srgbClr val="701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b="1" dirty="0" smtClean="0">
                <a:solidFill>
                  <a:srgbClr val="701E46"/>
                </a:solidFill>
                <a:latin typeface="+mn-lt"/>
              </a:rPr>
              <a:t>Riskin Unsurları</a:t>
            </a:r>
            <a:endParaRPr lang="tr-TR" sz="6600" b="1" dirty="0">
              <a:solidFill>
                <a:srgbClr val="701E46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04925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solidFill>
                  <a:srgbClr val="701E46"/>
                </a:solidFill>
              </a:rPr>
              <a:t>1) Olasılık:</a:t>
            </a:r>
            <a:r>
              <a:rPr lang="tr-TR" sz="2800" dirty="0" smtClean="0">
                <a:solidFill>
                  <a:srgbClr val="701E46"/>
                </a:solidFill>
              </a:rPr>
              <a:t> </a:t>
            </a:r>
            <a:r>
              <a:rPr lang="tr-TR" sz="2800" dirty="0">
                <a:solidFill>
                  <a:srgbClr val="701E46"/>
                </a:solidFill>
              </a:rPr>
              <a:t>Öznel ya da nesnel olarak tanımlanmış, ölçülmüş, belirlenmiş olsun veya olmasın bir olayın olabilme </a:t>
            </a:r>
            <a:r>
              <a:rPr lang="tr-TR" sz="2800" b="1" dirty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ihtimalidir</a:t>
            </a:r>
            <a:r>
              <a:rPr lang="tr-TR" sz="2800" b="1" dirty="0" smtClean="0">
                <a:solidFill>
                  <a:srgbClr val="701E46"/>
                </a:solidFill>
              </a:rPr>
              <a:t>.</a:t>
            </a:r>
          </a:p>
          <a:p>
            <a:endParaRPr lang="tr-TR" sz="2800" dirty="0">
              <a:solidFill>
                <a:srgbClr val="701E46"/>
              </a:solidFill>
            </a:endParaRPr>
          </a:p>
          <a:p>
            <a:pPr marL="0" indent="0" algn="just">
              <a:buNone/>
            </a:pPr>
            <a:r>
              <a:rPr lang="tr-TR" sz="2800" b="1" dirty="0" smtClean="0">
                <a:solidFill>
                  <a:srgbClr val="701E46"/>
                </a:solidFill>
              </a:rPr>
              <a:t>2) Etki:</a:t>
            </a:r>
            <a:r>
              <a:rPr lang="tr-TR" sz="2800" dirty="0" smtClean="0">
                <a:solidFill>
                  <a:srgbClr val="701E46"/>
                </a:solidFill>
              </a:rPr>
              <a:t> </a:t>
            </a:r>
            <a:r>
              <a:rPr lang="tr-TR" sz="2800" dirty="0">
                <a:solidFill>
                  <a:srgbClr val="701E46"/>
                </a:solidFill>
              </a:rPr>
              <a:t>İdari faaliyetlerin başarısını pozitif veya negatif etkileyen, kesin veya belirsiz olabilen nitel ve nicel olarak ifade edilebilen olayların </a:t>
            </a:r>
            <a:r>
              <a:rPr lang="tr-TR" sz="2800" b="1" dirty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sonucudur</a:t>
            </a:r>
            <a:r>
              <a:rPr lang="tr-TR" sz="2800" b="1" dirty="0" smtClean="0">
                <a:solidFill>
                  <a:srgbClr val="701E46"/>
                </a:solidFill>
              </a:rPr>
              <a:t>.</a:t>
            </a:r>
          </a:p>
          <a:p>
            <a:pPr marL="0" indent="0" algn="just">
              <a:buNone/>
            </a:pPr>
            <a:endParaRPr lang="tr-TR" sz="2400" dirty="0" smtClean="0">
              <a:solidFill>
                <a:srgbClr val="701E46"/>
              </a:solidFill>
            </a:endParaRPr>
          </a:p>
          <a:p>
            <a:pPr lvl="1"/>
            <a:r>
              <a:rPr lang="tr-TR" sz="2800" b="1" dirty="0" smtClean="0">
                <a:solidFill>
                  <a:srgbClr val="701E46"/>
                </a:solidFill>
              </a:rPr>
              <a:t>Risk Seviyesi:</a:t>
            </a:r>
            <a:r>
              <a:rPr lang="tr-TR" sz="2800" dirty="0" smtClean="0">
                <a:solidFill>
                  <a:srgbClr val="701E46"/>
                </a:solidFill>
              </a:rPr>
              <a:t> (Olasılık) </a:t>
            </a:r>
            <a:r>
              <a:rPr lang="tr-TR" sz="2800" dirty="0">
                <a:solidFill>
                  <a:srgbClr val="701E46"/>
                </a:solidFill>
              </a:rPr>
              <a:t>X</a:t>
            </a:r>
            <a:r>
              <a:rPr lang="tr-TR" sz="2800" dirty="0" smtClean="0">
                <a:solidFill>
                  <a:srgbClr val="701E46"/>
                </a:solidFill>
              </a:rPr>
              <a:t> (Etki)</a:t>
            </a:r>
            <a:endParaRPr lang="tr-TR" sz="2800" dirty="0">
              <a:solidFill>
                <a:srgbClr val="701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17" y="1560059"/>
            <a:ext cx="6116165" cy="413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58047" y="2534012"/>
            <a:ext cx="3238591" cy="2325370"/>
          </a:xfrm>
        </p:spPr>
        <p:txBody>
          <a:bodyPr/>
          <a:lstStyle/>
          <a:p>
            <a:pPr eaLnBrk="1" hangingPunct="1">
              <a:buClr>
                <a:srgbClr val="D30303"/>
              </a:buClr>
              <a:buSzPct val="150000"/>
              <a:buFontTx/>
              <a:buNone/>
            </a:pPr>
            <a:r>
              <a:rPr lang="tr-TR" altLang="tr-TR" sz="3200" b="1" dirty="0" smtClean="0">
                <a:solidFill>
                  <a:srgbClr val="701E46"/>
                </a:solidFill>
                <a:cs typeface="Arial" panose="020B0604020202020204" pitchFamily="34" charset="0"/>
              </a:rPr>
              <a:t>  Risklerin olasılık ve etkilerinin grafiksel olarak gösterilmesidir.</a:t>
            </a:r>
          </a:p>
          <a:p>
            <a:pPr eaLnBrk="1" hangingPunct="1">
              <a:buClr>
                <a:srgbClr val="D30303"/>
              </a:buClr>
              <a:buSzPct val="150000"/>
              <a:buFontTx/>
              <a:buNone/>
            </a:pPr>
            <a:endParaRPr lang="tr-TR" altLang="tr-TR" sz="3200" b="1" dirty="0" smtClean="0">
              <a:solidFill>
                <a:srgbClr val="701E46"/>
              </a:solidFill>
              <a:cs typeface="Arial" panose="020B0604020202020204" pitchFamily="34" charset="0"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358047" y="283618"/>
            <a:ext cx="4204064" cy="1276441"/>
          </a:xfrm>
        </p:spPr>
        <p:txBody>
          <a:bodyPr>
            <a:noAutofit/>
          </a:bodyPr>
          <a:lstStyle/>
          <a:p>
            <a:pPr algn="ctr"/>
            <a:r>
              <a:rPr lang="tr-TR" altLang="tr-TR" sz="5400" b="1" dirty="0">
                <a:solidFill>
                  <a:srgbClr val="D30303"/>
                </a:solidFill>
                <a:latin typeface="+mn-lt"/>
              </a:rPr>
              <a:t>Risk </a:t>
            </a:r>
            <a:r>
              <a:rPr lang="tr-TR" altLang="tr-TR" sz="5400" b="1" dirty="0" smtClean="0">
                <a:solidFill>
                  <a:srgbClr val="D30303"/>
                </a:solidFill>
                <a:latin typeface="+mn-lt"/>
              </a:rPr>
              <a:t>Haritası:</a:t>
            </a:r>
            <a:endParaRPr lang="tr-TR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5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2722" y="2528887"/>
            <a:ext cx="6934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D30303"/>
              </a:buClr>
              <a:buSzPct val="150000"/>
              <a:buFontTx/>
              <a:buChar char="•"/>
            </a:pPr>
            <a:r>
              <a:rPr lang="tr-TR" altLang="tr-TR" sz="3200" dirty="0">
                <a:solidFill>
                  <a:srgbClr val="701E46"/>
                </a:solidFill>
                <a:latin typeface="+mn-lt"/>
                <a:cs typeface="Arial" panose="020B0604020202020204" pitchFamily="34" charset="0"/>
              </a:rPr>
              <a:t>Riskin olasılığı puanlanır.</a:t>
            </a:r>
          </a:p>
          <a:p>
            <a:pPr eaLnBrk="1" hangingPunct="1">
              <a:spcBef>
                <a:spcPct val="20000"/>
              </a:spcBef>
              <a:buClr>
                <a:srgbClr val="D30303"/>
              </a:buClr>
              <a:buSzPct val="150000"/>
              <a:buFontTx/>
              <a:buChar char="•"/>
            </a:pPr>
            <a:r>
              <a:rPr lang="tr-TR" altLang="tr-TR" sz="3200" dirty="0">
                <a:solidFill>
                  <a:srgbClr val="701E46"/>
                </a:solidFill>
                <a:latin typeface="+mn-lt"/>
                <a:cs typeface="Arial" panose="020B0604020202020204" pitchFamily="34" charset="0"/>
              </a:rPr>
              <a:t>Etkisi Puanlanır.</a:t>
            </a:r>
          </a:p>
          <a:p>
            <a:pPr eaLnBrk="1" hangingPunct="1">
              <a:spcBef>
                <a:spcPct val="20000"/>
              </a:spcBef>
              <a:buClr>
                <a:srgbClr val="D30303"/>
              </a:buClr>
              <a:buSzPct val="150000"/>
              <a:buFontTx/>
              <a:buChar char="•"/>
            </a:pPr>
            <a:r>
              <a:rPr lang="tr-TR" altLang="tr-TR" sz="3200" dirty="0">
                <a:solidFill>
                  <a:srgbClr val="701E46"/>
                </a:solidFill>
                <a:latin typeface="+mn-lt"/>
                <a:cs typeface="Arial" panose="020B0604020202020204" pitchFamily="34" charset="0"/>
              </a:rPr>
              <a:t>Risk puanı haritada işlenir.</a:t>
            </a:r>
          </a:p>
          <a:p>
            <a:pPr eaLnBrk="1" hangingPunct="1">
              <a:spcBef>
                <a:spcPct val="20000"/>
              </a:spcBef>
              <a:buClr>
                <a:srgbClr val="D30303"/>
              </a:buClr>
              <a:buSzPct val="150000"/>
            </a:pPr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44" y="1419225"/>
            <a:ext cx="4730750" cy="39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5344"/>
            <a:ext cx="10515600" cy="57302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100" dirty="0" smtClean="0"/>
              <a:t>  </a:t>
            </a:r>
            <a:r>
              <a:rPr lang="tr-TR" sz="3600" b="1" dirty="0" smtClean="0"/>
              <a:t>Risk Matrisi</a:t>
            </a:r>
            <a:endParaRPr lang="tr-TR" sz="3600" b="1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28" y="578776"/>
            <a:ext cx="8645144" cy="5700447"/>
          </a:xfrm>
        </p:spPr>
      </p:pic>
    </p:spTree>
    <p:extLst>
      <p:ext uri="{BB962C8B-B14F-4D97-AF65-F5344CB8AC3E}">
        <p14:creationId xmlns:p14="http://schemas.microsoft.com/office/powerpoint/2010/main" val="33391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0" y="311331"/>
            <a:ext cx="9601200" cy="735376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701E46"/>
                </a:solidFill>
                <a:latin typeface="+mn-lt"/>
              </a:rPr>
              <a:t>Risk Yönetimi</a:t>
            </a:r>
            <a:endParaRPr lang="tr-TR" b="1" dirty="0">
              <a:solidFill>
                <a:srgbClr val="701E46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0" y="1239870"/>
            <a:ext cx="9601200" cy="4769044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solidFill>
                  <a:srgbClr val="701E46"/>
                </a:solidFill>
              </a:rPr>
              <a:t>Üniversitenin idari faaliyetleri ve çevresi içindeki potansiyel </a:t>
            </a:r>
            <a:r>
              <a:rPr lang="tr-TR" sz="2400" dirty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fırsatları</a:t>
            </a:r>
            <a:r>
              <a:rPr lang="tr-TR" sz="2400" dirty="0">
                <a:solidFill>
                  <a:srgbClr val="701E46"/>
                </a:solidFill>
              </a:rPr>
              <a:t> ve olası </a:t>
            </a:r>
            <a:r>
              <a:rPr lang="tr-TR" sz="2400" b="1" dirty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tehlikeleri</a:t>
            </a:r>
            <a:r>
              <a:rPr lang="tr-TR" sz="2400" dirty="0">
                <a:solidFill>
                  <a:srgbClr val="701E46"/>
                </a:solidFill>
              </a:rPr>
              <a:t> ortaya çıkaran kurum kültürü ve yapılanmanın yönetilmesidir</a:t>
            </a:r>
            <a:r>
              <a:rPr lang="tr-TR" sz="2400" dirty="0" smtClean="0">
                <a:solidFill>
                  <a:srgbClr val="701E46"/>
                </a:solidFill>
              </a:rPr>
              <a:t>.</a:t>
            </a:r>
          </a:p>
          <a:p>
            <a:pPr algn="just"/>
            <a:r>
              <a:rPr lang="tr-TR" sz="2400" b="1" u="sng" dirty="0" smtClean="0">
                <a:solidFill>
                  <a:srgbClr val="701E46"/>
                </a:solidFill>
              </a:rPr>
              <a:t>Amacı</a:t>
            </a:r>
            <a:r>
              <a:rPr lang="tr-TR" sz="2400" b="1" dirty="0">
                <a:solidFill>
                  <a:srgbClr val="701E46"/>
                </a:solidFill>
              </a:rPr>
              <a:t>, </a:t>
            </a:r>
            <a:r>
              <a:rPr lang="tr-TR" sz="2400" dirty="0">
                <a:solidFill>
                  <a:srgbClr val="701E46"/>
                </a:solidFill>
              </a:rPr>
              <a:t>yönetimin kurum için belirlenen hedeflere mümkün olduğunca ulaşmasını </a:t>
            </a:r>
            <a:r>
              <a:rPr lang="tr-TR" sz="2400" dirty="0" smtClean="0">
                <a:solidFill>
                  <a:srgbClr val="701E46"/>
                </a:solidFill>
              </a:rPr>
              <a:t>sağlamaktır. </a:t>
            </a:r>
            <a:r>
              <a:rPr lang="tr-TR" sz="2400" b="1" i="1" dirty="0" smtClean="0">
                <a:solidFill>
                  <a:srgbClr val="701E46"/>
                </a:solidFill>
              </a:rPr>
              <a:t>Hedeflere ulaşamamak demek, Üniversitenin temel amaçlarını yerine getirememesi </a:t>
            </a:r>
            <a:r>
              <a:rPr lang="tr-TR" sz="2400" i="1" dirty="0" smtClean="0">
                <a:solidFill>
                  <a:srgbClr val="701E46"/>
                </a:solidFill>
              </a:rPr>
              <a:t>demektir.</a:t>
            </a:r>
          </a:p>
          <a:p>
            <a:pPr algn="just"/>
            <a:r>
              <a:rPr lang="tr-TR" sz="2400" b="1" dirty="0">
                <a:solidFill>
                  <a:srgbClr val="701E46"/>
                </a:solidFill>
              </a:rPr>
              <a:t>Kurumun; </a:t>
            </a:r>
            <a:r>
              <a:rPr lang="tr-TR" sz="2400" dirty="0">
                <a:solidFill>
                  <a:srgbClr val="701E46"/>
                </a:solidFill>
              </a:rPr>
              <a:t>istediği sonuçlara ulaşma güvenini artırır, tehditleri kabul edilebilir bir seviyede tutmasını ve fırsatları kullanarak bilinçli kararlar almasını sağlar. </a:t>
            </a:r>
          </a:p>
          <a:p>
            <a:pPr algn="just">
              <a:defRPr/>
            </a:pPr>
            <a:r>
              <a:rPr lang="tr-TR" sz="2400" dirty="0">
                <a:solidFill>
                  <a:srgbClr val="701E46"/>
                </a:solidFill>
              </a:rPr>
              <a:t>Bütün kurumda süregelen ve devam eden bir süreçtir.</a:t>
            </a:r>
          </a:p>
          <a:p>
            <a:pPr algn="just">
              <a:defRPr/>
            </a:pPr>
            <a:r>
              <a:rPr lang="tr-TR" sz="2400" dirty="0" smtClean="0">
                <a:solidFill>
                  <a:srgbClr val="701E46"/>
                </a:solidFill>
              </a:rPr>
              <a:t>Tüm </a:t>
            </a:r>
            <a:r>
              <a:rPr lang="tr-TR" sz="2400" dirty="0">
                <a:solidFill>
                  <a:srgbClr val="701E46"/>
                </a:solidFill>
              </a:rPr>
              <a:t>kurumu ilgilendiren riskler dahil olmak üzere kurumun her seviye ve bölümünü kapsar.</a:t>
            </a:r>
          </a:p>
        </p:txBody>
      </p:sp>
    </p:spTree>
    <p:extLst>
      <p:ext uri="{BB962C8B-B14F-4D97-AF65-F5344CB8AC3E}">
        <p14:creationId xmlns:p14="http://schemas.microsoft.com/office/powerpoint/2010/main" val="28463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45764" y="157645"/>
            <a:ext cx="5300472" cy="1160970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rgbClr val="701E46"/>
                </a:solidFill>
                <a:latin typeface="+mn-lt"/>
              </a:rPr>
              <a:t>Risk Yönetimi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4920" y="820426"/>
            <a:ext cx="9878568" cy="5217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rgbClr val="701E46"/>
                </a:solidFill>
              </a:rPr>
              <a:t>Risklerin;</a:t>
            </a:r>
          </a:p>
          <a:p>
            <a:pPr lvl="1" algn="just">
              <a:lnSpc>
                <a:spcPct val="125000"/>
              </a:lnSpc>
            </a:pPr>
            <a:r>
              <a:rPr lang="tr-TR" sz="2400" b="1" i="0" dirty="0" smtClean="0">
                <a:solidFill>
                  <a:srgbClr val="701E46"/>
                </a:solidFill>
              </a:rPr>
              <a:t>Belirlenmesi</a:t>
            </a:r>
            <a:r>
              <a:rPr lang="tr-TR" sz="2400" dirty="0" smtClean="0">
                <a:solidFill>
                  <a:srgbClr val="701E46"/>
                </a:solidFill>
              </a:rPr>
              <a:t> (Risklerin </a:t>
            </a:r>
            <a:r>
              <a:rPr lang="tr-TR" sz="2400" dirty="0" smtClean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tespit</a:t>
            </a:r>
            <a:r>
              <a:rPr lang="tr-TR" sz="2400" dirty="0" smtClean="0">
                <a:solidFill>
                  <a:srgbClr val="701E46"/>
                </a:solidFill>
              </a:rPr>
              <a:t> edilmesi) ,</a:t>
            </a:r>
          </a:p>
          <a:p>
            <a:pPr lvl="1" algn="just">
              <a:lnSpc>
                <a:spcPct val="125000"/>
              </a:lnSpc>
            </a:pPr>
            <a:r>
              <a:rPr lang="tr-TR" sz="2400" b="1" i="0" dirty="0" smtClean="0">
                <a:solidFill>
                  <a:srgbClr val="701E46"/>
                </a:solidFill>
              </a:rPr>
              <a:t>Değerlendirilmesi</a:t>
            </a:r>
            <a:r>
              <a:rPr lang="tr-TR" sz="2400" dirty="0" smtClean="0">
                <a:solidFill>
                  <a:srgbClr val="701E46"/>
                </a:solidFill>
              </a:rPr>
              <a:t> (Risklerin </a:t>
            </a:r>
            <a:r>
              <a:rPr lang="tr-TR" sz="2400" dirty="0" smtClean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türlerinin, olasılıklarının ve etkilerinin </a:t>
            </a:r>
            <a:r>
              <a:rPr lang="tr-TR" sz="2400" dirty="0" smtClean="0">
                <a:solidFill>
                  <a:srgbClr val="701E46"/>
                </a:solidFill>
              </a:rPr>
              <a:t>bulunması),</a:t>
            </a:r>
          </a:p>
          <a:p>
            <a:pPr lvl="1" algn="just">
              <a:lnSpc>
                <a:spcPct val="125000"/>
              </a:lnSpc>
            </a:pPr>
            <a:r>
              <a:rPr lang="tr-TR" sz="2400" b="1" i="0" dirty="0" smtClean="0">
                <a:solidFill>
                  <a:srgbClr val="701E46"/>
                </a:solidFill>
              </a:rPr>
              <a:t>Analiz Edilmesi</a:t>
            </a:r>
            <a:r>
              <a:rPr lang="tr-TR" sz="2400" dirty="0" smtClean="0">
                <a:solidFill>
                  <a:srgbClr val="701E46"/>
                </a:solidFill>
              </a:rPr>
              <a:t> (Risklerin öneminin kavranması ve gerekli adımların atılarak risklere </a:t>
            </a:r>
            <a:r>
              <a:rPr lang="tr-TR" sz="2400" dirty="0" smtClean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cevap verilmesi</a:t>
            </a:r>
            <a:r>
              <a:rPr lang="tr-TR" sz="2400" dirty="0" smtClean="0">
                <a:solidFill>
                  <a:srgbClr val="701E46"/>
                </a:solidFill>
              </a:rPr>
              <a:t>),</a:t>
            </a:r>
          </a:p>
          <a:p>
            <a:pPr lvl="1" algn="just">
              <a:lnSpc>
                <a:spcPct val="125000"/>
              </a:lnSpc>
            </a:pPr>
            <a:r>
              <a:rPr lang="tr-TR" sz="2400" b="1" i="0" dirty="0" smtClean="0">
                <a:solidFill>
                  <a:srgbClr val="701E46"/>
                </a:solidFill>
              </a:rPr>
              <a:t>Raporlanması</a:t>
            </a:r>
            <a:r>
              <a:rPr lang="tr-TR" sz="2400" dirty="0" smtClean="0">
                <a:solidFill>
                  <a:srgbClr val="701E46"/>
                </a:solidFill>
              </a:rPr>
              <a:t> (Riskler için yapılan her türlü iş ve faaliyetin </a:t>
            </a:r>
            <a:r>
              <a:rPr lang="tr-TR" sz="2400" dirty="0" smtClean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doküman</a:t>
            </a:r>
            <a:r>
              <a:rPr lang="tr-TR" sz="2400" dirty="0" smtClean="0">
                <a:solidFill>
                  <a:srgbClr val="701E46"/>
                </a:solidFill>
              </a:rPr>
              <a:t> haline getirilmesi),</a:t>
            </a:r>
          </a:p>
          <a:p>
            <a:pPr lvl="1" algn="just">
              <a:lnSpc>
                <a:spcPct val="125000"/>
              </a:lnSpc>
            </a:pPr>
            <a:r>
              <a:rPr lang="tr-TR" sz="2400" b="1" i="0" dirty="0" smtClean="0">
                <a:solidFill>
                  <a:srgbClr val="701E46"/>
                </a:solidFill>
              </a:rPr>
              <a:t>İzlenmesi</a:t>
            </a:r>
            <a:r>
              <a:rPr lang="tr-TR" sz="2400" dirty="0" smtClean="0">
                <a:solidFill>
                  <a:srgbClr val="701E46"/>
                </a:solidFill>
              </a:rPr>
              <a:t> (Risklerin takibi gerçekleştirilerek gerekli </a:t>
            </a:r>
            <a:r>
              <a:rPr lang="tr-TR" sz="2400" dirty="0" smtClean="0">
                <a:solidFill>
                  <a:srgbClr val="7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güncellemelerin</a:t>
            </a:r>
            <a:r>
              <a:rPr lang="tr-TR" sz="2400" dirty="0" smtClean="0">
                <a:solidFill>
                  <a:srgbClr val="701E46"/>
                </a:solidFill>
              </a:rPr>
              <a:t> yapılması).</a:t>
            </a:r>
            <a:endParaRPr lang="tr-TR" sz="2400" dirty="0">
              <a:solidFill>
                <a:srgbClr val="701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2011</Words>
  <Application>Microsoft Office PowerPoint</Application>
  <PresentationFormat>Geniş ekran</PresentationFormat>
  <Paragraphs>363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Britannic Bold</vt:lpstr>
      <vt:lpstr>Calibri</vt:lpstr>
      <vt:lpstr>Calibri Light</vt:lpstr>
      <vt:lpstr>Rage Italic</vt:lpstr>
      <vt:lpstr>Times New Roman</vt:lpstr>
      <vt:lpstr>Office Teması</vt:lpstr>
      <vt:lpstr>PowerPoint Sunusu</vt:lpstr>
      <vt:lpstr>RİSK YÖNETİMİ</vt:lpstr>
      <vt:lpstr>Risk Nedir?</vt:lpstr>
      <vt:lpstr>Riskin Unsurları</vt:lpstr>
      <vt:lpstr>Risk Haritası:</vt:lpstr>
      <vt:lpstr>PowerPoint Sunusu</vt:lpstr>
      <vt:lpstr>  Risk Matrisi</vt:lpstr>
      <vt:lpstr>Risk Yönetimi</vt:lpstr>
      <vt:lpstr>Risk Yönetimi</vt:lpstr>
      <vt:lpstr>Üniversitemizin Stratejik Hedefleri ile Riskleri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RİSK YÖNETİMİ</dc:title>
  <dc:creator>Bilge_</dc:creator>
  <cp:lastModifiedBy>Ismail Sakalli</cp:lastModifiedBy>
  <cp:revision>130</cp:revision>
  <dcterms:created xsi:type="dcterms:W3CDTF">2017-11-23T13:06:12Z</dcterms:created>
  <dcterms:modified xsi:type="dcterms:W3CDTF">2020-09-29T11:24:04Z</dcterms:modified>
</cp:coreProperties>
</file>