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95" r:id="rId3"/>
    <p:sldId id="257" r:id="rId4"/>
    <p:sldId id="260" r:id="rId5"/>
    <p:sldId id="296" r:id="rId6"/>
    <p:sldId id="266" r:id="rId7"/>
    <p:sldId id="297" r:id="rId8"/>
    <p:sldId id="261" r:id="rId9"/>
    <p:sldId id="272" r:id="rId10"/>
    <p:sldId id="321" r:id="rId11"/>
    <p:sldId id="264" r:id="rId12"/>
    <p:sldId id="294" r:id="rId13"/>
    <p:sldId id="298" r:id="rId14"/>
    <p:sldId id="299" r:id="rId15"/>
    <p:sldId id="300" r:id="rId16"/>
    <p:sldId id="306" r:id="rId17"/>
    <p:sldId id="308" r:id="rId18"/>
    <p:sldId id="309" r:id="rId19"/>
    <p:sldId id="310" r:id="rId20"/>
    <p:sldId id="311" r:id="rId21"/>
    <p:sldId id="312" r:id="rId22"/>
    <p:sldId id="313" r:id="rId23"/>
    <p:sldId id="314" r:id="rId24"/>
    <p:sldId id="315" r:id="rId25"/>
    <p:sldId id="316" r:id="rId26"/>
    <p:sldId id="317" r:id="rId27"/>
    <p:sldId id="318" r:id="rId28"/>
    <p:sldId id="328" r:id="rId29"/>
    <p:sldId id="319" r:id="rId30"/>
    <p:sldId id="324" r:id="rId31"/>
    <p:sldId id="320" r:id="rId32"/>
    <p:sldId id="325" r:id="rId33"/>
    <p:sldId id="331" r:id="rId34"/>
    <p:sldId id="332" r:id="rId35"/>
    <p:sldId id="333" r:id="rId36"/>
    <p:sldId id="307"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snapToGrid="0">
      <p:cViewPr varScale="1">
        <p:scale>
          <a:sx n="110" d="100"/>
          <a:sy n="110" d="100"/>
        </p:scale>
        <p:origin x="546" y="108"/>
      </p:cViewPr>
      <p:guideLst/>
    </p:cSldViewPr>
  </p:slideViewPr>
  <p:notesTextViewPr>
    <p:cViewPr>
      <p:scale>
        <a:sx n="1" d="1"/>
        <a:sy n="1" d="1"/>
      </p:scale>
      <p:origin x="0" y="0"/>
    </p:cViewPr>
  </p:notesTextViewPr>
  <p:sorterViewPr>
    <p:cViewPr>
      <p:scale>
        <a:sx n="100" d="100"/>
        <a:sy n="100" d="100"/>
      </p:scale>
      <p:origin x="0" y="-29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174491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334352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249829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151784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312059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306252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279587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154901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260041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84870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F6F49D-5D57-4A1A-9537-1C193976F7D5}" type="datetimeFigureOut">
              <a:rPr lang="tr-TR" smtClean="0"/>
              <a:t>9.8.2021</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49F6A47-961A-4EC9-BD62-0BAF390A2D15}" type="slidenum">
              <a:rPr lang="tr-TR" smtClean="0"/>
              <a:t>‹#›</a:t>
            </a:fld>
            <a:endParaRPr lang="tr-TR" dirty="0"/>
          </a:p>
        </p:txBody>
      </p:sp>
    </p:spTree>
    <p:extLst>
      <p:ext uri="{BB962C8B-B14F-4D97-AF65-F5344CB8AC3E}">
        <p14:creationId xmlns:p14="http://schemas.microsoft.com/office/powerpoint/2010/main" val="113310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F49D-5D57-4A1A-9537-1C193976F7D5}" type="datetimeFigureOut">
              <a:rPr lang="tr-TR" smtClean="0"/>
              <a:t>9.8.2021</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F6A47-961A-4EC9-BD62-0BAF390A2D15}" type="slidenum">
              <a:rPr lang="tr-TR" smtClean="0"/>
              <a:t>‹#›</a:t>
            </a:fld>
            <a:endParaRPr lang="tr-TR" dirty="0"/>
          </a:p>
        </p:txBody>
      </p:sp>
    </p:spTree>
    <p:extLst>
      <p:ext uri="{BB962C8B-B14F-4D97-AF65-F5344CB8AC3E}">
        <p14:creationId xmlns:p14="http://schemas.microsoft.com/office/powerpoint/2010/main" val="15838233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sgdb.asbu.edu.tr/tr/duyuru/16092020-tarih-ve-39993649-6120101-e6561-sayili-rektorluk-makami-oluru-ile-universitemiz"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gdb.asbu.edu.tr/tr/duyuru/16092020-tarih-ve-39993649-6120101-e6561-sayili-rektorluk-makami-oluru-ile-universitemiz"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566584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İçerik Yer Tutucusu 5"/>
          <p:cNvGraphicFramePr>
            <a:graphicFrameLocks noGrp="1"/>
          </p:cNvGraphicFramePr>
          <p:nvPr>
            <p:ph idx="1"/>
            <p:extLst>
              <p:ext uri="{D42A27DB-BD31-4B8C-83A1-F6EECF244321}">
                <p14:modId xmlns:p14="http://schemas.microsoft.com/office/powerpoint/2010/main" val="1007192500"/>
              </p:ext>
            </p:extLst>
          </p:nvPr>
        </p:nvGraphicFramePr>
        <p:xfrm>
          <a:off x="326572" y="444135"/>
          <a:ext cx="11538856" cy="5672843"/>
        </p:xfrm>
        <a:graphic>
          <a:graphicData uri="http://schemas.openxmlformats.org/drawingml/2006/table">
            <a:tbl>
              <a:tblPr firstRow="1" firstCol="1" bandRow="1">
                <a:tableStyleId>{5C22544A-7EE6-4342-B048-85BDC9FD1C3A}</a:tableStyleId>
              </a:tblPr>
              <a:tblGrid>
                <a:gridCol w="4438718">
                  <a:extLst>
                    <a:ext uri="{9D8B030D-6E8A-4147-A177-3AD203B41FA5}">
                      <a16:colId xmlns:a16="http://schemas.microsoft.com/office/drawing/2014/main" xmlns="" val="20000"/>
                    </a:ext>
                  </a:extLst>
                </a:gridCol>
                <a:gridCol w="2569135">
                  <a:extLst>
                    <a:ext uri="{9D8B030D-6E8A-4147-A177-3AD203B41FA5}">
                      <a16:colId xmlns:a16="http://schemas.microsoft.com/office/drawing/2014/main" xmlns="" val="20001"/>
                    </a:ext>
                  </a:extLst>
                </a:gridCol>
                <a:gridCol w="2452954">
                  <a:extLst>
                    <a:ext uri="{9D8B030D-6E8A-4147-A177-3AD203B41FA5}">
                      <a16:colId xmlns:a16="http://schemas.microsoft.com/office/drawing/2014/main" xmlns="" val="20002"/>
                    </a:ext>
                  </a:extLst>
                </a:gridCol>
                <a:gridCol w="2078049">
                  <a:extLst>
                    <a:ext uri="{9D8B030D-6E8A-4147-A177-3AD203B41FA5}">
                      <a16:colId xmlns:a16="http://schemas.microsoft.com/office/drawing/2014/main" xmlns="" val="20003"/>
                    </a:ext>
                  </a:extLst>
                </a:gridCol>
              </a:tblGrid>
              <a:tr h="577665">
                <a:tc gridSpan="4">
                  <a:txBody>
                    <a:bodyPr/>
                    <a:lstStyle/>
                    <a:p>
                      <a:pPr algn="ctr">
                        <a:lnSpc>
                          <a:spcPct val="107000"/>
                        </a:lnSpc>
                        <a:spcAft>
                          <a:spcPts val="0"/>
                        </a:spcAft>
                      </a:pPr>
                      <a:r>
                        <a:rPr lang="tr-TR" sz="2800" dirty="0">
                          <a:effectLst/>
                        </a:rPr>
                        <a:t>RİSK YÖNETİM SÜRECİ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649874">
                <a:tc>
                  <a:txBody>
                    <a:bodyPr/>
                    <a:lstStyle/>
                    <a:p>
                      <a:pPr algn="ctr">
                        <a:lnSpc>
                          <a:spcPct val="107000"/>
                        </a:lnSpc>
                        <a:spcAft>
                          <a:spcPts val="0"/>
                        </a:spcAft>
                      </a:pPr>
                      <a:r>
                        <a:rPr lang="tr-TR" sz="1200">
                          <a:effectLst/>
                        </a:rPr>
                        <a:t>Süreç Adımları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050" dirty="0">
                          <a:effectLst/>
                        </a:rPr>
                        <a:t>Tarih</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200">
                          <a:effectLst/>
                        </a:rPr>
                        <a:t>Sorumlu Birim</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200">
                          <a:effectLst/>
                        </a:rPr>
                        <a:t>Koordine - İşbirliği Yapılacak Birim</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1"/>
                  </a:ext>
                </a:extLst>
              </a:tr>
              <a:tr h="493424">
                <a:tc>
                  <a:txBody>
                    <a:bodyPr/>
                    <a:lstStyle/>
                    <a:p>
                      <a:pPr>
                        <a:lnSpc>
                          <a:spcPct val="107000"/>
                        </a:lnSpc>
                        <a:spcAft>
                          <a:spcPts val="0"/>
                        </a:spcAft>
                      </a:pPr>
                      <a:r>
                        <a:rPr lang="tr-TR" sz="1200" dirty="0">
                          <a:effectLst/>
                        </a:rPr>
                        <a:t>Risk </a:t>
                      </a:r>
                      <a:r>
                        <a:rPr lang="tr-TR" sz="1200" dirty="0" smtClean="0">
                          <a:effectLst/>
                        </a:rPr>
                        <a:t>Belirleme Komisyonlarının </a:t>
                      </a:r>
                      <a:r>
                        <a:rPr lang="tr-TR" sz="1200" dirty="0">
                          <a:effectLst/>
                        </a:rPr>
                        <a:t>Oluşturulması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200" dirty="0" smtClean="0">
                          <a:latin typeface="+mn-lt"/>
                          <a:cs typeface="Times New Roman" panose="02020603050405020304" pitchFamily="18" charset="0"/>
                        </a:rPr>
                        <a:t>25.03.2019</a:t>
                      </a:r>
                      <a:endParaRPr lang="tr-TR" sz="1200" dirty="0">
                        <a:effectLst/>
                        <a:latin typeface="+mn-lt"/>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dirty="0">
                          <a:effectLst/>
                        </a:rPr>
                        <a:t>TÜM BİRİMLER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dirty="0">
                          <a:effectLst/>
                        </a:rPr>
                        <a:t>SGDB</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2"/>
                  </a:ext>
                </a:extLst>
              </a:tr>
              <a:tr h="493424">
                <a:tc>
                  <a:txBody>
                    <a:bodyPr/>
                    <a:lstStyle/>
                    <a:p>
                      <a:pPr>
                        <a:lnSpc>
                          <a:spcPct val="107000"/>
                        </a:lnSpc>
                        <a:spcAft>
                          <a:spcPts val="0"/>
                        </a:spcAft>
                      </a:pPr>
                      <a:r>
                        <a:rPr lang="tr-TR" sz="1200" dirty="0">
                          <a:effectLst/>
                        </a:rPr>
                        <a:t>Risk Strateji Belgesinin Hazırlanması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200" dirty="0" smtClean="0">
                          <a:latin typeface="+mn-lt"/>
                          <a:cs typeface="Times New Roman" panose="02020603050405020304" pitchFamily="18" charset="0"/>
                        </a:rPr>
                        <a:t>16.09.2020</a:t>
                      </a:r>
                      <a:endParaRPr lang="tr-TR" sz="1200" dirty="0">
                        <a:effectLst/>
                        <a:latin typeface="+mn-lt"/>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SGDB-İKİYK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TÜM BİRİMLER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3"/>
                  </a:ext>
                </a:extLst>
              </a:tr>
              <a:tr h="493424">
                <a:tc>
                  <a:txBody>
                    <a:bodyPr/>
                    <a:lstStyle/>
                    <a:p>
                      <a:pPr>
                        <a:lnSpc>
                          <a:spcPct val="107000"/>
                        </a:lnSpc>
                        <a:spcAft>
                          <a:spcPts val="0"/>
                        </a:spcAft>
                      </a:pPr>
                      <a:r>
                        <a:rPr lang="tr-TR" sz="1200" dirty="0">
                          <a:effectLst/>
                        </a:rPr>
                        <a:t>Risklerin Belirlenmesi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smtClean="0">
                          <a:effectLst/>
                          <a:latin typeface="+mn-lt"/>
                          <a:ea typeface="Calibri" panose="020F0502020204030204" pitchFamily="34" charset="0"/>
                          <a:cs typeface="Times New Roman" panose="02020603050405020304" pitchFamily="18" charset="0"/>
                        </a:rPr>
                        <a:t>30.03.2021</a:t>
                      </a:r>
                    </a:p>
                  </a:txBody>
                  <a:tcPr marL="29577" marR="29577" marT="0" marB="0" anchor="ctr"/>
                </a:tc>
                <a:tc>
                  <a:txBody>
                    <a:bodyPr/>
                    <a:lstStyle/>
                    <a:p>
                      <a:pPr>
                        <a:lnSpc>
                          <a:spcPct val="107000"/>
                        </a:lnSpc>
                        <a:spcAft>
                          <a:spcPts val="0"/>
                        </a:spcAft>
                      </a:pPr>
                      <a:r>
                        <a:rPr lang="tr-TR" sz="1200" dirty="0" smtClean="0">
                          <a:effectLst/>
                        </a:rPr>
                        <a:t>RBK-TÜM </a:t>
                      </a:r>
                      <a:r>
                        <a:rPr lang="tr-TR" sz="1200" dirty="0">
                          <a:effectLst/>
                        </a:rPr>
                        <a:t>BİRİMLER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SGDB</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4"/>
                  </a:ext>
                </a:extLst>
              </a:tr>
              <a:tr h="493424">
                <a:tc>
                  <a:txBody>
                    <a:bodyPr/>
                    <a:lstStyle/>
                    <a:p>
                      <a:pPr>
                        <a:lnSpc>
                          <a:spcPct val="107000"/>
                        </a:lnSpc>
                        <a:spcAft>
                          <a:spcPts val="0"/>
                        </a:spcAft>
                      </a:pPr>
                      <a:r>
                        <a:rPr lang="tr-TR" sz="1200" dirty="0">
                          <a:effectLst/>
                        </a:rPr>
                        <a:t>Risklerin Değerlendirilmesi ve </a:t>
                      </a:r>
                      <a:r>
                        <a:rPr lang="tr-TR" sz="1200" dirty="0" err="1">
                          <a:effectLst/>
                        </a:rPr>
                        <a:t>Önceliklendirilmesi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smtClean="0">
                          <a:effectLst/>
                          <a:latin typeface="+mn-lt"/>
                          <a:ea typeface="Calibri" panose="020F0502020204030204" pitchFamily="34" charset="0"/>
                          <a:cs typeface="Times New Roman" panose="02020603050405020304" pitchFamily="18" charset="0"/>
                        </a:rPr>
                        <a:t>22.04.2021</a:t>
                      </a:r>
                    </a:p>
                  </a:txBody>
                  <a:tcPr marL="29577" marR="29577" marT="0" marB="0" anchor="ctr"/>
                </a:tc>
                <a:tc>
                  <a:txBody>
                    <a:bodyPr/>
                    <a:lstStyle/>
                    <a:p>
                      <a:pPr>
                        <a:lnSpc>
                          <a:spcPct val="107000"/>
                        </a:lnSpc>
                        <a:spcAft>
                          <a:spcPts val="0"/>
                        </a:spcAft>
                      </a:pPr>
                      <a:r>
                        <a:rPr lang="tr-TR" sz="1200" dirty="0" smtClean="0">
                          <a:effectLst/>
                        </a:rPr>
                        <a:t>RBK-TÜM </a:t>
                      </a:r>
                      <a:r>
                        <a:rPr lang="tr-TR" sz="1200" dirty="0">
                          <a:effectLst/>
                        </a:rPr>
                        <a:t>BİRİMLER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SGDB</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5"/>
                  </a:ext>
                </a:extLst>
              </a:tr>
              <a:tr h="494546">
                <a:tc>
                  <a:txBody>
                    <a:bodyPr/>
                    <a:lstStyle/>
                    <a:p>
                      <a:pPr>
                        <a:lnSpc>
                          <a:spcPct val="107000"/>
                        </a:lnSpc>
                        <a:spcAft>
                          <a:spcPts val="0"/>
                        </a:spcAft>
                      </a:pPr>
                      <a:r>
                        <a:rPr lang="tr-TR" sz="1200" dirty="0">
                          <a:effectLst/>
                        </a:rPr>
                        <a:t>Risklere Yönelik Alınacak Kararların Belirlenmesi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smtClean="0">
                          <a:effectLst/>
                          <a:latin typeface="+mn-lt"/>
                          <a:ea typeface="Calibri" panose="020F0502020204030204" pitchFamily="34" charset="0"/>
                          <a:cs typeface="Times New Roman" panose="02020603050405020304" pitchFamily="18" charset="0"/>
                        </a:rPr>
                        <a:t>07.05.2021</a:t>
                      </a:r>
                    </a:p>
                  </a:txBody>
                  <a:tcPr marL="29577" marR="29577" marT="0" marB="0" anchor="ctr"/>
                </a:tc>
                <a:tc>
                  <a:txBody>
                    <a:bodyPr/>
                    <a:lstStyle/>
                    <a:p>
                      <a:pPr>
                        <a:lnSpc>
                          <a:spcPct val="107000"/>
                        </a:lnSpc>
                        <a:spcAft>
                          <a:spcPts val="0"/>
                        </a:spcAft>
                      </a:pPr>
                      <a:r>
                        <a:rPr lang="tr-TR" sz="1200" dirty="0" smtClean="0">
                          <a:effectLst/>
                        </a:rPr>
                        <a:t>RBK-TÜM </a:t>
                      </a:r>
                      <a:r>
                        <a:rPr lang="tr-TR" sz="1200" dirty="0">
                          <a:effectLst/>
                        </a:rPr>
                        <a:t>BİRİMLER-İKİYK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SGDB</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6"/>
                  </a:ext>
                </a:extLst>
              </a:tr>
              <a:tr h="493424">
                <a:tc>
                  <a:txBody>
                    <a:bodyPr/>
                    <a:lstStyle/>
                    <a:p>
                      <a:pPr>
                        <a:lnSpc>
                          <a:spcPct val="107000"/>
                        </a:lnSpc>
                        <a:spcAft>
                          <a:spcPts val="0"/>
                        </a:spcAft>
                      </a:pPr>
                      <a:r>
                        <a:rPr lang="tr-TR" sz="1200">
                          <a:effectLst/>
                        </a:rPr>
                        <a:t>Tespit Edilen Tüm Risklerin Konsolide Edilmesi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200" dirty="0" smtClean="0">
                          <a:effectLst/>
                          <a:latin typeface="+mn-lt"/>
                          <a:ea typeface="+mn-ea"/>
                          <a:cs typeface="+mn-cs"/>
                        </a:rPr>
                        <a:t>28</a:t>
                      </a:r>
                      <a:r>
                        <a:rPr lang="tr-TR" sz="1200" dirty="0" smtClean="0">
                          <a:effectLst/>
                          <a:latin typeface="+mn-lt"/>
                          <a:ea typeface="Calibri" panose="020F0502020204030204" pitchFamily="34" charset="0"/>
                          <a:cs typeface="Times New Roman" panose="02020603050405020304" pitchFamily="18" charset="0"/>
                        </a:rPr>
                        <a:t>.05.2021</a:t>
                      </a:r>
                    </a:p>
                  </a:txBody>
                  <a:tcPr marL="29577" marR="29577" marT="0" marB="0" anchor="ctr"/>
                </a:tc>
                <a:tc>
                  <a:txBody>
                    <a:bodyPr/>
                    <a:lstStyle/>
                    <a:p>
                      <a:pPr>
                        <a:lnSpc>
                          <a:spcPct val="107000"/>
                        </a:lnSpc>
                        <a:spcAft>
                          <a:spcPts val="0"/>
                        </a:spcAft>
                      </a:pPr>
                      <a:r>
                        <a:rPr lang="tr-TR" sz="1200" dirty="0" smtClean="0">
                          <a:effectLst/>
                        </a:rPr>
                        <a:t>RBK-SGDB</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TÜM BİRİMLER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7"/>
                  </a:ext>
                </a:extLst>
              </a:tr>
              <a:tr h="494546">
                <a:tc>
                  <a:txBody>
                    <a:bodyPr/>
                    <a:lstStyle/>
                    <a:p>
                      <a:pPr>
                        <a:lnSpc>
                          <a:spcPct val="107000"/>
                        </a:lnSpc>
                        <a:spcAft>
                          <a:spcPts val="0"/>
                        </a:spcAft>
                      </a:pPr>
                      <a:r>
                        <a:rPr lang="tr-TR" sz="1200" dirty="0">
                          <a:effectLst/>
                        </a:rPr>
                        <a:t>Belirlenen Risklere Yönelik Eylem Planının Oluşturulması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200" dirty="0">
                          <a:effectLst/>
                          <a:latin typeface="+mn-lt"/>
                        </a:rPr>
                        <a:t> </a:t>
                      </a:r>
                      <a:r>
                        <a:rPr lang="tr-TR" sz="1200" dirty="0" smtClean="0">
                          <a:latin typeface="+mn-lt"/>
                        </a:rPr>
                        <a:t>15.06.2021</a:t>
                      </a:r>
                      <a:endParaRPr lang="tr-TR" sz="1200" dirty="0">
                        <a:effectLst/>
                        <a:latin typeface="+mn-lt"/>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dirty="0" smtClean="0">
                          <a:effectLst/>
                        </a:rPr>
                        <a:t>RBK-İKİYK-TÜM </a:t>
                      </a:r>
                      <a:r>
                        <a:rPr lang="tr-TR" sz="1200" dirty="0">
                          <a:effectLst/>
                        </a:rPr>
                        <a:t>BİRİMLER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SGDB</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8"/>
                  </a:ext>
                </a:extLst>
              </a:tr>
              <a:tr h="494546">
                <a:tc>
                  <a:txBody>
                    <a:bodyPr/>
                    <a:lstStyle/>
                    <a:p>
                      <a:pPr>
                        <a:lnSpc>
                          <a:spcPct val="107000"/>
                        </a:lnSpc>
                        <a:spcAft>
                          <a:spcPts val="0"/>
                        </a:spcAft>
                      </a:pPr>
                      <a:r>
                        <a:rPr lang="tr-TR" sz="1200">
                          <a:effectLst/>
                        </a:rPr>
                        <a:t>Risk Eylem Planının Rektör Tarafından Onaylanarak Uygulamaya Konulması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200" dirty="0">
                          <a:effectLst/>
                          <a:latin typeface="+mn-lt"/>
                        </a:rPr>
                        <a:t> </a:t>
                      </a:r>
                      <a:r>
                        <a:rPr lang="tr-TR" sz="1200" dirty="0" smtClean="0">
                          <a:effectLst/>
                          <a:latin typeface="+mn-lt"/>
                        </a:rPr>
                        <a:t>18.06.2021</a:t>
                      </a:r>
                      <a:endParaRPr lang="tr-TR" sz="1200" dirty="0">
                        <a:effectLst/>
                        <a:latin typeface="+mn-lt"/>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dirty="0" smtClean="0">
                          <a:effectLst/>
                        </a:rPr>
                        <a:t>RBK-İKİYK-TÜM </a:t>
                      </a:r>
                      <a:r>
                        <a:rPr lang="tr-TR" sz="1200" dirty="0">
                          <a:effectLst/>
                        </a:rPr>
                        <a:t>BİRİMLER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a:effectLst/>
                        </a:rPr>
                        <a:t>SGDB</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09"/>
                  </a:ext>
                </a:extLst>
              </a:tr>
              <a:tr h="494546">
                <a:tc>
                  <a:txBody>
                    <a:bodyPr/>
                    <a:lstStyle/>
                    <a:p>
                      <a:pPr>
                        <a:lnSpc>
                          <a:spcPct val="107000"/>
                        </a:lnSpc>
                        <a:spcAft>
                          <a:spcPts val="0"/>
                        </a:spcAft>
                      </a:pPr>
                      <a:r>
                        <a:rPr lang="tr-TR" sz="1200" dirty="0">
                          <a:effectLst/>
                        </a:rPr>
                        <a:t>Risklerin İzlenmesi ve Raporlanması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gn="ctr">
                        <a:lnSpc>
                          <a:spcPct val="107000"/>
                        </a:lnSpc>
                        <a:spcAft>
                          <a:spcPts val="0"/>
                        </a:spcAft>
                      </a:pPr>
                      <a:r>
                        <a:rPr lang="tr-TR" sz="1200" dirty="0">
                          <a:effectLst/>
                        </a:rPr>
                        <a:t> </a:t>
                      </a:r>
                      <a:r>
                        <a:rPr lang="tr-TR" sz="1200" dirty="0" smtClean="0">
                          <a:effectLst/>
                        </a:rPr>
                        <a:t>Devam Ediyor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dirty="0" smtClean="0">
                          <a:effectLst/>
                        </a:rPr>
                        <a:t>RBK-TÜM </a:t>
                      </a:r>
                      <a:r>
                        <a:rPr lang="tr-TR" sz="1200" dirty="0">
                          <a:effectLst/>
                        </a:rPr>
                        <a:t>BİRİMLER-İKİYK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tc>
                  <a:txBody>
                    <a:bodyPr/>
                    <a:lstStyle/>
                    <a:p>
                      <a:pPr>
                        <a:lnSpc>
                          <a:spcPct val="107000"/>
                        </a:lnSpc>
                        <a:spcAft>
                          <a:spcPts val="0"/>
                        </a:spcAft>
                      </a:pPr>
                      <a:r>
                        <a:rPr lang="tr-TR" sz="1200" dirty="0">
                          <a:effectLst/>
                        </a:rPr>
                        <a:t>SGDB</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7" marR="29577"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85271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156118"/>
            <a:ext cx="10515600" cy="540566"/>
          </a:xfrm>
        </p:spPr>
        <p:txBody>
          <a:bodyPr>
            <a:normAutofit fontScale="90000"/>
          </a:bodyPr>
          <a:lstStyle/>
          <a:p>
            <a:pPr algn="ctr"/>
            <a:r>
              <a:rPr lang="tr-TR" sz="4000" b="1" dirty="0" smtClean="0"/>
              <a:t>Üniversitemizin Risk Eylem Planı</a:t>
            </a:r>
            <a:endParaRPr lang="tr-TR" sz="4000" b="1" dirty="0"/>
          </a:p>
        </p:txBody>
      </p:sp>
      <p:graphicFrame>
        <p:nvGraphicFramePr>
          <p:cNvPr id="5" name="Tablo 4"/>
          <p:cNvGraphicFramePr>
            <a:graphicFrameLocks noGrp="1"/>
          </p:cNvGraphicFramePr>
          <p:nvPr>
            <p:extLst>
              <p:ext uri="{D42A27DB-BD31-4B8C-83A1-F6EECF244321}">
                <p14:modId xmlns:p14="http://schemas.microsoft.com/office/powerpoint/2010/main" val="1917045825"/>
              </p:ext>
            </p:extLst>
          </p:nvPr>
        </p:nvGraphicFramePr>
        <p:xfrm>
          <a:off x="517148" y="789304"/>
          <a:ext cx="10830122" cy="5028022"/>
        </p:xfrm>
        <a:graphic>
          <a:graphicData uri="http://schemas.openxmlformats.org/drawingml/2006/table">
            <a:tbl>
              <a:tblPr firstRow="1" firstCol="1" bandRow="1">
                <a:tableStyleId>{5C22544A-7EE6-4342-B048-85BDC9FD1C3A}</a:tableStyleId>
              </a:tblPr>
              <a:tblGrid>
                <a:gridCol w="231327">
                  <a:extLst>
                    <a:ext uri="{9D8B030D-6E8A-4147-A177-3AD203B41FA5}">
                      <a16:colId xmlns:a16="http://schemas.microsoft.com/office/drawing/2014/main" xmlns="" val="20000"/>
                    </a:ext>
                  </a:extLst>
                </a:gridCol>
                <a:gridCol w="231327">
                  <a:extLst>
                    <a:ext uri="{9D8B030D-6E8A-4147-A177-3AD203B41FA5}">
                      <a16:colId xmlns:a16="http://schemas.microsoft.com/office/drawing/2014/main" xmlns="" val="20001"/>
                    </a:ext>
                  </a:extLst>
                </a:gridCol>
                <a:gridCol w="1154487">
                  <a:extLst>
                    <a:ext uri="{9D8B030D-6E8A-4147-A177-3AD203B41FA5}">
                      <a16:colId xmlns:a16="http://schemas.microsoft.com/office/drawing/2014/main" xmlns="" val="20002"/>
                    </a:ext>
                  </a:extLst>
                </a:gridCol>
                <a:gridCol w="1319925">
                  <a:extLst>
                    <a:ext uri="{9D8B030D-6E8A-4147-A177-3AD203B41FA5}">
                      <a16:colId xmlns:a16="http://schemas.microsoft.com/office/drawing/2014/main" xmlns="" val="20003"/>
                    </a:ext>
                  </a:extLst>
                </a:gridCol>
                <a:gridCol w="913850">
                  <a:extLst>
                    <a:ext uri="{9D8B030D-6E8A-4147-A177-3AD203B41FA5}">
                      <a16:colId xmlns:a16="http://schemas.microsoft.com/office/drawing/2014/main" xmlns="" val="20004"/>
                    </a:ext>
                  </a:extLst>
                </a:gridCol>
                <a:gridCol w="507774">
                  <a:extLst>
                    <a:ext uri="{9D8B030D-6E8A-4147-A177-3AD203B41FA5}">
                      <a16:colId xmlns:a16="http://schemas.microsoft.com/office/drawing/2014/main" xmlns="" val="20005"/>
                    </a:ext>
                  </a:extLst>
                </a:gridCol>
                <a:gridCol w="1077855">
                  <a:extLst>
                    <a:ext uri="{9D8B030D-6E8A-4147-A177-3AD203B41FA5}">
                      <a16:colId xmlns:a16="http://schemas.microsoft.com/office/drawing/2014/main" xmlns="" val="20006"/>
                    </a:ext>
                  </a:extLst>
                </a:gridCol>
                <a:gridCol w="1324223">
                  <a:extLst>
                    <a:ext uri="{9D8B030D-6E8A-4147-A177-3AD203B41FA5}">
                      <a16:colId xmlns:a16="http://schemas.microsoft.com/office/drawing/2014/main" xmlns="" val="20007"/>
                    </a:ext>
                  </a:extLst>
                </a:gridCol>
                <a:gridCol w="1254037">
                  <a:extLst>
                    <a:ext uri="{9D8B030D-6E8A-4147-A177-3AD203B41FA5}">
                      <a16:colId xmlns:a16="http://schemas.microsoft.com/office/drawing/2014/main" xmlns="" val="20008"/>
                    </a:ext>
                  </a:extLst>
                </a:gridCol>
                <a:gridCol w="1268361">
                  <a:extLst>
                    <a:ext uri="{9D8B030D-6E8A-4147-A177-3AD203B41FA5}">
                      <a16:colId xmlns:a16="http://schemas.microsoft.com/office/drawing/2014/main" xmlns="" val="20009"/>
                    </a:ext>
                  </a:extLst>
                </a:gridCol>
                <a:gridCol w="557191">
                  <a:extLst>
                    <a:ext uri="{9D8B030D-6E8A-4147-A177-3AD203B41FA5}">
                      <a16:colId xmlns:a16="http://schemas.microsoft.com/office/drawing/2014/main" xmlns="" val="20010"/>
                    </a:ext>
                  </a:extLst>
                </a:gridCol>
                <a:gridCol w="989765">
                  <a:extLst>
                    <a:ext uri="{9D8B030D-6E8A-4147-A177-3AD203B41FA5}">
                      <a16:colId xmlns:a16="http://schemas.microsoft.com/office/drawing/2014/main" xmlns="" val="20011"/>
                    </a:ext>
                  </a:extLst>
                </a:gridCol>
              </a:tblGrid>
              <a:tr h="1170661">
                <a:tc>
                  <a:txBody>
                    <a:bodyPr/>
                    <a:lstStyle/>
                    <a:p>
                      <a:pPr algn="ctr">
                        <a:lnSpc>
                          <a:spcPct val="107000"/>
                        </a:lnSpc>
                        <a:spcAft>
                          <a:spcPts val="0"/>
                        </a:spcAft>
                      </a:pPr>
                      <a:r>
                        <a:rPr lang="tr-TR" sz="800" dirty="0">
                          <a:effectLst/>
                        </a:rPr>
                        <a:t>Sıra</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nSpc>
                          <a:spcPct val="107000"/>
                        </a:lnSpc>
                        <a:spcAft>
                          <a:spcPts val="0"/>
                        </a:spcAft>
                      </a:pPr>
                      <a:r>
                        <a:rPr lang="tr-TR" sz="800" dirty="0">
                          <a:effectLst/>
                        </a:rPr>
                        <a:t>Referans Numarası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gn="ctr">
                        <a:lnSpc>
                          <a:spcPct val="107000"/>
                        </a:lnSpc>
                        <a:spcAft>
                          <a:spcPts val="0"/>
                        </a:spcAft>
                      </a:pPr>
                      <a:r>
                        <a:rPr lang="tr-TR" sz="800" dirty="0">
                          <a:effectLst/>
                        </a:rPr>
                        <a:t>Stratejik Amaç</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Tespit Edilen Risk</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
                      </a:r>
                      <a:br>
                        <a:rPr lang="tr-TR" sz="800" dirty="0">
                          <a:effectLst/>
                        </a:rPr>
                      </a:br>
                      <a:r>
                        <a:rPr lang="tr-TR" sz="800" dirty="0">
                          <a:effectLst/>
                        </a:rPr>
                        <a:t>Risklere Verilen Cevaplar: Mevcut Kontroller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Eylem No</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Öngörülen Eylem veya Eylemler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Sorumlu Olunan Birim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İşbirliği Yapılacak Birim</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Çıktı/ Sonuç</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İzleme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700" dirty="0" err="1">
                          <a:effectLst/>
                        </a:rPr>
                        <a:t>Değerlemdirme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extLst>
                  <a:ext uri="{0D108BD9-81ED-4DB2-BD59-A6C34878D82A}">
                    <a16:rowId xmlns:a16="http://schemas.microsoft.com/office/drawing/2014/main" xmlns="" val="10000"/>
                  </a:ext>
                </a:extLst>
              </a:tr>
              <a:tr h="3857361">
                <a:tc>
                  <a:txBody>
                    <a:bodyPr/>
                    <a:lstStyle/>
                    <a:p>
                      <a:pPr algn="ctr">
                        <a:lnSpc>
                          <a:spcPct val="107000"/>
                        </a:lnSpc>
                        <a:spcAft>
                          <a:spcPts val="0"/>
                        </a:spcAft>
                      </a:pPr>
                      <a:r>
                        <a:rPr lang="tr-TR" sz="1050" dirty="0">
                          <a:effectLst/>
                        </a:rPr>
                        <a:t>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50" dirty="0">
                          <a:effectLst/>
                        </a:rPr>
                        <a:t>ASBÜ1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gn="just">
                        <a:lnSpc>
                          <a:spcPct val="107000"/>
                        </a:lnSpc>
                        <a:spcAft>
                          <a:spcPts val="0"/>
                        </a:spcAft>
                      </a:pPr>
                      <a:r>
                        <a:rPr lang="tr-TR" sz="1200" dirty="0">
                          <a:effectLst/>
                        </a:rPr>
                        <a:t>A.1. Sosyal bilimler alanında bir araştırma üniversitesi yetkinliği kazanmak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just">
                        <a:lnSpc>
                          <a:spcPct val="107000"/>
                        </a:lnSpc>
                        <a:spcAft>
                          <a:spcPts val="0"/>
                        </a:spcAft>
                      </a:pPr>
                      <a:r>
                        <a:rPr lang="tr-TR" sz="1200" dirty="0" err="1">
                          <a:effectLst/>
                        </a:rPr>
                        <a:t>ASBÜ’nün</a:t>
                      </a:r>
                      <a:r>
                        <a:rPr lang="tr-TR" sz="1200" dirty="0">
                          <a:effectLst/>
                        </a:rPr>
                        <a:t> kurumsal ölçeğinin sürekli olarak büyümesi nedeniyle akademik personel üzerindeki idari iş yükünün dengeli dağıtılamaması sonucu araştırma performansının yeterli düzeyde olmaması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just">
                        <a:lnSpc>
                          <a:spcPct val="107000"/>
                        </a:lnSpc>
                        <a:spcAft>
                          <a:spcPts val="0"/>
                        </a:spcAft>
                      </a:pPr>
                      <a:r>
                        <a:rPr lang="tr-TR" sz="1200" dirty="0">
                          <a:effectLst/>
                        </a:rPr>
                        <a:t>Akademik personel iş yükünün eşit dağıtılarak ve İdari personel istihdam ederek akademik personelin idari anlamda iş yükününü hafifletmek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200" dirty="0">
                          <a:effectLst/>
                        </a:rPr>
                        <a:t>RİSK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200" dirty="0">
                          <a:effectLst/>
                        </a:rPr>
                        <a:t>Etkin görevlendirme yöntemleri belirlemek. İş dağılımda paylaşımcı bir yapı sergilemek ve idari personel temin etmek veya var olan idari personelin yetkinliğini arttırmak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200" dirty="0">
                          <a:effectLst/>
                        </a:rPr>
                        <a:t>PERSONEL DAİRE BAŞKANLIĞI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200" dirty="0">
                          <a:effectLst/>
                        </a:rPr>
                        <a:t>AKADEMİK BİRİMLER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200" dirty="0">
                          <a:effectLst/>
                        </a:rPr>
                        <a:t>İdari personel görev yerlerini gösterir tablo ve her bir akademik personelin bir veya daha fazla görevi yürüttüğüne dair görevlendirme yazıları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nSpc>
                          <a:spcPct val="107000"/>
                        </a:lnSpc>
                        <a:spcAft>
                          <a:spcPts val="0"/>
                        </a:spcAft>
                      </a:pPr>
                      <a:r>
                        <a:rPr lang="tr-TR" sz="1200" dirty="0">
                          <a:effectLst/>
                        </a:rPr>
                        <a:t>1 Yıl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nSpc>
                          <a:spcPct val="107000"/>
                        </a:lnSpc>
                        <a:spcAft>
                          <a:spcPts val="0"/>
                        </a:spcAft>
                      </a:pPr>
                      <a:r>
                        <a:rPr lang="tr-TR" sz="1200" dirty="0">
                          <a:effectLst/>
                        </a:rPr>
                        <a:t>  2 Yıl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2313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1522757909"/>
              </p:ext>
            </p:extLst>
          </p:nvPr>
        </p:nvGraphicFramePr>
        <p:xfrm>
          <a:off x="370999" y="1065481"/>
          <a:ext cx="11324612" cy="5030519"/>
        </p:xfrm>
        <a:graphic>
          <a:graphicData uri="http://schemas.openxmlformats.org/drawingml/2006/table">
            <a:tbl>
              <a:tblPr firstRow="1" firstCol="1" bandRow="1">
                <a:tableStyleId>{5C22544A-7EE6-4342-B048-85BDC9FD1C3A}</a:tableStyleId>
              </a:tblPr>
              <a:tblGrid>
                <a:gridCol w="241890">
                  <a:extLst>
                    <a:ext uri="{9D8B030D-6E8A-4147-A177-3AD203B41FA5}">
                      <a16:colId xmlns:a16="http://schemas.microsoft.com/office/drawing/2014/main" xmlns="" val="20000"/>
                    </a:ext>
                  </a:extLst>
                </a:gridCol>
                <a:gridCol w="241890">
                  <a:extLst>
                    <a:ext uri="{9D8B030D-6E8A-4147-A177-3AD203B41FA5}">
                      <a16:colId xmlns:a16="http://schemas.microsoft.com/office/drawing/2014/main" xmlns="" val="20001"/>
                    </a:ext>
                  </a:extLst>
                </a:gridCol>
                <a:gridCol w="1207199">
                  <a:extLst>
                    <a:ext uri="{9D8B030D-6E8A-4147-A177-3AD203B41FA5}">
                      <a16:colId xmlns:a16="http://schemas.microsoft.com/office/drawing/2014/main" xmlns="" val="20002"/>
                    </a:ext>
                  </a:extLst>
                </a:gridCol>
                <a:gridCol w="1380191">
                  <a:extLst>
                    <a:ext uri="{9D8B030D-6E8A-4147-A177-3AD203B41FA5}">
                      <a16:colId xmlns:a16="http://schemas.microsoft.com/office/drawing/2014/main" xmlns="" val="20003"/>
                    </a:ext>
                  </a:extLst>
                </a:gridCol>
                <a:gridCol w="1216917">
                  <a:extLst>
                    <a:ext uri="{9D8B030D-6E8A-4147-A177-3AD203B41FA5}">
                      <a16:colId xmlns:a16="http://schemas.microsoft.com/office/drawing/2014/main" xmlns="" val="20004"/>
                    </a:ext>
                  </a:extLst>
                </a:gridCol>
                <a:gridCol w="470263">
                  <a:extLst>
                    <a:ext uri="{9D8B030D-6E8A-4147-A177-3AD203B41FA5}">
                      <a16:colId xmlns:a16="http://schemas.microsoft.com/office/drawing/2014/main" xmlns="" val="20005"/>
                    </a:ext>
                  </a:extLst>
                </a:gridCol>
                <a:gridCol w="1532708">
                  <a:extLst>
                    <a:ext uri="{9D8B030D-6E8A-4147-A177-3AD203B41FA5}">
                      <a16:colId xmlns:a16="http://schemas.microsoft.com/office/drawing/2014/main" xmlns="" val="20006"/>
                    </a:ext>
                  </a:extLst>
                </a:gridCol>
                <a:gridCol w="778399">
                  <a:extLst>
                    <a:ext uri="{9D8B030D-6E8A-4147-A177-3AD203B41FA5}">
                      <a16:colId xmlns:a16="http://schemas.microsoft.com/office/drawing/2014/main" xmlns="" val="20007"/>
                    </a:ext>
                  </a:extLst>
                </a:gridCol>
                <a:gridCol w="1311294">
                  <a:extLst>
                    <a:ext uri="{9D8B030D-6E8A-4147-A177-3AD203B41FA5}">
                      <a16:colId xmlns:a16="http://schemas.microsoft.com/office/drawing/2014/main" xmlns="" val="20008"/>
                    </a:ext>
                  </a:extLst>
                </a:gridCol>
                <a:gridCol w="1326273">
                  <a:extLst>
                    <a:ext uri="{9D8B030D-6E8A-4147-A177-3AD203B41FA5}">
                      <a16:colId xmlns:a16="http://schemas.microsoft.com/office/drawing/2014/main" xmlns="" val="20009"/>
                    </a:ext>
                  </a:extLst>
                </a:gridCol>
                <a:gridCol w="582631">
                  <a:extLst>
                    <a:ext uri="{9D8B030D-6E8A-4147-A177-3AD203B41FA5}">
                      <a16:colId xmlns:a16="http://schemas.microsoft.com/office/drawing/2014/main" xmlns="" val="20010"/>
                    </a:ext>
                  </a:extLst>
                </a:gridCol>
                <a:gridCol w="1034957">
                  <a:extLst>
                    <a:ext uri="{9D8B030D-6E8A-4147-A177-3AD203B41FA5}">
                      <a16:colId xmlns:a16="http://schemas.microsoft.com/office/drawing/2014/main" xmlns="" val="20011"/>
                    </a:ext>
                  </a:extLst>
                </a:gridCol>
              </a:tblGrid>
              <a:tr h="5030519">
                <a:tc>
                  <a:txBody>
                    <a:bodyPr/>
                    <a:lstStyle/>
                    <a:p>
                      <a:pPr algn="ctr">
                        <a:lnSpc>
                          <a:spcPct val="107000"/>
                        </a:lnSpc>
                        <a:spcAft>
                          <a:spcPts val="0"/>
                        </a:spcAft>
                      </a:pPr>
                      <a:r>
                        <a:rPr lang="tr-TR" sz="1400" b="0" dirty="0">
                          <a:solidFill>
                            <a:schemeClr val="tx1"/>
                          </a:solidFill>
                          <a:effectLst/>
                        </a:rPr>
                        <a:t>2</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gn="ctr">
                        <a:lnSpc>
                          <a:spcPct val="107000"/>
                        </a:lnSpc>
                        <a:spcAft>
                          <a:spcPts val="0"/>
                        </a:spcAft>
                      </a:pPr>
                      <a:r>
                        <a:rPr lang="tr-TR" sz="1100" b="0" dirty="0">
                          <a:solidFill>
                            <a:schemeClr val="tx1"/>
                          </a:solidFill>
                          <a:effectLst/>
                        </a:rPr>
                        <a:t>ASBÜ2</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vert="vert270" anchor="ctr">
                    <a:solidFill>
                      <a:schemeClr val="bg2">
                        <a:lumMod val="9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0" dirty="0" smtClean="0">
                          <a:solidFill>
                            <a:schemeClr val="tx1"/>
                          </a:solidFill>
                          <a:effectLst/>
                        </a:rPr>
                        <a:t>A.1. Sosyal bilimler alanında bir araştırma üniversitesi yetkinliği kazanmak</a:t>
                      </a:r>
                      <a:endParaRPr lang="tr-TR"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tr-TR" sz="1200" b="0" dirty="0">
                        <a:solidFill>
                          <a:schemeClr val="tx1"/>
                        </a:solidFill>
                        <a:effectLst/>
                        <a:latin typeface="Calibri" panose="020F0502020204030204" pitchFamily="34" charset="0"/>
                      </a:endParaRPr>
                    </a:p>
                  </a:txBody>
                  <a:tcPr marL="36313" marR="36313" marT="0" marB="0" anchor="ctr">
                    <a:solidFill>
                      <a:schemeClr val="bg2">
                        <a:lumMod val="90000"/>
                      </a:schemeClr>
                    </a:solidFill>
                  </a:tcPr>
                </a:tc>
                <a:tc>
                  <a:txBody>
                    <a:bodyPr/>
                    <a:lstStyle/>
                    <a:p>
                      <a:pPr algn="just">
                        <a:lnSpc>
                          <a:spcPct val="107000"/>
                        </a:lnSpc>
                        <a:spcAft>
                          <a:spcPts val="0"/>
                        </a:spcAft>
                      </a:pPr>
                      <a:r>
                        <a:rPr lang="tr-TR" sz="1400" b="0" dirty="0">
                          <a:solidFill>
                            <a:schemeClr val="tx1"/>
                          </a:solidFill>
                          <a:effectLst/>
                        </a:rPr>
                        <a:t>Sosyal bilimler araştırma altyapı </a:t>
                      </a:r>
                      <a:r>
                        <a:rPr lang="tr-TR" sz="1400" b="0" dirty="0" err="1">
                          <a:solidFill>
                            <a:schemeClr val="tx1"/>
                          </a:solidFill>
                          <a:effectLst/>
                        </a:rPr>
                        <a:t>master</a:t>
                      </a:r>
                      <a:r>
                        <a:rPr lang="tr-TR" sz="1400" b="0" dirty="0">
                          <a:solidFill>
                            <a:schemeClr val="tx1"/>
                          </a:solidFill>
                          <a:effectLst/>
                        </a:rPr>
                        <a:t> planının oluşturulmaması ve öncü araştırma alan belirleme çalışmalarının tamamlanamaması nedeniyle proje destek süreç ve prosedürlerinin tamamlanamaması sonucu Üniversitenin hedeflenen araştırma yetkinliğine ulaşamaması</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gn="just">
                        <a:lnSpc>
                          <a:spcPct val="107000"/>
                        </a:lnSpc>
                        <a:spcAft>
                          <a:spcPts val="0"/>
                        </a:spcAft>
                      </a:pPr>
                      <a:r>
                        <a:rPr lang="tr-TR" sz="1400" b="0" dirty="0">
                          <a:solidFill>
                            <a:schemeClr val="tx1"/>
                          </a:solidFill>
                          <a:effectLst/>
                        </a:rPr>
                        <a:t>ASBÜ Master planının belirlemek, öncü araştırma alanlarının tamamlamak ve bunlara ilişkin süreç ve prosedürleri hazırlamak.</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gn="ctr">
                        <a:lnSpc>
                          <a:spcPct val="107000"/>
                        </a:lnSpc>
                        <a:spcAft>
                          <a:spcPts val="0"/>
                        </a:spcAft>
                      </a:pPr>
                      <a:r>
                        <a:rPr lang="tr-TR" sz="1400" b="0" dirty="0">
                          <a:solidFill>
                            <a:schemeClr val="tx1"/>
                          </a:solidFill>
                          <a:effectLst/>
                        </a:rPr>
                        <a:t>RİSK 2</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gn="ctr">
                        <a:lnSpc>
                          <a:spcPct val="107000"/>
                        </a:lnSpc>
                        <a:spcAft>
                          <a:spcPts val="0"/>
                        </a:spcAft>
                      </a:pPr>
                      <a:r>
                        <a:rPr lang="tr-TR" sz="1400" b="0" dirty="0">
                          <a:solidFill>
                            <a:schemeClr val="tx1"/>
                          </a:solidFill>
                          <a:effectLst/>
                        </a:rPr>
                        <a:t>İlgili projeler için ayrıntılı ve gerekçeli raporlar hazırlamak ve </a:t>
                      </a:r>
                      <a:r>
                        <a:rPr lang="tr-TR" sz="1400" b="0" dirty="0" err="1">
                          <a:solidFill>
                            <a:schemeClr val="tx1"/>
                          </a:solidFill>
                          <a:effectLst/>
                        </a:rPr>
                        <a:t>ilgli</a:t>
                      </a:r>
                      <a:r>
                        <a:rPr lang="tr-TR" sz="1400" b="0" dirty="0">
                          <a:solidFill>
                            <a:schemeClr val="tx1"/>
                          </a:solidFill>
                          <a:effectLst/>
                        </a:rPr>
                        <a:t> kuruluşlara sunmak ve dış kaynak kazanımı için ilgili kuruluşlar ile görüşmeler yapmak, </a:t>
                      </a:r>
                      <a:r>
                        <a:rPr lang="tr-TR" sz="1400" b="0" dirty="0" err="1">
                          <a:solidFill>
                            <a:schemeClr val="tx1"/>
                          </a:solidFill>
                          <a:effectLst/>
                        </a:rPr>
                        <a:t>akademk</a:t>
                      </a:r>
                      <a:r>
                        <a:rPr lang="tr-TR" sz="1400" b="0" dirty="0">
                          <a:solidFill>
                            <a:schemeClr val="tx1"/>
                          </a:solidFill>
                          <a:effectLst/>
                        </a:rPr>
                        <a:t> </a:t>
                      </a:r>
                      <a:r>
                        <a:rPr lang="tr-TR" sz="1400" b="0" dirty="0" err="1">
                          <a:solidFill>
                            <a:schemeClr val="tx1"/>
                          </a:solidFill>
                          <a:effectLst/>
                        </a:rPr>
                        <a:t>persoeli</a:t>
                      </a:r>
                      <a:r>
                        <a:rPr lang="tr-TR" sz="1400" b="0" dirty="0">
                          <a:solidFill>
                            <a:schemeClr val="tx1"/>
                          </a:solidFill>
                          <a:effectLst/>
                        </a:rPr>
                        <a:t> bu alanda teşvik etmek gerekirse eğitim düzenlemek</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gn="ctr">
                        <a:lnSpc>
                          <a:spcPct val="107000"/>
                        </a:lnSpc>
                        <a:spcAft>
                          <a:spcPts val="0"/>
                        </a:spcAft>
                      </a:pPr>
                      <a:r>
                        <a:rPr lang="tr-TR" sz="1400" b="0" dirty="0">
                          <a:solidFill>
                            <a:schemeClr val="tx1"/>
                          </a:solidFill>
                          <a:effectLst/>
                        </a:rPr>
                        <a:t>AKADEMİK BİRİMLER</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gn="ctr">
                        <a:lnSpc>
                          <a:spcPct val="107000"/>
                        </a:lnSpc>
                        <a:spcAft>
                          <a:spcPts val="0"/>
                        </a:spcAft>
                      </a:pPr>
                      <a:r>
                        <a:rPr lang="tr-TR" sz="1400" b="0" dirty="0">
                          <a:solidFill>
                            <a:schemeClr val="tx1"/>
                          </a:solidFill>
                          <a:effectLst/>
                        </a:rPr>
                        <a:t>BİLİMSEL ARAŞTIRMA PROJELERİ KOORDİNATÖRLÜĞÜ, DÖNER SERMAYE İŞLETME MÜDÜRLÜĞÜ</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gn="ctr">
                        <a:lnSpc>
                          <a:spcPct val="107000"/>
                        </a:lnSpc>
                        <a:spcAft>
                          <a:spcPts val="0"/>
                        </a:spcAft>
                      </a:pPr>
                      <a:r>
                        <a:rPr lang="tr-TR" sz="1400" b="0" dirty="0">
                          <a:solidFill>
                            <a:schemeClr val="tx1"/>
                          </a:solidFill>
                          <a:effectLst/>
                        </a:rPr>
                        <a:t>Proje raporları, resmi yazışma örnekleri, ilgili kuruluşlara yapılan başvuru belgeleri</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nSpc>
                          <a:spcPct val="107000"/>
                        </a:lnSpc>
                        <a:spcAft>
                          <a:spcPts val="0"/>
                        </a:spcAft>
                      </a:pPr>
                      <a:r>
                        <a:rPr lang="tr-TR" sz="1400" b="0" dirty="0">
                          <a:solidFill>
                            <a:schemeClr val="tx1"/>
                          </a:solidFill>
                          <a:effectLst/>
                        </a:rPr>
                        <a:t> 1 Yıl </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tc>
                  <a:txBody>
                    <a:bodyPr/>
                    <a:lstStyle/>
                    <a:p>
                      <a:pPr>
                        <a:lnSpc>
                          <a:spcPct val="107000"/>
                        </a:lnSpc>
                        <a:spcAft>
                          <a:spcPts val="0"/>
                        </a:spcAft>
                      </a:pPr>
                      <a:r>
                        <a:rPr lang="tr-TR" sz="1400" b="0" dirty="0">
                          <a:solidFill>
                            <a:schemeClr val="tx1"/>
                          </a:solidFill>
                          <a:effectLst/>
                        </a:rPr>
                        <a:t>2 Yıl</a:t>
                      </a:r>
                      <a:endParaRPr lang="tr-T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nchor="ctr">
                    <a:solidFill>
                      <a:schemeClr val="bg2">
                        <a:lumMod val="90000"/>
                      </a:schemeClr>
                    </a:solidFill>
                  </a:tcPr>
                </a:tc>
                <a:extLst>
                  <a:ext uri="{0D108BD9-81ED-4DB2-BD59-A6C34878D82A}">
                    <a16:rowId xmlns:a16="http://schemas.microsoft.com/office/drawing/2014/main" xmlns="" val="1000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391695534"/>
              </p:ext>
            </p:extLst>
          </p:nvPr>
        </p:nvGraphicFramePr>
        <p:xfrm>
          <a:off x="370999" y="182880"/>
          <a:ext cx="11324611" cy="987781"/>
        </p:xfrm>
        <a:graphic>
          <a:graphicData uri="http://schemas.openxmlformats.org/drawingml/2006/table">
            <a:tbl>
              <a:tblPr firstRow="1" firstCol="1" bandRow="1">
                <a:tableStyleId>{5C22544A-7EE6-4342-B048-85BDC9FD1C3A}</a:tableStyleId>
              </a:tblPr>
              <a:tblGrid>
                <a:gridCol w="241889">
                  <a:extLst>
                    <a:ext uri="{9D8B030D-6E8A-4147-A177-3AD203B41FA5}">
                      <a16:colId xmlns:a16="http://schemas.microsoft.com/office/drawing/2014/main" xmlns="" val="20000"/>
                    </a:ext>
                  </a:extLst>
                </a:gridCol>
                <a:gridCol w="241889">
                  <a:extLst>
                    <a:ext uri="{9D8B030D-6E8A-4147-A177-3AD203B41FA5}">
                      <a16:colId xmlns:a16="http://schemas.microsoft.com/office/drawing/2014/main" xmlns="" val="20001"/>
                    </a:ext>
                  </a:extLst>
                </a:gridCol>
                <a:gridCol w="1207199">
                  <a:extLst>
                    <a:ext uri="{9D8B030D-6E8A-4147-A177-3AD203B41FA5}">
                      <a16:colId xmlns:a16="http://schemas.microsoft.com/office/drawing/2014/main" xmlns="" val="20002"/>
                    </a:ext>
                  </a:extLst>
                </a:gridCol>
                <a:gridCol w="1380191">
                  <a:extLst>
                    <a:ext uri="{9D8B030D-6E8A-4147-A177-3AD203B41FA5}">
                      <a16:colId xmlns:a16="http://schemas.microsoft.com/office/drawing/2014/main" xmlns="" val="20003"/>
                    </a:ext>
                  </a:extLst>
                </a:gridCol>
                <a:gridCol w="1234336">
                  <a:extLst>
                    <a:ext uri="{9D8B030D-6E8A-4147-A177-3AD203B41FA5}">
                      <a16:colId xmlns:a16="http://schemas.microsoft.com/office/drawing/2014/main" xmlns="" val="20004"/>
                    </a:ext>
                  </a:extLst>
                </a:gridCol>
                <a:gridCol w="470263">
                  <a:extLst>
                    <a:ext uri="{9D8B030D-6E8A-4147-A177-3AD203B41FA5}">
                      <a16:colId xmlns:a16="http://schemas.microsoft.com/office/drawing/2014/main" xmlns="" val="20005"/>
                    </a:ext>
                  </a:extLst>
                </a:gridCol>
                <a:gridCol w="1480457">
                  <a:extLst>
                    <a:ext uri="{9D8B030D-6E8A-4147-A177-3AD203B41FA5}">
                      <a16:colId xmlns:a16="http://schemas.microsoft.com/office/drawing/2014/main" xmlns="" val="20006"/>
                    </a:ext>
                  </a:extLst>
                </a:gridCol>
                <a:gridCol w="813231">
                  <a:extLst>
                    <a:ext uri="{9D8B030D-6E8A-4147-A177-3AD203B41FA5}">
                      <a16:colId xmlns:a16="http://schemas.microsoft.com/office/drawing/2014/main" xmlns="" val="20007"/>
                    </a:ext>
                  </a:extLst>
                </a:gridCol>
                <a:gridCol w="1311295">
                  <a:extLst>
                    <a:ext uri="{9D8B030D-6E8A-4147-A177-3AD203B41FA5}">
                      <a16:colId xmlns:a16="http://schemas.microsoft.com/office/drawing/2014/main" xmlns="" val="20008"/>
                    </a:ext>
                  </a:extLst>
                </a:gridCol>
                <a:gridCol w="1326273">
                  <a:extLst>
                    <a:ext uri="{9D8B030D-6E8A-4147-A177-3AD203B41FA5}">
                      <a16:colId xmlns:a16="http://schemas.microsoft.com/office/drawing/2014/main" xmlns="" val="20009"/>
                    </a:ext>
                  </a:extLst>
                </a:gridCol>
                <a:gridCol w="582632">
                  <a:extLst>
                    <a:ext uri="{9D8B030D-6E8A-4147-A177-3AD203B41FA5}">
                      <a16:colId xmlns:a16="http://schemas.microsoft.com/office/drawing/2014/main" xmlns="" val="20010"/>
                    </a:ext>
                  </a:extLst>
                </a:gridCol>
                <a:gridCol w="1034956">
                  <a:extLst>
                    <a:ext uri="{9D8B030D-6E8A-4147-A177-3AD203B41FA5}">
                      <a16:colId xmlns:a16="http://schemas.microsoft.com/office/drawing/2014/main" xmlns="" val="20011"/>
                    </a:ext>
                  </a:extLst>
                </a:gridCol>
              </a:tblGrid>
              <a:tr h="987781">
                <a:tc>
                  <a:txBody>
                    <a:bodyPr/>
                    <a:lstStyle/>
                    <a:p>
                      <a:pPr algn="ctr">
                        <a:lnSpc>
                          <a:spcPct val="107000"/>
                        </a:lnSpc>
                        <a:spcAft>
                          <a:spcPts val="0"/>
                        </a:spcAft>
                      </a:pPr>
                      <a:r>
                        <a:rPr lang="tr-TR" sz="800" dirty="0">
                          <a:effectLst/>
                        </a:rPr>
                        <a:t>Sıra</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nSpc>
                          <a:spcPct val="107000"/>
                        </a:lnSpc>
                        <a:spcAft>
                          <a:spcPts val="0"/>
                        </a:spcAft>
                      </a:pPr>
                      <a:r>
                        <a:rPr lang="tr-TR" sz="800" dirty="0">
                          <a:effectLst/>
                        </a:rPr>
                        <a:t>Referans Numarası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gn="ctr">
                        <a:lnSpc>
                          <a:spcPct val="107000"/>
                        </a:lnSpc>
                        <a:spcAft>
                          <a:spcPts val="0"/>
                        </a:spcAft>
                      </a:pPr>
                      <a:r>
                        <a:rPr lang="tr-TR" sz="800" dirty="0">
                          <a:effectLst/>
                        </a:rPr>
                        <a:t>Stratejik Amaç</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Tespit Edilen Risk</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
                      </a:r>
                      <a:br>
                        <a:rPr lang="tr-TR" sz="800" dirty="0">
                          <a:effectLst/>
                        </a:rPr>
                      </a:br>
                      <a:r>
                        <a:rPr lang="tr-TR" sz="800" dirty="0">
                          <a:effectLst/>
                        </a:rPr>
                        <a:t>Risklere Verilen Cevaplar: Mevcut Kontroller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Eylem No</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Öngörülen Eylem veya Eylemler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Sorumlu Olunan Birim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İşbirliği Yapılacak Birim</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Çıktı/ Sonuç</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800" dirty="0">
                          <a:effectLst/>
                        </a:rPr>
                        <a:t>İzleme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700" dirty="0" err="1">
                          <a:effectLst/>
                        </a:rPr>
                        <a:t>Değerlemdirme</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284625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1377941402"/>
              </p:ext>
            </p:extLst>
          </p:nvPr>
        </p:nvGraphicFramePr>
        <p:xfrm>
          <a:off x="461262" y="585330"/>
          <a:ext cx="11199514" cy="5594079"/>
        </p:xfrm>
        <a:graphic>
          <a:graphicData uri="http://schemas.openxmlformats.org/drawingml/2006/table">
            <a:tbl>
              <a:tblPr firstRow="1" firstCol="1" bandRow="1">
                <a:tableStyleId>{5C22544A-7EE6-4342-B048-85BDC9FD1C3A}</a:tableStyleId>
              </a:tblPr>
              <a:tblGrid>
                <a:gridCol w="239218">
                  <a:extLst>
                    <a:ext uri="{9D8B030D-6E8A-4147-A177-3AD203B41FA5}">
                      <a16:colId xmlns:a16="http://schemas.microsoft.com/office/drawing/2014/main" xmlns="" val="20000"/>
                    </a:ext>
                  </a:extLst>
                </a:gridCol>
                <a:gridCol w="239218">
                  <a:extLst>
                    <a:ext uri="{9D8B030D-6E8A-4147-A177-3AD203B41FA5}">
                      <a16:colId xmlns:a16="http://schemas.microsoft.com/office/drawing/2014/main" xmlns="" val="20001"/>
                    </a:ext>
                  </a:extLst>
                </a:gridCol>
                <a:gridCol w="1193864">
                  <a:extLst>
                    <a:ext uri="{9D8B030D-6E8A-4147-A177-3AD203B41FA5}">
                      <a16:colId xmlns:a16="http://schemas.microsoft.com/office/drawing/2014/main" xmlns="" val="20002"/>
                    </a:ext>
                  </a:extLst>
                </a:gridCol>
                <a:gridCol w="1364946">
                  <a:extLst>
                    <a:ext uri="{9D8B030D-6E8A-4147-A177-3AD203B41FA5}">
                      <a16:colId xmlns:a16="http://schemas.microsoft.com/office/drawing/2014/main" xmlns="" val="20003"/>
                    </a:ext>
                  </a:extLst>
                </a:gridCol>
                <a:gridCol w="945019">
                  <a:extLst>
                    <a:ext uri="{9D8B030D-6E8A-4147-A177-3AD203B41FA5}">
                      <a16:colId xmlns:a16="http://schemas.microsoft.com/office/drawing/2014/main" xmlns="" val="20004"/>
                    </a:ext>
                  </a:extLst>
                </a:gridCol>
                <a:gridCol w="525092">
                  <a:extLst>
                    <a:ext uri="{9D8B030D-6E8A-4147-A177-3AD203B41FA5}">
                      <a16:colId xmlns:a16="http://schemas.microsoft.com/office/drawing/2014/main" xmlns="" val="20005"/>
                    </a:ext>
                  </a:extLst>
                </a:gridCol>
                <a:gridCol w="1114619">
                  <a:extLst>
                    <a:ext uri="{9D8B030D-6E8A-4147-A177-3AD203B41FA5}">
                      <a16:colId xmlns:a16="http://schemas.microsoft.com/office/drawing/2014/main" xmlns="" val="20006"/>
                    </a:ext>
                  </a:extLst>
                </a:gridCol>
                <a:gridCol w="1369389">
                  <a:extLst>
                    <a:ext uri="{9D8B030D-6E8A-4147-A177-3AD203B41FA5}">
                      <a16:colId xmlns:a16="http://schemas.microsoft.com/office/drawing/2014/main" xmlns="" val="20007"/>
                    </a:ext>
                  </a:extLst>
                </a:gridCol>
                <a:gridCol w="1296809">
                  <a:extLst>
                    <a:ext uri="{9D8B030D-6E8A-4147-A177-3AD203B41FA5}">
                      <a16:colId xmlns:a16="http://schemas.microsoft.com/office/drawing/2014/main" xmlns="" val="20008"/>
                    </a:ext>
                  </a:extLst>
                </a:gridCol>
                <a:gridCol w="1311621">
                  <a:extLst>
                    <a:ext uri="{9D8B030D-6E8A-4147-A177-3AD203B41FA5}">
                      <a16:colId xmlns:a16="http://schemas.microsoft.com/office/drawing/2014/main" xmlns="" val="20009"/>
                    </a:ext>
                  </a:extLst>
                </a:gridCol>
                <a:gridCol w="576195">
                  <a:extLst>
                    <a:ext uri="{9D8B030D-6E8A-4147-A177-3AD203B41FA5}">
                      <a16:colId xmlns:a16="http://schemas.microsoft.com/office/drawing/2014/main" xmlns="" val="20010"/>
                    </a:ext>
                  </a:extLst>
                </a:gridCol>
                <a:gridCol w="1023524">
                  <a:extLst>
                    <a:ext uri="{9D8B030D-6E8A-4147-A177-3AD203B41FA5}">
                      <a16:colId xmlns:a16="http://schemas.microsoft.com/office/drawing/2014/main" xmlns="" val="20011"/>
                    </a:ext>
                  </a:extLst>
                </a:gridCol>
              </a:tblGrid>
              <a:tr h="5594079">
                <a:tc>
                  <a:txBody>
                    <a:bodyPr/>
                    <a:lstStyle/>
                    <a:p>
                      <a:pPr algn="ctr">
                        <a:lnSpc>
                          <a:spcPct val="107000"/>
                        </a:lnSpc>
                        <a:spcAft>
                          <a:spcPts val="0"/>
                        </a:spcAft>
                      </a:pPr>
                      <a:r>
                        <a:rPr lang="tr-TR" sz="1200" b="0" dirty="0">
                          <a:solidFill>
                            <a:schemeClr val="tx1"/>
                          </a:solidFill>
                          <a:effectLst/>
                        </a:rPr>
                        <a:t>3</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ctr">
                        <a:lnSpc>
                          <a:spcPct val="107000"/>
                        </a:lnSpc>
                        <a:spcAft>
                          <a:spcPts val="0"/>
                        </a:spcAft>
                      </a:pPr>
                      <a:r>
                        <a:rPr lang="tr-TR" sz="1100" b="0">
                          <a:solidFill>
                            <a:schemeClr val="tx1"/>
                          </a:solidFill>
                          <a:effectLst/>
                        </a:rPr>
                        <a:t>ASBÜ3</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vert="vert270" anchor="ctr">
                    <a:solidFill>
                      <a:schemeClr val="accent4">
                        <a:lumMod val="40000"/>
                        <a:lumOff val="60000"/>
                      </a:schemeClr>
                    </a:solidFill>
                  </a:tcPr>
                </a:tc>
                <a:tc>
                  <a:txBody>
                    <a:bodyPr/>
                    <a:lstStyle/>
                    <a:p>
                      <a:pPr algn="ctr">
                        <a:lnSpc>
                          <a:spcPct val="107000"/>
                        </a:lnSpc>
                        <a:spcAft>
                          <a:spcPts val="0"/>
                        </a:spcAft>
                      </a:pPr>
                      <a:r>
                        <a:rPr lang="tr-TR" sz="1200" b="0">
                          <a:solidFill>
                            <a:schemeClr val="tx1"/>
                          </a:solidFill>
                          <a:effectLst/>
                        </a:rPr>
                        <a:t>A.2. ASBÜ eğitim felsefesi doğrultusunda nitelikli insan kaynağı yetiştirmek.</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just">
                        <a:lnSpc>
                          <a:spcPct val="107000"/>
                        </a:lnSpc>
                        <a:spcAft>
                          <a:spcPts val="0"/>
                        </a:spcAft>
                      </a:pPr>
                      <a:r>
                        <a:rPr lang="tr-TR" sz="1200" b="0">
                          <a:solidFill>
                            <a:schemeClr val="tx1"/>
                          </a:solidFill>
                          <a:effectLst/>
                        </a:rPr>
                        <a:t>ASBÜ Eğitim yetkinlikleri için tasarlanan programların eksikliği ile Öğrencilerin dahil olabileceği araştırma projelerinde yaşanan sorunlar nedeniyle ASBÜ eğitim felsefesinin yaygınlaşması, benimsenmesi ve uygulanmasında arzulanan düzeye erişilememesi sonucu istenilen düzeyde nitelikli insan gücünün yetiştirilememesi</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just">
                        <a:lnSpc>
                          <a:spcPct val="107000"/>
                        </a:lnSpc>
                        <a:spcAft>
                          <a:spcPts val="0"/>
                        </a:spcAft>
                      </a:pPr>
                      <a:r>
                        <a:rPr lang="tr-TR" sz="1200" b="0">
                          <a:solidFill>
                            <a:schemeClr val="tx1"/>
                          </a:solidFill>
                          <a:effectLst/>
                        </a:rPr>
                        <a:t>Eğitim yetkinlikleri için tasarlanan programları tamamlamak ve araştırma projelerine  öğrencilerin dahil olabilmesini sağlayacak süreçleri belirlemek</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ctr">
                        <a:lnSpc>
                          <a:spcPct val="107000"/>
                        </a:lnSpc>
                        <a:spcAft>
                          <a:spcPts val="0"/>
                        </a:spcAft>
                      </a:pPr>
                      <a:r>
                        <a:rPr lang="tr-TR" sz="1200" b="0">
                          <a:solidFill>
                            <a:schemeClr val="tx1"/>
                          </a:solidFill>
                          <a:effectLst/>
                        </a:rPr>
                        <a:t>RİSK 3</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ctr">
                        <a:lnSpc>
                          <a:spcPct val="107000"/>
                        </a:lnSpc>
                        <a:spcAft>
                          <a:spcPts val="0"/>
                        </a:spcAft>
                      </a:pPr>
                      <a:r>
                        <a:rPr lang="tr-TR" sz="1200" b="0" dirty="0">
                          <a:solidFill>
                            <a:schemeClr val="tx1"/>
                          </a:solidFill>
                          <a:effectLst/>
                        </a:rPr>
                        <a:t>Yeni eğitim yöntem ve teknikleri alanında personel istihdamını sağlamak veya mevcut personeli ilgili alan için yetkin hale getirmek ve öğretim elemanlarının eğitimlere katılım konusunda teşvik etmek</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ctr">
                        <a:lnSpc>
                          <a:spcPct val="107000"/>
                        </a:lnSpc>
                        <a:spcAft>
                          <a:spcPts val="0"/>
                        </a:spcAft>
                      </a:pPr>
                      <a:r>
                        <a:rPr lang="tr-TR" sz="1200" b="0">
                          <a:solidFill>
                            <a:schemeClr val="tx1"/>
                          </a:solidFill>
                          <a:effectLst/>
                        </a:rPr>
                        <a:t>AKADEMİK BİRİMLER</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ctr">
                        <a:lnSpc>
                          <a:spcPct val="107000"/>
                        </a:lnSpc>
                        <a:spcAft>
                          <a:spcPts val="0"/>
                        </a:spcAft>
                      </a:pPr>
                      <a:r>
                        <a:rPr lang="tr-TR" sz="1200" b="0">
                          <a:solidFill>
                            <a:schemeClr val="tx1"/>
                          </a:solidFill>
                          <a:effectLst/>
                        </a:rPr>
                        <a:t>BİLİMSEL ARAŞTIRMA PROJELERİ KOORDİNATÖRLÜĞÜ</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gn="ctr">
                        <a:lnSpc>
                          <a:spcPct val="107000"/>
                        </a:lnSpc>
                        <a:spcAft>
                          <a:spcPts val="0"/>
                        </a:spcAft>
                      </a:pPr>
                      <a:r>
                        <a:rPr lang="tr-TR" sz="1200" b="0" dirty="0">
                          <a:solidFill>
                            <a:schemeClr val="tx1"/>
                          </a:solidFill>
                          <a:effectLst/>
                        </a:rPr>
                        <a:t>Eğitim </a:t>
                      </a:r>
                      <a:r>
                        <a:rPr lang="tr-TR" sz="1200" b="0" dirty="0" err="1">
                          <a:solidFill>
                            <a:schemeClr val="tx1"/>
                          </a:solidFill>
                          <a:effectLst/>
                        </a:rPr>
                        <a:t>dökümanları</a:t>
                      </a:r>
                      <a:r>
                        <a:rPr lang="tr-TR" sz="1200" b="0" dirty="0">
                          <a:solidFill>
                            <a:schemeClr val="tx1"/>
                          </a:solidFill>
                          <a:effectLst/>
                        </a:rPr>
                        <a:t>, toplantı tutanakları, diğer belgeler</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nSpc>
                          <a:spcPct val="107000"/>
                        </a:lnSpc>
                        <a:spcAft>
                          <a:spcPts val="0"/>
                        </a:spcAft>
                      </a:pPr>
                      <a:r>
                        <a:rPr lang="tr-TR" sz="1200" b="0" dirty="0">
                          <a:solidFill>
                            <a:schemeClr val="tx1"/>
                          </a:solidFill>
                          <a:effectLst/>
                        </a:rPr>
                        <a:t> 1 Yıl </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tc>
                  <a:txBody>
                    <a:bodyPr/>
                    <a:lstStyle/>
                    <a:p>
                      <a:pPr>
                        <a:lnSpc>
                          <a:spcPct val="107000"/>
                        </a:lnSpc>
                        <a:spcAft>
                          <a:spcPts val="0"/>
                        </a:spcAft>
                      </a:pPr>
                      <a:r>
                        <a:rPr lang="tr-TR" sz="1200" b="0" dirty="0">
                          <a:solidFill>
                            <a:schemeClr val="tx1"/>
                          </a:solidFill>
                          <a:effectLst/>
                        </a:rPr>
                        <a:t>  2 Yıl</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99" marR="38299" marT="0" marB="0" anchor="ctr">
                    <a:solidFill>
                      <a:schemeClr val="accent4">
                        <a:lumMod val="40000"/>
                        <a:lumOff val="60000"/>
                      </a:schemeClr>
                    </a:solidFill>
                  </a:tcPr>
                </a:tc>
                <a:extLst>
                  <a:ext uri="{0D108BD9-81ED-4DB2-BD59-A6C34878D82A}">
                    <a16:rowId xmlns:a16="http://schemas.microsoft.com/office/drawing/2014/main" xmlns="" val="10000"/>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68308470"/>
              </p:ext>
            </p:extLst>
          </p:nvPr>
        </p:nvGraphicFramePr>
        <p:xfrm>
          <a:off x="461262" y="191589"/>
          <a:ext cx="11199513" cy="979072"/>
        </p:xfrm>
        <a:graphic>
          <a:graphicData uri="http://schemas.openxmlformats.org/drawingml/2006/table">
            <a:tbl>
              <a:tblPr firstRow="1" firstCol="1" bandRow="1">
                <a:tableStyleId>{5C22544A-7EE6-4342-B048-85BDC9FD1C3A}</a:tableStyleId>
              </a:tblPr>
              <a:tblGrid>
                <a:gridCol w="239217">
                  <a:extLst>
                    <a:ext uri="{9D8B030D-6E8A-4147-A177-3AD203B41FA5}">
                      <a16:colId xmlns:a16="http://schemas.microsoft.com/office/drawing/2014/main" xmlns="" val="20000"/>
                    </a:ext>
                  </a:extLst>
                </a:gridCol>
                <a:gridCol w="239217">
                  <a:extLst>
                    <a:ext uri="{9D8B030D-6E8A-4147-A177-3AD203B41FA5}">
                      <a16:colId xmlns:a16="http://schemas.microsoft.com/office/drawing/2014/main" xmlns="" val="20001"/>
                    </a:ext>
                  </a:extLst>
                </a:gridCol>
                <a:gridCol w="1193864">
                  <a:extLst>
                    <a:ext uri="{9D8B030D-6E8A-4147-A177-3AD203B41FA5}">
                      <a16:colId xmlns:a16="http://schemas.microsoft.com/office/drawing/2014/main" xmlns="" val="20002"/>
                    </a:ext>
                  </a:extLst>
                </a:gridCol>
                <a:gridCol w="1364945">
                  <a:extLst>
                    <a:ext uri="{9D8B030D-6E8A-4147-A177-3AD203B41FA5}">
                      <a16:colId xmlns:a16="http://schemas.microsoft.com/office/drawing/2014/main" xmlns="" val="20003"/>
                    </a:ext>
                  </a:extLst>
                </a:gridCol>
                <a:gridCol w="945019">
                  <a:extLst>
                    <a:ext uri="{9D8B030D-6E8A-4147-A177-3AD203B41FA5}">
                      <a16:colId xmlns:a16="http://schemas.microsoft.com/office/drawing/2014/main" xmlns="" val="20004"/>
                    </a:ext>
                  </a:extLst>
                </a:gridCol>
                <a:gridCol w="525093">
                  <a:extLst>
                    <a:ext uri="{9D8B030D-6E8A-4147-A177-3AD203B41FA5}">
                      <a16:colId xmlns:a16="http://schemas.microsoft.com/office/drawing/2014/main" xmlns="" val="20005"/>
                    </a:ext>
                  </a:extLst>
                </a:gridCol>
                <a:gridCol w="1114618">
                  <a:extLst>
                    <a:ext uri="{9D8B030D-6E8A-4147-A177-3AD203B41FA5}">
                      <a16:colId xmlns:a16="http://schemas.microsoft.com/office/drawing/2014/main" xmlns="" val="20006"/>
                    </a:ext>
                  </a:extLst>
                </a:gridCol>
                <a:gridCol w="1369389">
                  <a:extLst>
                    <a:ext uri="{9D8B030D-6E8A-4147-A177-3AD203B41FA5}">
                      <a16:colId xmlns:a16="http://schemas.microsoft.com/office/drawing/2014/main" xmlns="" val="20007"/>
                    </a:ext>
                  </a:extLst>
                </a:gridCol>
                <a:gridCol w="1296809">
                  <a:extLst>
                    <a:ext uri="{9D8B030D-6E8A-4147-A177-3AD203B41FA5}">
                      <a16:colId xmlns:a16="http://schemas.microsoft.com/office/drawing/2014/main" xmlns="" val="20008"/>
                    </a:ext>
                  </a:extLst>
                </a:gridCol>
                <a:gridCol w="1311622">
                  <a:extLst>
                    <a:ext uri="{9D8B030D-6E8A-4147-A177-3AD203B41FA5}">
                      <a16:colId xmlns:a16="http://schemas.microsoft.com/office/drawing/2014/main" xmlns="" val="20009"/>
                    </a:ext>
                  </a:extLst>
                </a:gridCol>
                <a:gridCol w="576196">
                  <a:extLst>
                    <a:ext uri="{9D8B030D-6E8A-4147-A177-3AD203B41FA5}">
                      <a16:colId xmlns:a16="http://schemas.microsoft.com/office/drawing/2014/main" xmlns="" val="20010"/>
                    </a:ext>
                  </a:extLst>
                </a:gridCol>
                <a:gridCol w="1023524">
                  <a:extLst>
                    <a:ext uri="{9D8B030D-6E8A-4147-A177-3AD203B41FA5}">
                      <a16:colId xmlns:a16="http://schemas.microsoft.com/office/drawing/2014/main" xmlns="" val="20011"/>
                    </a:ext>
                  </a:extLst>
                </a:gridCol>
              </a:tblGrid>
              <a:tr h="979072">
                <a:tc>
                  <a:txBody>
                    <a:bodyPr/>
                    <a:lstStyle/>
                    <a:p>
                      <a:pPr algn="ctr">
                        <a:lnSpc>
                          <a:spcPct val="107000"/>
                        </a:lnSpc>
                        <a:spcAft>
                          <a:spcPts val="0"/>
                        </a:spcAft>
                      </a:pPr>
                      <a:r>
                        <a:rPr lang="tr-TR" sz="1000" dirty="0">
                          <a:effectLst/>
                        </a:rPr>
                        <a:t>Sıra</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nSpc>
                          <a:spcPct val="107000"/>
                        </a:lnSpc>
                        <a:spcAft>
                          <a:spcPts val="0"/>
                        </a:spcAft>
                      </a:pPr>
                      <a:r>
                        <a:rPr lang="tr-TR" sz="1000" dirty="0">
                          <a:effectLst/>
                        </a:rPr>
                        <a:t>Referans Numarası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gn="ctr">
                        <a:lnSpc>
                          <a:spcPct val="107000"/>
                        </a:lnSpc>
                        <a:spcAft>
                          <a:spcPts val="0"/>
                        </a:spcAft>
                      </a:pPr>
                      <a:r>
                        <a:rPr lang="tr-TR" sz="1000" dirty="0">
                          <a:effectLst/>
                        </a:rPr>
                        <a:t>Stratejik Amaç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Tespit Edilen Risk</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
                      </a:r>
                      <a:br>
                        <a:rPr lang="tr-TR" sz="1000" dirty="0">
                          <a:effectLst/>
                        </a:rPr>
                      </a:br>
                      <a:r>
                        <a:rPr lang="tr-TR" sz="1000" dirty="0">
                          <a:effectLst/>
                        </a:rPr>
                        <a:t>Risklere Verilen Cevaplar: Mevcut Kontroller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Eylem No</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Öngörülen Eylem veya Eylemler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Sorumlu Olunan Birim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İşbirliği Yapılacak Birim</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Çıktı/ Sonuç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İzleme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900" dirty="0" err="1">
                          <a:effectLst/>
                        </a:rPr>
                        <a:t>Değerlemdirme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01608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322813517"/>
              </p:ext>
            </p:extLst>
          </p:nvPr>
        </p:nvGraphicFramePr>
        <p:xfrm>
          <a:off x="463394" y="503932"/>
          <a:ext cx="11084172" cy="5539817"/>
        </p:xfrm>
        <a:graphic>
          <a:graphicData uri="http://schemas.openxmlformats.org/drawingml/2006/table">
            <a:tbl>
              <a:tblPr firstRow="1" firstCol="1" bandRow="1">
                <a:tableStyleId>{5C22544A-7EE6-4342-B048-85BDC9FD1C3A}</a:tableStyleId>
              </a:tblPr>
              <a:tblGrid>
                <a:gridCol w="236754">
                  <a:extLst>
                    <a:ext uri="{9D8B030D-6E8A-4147-A177-3AD203B41FA5}">
                      <a16:colId xmlns:a16="http://schemas.microsoft.com/office/drawing/2014/main" xmlns="" val="20000"/>
                    </a:ext>
                  </a:extLst>
                </a:gridCol>
                <a:gridCol w="236754">
                  <a:extLst>
                    <a:ext uri="{9D8B030D-6E8A-4147-A177-3AD203B41FA5}">
                      <a16:colId xmlns:a16="http://schemas.microsoft.com/office/drawing/2014/main" xmlns="" val="20001"/>
                    </a:ext>
                  </a:extLst>
                </a:gridCol>
                <a:gridCol w="1181569">
                  <a:extLst>
                    <a:ext uri="{9D8B030D-6E8A-4147-A177-3AD203B41FA5}">
                      <a16:colId xmlns:a16="http://schemas.microsoft.com/office/drawing/2014/main" xmlns="" val="20002"/>
                    </a:ext>
                  </a:extLst>
                </a:gridCol>
                <a:gridCol w="1350888">
                  <a:extLst>
                    <a:ext uri="{9D8B030D-6E8A-4147-A177-3AD203B41FA5}">
                      <a16:colId xmlns:a16="http://schemas.microsoft.com/office/drawing/2014/main" xmlns="" val="20003"/>
                    </a:ext>
                  </a:extLst>
                </a:gridCol>
                <a:gridCol w="935287">
                  <a:extLst>
                    <a:ext uri="{9D8B030D-6E8A-4147-A177-3AD203B41FA5}">
                      <a16:colId xmlns:a16="http://schemas.microsoft.com/office/drawing/2014/main" xmlns="" val="20004"/>
                    </a:ext>
                  </a:extLst>
                </a:gridCol>
                <a:gridCol w="519685">
                  <a:extLst>
                    <a:ext uri="{9D8B030D-6E8A-4147-A177-3AD203B41FA5}">
                      <a16:colId xmlns:a16="http://schemas.microsoft.com/office/drawing/2014/main" xmlns="" val="20005"/>
                    </a:ext>
                  </a:extLst>
                </a:gridCol>
                <a:gridCol w="1103139">
                  <a:extLst>
                    <a:ext uri="{9D8B030D-6E8A-4147-A177-3AD203B41FA5}">
                      <a16:colId xmlns:a16="http://schemas.microsoft.com/office/drawing/2014/main" xmlns="" val="20006"/>
                    </a:ext>
                  </a:extLst>
                </a:gridCol>
                <a:gridCol w="1355286">
                  <a:extLst>
                    <a:ext uri="{9D8B030D-6E8A-4147-A177-3AD203B41FA5}">
                      <a16:colId xmlns:a16="http://schemas.microsoft.com/office/drawing/2014/main" xmlns="" val="20007"/>
                    </a:ext>
                  </a:extLst>
                </a:gridCol>
                <a:gridCol w="1283454">
                  <a:extLst>
                    <a:ext uri="{9D8B030D-6E8A-4147-A177-3AD203B41FA5}">
                      <a16:colId xmlns:a16="http://schemas.microsoft.com/office/drawing/2014/main" xmlns="" val="20008"/>
                    </a:ext>
                  </a:extLst>
                </a:gridCol>
                <a:gridCol w="1298113">
                  <a:extLst>
                    <a:ext uri="{9D8B030D-6E8A-4147-A177-3AD203B41FA5}">
                      <a16:colId xmlns:a16="http://schemas.microsoft.com/office/drawing/2014/main" xmlns="" val="20009"/>
                    </a:ext>
                  </a:extLst>
                </a:gridCol>
                <a:gridCol w="570261">
                  <a:extLst>
                    <a:ext uri="{9D8B030D-6E8A-4147-A177-3AD203B41FA5}">
                      <a16:colId xmlns:a16="http://schemas.microsoft.com/office/drawing/2014/main" xmlns="" val="20010"/>
                    </a:ext>
                  </a:extLst>
                </a:gridCol>
                <a:gridCol w="1012982">
                  <a:extLst>
                    <a:ext uri="{9D8B030D-6E8A-4147-A177-3AD203B41FA5}">
                      <a16:colId xmlns:a16="http://schemas.microsoft.com/office/drawing/2014/main" xmlns="" val="20011"/>
                    </a:ext>
                  </a:extLst>
                </a:gridCol>
              </a:tblGrid>
              <a:tr h="5539817">
                <a:tc>
                  <a:txBody>
                    <a:bodyPr/>
                    <a:lstStyle/>
                    <a:p>
                      <a:pPr algn="ctr">
                        <a:lnSpc>
                          <a:spcPct val="107000"/>
                        </a:lnSpc>
                        <a:spcAft>
                          <a:spcPts val="0"/>
                        </a:spcAft>
                      </a:pPr>
                      <a:r>
                        <a:rPr lang="tr-TR" sz="1200" b="0" dirty="0">
                          <a:solidFill>
                            <a:schemeClr val="tx1"/>
                          </a:solidFill>
                          <a:effectLst/>
                        </a:rPr>
                        <a:t>4</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ctr">
                        <a:lnSpc>
                          <a:spcPct val="107000"/>
                        </a:lnSpc>
                        <a:spcAft>
                          <a:spcPts val="0"/>
                        </a:spcAft>
                      </a:pPr>
                      <a:r>
                        <a:rPr lang="tr-TR" sz="1050" b="0">
                          <a:solidFill>
                            <a:schemeClr val="tx1"/>
                          </a:solidFill>
                          <a:effectLst/>
                        </a:rPr>
                        <a:t>ASBÜ4</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vert="vert270" anchor="ctr">
                    <a:solidFill>
                      <a:schemeClr val="accent6">
                        <a:lumMod val="20000"/>
                        <a:lumOff val="80000"/>
                      </a:schemeClr>
                    </a:solidFill>
                  </a:tcPr>
                </a:tc>
                <a:tc>
                  <a:txBody>
                    <a:bodyPr/>
                    <a:lstStyle/>
                    <a:p>
                      <a:pPr>
                        <a:lnSpc>
                          <a:spcPct val="107000"/>
                        </a:lnSpc>
                        <a:spcAft>
                          <a:spcPts val="0"/>
                        </a:spcAft>
                      </a:pPr>
                      <a:r>
                        <a:rPr lang="tr-TR" sz="1200" b="0">
                          <a:solidFill>
                            <a:schemeClr val="tx1"/>
                          </a:solidFill>
                          <a:effectLst/>
                        </a:rPr>
                        <a:t>A.3. Araştırmaları ve üretilen bilginin faydaya dönüşümünü teşvik etmek üzere sosyal yenilik ve girişimciliği desteklemek.</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just">
                        <a:lnSpc>
                          <a:spcPct val="107000"/>
                        </a:lnSpc>
                        <a:spcAft>
                          <a:spcPts val="0"/>
                        </a:spcAft>
                      </a:pPr>
                      <a:r>
                        <a:rPr lang="tr-TR" sz="1200" b="0">
                          <a:solidFill>
                            <a:schemeClr val="tx1"/>
                          </a:solidFill>
                          <a:effectLst/>
                        </a:rPr>
                        <a:t>Sosyal inovasyon ve sosyal girişimcilik alanında ihtiyaç duyulan araştırma kapasitesinin geliştirilmesinde Üniversite tanınırlığının düşük olması ve sosyal girişimciliğin kar amacı gütmeyen faaliyet olarak algılanması nedeniyle, yeterince iç ve dış paydaşların bilgi ihtiyacının istenilen düzeyde belirlenememesi ve karşılananaması sonucu girişimciliğin yeterince desteklenenemesi</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just">
                        <a:lnSpc>
                          <a:spcPct val="107000"/>
                        </a:lnSpc>
                        <a:spcAft>
                          <a:spcPts val="0"/>
                        </a:spcAft>
                      </a:pPr>
                      <a:r>
                        <a:rPr lang="tr-TR" sz="1200" b="0">
                          <a:solidFill>
                            <a:schemeClr val="tx1"/>
                          </a:solidFill>
                          <a:effectLst/>
                        </a:rPr>
                        <a:t>Üniversite tanınırlığını arttırmak  ve iç ve dış paydaşların ASBÜ faaliyet farkındalığını arttırmak için toplantı, sempozyom ve görüşmeler yapmak. Bu doğrultuda iç ve dış paydaşların bilgi ihtiyaçlarını tespit etmek.</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ctr">
                        <a:lnSpc>
                          <a:spcPct val="107000"/>
                        </a:lnSpc>
                        <a:spcAft>
                          <a:spcPts val="0"/>
                        </a:spcAft>
                      </a:pPr>
                      <a:r>
                        <a:rPr lang="tr-TR" sz="1200" b="0" dirty="0">
                          <a:solidFill>
                            <a:schemeClr val="tx1"/>
                          </a:solidFill>
                          <a:effectLst/>
                        </a:rPr>
                        <a:t>RİSK 4</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ctr">
                        <a:lnSpc>
                          <a:spcPct val="107000"/>
                        </a:lnSpc>
                        <a:spcAft>
                          <a:spcPts val="0"/>
                        </a:spcAft>
                      </a:pPr>
                      <a:r>
                        <a:rPr lang="tr-TR" sz="1200" b="0">
                          <a:solidFill>
                            <a:schemeClr val="tx1"/>
                          </a:solidFill>
                          <a:effectLst/>
                        </a:rPr>
                        <a:t>Sosyokent'te çalışacak firmalara tahsis edilecek binaları ilgili firmalara uygun hale getirmek</a:t>
                      </a:r>
                      <a:br>
                        <a:rPr lang="tr-TR" sz="1200" b="0">
                          <a:solidFill>
                            <a:schemeClr val="tx1"/>
                          </a:solidFill>
                          <a:effectLst/>
                        </a:rPr>
                      </a:br>
                      <a:r>
                        <a:rPr lang="tr-TR" sz="1200" b="0">
                          <a:solidFill>
                            <a:schemeClr val="tx1"/>
                          </a:solidFill>
                          <a:effectLst/>
                        </a:rPr>
                        <a:t>Mali yetersizliklere ilişkin gerkçeli raporların SBB le koordineli yapmak</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ctr">
                        <a:lnSpc>
                          <a:spcPct val="107000"/>
                        </a:lnSpc>
                        <a:spcAft>
                          <a:spcPts val="0"/>
                        </a:spcAft>
                      </a:pPr>
                      <a:r>
                        <a:rPr lang="tr-TR" sz="1200" b="0">
                          <a:solidFill>
                            <a:schemeClr val="tx1"/>
                          </a:solidFill>
                          <a:effectLst/>
                        </a:rPr>
                        <a:t>SOSYAL İNOVASYON MERKEZİ</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ctr">
                        <a:lnSpc>
                          <a:spcPct val="107000"/>
                        </a:lnSpc>
                        <a:spcAft>
                          <a:spcPts val="0"/>
                        </a:spcAft>
                      </a:pPr>
                      <a:r>
                        <a:rPr lang="tr-TR" sz="1200" b="0">
                          <a:solidFill>
                            <a:schemeClr val="tx1"/>
                          </a:solidFill>
                          <a:effectLst/>
                        </a:rPr>
                        <a:t>GENEL SEKRETERLİK</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gn="ctr">
                        <a:lnSpc>
                          <a:spcPct val="107000"/>
                        </a:lnSpc>
                        <a:spcAft>
                          <a:spcPts val="0"/>
                        </a:spcAft>
                      </a:pPr>
                      <a:r>
                        <a:rPr lang="tr-TR" sz="1200" b="0">
                          <a:solidFill>
                            <a:schemeClr val="tx1"/>
                          </a:solidFill>
                          <a:effectLst/>
                        </a:rPr>
                        <a:t>İç ve dış paydaşlar ile yapılan protokol örnekleri, eğitim-sempozyum ve toplantı tutanakları</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nSpc>
                          <a:spcPct val="107000"/>
                        </a:lnSpc>
                        <a:spcAft>
                          <a:spcPts val="0"/>
                        </a:spcAft>
                      </a:pPr>
                      <a:r>
                        <a:rPr lang="tr-TR" sz="1200" b="0">
                          <a:solidFill>
                            <a:schemeClr val="tx1"/>
                          </a:solidFill>
                          <a:effectLst/>
                        </a:rPr>
                        <a:t> 1 Yıl </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tc>
                  <a:txBody>
                    <a:bodyPr/>
                    <a:lstStyle/>
                    <a:p>
                      <a:pPr>
                        <a:lnSpc>
                          <a:spcPct val="107000"/>
                        </a:lnSpc>
                        <a:spcAft>
                          <a:spcPts val="0"/>
                        </a:spcAft>
                      </a:pPr>
                      <a:r>
                        <a:rPr lang="tr-TR" sz="1200" b="0" dirty="0">
                          <a:solidFill>
                            <a:schemeClr val="tx1"/>
                          </a:solidFill>
                          <a:effectLst/>
                        </a:rPr>
                        <a:t>  2 Yıl</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96" marR="35296" marT="0" marB="0" anchor="ctr">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2893371185"/>
              </p:ext>
            </p:extLst>
          </p:nvPr>
        </p:nvGraphicFramePr>
        <p:xfrm>
          <a:off x="463394" y="144872"/>
          <a:ext cx="11084171" cy="900157"/>
        </p:xfrm>
        <a:graphic>
          <a:graphicData uri="http://schemas.openxmlformats.org/drawingml/2006/table">
            <a:tbl>
              <a:tblPr firstRow="1" firstCol="1" bandRow="1">
                <a:tableStyleId>{5C22544A-7EE6-4342-B048-85BDC9FD1C3A}</a:tableStyleId>
              </a:tblPr>
              <a:tblGrid>
                <a:gridCol w="236753">
                  <a:extLst>
                    <a:ext uri="{9D8B030D-6E8A-4147-A177-3AD203B41FA5}">
                      <a16:colId xmlns:a16="http://schemas.microsoft.com/office/drawing/2014/main" xmlns="" val="20000"/>
                    </a:ext>
                  </a:extLst>
                </a:gridCol>
                <a:gridCol w="236753">
                  <a:extLst>
                    <a:ext uri="{9D8B030D-6E8A-4147-A177-3AD203B41FA5}">
                      <a16:colId xmlns:a16="http://schemas.microsoft.com/office/drawing/2014/main" xmlns="" val="20001"/>
                    </a:ext>
                  </a:extLst>
                </a:gridCol>
                <a:gridCol w="1181569">
                  <a:extLst>
                    <a:ext uri="{9D8B030D-6E8A-4147-A177-3AD203B41FA5}">
                      <a16:colId xmlns:a16="http://schemas.microsoft.com/office/drawing/2014/main" xmlns="" val="20002"/>
                    </a:ext>
                  </a:extLst>
                </a:gridCol>
                <a:gridCol w="1350887">
                  <a:extLst>
                    <a:ext uri="{9D8B030D-6E8A-4147-A177-3AD203B41FA5}">
                      <a16:colId xmlns:a16="http://schemas.microsoft.com/office/drawing/2014/main" xmlns="" val="20003"/>
                    </a:ext>
                  </a:extLst>
                </a:gridCol>
                <a:gridCol w="935287">
                  <a:extLst>
                    <a:ext uri="{9D8B030D-6E8A-4147-A177-3AD203B41FA5}">
                      <a16:colId xmlns:a16="http://schemas.microsoft.com/office/drawing/2014/main" xmlns="" val="20004"/>
                    </a:ext>
                  </a:extLst>
                </a:gridCol>
                <a:gridCol w="519685">
                  <a:extLst>
                    <a:ext uri="{9D8B030D-6E8A-4147-A177-3AD203B41FA5}">
                      <a16:colId xmlns:a16="http://schemas.microsoft.com/office/drawing/2014/main" xmlns="" val="20005"/>
                    </a:ext>
                  </a:extLst>
                </a:gridCol>
                <a:gridCol w="1103139">
                  <a:extLst>
                    <a:ext uri="{9D8B030D-6E8A-4147-A177-3AD203B41FA5}">
                      <a16:colId xmlns:a16="http://schemas.microsoft.com/office/drawing/2014/main" xmlns="" val="20006"/>
                    </a:ext>
                  </a:extLst>
                </a:gridCol>
                <a:gridCol w="1355286">
                  <a:extLst>
                    <a:ext uri="{9D8B030D-6E8A-4147-A177-3AD203B41FA5}">
                      <a16:colId xmlns:a16="http://schemas.microsoft.com/office/drawing/2014/main" xmlns="" val="20007"/>
                    </a:ext>
                  </a:extLst>
                </a:gridCol>
                <a:gridCol w="1283454">
                  <a:extLst>
                    <a:ext uri="{9D8B030D-6E8A-4147-A177-3AD203B41FA5}">
                      <a16:colId xmlns:a16="http://schemas.microsoft.com/office/drawing/2014/main" xmlns="" val="20008"/>
                    </a:ext>
                  </a:extLst>
                </a:gridCol>
                <a:gridCol w="1298114">
                  <a:extLst>
                    <a:ext uri="{9D8B030D-6E8A-4147-A177-3AD203B41FA5}">
                      <a16:colId xmlns:a16="http://schemas.microsoft.com/office/drawing/2014/main" xmlns="" val="20009"/>
                    </a:ext>
                  </a:extLst>
                </a:gridCol>
                <a:gridCol w="570261">
                  <a:extLst>
                    <a:ext uri="{9D8B030D-6E8A-4147-A177-3AD203B41FA5}">
                      <a16:colId xmlns:a16="http://schemas.microsoft.com/office/drawing/2014/main" xmlns="" val="20010"/>
                    </a:ext>
                  </a:extLst>
                </a:gridCol>
                <a:gridCol w="1012983">
                  <a:extLst>
                    <a:ext uri="{9D8B030D-6E8A-4147-A177-3AD203B41FA5}">
                      <a16:colId xmlns:a16="http://schemas.microsoft.com/office/drawing/2014/main" xmlns="" val="20011"/>
                    </a:ext>
                  </a:extLst>
                </a:gridCol>
              </a:tblGrid>
              <a:tr h="900157">
                <a:tc>
                  <a:txBody>
                    <a:bodyPr/>
                    <a:lstStyle/>
                    <a:p>
                      <a:pPr algn="ctr">
                        <a:lnSpc>
                          <a:spcPct val="107000"/>
                        </a:lnSpc>
                        <a:spcAft>
                          <a:spcPts val="0"/>
                        </a:spcAft>
                      </a:pPr>
                      <a:r>
                        <a:rPr lang="tr-TR" sz="1000" dirty="0">
                          <a:effectLst/>
                        </a:rPr>
                        <a:t>Sıra</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nSpc>
                          <a:spcPct val="107000"/>
                        </a:lnSpc>
                        <a:spcAft>
                          <a:spcPts val="0"/>
                        </a:spcAft>
                      </a:pPr>
                      <a:r>
                        <a:rPr lang="tr-TR" sz="1000" dirty="0">
                          <a:effectLst/>
                        </a:rPr>
                        <a:t>Referans Numarası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gn="ctr">
                        <a:lnSpc>
                          <a:spcPct val="107000"/>
                        </a:lnSpc>
                        <a:spcAft>
                          <a:spcPts val="0"/>
                        </a:spcAft>
                      </a:pPr>
                      <a:r>
                        <a:rPr lang="tr-TR" sz="1000" dirty="0">
                          <a:effectLst/>
                        </a:rPr>
                        <a:t>Stratejik Amaç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Tespit Edilen Risk</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
                      </a:r>
                      <a:br>
                        <a:rPr lang="tr-TR" sz="1000" dirty="0">
                          <a:effectLst/>
                        </a:rPr>
                      </a:br>
                      <a:r>
                        <a:rPr lang="tr-TR" sz="1000" dirty="0">
                          <a:effectLst/>
                        </a:rPr>
                        <a:t>Risklere Verilen Cevaplar: Mevcut Kontroller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Eylem No</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Öngörülen Eylem veya Eylemler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Sorumlu Olunan Birim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İşbirliği Yapılacak Birim</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Çıktı/ Sonuç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İzleme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900" dirty="0" err="1">
                          <a:effectLst/>
                        </a:rPr>
                        <a:t>Değerlemdirme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60531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1195398690"/>
              </p:ext>
            </p:extLst>
          </p:nvPr>
        </p:nvGraphicFramePr>
        <p:xfrm>
          <a:off x="411588" y="632550"/>
          <a:ext cx="11231771" cy="5254443"/>
        </p:xfrm>
        <a:graphic>
          <a:graphicData uri="http://schemas.openxmlformats.org/drawingml/2006/table">
            <a:tbl>
              <a:tblPr firstRow="1" firstCol="1" bandRow="1">
                <a:tableStyleId>{5C22544A-7EE6-4342-B048-85BDC9FD1C3A}</a:tableStyleId>
              </a:tblPr>
              <a:tblGrid>
                <a:gridCol w="239906">
                  <a:extLst>
                    <a:ext uri="{9D8B030D-6E8A-4147-A177-3AD203B41FA5}">
                      <a16:colId xmlns:a16="http://schemas.microsoft.com/office/drawing/2014/main" xmlns="" val="20000"/>
                    </a:ext>
                  </a:extLst>
                </a:gridCol>
                <a:gridCol w="239906">
                  <a:extLst>
                    <a:ext uri="{9D8B030D-6E8A-4147-A177-3AD203B41FA5}">
                      <a16:colId xmlns:a16="http://schemas.microsoft.com/office/drawing/2014/main" xmlns="" val="20001"/>
                    </a:ext>
                  </a:extLst>
                </a:gridCol>
                <a:gridCol w="1197303">
                  <a:extLst>
                    <a:ext uri="{9D8B030D-6E8A-4147-A177-3AD203B41FA5}">
                      <a16:colId xmlns:a16="http://schemas.microsoft.com/office/drawing/2014/main" xmlns="" val="20002"/>
                    </a:ext>
                  </a:extLst>
                </a:gridCol>
                <a:gridCol w="1368877">
                  <a:extLst>
                    <a:ext uri="{9D8B030D-6E8A-4147-A177-3AD203B41FA5}">
                      <a16:colId xmlns:a16="http://schemas.microsoft.com/office/drawing/2014/main" xmlns="" val="20003"/>
                    </a:ext>
                  </a:extLst>
                </a:gridCol>
                <a:gridCol w="1628226">
                  <a:extLst>
                    <a:ext uri="{9D8B030D-6E8A-4147-A177-3AD203B41FA5}">
                      <a16:colId xmlns:a16="http://schemas.microsoft.com/office/drawing/2014/main" xmlns="" val="20004"/>
                    </a:ext>
                  </a:extLst>
                </a:gridCol>
                <a:gridCol w="531223">
                  <a:extLst>
                    <a:ext uri="{9D8B030D-6E8A-4147-A177-3AD203B41FA5}">
                      <a16:colId xmlns:a16="http://schemas.microsoft.com/office/drawing/2014/main" xmlns="" val="20005"/>
                    </a:ext>
                  </a:extLst>
                </a:gridCol>
                <a:gridCol w="1410788">
                  <a:extLst>
                    <a:ext uri="{9D8B030D-6E8A-4147-A177-3AD203B41FA5}">
                      <a16:colId xmlns:a16="http://schemas.microsoft.com/office/drawing/2014/main" xmlns="" val="20006"/>
                    </a:ext>
                  </a:extLst>
                </a:gridCol>
                <a:gridCol w="844732">
                  <a:extLst>
                    <a:ext uri="{9D8B030D-6E8A-4147-A177-3AD203B41FA5}">
                      <a16:colId xmlns:a16="http://schemas.microsoft.com/office/drawing/2014/main" xmlns="" val="20007"/>
                    </a:ext>
                  </a:extLst>
                </a:gridCol>
                <a:gridCol w="851085">
                  <a:extLst>
                    <a:ext uri="{9D8B030D-6E8A-4147-A177-3AD203B41FA5}">
                      <a16:colId xmlns:a16="http://schemas.microsoft.com/office/drawing/2014/main" xmlns="" val="20008"/>
                    </a:ext>
                  </a:extLst>
                </a:gridCol>
                <a:gridCol w="1315399">
                  <a:extLst>
                    <a:ext uri="{9D8B030D-6E8A-4147-A177-3AD203B41FA5}">
                      <a16:colId xmlns:a16="http://schemas.microsoft.com/office/drawing/2014/main" xmlns="" val="20009"/>
                    </a:ext>
                  </a:extLst>
                </a:gridCol>
                <a:gridCol w="577854">
                  <a:extLst>
                    <a:ext uri="{9D8B030D-6E8A-4147-A177-3AD203B41FA5}">
                      <a16:colId xmlns:a16="http://schemas.microsoft.com/office/drawing/2014/main" xmlns="" val="20010"/>
                    </a:ext>
                  </a:extLst>
                </a:gridCol>
                <a:gridCol w="1026472">
                  <a:extLst>
                    <a:ext uri="{9D8B030D-6E8A-4147-A177-3AD203B41FA5}">
                      <a16:colId xmlns:a16="http://schemas.microsoft.com/office/drawing/2014/main" xmlns="" val="20011"/>
                    </a:ext>
                  </a:extLst>
                </a:gridCol>
              </a:tblGrid>
              <a:tr h="5254443">
                <a:tc>
                  <a:txBody>
                    <a:bodyPr/>
                    <a:lstStyle/>
                    <a:p>
                      <a:pPr algn="ctr">
                        <a:lnSpc>
                          <a:spcPct val="107000"/>
                        </a:lnSpc>
                        <a:spcAft>
                          <a:spcPts val="0"/>
                        </a:spcAft>
                      </a:pPr>
                      <a:r>
                        <a:rPr lang="tr-TR" sz="1200" b="0" dirty="0">
                          <a:solidFill>
                            <a:schemeClr val="tx1"/>
                          </a:solidFill>
                          <a:effectLst/>
                        </a:rPr>
                        <a:t>5</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ctr">
                        <a:lnSpc>
                          <a:spcPct val="107000"/>
                        </a:lnSpc>
                        <a:spcAft>
                          <a:spcPts val="0"/>
                        </a:spcAft>
                      </a:pPr>
                      <a:r>
                        <a:rPr lang="tr-TR" sz="1050" b="0" dirty="0">
                          <a:solidFill>
                            <a:schemeClr val="tx1"/>
                          </a:solidFill>
                          <a:effectLst/>
                        </a:rPr>
                        <a:t>ASBÜ5</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vert="vert270" anchor="ctr">
                    <a:solidFill>
                      <a:schemeClr val="accent3">
                        <a:lumMod val="20000"/>
                        <a:lumOff val="80000"/>
                      </a:schemeClr>
                    </a:solidFill>
                  </a:tcPr>
                </a:tc>
                <a:tc>
                  <a:txBody>
                    <a:bodyPr/>
                    <a:lstStyle/>
                    <a:p>
                      <a:pPr>
                        <a:lnSpc>
                          <a:spcPct val="107000"/>
                        </a:lnSpc>
                        <a:spcAft>
                          <a:spcPts val="0"/>
                        </a:spcAft>
                      </a:pPr>
                      <a:r>
                        <a:rPr lang="tr-TR" sz="1200" b="0" dirty="0">
                          <a:solidFill>
                            <a:schemeClr val="tx1"/>
                          </a:solidFill>
                          <a:effectLst/>
                        </a:rPr>
                        <a:t>A.4. Tüm paydaşlarla işbirliği içerisinde çevresel, kültürel ve sosyal gelişmeye destek vererek toplumsal sorumluluk anlayışını güçlendirmek</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just">
                        <a:lnSpc>
                          <a:spcPct val="107000"/>
                        </a:lnSpc>
                        <a:spcAft>
                          <a:spcPts val="0"/>
                        </a:spcAft>
                      </a:pPr>
                      <a:r>
                        <a:rPr lang="tr-TR" sz="1200" b="0">
                          <a:solidFill>
                            <a:schemeClr val="tx1"/>
                          </a:solidFill>
                          <a:effectLst/>
                        </a:rPr>
                        <a:t>Çevresel, kültürel ve sosyal gelişmeye katkı için yapılacak etkinlik ve girişimlere ait desteğin yetersiz olması nedeniyle, söz konusu faaliyetlere ilişkin motivasyon  kaynağının oluşturulamaması sonucu, toplumsal sorumluluk anlayışının yeterince güçlendirilememesi.</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just">
                        <a:lnSpc>
                          <a:spcPct val="107000"/>
                        </a:lnSpc>
                        <a:spcAft>
                          <a:spcPts val="0"/>
                        </a:spcAft>
                      </a:pPr>
                      <a:r>
                        <a:rPr lang="tr-TR" sz="1200" b="0" dirty="0">
                          <a:solidFill>
                            <a:schemeClr val="tx1"/>
                          </a:solidFill>
                          <a:effectLst/>
                        </a:rPr>
                        <a:t>Çevresel, kültürel ve sosyal gelişmeye katkı için yapılacak etkinlik ve girişimlerin geliştirilmesi için ihtiyaç duyulan mali kaynaklara yönelik sponsorluk faaliyetlerini geliştirmek ve dönüşüme katkı sağlayacak paydaş ziyaretlerinin düzenlenmesine, taleplerin karşılıklı olarak paylaşılmasına ve işbirliği olanaklarının araştırılmasına yönelik çalışmalar yapmak</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ctr">
                        <a:lnSpc>
                          <a:spcPct val="107000"/>
                        </a:lnSpc>
                        <a:spcAft>
                          <a:spcPts val="0"/>
                        </a:spcAft>
                      </a:pPr>
                      <a:r>
                        <a:rPr lang="tr-TR" sz="1200" b="0" dirty="0">
                          <a:solidFill>
                            <a:schemeClr val="tx1"/>
                          </a:solidFill>
                          <a:effectLst/>
                        </a:rPr>
                        <a:t>RİSK 5</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ctr">
                        <a:lnSpc>
                          <a:spcPct val="107000"/>
                        </a:lnSpc>
                        <a:spcAft>
                          <a:spcPts val="0"/>
                        </a:spcAft>
                      </a:pPr>
                      <a:r>
                        <a:rPr lang="tr-TR" sz="1200" b="0" dirty="0">
                          <a:solidFill>
                            <a:schemeClr val="tx1"/>
                          </a:solidFill>
                          <a:effectLst/>
                        </a:rPr>
                        <a:t>Mali kaynakları çeşitlendirmek amacıyla sponsor arayışına girmek ve ilgili iç ve dış paydaşlara yönelik işbirliği olanaklarının araştırılması için çalışmalar yapmak</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ctr">
                        <a:lnSpc>
                          <a:spcPct val="107000"/>
                        </a:lnSpc>
                        <a:spcAft>
                          <a:spcPts val="0"/>
                        </a:spcAft>
                      </a:pPr>
                      <a:r>
                        <a:rPr lang="tr-TR" sz="1200" b="0" dirty="0">
                          <a:solidFill>
                            <a:schemeClr val="tx1"/>
                          </a:solidFill>
                          <a:effectLst/>
                        </a:rPr>
                        <a:t>GENEL SEKRETERLİK </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ctr">
                        <a:lnSpc>
                          <a:spcPct val="107000"/>
                        </a:lnSpc>
                        <a:spcAft>
                          <a:spcPts val="0"/>
                        </a:spcAft>
                      </a:pPr>
                      <a:r>
                        <a:rPr lang="tr-TR" sz="1200" b="0" dirty="0">
                          <a:solidFill>
                            <a:schemeClr val="tx1"/>
                          </a:solidFill>
                          <a:effectLst/>
                        </a:rPr>
                        <a:t>AKADEMİK BİRİMLER, YAPI İŞLERİ VE TEKNİK DAİRE BAŞKANLIĞI</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gn="ctr">
                        <a:lnSpc>
                          <a:spcPct val="107000"/>
                        </a:lnSpc>
                        <a:spcAft>
                          <a:spcPts val="0"/>
                        </a:spcAft>
                      </a:pPr>
                      <a:r>
                        <a:rPr lang="tr-TR" sz="1200" b="0">
                          <a:solidFill>
                            <a:schemeClr val="tx1"/>
                          </a:solidFill>
                          <a:effectLst/>
                        </a:rPr>
                        <a:t>Sponsorluk anlaşmaları (sözleşmeleri), diğer belgeler</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nSpc>
                          <a:spcPct val="107000"/>
                        </a:lnSpc>
                        <a:spcAft>
                          <a:spcPts val="0"/>
                        </a:spcAft>
                      </a:pPr>
                      <a:r>
                        <a:rPr lang="tr-TR" sz="1200" b="0">
                          <a:solidFill>
                            <a:schemeClr val="tx1"/>
                          </a:solidFill>
                          <a:effectLst/>
                        </a:rPr>
                        <a:t> 1 Yıl </a:t>
                      </a:r>
                      <a:endParaRPr lang="tr-T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tc>
                  <a:txBody>
                    <a:bodyPr/>
                    <a:lstStyle/>
                    <a:p>
                      <a:pPr>
                        <a:lnSpc>
                          <a:spcPct val="107000"/>
                        </a:lnSpc>
                        <a:spcAft>
                          <a:spcPts val="0"/>
                        </a:spcAft>
                      </a:pPr>
                      <a:r>
                        <a:rPr lang="tr-TR" sz="1200" b="0" dirty="0">
                          <a:solidFill>
                            <a:schemeClr val="tx1"/>
                          </a:solidFill>
                          <a:effectLst/>
                        </a:rPr>
                        <a:t>  2 Yıl</a:t>
                      </a:r>
                      <a:endParaRPr lang="tr-T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66" marR="37066" marT="0" marB="0" anchor="ctr">
                    <a:solidFill>
                      <a:schemeClr val="accent3">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2568037536"/>
              </p:ext>
            </p:extLst>
          </p:nvPr>
        </p:nvGraphicFramePr>
        <p:xfrm>
          <a:off x="411586" y="144870"/>
          <a:ext cx="11231772" cy="1170661"/>
        </p:xfrm>
        <a:graphic>
          <a:graphicData uri="http://schemas.openxmlformats.org/drawingml/2006/table">
            <a:tbl>
              <a:tblPr firstRow="1" firstCol="1" bandRow="1">
                <a:tableStyleId>{5C22544A-7EE6-4342-B048-85BDC9FD1C3A}</a:tableStyleId>
              </a:tblPr>
              <a:tblGrid>
                <a:gridCol w="239906">
                  <a:extLst>
                    <a:ext uri="{9D8B030D-6E8A-4147-A177-3AD203B41FA5}">
                      <a16:colId xmlns:a16="http://schemas.microsoft.com/office/drawing/2014/main" xmlns="" val="20000"/>
                    </a:ext>
                  </a:extLst>
                </a:gridCol>
                <a:gridCol w="239906">
                  <a:extLst>
                    <a:ext uri="{9D8B030D-6E8A-4147-A177-3AD203B41FA5}">
                      <a16:colId xmlns:a16="http://schemas.microsoft.com/office/drawing/2014/main" xmlns="" val="20001"/>
                    </a:ext>
                  </a:extLst>
                </a:gridCol>
                <a:gridCol w="1197303">
                  <a:extLst>
                    <a:ext uri="{9D8B030D-6E8A-4147-A177-3AD203B41FA5}">
                      <a16:colId xmlns:a16="http://schemas.microsoft.com/office/drawing/2014/main" xmlns="" val="20002"/>
                    </a:ext>
                  </a:extLst>
                </a:gridCol>
                <a:gridCol w="1368876">
                  <a:extLst>
                    <a:ext uri="{9D8B030D-6E8A-4147-A177-3AD203B41FA5}">
                      <a16:colId xmlns:a16="http://schemas.microsoft.com/office/drawing/2014/main" xmlns="" val="20003"/>
                    </a:ext>
                  </a:extLst>
                </a:gridCol>
                <a:gridCol w="947741">
                  <a:extLst>
                    <a:ext uri="{9D8B030D-6E8A-4147-A177-3AD203B41FA5}">
                      <a16:colId xmlns:a16="http://schemas.microsoft.com/office/drawing/2014/main" xmlns="" val="20004"/>
                    </a:ext>
                  </a:extLst>
                </a:gridCol>
                <a:gridCol w="526605">
                  <a:extLst>
                    <a:ext uri="{9D8B030D-6E8A-4147-A177-3AD203B41FA5}">
                      <a16:colId xmlns:a16="http://schemas.microsoft.com/office/drawing/2014/main" xmlns="" val="20005"/>
                    </a:ext>
                  </a:extLst>
                </a:gridCol>
                <a:gridCol w="1117829">
                  <a:extLst>
                    <a:ext uri="{9D8B030D-6E8A-4147-A177-3AD203B41FA5}">
                      <a16:colId xmlns:a16="http://schemas.microsoft.com/office/drawing/2014/main" xmlns="" val="20006"/>
                    </a:ext>
                  </a:extLst>
                </a:gridCol>
                <a:gridCol w="1373334">
                  <a:extLst>
                    <a:ext uri="{9D8B030D-6E8A-4147-A177-3AD203B41FA5}">
                      <a16:colId xmlns:a16="http://schemas.microsoft.com/office/drawing/2014/main" xmlns="" val="20007"/>
                    </a:ext>
                  </a:extLst>
                </a:gridCol>
                <a:gridCol w="1300545">
                  <a:extLst>
                    <a:ext uri="{9D8B030D-6E8A-4147-A177-3AD203B41FA5}">
                      <a16:colId xmlns:a16="http://schemas.microsoft.com/office/drawing/2014/main" xmlns="" val="20008"/>
                    </a:ext>
                  </a:extLst>
                </a:gridCol>
                <a:gridCol w="1315400">
                  <a:extLst>
                    <a:ext uri="{9D8B030D-6E8A-4147-A177-3AD203B41FA5}">
                      <a16:colId xmlns:a16="http://schemas.microsoft.com/office/drawing/2014/main" xmlns="" val="20009"/>
                    </a:ext>
                  </a:extLst>
                </a:gridCol>
                <a:gridCol w="577855">
                  <a:extLst>
                    <a:ext uri="{9D8B030D-6E8A-4147-A177-3AD203B41FA5}">
                      <a16:colId xmlns:a16="http://schemas.microsoft.com/office/drawing/2014/main" xmlns="" val="20010"/>
                    </a:ext>
                  </a:extLst>
                </a:gridCol>
                <a:gridCol w="1026472">
                  <a:extLst>
                    <a:ext uri="{9D8B030D-6E8A-4147-A177-3AD203B41FA5}">
                      <a16:colId xmlns:a16="http://schemas.microsoft.com/office/drawing/2014/main" xmlns="" val="20011"/>
                    </a:ext>
                  </a:extLst>
                </a:gridCol>
              </a:tblGrid>
              <a:tr h="1170661">
                <a:tc>
                  <a:txBody>
                    <a:bodyPr/>
                    <a:lstStyle/>
                    <a:p>
                      <a:pPr algn="ctr">
                        <a:lnSpc>
                          <a:spcPct val="107000"/>
                        </a:lnSpc>
                        <a:spcAft>
                          <a:spcPts val="0"/>
                        </a:spcAft>
                      </a:pPr>
                      <a:r>
                        <a:rPr lang="tr-TR" sz="1000" dirty="0">
                          <a:effectLst/>
                        </a:rPr>
                        <a:t>Sıra</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nSpc>
                          <a:spcPct val="107000"/>
                        </a:lnSpc>
                        <a:spcAft>
                          <a:spcPts val="0"/>
                        </a:spcAft>
                      </a:pPr>
                      <a:r>
                        <a:rPr lang="tr-TR" sz="1000" dirty="0">
                          <a:effectLst/>
                        </a:rPr>
                        <a:t>Referans Numarası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gn="ctr">
                        <a:lnSpc>
                          <a:spcPct val="107000"/>
                        </a:lnSpc>
                        <a:spcAft>
                          <a:spcPts val="0"/>
                        </a:spcAft>
                      </a:pPr>
                      <a:r>
                        <a:rPr lang="tr-TR" sz="1000" dirty="0">
                          <a:effectLst/>
                        </a:rPr>
                        <a:t>Stratejik Amaç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Tespit Edilen Risk</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
                      </a:r>
                      <a:br>
                        <a:rPr lang="tr-TR" sz="1000" dirty="0">
                          <a:effectLst/>
                        </a:rPr>
                      </a:br>
                      <a:r>
                        <a:rPr lang="tr-TR" sz="1000" dirty="0">
                          <a:effectLst/>
                        </a:rPr>
                        <a:t>Risklere Verilen Cevaplar: Mevcut Kontroller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Eylem No</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Öngörülen Eylem veya Eylemler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Sorumlu Olunan Birim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İşbirliği Yapılacak Birim</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Çıktı/ Sonuç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İzleme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900" dirty="0" err="1">
                          <a:effectLst/>
                        </a:rPr>
                        <a:t>Değerlemdirme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678671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010549477"/>
              </p:ext>
            </p:extLst>
          </p:nvPr>
        </p:nvGraphicFramePr>
        <p:xfrm>
          <a:off x="458742" y="801188"/>
          <a:ext cx="11306537" cy="5320937"/>
        </p:xfrm>
        <a:graphic>
          <a:graphicData uri="http://schemas.openxmlformats.org/drawingml/2006/table">
            <a:tbl>
              <a:tblPr firstRow="1" firstCol="1" bandRow="1">
                <a:tableStyleId>{5C22544A-7EE6-4342-B048-85BDC9FD1C3A}</a:tableStyleId>
              </a:tblPr>
              <a:tblGrid>
                <a:gridCol w="241503">
                  <a:extLst>
                    <a:ext uri="{9D8B030D-6E8A-4147-A177-3AD203B41FA5}">
                      <a16:colId xmlns:a16="http://schemas.microsoft.com/office/drawing/2014/main" xmlns="" val="20000"/>
                    </a:ext>
                  </a:extLst>
                </a:gridCol>
                <a:gridCol w="241503">
                  <a:extLst>
                    <a:ext uri="{9D8B030D-6E8A-4147-A177-3AD203B41FA5}">
                      <a16:colId xmlns:a16="http://schemas.microsoft.com/office/drawing/2014/main" xmlns="" val="20001"/>
                    </a:ext>
                  </a:extLst>
                </a:gridCol>
                <a:gridCol w="1205273">
                  <a:extLst>
                    <a:ext uri="{9D8B030D-6E8A-4147-A177-3AD203B41FA5}">
                      <a16:colId xmlns:a16="http://schemas.microsoft.com/office/drawing/2014/main" xmlns="" val="20002"/>
                    </a:ext>
                  </a:extLst>
                </a:gridCol>
                <a:gridCol w="1501870">
                  <a:extLst>
                    <a:ext uri="{9D8B030D-6E8A-4147-A177-3AD203B41FA5}">
                      <a16:colId xmlns:a16="http://schemas.microsoft.com/office/drawing/2014/main" xmlns="" val="20003"/>
                    </a:ext>
                  </a:extLst>
                </a:gridCol>
                <a:gridCol w="1358538">
                  <a:extLst>
                    <a:ext uri="{9D8B030D-6E8A-4147-A177-3AD203B41FA5}">
                      <a16:colId xmlns:a16="http://schemas.microsoft.com/office/drawing/2014/main" xmlns="" val="20004"/>
                    </a:ext>
                  </a:extLst>
                </a:gridCol>
                <a:gridCol w="470262">
                  <a:extLst>
                    <a:ext uri="{9D8B030D-6E8A-4147-A177-3AD203B41FA5}">
                      <a16:colId xmlns:a16="http://schemas.microsoft.com/office/drawing/2014/main" xmlns="" val="20005"/>
                    </a:ext>
                  </a:extLst>
                </a:gridCol>
                <a:gridCol w="1393372">
                  <a:extLst>
                    <a:ext uri="{9D8B030D-6E8A-4147-A177-3AD203B41FA5}">
                      <a16:colId xmlns:a16="http://schemas.microsoft.com/office/drawing/2014/main" xmlns="" val="20006"/>
                    </a:ext>
                  </a:extLst>
                </a:gridCol>
                <a:gridCol w="1062446">
                  <a:extLst>
                    <a:ext uri="{9D8B030D-6E8A-4147-A177-3AD203B41FA5}">
                      <a16:colId xmlns:a16="http://schemas.microsoft.com/office/drawing/2014/main" xmlns="" val="20007"/>
                    </a:ext>
                  </a:extLst>
                </a:gridCol>
                <a:gridCol w="892609">
                  <a:extLst>
                    <a:ext uri="{9D8B030D-6E8A-4147-A177-3AD203B41FA5}">
                      <a16:colId xmlns:a16="http://schemas.microsoft.com/office/drawing/2014/main" xmlns="" val="20008"/>
                    </a:ext>
                  </a:extLst>
                </a:gridCol>
                <a:gridCol w="1324155">
                  <a:extLst>
                    <a:ext uri="{9D8B030D-6E8A-4147-A177-3AD203B41FA5}">
                      <a16:colId xmlns:a16="http://schemas.microsoft.com/office/drawing/2014/main" xmlns="" val="20009"/>
                    </a:ext>
                  </a:extLst>
                </a:gridCol>
                <a:gridCol w="581701">
                  <a:extLst>
                    <a:ext uri="{9D8B030D-6E8A-4147-A177-3AD203B41FA5}">
                      <a16:colId xmlns:a16="http://schemas.microsoft.com/office/drawing/2014/main" xmlns="" val="20010"/>
                    </a:ext>
                  </a:extLst>
                </a:gridCol>
                <a:gridCol w="1033305">
                  <a:extLst>
                    <a:ext uri="{9D8B030D-6E8A-4147-A177-3AD203B41FA5}">
                      <a16:colId xmlns:a16="http://schemas.microsoft.com/office/drawing/2014/main" xmlns="" val="20011"/>
                    </a:ext>
                  </a:extLst>
                </a:gridCol>
              </a:tblGrid>
              <a:tr h="5320937">
                <a:tc>
                  <a:txBody>
                    <a:bodyPr/>
                    <a:lstStyle/>
                    <a:p>
                      <a:pPr algn="ctr">
                        <a:lnSpc>
                          <a:spcPct val="107000"/>
                        </a:lnSpc>
                        <a:spcAft>
                          <a:spcPts val="0"/>
                        </a:spcAft>
                      </a:pPr>
                      <a:r>
                        <a:rPr lang="tr-TR" sz="1400" b="0" dirty="0">
                          <a:solidFill>
                            <a:schemeClr val="tx1"/>
                          </a:solidFill>
                          <a:effectLst/>
                        </a:rPr>
                        <a:t>6</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tr-TR" sz="1400" b="0" dirty="0">
                          <a:solidFill>
                            <a:schemeClr val="tx1"/>
                          </a:solidFill>
                          <a:effectLst/>
                        </a:rPr>
                        <a:t>ASBÜ6</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2">
                        <a:lumMod val="20000"/>
                        <a:lumOff val="80000"/>
                      </a:schemeClr>
                    </a:solidFill>
                  </a:tcPr>
                </a:tc>
                <a:tc>
                  <a:txBody>
                    <a:bodyPr/>
                    <a:lstStyle/>
                    <a:p>
                      <a:pPr algn="ctr">
                        <a:lnSpc>
                          <a:spcPct val="107000"/>
                        </a:lnSpc>
                        <a:spcAft>
                          <a:spcPts val="0"/>
                        </a:spcAft>
                      </a:pPr>
                      <a:r>
                        <a:rPr lang="tr-TR" sz="1400" b="0" dirty="0">
                          <a:solidFill>
                            <a:schemeClr val="tx1"/>
                          </a:solidFill>
                          <a:effectLst/>
                        </a:rPr>
                        <a:t>A.5. Misyonunu etkin bir şekilde yerine getirebilmek için ASBÜ kurumsal kapasitesini oluşturmak ve geliştirmek.</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just">
                        <a:lnSpc>
                          <a:spcPct val="107000"/>
                        </a:lnSpc>
                        <a:spcAft>
                          <a:spcPts val="0"/>
                        </a:spcAft>
                      </a:pPr>
                      <a:r>
                        <a:rPr lang="tr-TR" sz="1400" b="0" dirty="0">
                          <a:solidFill>
                            <a:schemeClr val="tx1"/>
                          </a:solidFill>
                          <a:effectLst/>
                        </a:rPr>
                        <a:t>Üniversitemize tahsis edilen ve kamulaştırılan alanların büyük kısmının tarihi ve tescilli olması nedeniyle bu işlemlere ilişkin sürecin uzun ve yüksek maliyetlere yol açması sonucu eğitim-öğretim ve araştırma-geliştirme alanlarının hedeflenen fiziki gerçekleşmesine ulaşılamaması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just">
                        <a:lnSpc>
                          <a:spcPct val="107000"/>
                        </a:lnSpc>
                        <a:spcAft>
                          <a:spcPts val="0"/>
                        </a:spcAft>
                      </a:pPr>
                      <a:r>
                        <a:rPr lang="tr-TR" sz="1400" b="0" dirty="0">
                          <a:solidFill>
                            <a:schemeClr val="tx1"/>
                          </a:solidFill>
                          <a:effectLst/>
                        </a:rPr>
                        <a:t>Tahsis edilen ve kamulaştırılan alanların eğitim-öğretim ve ilgili diğer faaliyetlerin gerçekleştirilmesi için uygun hale getirilmesine yönelik çalışmalar yapmak ve mali imkanları çeşitlendirmek</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tr-TR" sz="1400" b="0" dirty="0">
                          <a:solidFill>
                            <a:schemeClr val="tx1"/>
                          </a:solidFill>
                          <a:effectLst/>
                        </a:rPr>
                        <a:t>RİSK 6</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tr-TR" sz="1400" b="0" dirty="0">
                          <a:solidFill>
                            <a:schemeClr val="tx1"/>
                          </a:solidFill>
                          <a:effectLst/>
                        </a:rPr>
                        <a:t>Tahsis edilen ve kamulaştırılan alanların eğitim-öğretim ve ilgili diğer faaliyetlerin gerçekleştirilmesi için uygun hale getirilmesine yönelik çalışmalar yapmak ve mali imkanları çeşitlendirmek</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tr-TR" sz="1400" b="0" dirty="0">
                          <a:solidFill>
                            <a:schemeClr val="tx1"/>
                          </a:solidFill>
                          <a:effectLst/>
                        </a:rPr>
                        <a:t>YAPI İŞLERİ VE TEKNİK DAİRE BAŞKANLIĞI</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tr-TR" sz="1400" b="0" dirty="0">
                          <a:solidFill>
                            <a:schemeClr val="tx1"/>
                          </a:solidFill>
                          <a:effectLst/>
                        </a:rPr>
                        <a:t>GENEL SEKRETERLİK</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gn="ctr">
                        <a:lnSpc>
                          <a:spcPct val="107000"/>
                        </a:lnSpc>
                        <a:spcAft>
                          <a:spcPts val="0"/>
                        </a:spcAft>
                      </a:pPr>
                      <a:r>
                        <a:rPr lang="tr-TR" sz="1400" b="0" dirty="0">
                          <a:solidFill>
                            <a:schemeClr val="tx1"/>
                          </a:solidFill>
                          <a:effectLst/>
                        </a:rPr>
                        <a:t>Tahsis edilen ve kamulaştırılan alanları eğitime uygun hale getirebilmek amacıyla yapılan taşınır alımlarına ilişkin belge dokümanlar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nSpc>
                          <a:spcPct val="107000"/>
                        </a:lnSpc>
                        <a:spcAft>
                          <a:spcPts val="0"/>
                        </a:spcAft>
                      </a:pPr>
                      <a:r>
                        <a:rPr lang="tr-TR" sz="1400" b="0" dirty="0">
                          <a:solidFill>
                            <a:schemeClr val="tx1"/>
                          </a:solidFill>
                          <a:effectLst/>
                        </a:rPr>
                        <a:t> 1 Yıl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a:lnSpc>
                          <a:spcPct val="107000"/>
                        </a:lnSpc>
                        <a:spcAft>
                          <a:spcPts val="0"/>
                        </a:spcAft>
                      </a:pPr>
                      <a:r>
                        <a:rPr lang="tr-TR" sz="1400" b="0" dirty="0">
                          <a:solidFill>
                            <a:schemeClr val="tx1"/>
                          </a:solidFill>
                          <a:effectLst/>
                        </a:rPr>
                        <a:t> 2 Yıl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2653039087"/>
              </p:ext>
            </p:extLst>
          </p:nvPr>
        </p:nvGraphicFramePr>
        <p:xfrm>
          <a:off x="458740" y="101328"/>
          <a:ext cx="11306538" cy="699861"/>
        </p:xfrm>
        <a:graphic>
          <a:graphicData uri="http://schemas.openxmlformats.org/drawingml/2006/table">
            <a:tbl>
              <a:tblPr firstRow="1" firstCol="1" bandRow="1">
                <a:tableStyleId>{5C22544A-7EE6-4342-B048-85BDC9FD1C3A}</a:tableStyleId>
              </a:tblPr>
              <a:tblGrid>
                <a:gridCol w="241503">
                  <a:extLst>
                    <a:ext uri="{9D8B030D-6E8A-4147-A177-3AD203B41FA5}">
                      <a16:colId xmlns:a16="http://schemas.microsoft.com/office/drawing/2014/main" xmlns="" val="20000"/>
                    </a:ext>
                  </a:extLst>
                </a:gridCol>
                <a:gridCol w="241503">
                  <a:extLst>
                    <a:ext uri="{9D8B030D-6E8A-4147-A177-3AD203B41FA5}">
                      <a16:colId xmlns:a16="http://schemas.microsoft.com/office/drawing/2014/main" xmlns="" val="20001"/>
                    </a:ext>
                  </a:extLst>
                </a:gridCol>
                <a:gridCol w="1205273">
                  <a:extLst>
                    <a:ext uri="{9D8B030D-6E8A-4147-A177-3AD203B41FA5}">
                      <a16:colId xmlns:a16="http://schemas.microsoft.com/office/drawing/2014/main" xmlns="" val="20002"/>
                    </a:ext>
                  </a:extLst>
                </a:gridCol>
                <a:gridCol w="1510581">
                  <a:extLst>
                    <a:ext uri="{9D8B030D-6E8A-4147-A177-3AD203B41FA5}">
                      <a16:colId xmlns:a16="http://schemas.microsoft.com/office/drawing/2014/main" xmlns="" val="20003"/>
                    </a:ext>
                  </a:extLst>
                </a:gridCol>
                <a:gridCol w="1367246">
                  <a:extLst>
                    <a:ext uri="{9D8B030D-6E8A-4147-A177-3AD203B41FA5}">
                      <a16:colId xmlns:a16="http://schemas.microsoft.com/office/drawing/2014/main" xmlns="" val="20004"/>
                    </a:ext>
                  </a:extLst>
                </a:gridCol>
                <a:gridCol w="452845">
                  <a:extLst>
                    <a:ext uri="{9D8B030D-6E8A-4147-A177-3AD203B41FA5}">
                      <a16:colId xmlns:a16="http://schemas.microsoft.com/office/drawing/2014/main" xmlns="" val="20005"/>
                    </a:ext>
                  </a:extLst>
                </a:gridCol>
                <a:gridCol w="1402080">
                  <a:extLst>
                    <a:ext uri="{9D8B030D-6E8A-4147-A177-3AD203B41FA5}">
                      <a16:colId xmlns:a16="http://schemas.microsoft.com/office/drawing/2014/main" xmlns="" val="20006"/>
                    </a:ext>
                  </a:extLst>
                </a:gridCol>
                <a:gridCol w="1062446">
                  <a:extLst>
                    <a:ext uri="{9D8B030D-6E8A-4147-A177-3AD203B41FA5}">
                      <a16:colId xmlns:a16="http://schemas.microsoft.com/office/drawing/2014/main" xmlns="" val="20007"/>
                    </a:ext>
                  </a:extLst>
                </a:gridCol>
                <a:gridCol w="883898">
                  <a:extLst>
                    <a:ext uri="{9D8B030D-6E8A-4147-A177-3AD203B41FA5}">
                      <a16:colId xmlns:a16="http://schemas.microsoft.com/office/drawing/2014/main" xmlns="" val="20008"/>
                    </a:ext>
                  </a:extLst>
                </a:gridCol>
                <a:gridCol w="1324156">
                  <a:extLst>
                    <a:ext uri="{9D8B030D-6E8A-4147-A177-3AD203B41FA5}">
                      <a16:colId xmlns:a16="http://schemas.microsoft.com/office/drawing/2014/main" xmlns="" val="20009"/>
                    </a:ext>
                  </a:extLst>
                </a:gridCol>
                <a:gridCol w="581702">
                  <a:extLst>
                    <a:ext uri="{9D8B030D-6E8A-4147-A177-3AD203B41FA5}">
                      <a16:colId xmlns:a16="http://schemas.microsoft.com/office/drawing/2014/main" xmlns="" val="20010"/>
                    </a:ext>
                  </a:extLst>
                </a:gridCol>
                <a:gridCol w="1033305">
                  <a:extLst>
                    <a:ext uri="{9D8B030D-6E8A-4147-A177-3AD203B41FA5}">
                      <a16:colId xmlns:a16="http://schemas.microsoft.com/office/drawing/2014/main" xmlns="" val="20011"/>
                    </a:ext>
                  </a:extLst>
                </a:gridCol>
              </a:tblGrid>
              <a:tr h="699861">
                <a:tc>
                  <a:txBody>
                    <a:bodyPr/>
                    <a:lstStyle/>
                    <a:p>
                      <a:pPr algn="ctr">
                        <a:lnSpc>
                          <a:spcPct val="107000"/>
                        </a:lnSpc>
                        <a:spcAft>
                          <a:spcPts val="0"/>
                        </a:spcAft>
                      </a:pPr>
                      <a:r>
                        <a:rPr lang="tr-TR" sz="1000" dirty="0">
                          <a:effectLst/>
                        </a:rPr>
                        <a:t>Sıra</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nSpc>
                          <a:spcPct val="107000"/>
                        </a:lnSpc>
                        <a:spcAft>
                          <a:spcPts val="0"/>
                        </a:spcAft>
                      </a:pPr>
                      <a:r>
                        <a:rPr lang="tr-TR" sz="1000" dirty="0">
                          <a:effectLst/>
                        </a:rPr>
                        <a:t>Referans Numarası</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vert="vert270" anchor="ctr"/>
                </a:tc>
                <a:tc>
                  <a:txBody>
                    <a:bodyPr/>
                    <a:lstStyle/>
                    <a:p>
                      <a:pPr algn="ctr">
                        <a:lnSpc>
                          <a:spcPct val="107000"/>
                        </a:lnSpc>
                        <a:spcAft>
                          <a:spcPts val="0"/>
                        </a:spcAft>
                      </a:pPr>
                      <a:r>
                        <a:rPr lang="tr-TR" sz="1000" dirty="0">
                          <a:effectLst/>
                        </a:rPr>
                        <a:t>Stratejik Amaç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Tespit Edilen Risk</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
                      </a:r>
                      <a:br>
                        <a:rPr lang="tr-TR" sz="1000" dirty="0">
                          <a:effectLst/>
                        </a:rPr>
                      </a:br>
                      <a:r>
                        <a:rPr lang="tr-TR" sz="1000" dirty="0">
                          <a:effectLst/>
                        </a:rPr>
                        <a:t>Risklere Verilen Cevaplar: Mevcut Kontroller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Eylem No</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Öngörülen Eylem veya Eylemler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Sorumlu Olunan Birim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İşbirliği Yapılacak Birim</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Çıktı/ Sonuç</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1000" dirty="0">
                          <a:effectLst/>
                        </a:rPr>
                        <a:t>İzleme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tc>
                  <a:txBody>
                    <a:bodyPr/>
                    <a:lstStyle/>
                    <a:p>
                      <a:pPr algn="ctr">
                        <a:lnSpc>
                          <a:spcPct val="107000"/>
                        </a:lnSpc>
                        <a:spcAft>
                          <a:spcPts val="0"/>
                        </a:spcAft>
                      </a:pPr>
                      <a:r>
                        <a:rPr lang="tr-TR" sz="900" dirty="0" err="1">
                          <a:effectLst/>
                        </a:rPr>
                        <a:t>Değerlemdirme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282" marR="35282"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37471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721"/>
            <a:ext cx="12192000" cy="6858000"/>
          </a:xfrm>
          <a:prstGeom prst="rect">
            <a:avLst/>
          </a:prstGeom>
        </p:spPr>
      </p:pic>
      <p:pic>
        <p:nvPicPr>
          <p:cNvPr id="4" name="Resim 3"/>
          <p:cNvPicPr>
            <a:picLocks noChangeAspect="1"/>
          </p:cNvPicPr>
          <p:nvPr/>
        </p:nvPicPr>
        <p:blipFill>
          <a:blip r:embed="rId3"/>
          <a:stretch>
            <a:fillRect/>
          </a:stretch>
        </p:blipFill>
        <p:spPr>
          <a:xfrm>
            <a:off x="3625215" y="1399401"/>
            <a:ext cx="4941570" cy="435864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4"/>
              </a:rPr>
              <a:t>16/09/2020 tarih ve 39993649-612.01.01-E.6561 sayılı Rektörlük Makamı Oluru ile Üniversitemiz Risk Strateji Belgesi yürürlüğe girmiştir</a:t>
            </a:r>
            <a:endParaRPr lang="tr-TR" dirty="0"/>
          </a:p>
        </p:txBody>
      </p:sp>
    </p:spTree>
    <p:extLst>
      <p:ext uri="{BB962C8B-B14F-4D97-AF65-F5344CB8AC3E}">
        <p14:creationId xmlns:p14="http://schemas.microsoft.com/office/powerpoint/2010/main" val="452121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721"/>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766353" y="1136854"/>
            <a:ext cx="10964091" cy="4948149"/>
          </a:xfrm>
          <a:prstGeom prst="rect">
            <a:avLst/>
          </a:prstGeom>
        </p:spPr>
        <p:txBody>
          <a:bodyPr wrap="square">
            <a:spAutoFit/>
          </a:bodyPr>
          <a:lstStyle/>
          <a:p>
            <a:pPr algn="ctr">
              <a:lnSpc>
                <a:spcPct val="107000"/>
              </a:lnSpc>
              <a:spcAft>
                <a:spcPts val="0"/>
              </a:spcAft>
            </a:pPr>
            <a:endParaRPr lang="tr-TR"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BİRİNCİ </a:t>
            </a:r>
            <a:r>
              <a:rPr lang="tr-TR" b="1" dirty="0">
                <a:latin typeface="Times New Roman" panose="02020603050405020304" pitchFamily="18" charset="0"/>
                <a:ea typeface="Calibri" panose="020F0502020204030204" pitchFamily="34" charset="0"/>
                <a:cs typeface="Times New Roman" panose="02020603050405020304" pitchFamily="18" charset="0"/>
              </a:rPr>
              <a:t>BÖLÜM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Amaç</a:t>
            </a:r>
            <a:r>
              <a:rPr lang="tr-TR" b="1" dirty="0">
                <a:latin typeface="Times New Roman" panose="02020603050405020304" pitchFamily="18" charset="0"/>
                <a:ea typeface="Calibri" panose="020F0502020204030204" pitchFamily="34" charset="0"/>
                <a:cs typeface="Times New Roman" panose="02020603050405020304" pitchFamily="18" charset="0"/>
              </a:rPr>
              <a:t>, Kapsam, Dayanak, Tanımlar ve İlkeler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Amaç</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a:t>
            </a:r>
            <a:r>
              <a:rPr lang="tr-TR" dirty="0">
                <a:latin typeface="Times New Roman" panose="02020603050405020304" pitchFamily="18" charset="0"/>
                <a:ea typeface="Calibri" panose="020F0502020204030204" pitchFamily="34" charset="0"/>
                <a:cs typeface="Times New Roman" panose="02020603050405020304" pitchFamily="18" charset="0"/>
              </a:rPr>
              <a:t> – Bu belgenin amacı, Üniversitemizin kurumsal amaç ve hedeflerine ulaşmasını engelleyebilecek risklerin belirlenmesini, değerlendirilmesini ve aktif risk yönetimi sağlayacak sistemli bir yaklaşım geliştirerek; risk ile mücadele etmede Üniversite personeline gerekli desteği vererek Üniversite içindeki tüm yönetim kademelerinin katılımını temin edecek bir sistem oluşturmaktır.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Kapsam</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2 – </a:t>
            </a:r>
            <a:r>
              <a:rPr lang="tr-TR" dirty="0">
                <a:latin typeface="Times New Roman" panose="02020603050405020304" pitchFamily="18" charset="0"/>
                <a:ea typeface="Calibri" panose="020F0502020204030204" pitchFamily="34" charset="0"/>
                <a:cs typeface="Times New Roman" panose="02020603050405020304" pitchFamily="18" charset="0"/>
              </a:rPr>
              <a:t>Bu belge, Ankara Sosyal Bilimler Üniversitesi tarafından risklerin</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yönetimi ile ilgili yürütülen tüm faaliyetleri kapsar.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Dayanak</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3 – </a:t>
            </a:r>
            <a:r>
              <a:rPr lang="tr-TR" dirty="0">
                <a:latin typeface="Times New Roman" panose="02020603050405020304" pitchFamily="18" charset="0"/>
                <a:ea typeface="Calibri" panose="020F0502020204030204" pitchFamily="34" charset="0"/>
                <a:cs typeface="Times New Roman" panose="02020603050405020304" pitchFamily="18" charset="0"/>
              </a:rPr>
              <a:t>Bu belge, 5018 sayılı Kamu Mali Yönetimi ve Kontrol Kanunu, İç Kontrol ve Ön Malî Kontrole İlişkin Usul ve Esasları, Kamu İç Kontrol Standartları Tebliği ile Kamu İç Kontrol Rehberine dayanılarak hazırlanmıştır.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56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59428" y="78015"/>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6" name="Dikdörtgen 5"/>
          <p:cNvSpPr/>
          <p:nvPr/>
        </p:nvSpPr>
        <p:spPr>
          <a:xfrm>
            <a:off x="365762" y="907226"/>
            <a:ext cx="11504022" cy="5451236"/>
          </a:xfrm>
          <a:prstGeom prst="rect">
            <a:avLst/>
          </a:prstGeom>
        </p:spPr>
        <p:txBody>
          <a:bodyPr wrap="square">
            <a:spAutoFit/>
          </a:bodyPr>
          <a:lstStyle/>
          <a:p>
            <a:pPr algn="just">
              <a:lnSpc>
                <a:spcPct val="107000"/>
              </a:lnSpc>
              <a:spcAft>
                <a:spcPts val="0"/>
              </a:spcAft>
            </a:pPr>
            <a:r>
              <a:rPr lang="tr-TR" sz="1050" b="1" dirty="0">
                <a:latin typeface="Calibri" panose="020F0502020204030204" pitchFamily="34" charset="0"/>
                <a:ea typeface="Calibri" panose="020F0502020204030204" pitchFamily="34" charset="0"/>
                <a:cs typeface="Times New Roman" panose="02020603050405020304" pitchFamily="18" charset="0"/>
              </a:rPr>
              <a:t>Tanımlar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050" b="1" dirty="0">
                <a:latin typeface="Calibri" panose="020F0502020204030204" pitchFamily="34" charset="0"/>
                <a:ea typeface="Calibri" panose="020F0502020204030204" pitchFamily="34" charset="0"/>
                <a:cs typeface="Times New Roman" panose="02020603050405020304" pitchFamily="18" charset="0"/>
              </a:rPr>
              <a:t>MADDE 4</a:t>
            </a:r>
            <a:r>
              <a:rPr lang="tr-TR" sz="1050" dirty="0">
                <a:latin typeface="Calibri" panose="020F0502020204030204" pitchFamily="34" charset="0"/>
                <a:ea typeface="Calibri" panose="020F0502020204030204" pitchFamily="34" charset="0"/>
                <a:cs typeface="Times New Roman" panose="02020603050405020304" pitchFamily="18" charset="0"/>
              </a:rPr>
              <a:t> </a:t>
            </a:r>
            <a:r>
              <a:rPr lang="tr-TR" sz="1050" b="1" dirty="0">
                <a:latin typeface="Calibri" panose="020F0502020204030204" pitchFamily="34" charset="0"/>
                <a:ea typeface="Calibri" panose="020F0502020204030204" pitchFamily="34" charset="0"/>
                <a:cs typeface="Times New Roman" panose="02020603050405020304" pitchFamily="18" charset="0"/>
              </a:rPr>
              <a:t>– </a:t>
            </a:r>
            <a:r>
              <a:rPr lang="tr-TR" sz="1050" dirty="0">
                <a:latin typeface="Calibri" panose="020F0502020204030204" pitchFamily="34" charset="0"/>
                <a:ea typeface="Calibri" panose="020F0502020204030204" pitchFamily="34" charset="0"/>
                <a:cs typeface="Times New Roman" panose="02020603050405020304" pitchFamily="18" charset="0"/>
              </a:rPr>
              <a:t>Bu belgede geçen;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Üniversite:</a:t>
            </a:r>
            <a:r>
              <a:rPr lang="tr-TR" sz="1050" dirty="0">
                <a:latin typeface="Calibri" panose="020F0502020204030204" pitchFamily="34" charset="0"/>
                <a:ea typeface="Calibri" panose="020F0502020204030204" pitchFamily="34" charset="0"/>
                <a:cs typeface="Times New Roman" panose="02020603050405020304" pitchFamily="18" charset="0"/>
              </a:rPr>
              <a:t> Ankara Sosyal Bilimler Üniversitesini,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Üst Yönetici:</a:t>
            </a:r>
            <a:r>
              <a:rPr lang="tr-TR" sz="1050" dirty="0">
                <a:latin typeface="Calibri" panose="020F0502020204030204" pitchFamily="34" charset="0"/>
                <a:ea typeface="Calibri" panose="020F0502020204030204" pitchFamily="34" charset="0"/>
                <a:cs typeface="Times New Roman" panose="02020603050405020304" pitchFamily="18" charset="0"/>
              </a:rPr>
              <a:t> Ankara Sosyal Bilimler Üniversitesi Rektörünü,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Birim:</a:t>
            </a:r>
            <a:r>
              <a:rPr lang="tr-TR" sz="1050" dirty="0">
                <a:latin typeface="Calibri" panose="020F0502020204030204" pitchFamily="34" charset="0"/>
                <a:ea typeface="Calibri" panose="020F0502020204030204" pitchFamily="34" charset="0"/>
                <a:cs typeface="Times New Roman" panose="02020603050405020304" pitchFamily="18" charset="0"/>
              </a:rPr>
              <a:t> Üniversitenin İdari ve Akademik Birimlerini,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Birim Yöneticisi:</a:t>
            </a:r>
            <a:r>
              <a:rPr lang="tr-TR" sz="1050" dirty="0">
                <a:latin typeface="Calibri" panose="020F0502020204030204" pitchFamily="34" charset="0"/>
                <a:ea typeface="Calibri" panose="020F0502020204030204" pitchFamily="34" charset="0"/>
                <a:cs typeface="Times New Roman" panose="02020603050405020304" pitchFamily="18" charset="0"/>
              </a:rPr>
              <a:t> Fakültelerde Dekanı; Enstitü, Yüksekokul ve Araştırma Merkezlerinde Müdürü; Genel Sekreteri, İç Denetim Birim Yöneticisini, Daire Başkanlarını, Hukuk Müşavirini, Döner Sermaye İşletme Müdürünü, Genel Sekreterliğe Bağlı Birimlerin Birim Müdürlerini; Koordinatörlüklerde Birim Koordinatörlerini,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İzleme ve Yönlendirme Kurulu:</a:t>
            </a:r>
            <a:r>
              <a:rPr lang="tr-TR" sz="1050" dirty="0">
                <a:latin typeface="Calibri" panose="020F0502020204030204" pitchFamily="34" charset="0"/>
                <a:ea typeface="Calibri" panose="020F0502020204030204" pitchFamily="34" charset="0"/>
                <a:cs typeface="Times New Roman" panose="02020603050405020304" pitchFamily="18" charset="0"/>
              </a:rPr>
              <a:t> Rektör Yardımcıları, İdare Risk Koordinatörü, Genel Sekreter, Strateji Geliştirme Daire Başkanı, Birim Harcama yetkilileri, Rektörün görevlendirdiği akademik personelden oluşan ve Rektör veya Rektörce uygun görülen Rektör Yardımcısının başkanlık ettiği kurulu,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İdare Risk Koordinatörü:</a:t>
            </a:r>
            <a:r>
              <a:rPr lang="tr-TR" sz="1050" dirty="0">
                <a:latin typeface="Calibri" panose="020F0502020204030204" pitchFamily="34" charset="0"/>
                <a:ea typeface="Calibri" panose="020F0502020204030204" pitchFamily="34" charset="0"/>
                <a:cs typeface="Times New Roman" panose="02020603050405020304" pitchFamily="18" charset="0"/>
              </a:rPr>
              <a:t> Rektör tarafından görevlendirilen Rektör Yardımcılarından birini veya Strateji Geliştirme Daire Başkanını,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Birim Risk Koordinatörü:</a:t>
            </a:r>
            <a:r>
              <a:rPr lang="tr-TR" sz="1050" dirty="0">
                <a:latin typeface="Calibri" panose="020F0502020204030204" pitchFamily="34" charset="0"/>
                <a:ea typeface="Calibri" panose="020F0502020204030204" pitchFamily="34" charset="0"/>
                <a:cs typeface="Times New Roman" panose="02020603050405020304" pitchFamily="18" charset="0"/>
              </a:rPr>
              <a:t> Birim yöneticisi veya birim yöneticisi tarafından belirlenen birimin görevleri ile iç kontrol ve risk yönetimi uygulamaları konusunda birikim ve tecrübesi olan personel veya birim sorumlularını,</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Risk Yönetim Ekibi (RYE):</a:t>
            </a:r>
            <a:r>
              <a:rPr lang="tr-TR" sz="1050" dirty="0">
                <a:latin typeface="Calibri" panose="020F0502020204030204" pitchFamily="34" charset="0"/>
                <a:ea typeface="Calibri" panose="020F0502020204030204" pitchFamily="34" charset="0"/>
                <a:cs typeface="Times New Roman" panose="02020603050405020304" pitchFamily="18" charset="0"/>
              </a:rPr>
              <a:t> Risklerin belirlenmesi ve değerlendirilmesi çalışmalarını yürütmek üzere her birim tarafından görevlendirilecek en az 2 personelden oluşan ekibi,</a:t>
            </a:r>
          </a:p>
          <a:p>
            <a:pPr algn="just">
              <a:lnSpc>
                <a:spcPct val="107000"/>
              </a:lnSpc>
              <a:spcAft>
                <a:spcPts val="0"/>
              </a:spcAft>
            </a:pPr>
            <a:r>
              <a:rPr lang="tr-TR" sz="1050" b="1" dirty="0">
                <a:latin typeface="Calibri" panose="020F0502020204030204" pitchFamily="34" charset="0"/>
                <a:ea typeface="Calibri" panose="020F0502020204030204" pitchFamily="34" charset="0"/>
                <a:cs typeface="Times New Roman" panose="02020603050405020304" pitchFamily="18" charset="0"/>
              </a:rPr>
              <a:t>ğ)  Risk: </a:t>
            </a:r>
            <a:r>
              <a:rPr lang="tr-TR" sz="1050" dirty="0">
                <a:latin typeface="Calibri" panose="020F0502020204030204" pitchFamily="34" charset="0"/>
                <a:ea typeface="Calibri" panose="020F0502020204030204" pitchFamily="34" charset="0"/>
                <a:cs typeface="Times New Roman" panose="02020603050405020304" pitchFamily="18" charset="0"/>
              </a:rPr>
              <a:t>Üniversitenin misyon ve vizyonu ile stratejik amaç ve hedeflerine ulaşmasına ve  görevlerinin ifasına engel olabilecek veya beklenmeyen zararlara yol açabilecek unsurlar, koşullar, durum ya da olayları,</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Doğal Risk:</a:t>
            </a:r>
            <a:r>
              <a:rPr lang="tr-TR" sz="1050" dirty="0">
                <a:latin typeface="Calibri" panose="020F0502020204030204" pitchFamily="34" charset="0"/>
                <a:ea typeface="Calibri" panose="020F0502020204030204" pitchFamily="34" charset="0"/>
                <a:cs typeface="Times New Roman" panose="02020603050405020304" pitchFamily="18" charset="0"/>
              </a:rPr>
              <a:t> Tespit edilen riskin, yönetilmeden veya herhangi bir kontrol önlemi alınmadan önceki seviyesini,</a:t>
            </a:r>
          </a:p>
          <a:p>
            <a:pPr algn="just">
              <a:lnSpc>
                <a:spcPct val="107000"/>
              </a:lnSpc>
              <a:spcAft>
                <a:spcPts val="0"/>
              </a:spcAft>
            </a:pPr>
            <a:r>
              <a:rPr lang="tr-TR" sz="1050" b="1" dirty="0">
                <a:latin typeface="Calibri" panose="020F0502020204030204" pitchFamily="34" charset="0"/>
                <a:ea typeface="Calibri" panose="020F0502020204030204" pitchFamily="34" charset="0"/>
                <a:cs typeface="Times New Roman" panose="02020603050405020304" pitchFamily="18" charset="0"/>
              </a:rPr>
              <a:t>ı)   Kalıntı Risk:</a:t>
            </a:r>
            <a:r>
              <a:rPr lang="tr-TR" sz="1050" dirty="0">
                <a:latin typeface="Calibri" panose="020F0502020204030204" pitchFamily="34" charset="0"/>
                <a:ea typeface="Calibri" panose="020F0502020204030204" pitchFamily="34" charset="0"/>
                <a:cs typeface="Times New Roman" panose="02020603050405020304" pitchFamily="18" charset="0"/>
              </a:rPr>
              <a:t> Riskin gerçekleşme olasılığını veya etkisini azaltmak için alınan önlemler      ve kontrollerden sonra arta kalan risk seviyesini,</a:t>
            </a:r>
          </a:p>
          <a:p>
            <a:pPr algn="just">
              <a:lnSpc>
                <a:spcPct val="107000"/>
              </a:lnSpc>
              <a:spcAft>
                <a:spcPts val="0"/>
              </a:spcAft>
            </a:pPr>
            <a:r>
              <a:rPr lang="tr-TR" sz="1050" dirty="0">
                <a:latin typeface="Calibri" panose="020F0502020204030204" pitchFamily="34" charset="0"/>
                <a:ea typeface="Calibri" panose="020F0502020204030204" pitchFamily="34" charset="0"/>
                <a:cs typeface="Times New Roman" panose="02020603050405020304" pitchFamily="18" charset="0"/>
              </a:rPr>
              <a:t> </a:t>
            </a:r>
            <a:r>
              <a:rPr lang="tr-TR" sz="1050" b="1" dirty="0" smtClean="0">
                <a:latin typeface="Calibri" panose="020F0502020204030204" pitchFamily="34" charset="0"/>
                <a:ea typeface="Calibri" panose="020F0502020204030204" pitchFamily="34" charset="0"/>
                <a:cs typeface="Times New Roman" panose="02020603050405020304" pitchFamily="18" charset="0"/>
              </a:rPr>
              <a:t>Risk </a:t>
            </a:r>
            <a:r>
              <a:rPr lang="tr-TR" sz="1050" b="1" dirty="0">
                <a:latin typeface="Calibri" panose="020F0502020204030204" pitchFamily="34" charset="0"/>
                <a:ea typeface="Calibri" panose="020F0502020204030204" pitchFamily="34" charset="0"/>
                <a:cs typeface="Times New Roman" panose="02020603050405020304" pitchFamily="18" charset="0"/>
              </a:rPr>
              <a:t>İştahı:</a:t>
            </a:r>
            <a:r>
              <a:rPr lang="tr-TR" sz="1050" dirty="0">
                <a:latin typeface="Calibri" panose="020F0502020204030204" pitchFamily="34" charset="0"/>
                <a:ea typeface="Calibri" panose="020F0502020204030204" pitchFamily="34" charset="0"/>
                <a:cs typeface="Times New Roman" panose="02020603050405020304" pitchFamily="18" charset="0"/>
              </a:rPr>
              <a:t> Üniversitenin amaçları doğrultusunda kabul etmeye hazır olduğu en yüksek risk düzeyini,</a:t>
            </a:r>
          </a:p>
          <a:p>
            <a:pPr algn="just">
              <a:lnSpc>
                <a:spcPct val="107000"/>
              </a:lnSpc>
              <a:spcAft>
                <a:spcPts val="0"/>
              </a:spcAft>
            </a:pPr>
            <a:r>
              <a:rPr lang="tr-TR" sz="1050" dirty="0">
                <a:latin typeface="Calibri" panose="020F0502020204030204" pitchFamily="34" charset="0"/>
                <a:ea typeface="Calibri" panose="020F0502020204030204" pitchFamily="34" charset="0"/>
                <a:cs typeface="Times New Roman" panose="02020603050405020304" pitchFamily="18" charset="0"/>
              </a:rPr>
              <a:t> </a:t>
            </a:r>
            <a:r>
              <a:rPr lang="tr-TR" sz="1050" b="1" dirty="0" smtClean="0">
                <a:latin typeface="Calibri" panose="020F0502020204030204" pitchFamily="34" charset="0"/>
                <a:ea typeface="Calibri" panose="020F0502020204030204" pitchFamily="34" charset="0"/>
                <a:cs typeface="Times New Roman" panose="02020603050405020304" pitchFamily="18" charset="0"/>
              </a:rPr>
              <a:t>İç </a:t>
            </a:r>
            <a:r>
              <a:rPr lang="tr-TR" sz="1050" b="1" dirty="0">
                <a:latin typeface="Calibri" panose="020F0502020204030204" pitchFamily="34" charset="0"/>
                <a:ea typeface="Calibri" panose="020F0502020204030204" pitchFamily="34" charset="0"/>
                <a:cs typeface="Times New Roman" panose="02020603050405020304" pitchFamily="18" charset="0"/>
              </a:rPr>
              <a:t>Risk:</a:t>
            </a:r>
            <a:r>
              <a:rPr lang="tr-TR" sz="1050" dirty="0">
                <a:latin typeface="Calibri" panose="020F0502020204030204" pitchFamily="34" charset="0"/>
                <a:ea typeface="Calibri" panose="020F0502020204030204" pitchFamily="34" charset="0"/>
                <a:cs typeface="Times New Roman" panose="02020603050405020304" pitchFamily="18" charset="0"/>
              </a:rPr>
              <a:t> Üniversite yönetimi tarafından kontrol edilebilen olaylar sonucunda oluşan riskleri,</a:t>
            </a:r>
          </a:p>
          <a:p>
            <a:pPr algn="just">
              <a:lnSpc>
                <a:spcPct val="107000"/>
              </a:lnSpc>
              <a:spcAft>
                <a:spcPts val="0"/>
              </a:spcAft>
            </a:pPr>
            <a:r>
              <a:rPr lang="tr-TR" sz="1050" dirty="0">
                <a:latin typeface="Calibri" panose="020F0502020204030204" pitchFamily="34" charset="0"/>
                <a:ea typeface="Calibri" panose="020F0502020204030204" pitchFamily="34" charset="0"/>
                <a:cs typeface="Times New Roman" panose="02020603050405020304" pitchFamily="18" charset="0"/>
              </a:rPr>
              <a:t> </a:t>
            </a:r>
            <a:r>
              <a:rPr lang="tr-TR" sz="1050" b="1" dirty="0" smtClean="0">
                <a:latin typeface="Calibri" panose="020F0502020204030204" pitchFamily="34" charset="0"/>
                <a:ea typeface="Calibri" panose="020F0502020204030204" pitchFamily="34" charset="0"/>
                <a:cs typeface="Times New Roman" panose="02020603050405020304" pitchFamily="18" charset="0"/>
              </a:rPr>
              <a:t>Dış </a:t>
            </a:r>
            <a:r>
              <a:rPr lang="tr-TR" sz="1050" b="1" dirty="0">
                <a:latin typeface="Calibri" panose="020F0502020204030204" pitchFamily="34" charset="0"/>
                <a:ea typeface="Calibri" panose="020F0502020204030204" pitchFamily="34" charset="0"/>
                <a:cs typeface="Times New Roman" panose="02020603050405020304" pitchFamily="18" charset="0"/>
              </a:rPr>
              <a:t>Risk:</a:t>
            </a:r>
            <a:r>
              <a:rPr lang="tr-TR" sz="1050" dirty="0">
                <a:latin typeface="Calibri" panose="020F0502020204030204" pitchFamily="34" charset="0"/>
                <a:ea typeface="Calibri" panose="020F0502020204030204" pitchFamily="34" charset="0"/>
                <a:cs typeface="Times New Roman" panose="02020603050405020304" pitchFamily="18" charset="0"/>
              </a:rPr>
              <a:t> Üniversite yönetimi tarafından kontrol edilemeyen dışsal olaylar sonucunda oluşan riskleri,</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Kontrol Faaliyeti: </a:t>
            </a:r>
            <a:r>
              <a:rPr lang="tr-TR" sz="1050" dirty="0">
                <a:latin typeface="Calibri" panose="020F0502020204030204" pitchFamily="34" charset="0"/>
                <a:ea typeface="Calibri" panose="020F0502020204030204" pitchFamily="34" charset="0"/>
                <a:cs typeface="Times New Roman" panose="02020603050405020304" pitchFamily="18" charset="0"/>
              </a:rPr>
              <a:t>Öngörülen bir riskin etki ve/veya olasılığını minimize etmeyi ve böylece Üniversitenin amaç ve hedeflerine ulaşma olasılığını artırmayı amaçlayan eylemleri,</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Risk Değerlendirme:</a:t>
            </a:r>
            <a:r>
              <a:rPr lang="tr-TR" sz="1050" dirty="0">
                <a:latin typeface="Calibri" panose="020F0502020204030204" pitchFamily="34" charset="0"/>
                <a:ea typeface="Calibri" panose="020F0502020204030204" pitchFamily="34" charset="0"/>
                <a:cs typeface="Times New Roman" panose="02020603050405020304" pitchFamily="18" charset="0"/>
              </a:rPr>
              <a:t> Tespit edilen risklerin seviyelerinin belirlenerek </a:t>
            </a:r>
            <a:r>
              <a:rPr lang="tr-TR" sz="1050" dirty="0" err="1">
                <a:latin typeface="Calibri" panose="020F0502020204030204" pitchFamily="34" charset="0"/>
                <a:ea typeface="Calibri" panose="020F0502020204030204" pitchFamily="34" charset="0"/>
                <a:cs typeface="Times New Roman" panose="02020603050405020304" pitchFamily="18" charset="0"/>
              </a:rPr>
              <a:t>önceliklendirilmesini</a:t>
            </a:r>
            <a:r>
              <a:rPr lang="tr-TR" sz="105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Etki:</a:t>
            </a:r>
            <a:r>
              <a:rPr lang="tr-TR" sz="1050" dirty="0">
                <a:latin typeface="Calibri" panose="020F0502020204030204" pitchFamily="34" charset="0"/>
                <a:ea typeface="Calibri" panose="020F0502020204030204" pitchFamily="34" charset="0"/>
                <a:cs typeface="Times New Roman" panose="02020603050405020304" pitchFamily="18" charset="0"/>
              </a:rPr>
              <a:t> Risklerin gerçekleşmesi halinde Üniversite üzerinde yaratacağı sonuçları,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Olasılık:</a:t>
            </a:r>
            <a:r>
              <a:rPr lang="tr-TR" sz="1050" dirty="0">
                <a:latin typeface="Calibri" panose="020F0502020204030204" pitchFamily="34" charset="0"/>
                <a:ea typeface="Calibri" panose="020F0502020204030204" pitchFamily="34" charset="0"/>
                <a:cs typeface="Times New Roman" panose="02020603050405020304" pitchFamily="18" charset="0"/>
              </a:rPr>
              <a:t> Öznel ya da nesnel olarak tanımlanmış, ölçülmüş, belirlenmiş olsun veya olmasın bir olayın olabilme ihtimalini, </a:t>
            </a:r>
          </a:p>
          <a:p>
            <a:pPr algn="just">
              <a:lnSpc>
                <a:spcPct val="107000"/>
              </a:lnSpc>
              <a:spcAft>
                <a:spcPts val="0"/>
              </a:spcAft>
            </a:pPr>
            <a:r>
              <a:rPr lang="tr-TR" sz="1050" b="1" dirty="0">
                <a:latin typeface="Calibri" panose="020F0502020204030204" pitchFamily="34" charset="0"/>
                <a:ea typeface="Calibri" panose="020F0502020204030204" pitchFamily="34" charset="0"/>
                <a:cs typeface="Times New Roman" panose="02020603050405020304" pitchFamily="18" charset="0"/>
              </a:rPr>
              <a:t>ö)   Olay:</a:t>
            </a:r>
            <a:r>
              <a:rPr lang="tr-TR" sz="1050" dirty="0">
                <a:latin typeface="Calibri" panose="020F0502020204030204" pitchFamily="34" charset="0"/>
                <a:ea typeface="Calibri" panose="020F0502020204030204" pitchFamily="34" charset="0"/>
                <a:cs typeface="Times New Roman" panose="02020603050405020304" pitchFamily="18" charset="0"/>
              </a:rPr>
              <a:t> Amaç ve hedeflere ulaşmayı etkileyen içsel ve dışsal kaynaklardan meydana gelen oluşumları/durumları, </a:t>
            </a:r>
          </a:p>
          <a:p>
            <a:pPr marL="342900" lvl="0" indent="-342900" algn="just">
              <a:lnSpc>
                <a:spcPct val="107000"/>
              </a:lnSpc>
              <a:spcAft>
                <a:spcPts val="0"/>
              </a:spcAft>
              <a:buFont typeface="+mj-lt"/>
              <a:buAutoNum type="alphaLcParenR"/>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Risk Eylem Planı:</a:t>
            </a:r>
            <a:r>
              <a:rPr lang="tr-TR" sz="1050" dirty="0">
                <a:latin typeface="Calibri" panose="020F0502020204030204" pitchFamily="34" charset="0"/>
                <a:ea typeface="Calibri" panose="020F0502020204030204" pitchFamily="34" charset="0"/>
                <a:cs typeface="Times New Roman" panose="02020603050405020304" pitchFamily="18" charset="0"/>
              </a:rPr>
              <a:t> Belirlenen risklerin etki ve/veya olasılığını minimize etmeye yönelik olarak belirli bir zaman dilimi içerisinde uygulamaya alınması planlanan kontrol faaliyetlerini gösteren planı,</a:t>
            </a:r>
            <a:r>
              <a:rPr lang="tr-TR" sz="1050" b="1" dirty="0">
                <a:latin typeface="Calibri" panose="020F0502020204030204" pitchFamily="34" charset="0"/>
                <a:ea typeface="Calibri" panose="020F0502020204030204" pitchFamily="34" charset="0"/>
                <a:cs typeface="Times New Roman" panose="02020603050405020304" pitchFamily="18" charset="0"/>
              </a:rPr>
              <a:t> (TABLO-1)</a:t>
            </a:r>
            <a:r>
              <a:rPr lang="tr-TR" sz="105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mj-lt"/>
              <a:buAutoNum type="alphaLcParenR" startAt="18"/>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İzleme:</a:t>
            </a:r>
            <a:r>
              <a:rPr lang="tr-TR" sz="1050" dirty="0">
                <a:latin typeface="Calibri" panose="020F0502020204030204" pitchFamily="34" charset="0"/>
                <a:ea typeface="Calibri" panose="020F0502020204030204" pitchFamily="34" charset="0"/>
                <a:cs typeface="Times New Roman" panose="02020603050405020304" pitchFamily="18" charset="0"/>
              </a:rPr>
              <a:t> Risk ile mücadelede, performans seviyesinin hangi durumda olduğunu belirlemek maksadıyla devamlı olarak gözlemleme ve denetlemeyi, </a:t>
            </a:r>
          </a:p>
          <a:p>
            <a:pPr marL="342900" lvl="0" indent="-342900" algn="just">
              <a:lnSpc>
                <a:spcPct val="107000"/>
              </a:lnSpc>
              <a:spcAft>
                <a:spcPts val="0"/>
              </a:spcAft>
              <a:buFont typeface="+mj-lt"/>
              <a:buAutoNum type="alphaLcParenR" startAt="18"/>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Raporlama:</a:t>
            </a:r>
            <a:r>
              <a:rPr lang="tr-TR" sz="1050" dirty="0">
                <a:latin typeface="Calibri" panose="020F0502020204030204" pitchFamily="34" charset="0"/>
                <a:ea typeface="Calibri" panose="020F0502020204030204" pitchFamily="34" charset="0"/>
                <a:cs typeface="Times New Roman" panose="02020603050405020304" pitchFamily="18" charset="0"/>
              </a:rPr>
              <a:t> Risk yönetiminin ne durumda olduğunu, risklerle ne şekilde mücadele edildiğini ve risklere yönelik eylem planının başarıya ulaşıp ulaşmadığını gösteren belgeyi,</a:t>
            </a:r>
          </a:p>
          <a:p>
            <a:pPr algn="just">
              <a:lnSpc>
                <a:spcPct val="107000"/>
              </a:lnSpc>
              <a:spcAft>
                <a:spcPts val="0"/>
              </a:spcAft>
            </a:pPr>
            <a:r>
              <a:rPr lang="tr-TR" sz="1050" b="1" dirty="0">
                <a:latin typeface="Calibri" panose="020F0502020204030204" pitchFamily="34" charset="0"/>
                <a:ea typeface="Calibri" panose="020F0502020204030204" pitchFamily="34" charset="0"/>
                <a:cs typeface="Times New Roman" panose="02020603050405020304" pitchFamily="18" charset="0"/>
              </a:rPr>
              <a:t>ş)  Risk Yönetimi:</a:t>
            </a:r>
            <a:r>
              <a:rPr lang="tr-TR" sz="1050" dirty="0">
                <a:latin typeface="Calibri" panose="020F0502020204030204" pitchFamily="34" charset="0"/>
                <a:ea typeface="Calibri" panose="020F0502020204030204" pitchFamily="34" charset="0"/>
                <a:cs typeface="Times New Roman" panose="02020603050405020304" pitchFamily="18" charset="0"/>
              </a:rPr>
              <a:t> Üniversitenin akademik ve idari faaliyetleri, çevresi içindeki potansiyel fırsatları ve olası tehlikeleri ortaya çıkaran kurum kültürü ve yapılanmanın yönetilmesini, </a:t>
            </a:r>
          </a:p>
          <a:p>
            <a:pPr marL="342900" lvl="0" indent="-342900" algn="just">
              <a:lnSpc>
                <a:spcPct val="107000"/>
              </a:lnSpc>
              <a:spcAft>
                <a:spcPts val="0"/>
              </a:spcAft>
              <a:buFont typeface="+mj-lt"/>
              <a:buAutoNum type="alphaLcParenR" startAt="18"/>
              <a:tabLst>
                <a:tab pos="457200" algn="l"/>
              </a:tabLst>
            </a:pPr>
            <a:r>
              <a:rPr lang="tr-TR" sz="1050" b="1" dirty="0">
                <a:latin typeface="Calibri" panose="020F0502020204030204" pitchFamily="34" charset="0"/>
                <a:ea typeface="Calibri" panose="020F0502020204030204" pitchFamily="34" charset="0"/>
                <a:cs typeface="Times New Roman" panose="02020603050405020304" pitchFamily="18" charset="0"/>
              </a:rPr>
              <a:t>Risk Yönetim Süreci:</a:t>
            </a:r>
            <a:r>
              <a:rPr lang="tr-TR" sz="1050" dirty="0">
                <a:latin typeface="Calibri" panose="020F0502020204030204" pitchFamily="34" charset="0"/>
                <a:ea typeface="Calibri" panose="020F0502020204030204" pitchFamily="34" charset="0"/>
                <a:cs typeface="Times New Roman" panose="02020603050405020304" pitchFamily="18" charset="0"/>
              </a:rPr>
              <a:t> Risklerin belirlenmesi, risk türlerinin tespit edilmesi, risklerin değerlendirilmesi, kontrolü, izlenmesi ve raporlanması süreçlerinin sistematik bir şekilde yapılmasını, ifade </a:t>
            </a:r>
            <a:r>
              <a:rPr lang="tr-TR" sz="1050" dirty="0" smtClean="0">
                <a:latin typeface="Calibri" panose="020F0502020204030204" pitchFamily="34" charset="0"/>
                <a:ea typeface="Calibri" panose="020F0502020204030204" pitchFamily="34" charset="0"/>
                <a:cs typeface="Times New Roman" panose="02020603050405020304" pitchFamily="18" charset="0"/>
              </a:rPr>
              <a:t>eder</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9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Unvan 1"/>
          <p:cNvSpPr>
            <a:spLocks noGrp="1"/>
          </p:cNvSpPr>
          <p:nvPr>
            <p:ph type="title"/>
          </p:nvPr>
        </p:nvSpPr>
        <p:spPr>
          <a:xfrm>
            <a:off x="2717075" y="912221"/>
            <a:ext cx="7609112" cy="2873829"/>
          </a:xfrm>
        </p:spPr>
        <p:txBody>
          <a:bodyPr>
            <a:normAutofit/>
          </a:bodyPr>
          <a:lstStyle/>
          <a:p>
            <a:pPr algn="ctr"/>
            <a:r>
              <a:rPr lang="tr-TR" sz="6000" b="1" dirty="0">
                <a:solidFill>
                  <a:srgbClr val="701E46"/>
                </a:solidFill>
                <a:latin typeface="+mn-lt"/>
              </a:rPr>
              <a:t>RİSK </a:t>
            </a:r>
            <a:r>
              <a:rPr lang="tr-TR" sz="6000" b="1" dirty="0" smtClean="0">
                <a:solidFill>
                  <a:srgbClr val="701E46"/>
                </a:solidFill>
                <a:latin typeface="+mn-lt"/>
              </a:rPr>
              <a:t>YÖNETİMİ</a:t>
            </a:r>
            <a:endParaRPr lang="tr-TR" sz="6000" dirty="0">
              <a:solidFill>
                <a:srgbClr val="701E46"/>
              </a:solidFill>
              <a:latin typeface="+mn-lt"/>
            </a:endParaRPr>
          </a:p>
        </p:txBody>
      </p:sp>
    </p:spTree>
    <p:extLst>
      <p:ext uri="{BB962C8B-B14F-4D97-AF65-F5344CB8AC3E}">
        <p14:creationId xmlns:p14="http://schemas.microsoft.com/office/powerpoint/2010/main" val="93522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4" name="Dikdörtgen 3"/>
          <p:cNvSpPr/>
          <p:nvPr/>
        </p:nvSpPr>
        <p:spPr>
          <a:xfrm>
            <a:off x="949234" y="1451176"/>
            <a:ext cx="10504714" cy="3995966"/>
          </a:xfrm>
          <a:prstGeom prst="rect">
            <a:avLst/>
          </a:prstGeom>
        </p:spPr>
        <p:txBody>
          <a:bodyPr wrap="square">
            <a:spAutoFit/>
          </a:bodyPr>
          <a:lstStyle/>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İlkeler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400" b="1" dirty="0">
                <a:solidFill>
                  <a:srgbClr val="000000"/>
                </a:solidFill>
                <a:latin typeface="Times New Roman" panose="02020603050405020304" pitchFamily="18" charset="0"/>
                <a:ea typeface="Calibri" panose="020F0502020204030204" pitchFamily="34" charset="0"/>
              </a:rPr>
              <a:t>MADDE 5 – </a:t>
            </a:r>
            <a:r>
              <a:rPr lang="tr-TR" sz="1400" dirty="0">
                <a:solidFill>
                  <a:srgbClr val="000000"/>
                </a:solidFill>
                <a:latin typeface="Times New Roman" panose="02020603050405020304" pitchFamily="18" charset="0"/>
                <a:ea typeface="Calibri" panose="020F0502020204030204" pitchFamily="34" charset="0"/>
              </a:rPr>
              <a:t> Üniversitemizin risk yönetimi ilkeleri şunlardır:</a:t>
            </a: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Üniversitemiz stratejik amaç ve hedeflerine ulaşmasını engelleyecek yetersiz sistem ve süreçler ile finansal faaliyetlerini sürdürmek için ihtiyaç duyulan kaynakları olumsuz etkileyebilecek hususlar ve yasal, siyasal, doğa olayları gibi her türlü faktör risk olarak değerlendirilir.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Riskler, gerçekleşme ihtimali ve gerçekleşmesi halinde ortaya çıkacak sonuçların etkileri göz önünde bulundurularak ölçülür.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Riskler, stratejik hedefler, süreçler, alt süreçler ve iş adımları itibarıyla ayrı ayrı analiz edilir.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Risk yönetim süreci her kademedeki yönetici ve personel ile birlikte tasarlanır ve uygulanır.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Tüm birimler risk değerlendirmelerini yılda en az bir defa düzenli olarak gerçekleştirirler.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Yüksek seviyedeki kalıntı riskler bir yıllık periyodlar halinde değerlendirilir.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Risk Yönetimi Süreci, stratejik amaç ve hedeflere ulaşmada yöneticilere makul derecede güvence sağlayacak şekilde tasarlanır.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Stratejik plan hazırlama süreci ile süreç ve risk analizi çalışmaları eş zamanlı olarak yürütülür. Hedeflere ilişkin tespit edilen riskler ve kontrol yöntemleri stratejik plana eklenir.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Risk yönetimi, üst yönetimden başlamak üzere tüm çalışanları kapsayacak şekilde görevli olan herkesin sorumluluğundadır.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Üniversitemiz</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risklerini; risk-fırsat dengesini gözeterek tüm ana süreçler, süreçler ve alt süreçler seviyesinde yönetir.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Karar verme aşamalarına destek </a:t>
            </a:r>
            <a:r>
              <a:rPr lang="tr-TR" sz="1400" dirty="0">
                <a:latin typeface="Times New Roman" panose="02020603050405020304" pitchFamily="18" charset="0"/>
                <a:ea typeface="Calibri" panose="020F0502020204030204" pitchFamily="34" charset="0"/>
                <a:cs typeface="Times New Roman" panose="02020603050405020304" pitchFamily="18" charset="0"/>
              </a:rPr>
              <a:t>sağlamak üzere, risk yönetimi süreci; stratejik planlama ve bütçeleme süreçlerine entegre edilir.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Risk Yönetimi Süreci, Üniversitemizin İç Kontrol ve Kurumsal Yönetim düzenlemelerinin ayrılmaz bir parçasıdır.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489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17" name="Dikdörtgen 16"/>
          <p:cNvSpPr/>
          <p:nvPr/>
        </p:nvSpPr>
        <p:spPr>
          <a:xfrm>
            <a:off x="1045028" y="1047512"/>
            <a:ext cx="9779725" cy="4242315"/>
          </a:xfrm>
          <a:prstGeom prst="rect">
            <a:avLst/>
          </a:prstGeom>
        </p:spPr>
        <p:txBody>
          <a:bodyPr wrap="square">
            <a:spAutoFit/>
          </a:bodyPr>
          <a:lstStyle/>
          <a:p>
            <a:pPr algn="ct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KİNCİ BÖLÜM</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Görev, Yetki ve Sorumluluklar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Rektör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MADDE 6– </a:t>
            </a:r>
            <a:r>
              <a:rPr lang="tr-TR" sz="1200" dirty="0">
                <a:latin typeface="Times New Roman" panose="02020603050405020304" pitchFamily="18" charset="0"/>
                <a:ea typeface="Calibri" panose="020F0502020204030204" pitchFamily="34" charset="0"/>
                <a:cs typeface="Times New Roman" panose="02020603050405020304" pitchFamily="18" charset="0"/>
              </a:rPr>
              <a:t>Rektörün görevleri şunlardır: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Her beş yılda bir Üniversitenin amaç ve hedefleri doğrultusunda risklerin yönetilmesi konusunda stratejinin belirlenmesini sağlar ve bu stratejinin nasıl uygulayacağını gösteren Risk Strateji Belgesini onaylayarak, söz konusu belgeyi tüm çalışanlara yazılı olarak duyurur.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Risk Strateji Belgesinde risk yönetimi için gerekli yapıları oluşturarak görev ve sorumlulukları açıkça belirler.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Diğer idarelerle ortak yönetilmesi gereken riskler konusunda İdare Risk Koordinatörüne gerekli desteği sağlar.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Paydaşlar ve kamuoyuna karşı risklerin yönetilmesinde gerekli hassasiyeti ve katılımcılığı sağlamak konusunda uygun mekanizmaların oluşturulmasını sağlar.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İç Kontrol İzleme ve Yönlendirme Kurulu ile İdare Risk Koordinatörü tarafından kendisine sunulan değerlendirme ve öneriler doğrultusunda geleceğe yönelik stratejik eylemler belirler.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Risk yönetimi süreçlerinin tutarlılığının sağlanmasını gözetir.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İzleme raporlarını inceler ve risk yönetiminin etkinliğini sağlar.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Risklerin yönetiminde örnek davranışlar sergiler.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İzleme ve Yönlendirme Kurulunun görüşleri doğrultusunda İdare Risk Koordinatörü tarafından hazırlanan risk iştahı ile politika ve prosedürleri değerlendirir ve onaylar.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200" dirty="0">
                <a:latin typeface="Times New Roman" panose="02020603050405020304" pitchFamily="18" charset="0"/>
                <a:ea typeface="Calibri" panose="020F0502020204030204" pitchFamily="34" charset="0"/>
                <a:cs typeface="Times New Roman" panose="02020603050405020304" pitchFamily="18" charset="0"/>
              </a:rPr>
              <a:t>Risk yönetiminin tüm aşamalarında çalışanları teşvik eder.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59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757646" y="914503"/>
            <a:ext cx="10868297" cy="5426870"/>
          </a:xfrm>
          <a:prstGeom prst="rect">
            <a:avLst/>
          </a:prstGeom>
        </p:spPr>
        <p:txBody>
          <a:bodyPr wrap="square">
            <a:spAutoFit/>
          </a:bodyPr>
          <a:lstStyle/>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İç Kontrol İzleme ve Yönlendirme Kurulu</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7 – </a:t>
            </a:r>
            <a:r>
              <a:rPr lang="tr-TR" dirty="0">
                <a:latin typeface="Times New Roman" panose="02020603050405020304" pitchFamily="18" charset="0"/>
                <a:ea typeface="Calibri" panose="020F0502020204030204" pitchFamily="34" charset="0"/>
                <a:cs typeface="Times New Roman" panose="02020603050405020304" pitchFamily="18" charset="0"/>
              </a:rPr>
              <a:t>Kurulun görevleri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 Strateji Belgesini hazırlayarak üst yöneticinin onayına sunar.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 yönetimine ilişkin değerlendirme ve önerilerini İdare Risk Koordinatörüne bildirir ve Rektöre sunar.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Politika ve prosedürleri birimlere bildirir.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İdare Risk Koordinatörü</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tarafından kendisine sunulan riskler içerisinden stratejik düzeyde önemli gördüğü riskleri gündemine alır.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Risklerin Üniversitede tutarlı bir şekilde yönetilmesini gözetir.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Harcama birimlerine ait risklerden ortak yönetilmesi gerekenlere yönelik politika ve prosedürleri belirleyerek koordine etmesi açısından İdare Risk Koordinatörüne bildirir.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Diğer idarelerle ortak yönetilmesi gereken riskleri belirler ve bunları İdare Risk Koordinatörüne bildirerek ilgili idarelerle ortak yönetilmesi konusunda gerekli önlemlerin alınmasını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Kurul yılda en az bir defa toplanarak </a:t>
            </a:r>
            <a:r>
              <a:rPr lang="tr-TR" dirty="0">
                <a:latin typeface="Times New Roman" panose="02020603050405020304" pitchFamily="18" charset="0"/>
                <a:ea typeface="Calibri" panose="020F0502020204030204" pitchFamily="34" charset="0"/>
                <a:cs typeface="Times New Roman" panose="02020603050405020304" pitchFamily="18" charset="0"/>
              </a:rPr>
              <a:t>Üniversiteni</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risk yönetim süreçlerinin etkili işleyip işlemediğini ve risklerde gelinen durumu değerlendirerek üst yöneticiye raporlar.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Sayıştay Başkanlığı ve iç denetim raporlarından da yararlanarak iyi uygulama örneklerinin tespit edilmesini ve yaygınlaştırılmasını destekler.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794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626745" y="1375650"/>
            <a:ext cx="10607040" cy="4230197"/>
          </a:xfrm>
          <a:prstGeom prst="rect">
            <a:avLst/>
          </a:prstGeom>
        </p:spPr>
        <p:txBody>
          <a:bodyPr wrap="square">
            <a:spAutoFit/>
          </a:bodyPr>
          <a:lstStyle/>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İdare Risk Koordinatörü</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MADDE 8 – </a:t>
            </a:r>
            <a:r>
              <a:rPr lang="tr-TR" sz="1400" dirty="0">
                <a:latin typeface="Times New Roman" panose="02020603050405020304" pitchFamily="18" charset="0"/>
                <a:ea typeface="Calibri" panose="020F0502020204030204" pitchFamily="34" charset="0"/>
                <a:cs typeface="Times New Roman" panose="02020603050405020304" pitchFamily="18" charset="0"/>
              </a:rPr>
              <a:t>İdare Risk Koordinatörün görevleri şunlardır: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tr-TR" sz="1400"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Birimlere ait risklerden ortak yönetilmesi gerekenleri tespit eder ve bunları belirlenen politikalar ve prosedürler doğrultusunda koordine eder.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Risk yönetimi çerçevesinde Birim Risk Koordinatörlerini toplantıya çağırır.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Dış paydaşlarla ortak yönetilmesi gereken riskleri belirler ve risklerin ilgili dış paydaşlarla ortak yönetilmesi konusunda gerekli önlemleri alır.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İç Kontrol İzleme ve Yönlendirme Kurulunun görüşleri doğrultusunda risk iştahını, politika ve prosedürleri belirler ve Rektörün onayına sunar.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Stratejik risklerin belirlenmesini sağlar ve gerekli gördüğü konuları İzleme ve Yönlendirme Kuruluna sunar.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Her bir Birim Risk Koordinatörü tarafından raporlanan birim risklerinden yola çıkarak Konsolide Risk Raporunu hazırlar; bu raporu </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yılda en az bir defa </a:t>
            </a:r>
            <a:r>
              <a:rPr lang="tr-TR" sz="1400" dirty="0">
                <a:latin typeface="Times New Roman" panose="02020603050405020304" pitchFamily="18" charset="0"/>
                <a:ea typeface="Calibri" panose="020F0502020204030204" pitchFamily="34" charset="0"/>
                <a:cs typeface="Times New Roman" panose="02020603050405020304" pitchFamily="18" charset="0"/>
              </a:rPr>
              <a:t>İç Kontrol İzleme ve Yönlendirme Kuruluna ve Rektöre sunar. Bu raporla birlikte izlenmesi gereken önemli riskleri ve kendi değerlendirmelerini de raporlar.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Rektörün emirlerini, kurulun görüş, tavsiye ve kararlarını birimlere bildirir ve risk yönetim süreçlerinin tutarlı olması konusunda gerekli önlemleri alır.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Risk yönetiminde hesap verebilirlik, şeffaflık ve güvenilirlik ilkelerine uygun hareket edilmesini sağlar.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dirty="0">
                <a:latin typeface="Times New Roman" panose="02020603050405020304" pitchFamily="18" charset="0"/>
                <a:ea typeface="Calibri" panose="020F0502020204030204" pitchFamily="34" charset="0"/>
                <a:cs typeface="Times New Roman" panose="02020603050405020304" pitchFamily="18" charset="0"/>
              </a:rPr>
              <a:t>Dış ve iç denetim marifetiyle tespit edilen ve bildirilen risklere eylem planı hazırlamak üzere Birim Risk Koordinatörüne gönderir.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301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1182733" y="1160109"/>
            <a:ext cx="9495064" cy="4537781"/>
          </a:xfrm>
          <a:prstGeom prst="rect">
            <a:avLst/>
          </a:prstGeom>
        </p:spPr>
        <p:txBody>
          <a:bodyPr wrap="square">
            <a:spAutoFit/>
          </a:bodyPr>
          <a:lstStyle/>
          <a:p>
            <a:pPr algn="just">
              <a:lnSpc>
                <a:spcPct val="107000"/>
              </a:lnSpc>
              <a:spcAft>
                <a:spcPts val="0"/>
              </a:spcAft>
              <a:tabLst>
                <a:tab pos="3546475" algn="l"/>
              </a:tabLs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3546475" algn="l"/>
              </a:tabLst>
            </a:pPr>
            <a:r>
              <a:rPr lang="tr-TR" b="1" dirty="0">
                <a:latin typeface="Times New Roman" panose="02020603050405020304" pitchFamily="18" charset="0"/>
                <a:ea typeface="Calibri" panose="020F0502020204030204" pitchFamily="34" charset="0"/>
                <a:cs typeface="Times New Roman" panose="02020603050405020304" pitchFamily="18" charset="0"/>
              </a:rPr>
              <a:t>Strateji Geliştirme Daire Başkanlığı (SGDB)</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9 –</a:t>
            </a:r>
            <a:r>
              <a:rPr lang="tr-TR" dirty="0">
                <a:latin typeface="Times New Roman" panose="02020603050405020304" pitchFamily="18" charset="0"/>
                <a:ea typeface="Calibri" panose="020F0502020204030204" pitchFamily="34" charset="0"/>
                <a:cs typeface="Times New Roman" panose="02020603050405020304" pitchFamily="18" charset="0"/>
              </a:rPr>
              <a:t> Başkanlığın görevleri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Kurulun ve koordinatörün sekretarya görevlerini yürütür.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Üniversitenin risk yönetimine ilişkin çalışmaları koordine eder ve iç kontrol sisteminin değerlendirilmesi kapsamında risk yönetiminin etkinliğini de değerlendirerek belirli dönemler halinde İdare Risk Koordinatörüne, İç Kontrol İzleme ve Yönlendirme Kuruluna ve Rektöre raporlar.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 Yönetiminin etkin işlemesini sağlamak üzere birimlere teknik destek ve rehberlik hizmeti verir.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 yönetimine ilişkin eğitim ihtiyaçlarının belirlenmesi, eğitim faaliyetlerinin yürütülmesi ve koordine edilmesinden sorumludur.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 yönetimine ilişkin Üniversitemizdeki iyi uygulamaları belirler, bu uygulamaların yaygınlaştırılması için çalışmalar yapar.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374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343"/>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1088571" y="1211274"/>
            <a:ext cx="10014857" cy="4834144"/>
          </a:xfrm>
          <a:prstGeom prst="rect">
            <a:avLst/>
          </a:prstGeom>
        </p:spPr>
        <p:txBody>
          <a:bodyPr wrap="square">
            <a:spAutoFit/>
          </a:bodyPr>
          <a:lstStyle/>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Birim Risk Koordinatörü</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10 – </a:t>
            </a:r>
            <a:r>
              <a:rPr lang="tr-TR" dirty="0">
                <a:latin typeface="Times New Roman" panose="02020603050405020304" pitchFamily="18" charset="0"/>
                <a:ea typeface="Calibri" panose="020F0502020204030204" pitchFamily="34" charset="0"/>
                <a:cs typeface="Times New Roman" panose="02020603050405020304" pitchFamily="18" charset="0"/>
              </a:rPr>
              <a:t>Birim Risk Koordinatörünün görevleri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Birimin hedeflerini etkileyebilecek risklerin tespit edilmesini koordine eder. Tespit edilen riskleri alt birimlerin bilgi ve uzmanlıklarından yararlanarak faaliyetleri ile eşleştirir ve risklere yönelik açık alan bulunmayacak şekilde ele alınmasını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Yıllık olarak belirlenen risk kayıtlarını ve ilgili raporları Üniversite tarafından belirlenecek periyotlarla gözden geçirir ve birim yöneticisinin de onayını alarak İdare Risk Koordinatörüne raporlar.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Çalışanlar tarafından belirlenen riskleri birim düzeyinde izler. Mevcut risklerdeki değişiklikleri ve varsa yeni riskleri değerlendirir ve birim yöneticisinin uygun görüşünü alarak İdare Risk Koordinatörüne raporlar.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Yıllık olarak, daha önce belirlenmiş veya yıl içerisinde ortaya çıkan risklerin iyi yönetilip yönetilmediğine dair kanıtları İdare Risk Koordinatörüne sunar.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Üniversitemiz Risk Koordinatörü ve İç Kontrol İzleme ve Yönlendirme Kurulunun görüşleri, tavsiyeleri ve kararları doğrultusunda birim çalışanlarına geri bildirim sağlar.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 yönetimiyle ilgili eğitim ihtiyaçlarını tespit eder.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234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740228" y="1160109"/>
            <a:ext cx="10711543" cy="4537781"/>
          </a:xfrm>
          <a:prstGeom prst="rect">
            <a:avLst/>
          </a:prstGeom>
        </p:spPr>
        <p:txBody>
          <a:bodyPr wrap="square">
            <a:spAutoFit/>
          </a:bodyPr>
          <a:lstStyle/>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Risk Yönetim Ekibi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11 – </a:t>
            </a:r>
            <a:r>
              <a:rPr lang="tr-TR" dirty="0">
                <a:latin typeface="Times New Roman" panose="02020603050405020304" pitchFamily="18" charset="0"/>
                <a:ea typeface="Calibri" panose="020F0502020204030204" pitchFamily="34" charset="0"/>
                <a:cs typeface="Times New Roman" panose="02020603050405020304" pitchFamily="18" charset="0"/>
              </a:rPr>
              <a:t>Risk Yönetim Ekibinin görevleri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Ekip üyeleri, kendi birimlerindeki risk yönetimine ilişkin çalışmaları koordine eder ve gerekli desteği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İdare Risk Koordinatörünün yönlendirmesiyle birimlerden gelen risk raporlarını konsolide ederek risklerin </a:t>
            </a:r>
            <a:r>
              <a:rPr lang="tr-TR" dirty="0" err="1">
                <a:latin typeface="Times New Roman" panose="02020603050405020304" pitchFamily="18" charset="0"/>
                <a:ea typeface="Calibri" panose="020F0502020204030204" pitchFamily="34" charset="0"/>
                <a:cs typeface="Times New Roman" panose="02020603050405020304" pitchFamily="18" charset="0"/>
              </a:rPr>
              <a:t>önceliklendirilmesi</a:t>
            </a:r>
            <a:r>
              <a:rPr lang="tr-TR" dirty="0">
                <a:latin typeface="Times New Roman" panose="02020603050405020304" pitchFamily="18" charset="0"/>
                <a:ea typeface="Calibri" panose="020F0502020204030204" pitchFamily="34" charset="0"/>
                <a:cs typeface="Times New Roman" panose="02020603050405020304" pitchFamily="18" charset="0"/>
              </a:rPr>
              <a:t> işlemini yapar.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Birim bazında belirlenen risklerin Üniversite düzeyinde raporlanmasını ve ilgili risk tablolarının hazırlanmasını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Konsolide edilen risk raporlarını İdare Risk Koordinatörüne sunar.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Birimler tarafından tespit edilerek bildirilen yeni risklerin değerlendirilmesini yapar ve gerekli gördüğü takdirde, bunların raporlanarak İdare Risk Koordinatörünün onayı ile ilgili belgelere eklenmesini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İdare Risk Koordinatörünün belirleyeceği eğitim, </a:t>
            </a:r>
            <a:r>
              <a:rPr lang="tr-TR" dirty="0" err="1">
                <a:latin typeface="Times New Roman" panose="02020603050405020304" pitchFamily="18" charset="0"/>
                <a:ea typeface="Calibri" panose="020F0502020204030204" pitchFamily="34" charset="0"/>
                <a:cs typeface="Times New Roman" panose="02020603050405020304" pitchFamily="18" charset="0"/>
              </a:rPr>
              <a:t>çalıştay</a:t>
            </a:r>
            <a:r>
              <a:rPr lang="tr-TR" dirty="0">
                <a:latin typeface="Times New Roman" panose="02020603050405020304" pitchFamily="18" charset="0"/>
                <a:ea typeface="Calibri" panose="020F0502020204030204" pitchFamily="34" charset="0"/>
                <a:cs typeface="Times New Roman" panose="02020603050405020304" pitchFamily="18" charset="0"/>
              </a:rPr>
              <a:t> vb. faaliyetlere ilişkin hazırlık çalışmalarını yürütme çalışmalarda bulunmak kendi birimlerindeki ilgili personeli belirlemek ve Birim Risk Koordinatörünün onayına sunar.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İdare Risk Koordinatörü tarafından sürece ilişkin verilecek diğer görevleri yerine getirir.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977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374469" y="1141334"/>
            <a:ext cx="11443062" cy="5130507"/>
          </a:xfrm>
          <a:prstGeom prst="rect">
            <a:avLst/>
          </a:prstGeom>
        </p:spPr>
        <p:txBody>
          <a:bodyPr wrap="square">
            <a:spAutoFit/>
          </a:bodyPr>
          <a:lstStyle/>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Çalışanlar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12– </a:t>
            </a:r>
            <a:r>
              <a:rPr lang="tr-TR" dirty="0">
                <a:latin typeface="Times New Roman" panose="02020603050405020304" pitchFamily="18" charset="0"/>
                <a:ea typeface="Calibri" panose="020F0502020204030204" pitchFamily="34" charset="0"/>
                <a:cs typeface="Times New Roman" panose="02020603050405020304" pitchFamily="18" charset="0"/>
              </a:rPr>
              <a:t>Çalışanların görevleri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Çalışanların görevleri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 risklerini belirlemek, yeni ortaya çıkan ve değişen riskleri tanımlamak, iletmek ve bunlara cevap vermek yoluyla birimlerinde risk yönetimi süreçlerine doğrudan katkıda bulunur.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Görev alanındaki riskleri, Üniversite tarafından belirlenen yetki ve sorumlulukları çerçevesinde yönetir.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Görev alanındaki risklerin iyi yönetilip yönetilmediği konusunda Birim Risk Koordinatörüne gerekli kanıtları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İç Denetim Birimi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13 – </a:t>
            </a:r>
            <a:r>
              <a:rPr lang="tr-TR" dirty="0">
                <a:latin typeface="Times New Roman" panose="02020603050405020304" pitchFamily="18" charset="0"/>
                <a:ea typeface="Calibri" panose="020F0502020204030204" pitchFamily="34" charset="0"/>
                <a:cs typeface="Times New Roman" panose="02020603050405020304" pitchFamily="18" charset="0"/>
              </a:rPr>
              <a:t> İç Denetim Biriminin görevleri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Risk yönetimi sürecinin etkili olup olmadığı, risklerin gereken şekilde yönetilip yönetilmediği hususunda incelemeler yaparak Rektöre mevzuatları çerçevesinde gerekli raporlamaları yapar.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Üniversitemizin risk yönetim sürecinin kurulması ve geliştirilmesinde birimlere kolaylaştırıcılık ve eğitim gibi danışmanlık hizmetleri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654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842010" y="1541844"/>
            <a:ext cx="10711543" cy="4241546"/>
          </a:xfrm>
          <a:prstGeom prst="rect">
            <a:avLst/>
          </a:prstGeom>
        </p:spPr>
        <p:txBody>
          <a:bodyPr wrap="square">
            <a:spAutoFit/>
          </a:bodyPr>
          <a:lstStyle/>
          <a:p>
            <a:pPr algn="ctr">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ÜÇÜNCÜ </a:t>
            </a: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BÖLÜM</a:t>
            </a:r>
            <a:r>
              <a:rPr lang="tr-TR" sz="14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Risk Türleri, Risklerin Tespit Edilmesi ve </a:t>
            </a:r>
            <a:r>
              <a:rPr lang="tr-TR" sz="1400" b="1" dirty="0" smtClean="0">
                <a:latin typeface="Times New Roman" panose="02020603050405020304" pitchFamily="18" charset="0"/>
                <a:ea typeface="Calibri" panose="020F0502020204030204" pitchFamily="34" charset="0"/>
                <a:cs typeface="Times New Roman" panose="02020603050405020304" pitchFamily="18" charset="0"/>
              </a:rPr>
              <a:t>Belirlenmesi</a:t>
            </a:r>
            <a:r>
              <a:rPr lang="tr-TR" sz="14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 türleri</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MADDE 14 – </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 türleri </a:t>
            </a:r>
            <a:r>
              <a:rPr lang="tr-TR" sz="1400" dirty="0">
                <a:latin typeface="Times New Roman" panose="02020603050405020304" pitchFamily="18" charset="0"/>
                <a:ea typeface="Calibri" panose="020F0502020204030204" pitchFamily="34" charset="0"/>
                <a:cs typeface="Times New Roman" panose="02020603050405020304" pitchFamily="18" charset="0"/>
              </a:rPr>
              <a:t>Üniversite risk yönetimi modeli çerçevesinde</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aşağıdaki şekliyle sınıflandırılmıştır: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Stratejik Riskler:</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400" dirty="0">
                <a:latin typeface="Times New Roman" panose="02020603050405020304" pitchFamily="18" charset="0"/>
                <a:ea typeface="Calibri" panose="020F0502020204030204" pitchFamily="34" charset="0"/>
                <a:cs typeface="Times New Roman" panose="02020603050405020304" pitchFamily="18" charset="0"/>
              </a:rPr>
              <a:t>Üniversitemizi</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kısa, orta ya da uzun vadede belirlemiş olduğu amaç ve hedefleri doğrudan olumsuz etkileyebilecek risklerdir. Stratejik riskler, aynı zamanda </a:t>
            </a:r>
            <a:r>
              <a:rPr lang="tr-TR" sz="1400" dirty="0">
                <a:latin typeface="Times New Roman" panose="02020603050405020304" pitchFamily="18" charset="0"/>
                <a:ea typeface="Calibri" panose="020F0502020204030204" pitchFamily="34" charset="0"/>
                <a:cs typeface="Times New Roman" panose="02020603050405020304" pitchFamily="18" charset="0"/>
              </a:rPr>
              <a:t>Üniversitemizin stratejik seçimlerini yürütme aşamasında aldığı stratejik kararlar dolayısıyla maruz kalabileceği riskleri de ifade eder. Yönetim ve organizasyon yapısına ilişkin riskler, örgütlenme riskleri bu kapsamda değerlendirilebilir.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Operasyonel</a:t>
            </a: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Riskler:</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400" dirty="0">
                <a:latin typeface="Times New Roman" panose="02020603050405020304" pitchFamily="18" charset="0"/>
                <a:ea typeface="Calibri" panose="020F0502020204030204" pitchFamily="34" charset="0"/>
                <a:cs typeface="Times New Roman" panose="02020603050405020304" pitchFamily="18" charset="0"/>
              </a:rPr>
              <a:t>Üniversitenin iş süreçlerinin doğru, uygun ve verimli gerçekleşmesini etkileyebilecek, y</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etersiz sistemlerden, süreçlerden veya çalışanlardan kaynaklanabilecek kayıpların gerçekleşme riskidir. İş süreçleri, sistemler, faaliyetler ve işlemlerdeki hatalar, verimsizlikler, ihmaller, suiistimaller, hileler, kapasite sorunları bu kapsamda ele alınır.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Finansal Riskler:  </a:t>
            </a:r>
            <a:r>
              <a:rPr lang="tr-TR" sz="1400" dirty="0">
                <a:latin typeface="Times New Roman" panose="02020603050405020304" pitchFamily="18" charset="0"/>
                <a:ea typeface="Calibri" panose="020F0502020204030204" pitchFamily="34" charset="0"/>
                <a:cs typeface="Times New Roman" panose="02020603050405020304" pitchFamily="18" charset="0"/>
              </a:rPr>
              <a:t>Üniversiteni</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finansal yapısını ve finansal faaliyetlerini sürdürmek için ihtiyaç duyduğu kaynakları etkileyebilecek risklerdir.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Çevresel Riskler:</a:t>
            </a:r>
            <a:r>
              <a:rPr lang="tr-TR"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Yasal, siyasal, doğa olayları vb. kurum dışı etkenlerden oluşan riskler bu kapsamda değerlendirilir.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582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487680" y="1530693"/>
            <a:ext cx="11216640" cy="4127092"/>
          </a:xfrm>
          <a:prstGeom prst="rect">
            <a:avLst/>
          </a:prstGeom>
        </p:spPr>
        <p:txBody>
          <a:bodyPr wrap="square">
            <a:spAutoFit/>
          </a:bodyPr>
          <a:lstStyle/>
          <a:p>
            <a:pPr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Risklerin tespit edilmesi</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MADDE 15 – </a:t>
            </a:r>
            <a:r>
              <a:rPr lang="tr-TR" sz="1100" dirty="0">
                <a:latin typeface="Times New Roman" panose="02020603050405020304" pitchFamily="18" charset="0"/>
                <a:ea typeface="Calibri" panose="020F0502020204030204" pitchFamily="34" charset="0"/>
                <a:cs typeface="Times New Roman" panose="02020603050405020304" pitchFamily="18" charset="0"/>
              </a:rPr>
              <a:t>Risklerin tespit edilmesi; Üniversitenin hedeflerine ulaşmasını engelleyen veya zorlaştıran risklerin, önceden tanımlanmış yöntemlerle belirlenmesi, gruplandırılması ve güncellenmesi sürecidir.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 Üniversitenin amaç ve hedefleri doğrultusunda süreçler, alt süreçler ve iş adımları üzerinde tespit edilir.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 tanımlanırken; risklerin çeşidi, kaynağı, sebebi, etkisi ve seviyesinin göz önünde bulundurulması gerekir.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Risklerin doğru bir şekilde tespit edilebilmesi için kapsayıcılığı yüksek, risk çeşitlerini içeren bir risk türleri tablosu kullanmak gerekmektedir. </a:t>
            </a:r>
          </a:p>
          <a:p>
            <a:pPr lvl="0" algn="just">
              <a:lnSpc>
                <a:spcPct val="107000"/>
              </a:lnSpc>
              <a:spcAft>
                <a:spcPts val="0"/>
              </a:spcAft>
              <a:buSzPts val="1200"/>
            </a:pPr>
            <a:r>
              <a:rPr lang="tr-TR" sz="1100" b="1" dirty="0" smtClean="0">
                <a:latin typeface="Times New Roman" panose="02020603050405020304" pitchFamily="18" charset="0"/>
                <a:ea typeface="Calibri" panose="020F0502020204030204" pitchFamily="34" charset="0"/>
                <a:cs typeface="Times New Roman" panose="02020603050405020304" pitchFamily="18" charset="0"/>
              </a:rPr>
              <a:t>d)</a:t>
            </a:r>
            <a:r>
              <a:rPr lang="tr-TR" sz="1100" dirty="0" smtClean="0">
                <a:latin typeface="Times New Roman" panose="02020603050405020304" pitchFamily="18" charset="0"/>
                <a:ea typeface="Calibri" panose="020F0502020204030204" pitchFamily="34" charset="0"/>
                <a:cs typeface="Times New Roman" panose="02020603050405020304" pitchFamily="18" charset="0"/>
              </a:rPr>
              <a:t>      Riskleri </a:t>
            </a:r>
            <a:r>
              <a:rPr lang="tr-TR" sz="1100" dirty="0">
                <a:latin typeface="Times New Roman" panose="02020603050405020304" pitchFamily="18" charset="0"/>
                <a:ea typeface="Calibri" panose="020F0502020204030204" pitchFamily="34" charset="0"/>
                <a:cs typeface="Times New Roman" panose="02020603050405020304" pitchFamily="18" charset="0"/>
              </a:rPr>
              <a:t>tespit ederken cevaplanması gereken önemli sorular şunlardır: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100" dirty="0">
                <a:latin typeface="Times New Roman" panose="02020603050405020304" pitchFamily="18" charset="0"/>
                <a:ea typeface="Calibri" panose="020F0502020204030204" pitchFamily="34" charset="0"/>
                <a:cs typeface="Times New Roman" panose="02020603050405020304" pitchFamily="18" charset="0"/>
              </a:rPr>
              <a:t>Ana hedefler nelerdir?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100" dirty="0">
                <a:latin typeface="Times New Roman" panose="02020603050405020304" pitchFamily="18" charset="0"/>
                <a:ea typeface="Calibri" panose="020F0502020204030204" pitchFamily="34" charset="0"/>
                <a:cs typeface="Times New Roman" panose="02020603050405020304" pitchFamily="18" charset="0"/>
              </a:rPr>
              <a:t>Kilit faaliyetler nelerdir?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100" dirty="0">
                <a:latin typeface="Times New Roman" panose="02020603050405020304" pitchFamily="18" charset="0"/>
                <a:ea typeface="Calibri" panose="020F0502020204030204" pitchFamily="34" charset="0"/>
                <a:cs typeface="Times New Roman" panose="02020603050405020304" pitchFamily="18" charset="0"/>
              </a:rPr>
              <a:t>Paydaşlar kimlerdir?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1100" dirty="0">
                <a:latin typeface="Times New Roman" panose="02020603050405020304" pitchFamily="18" charset="0"/>
                <a:ea typeface="Calibri" panose="020F0502020204030204" pitchFamily="34" charset="0"/>
                <a:cs typeface="Times New Roman" panose="02020603050405020304" pitchFamily="18" charset="0"/>
              </a:rPr>
              <a:t>Risk kategorilerimiz nelerdir?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Risklerin belirlenmesi aşamasında tercih edilen öncelikli yöntem; risk tanımlamasının iş adımlarından (faaliyet düzeyinden), süreçlere (stratejik düzeye) doğru yürütülmesi olmakla birlikte; stratejik plan ve performans programı hedeflerine ilişkin yapılacak risk tespiti çalışmalarında, süreçler üzerinde belirlenecek riskler, alt süreçler ve iş adımları ile ilişkilendirilir.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 analizi çalışmalarında; anketler, kontrol listeleri, mülakatlar, beyin fırtınası, odak grubu, denetim raporları, eski veriler, SWOT ve PESTLE analizleri gibi yöntem ve tekniklerden bir ya da bir kaçı kullanılır.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 analizi çalışmalarında dış çevreden kaynaklı riskler ayrıca tespit edilir, ölçülür ve kayıt edilir.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200"/>
              <a:buFont typeface="+mj-lt"/>
              <a:buAutoNum type="alphaLcParenR"/>
            </a:pPr>
            <a:r>
              <a:rPr lang="tr-T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 yönetiminde kullanılan formlar aşağıda yer almaktadır.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15"/>
              </a:spcAft>
              <a:buFont typeface="Symbol" panose="05050102010706020507" pitchFamily="18" charset="2"/>
              <a:buChar char=""/>
            </a:pPr>
            <a:r>
              <a:rPr lang="tr-TR"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 Kayıt Formu:</a:t>
            </a:r>
            <a:r>
              <a:rPr lang="tr-T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İdare/birim/alt birim bazında tespit edilen risklerin kayıt altına alınarak durumunun raporlanması için kullanılır. </a:t>
            </a:r>
            <a:endParaRPr lang="tr-TR" sz="1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915"/>
              </a:spcAft>
              <a:buFont typeface="Symbol" panose="05050102010706020507" pitchFamily="18" charset="2"/>
              <a:buChar char=""/>
            </a:pPr>
            <a:r>
              <a:rPr lang="tr-TR" sz="11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 </a:t>
            </a:r>
            <a:r>
              <a:rPr lang="tr-TR"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Oylama Formu:</a:t>
            </a:r>
            <a:r>
              <a:rPr lang="tr-T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Risklerin tespiti ile puanının bulunması için kullanılır. </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tr-TR" sz="11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Konsolide </a:t>
            </a:r>
            <a:r>
              <a:rPr lang="tr-TR"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 Raporu:</a:t>
            </a:r>
            <a:r>
              <a:rPr lang="tr-TR"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İdare/birim/alt birim bazında tespit edilen risklerin bir üst yönetim kademesine raporlanmasında kullanılır.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0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p:txBody>
          <a:bodyPr>
            <a:normAutofit/>
          </a:bodyPr>
          <a:lstStyle/>
          <a:p>
            <a:pPr algn="ctr"/>
            <a:r>
              <a:rPr lang="tr-TR" sz="5400" b="1" dirty="0" smtClean="0">
                <a:solidFill>
                  <a:srgbClr val="701E46"/>
                </a:solidFill>
                <a:latin typeface="+mn-lt"/>
              </a:rPr>
              <a:t>Risk Nedir?</a:t>
            </a:r>
            <a:endParaRPr lang="tr-TR" sz="5400" b="1" dirty="0">
              <a:solidFill>
                <a:srgbClr val="701E46"/>
              </a:solidFill>
              <a:latin typeface="+mn-lt"/>
            </a:endParaRPr>
          </a:p>
        </p:txBody>
      </p:sp>
      <p:sp>
        <p:nvSpPr>
          <p:cNvPr id="3" name="İçerik Yer Tutucusu 2"/>
          <p:cNvSpPr>
            <a:spLocks noGrp="1"/>
          </p:cNvSpPr>
          <p:nvPr>
            <p:ph idx="1"/>
          </p:nvPr>
        </p:nvSpPr>
        <p:spPr>
          <a:xfrm>
            <a:off x="1249680" y="2134825"/>
            <a:ext cx="9692639" cy="2891244"/>
          </a:xfrm>
        </p:spPr>
        <p:txBody>
          <a:bodyPr>
            <a:noAutofit/>
          </a:bodyPr>
          <a:lstStyle/>
          <a:p>
            <a:pPr algn="just"/>
            <a:r>
              <a:rPr lang="tr-TR" sz="3600" dirty="0">
                <a:solidFill>
                  <a:srgbClr val="701E46"/>
                </a:solidFill>
              </a:rPr>
              <a:t>Üniversitenin </a:t>
            </a:r>
            <a:r>
              <a:rPr lang="tr-TR" sz="3600" dirty="0" smtClean="0">
                <a:solidFill>
                  <a:srgbClr val="701E46"/>
                </a:solidFill>
              </a:rPr>
              <a:t>günlük faaliyetleri ile stratejik </a:t>
            </a:r>
            <a:r>
              <a:rPr lang="tr-TR" sz="3600" dirty="0" smtClean="0">
                <a:solidFill>
                  <a:srgbClr val="701E46"/>
                </a:solidFill>
                <a:effectLst>
                  <a:outerShdw blurRad="38100" dist="38100" dir="2700000" algn="tl">
                    <a:srgbClr val="000000">
                      <a:alpha val="43137"/>
                    </a:srgbClr>
                  </a:outerShdw>
                </a:effectLst>
              </a:rPr>
              <a:t>«amaç</a:t>
            </a:r>
            <a:r>
              <a:rPr lang="tr-TR" sz="3600" dirty="0" smtClean="0">
                <a:solidFill>
                  <a:srgbClr val="701E46"/>
                </a:solidFill>
              </a:rPr>
              <a:t>» </a:t>
            </a:r>
            <a:r>
              <a:rPr lang="tr-TR" sz="3600" dirty="0">
                <a:solidFill>
                  <a:srgbClr val="701E46"/>
                </a:solidFill>
              </a:rPr>
              <a:t>ve </a:t>
            </a:r>
            <a:r>
              <a:rPr lang="tr-TR" sz="3600" dirty="0" smtClean="0">
                <a:solidFill>
                  <a:srgbClr val="701E46"/>
                </a:solidFill>
              </a:rPr>
              <a:t>«</a:t>
            </a:r>
            <a:r>
              <a:rPr lang="tr-TR" sz="3600" dirty="0" smtClean="0">
                <a:solidFill>
                  <a:srgbClr val="701E46"/>
                </a:solidFill>
                <a:effectLst>
                  <a:outerShdw blurRad="38100" dist="38100" dir="2700000" algn="tl">
                    <a:srgbClr val="000000">
                      <a:alpha val="43137"/>
                    </a:srgbClr>
                  </a:outerShdw>
                </a:effectLst>
              </a:rPr>
              <a:t>hedeflerine</a:t>
            </a:r>
            <a:r>
              <a:rPr lang="tr-TR" sz="3600" dirty="0" smtClean="0">
                <a:solidFill>
                  <a:srgbClr val="701E46"/>
                </a:solidFill>
              </a:rPr>
              <a:t>» </a:t>
            </a:r>
            <a:r>
              <a:rPr lang="tr-TR" sz="3600" dirty="0">
                <a:solidFill>
                  <a:srgbClr val="701E46"/>
                </a:solidFill>
              </a:rPr>
              <a:t>ulaşmasını </a:t>
            </a:r>
            <a:r>
              <a:rPr lang="tr-TR" sz="3600" dirty="0" smtClean="0">
                <a:solidFill>
                  <a:srgbClr val="701E46"/>
                </a:solidFill>
              </a:rPr>
              <a:t>doğrudan veya dolaylı olarak etkileyen, </a:t>
            </a:r>
            <a:r>
              <a:rPr lang="tr-TR" sz="3600" u="sng" dirty="0" smtClean="0">
                <a:solidFill>
                  <a:srgbClr val="701E46"/>
                </a:solidFill>
              </a:rPr>
              <a:t>olasılık</a:t>
            </a:r>
            <a:r>
              <a:rPr lang="tr-TR" sz="3600" dirty="0" smtClean="0">
                <a:solidFill>
                  <a:srgbClr val="701E46"/>
                </a:solidFill>
              </a:rPr>
              <a:t> ve </a:t>
            </a:r>
            <a:r>
              <a:rPr lang="tr-TR" sz="3600" u="sng" dirty="0" smtClean="0">
                <a:solidFill>
                  <a:srgbClr val="701E46"/>
                </a:solidFill>
              </a:rPr>
              <a:t>etki</a:t>
            </a:r>
            <a:r>
              <a:rPr lang="tr-TR" sz="3600" dirty="0" smtClean="0">
                <a:solidFill>
                  <a:srgbClr val="701E46"/>
                </a:solidFill>
              </a:rPr>
              <a:t> </a:t>
            </a:r>
            <a:r>
              <a:rPr lang="tr-TR" sz="3600" dirty="0">
                <a:solidFill>
                  <a:srgbClr val="701E46"/>
                </a:solidFill>
              </a:rPr>
              <a:t>ile ölçülebilen her türlü eylem, durum </a:t>
            </a:r>
            <a:r>
              <a:rPr lang="tr-TR" sz="3600">
                <a:solidFill>
                  <a:srgbClr val="701E46"/>
                </a:solidFill>
              </a:rPr>
              <a:t>ve </a:t>
            </a:r>
            <a:r>
              <a:rPr lang="tr-TR" sz="3600" smtClean="0">
                <a:solidFill>
                  <a:srgbClr val="701E46"/>
                </a:solidFill>
              </a:rPr>
              <a:t>olaydır.</a:t>
            </a:r>
            <a:endParaRPr lang="tr-TR" sz="3600" dirty="0" smtClean="0">
              <a:solidFill>
                <a:srgbClr val="701E46"/>
              </a:solidFill>
            </a:endParaRPr>
          </a:p>
        </p:txBody>
      </p:sp>
    </p:spTree>
    <p:extLst>
      <p:ext uri="{BB962C8B-B14F-4D97-AF65-F5344CB8AC3E}">
        <p14:creationId xmlns:p14="http://schemas.microsoft.com/office/powerpoint/2010/main" val="3288664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740228" y="1350844"/>
            <a:ext cx="10711543" cy="4702569"/>
          </a:xfrm>
          <a:prstGeom prst="rect">
            <a:avLst/>
          </a:prstGeom>
        </p:spPr>
        <p:txBody>
          <a:bodyPr wrap="square">
            <a:spAutoFit/>
          </a:bodyPr>
          <a:lstStyle/>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Risklerin değerlendirilmesi</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400" b="1" dirty="0">
                <a:latin typeface="Times New Roman" panose="02020603050405020304" pitchFamily="18" charset="0"/>
                <a:ea typeface="Calibri" panose="020F0502020204030204" pitchFamily="34" charset="0"/>
                <a:cs typeface="Times New Roman" panose="02020603050405020304" pitchFamily="18" charset="0"/>
              </a:rPr>
              <a:t>MADDE 16 – </a:t>
            </a:r>
            <a:r>
              <a:rPr lang="tr-TR" sz="1400" dirty="0">
                <a:latin typeface="Times New Roman" panose="02020603050405020304" pitchFamily="18" charset="0"/>
                <a:ea typeface="Calibri" panose="020F0502020204030204" pitchFamily="34" charset="0"/>
                <a:cs typeface="Times New Roman" panose="02020603050405020304" pitchFamily="18" charset="0"/>
              </a:rPr>
              <a:t>Belirlenen her riskin analiz edilerek ölçüldüğü ve ölçeklendirildiği süreçtir.   Riskin meydana gelme olasılığı ile meydana gelmesi halinde Üniversitenin stratejik amaç, hedef ve faaliyetleri üzerindeki önemi nitel ve nicel olarak derecelendirilerek değerlendirilir.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Risklere olasılık ve etki açısından 1 ile 10 arasında puan verilir. Bu değerlerin birbirleriyle çarpımı sonucunda risk seviyesi ortaya konulur ve risk kayıt formuna kaydedilir.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Etki ve olasılık değerlerinin çarpımı sonucunda bulunan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ondalıklı</a:t>
            </a:r>
            <a:r>
              <a:rPr lang="tr-TR" sz="1400" dirty="0">
                <a:latin typeface="Times New Roman" panose="02020603050405020304" pitchFamily="18" charset="0"/>
                <a:ea typeface="Calibri" panose="020F0502020204030204" pitchFamily="34" charset="0"/>
                <a:cs typeface="Times New Roman" panose="02020603050405020304" pitchFamily="18" charset="0"/>
              </a:rPr>
              <a:t> değerlerden virgülden sonraki rakamı beş ve üzerinde olanlar yukarı tamamlanır.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Olasılık, bir olayın belirli bir zaman diliminde gerçekleşmesi durumunu ifade eder. Olasılık için 1 rakamı, bir riskin gerçekleşme olasılığının hemen hemen olmadığı; 10 rakamı riskin gerçekleşmesinin neredeyse kesin olduğu anlamına gelir.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Etki ise bir olayın meydana gelmesi halinde, amaçlar, hedefler ve süreçler ile Üniversitemiz için yüksek hassasiyete sahip olan konular üzerinde yaratacağı sonucu ifade eder. Etki açısından 1 rakamı riskin gerçekleşmesinin doğuracağı sonucun çok az önemi olduğu, 10 rakamı bu sonucun çok önemli olduğu anlamına gelir.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Riskler, belirlenen risk seviyesine göre en yüksek seviyeden başlamak üzere </a:t>
            </a:r>
            <a:r>
              <a:rPr lang="tr-TR" sz="1400" dirty="0" err="1">
                <a:latin typeface="Times New Roman" panose="02020603050405020304" pitchFamily="18" charset="0"/>
                <a:ea typeface="Calibri" panose="020F0502020204030204" pitchFamily="34" charset="0"/>
                <a:cs typeface="Times New Roman" panose="02020603050405020304" pitchFamily="18" charset="0"/>
              </a:rPr>
              <a:t>önceliklendirilir</a:t>
            </a:r>
            <a:r>
              <a:rPr lang="tr-TR" sz="1400" dirty="0">
                <a:latin typeface="Times New Roman" panose="02020603050405020304" pitchFamily="18" charset="0"/>
                <a:ea typeface="Calibri" panose="020F0502020204030204" pitchFamily="34" charset="0"/>
                <a:cs typeface="Times New Roman" panose="02020603050405020304" pitchFamily="18" charset="0"/>
              </a:rPr>
              <a:t>. Risklerin </a:t>
            </a:r>
            <a:r>
              <a:rPr lang="tr-TR" sz="1400" dirty="0" err="1">
                <a:latin typeface="Times New Roman" panose="02020603050405020304" pitchFamily="18" charset="0"/>
                <a:ea typeface="Calibri" panose="020F0502020204030204" pitchFamily="34" charset="0"/>
                <a:cs typeface="Times New Roman" panose="02020603050405020304" pitchFamily="18" charset="0"/>
              </a:rPr>
              <a:t>önceliklendirilmesinde</a:t>
            </a:r>
            <a:r>
              <a:rPr lang="tr-TR" sz="1400" dirty="0">
                <a:latin typeface="Times New Roman" panose="02020603050405020304" pitchFamily="18" charset="0"/>
                <a:ea typeface="Calibri" panose="020F0502020204030204" pitchFamily="34" charset="0"/>
                <a:cs typeface="Times New Roman" panose="02020603050405020304" pitchFamily="18" charset="0"/>
              </a:rPr>
              <a:t> kilit riskler ayrı bir bölümde gösterilir.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Risklerin ölçülmesinde paydaşların riskleri etkileyebilecek faaliyetleri göz önünde bulundurulur.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Hangi risklerin düşük, hangilerinin orta ve hangilerinin yüksek olacağı risk iştahına göre belirlenir ve risk haritasında gösterilir. Kilit risklerle doğrudan ilgili olan riskler, kilit risklere ilişkin belirlenen risk iştahına göre değerlendirilir.</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400" dirty="0">
                <a:latin typeface="Times New Roman" panose="02020603050405020304" pitchFamily="18" charset="0"/>
                <a:ea typeface="Calibri" panose="020F0502020204030204" pitchFamily="34" charset="0"/>
                <a:cs typeface="Times New Roman" panose="02020603050405020304" pitchFamily="18" charset="0"/>
              </a:rPr>
              <a:t>Risk iştahı, Kurulun değerlendirmeleri doğrultusunda İdare Risk Koordinatörü tarafından belirlenecek olup, Rektör onayı ile yürürlüğe girerek birimlere duyurulacaktır.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920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4" name="Dikdörtgen 3"/>
          <p:cNvSpPr/>
          <p:nvPr/>
        </p:nvSpPr>
        <p:spPr>
          <a:xfrm>
            <a:off x="531222" y="1047512"/>
            <a:ext cx="11382103" cy="4966552"/>
          </a:xfrm>
          <a:prstGeom prst="rect">
            <a:avLst/>
          </a:prstGeom>
        </p:spPr>
        <p:txBody>
          <a:bodyPr wrap="square">
            <a:spAutoFit/>
          </a:bodyPr>
          <a:lstStyle/>
          <a:p>
            <a:pPr algn="ctr">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DÖRDÜNCÜ BÖLÜM</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Risklere Cevap Verilmesi ve Risklerin Kontrol Yöntemleri</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Risklere cevap verilmesi</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MADDE 17 – </a:t>
            </a:r>
            <a:r>
              <a:rPr lang="tr-TR" sz="1100" dirty="0">
                <a:latin typeface="Times New Roman" panose="02020603050405020304" pitchFamily="18" charset="0"/>
                <a:ea typeface="Calibri" panose="020F0502020204030204" pitchFamily="34" charset="0"/>
                <a:cs typeface="Times New Roman" panose="02020603050405020304" pitchFamily="18" charset="0"/>
              </a:rPr>
              <a:t> Riskin etkisini ve olasılığını azaltmak üzere aşağıda belirtilen yöntemlerden biri kullanılır.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Aşağıdaki şu durumlarda herhangi bir önlem alınmayarak riskler kabul edilir.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 seviyesi, risk iştahı içinde ise,</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Alınacak önlemlerden (kontrol etmek, devretmek veya kaçınmak) sağlanacak faydanın, alınacak önlemlerin maliyetinden daha düşük olduğunun anlaşılması durumunda,</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Yönetimin kontrolü dışında ise,</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Faaliyet sonlandırılmadıkça ortadan kalkması mümkün olmayan risklerde, faaliyetin sonlandırılması mümkün olmadığında.</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Risklerin kabul edilebilir bir seviyede tutulması için kontrol faaliyetleri aracılığıyla riske cevap verilir. Bu yöntem aşağıda yer alan kontrol faaliyetleri aracılığıyla uygulanır.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Yönlendirici kontroller,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Önleyici kontroller,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Tespit edici kontroller,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mj-lt"/>
              <a:buAutoNum type="arabi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Düzeltici kontroller.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100" dirty="0">
                <a:latin typeface="Times New Roman" panose="02020603050405020304" pitchFamily="18" charset="0"/>
                <a:ea typeface="Calibri" panose="020F0502020204030204" pitchFamily="34" charset="0"/>
                <a:cs typeface="Times New Roman" panose="02020603050405020304" pitchFamily="18" charset="0"/>
              </a:rPr>
              <a:t>Üniversitemizin doğrudan asli görev alanına girmeyen veya ekonomik ve sosyal analizler sonucunda Üniversitemiz tarafından yapılması uygun görülmeyen ve bu anlamda riskleri yüksek olduğu değerlendirilen faaliyetler, uzmanlığı/donanımı/kaynağı olan başka bir idare/kişi/kuruluşa devredilir veya yürütülmesinden vazgeçilir.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450215" indent="-221615" algn="just">
              <a:lnSpc>
                <a:spcPct val="107000"/>
              </a:lnSpc>
              <a:spcAft>
                <a:spcPts val="0"/>
              </a:spcAft>
            </a:pPr>
            <a:r>
              <a:rPr lang="tr-TR" sz="1100" b="1" dirty="0">
                <a:latin typeface="Times New Roman" panose="02020603050405020304" pitchFamily="18" charset="0"/>
                <a:ea typeface="Calibri" panose="020F0502020204030204" pitchFamily="34" charset="0"/>
                <a:cs typeface="Times New Roman" panose="02020603050405020304" pitchFamily="18" charset="0"/>
              </a:rPr>
              <a:t>ç)</a:t>
            </a:r>
            <a:r>
              <a:rPr lang="tr-TR" sz="1100" dirty="0">
                <a:latin typeface="Times New Roman" panose="02020603050405020304" pitchFamily="18" charset="0"/>
                <a:ea typeface="Calibri" panose="020F0502020204030204" pitchFamily="34" charset="0"/>
                <a:cs typeface="Times New Roman" panose="02020603050405020304" pitchFamily="18" charset="0"/>
              </a:rPr>
              <a:t>  Riskin yönetilemeyecek kadar büyük olduğu ve faaliyetin hayati öneme sahip olmadığı durumlarda faaliyete son verilir.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Risklere ilişkin cevaplar belirlendikten sonra ilgisine göre Rektör, İdare/Birim Risk Koordinatörü veya birim amirleri tarafından her bir riske ilişkin risk sahibi belirlenir.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tr-TR" sz="1100" dirty="0">
                <a:latin typeface="Times New Roman" panose="02020603050405020304" pitchFamily="18" charset="0"/>
                <a:ea typeface="Calibri" panose="020F0502020204030204" pitchFamily="34" charset="0"/>
                <a:cs typeface="Times New Roman" panose="02020603050405020304" pitchFamily="18" charset="0"/>
              </a:rPr>
              <a:t>Risk sahibi riskle ilgili bilgileri toplar, izlemeyi gerçekleştirir, riske verilen cevapları yönetir ve riskin yönetildiğine ilişkin kanıtların tutulmasını sağlar. Riskin sahibine riske verilecek cevapları gerçekleştirmek üzere gerekli kaynak ve yetkiler verilir. Risk sahibi, aynı zamanda risk kayıtlarının güncellenmesini ve riskle ilgili raporlamayı yapan kişidir.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Risklere cevap verilmesinde ekonomik veya sosyal verimlilik ilkelerine uygun olarak maliyet-fayda veya maliyet-etkinlik ile gerekli görülen diğer ekonomik ve sosyal analizlerin yapılması esastır.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tr-TR" sz="1100" dirty="0">
                <a:latin typeface="Times New Roman" panose="02020603050405020304" pitchFamily="18" charset="0"/>
                <a:ea typeface="Calibri" panose="020F0502020204030204" pitchFamily="34" charset="0"/>
                <a:cs typeface="Times New Roman" panose="02020603050405020304" pitchFamily="18" charset="0"/>
              </a:rPr>
              <a:t>Risklere verilecek cevaplar belirlenirken risklerin ortaya çıkardığı fırsatlar göz önünde bulundurulur.</a:t>
            </a:r>
            <a:endParaRPr lang="tr-TR"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tr-TR" sz="1100" dirty="0">
                <a:latin typeface="Times New Roman" panose="02020603050405020304" pitchFamily="18" charset="0"/>
                <a:ea typeface="Calibri" panose="020F0502020204030204" pitchFamily="34" charset="0"/>
                <a:cs typeface="Times New Roman" panose="02020603050405020304" pitchFamily="18" charset="0"/>
              </a:rPr>
              <a:t>Gerekli görülen hallerde İdare/Birim Risk Koordinatörü tarafından risklere ilişkin eylem planları oluşturulur.</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895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657497" y="1237374"/>
            <a:ext cx="10877006" cy="4383251"/>
          </a:xfrm>
          <a:prstGeom prst="rect">
            <a:avLst/>
          </a:prstGeom>
        </p:spPr>
        <p:txBody>
          <a:bodyPr wrap="square">
            <a:spAutoFit/>
          </a:bodyPr>
          <a:lstStyle/>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Risklerin Kontrol Yöntemleri</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MADDE 18 – </a:t>
            </a:r>
            <a:r>
              <a:rPr lang="tr-TR" sz="1200" dirty="0">
                <a:latin typeface="Times New Roman" panose="02020603050405020304" pitchFamily="18" charset="0"/>
                <a:ea typeface="Calibri" panose="020F0502020204030204" pitchFamily="34" charset="0"/>
                <a:cs typeface="Times New Roman" panose="02020603050405020304" pitchFamily="18" charset="0"/>
              </a:rPr>
              <a:t>Şiddetini azaltma kararı verilen riskler için uygulanan/uygulanacak kontrol yönteminin tespit edilmesinde aşağıdaki kriterler dikkate alınır: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Kontroller, Üniversitenin her türlü plan ve programı ile mali ve mali olmayan tüm iş ve işlemlerinin ayrılmaz bir parçasıdır. Bu nedenle Üniversitenin her bir fonksiyonunu ve yönetim düzeyini kapsayacak şekilde tasarlanır ve uygulanır.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Kontroller, seçilen risk cevaplarının başarılmasına yardımcı olacak şekilde tesis edilir ve yürütülür.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Kontrol yöntemi; kontrol faaliyeti ve risk eylem planı olarak belirlenir. Risklerin etki ve/veya olasılık seviyelerini azaltmaya yönelik olarak; hâlihazırda uygulanmakta olan faaliyetler kontrol faaliyetleri, belirli süre içinde gerekli hazırlıklar yapılarak gelecekte belirlenen bir tarihte uygulamaya alınmak üzere planlanan eylemlere risk eylem planı adı verilir.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450215" indent="-221615"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ç)</a:t>
            </a:r>
            <a:r>
              <a:rPr lang="tr-TR" sz="1200" dirty="0">
                <a:latin typeface="Times New Roman" panose="02020603050405020304" pitchFamily="18" charset="0"/>
                <a:ea typeface="Calibri" panose="020F0502020204030204" pitchFamily="34" charset="0"/>
                <a:cs typeface="Times New Roman" panose="02020603050405020304" pitchFamily="18" charset="0"/>
              </a:rPr>
              <a:t> Kontroller; kontrolün işlevi, önem derecesine göre değerlendirilerek üç ayrı sınıflandırmaya tabi tutulur. Her bir kontrol </a:t>
            </a:r>
            <a:r>
              <a:rPr lang="tr-TR" sz="1200" b="1" dirty="0">
                <a:latin typeface="Times New Roman" panose="02020603050405020304" pitchFamily="18" charset="0"/>
                <a:ea typeface="Calibri" panose="020F0502020204030204" pitchFamily="34" charset="0"/>
                <a:cs typeface="Times New Roman" panose="02020603050405020304" pitchFamily="18" charset="0"/>
              </a:rPr>
              <a:t>TABLO-5</a:t>
            </a:r>
            <a:r>
              <a:rPr lang="tr-TR" sz="1200" dirty="0">
                <a:latin typeface="Times New Roman" panose="02020603050405020304" pitchFamily="18" charset="0"/>
                <a:ea typeface="Calibri" panose="020F0502020204030204" pitchFamily="34" charset="0"/>
                <a:cs typeface="Times New Roman" panose="02020603050405020304" pitchFamily="18" charset="0"/>
              </a:rPr>
              <a:t>’te yer alan kriterler doğrultusunda sınıflandırılarak kayıt edilir.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Belirlenen her bir kontrolün sıklığı ve kontrolün sorumlusu tespit edilir ve kontrolle ilişkilendirilerek kayıt edilir.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Mevcut kontrollerin riskin şiddetini azaltmak konusunda yeterli olmadığı ve kalıntı risk seviyesinin risk iştahının üzerinde olduğunun tespit edilmesi halinde risk eylemleri planlanarak, makul bir süre içinde yeniden uygulamaya alınması sağlanır.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Risk eylem planları; yapılması planlanan eylemin türüne göre bilgi teknolojileri, süreç, organizasyon, yönerge/talimat/rehber olarak dört farklı şekilde sınıflandırılır. Planlanan eylemin, bir otomasyon sistemini içermesi, bilgi teknolojileri; yeni bir iş akışı oluşturulmasını ya da iş akışının revizesini gerektirmesi, süreç; organizasyon yapısında bir değişikliği gerektirmesi, organizasyon; yönlendirici bir kontrol faaliyetini içermesi halinde; yönerge/talimat/rehber olarak sınıflandırılır.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Planlanan risk eylemleri; eylemin tanımı, kaynak ihtiyacı, çalışmanın başlangıç ve bitiş tarihleri, eylemin yerine getirilmesinden kimin sorumlu olduğu ve önem derecesi belirlenerek kayıt edilir.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450215" indent="-221615"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ğ)</a:t>
            </a:r>
            <a:r>
              <a:rPr lang="tr-TR" sz="1200" dirty="0">
                <a:latin typeface="Times New Roman" panose="02020603050405020304" pitchFamily="18" charset="0"/>
                <a:ea typeface="Calibri" panose="020F0502020204030204" pitchFamily="34" charset="0"/>
                <a:cs typeface="Times New Roman" panose="02020603050405020304" pitchFamily="18" charset="0"/>
              </a:rPr>
              <a:t>  Risk eylem planları, belirlenen tarihe kadar gerekli alt yapı çalışmaları tamamlanarak kontrol faaliyeti haline getirilir ve risk üzerine kontrol olarak kayıt edilir.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r>
              <a:rPr lang="tr-TR" sz="1200" dirty="0">
                <a:latin typeface="Times New Roman" panose="02020603050405020304" pitchFamily="18" charset="0"/>
                <a:ea typeface="Calibri" panose="020F0502020204030204" pitchFamily="34" charset="0"/>
              </a:rPr>
              <a:t>Kontrol yöntemlerine ve uygulanacak kontrolün seviyesine karar verilirken; kontrolün riskin etki ve/veya olasılığı üzerindeki etki derecesi, uygulanabilirliği, fayda ve maliyet dengesi, etkililik, ekonomik ve verimlilik kriterleri doğrultusunda değerlendirilerek en uygun ve işlevsel yöntemin seçilmesi sağlanır.</a:t>
            </a:r>
            <a:endParaRPr lang="tr-TR" sz="1200" dirty="0"/>
          </a:p>
        </p:txBody>
      </p:sp>
    </p:spTree>
    <p:extLst>
      <p:ext uri="{BB962C8B-B14F-4D97-AF65-F5344CB8AC3E}">
        <p14:creationId xmlns:p14="http://schemas.microsoft.com/office/powerpoint/2010/main" val="2901020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971006" y="1536174"/>
            <a:ext cx="10877006" cy="3416320"/>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Risk Matrisleri </a:t>
            </a: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p>
          <a:p>
            <a:pPr algn="just"/>
            <a:r>
              <a:rPr lang="tr-TR" sz="2400" b="1" dirty="0">
                <a:latin typeface="Times New Roman" panose="02020603050405020304" pitchFamily="18" charset="0"/>
                <a:cs typeface="Times New Roman" panose="02020603050405020304" pitchFamily="18" charset="0"/>
              </a:rPr>
              <a:t>MADDE 19 –</a:t>
            </a:r>
            <a:r>
              <a:rPr lang="tr-TR" sz="2400" dirty="0">
                <a:latin typeface="Times New Roman" panose="02020603050405020304" pitchFamily="18" charset="0"/>
                <a:cs typeface="Times New Roman" panose="02020603050405020304" pitchFamily="18" charset="0"/>
              </a:rPr>
              <a:t> Risk Matrisleri risk bilgilerinin toplandığı </a:t>
            </a:r>
            <a:r>
              <a:rPr lang="tr-TR" sz="2400" dirty="0" smtClean="0">
                <a:latin typeface="Times New Roman" panose="02020603050405020304" pitchFamily="18" charset="0"/>
                <a:cs typeface="Times New Roman" panose="02020603050405020304" pitchFamily="18" charset="0"/>
              </a:rPr>
              <a:t>tablolardır</a:t>
            </a:r>
            <a:r>
              <a:rPr lang="tr-TR" sz="2400" dirty="0">
                <a:latin typeface="Times New Roman" panose="02020603050405020304" pitchFamily="18" charset="0"/>
                <a:cs typeface="Times New Roman" panose="02020603050405020304" pitchFamily="18" charset="0"/>
              </a:rPr>
              <a:t>. </a:t>
            </a:r>
          </a:p>
          <a:p>
            <a:pPr lvl="0" algn="just"/>
            <a:r>
              <a:rPr lang="tr-TR" sz="2400" dirty="0">
                <a:latin typeface="Times New Roman" panose="02020603050405020304" pitchFamily="18" charset="0"/>
                <a:cs typeface="Times New Roman" panose="02020603050405020304" pitchFamily="18" charset="0"/>
              </a:rPr>
              <a:t>Risk Matrisleri, risk analizi çalışmalarında tespit edilen ve ölçülen tüm riskleri içerecek şekilde birimler, ana süreçler, süreçler ve alt süreçler itibarıyla ayrı ayrı ve kurumsal olarak bir arada izlenebilecek şekilde oluşturulur. </a:t>
            </a:r>
          </a:p>
          <a:p>
            <a:pPr lvl="0" algn="just"/>
            <a:r>
              <a:rPr lang="tr-TR" sz="2400" dirty="0">
                <a:latin typeface="Times New Roman" panose="02020603050405020304" pitchFamily="18" charset="0"/>
                <a:cs typeface="Times New Roman" panose="02020603050405020304" pitchFamily="18" charset="0"/>
              </a:rPr>
              <a:t>Risk Matrisleri doğal ve kalıntı risk matrisleri olarak iki farklı şekilde hazırlanır. </a:t>
            </a:r>
          </a:p>
          <a:p>
            <a:pPr lvl="0" algn="just"/>
            <a:r>
              <a:rPr lang="tr-TR" sz="2400" dirty="0">
                <a:latin typeface="Times New Roman" panose="02020603050405020304" pitchFamily="18" charset="0"/>
                <a:cs typeface="Times New Roman" panose="02020603050405020304" pitchFamily="18" charset="0"/>
              </a:rPr>
              <a:t>Risk Matrislerinde yüksekten düşüğe kadar her bir risk seviyesini gösterecek şekilde sırasıyla; kırmızı, sarı, yeşil olmak üzere 3 renk kullanılır. </a:t>
            </a:r>
          </a:p>
        </p:txBody>
      </p:sp>
    </p:spTree>
    <p:extLst>
      <p:ext uri="{BB962C8B-B14F-4D97-AF65-F5344CB8AC3E}">
        <p14:creationId xmlns:p14="http://schemas.microsoft.com/office/powerpoint/2010/main" val="1183302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762272" y="1448693"/>
            <a:ext cx="10667456" cy="4439933"/>
          </a:xfrm>
          <a:prstGeom prst="rect">
            <a:avLst/>
          </a:prstGeom>
        </p:spPr>
        <p:txBody>
          <a:bodyPr wrap="square">
            <a:spAutoFit/>
          </a:bodyPr>
          <a:lstStyle/>
          <a:p>
            <a:pPr algn="ct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BEŞİNCİ BÖLÜM</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90170" algn="ct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İzleme ve Raporlama Süreci</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İzleme ve Raporlama Süreci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MADDE 20</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b="1" dirty="0">
                <a:latin typeface="Times New Roman" panose="02020603050405020304" pitchFamily="18" charset="0"/>
                <a:ea typeface="Calibri" panose="020F0502020204030204" pitchFamily="34" charset="0"/>
                <a:cs typeface="Times New Roman" panose="02020603050405020304" pitchFamily="18" charset="0"/>
              </a:rPr>
              <a:t>–</a:t>
            </a:r>
            <a:r>
              <a:rPr lang="tr-TR" sz="1200" dirty="0">
                <a:latin typeface="Times New Roman" panose="02020603050405020304" pitchFamily="18" charset="0"/>
                <a:ea typeface="Calibri" panose="020F0502020204030204" pitchFamily="34" charset="0"/>
                <a:cs typeface="Times New Roman" panose="02020603050405020304" pitchFamily="18" charset="0"/>
              </a:rPr>
              <a:t> Üniversite risk izleme ve raporlanma süreci; belirli hiyerarşik raporlama kuralları ve kanalları aracılığı ile süreçte görev alan her bir personelden başlayarak Rektöre kadar uzanan bilgi ve iletişim ağını kapsar.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MADDE 21 – </a:t>
            </a:r>
            <a:r>
              <a:rPr lang="tr-TR" sz="1200" dirty="0">
                <a:latin typeface="Times New Roman" panose="02020603050405020304" pitchFamily="18" charset="0"/>
                <a:ea typeface="Calibri" panose="020F0502020204030204" pitchFamily="34" charset="0"/>
                <a:cs typeface="Times New Roman" panose="02020603050405020304" pitchFamily="18" charset="0"/>
              </a:rPr>
              <a:t>Üniversite Risk Yönetimi Süreci, bu belgede yer alan risk yönetimi aktörleri tarafından yıllık olarak yapılacak raporlamalarla izlenir ve değerlendirilir. Risk Yönetimi sürecine ilişkin olarak yapılacak yıllık izleme ve değerlendirmeler </a:t>
            </a:r>
            <a:r>
              <a:rPr lang="tr-TR" sz="1200" b="1" dirty="0">
                <a:latin typeface="Times New Roman" panose="02020603050405020304" pitchFamily="18" charset="0"/>
                <a:ea typeface="Calibri" panose="020F0502020204030204" pitchFamily="34" charset="0"/>
                <a:cs typeface="Times New Roman" panose="02020603050405020304" pitchFamily="18" charset="0"/>
              </a:rPr>
              <a:t>TABLO-7</a:t>
            </a:r>
            <a:r>
              <a:rPr lang="tr-TR" sz="1200" dirty="0">
                <a:latin typeface="Times New Roman" panose="02020603050405020304" pitchFamily="18" charset="0"/>
                <a:ea typeface="Calibri" panose="020F0502020204030204" pitchFamily="34" charset="0"/>
                <a:cs typeface="Times New Roman" panose="02020603050405020304" pitchFamily="18" charset="0"/>
              </a:rPr>
              <a:t>’deki tabloya göre düzenlenecektir.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MADDE 22 – </a:t>
            </a:r>
            <a:r>
              <a:rPr lang="tr-TR" sz="1200" dirty="0">
                <a:latin typeface="Times New Roman" panose="02020603050405020304" pitchFamily="18" charset="0"/>
                <a:ea typeface="Calibri" panose="020F0502020204030204" pitchFamily="34" charset="0"/>
                <a:cs typeface="Times New Roman" panose="02020603050405020304" pitchFamily="18" charset="0"/>
              </a:rPr>
              <a:t>Üniversite Risk Yönetimi Politikası gereğince risk yönetimi süreci tüm faaliyet, karar ve eylemlerin ayrılmaz bir parçası olup, düzenli raporlamaların yanı sıra, sürekli olarak uygulanacak izleme ve raporlama süreci aşağıdaki gibi yürütülür,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Alt süreçlerde görev alan her bir personel, riskleri ve sorumluluğundaki kontrol faaliyetlerini takip eder, faaliyetlerini yürütürken tespit ettiği/karşılaştığı riskleri, kontrol </a:t>
            </a:r>
            <a:r>
              <a:rPr lang="tr-TR" sz="1200" dirty="0" err="1">
                <a:latin typeface="Times New Roman" panose="02020603050405020304" pitchFamily="18" charset="0"/>
                <a:ea typeface="Calibri" panose="020F0502020204030204" pitchFamily="34" charset="0"/>
                <a:cs typeface="Times New Roman" panose="02020603050405020304" pitchFamily="18" charset="0"/>
              </a:rPr>
              <a:t>zaafiyetlerini</a:t>
            </a:r>
            <a:r>
              <a:rPr lang="tr-TR" sz="1200" dirty="0">
                <a:latin typeface="Times New Roman" panose="02020603050405020304" pitchFamily="18" charset="0"/>
                <a:ea typeface="Calibri" panose="020F0502020204030204" pitchFamily="34" charset="0"/>
                <a:cs typeface="Times New Roman" panose="02020603050405020304" pitchFamily="18" charset="0"/>
              </a:rPr>
              <a:t> ve kontrol önerilerini Birim Risk Koordinatörüne raporlar.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Birim Risk Koordinatörü, süreç görevlileri tarafından iletilen riskler ile kendisi tarafından tespit edilen riskleri Birim Yöneticisine ve Risk Yönetimi Ekibine iletir.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Birim Yöneticisi, tespit ettiği riskler ile kendisine iletilen riskleri, Birim Risk Koordinatörü ve Risk Yönetimi Ekibi ile görüşerek riskin tanımına, riske ilişkin kontrol yöntemine karar vererek onaylar. Birden fazla birimi ilgilendiren risk ve kontroller süreç sorumlusuna iletilir ve süreç sorumlusu tarafından onaylanır.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Kayıt edilen her bir risk, kontrol ve risk eylem planı raporlanarak İdare Risk Koordinatörüne ve Strateji Geliştirme Daire Başkanlığına gönderilir.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200"/>
              <a:buFont typeface="+mj-lt"/>
              <a:buAutoNum type="alphaLcParenR"/>
            </a:pPr>
            <a:r>
              <a:rPr lang="tr-TR" sz="1200" dirty="0">
                <a:latin typeface="Times New Roman" panose="02020603050405020304" pitchFamily="18" charset="0"/>
                <a:ea typeface="Calibri" panose="020F0502020204030204" pitchFamily="34" charset="0"/>
                <a:cs typeface="Times New Roman" panose="02020603050405020304" pitchFamily="18" charset="0"/>
              </a:rPr>
              <a:t>Birim Yöneticileri ve Birim Risk Koordinatörlerince risk ve kontroller ile risk eylem planlarının gerçekleşme durumları her seviyedeki risk için düzenli olarak izlenir.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251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42010" y="401181"/>
            <a:ext cx="10176510" cy="646331"/>
          </a:xfrm>
          <a:prstGeom prst="rect">
            <a:avLst/>
          </a:prstGeom>
          <a:ln>
            <a:solidFill>
              <a:schemeClr val="tx2"/>
            </a:solidFill>
          </a:ln>
        </p:spPr>
        <p:txBody>
          <a:bodyPr wrap="square">
            <a:spAutoFit/>
          </a:bodyPr>
          <a:lstStyle/>
          <a:p>
            <a:pPr algn="ctr"/>
            <a:r>
              <a:rPr lang="tr-TR" dirty="0">
                <a:hlinkClick r:id="rId3"/>
              </a:rPr>
              <a:t>16/09/2020 tarih ve 39993649-612.01.01-E.6561 sayılı Rektörlük Makamı Oluru ile Üniversitemiz Risk Strateji Belgesi yürürlüğe girmiştir</a:t>
            </a:r>
            <a:endParaRPr lang="tr-TR" dirty="0"/>
          </a:p>
        </p:txBody>
      </p:sp>
      <p:sp>
        <p:nvSpPr>
          <p:cNvPr id="2" name="Dikdörtgen 1"/>
          <p:cNvSpPr/>
          <p:nvPr/>
        </p:nvSpPr>
        <p:spPr>
          <a:xfrm>
            <a:off x="940525" y="1368572"/>
            <a:ext cx="10310949" cy="4702891"/>
          </a:xfrm>
          <a:prstGeom prst="rect">
            <a:avLst/>
          </a:prstGeom>
        </p:spPr>
        <p:txBody>
          <a:bodyPr wrap="square">
            <a:spAutoFit/>
          </a:bodyPr>
          <a:lstStyle/>
          <a:p>
            <a:pPr algn="ctr">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ALTINCI BÖLÜM</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Diğer Hususlar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Hüküm Bulunmayan Haller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MADDE 23 –</a:t>
            </a:r>
            <a:r>
              <a:rPr lang="tr-TR" sz="1600" dirty="0">
                <a:latin typeface="Times New Roman" panose="02020603050405020304" pitchFamily="18" charset="0"/>
                <a:ea typeface="Calibri" panose="020F0502020204030204" pitchFamily="34" charset="0"/>
                <a:cs typeface="Times New Roman" panose="02020603050405020304" pitchFamily="18" charset="0"/>
              </a:rPr>
              <a:t>  Bu belgede hüküm bulunmayan hallerde, 5018 sayılı Kamu Mali Yönetimi ve Kontrol Kanunu ve ilgili mevzuat hükümleri uygulanır.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Yürürlük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MADDE 24 –</a:t>
            </a:r>
            <a:r>
              <a:rPr lang="tr-TR" sz="1600" dirty="0">
                <a:latin typeface="Times New Roman" panose="02020603050405020304" pitchFamily="18" charset="0"/>
                <a:ea typeface="Calibri" panose="020F0502020204030204" pitchFamily="34" charset="0"/>
                <a:cs typeface="Times New Roman" panose="02020603050405020304" pitchFamily="18" charset="0"/>
              </a:rPr>
              <a:t> Bu belge Ankara Sosyal Bilimler Üniversitesi Rektörü tarafından kabulü tarihinden itibaren Üniversitenin web sayfasında yayımlanarak yürürlüğe girer.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Yürütme</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 </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MADDE 25 –</a:t>
            </a:r>
            <a:r>
              <a:rPr lang="tr-TR" sz="1600" dirty="0">
                <a:latin typeface="Times New Roman" panose="02020603050405020304" pitchFamily="18" charset="0"/>
                <a:ea typeface="Calibri" panose="020F0502020204030204" pitchFamily="34" charset="0"/>
                <a:cs typeface="Times New Roman" panose="02020603050405020304" pitchFamily="18" charset="0"/>
              </a:rPr>
              <a:t> Bu belge hükümleri, Rektör tarafından yürütülür.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998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5" name="İçerik Yer Tutucusu 2"/>
          <p:cNvSpPr>
            <a:spLocks noGrp="1"/>
          </p:cNvSpPr>
          <p:nvPr/>
        </p:nvSpPr>
        <p:spPr>
          <a:xfrm>
            <a:off x="3317966" y="1152782"/>
            <a:ext cx="8329747" cy="893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6600" b="1" dirty="0">
                <a:solidFill>
                  <a:srgbClr val="781E46"/>
                </a:solidFill>
                <a:latin typeface="Rage Italic" panose="03070502040507070304" pitchFamily="66" charset="0"/>
              </a:rPr>
              <a:t>TESEKKÜR </a:t>
            </a:r>
            <a:r>
              <a:rPr lang="tr-TR" sz="6600" b="1" dirty="0" err="1">
                <a:solidFill>
                  <a:srgbClr val="781E46"/>
                </a:solidFill>
                <a:latin typeface="Rage Italic" panose="03070502040507070304" pitchFamily="66" charset="0"/>
              </a:rPr>
              <a:t>EDERiZ</a:t>
            </a:r>
            <a:r>
              <a:rPr lang="tr-TR" sz="6600" b="1" dirty="0">
                <a:solidFill>
                  <a:srgbClr val="781E46"/>
                </a:solidFill>
                <a:latin typeface="Rage Italic" panose="03070502040507070304" pitchFamily="66" charset="0"/>
              </a:rPr>
              <a:t>…</a:t>
            </a:r>
            <a:endParaRPr lang="tr-TR" sz="6600" b="1" dirty="0" smtClean="0">
              <a:latin typeface="Britannic Bold" panose="020B0903060703020204" pitchFamily="34" charset="0"/>
            </a:endParaRPr>
          </a:p>
        </p:txBody>
      </p:sp>
      <p:sp>
        <p:nvSpPr>
          <p:cNvPr id="7" name="Metin Yer Tutucusu 2"/>
          <p:cNvSpPr txBox="1">
            <a:spLocks/>
          </p:cNvSpPr>
          <p:nvPr/>
        </p:nvSpPr>
        <p:spPr>
          <a:xfrm>
            <a:off x="4001791" y="2942924"/>
            <a:ext cx="6639278" cy="444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3200" b="1" dirty="0" smtClean="0">
                <a:solidFill>
                  <a:srgbClr val="781E46"/>
                </a:solidFill>
              </a:rPr>
              <a:t>Strateji Geliştirme Daire Başkanlığı</a:t>
            </a:r>
            <a:endParaRPr lang="tr-TR" sz="3200" b="1" dirty="0">
              <a:solidFill>
                <a:srgbClr val="781E46"/>
              </a:solidFill>
            </a:endParaRPr>
          </a:p>
        </p:txBody>
      </p:sp>
    </p:spTree>
    <p:extLst>
      <p:ext uri="{BB962C8B-B14F-4D97-AF65-F5344CB8AC3E}">
        <p14:creationId xmlns:p14="http://schemas.microsoft.com/office/powerpoint/2010/main" val="168309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p:txBody>
          <a:bodyPr>
            <a:normAutofit/>
          </a:bodyPr>
          <a:lstStyle/>
          <a:p>
            <a:pPr algn="ctr"/>
            <a:r>
              <a:rPr lang="tr-TR" sz="6600" b="1" dirty="0" smtClean="0">
                <a:solidFill>
                  <a:srgbClr val="701E46"/>
                </a:solidFill>
                <a:latin typeface="+mn-lt"/>
              </a:rPr>
              <a:t>Riskin Unsurları</a:t>
            </a:r>
            <a:endParaRPr lang="tr-TR" sz="6600" b="1" dirty="0">
              <a:solidFill>
                <a:srgbClr val="701E46"/>
              </a:solidFill>
              <a:latin typeface="+mn-lt"/>
            </a:endParaRPr>
          </a:p>
        </p:txBody>
      </p:sp>
      <p:sp>
        <p:nvSpPr>
          <p:cNvPr id="3" name="İçerik Yer Tutucusu 2"/>
          <p:cNvSpPr>
            <a:spLocks noGrp="1"/>
          </p:cNvSpPr>
          <p:nvPr>
            <p:ph idx="1"/>
          </p:nvPr>
        </p:nvSpPr>
        <p:spPr>
          <a:xfrm>
            <a:off x="838200" y="1825625"/>
            <a:ext cx="10049256" cy="4351338"/>
          </a:xfrm>
        </p:spPr>
        <p:txBody>
          <a:bodyPr>
            <a:normAutofit/>
          </a:bodyPr>
          <a:lstStyle/>
          <a:p>
            <a:pPr marL="0" indent="0" algn="just">
              <a:buNone/>
            </a:pPr>
            <a:r>
              <a:rPr lang="tr-TR" sz="2800" b="1" dirty="0" smtClean="0">
                <a:solidFill>
                  <a:srgbClr val="701E46"/>
                </a:solidFill>
              </a:rPr>
              <a:t>1) Olasılık:</a:t>
            </a:r>
            <a:r>
              <a:rPr lang="tr-TR" sz="2800" dirty="0" smtClean="0">
                <a:solidFill>
                  <a:srgbClr val="701E46"/>
                </a:solidFill>
              </a:rPr>
              <a:t> </a:t>
            </a:r>
            <a:r>
              <a:rPr lang="tr-TR" sz="2800" dirty="0">
                <a:solidFill>
                  <a:srgbClr val="701E46"/>
                </a:solidFill>
              </a:rPr>
              <a:t>Öznel ya da nesnel olarak tanımlanmış, ölçülmüş, belirlenmiş olsun veya olmasın bir olayın olabilme </a:t>
            </a:r>
            <a:r>
              <a:rPr lang="tr-TR" sz="2800" b="1" dirty="0">
                <a:solidFill>
                  <a:srgbClr val="701E46"/>
                </a:solidFill>
                <a:effectLst>
                  <a:outerShdw blurRad="38100" dist="38100" dir="2700000" algn="tl">
                    <a:srgbClr val="000000">
                      <a:alpha val="43137"/>
                    </a:srgbClr>
                  </a:outerShdw>
                </a:effectLst>
              </a:rPr>
              <a:t>ihtimalidir</a:t>
            </a:r>
            <a:r>
              <a:rPr lang="tr-TR" sz="2800" b="1" dirty="0" smtClean="0">
                <a:solidFill>
                  <a:srgbClr val="701E46"/>
                </a:solidFill>
              </a:rPr>
              <a:t>.</a:t>
            </a:r>
          </a:p>
          <a:p>
            <a:endParaRPr lang="tr-TR" sz="2800" dirty="0">
              <a:solidFill>
                <a:srgbClr val="701E46"/>
              </a:solidFill>
            </a:endParaRPr>
          </a:p>
          <a:p>
            <a:pPr marL="0" indent="0" algn="just">
              <a:buNone/>
            </a:pPr>
            <a:r>
              <a:rPr lang="tr-TR" sz="2800" b="1" dirty="0" smtClean="0">
                <a:solidFill>
                  <a:srgbClr val="701E46"/>
                </a:solidFill>
              </a:rPr>
              <a:t>2) Etki:</a:t>
            </a:r>
            <a:r>
              <a:rPr lang="tr-TR" sz="2800" dirty="0" smtClean="0">
                <a:solidFill>
                  <a:srgbClr val="701E46"/>
                </a:solidFill>
              </a:rPr>
              <a:t> </a:t>
            </a:r>
            <a:r>
              <a:rPr lang="tr-TR" sz="2800" dirty="0">
                <a:solidFill>
                  <a:srgbClr val="701E46"/>
                </a:solidFill>
              </a:rPr>
              <a:t>İdari faaliyetlerin başarısını pozitif veya negatif etkileyen, kesin veya belirsiz olabilen nitel ve nicel olarak ifade edilebilen olayların </a:t>
            </a:r>
            <a:r>
              <a:rPr lang="tr-TR" sz="2800" b="1" dirty="0">
                <a:solidFill>
                  <a:srgbClr val="701E46"/>
                </a:solidFill>
                <a:effectLst>
                  <a:outerShdw blurRad="38100" dist="38100" dir="2700000" algn="tl">
                    <a:srgbClr val="000000">
                      <a:alpha val="43137"/>
                    </a:srgbClr>
                  </a:outerShdw>
                </a:effectLst>
              </a:rPr>
              <a:t>sonucudur</a:t>
            </a:r>
            <a:r>
              <a:rPr lang="tr-TR" sz="2800" b="1" dirty="0" smtClean="0">
                <a:solidFill>
                  <a:srgbClr val="701E46"/>
                </a:solidFill>
              </a:rPr>
              <a:t>.</a:t>
            </a:r>
          </a:p>
          <a:p>
            <a:pPr marL="0" indent="0" algn="just">
              <a:buNone/>
            </a:pPr>
            <a:endParaRPr lang="tr-TR" sz="2400" dirty="0" smtClean="0">
              <a:solidFill>
                <a:srgbClr val="701E46"/>
              </a:solidFill>
            </a:endParaRPr>
          </a:p>
          <a:p>
            <a:pPr lvl="1"/>
            <a:r>
              <a:rPr lang="tr-TR" sz="2800" b="1" dirty="0" smtClean="0">
                <a:solidFill>
                  <a:srgbClr val="701E46"/>
                </a:solidFill>
              </a:rPr>
              <a:t>Risk Seviyesi:</a:t>
            </a:r>
            <a:r>
              <a:rPr lang="tr-TR" sz="2800" dirty="0" smtClean="0">
                <a:solidFill>
                  <a:srgbClr val="701E46"/>
                </a:solidFill>
              </a:rPr>
              <a:t> (Olasılık) </a:t>
            </a:r>
            <a:r>
              <a:rPr lang="tr-TR" sz="2800" dirty="0">
                <a:solidFill>
                  <a:srgbClr val="701E46"/>
                </a:solidFill>
              </a:rPr>
              <a:t>X</a:t>
            </a:r>
            <a:r>
              <a:rPr lang="tr-TR" sz="2800" dirty="0" smtClean="0">
                <a:solidFill>
                  <a:srgbClr val="701E46"/>
                </a:solidFill>
              </a:rPr>
              <a:t> (Etki)</a:t>
            </a:r>
            <a:endParaRPr lang="tr-TR" sz="2800" dirty="0">
              <a:solidFill>
                <a:srgbClr val="701E46"/>
              </a:solidFill>
            </a:endParaRPr>
          </a:p>
        </p:txBody>
      </p:sp>
    </p:spTree>
    <p:extLst>
      <p:ext uri="{BB962C8B-B14F-4D97-AF65-F5344CB8AC3E}">
        <p14:creationId xmlns:p14="http://schemas.microsoft.com/office/powerpoint/2010/main" val="32782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22"/>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3898217" y="1560059"/>
            <a:ext cx="6116165" cy="413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358047" y="2534012"/>
            <a:ext cx="3238591" cy="2325370"/>
          </a:xfrm>
        </p:spPr>
        <p:txBody>
          <a:bodyPr/>
          <a:lstStyle/>
          <a:p>
            <a:pPr eaLnBrk="1" hangingPunct="1">
              <a:buClr>
                <a:srgbClr val="D30303"/>
              </a:buClr>
              <a:buSzPct val="150000"/>
              <a:buFontTx/>
              <a:buNone/>
            </a:pPr>
            <a:r>
              <a:rPr lang="tr-TR" altLang="tr-TR" sz="3200" b="1" dirty="0" smtClean="0">
                <a:solidFill>
                  <a:srgbClr val="701E46"/>
                </a:solidFill>
                <a:cs typeface="Arial" panose="020B0604020202020204" pitchFamily="34" charset="0"/>
              </a:rPr>
              <a:t>  Risklerin olasılık ve etkilerinin grafiksel olarak gösterilmesidir.</a:t>
            </a:r>
          </a:p>
          <a:p>
            <a:pPr eaLnBrk="1" hangingPunct="1">
              <a:buClr>
                <a:srgbClr val="D30303"/>
              </a:buClr>
              <a:buSzPct val="150000"/>
              <a:buFontTx/>
              <a:buNone/>
            </a:pPr>
            <a:endParaRPr lang="tr-TR" altLang="tr-TR" sz="3200" b="1" dirty="0" smtClean="0">
              <a:solidFill>
                <a:srgbClr val="701E46"/>
              </a:solidFill>
              <a:cs typeface="Arial" panose="020B0604020202020204" pitchFamily="34" charset="0"/>
            </a:endParaRPr>
          </a:p>
        </p:txBody>
      </p:sp>
      <p:sp>
        <p:nvSpPr>
          <p:cNvPr id="7" name="Unvan 6"/>
          <p:cNvSpPr>
            <a:spLocks noGrp="1"/>
          </p:cNvSpPr>
          <p:nvPr>
            <p:ph type="title"/>
          </p:nvPr>
        </p:nvSpPr>
        <p:spPr>
          <a:xfrm>
            <a:off x="358047" y="283618"/>
            <a:ext cx="4204064" cy="1276441"/>
          </a:xfrm>
        </p:spPr>
        <p:txBody>
          <a:bodyPr>
            <a:noAutofit/>
          </a:bodyPr>
          <a:lstStyle/>
          <a:p>
            <a:pPr algn="ctr"/>
            <a:r>
              <a:rPr lang="tr-TR" altLang="tr-TR" sz="5400" b="1" dirty="0">
                <a:solidFill>
                  <a:srgbClr val="D30303"/>
                </a:solidFill>
                <a:latin typeface="+mn-lt"/>
              </a:rPr>
              <a:t>Risk </a:t>
            </a:r>
            <a:r>
              <a:rPr lang="tr-TR" altLang="tr-TR" sz="5400" b="1" dirty="0" smtClean="0">
                <a:solidFill>
                  <a:srgbClr val="D30303"/>
                </a:solidFill>
                <a:latin typeface="+mn-lt"/>
              </a:rPr>
              <a:t>Haritası:</a:t>
            </a:r>
            <a:endParaRPr lang="tr-TR" sz="5400" dirty="0">
              <a:latin typeface="+mn-lt"/>
            </a:endParaRPr>
          </a:p>
        </p:txBody>
      </p:sp>
    </p:spTree>
    <p:extLst>
      <p:ext uri="{BB962C8B-B14F-4D97-AF65-F5344CB8AC3E}">
        <p14:creationId xmlns:p14="http://schemas.microsoft.com/office/powerpoint/2010/main" val="157158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3"/>
          <p:cNvSpPr txBox="1">
            <a:spLocks noChangeArrowheads="1"/>
          </p:cNvSpPr>
          <p:nvPr/>
        </p:nvSpPr>
        <p:spPr bwMode="auto">
          <a:xfrm>
            <a:off x="552722" y="2528887"/>
            <a:ext cx="6934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spcBef>
                <a:spcPct val="20000"/>
              </a:spcBef>
              <a:buClr>
                <a:srgbClr val="D30303"/>
              </a:buClr>
              <a:buSzPct val="150000"/>
              <a:buFontTx/>
              <a:buChar char="•"/>
            </a:pPr>
            <a:r>
              <a:rPr lang="tr-TR" altLang="tr-TR" sz="3200" dirty="0">
                <a:solidFill>
                  <a:srgbClr val="701E46"/>
                </a:solidFill>
                <a:latin typeface="+mn-lt"/>
                <a:cs typeface="Arial" panose="020B0604020202020204" pitchFamily="34" charset="0"/>
              </a:rPr>
              <a:t>Riskin olasılığı puanlanır.</a:t>
            </a:r>
          </a:p>
          <a:p>
            <a:pPr eaLnBrk="1" hangingPunct="1">
              <a:spcBef>
                <a:spcPct val="20000"/>
              </a:spcBef>
              <a:buClr>
                <a:srgbClr val="D30303"/>
              </a:buClr>
              <a:buSzPct val="150000"/>
              <a:buFontTx/>
              <a:buChar char="•"/>
            </a:pPr>
            <a:r>
              <a:rPr lang="tr-TR" altLang="tr-TR" sz="3200" dirty="0">
                <a:solidFill>
                  <a:srgbClr val="701E46"/>
                </a:solidFill>
                <a:latin typeface="+mn-lt"/>
                <a:cs typeface="Arial" panose="020B0604020202020204" pitchFamily="34" charset="0"/>
              </a:rPr>
              <a:t>Etkisi Puanlanır.</a:t>
            </a:r>
          </a:p>
          <a:p>
            <a:pPr eaLnBrk="1" hangingPunct="1">
              <a:spcBef>
                <a:spcPct val="20000"/>
              </a:spcBef>
              <a:buClr>
                <a:srgbClr val="D30303"/>
              </a:buClr>
              <a:buSzPct val="150000"/>
              <a:buFontTx/>
              <a:buChar char="•"/>
            </a:pPr>
            <a:r>
              <a:rPr lang="tr-TR" altLang="tr-TR" sz="3200" dirty="0">
                <a:solidFill>
                  <a:srgbClr val="701E46"/>
                </a:solidFill>
                <a:latin typeface="+mn-lt"/>
                <a:cs typeface="Arial" panose="020B0604020202020204" pitchFamily="34" charset="0"/>
              </a:rPr>
              <a:t>Risk puanı haritada işlenir.</a:t>
            </a:r>
          </a:p>
          <a:p>
            <a:pPr eaLnBrk="1" hangingPunct="1">
              <a:spcBef>
                <a:spcPct val="20000"/>
              </a:spcBef>
              <a:buClr>
                <a:srgbClr val="D30303"/>
              </a:buClr>
              <a:buSzPct val="150000"/>
            </a:pPr>
            <a:endParaRPr lang="tr-TR" altLang="tr-TR" sz="3200" dirty="0">
              <a:latin typeface="Arial" panose="020B0604020202020204" pitchFamily="34" charset="0"/>
              <a:cs typeface="Arial" panose="020B0604020202020204" pitchFamily="34" charset="0"/>
            </a:endParaRPr>
          </a:p>
        </p:txBody>
      </p:sp>
      <p:pic>
        <p:nvPicPr>
          <p:cNvPr id="7"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144" y="1419225"/>
            <a:ext cx="4730750" cy="39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13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85344"/>
            <a:ext cx="10515600" cy="573024"/>
          </a:xfrm>
        </p:spPr>
        <p:txBody>
          <a:bodyPr>
            <a:normAutofit fontScale="90000"/>
          </a:bodyPr>
          <a:lstStyle/>
          <a:p>
            <a:pPr algn="ctr"/>
            <a:r>
              <a:rPr lang="tr-TR" sz="100" dirty="0" smtClean="0"/>
              <a:t>  </a:t>
            </a:r>
            <a:r>
              <a:rPr lang="tr-TR" sz="3600" b="1" dirty="0" smtClean="0"/>
              <a:t>Risk Matrisi</a:t>
            </a:r>
            <a:endParaRPr lang="tr-TR" sz="3600" b="1" dirty="0"/>
          </a:p>
        </p:txBody>
      </p:sp>
      <p:pic>
        <p:nvPicPr>
          <p:cNvPr id="8" name="İçerik Yer Tutucus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3428" y="578776"/>
            <a:ext cx="8645144" cy="5700447"/>
          </a:xfrm>
        </p:spPr>
      </p:pic>
    </p:spTree>
    <p:extLst>
      <p:ext uri="{BB962C8B-B14F-4D97-AF65-F5344CB8AC3E}">
        <p14:creationId xmlns:p14="http://schemas.microsoft.com/office/powerpoint/2010/main" val="333910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1295400" y="311331"/>
            <a:ext cx="9601200" cy="735376"/>
          </a:xfrm>
        </p:spPr>
        <p:txBody>
          <a:bodyPr>
            <a:normAutofit/>
          </a:bodyPr>
          <a:lstStyle/>
          <a:p>
            <a:pPr algn="ctr"/>
            <a:r>
              <a:rPr lang="tr-TR" b="1" dirty="0" smtClean="0">
                <a:solidFill>
                  <a:srgbClr val="701E46"/>
                </a:solidFill>
                <a:latin typeface="+mn-lt"/>
              </a:rPr>
              <a:t>Risk Yönetimi</a:t>
            </a:r>
            <a:endParaRPr lang="tr-TR" b="1" dirty="0">
              <a:solidFill>
                <a:srgbClr val="701E46"/>
              </a:solidFill>
              <a:latin typeface="+mn-lt"/>
            </a:endParaRPr>
          </a:p>
        </p:txBody>
      </p:sp>
      <p:sp>
        <p:nvSpPr>
          <p:cNvPr id="3" name="İçerik Yer Tutucusu 2"/>
          <p:cNvSpPr>
            <a:spLocks noGrp="1"/>
          </p:cNvSpPr>
          <p:nvPr>
            <p:ph idx="1"/>
          </p:nvPr>
        </p:nvSpPr>
        <p:spPr>
          <a:xfrm>
            <a:off x="1295400" y="1239870"/>
            <a:ext cx="9601200" cy="4769044"/>
          </a:xfrm>
        </p:spPr>
        <p:txBody>
          <a:bodyPr>
            <a:noAutofit/>
          </a:bodyPr>
          <a:lstStyle/>
          <a:p>
            <a:pPr algn="just"/>
            <a:r>
              <a:rPr lang="tr-TR" sz="2400" dirty="0">
                <a:solidFill>
                  <a:srgbClr val="701E46"/>
                </a:solidFill>
              </a:rPr>
              <a:t>Üniversitenin idari faaliyetleri ve çevresi içindeki potansiyel </a:t>
            </a:r>
            <a:r>
              <a:rPr lang="tr-TR" sz="2400" dirty="0">
                <a:solidFill>
                  <a:srgbClr val="701E46"/>
                </a:solidFill>
                <a:effectLst>
                  <a:outerShdw blurRad="38100" dist="38100" dir="2700000" algn="tl">
                    <a:srgbClr val="000000">
                      <a:alpha val="43137"/>
                    </a:srgbClr>
                  </a:outerShdw>
                </a:effectLst>
              </a:rPr>
              <a:t>fırsatları</a:t>
            </a:r>
            <a:r>
              <a:rPr lang="tr-TR" sz="2400" dirty="0">
                <a:solidFill>
                  <a:srgbClr val="701E46"/>
                </a:solidFill>
              </a:rPr>
              <a:t> ve olası </a:t>
            </a:r>
            <a:r>
              <a:rPr lang="tr-TR" sz="2400" b="1" dirty="0">
                <a:solidFill>
                  <a:srgbClr val="701E46"/>
                </a:solidFill>
                <a:effectLst>
                  <a:outerShdw blurRad="38100" dist="38100" dir="2700000" algn="tl">
                    <a:srgbClr val="000000">
                      <a:alpha val="43137"/>
                    </a:srgbClr>
                  </a:outerShdw>
                </a:effectLst>
              </a:rPr>
              <a:t>tehlikeleri</a:t>
            </a:r>
            <a:r>
              <a:rPr lang="tr-TR" sz="2400" dirty="0">
                <a:solidFill>
                  <a:srgbClr val="701E46"/>
                </a:solidFill>
              </a:rPr>
              <a:t> ortaya çıkaran kurum kültürü ve yapılanmanın yönetilmesidir</a:t>
            </a:r>
            <a:r>
              <a:rPr lang="tr-TR" sz="2400" dirty="0" smtClean="0">
                <a:solidFill>
                  <a:srgbClr val="701E46"/>
                </a:solidFill>
              </a:rPr>
              <a:t>.</a:t>
            </a:r>
          </a:p>
          <a:p>
            <a:pPr algn="just"/>
            <a:r>
              <a:rPr lang="tr-TR" sz="2400" b="1" u="sng" dirty="0" smtClean="0">
                <a:solidFill>
                  <a:srgbClr val="701E46"/>
                </a:solidFill>
              </a:rPr>
              <a:t>Amacı</a:t>
            </a:r>
            <a:r>
              <a:rPr lang="tr-TR" sz="2400" b="1" dirty="0">
                <a:solidFill>
                  <a:srgbClr val="701E46"/>
                </a:solidFill>
              </a:rPr>
              <a:t>, </a:t>
            </a:r>
            <a:r>
              <a:rPr lang="tr-TR" sz="2400" dirty="0">
                <a:solidFill>
                  <a:srgbClr val="701E46"/>
                </a:solidFill>
              </a:rPr>
              <a:t>yönetimin kurum için belirlenen hedeflere mümkün olduğunca ulaşmasını </a:t>
            </a:r>
            <a:r>
              <a:rPr lang="tr-TR" sz="2400" dirty="0" smtClean="0">
                <a:solidFill>
                  <a:srgbClr val="701E46"/>
                </a:solidFill>
              </a:rPr>
              <a:t>sağlamaktır. </a:t>
            </a:r>
            <a:r>
              <a:rPr lang="tr-TR" sz="2400" b="1" i="1" dirty="0" smtClean="0">
                <a:solidFill>
                  <a:srgbClr val="701E46"/>
                </a:solidFill>
              </a:rPr>
              <a:t>Hedeflere ulaşamamak demek, Üniversitenin temel amaçlarını yerine getirememesi </a:t>
            </a:r>
            <a:r>
              <a:rPr lang="tr-TR" sz="2400" i="1" dirty="0" smtClean="0">
                <a:solidFill>
                  <a:srgbClr val="701E46"/>
                </a:solidFill>
              </a:rPr>
              <a:t>demektir.</a:t>
            </a:r>
          </a:p>
          <a:p>
            <a:pPr algn="just"/>
            <a:r>
              <a:rPr lang="tr-TR" sz="2400" b="1" dirty="0">
                <a:solidFill>
                  <a:srgbClr val="701E46"/>
                </a:solidFill>
              </a:rPr>
              <a:t>Kurumun; </a:t>
            </a:r>
            <a:r>
              <a:rPr lang="tr-TR" sz="2400" dirty="0">
                <a:solidFill>
                  <a:srgbClr val="701E46"/>
                </a:solidFill>
              </a:rPr>
              <a:t>istediği sonuçlara ulaşma güvenini artırır, tehditleri kabul edilebilir bir seviyede tutmasını ve fırsatları kullanarak bilinçli kararlar almasını sağlar. </a:t>
            </a:r>
          </a:p>
          <a:p>
            <a:pPr algn="just">
              <a:defRPr/>
            </a:pPr>
            <a:r>
              <a:rPr lang="tr-TR" sz="2400" dirty="0">
                <a:solidFill>
                  <a:srgbClr val="701E46"/>
                </a:solidFill>
              </a:rPr>
              <a:t>Bütün kurumda süregelen ve devam eden bir süreçtir.</a:t>
            </a:r>
          </a:p>
          <a:p>
            <a:pPr algn="just">
              <a:defRPr/>
            </a:pPr>
            <a:r>
              <a:rPr lang="tr-TR" sz="2400" dirty="0" smtClean="0">
                <a:solidFill>
                  <a:srgbClr val="701E46"/>
                </a:solidFill>
              </a:rPr>
              <a:t>Tüm </a:t>
            </a:r>
            <a:r>
              <a:rPr lang="tr-TR" sz="2400" dirty="0">
                <a:solidFill>
                  <a:srgbClr val="701E46"/>
                </a:solidFill>
              </a:rPr>
              <a:t>kurumu ilgilendiren riskler dahil olmak üzere kurumun her seviye ve bölümünü kapsar.</a:t>
            </a:r>
          </a:p>
        </p:txBody>
      </p:sp>
    </p:spTree>
    <p:extLst>
      <p:ext uri="{BB962C8B-B14F-4D97-AF65-F5344CB8AC3E}">
        <p14:creationId xmlns:p14="http://schemas.microsoft.com/office/powerpoint/2010/main" val="284637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3445764" y="157645"/>
            <a:ext cx="5300472" cy="1160970"/>
          </a:xfrm>
        </p:spPr>
        <p:txBody>
          <a:bodyPr>
            <a:normAutofit/>
          </a:bodyPr>
          <a:lstStyle/>
          <a:p>
            <a:pPr algn="ctr"/>
            <a:r>
              <a:rPr lang="tr-TR" sz="6000" b="1" dirty="0">
                <a:solidFill>
                  <a:srgbClr val="701E46"/>
                </a:solidFill>
                <a:latin typeface="+mn-lt"/>
              </a:rPr>
              <a:t>Risk Yönetimi</a:t>
            </a:r>
          </a:p>
        </p:txBody>
      </p:sp>
      <p:sp>
        <p:nvSpPr>
          <p:cNvPr id="3" name="İçerik Yer Tutucusu 2"/>
          <p:cNvSpPr>
            <a:spLocks noGrp="1"/>
          </p:cNvSpPr>
          <p:nvPr>
            <p:ph idx="1"/>
          </p:nvPr>
        </p:nvSpPr>
        <p:spPr>
          <a:xfrm>
            <a:off x="1264920" y="820426"/>
            <a:ext cx="9878568" cy="5217147"/>
          </a:xfrm>
        </p:spPr>
        <p:txBody>
          <a:bodyPr>
            <a:noAutofit/>
          </a:bodyPr>
          <a:lstStyle/>
          <a:p>
            <a:pPr marL="0" indent="0">
              <a:buNone/>
            </a:pPr>
            <a:r>
              <a:rPr lang="tr-TR" sz="3600" b="1" dirty="0" smtClean="0">
                <a:solidFill>
                  <a:srgbClr val="701E46"/>
                </a:solidFill>
              </a:rPr>
              <a:t>Risklerin;</a:t>
            </a:r>
          </a:p>
          <a:p>
            <a:pPr lvl="1" algn="just">
              <a:lnSpc>
                <a:spcPct val="125000"/>
              </a:lnSpc>
            </a:pPr>
            <a:r>
              <a:rPr lang="tr-TR" sz="2400" b="1" i="0" dirty="0" smtClean="0">
                <a:solidFill>
                  <a:srgbClr val="701E46"/>
                </a:solidFill>
              </a:rPr>
              <a:t>Belirlenmesi</a:t>
            </a:r>
            <a:r>
              <a:rPr lang="tr-TR" sz="2400" dirty="0" smtClean="0">
                <a:solidFill>
                  <a:srgbClr val="701E46"/>
                </a:solidFill>
              </a:rPr>
              <a:t> (Risklerin </a:t>
            </a:r>
            <a:r>
              <a:rPr lang="tr-TR" sz="2400" dirty="0" smtClean="0">
                <a:solidFill>
                  <a:srgbClr val="701E46"/>
                </a:solidFill>
                <a:effectLst>
                  <a:outerShdw blurRad="38100" dist="38100" dir="2700000" algn="tl">
                    <a:srgbClr val="000000">
                      <a:alpha val="43137"/>
                    </a:srgbClr>
                  </a:outerShdw>
                </a:effectLst>
              </a:rPr>
              <a:t>tespit</a:t>
            </a:r>
            <a:r>
              <a:rPr lang="tr-TR" sz="2400" dirty="0" smtClean="0">
                <a:solidFill>
                  <a:srgbClr val="701E46"/>
                </a:solidFill>
              </a:rPr>
              <a:t> edilmesi) ,</a:t>
            </a:r>
          </a:p>
          <a:p>
            <a:pPr lvl="1" algn="just">
              <a:lnSpc>
                <a:spcPct val="125000"/>
              </a:lnSpc>
            </a:pPr>
            <a:r>
              <a:rPr lang="tr-TR" sz="2400" b="1" i="0" dirty="0" smtClean="0">
                <a:solidFill>
                  <a:srgbClr val="701E46"/>
                </a:solidFill>
              </a:rPr>
              <a:t>Değerlendirilmesi</a:t>
            </a:r>
            <a:r>
              <a:rPr lang="tr-TR" sz="2400" dirty="0" smtClean="0">
                <a:solidFill>
                  <a:srgbClr val="701E46"/>
                </a:solidFill>
              </a:rPr>
              <a:t> (Risklerin </a:t>
            </a:r>
            <a:r>
              <a:rPr lang="tr-TR" sz="2400" dirty="0" smtClean="0">
                <a:solidFill>
                  <a:srgbClr val="701E46"/>
                </a:solidFill>
                <a:effectLst>
                  <a:outerShdw blurRad="38100" dist="38100" dir="2700000" algn="tl">
                    <a:srgbClr val="000000">
                      <a:alpha val="43137"/>
                    </a:srgbClr>
                  </a:outerShdw>
                </a:effectLst>
              </a:rPr>
              <a:t>türlerinin, olasılıklarının ve etkilerinin </a:t>
            </a:r>
            <a:r>
              <a:rPr lang="tr-TR" sz="2400" dirty="0" smtClean="0">
                <a:solidFill>
                  <a:srgbClr val="701E46"/>
                </a:solidFill>
              </a:rPr>
              <a:t>bulunması),</a:t>
            </a:r>
          </a:p>
          <a:p>
            <a:pPr lvl="1" algn="just">
              <a:lnSpc>
                <a:spcPct val="125000"/>
              </a:lnSpc>
            </a:pPr>
            <a:r>
              <a:rPr lang="tr-TR" sz="2400" b="1" i="0" dirty="0" smtClean="0">
                <a:solidFill>
                  <a:srgbClr val="701E46"/>
                </a:solidFill>
              </a:rPr>
              <a:t>Analiz Edilmesi</a:t>
            </a:r>
            <a:r>
              <a:rPr lang="tr-TR" sz="2400" dirty="0" smtClean="0">
                <a:solidFill>
                  <a:srgbClr val="701E46"/>
                </a:solidFill>
              </a:rPr>
              <a:t> (Risklerin öneminin kavranması ve gerekli adımların atılarak risklere </a:t>
            </a:r>
            <a:r>
              <a:rPr lang="tr-TR" sz="2400" dirty="0" smtClean="0">
                <a:solidFill>
                  <a:srgbClr val="701E46"/>
                </a:solidFill>
                <a:effectLst>
                  <a:outerShdw blurRad="38100" dist="38100" dir="2700000" algn="tl">
                    <a:srgbClr val="000000">
                      <a:alpha val="43137"/>
                    </a:srgbClr>
                  </a:outerShdw>
                </a:effectLst>
              </a:rPr>
              <a:t>cevap verilmesi</a:t>
            </a:r>
            <a:r>
              <a:rPr lang="tr-TR" sz="2400" dirty="0" smtClean="0">
                <a:solidFill>
                  <a:srgbClr val="701E46"/>
                </a:solidFill>
              </a:rPr>
              <a:t>),</a:t>
            </a:r>
          </a:p>
          <a:p>
            <a:pPr lvl="1" algn="just">
              <a:lnSpc>
                <a:spcPct val="125000"/>
              </a:lnSpc>
            </a:pPr>
            <a:r>
              <a:rPr lang="tr-TR" sz="2400" b="1" i="0" dirty="0" smtClean="0">
                <a:solidFill>
                  <a:srgbClr val="701E46"/>
                </a:solidFill>
              </a:rPr>
              <a:t>Raporlanması</a:t>
            </a:r>
            <a:r>
              <a:rPr lang="tr-TR" sz="2400" dirty="0" smtClean="0">
                <a:solidFill>
                  <a:srgbClr val="701E46"/>
                </a:solidFill>
              </a:rPr>
              <a:t> (Riskler için yapılan her türlü iş ve faaliyetin </a:t>
            </a:r>
            <a:r>
              <a:rPr lang="tr-TR" sz="2400" dirty="0" smtClean="0">
                <a:solidFill>
                  <a:srgbClr val="701E46"/>
                </a:solidFill>
                <a:effectLst>
                  <a:outerShdw blurRad="38100" dist="38100" dir="2700000" algn="tl">
                    <a:srgbClr val="000000">
                      <a:alpha val="43137"/>
                    </a:srgbClr>
                  </a:outerShdw>
                </a:effectLst>
              </a:rPr>
              <a:t>doküman</a:t>
            </a:r>
            <a:r>
              <a:rPr lang="tr-TR" sz="2400" dirty="0" smtClean="0">
                <a:solidFill>
                  <a:srgbClr val="701E46"/>
                </a:solidFill>
              </a:rPr>
              <a:t> haline getirilmesi),</a:t>
            </a:r>
          </a:p>
          <a:p>
            <a:pPr lvl="1" algn="just">
              <a:lnSpc>
                <a:spcPct val="125000"/>
              </a:lnSpc>
            </a:pPr>
            <a:r>
              <a:rPr lang="tr-TR" sz="2400" b="1" i="0" dirty="0" smtClean="0">
                <a:solidFill>
                  <a:srgbClr val="701E46"/>
                </a:solidFill>
              </a:rPr>
              <a:t>İzlenmesi</a:t>
            </a:r>
            <a:r>
              <a:rPr lang="tr-TR" sz="2400" dirty="0" smtClean="0">
                <a:solidFill>
                  <a:srgbClr val="701E46"/>
                </a:solidFill>
              </a:rPr>
              <a:t> (Risklerin takibi gerçekleştirilerek gerekli </a:t>
            </a:r>
            <a:r>
              <a:rPr lang="tr-TR" sz="2400" dirty="0" smtClean="0">
                <a:solidFill>
                  <a:srgbClr val="701E46"/>
                </a:solidFill>
                <a:effectLst>
                  <a:outerShdw blurRad="38100" dist="38100" dir="2700000" algn="tl">
                    <a:srgbClr val="000000">
                      <a:alpha val="43137"/>
                    </a:srgbClr>
                  </a:outerShdw>
                </a:effectLst>
              </a:rPr>
              <a:t>güncellemelerin</a:t>
            </a:r>
            <a:r>
              <a:rPr lang="tr-TR" sz="2400" dirty="0" smtClean="0">
                <a:solidFill>
                  <a:srgbClr val="701E46"/>
                </a:solidFill>
              </a:rPr>
              <a:t> yapılması).</a:t>
            </a:r>
            <a:endParaRPr lang="tr-TR" sz="2400" dirty="0">
              <a:solidFill>
                <a:srgbClr val="701E46"/>
              </a:solidFill>
            </a:endParaRPr>
          </a:p>
        </p:txBody>
      </p:sp>
    </p:spTree>
    <p:extLst>
      <p:ext uri="{BB962C8B-B14F-4D97-AF65-F5344CB8AC3E}">
        <p14:creationId xmlns:p14="http://schemas.microsoft.com/office/powerpoint/2010/main" val="4183137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3196</TotalTime>
  <Words>1806</Words>
  <Application>Microsoft Office PowerPoint</Application>
  <PresentationFormat>Geniş ekran</PresentationFormat>
  <Paragraphs>487</Paragraphs>
  <Slides>36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36</vt:i4>
      </vt:variant>
    </vt:vector>
  </HeadingPairs>
  <TitlesOfParts>
    <vt:vector size="44" baseType="lpstr">
      <vt:lpstr>Arial</vt:lpstr>
      <vt:lpstr>Britannic Bold</vt:lpstr>
      <vt:lpstr>Calibri</vt:lpstr>
      <vt:lpstr>Calibri Light</vt:lpstr>
      <vt:lpstr>Rage Italic</vt:lpstr>
      <vt:lpstr>Symbol</vt:lpstr>
      <vt:lpstr>Times New Roman</vt:lpstr>
      <vt:lpstr>Office Teması</vt:lpstr>
      <vt:lpstr>PowerPoint Sunusu</vt:lpstr>
      <vt:lpstr>RİSK YÖNETİMİ</vt:lpstr>
      <vt:lpstr>Risk Nedir?</vt:lpstr>
      <vt:lpstr>Riskin Unsurları</vt:lpstr>
      <vt:lpstr>Risk Haritası:</vt:lpstr>
      <vt:lpstr>PowerPoint Sunusu</vt:lpstr>
      <vt:lpstr>  Risk Matrisi</vt:lpstr>
      <vt:lpstr>Risk Yönetimi</vt:lpstr>
      <vt:lpstr>Risk Yönetimi</vt:lpstr>
      <vt:lpstr>PowerPoint Sunusu</vt:lpstr>
      <vt:lpstr>Üniversitemizin Risk Eylem Planı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YÖNETİMİ</dc:title>
  <dc:creator>Bilge_</dc:creator>
  <cp:lastModifiedBy>Fatih Savas</cp:lastModifiedBy>
  <cp:revision>146</cp:revision>
  <dcterms:created xsi:type="dcterms:W3CDTF">2017-11-23T13:06:12Z</dcterms:created>
  <dcterms:modified xsi:type="dcterms:W3CDTF">2021-08-09T05:48:47Z</dcterms:modified>
</cp:coreProperties>
</file>