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1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12" r:id="rId22"/>
    <p:sldId id="275" r:id="rId23"/>
    <p:sldId id="276" r:id="rId24"/>
    <p:sldId id="277" r:id="rId25"/>
    <p:sldId id="278" r:id="rId26"/>
    <p:sldId id="279" r:id="rId27"/>
    <p:sldId id="280" r:id="rId28"/>
    <p:sldId id="281" r:id="rId29"/>
    <p:sldId id="282" r:id="rId30"/>
    <p:sldId id="283" r:id="rId31"/>
    <p:sldId id="284" r:id="rId32"/>
    <p:sldId id="287" r:id="rId33"/>
    <p:sldId id="285" r:id="rId34"/>
    <p:sldId id="286" r:id="rId35"/>
    <p:sldId id="288" r:id="rId36"/>
    <p:sldId id="289" r:id="rId37"/>
    <p:sldId id="290" r:id="rId38"/>
    <p:sldId id="291" r:id="rId39"/>
    <p:sldId id="292" r:id="rId40"/>
    <p:sldId id="293" r:id="rId41"/>
    <p:sldId id="294" r:id="rId42"/>
    <p:sldId id="295" r:id="rId43"/>
    <p:sldId id="296" r:id="rId44"/>
    <p:sldId id="297" r:id="rId45"/>
    <p:sldId id="298" r:id="rId46"/>
    <p:sldId id="313" r:id="rId47"/>
    <p:sldId id="299" r:id="rId48"/>
    <p:sldId id="300" r:id="rId49"/>
    <p:sldId id="301" r:id="rId50"/>
    <p:sldId id="309" r:id="rId51"/>
    <p:sldId id="302" r:id="rId52"/>
    <p:sldId id="303" r:id="rId53"/>
    <p:sldId id="304" r:id="rId54"/>
    <p:sldId id="305" r:id="rId55"/>
    <p:sldId id="306" r:id="rId56"/>
    <p:sldId id="307" r:id="rId57"/>
    <p:sldId id="308" r:id="rId58"/>
    <p:sldId id="310" r:id="rId59"/>
    <p:sldId id="315" r:id="rId60"/>
    <p:sldId id="314"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9" d="100"/>
          <a:sy n="19" d="100"/>
        </p:scale>
        <p:origin x="323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20.11.2019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pPr/>
              <a:t>20.11.2019</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mailto:uygulama@muhasebat.gov.tr" TargetMode="External"/><Relationship Id="rId2" Type="http://schemas.openxmlformats.org/officeDocument/2006/relationships/hyperlink" Target="https://destek.kbs.gov.tr/login.xhtm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imlik@muhasebat.gov.tr" TargetMode="External"/><Relationship Id="rId2" Type="http://schemas.openxmlformats.org/officeDocument/2006/relationships/hyperlink" Target="https://destek.kbs.gov.tr/login.xhtm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stek.kbs.gov.tr/login.x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stek.kbs.gov.tr/login.x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stek.kbs.gov.tr/login.x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700808"/>
            <a:ext cx="7772400" cy="1780108"/>
          </a:xfrm>
        </p:spPr>
        <p:txBody>
          <a:bodyPr anchor="ctr">
            <a:normAutofit/>
          </a:bodyPr>
          <a:lstStyle/>
          <a:p>
            <a:r>
              <a:rPr lang="tr-TR" sz="3000" b="1" dirty="0"/>
              <a:t>KAMU PERSONEL HARCAMALARI YÖNETİM SİSTEMİ (KPHYS) MEMUR MAAŞ İŞLEMLERİ</a:t>
            </a:r>
          </a:p>
        </p:txBody>
      </p:sp>
      <p:sp>
        <p:nvSpPr>
          <p:cNvPr id="3" name="Alt Başlık 2"/>
          <p:cNvSpPr>
            <a:spLocks noGrp="1"/>
          </p:cNvSpPr>
          <p:nvPr>
            <p:ph type="subTitle" idx="1"/>
          </p:nvPr>
        </p:nvSpPr>
        <p:spPr>
          <a:xfrm>
            <a:off x="1475656" y="4293096"/>
            <a:ext cx="6400800" cy="1473200"/>
          </a:xfrm>
        </p:spPr>
        <p:txBody>
          <a:bodyPr/>
          <a:lstStyle/>
          <a:p>
            <a:r>
              <a:rPr lang="tr-TR" dirty="0"/>
              <a:t>MUHASEBAT GENEL MÜDÜRLÜĞÜ</a:t>
            </a:r>
          </a:p>
          <a:p>
            <a:r>
              <a:rPr lang="tr-TR" dirty="0"/>
              <a:t>Personel Uygulamaları Yönetim Dairesi</a:t>
            </a:r>
          </a:p>
        </p:txBody>
      </p:sp>
      <p:pic>
        <p:nvPicPr>
          <p:cNvPr id="1026"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28575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990" y="543247"/>
            <a:ext cx="3600400" cy="86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295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92896"/>
            <a:ext cx="8568951" cy="4104456"/>
          </a:xfrm>
        </p:spPr>
        <p:txBody>
          <a:bodyPr>
            <a:normAutofit/>
          </a:bodyPr>
          <a:lstStyle/>
          <a:p>
            <a:pPr marL="0" lvl="0" indent="0" algn="just">
              <a:buNone/>
            </a:pPr>
            <a:r>
              <a:rPr lang="tr-TR" b="1" dirty="0">
                <a:solidFill>
                  <a:srgbClr val="C00000"/>
                </a:solidFill>
              </a:rPr>
              <a:t>7. ADIM - Zorunlu Bireysel Emeklilik Sistemi Şirket Tanımlanması: </a:t>
            </a:r>
          </a:p>
          <a:p>
            <a:pPr marL="0" lvl="0" indent="0" algn="just">
              <a:buNone/>
            </a:pPr>
            <a:endParaRPr lang="tr-TR" dirty="0">
              <a:solidFill>
                <a:srgbClr val="C00000"/>
              </a:solidFill>
            </a:endParaRPr>
          </a:p>
          <a:p>
            <a:pPr marL="0" indent="0" algn="just">
              <a:buNone/>
            </a:pPr>
            <a:r>
              <a:rPr lang="tr-TR" sz="1800" dirty="0"/>
              <a:t>Zorunlu Bireysel Emeklilik Sistemi İşlemleri için, Harcama Birimini hangi Bireysel Emeklilik Şirketi ile anlaşmış ise, Bireysel Emeklilik menüsünde bulunan Şirket Seçimi ekranından Kayıt Ekle butonu ile şirket bilgileri girilmelidir.</a:t>
            </a:r>
          </a:p>
          <a:p>
            <a:pPr marL="0" indent="0" algn="just">
              <a:buNone/>
            </a:pPr>
            <a:endParaRPr lang="tr-TR" dirty="0"/>
          </a:p>
          <a:p>
            <a:pPr marL="0" lvl="0" indent="0" algn="just">
              <a:buNone/>
            </a:pPr>
            <a:r>
              <a:rPr lang="tr-TR" b="1" dirty="0">
                <a:solidFill>
                  <a:srgbClr val="C00000"/>
                </a:solidFill>
              </a:rPr>
              <a:t>8. ADIM - Maaş Bilgi Girişi ve Maaş Hesaplanması:</a:t>
            </a:r>
          </a:p>
          <a:p>
            <a:pPr marL="0" lvl="0" indent="0" algn="just">
              <a:buNone/>
            </a:pPr>
            <a:endParaRPr lang="tr-TR" dirty="0">
              <a:solidFill>
                <a:srgbClr val="C00000"/>
              </a:solidFill>
            </a:endParaRPr>
          </a:p>
          <a:p>
            <a:pPr marL="0" indent="0" algn="just">
              <a:buNone/>
            </a:pPr>
            <a:r>
              <a:rPr lang="tr-TR" sz="1900" dirty="0"/>
              <a:t>Kadrosu harcama biriminde olan ve maaşı hesaplanacak personelin özlük bilgileri, kesinti bilgileri girilerek, maaş hesaplanmaya başlanmalıdır.</a:t>
            </a:r>
          </a:p>
          <a:p>
            <a:endParaRPr lang="tr-TR" dirty="0"/>
          </a:p>
        </p:txBody>
      </p:sp>
      <p:sp>
        <p:nvSpPr>
          <p:cNvPr id="3" name="Başlık 2"/>
          <p:cNvSpPr>
            <a:spLocks noGrp="1"/>
          </p:cNvSpPr>
          <p:nvPr>
            <p:ph type="title"/>
          </p:nvPr>
        </p:nvSpPr>
        <p:spPr/>
        <p:txBody>
          <a:bodyPr anchor="b">
            <a:normAutofit/>
          </a:bodyPr>
          <a:lstStyle/>
          <a:p>
            <a:r>
              <a:rPr lang="tr-TR" sz="2400" dirty="0"/>
              <a:t>YENİ HARCAMA BİRİMİ KURULDUĞUNDA YAPILACAK İŞLEMLER</a:t>
            </a:r>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13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420888"/>
            <a:ext cx="8640959" cy="4176464"/>
          </a:xfrm>
        </p:spPr>
        <p:txBody>
          <a:bodyPr>
            <a:normAutofit fontScale="85000" lnSpcReduction="20000"/>
          </a:bodyPr>
          <a:lstStyle/>
          <a:p>
            <a:pPr marL="0" lvl="0" indent="0" algn="just">
              <a:buNone/>
            </a:pPr>
            <a:r>
              <a:rPr lang="tr-TR" b="1" dirty="0">
                <a:solidFill>
                  <a:srgbClr val="C00000"/>
                </a:solidFill>
              </a:rPr>
              <a:t>9. ADIM - SGK İşlemleri:</a:t>
            </a:r>
          </a:p>
          <a:p>
            <a:pPr marL="0" lvl="0" indent="0" algn="just">
              <a:buNone/>
            </a:pPr>
            <a:endParaRPr lang="tr-TR" dirty="0">
              <a:solidFill>
                <a:srgbClr val="C00000"/>
              </a:solidFill>
            </a:endParaRPr>
          </a:p>
          <a:p>
            <a:pPr marL="0" indent="0" algn="just">
              <a:buNone/>
            </a:pPr>
            <a:r>
              <a:rPr lang="tr-TR" sz="2100" dirty="0"/>
              <a:t>Kadrosu harcama biriminde olan ve maaşı hesaplanan personelin SGK kesintileri, Sistem tarafından </a:t>
            </a:r>
            <a:r>
              <a:rPr lang="tr-TR" sz="2100" dirty="0" err="1"/>
              <a:t>Emsan</a:t>
            </a:r>
            <a:r>
              <a:rPr lang="tr-TR" sz="2100" dirty="0"/>
              <a:t> </a:t>
            </a:r>
            <a:r>
              <a:rPr lang="tr-TR" sz="2100" dirty="0" err="1"/>
              <a:t>Txt</a:t>
            </a:r>
            <a:r>
              <a:rPr lang="tr-TR" sz="2100" dirty="0"/>
              <a:t> dosyasında otomatik oluşturulacaktır. Bu dosya alındıktan sonra kontrol edilerek, SGK Kurumlar Kesenek Sistemine yüklenmeli ve tahakkuk işlemi yapılmalıdır.</a:t>
            </a:r>
          </a:p>
          <a:p>
            <a:pPr marL="0" indent="0" algn="just">
              <a:buNone/>
            </a:pPr>
            <a:r>
              <a:rPr lang="tr-TR" sz="2100" dirty="0"/>
              <a:t>Ayrıca, iş yeri tescil işlemi ile personelin işe başlama bildirimleri de yapılmalıdır. </a:t>
            </a:r>
          </a:p>
          <a:p>
            <a:pPr marL="0" indent="0" algn="just">
              <a:buNone/>
            </a:pPr>
            <a:endParaRPr lang="tr-TR" dirty="0"/>
          </a:p>
          <a:p>
            <a:pPr marL="0" lvl="0" indent="0" algn="just">
              <a:buNone/>
            </a:pPr>
            <a:r>
              <a:rPr lang="tr-TR" b="1" dirty="0">
                <a:solidFill>
                  <a:srgbClr val="C00000"/>
                </a:solidFill>
              </a:rPr>
              <a:t>10. İcra ve Kişilerden Alacaklar Dosyalarının Oluşturulması:</a:t>
            </a:r>
          </a:p>
          <a:p>
            <a:pPr marL="0" lvl="0" indent="0" algn="just">
              <a:buNone/>
            </a:pPr>
            <a:endParaRPr lang="tr-TR" dirty="0">
              <a:solidFill>
                <a:srgbClr val="C00000"/>
              </a:solidFill>
            </a:endParaRPr>
          </a:p>
          <a:p>
            <a:pPr marL="0" indent="0" algn="just">
              <a:buNone/>
            </a:pPr>
            <a:r>
              <a:rPr lang="tr-TR" sz="2100" dirty="0"/>
              <a:t>Kamu Personel Harcamaları Yönetim Sisteminde (KPHYS) personelin İcra ve Kişilerden Alacaklar İzleme Dosyalarına ait bilgileri Bütünleşik Kamu Mali Yönetim Bilişim Sistemi (BKMYBS) kapsamında Yeni Devlet Muhasebe Sisteminde oluşturulan dosyalardan otomatik getirilmektedir. Bu bağlamda,  icra ve kişilerden alacaklar izleme dosyalarının Yeni Devlet Muhasebe Sisteminde oluşturulup oluşturulmadığı ya da devir işlemlerinin yapılıp yapılmadığı kontrol edilmelidir.  </a:t>
            </a:r>
          </a:p>
          <a:p>
            <a:pPr marL="0" indent="0">
              <a:buNone/>
            </a:pPr>
            <a:endParaRPr lang="tr-TR" dirty="0"/>
          </a:p>
        </p:txBody>
      </p:sp>
      <p:sp>
        <p:nvSpPr>
          <p:cNvPr id="3" name="Başlık 2"/>
          <p:cNvSpPr>
            <a:spLocks noGrp="1"/>
          </p:cNvSpPr>
          <p:nvPr>
            <p:ph type="title"/>
          </p:nvPr>
        </p:nvSpPr>
        <p:spPr/>
        <p:txBody>
          <a:bodyPr anchor="b">
            <a:normAutofit/>
          </a:bodyPr>
          <a:lstStyle/>
          <a:p>
            <a:r>
              <a:rPr lang="tr-TR" sz="2400" dirty="0"/>
              <a:t>YENİ HARCAMA BİRİMİ KURULDUĞUNDA YAPILACAK İŞLEMLER</a:t>
            </a:r>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3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normAutofit/>
          </a:bodyPr>
          <a:lstStyle/>
          <a:p>
            <a:r>
              <a:rPr lang="tr-TR" sz="2400" dirty="0"/>
              <a:t>Maaş Bilgi Girişi</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0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rot="257023">
            <a:off x="1128068" y="2383434"/>
            <a:ext cx="1233664" cy="1040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5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a:xfrm>
            <a:off x="457201" y="260648"/>
            <a:ext cx="8229600" cy="1252728"/>
          </a:xfrm>
        </p:spPr>
        <p:txBody>
          <a:bodyPr>
            <a:normAutofit/>
          </a:bodyPr>
          <a:lstStyle/>
          <a:p>
            <a:r>
              <a:rPr lang="tr-TR" sz="2400" dirty="0"/>
              <a:t>Maaş Bilgi Girişi</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78497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6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2337709"/>
          </a:xfrm>
        </p:spPr>
        <p:txBody>
          <a:bodyPr/>
          <a:lstStyle/>
          <a:p>
            <a:endParaRPr lang="tr-TR" dirty="0"/>
          </a:p>
        </p:txBody>
      </p:sp>
      <p:sp>
        <p:nvSpPr>
          <p:cNvPr id="3" name="Başlık 2"/>
          <p:cNvSpPr>
            <a:spLocks noGrp="1"/>
          </p:cNvSpPr>
          <p:nvPr>
            <p:ph type="title"/>
          </p:nvPr>
        </p:nvSpPr>
        <p:spPr/>
        <p:txBody>
          <a:bodyPr>
            <a:normAutofit/>
          </a:bodyPr>
          <a:lstStyle/>
          <a:p>
            <a:r>
              <a:rPr lang="tr-TR" sz="2400" dirty="0"/>
              <a:t>KURUM BİLGİLERİ</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08920"/>
            <a:ext cx="7488832" cy="26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4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PERSONEL BİLGİLERİ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7882"/>
            <a:ext cx="4032448" cy="516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989" y="1603307"/>
            <a:ext cx="3124200" cy="288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989" y="4490523"/>
            <a:ext cx="3124200" cy="229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rot="517930">
            <a:off x="3853450" y="2056177"/>
            <a:ext cx="1870508" cy="18154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6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KADRO VE TAZMİNAT BİLGİLERİ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01416"/>
            <a:ext cx="331236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a:off x="3875086" y="1857620"/>
            <a:ext cx="1440160" cy="21683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338" y="1412776"/>
            <a:ext cx="218689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284984"/>
            <a:ext cx="4860032"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ağ Ok 9"/>
          <p:cNvSpPr/>
          <p:nvPr/>
        </p:nvSpPr>
        <p:spPr>
          <a:xfrm rot="1436894">
            <a:off x="3616670" y="3251706"/>
            <a:ext cx="734317" cy="17448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8" name="Picture 2" descr="C:\Users\bcoban1\Deskto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bcoban1\Desktop\muhasebat-genel-mudurlug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2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b">
            <a:normAutofit/>
          </a:bodyPr>
          <a:lstStyle/>
          <a:p>
            <a:r>
              <a:rPr lang="tr-TR" sz="2400" dirty="0"/>
              <a:t>KADRO KONTROL – DİĞER BİLGİLER – EMEKLİLİK – </a:t>
            </a:r>
            <a:br>
              <a:rPr lang="tr-TR" sz="2400" dirty="0"/>
            </a:br>
            <a:r>
              <a:rPr lang="tr-TR" sz="2400" dirty="0"/>
              <a:t>BANKA BİLGİLERİ – MATRAH GÜNCELLEME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3384376"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714" y="1772816"/>
            <a:ext cx="3313922" cy="46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coban1\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coban1\Desktop\muhasebat-genel-mudurlug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01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DİĞER TAZMİNAT BİLGİ GİRİŞİ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9225"/>
            <a:ext cx="8712968" cy="474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rot="3629210">
            <a:off x="635369" y="2007350"/>
            <a:ext cx="510477" cy="1868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5" name="Dikdörtgen 4"/>
          <p:cNvSpPr/>
          <p:nvPr/>
        </p:nvSpPr>
        <p:spPr>
          <a:xfrm>
            <a:off x="413574" y="3573016"/>
            <a:ext cx="990074" cy="2192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56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DİĞER TAZMİNAT BİLGİ GİRİŞİ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500174"/>
            <a:ext cx="192405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68" y="1571612"/>
            <a:ext cx="1933575" cy="263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702" y="1500174"/>
            <a:ext cx="1914525"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84" y="4293096"/>
            <a:ext cx="1924050"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42" y="4278820"/>
            <a:ext cx="1885950" cy="25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bcoban1\Desktop\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coban1\Desktop\muhasebat-genel-mudurlugu.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5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916832"/>
            <a:ext cx="8640960" cy="4176464"/>
          </a:xfrm>
        </p:spPr>
        <p:txBody>
          <a:bodyPr>
            <a:normAutofit fontScale="92500" lnSpcReduction="20000"/>
          </a:bodyPr>
          <a:lstStyle/>
          <a:p>
            <a:pPr marL="0" indent="0">
              <a:buNone/>
            </a:pPr>
            <a:r>
              <a:rPr lang="tr-TR" dirty="0"/>
              <a:t>KPHYS Maaş Modülünde;</a:t>
            </a:r>
          </a:p>
          <a:p>
            <a:pPr marL="0" indent="0">
              <a:buNone/>
            </a:pPr>
            <a:endParaRPr lang="tr-TR" dirty="0"/>
          </a:p>
          <a:p>
            <a:pPr lvl="0"/>
            <a:r>
              <a:rPr lang="tr-TR" dirty="0"/>
              <a:t>Memur Maaş İşlemleri,</a:t>
            </a:r>
          </a:p>
          <a:p>
            <a:pPr lvl="0"/>
            <a:r>
              <a:rPr lang="tr-TR" dirty="0"/>
              <a:t>4/B Sözleşmeli Personel Maaş İşlemleri,</a:t>
            </a:r>
          </a:p>
          <a:p>
            <a:pPr lvl="0"/>
            <a:r>
              <a:rPr lang="tr-TR" dirty="0"/>
              <a:t>Kadro Karşılığı Sözleşmeli Personel Maaş İşlemleri,</a:t>
            </a:r>
          </a:p>
          <a:p>
            <a:pPr lvl="0"/>
            <a:r>
              <a:rPr lang="tr-TR" dirty="0"/>
              <a:t>Fazla Mesai İşlemleri,</a:t>
            </a:r>
          </a:p>
          <a:p>
            <a:pPr lvl="0"/>
            <a:r>
              <a:rPr lang="tr-TR" dirty="0"/>
              <a:t>Ek Ders İşlemleri,</a:t>
            </a:r>
          </a:p>
          <a:p>
            <a:pPr lvl="0"/>
            <a:r>
              <a:rPr lang="tr-TR" dirty="0"/>
              <a:t>Sosyal Hak ve Yardım İşlemleri,</a:t>
            </a:r>
          </a:p>
          <a:p>
            <a:pPr lvl="0"/>
            <a:r>
              <a:rPr lang="tr-TR" dirty="0"/>
              <a:t>Vekalet-İkinci Görev İşlemleri,</a:t>
            </a:r>
          </a:p>
          <a:p>
            <a:pPr lvl="0"/>
            <a:r>
              <a:rPr lang="tr-TR" dirty="0"/>
              <a:t>Fiili Hizmet Zammı İşlemleri,</a:t>
            </a:r>
          </a:p>
          <a:p>
            <a:pPr lvl="0"/>
            <a:endParaRPr lang="tr-TR" dirty="0"/>
          </a:p>
          <a:p>
            <a:pPr marL="0" lvl="0" indent="0">
              <a:buNone/>
            </a:pPr>
            <a:r>
              <a:rPr lang="tr-TR" dirty="0"/>
              <a:t>Yapılmaktadır.</a:t>
            </a:r>
          </a:p>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332656"/>
            <a:ext cx="8229600" cy="1252728"/>
          </a:xfrm>
        </p:spPr>
        <p:txBody>
          <a:bodyPr>
            <a:normAutofit/>
          </a:bodyPr>
          <a:lstStyle/>
          <a:p>
            <a:r>
              <a:rPr lang="tr-TR" sz="2400" dirty="0"/>
              <a:t>KAMU PERSONEL HARCAMALARI YÖNETİM SİSTEMİ (KPHYS)</a:t>
            </a:r>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10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t">
            <a:normAutofit/>
          </a:bodyPr>
          <a:lstStyle/>
          <a:p>
            <a:r>
              <a:rPr lang="tr-TR" sz="2400" dirty="0"/>
              <a:t>AİLE BİLGİ GİRİŞİ</a:t>
            </a:r>
          </a:p>
        </p:txBody>
      </p:sp>
      <p:pic>
        <p:nvPicPr>
          <p:cNvPr id="5"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0" y="836712"/>
            <a:ext cx="9144000" cy="60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ağ Ok 7"/>
          <p:cNvSpPr/>
          <p:nvPr/>
        </p:nvSpPr>
        <p:spPr>
          <a:xfrm rot="3629210">
            <a:off x="1355452" y="1443476"/>
            <a:ext cx="510477" cy="1868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588078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a:t>KAMU PERSONELİ AİLE BİLDİRİM SİSTEMİ (KAPBİS)</a:t>
            </a:r>
            <a:br>
              <a:rPr lang="tr-TR" sz="2000" dirty="0"/>
            </a:br>
            <a:r>
              <a:rPr lang="tr-TR" sz="2000" dirty="0">
                <a:solidFill>
                  <a:srgbClr val="C00000"/>
                </a:solidFill>
              </a:rPr>
              <a:t>e-Devlet Üzerinden Gönderilen Aile Durum ve Aile Yardım Bildiriminin Onaylanması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4" y="1699270"/>
            <a:ext cx="9131056"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Sağ Ok 6"/>
          <p:cNvSpPr/>
          <p:nvPr/>
        </p:nvSpPr>
        <p:spPr>
          <a:xfrm>
            <a:off x="2003523" y="4145714"/>
            <a:ext cx="1272333" cy="1868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405636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TERFİ / KIST BİLGİ GİRİŞİ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85392"/>
            <a:ext cx="871296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rot="5400000">
            <a:off x="2192575" y="2007351"/>
            <a:ext cx="510477" cy="1868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5"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83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KESİNTİ BİLGİ GİRİŞİ</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37" y="1340768"/>
            <a:ext cx="871296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ağ Ok 6"/>
          <p:cNvSpPr/>
          <p:nvPr/>
        </p:nvSpPr>
        <p:spPr>
          <a:xfrm rot="5400000">
            <a:off x="2826013" y="1934627"/>
            <a:ext cx="510477" cy="1868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5"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17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KESİNTİ BİLGİ GİRİŞİ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30060"/>
            <a:ext cx="1872208" cy="301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444530"/>
            <a:ext cx="1872208" cy="300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444530"/>
            <a:ext cx="1872233" cy="300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2444530"/>
            <a:ext cx="1872208" cy="300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coban1\Desktop\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54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1800" dirty="0"/>
              <a:t>DİL TAZMİNATI BİLGİ GİRİŞİ</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4785"/>
            <a:ext cx="9144000" cy="537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ağ Ok 4"/>
          <p:cNvSpPr/>
          <p:nvPr/>
        </p:nvSpPr>
        <p:spPr>
          <a:xfrm rot="5400000">
            <a:off x="3801331" y="2111437"/>
            <a:ext cx="432049" cy="1868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6"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7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PERSONEL ÖĞRENİM DURUMU BİLGİLERİ</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80513"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rot="5400000">
            <a:off x="4468491" y="2039429"/>
            <a:ext cx="432049" cy="1868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5"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51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İSTİSNA BİLGİ GİRİŞİ</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7"/>
            <a:ext cx="9144000"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ağ Ok 4"/>
          <p:cNvSpPr/>
          <p:nvPr/>
        </p:nvSpPr>
        <p:spPr>
          <a:xfrm rot="2075819">
            <a:off x="776061" y="2166986"/>
            <a:ext cx="432049" cy="1868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6"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387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b">
            <a:normAutofit/>
          </a:bodyPr>
          <a:lstStyle/>
          <a:p>
            <a:r>
              <a:rPr lang="tr-TR" sz="2400" dirty="0"/>
              <a:t>PERSONEL NAKİL İŞLEMLERİ – PERSONELİN ÖNCEKİ KURUMU TARAFINDAN YAPILACAK İŞLEM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0" y="2060848"/>
            <a:ext cx="8784977" cy="469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619672" y="6453336"/>
            <a:ext cx="1368152" cy="3006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940152" y="2944318"/>
            <a:ext cx="1080120" cy="3726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3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b">
            <a:normAutofit/>
          </a:bodyPr>
          <a:lstStyle/>
          <a:p>
            <a:r>
              <a:rPr lang="tr-TR" sz="2400" dirty="0"/>
              <a:t>PERSONEL NAKİL İŞLEMLERİ – YENİ KURUM TARAFINDAN YAPILACAK İŞLEM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628800"/>
            <a:ext cx="8856984"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972578" y="3573016"/>
            <a:ext cx="684076" cy="21602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KAMU PERSONEL HARCAMALARI YÖNETİM SİSTEMİ (KPHYS)</a:t>
            </a:r>
          </a:p>
        </p:txBody>
      </p:sp>
      <p:grpSp>
        <p:nvGrpSpPr>
          <p:cNvPr id="4" name="184 Grup"/>
          <p:cNvGrpSpPr>
            <a:grpSpLocks/>
          </p:cNvGrpSpPr>
          <p:nvPr/>
        </p:nvGrpSpPr>
        <p:grpSpPr bwMode="auto">
          <a:xfrm>
            <a:off x="408339" y="2715549"/>
            <a:ext cx="8286750" cy="449262"/>
            <a:chOff x="714348" y="1476364"/>
            <a:chExt cx="8286869" cy="450096"/>
          </a:xfrm>
        </p:grpSpPr>
        <p:grpSp>
          <p:nvGrpSpPr>
            <p:cNvPr id="5" name="49 Grup"/>
            <p:cNvGrpSpPr>
              <a:grpSpLocks/>
            </p:cNvGrpSpPr>
            <p:nvPr/>
          </p:nvGrpSpPr>
          <p:grpSpPr bwMode="auto">
            <a:xfrm>
              <a:off x="1143001" y="1500175"/>
              <a:ext cx="7858216" cy="426285"/>
              <a:chOff x="642880" y="1500162"/>
              <a:chExt cx="7858267" cy="426291"/>
            </a:xfrm>
            <a:solidFill>
              <a:schemeClr val="accent6">
                <a:lumMod val="60000"/>
                <a:lumOff val="40000"/>
              </a:schemeClr>
            </a:solidFill>
          </p:grpSpPr>
          <p:sp>
            <p:nvSpPr>
              <p:cNvPr id="13" name="40 Yuvarlatılmış Dikdörtgen"/>
              <p:cNvSpPr/>
              <p:nvPr/>
            </p:nvSpPr>
            <p:spPr bwMode="auto">
              <a:xfrm>
                <a:off x="642880" y="1500162"/>
                <a:ext cx="4794378" cy="404824"/>
              </a:xfrm>
              <a:prstGeom prst="round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a:lstStyle/>
              <a:p>
                <a:pPr fontAlgn="auto">
                  <a:spcBef>
                    <a:spcPts val="0"/>
                  </a:spcBef>
                  <a:spcAft>
                    <a:spcPts val="0"/>
                  </a:spcAft>
                  <a:defRPr/>
                </a:pPr>
                <a:r>
                  <a:rPr lang="tr-TR" sz="1500" b="1" dirty="0">
                    <a:solidFill>
                      <a:schemeClr val="bg1"/>
                    </a:solidFill>
                    <a:cs typeface="Tahoma" pitchFamily="34" charset="0"/>
                  </a:rPr>
                  <a:t>Memur Maaş İşlemleri </a:t>
                </a:r>
              </a:p>
            </p:txBody>
          </p:sp>
          <p:sp>
            <p:nvSpPr>
              <p:cNvPr id="14" name="45 Yuvarlatılmış Dikdörtgen"/>
              <p:cNvSpPr/>
              <p:nvPr/>
            </p:nvSpPr>
            <p:spPr>
              <a:xfrm>
                <a:off x="5437258" y="1500163"/>
                <a:ext cx="3063889" cy="426290"/>
              </a:xfrm>
              <a:prstGeom prst="roundRect">
                <a:avLst/>
              </a:prstGeom>
              <a:solidFill>
                <a:srgbClr val="0070C0"/>
              </a:solidFill>
              <a:ln>
                <a:noFill/>
              </a:ln>
              <a:scene3d>
                <a:camera prst="orthographicFront"/>
                <a:lightRig rig="threePt" dir="t"/>
              </a:scene3d>
              <a:sp3d>
                <a:bevelT prst="slope"/>
              </a:sp3d>
            </p:spPr>
            <p:style>
              <a:lnRef idx="2">
                <a:schemeClr val="accent2"/>
              </a:lnRef>
              <a:fillRef idx="1">
                <a:schemeClr val="lt1"/>
              </a:fillRef>
              <a:effectRef idx="0">
                <a:schemeClr val="accent2"/>
              </a:effectRef>
              <a:fontRef idx="minor">
                <a:schemeClr val="dk1"/>
              </a:fontRef>
            </p:style>
            <p:txBody>
              <a:bodyPr anchor="ctr"/>
              <a:lstStyle/>
              <a:p>
                <a:pPr>
                  <a:defRPr/>
                </a:pPr>
                <a:r>
                  <a:rPr lang="tr-TR" sz="1400" b="1" dirty="0">
                    <a:solidFill>
                      <a:schemeClr val="bg1"/>
                    </a:solidFill>
                    <a:ea typeface="Verdana" pitchFamily="34" charset="0"/>
                    <a:cs typeface="Verdana" pitchFamily="34" charset="0"/>
                  </a:rPr>
                  <a:t>Memur Sayısı         	</a:t>
                </a:r>
                <a:r>
                  <a:rPr lang="tr-TR" sz="1400" dirty="0">
                    <a:solidFill>
                      <a:schemeClr val="bg1"/>
                    </a:solidFill>
                    <a:ea typeface="Verdana" pitchFamily="34" charset="0"/>
                    <a:cs typeface="Verdana" pitchFamily="34" charset="0"/>
                  </a:rPr>
                  <a:t>2.273.495 </a:t>
                </a:r>
              </a:p>
            </p:txBody>
          </p:sp>
        </p:grpSp>
        <p:grpSp>
          <p:nvGrpSpPr>
            <p:cNvPr id="6" name="Group 11"/>
            <p:cNvGrpSpPr>
              <a:grpSpLocks/>
            </p:cNvGrpSpPr>
            <p:nvPr/>
          </p:nvGrpSpPr>
          <p:grpSpPr bwMode="auto">
            <a:xfrm>
              <a:off x="714348" y="1476364"/>
              <a:ext cx="381000" cy="381000"/>
              <a:chOff x="2078" y="1680"/>
              <a:chExt cx="1615" cy="1615"/>
            </a:xfrm>
          </p:grpSpPr>
          <p:sp>
            <p:nvSpPr>
              <p:cNvPr id="7"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solidFill>
                    <a:schemeClr val="bg1"/>
                  </a:solidFill>
                </a:endParaRPr>
              </a:p>
            </p:txBody>
          </p:sp>
          <p:sp>
            <p:nvSpPr>
              <p:cNvPr id="8"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solidFill>
                    <a:schemeClr val="bg1"/>
                  </a:solidFill>
                </a:endParaRPr>
              </a:p>
            </p:txBody>
          </p:sp>
          <p:sp>
            <p:nvSpPr>
              <p:cNvPr id="9" name="Oval 14"/>
              <p:cNvSpPr>
                <a:spLocks noChangeArrowheads="1"/>
              </p:cNvSpPr>
              <p:nvPr/>
            </p:nvSpPr>
            <p:spPr bwMode="gray">
              <a:xfrm>
                <a:off x="2253" y="1855"/>
                <a:ext cx="1265" cy="126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lstStyle/>
              <a:p>
                <a:pPr>
                  <a:defRPr/>
                </a:pPr>
                <a:endParaRPr lang="tr-TR">
                  <a:solidFill>
                    <a:schemeClr val="bg1"/>
                  </a:solidFill>
                  <a:cs typeface="+mn-cs"/>
                </a:endParaRPr>
              </a:p>
            </p:txBody>
          </p:sp>
          <p:sp>
            <p:nvSpPr>
              <p:cNvPr id="10"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tr-TR">
                  <a:solidFill>
                    <a:schemeClr val="bg1"/>
                  </a:solidFill>
                </a:endParaRPr>
              </a:p>
            </p:txBody>
          </p:sp>
          <p:sp>
            <p:nvSpPr>
              <p:cNvPr id="11" name="Oval 16"/>
              <p:cNvSpPr>
                <a:spLocks noChangeArrowheads="1"/>
              </p:cNvSpPr>
              <p:nvPr/>
            </p:nvSpPr>
            <p:spPr bwMode="gray">
              <a:xfrm>
                <a:off x="2334" y="1936"/>
                <a:ext cx="1097" cy="110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lstStyle/>
              <a:p>
                <a:pPr>
                  <a:defRPr/>
                </a:pPr>
                <a:endParaRPr lang="tr-TR">
                  <a:solidFill>
                    <a:schemeClr val="bg1"/>
                  </a:solidFill>
                  <a:cs typeface="+mn-cs"/>
                </a:endParaRPr>
              </a:p>
            </p:txBody>
          </p:sp>
          <p:sp>
            <p:nvSpPr>
              <p:cNvPr id="12" name="Oval 17"/>
              <p:cNvSpPr>
                <a:spLocks noChangeArrowheads="1"/>
              </p:cNvSpPr>
              <p:nvPr/>
            </p:nvSpPr>
            <p:spPr bwMode="gray">
              <a:xfrm>
                <a:off x="2337" y="1939"/>
                <a:ext cx="1096" cy="1098"/>
              </a:xfrm>
              <a:prstGeom prst="ellipse">
                <a:avLst/>
              </a:prstGeom>
              <a:solidFill>
                <a:srgbClr val="C00000"/>
              </a:solidFill>
              <a:ln>
                <a:noFill/>
                <a:headEnd/>
                <a:tailEnd/>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p>
                <a:pPr>
                  <a:defRPr/>
                </a:pPr>
                <a:endParaRPr lang="tr-TR">
                  <a:solidFill>
                    <a:schemeClr val="bg1"/>
                  </a:solidFill>
                </a:endParaRPr>
              </a:p>
            </p:txBody>
          </p:sp>
        </p:grpSp>
      </p:grpSp>
      <p:grpSp>
        <p:nvGrpSpPr>
          <p:cNvPr id="26" name="185 Grup"/>
          <p:cNvGrpSpPr>
            <a:grpSpLocks/>
          </p:cNvGrpSpPr>
          <p:nvPr/>
        </p:nvGrpSpPr>
        <p:grpSpPr bwMode="auto">
          <a:xfrm>
            <a:off x="398472" y="3547270"/>
            <a:ext cx="8286750" cy="428625"/>
            <a:chOff x="714348" y="1976429"/>
            <a:chExt cx="8286806" cy="428630"/>
          </a:xfrm>
        </p:grpSpPr>
        <p:grpSp>
          <p:nvGrpSpPr>
            <p:cNvPr id="27" name="84 Grup"/>
            <p:cNvGrpSpPr>
              <a:grpSpLocks/>
            </p:cNvGrpSpPr>
            <p:nvPr/>
          </p:nvGrpSpPr>
          <p:grpSpPr bwMode="auto">
            <a:xfrm>
              <a:off x="1143000" y="1976429"/>
              <a:ext cx="7858154" cy="428630"/>
              <a:chOff x="1142976" y="1833554"/>
              <a:chExt cx="7858228" cy="428628"/>
            </a:xfrm>
          </p:grpSpPr>
          <p:sp>
            <p:nvSpPr>
              <p:cNvPr id="35" name="36 Yuvarlatılmış Dikdörtgen"/>
              <p:cNvSpPr/>
              <p:nvPr/>
            </p:nvSpPr>
            <p:spPr bwMode="auto">
              <a:xfrm>
                <a:off x="1142976" y="1833554"/>
                <a:ext cx="4772649" cy="428626"/>
              </a:xfrm>
              <a:prstGeom prst="round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a:lstStyle/>
              <a:p>
                <a:pPr fontAlgn="auto">
                  <a:spcBef>
                    <a:spcPts val="0"/>
                  </a:spcBef>
                  <a:spcAft>
                    <a:spcPts val="0"/>
                  </a:spcAft>
                  <a:defRPr/>
                </a:pPr>
                <a:r>
                  <a:rPr lang="tr-TR" sz="1500" b="1" dirty="0">
                    <a:solidFill>
                      <a:schemeClr val="bg1"/>
                    </a:solidFill>
                    <a:cs typeface="Tahoma" pitchFamily="34" charset="0"/>
                  </a:rPr>
                  <a:t>Kadro Karşılığı Sözleşmeli Personel Maaş İşlemleri</a:t>
                </a:r>
              </a:p>
            </p:txBody>
          </p:sp>
          <p:sp>
            <p:nvSpPr>
              <p:cNvPr id="36" name="52 Yuvarlatılmış Dikdörtgen"/>
              <p:cNvSpPr/>
              <p:nvPr/>
            </p:nvSpPr>
            <p:spPr>
              <a:xfrm>
                <a:off x="5915625" y="1833556"/>
                <a:ext cx="3085579" cy="428626"/>
              </a:xfrm>
              <a:prstGeom prst="roundRect">
                <a:avLst/>
              </a:prstGeom>
              <a:solidFill>
                <a:srgbClr val="0070C0"/>
              </a:solidFill>
              <a:ln>
                <a:noFill/>
              </a:ln>
              <a:scene3d>
                <a:camera prst="orthographicFront"/>
                <a:lightRig rig="threePt" dir="t"/>
              </a:scene3d>
              <a:sp3d>
                <a:bevelT prst="slope"/>
              </a:sp3d>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400" b="1" dirty="0">
                    <a:solidFill>
                      <a:schemeClr val="bg1"/>
                    </a:solidFill>
                    <a:latin typeface="+mn-lt"/>
                  </a:rPr>
                  <a:t>Personel Sayısı              	 </a:t>
                </a:r>
                <a:r>
                  <a:rPr lang="tr-TR" sz="1400" dirty="0">
                    <a:solidFill>
                      <a:schemeClr val="bg1"/>
                    </a:solidFill>
                    <a:latin typeface="+mn-lt"/>
                  </a:rPr>
                  <a:t>12.340</a:t>
                </a:r>
              </a:p>
            </p:txBody>
          </p:sp>
        </p:grpSp>
        <p:grpSp>
          <p:nvGrpSpPr>
            <p:cNvPr id="28" name="Group 11"/>
            <p:cNvGrpSpPr>
              <a:grpSpLocks/>
            </p:cNvGrpSpPr>
            <p:nvPr/>
          </p:nvGrpSpPr>
          <p:grpSpPr bwMode="auto">
            <a:xfrm>
              <a:off x="714348" y="1976430"/>
              <a:ext cx="381000" cy="381000"/>
              <a:chOff x="2078" y="1680"/>
              <a:chExt cx="1615" cy="1615"/>
            </a:xfrm>
          </p:grpSpPr>
          <p:sp>
            <p:nvSpPr>
              <p:cNvPr id="29"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solidFill>
                    <a:schemeClr val="bg1"/>
                  </a:solidFill>
                </a:endParaRPr>
              </a:p>
            </p:txBody>
          </p:sp>
          <p:sp>
            <p:nvSpPr>
              <p:cNvPr id="30"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solidFill>
                    <a:schemeClr val="bg1"/>
                  </a:solidFill>
                </a:endParaRPr>
              </a:p>
            </p:txBody>
          </p:sp>
          <p:sp>
            <p:nvSpPr>
              <p:cNvPr id="31"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lstStyle/>
              <a:p>
                <a:pPr>
                  <a:defRPr/>
                </a:pPr>
                <a:endParaRPr lang="tr-TR">
                  <a:solidFill>
                    <a:schemeClr val="bg1"/>
                  </a:solidFill>
                  <a:cs typeface="+mn-cs"/>
                </a:endParaRPr>
              </a:p>
            </p:txBody>
          </p:sp>
          <p:sp>
            <p:nvSpPr>
              <p:cNvPr id="32"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tr-TR">
                  <a:solidFill>
                    <a:schemeClr val="bg1"/>
                  </a:solidFill>
                </a:endParaRPr>
              </a:p>
            </p:txBody>
          </p:sp>
          <p:sp>
            <p:nvSpPr>
              <p:cNvPr id="33"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lstStyle/>
              <a:p>
                <a:pPr>
                  <a:defRPr/>
                </a:pPr>
                <a:endParaRPr lang="tr-TR">
                  <a:solidFill>
                    <a:schemeClr val="bg1"/>
                  </a:solidFill>
                  <a:cs typeface="+mn-cs"/>
                </a:endParaRPr>
              </a:p>
            </p:txBody>
          </p:sp>
          <p:sp>
            <p:nvSpPr>
              <p:cNvPr id="34" name="Oval 17"/>
              <p:cNvSpPr>
                <a:spLocks noChangeArrowheads="1"/>
              </p:cNvSpPr>
              <p:nvPr/>
            </p:nvSpPr>
            <p:spPr bwMode="gray">
              <a:xfrm>
                <a:off x="2337" y="1939"/>
                <a:ext cx="1096" cy="1098"/>
              </a:xfrm>
              <a:prstGeom prst="ellipse">
                <a:avLst/>
              </a:prstGeom>
              <a:solidFill>
                <a:srgbClr val="C00000"/>
              </a:solidFill>
              <a:ln>
                <a:noFill/>
                <a:headEnd/>
                <a:tailEnd/>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p>
                <a:pPr>
                  <a:defRPr/>
                </a:pPr>
                <a:endParaRPr lang="tr-TR">
                  <a:solidFill>
                    <a:schemeClr val="bg1"/>
                  </a:solidFill>
                </a:endParaRPr>
              </a:p>
            </p:txBody>
          </p:sp>
        </p:grpSp>
      </p:grpSp>
      <p:grpSp>
        <p:nvGrpSpPr>
          <p:cNvPr id="37" name="185 Grup"/>
          <p:cNvGrpSpPr>
            <a:grpSpLocks/>
          </p:cNvGrpSpPr>
          <p:nvPr/>
        </p:nvGrpSpPr>
        <p:grpSpPr bwMode="auto">
          <a:xfrm>
            <a:off x="390680" y="4476739"/>
            <a:ext cx="8286750" cy="428625"/>
            <a:chOff x="714348" y="1976429"/>
            <a:chExt cx="8286806" cy="428630"/>
          </a:xfrm>
        </p:grpSpPr>
        <p:grpSp>
          <p:nvGrpSpPr>
            <p:cNvPr id="38" name="84 Grup"/>
            <p:cNvGrpSpPr>
              <a:grpSpLocks/>
            </p:cNvGrpSpPr>
            <p:nvPr/>
          </p:nvGrpSpPr>
          <p:grpSpPr bwMode="auto">
            <a:xfrm>
              <a:off x="1143000" y="1976429"/>
              <a:ext cx="7858154" cy="428630"/>
              <a:chOff x="1142976" y="1833554"/>
              <a:chExt cx="7858228" cy="428628"/>
            </a:xfrm>
          </p:grpSpPr>
          <p:sp>
            <p:nvSpPr>
              <p:cNvPr id="46" name="36 Yuvarlatılmış Dikdörtgen"/>
              <p:cNvSpPr/>
              <p:nvPr/>
            </p:nvSpPr>
            <p:spPr bwMode="auto">
              <a:xfrm>
                <a:off x="1142976" y="1833554"/>
                <a:ext cx="4701980" cy="428626"/>
              </a:xfrm>
              <a:prstGeom prst="round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a:lstStyle/>
              <a:p>
                <a:pPr fontAlgn="auto">
                  <a:spcBef>
                    <a:spcPts val="0"/>
                  </a:spcBef>
                  <a:spcAft>
                    <a:spcPts val="0"/>
                  </a:spcAft>
                  <a:defRPr/>
                </a:pPr>
                <a:r>
                  <a:rPr lang="tr-TR" sz="1500" b="1" dirty="0">
                    <a:solidFill>
                      <a:schemeClr val="bg1"/>
                    </a:solidFill>
                    <a:cs typeface="Tahoma" pitchFamily="34" charset="0"/>
                  </a:rPr>
                  <a:t>4/B Sözleşmeli Personel Maaş İşlemleri</a:t>
                </a:r>
              </a:p>
            </p:txBody>
          </p:sp>
          <p:sp>
            <p:nvSpPr>
              <p:cNvPr id="47" name="52 Yuvarlatılmış Dikdörtgen"/>
              <p:cNvSpPr/>
              <p:nvPr/>
            </p:nvSpPr>
            <p:spPr>
              <a:xfrm>
                <a:off x="5844956" y="1833556"/>
                <a:ext cx="3156248" cy="428626"/>
              </a:xfrm>
              <a:prstGeom prst="roundRect">
                <a:avLst/>
              </a:prstGeom>
              <a:solidFill>
                <a:srgbClr val="0070C0"/>
              </a:solidFill>
              <a:ln>
                <a:noFill/>
              </a:ln>
              <a:scene3d>
                <a:camera prst="orthographicFront"/>
                <a:lightRig rig="threePt" dir="t"/>
              </a:scene3d>
              <a:sp3d>
                <a:bevelT prst="slope"/>
              </a:sp3d>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400" b="1" dirty="0">
                    <a:solidFill>
                      <a:schemeClr val="bg1"/>
                    </a:solidFill>
                    <a:latin typeface="+mn-lt"/>
                  </a:rPr>
                  <a:t>Personel Sayısı              	  </a:t>
                </a:r>
                <a:r>
                  <a:rPr lang="tr-TR" sz="1400" dirty="0">
                    <a:solidFill>
                      <a:schemeClr val="bg1"/>
                    </a:solidFill>
                    <a:latin typeface="+mn-lt"/>
                  </a:rPr>
                  <a:t>252.679</a:t>
                </a:r>
              </a:p>
            </p:txBody>
          </p:sp>
        </p:grpSp>
        <p:grpSp>
          <p:nvGrpSpPr>
            <p:cNvPr id="39" name="Group 11"/>
            <p:cNvGrpSpPr>
              <a:grpSpLocks/>
            </p:cNvGrpSpPr>
            <p:nvPr/>
          </p:nvGrpSpPr>
          <p:grpSpPr bwMode="auto">
            <a:xfrm>
              <a:off x="714348" y="1976430"/>
              <a:ext cx="381000" cy="381000"/>
              <a:chOff x="2078" y="1680"/>
              <a:chExt cx="1615" cy="1615"/>
            </a:xfrm>
          </p:grpSpPr>
          <p:sp>
            <p:nvSpPr>
              <p:cNvPr id="40"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solidFill>
                    <a:schemeClr val="bg1"/>
                  </a:solidFill>
                </a:endParaRPr>
              </a:p>
            </p:txBody>
          </p:sp>
          <p:sp>
            <p:nvSpPr>
              <p:cNvPr id="41"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solidFill>
                    <a:schemeClr val="bg1"/>
                  </a:solidFill>
                </a:endParaRPr>
              </a:p>
            </p:txBody>
          </p:sp>
          <p:sp>
            <p:nvSpPr>
              <p:cNvPr id="42"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lstStyle/>
              <a:p>
                <a:pPr>
                  <a:defRPr/>
                </a:pPr>
                <a:endParaRPr lang="tr-TR">
                  <a:solidFill>
                    <a:schemeClr val="bg1"/>
                  </a:solidFill>
                  <a:cs typeface="+mn-cs"/>
                </a:endParaRPr>
              </a:p>
            </p:txBody>
          </p:sp>
          <p:sp>
            <p:nvSpPr>
              <p:cNvPr id="43"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tr-TR">
                  <a:solidFill>
                    <a:schemeClr val="bg1"/>
                  </a:solidFill>
                </a:endParaRPr>
              </a:p>
            </p:txBody>
          </p:sp>
          <p:sp>
            <p:nvSpPr>
              <p:cNvPr id="44"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lstStyle/>
              <a:p>
                <a:pPr>
                  <a:defRPr/>
                </a:pPr>
                <a:endParaRPr lang="tr-TR">
                  <a:solidFill>
                    <a:schemeClr val="bg1"/>
                  </a:solidFill>
                  <a:cs typeface="+mn-cs"/>
                </a:endParaRPr>
              </a:p>
            </p:txBody>
          </p:sp>
          <p:sp>
            <p:nvSpPr>
              <p:cNvPr id="45" name="Oval 17"/>
              <p:cNvSpPr>
                <a:spLocks noChangeArrowheads="1"/>
              </p:cNvSpPr>
              <p:nvPr/>
            </p:nvSpPr>
            <p:spPr bwMode="gray">
              <a:xfrm>
                <a:off x="2337" y="1939"/>
                <a:ext cx="1096" cy="1098"/>
              </a:xfrm>
              <a:prstGeom prst="ellipse">
                <a:avLst/>
              </a:prstGeom>
              <a:solidFill>
                <a:srgbClr val="C00000"/>
              </a:solidFill>
              <a:ln>
                <a:noFill/>
                <a:headEnd/>
                <a:tailEnd/>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p>
                <a:pPr>
                  <a:defRPr/>
                </a:pPr>
                <a:endParaRPr lang="tr-TR">
                  <a:solidFill>
                    <a:schemeClr val="bg1"/>
                  </a:solidFill>
                </a:endParaRPr>
              </a:p>
            </p:txBody>
          </p:sp>
        </p:grpSp>
      </p:grpSp>
      <p:grpSp>
        <p:nvGrpSpPr>
          <p:cNvPr id="48" name="185 Grup"/>
          <p:cNvGrpSpPr>
            <a:grpSpLocks/>
          </p:cNvGrpSpPr>
          <p:nvPr/>
        </p:nvGrpSpPr>
        <p:grpSpPr bwMode="auto">
          <a:xfrm>
            <a:off x="398777" y="5322165"/>
            <a:ext cx="8286750" cy="428625"/>
            <a:chOff x="714348" y="1976429"/>
            <a:chExt cx="8286806" cy="428630"/>
          </a:xfrm>
        </p:grpSpPr>
        <p:grpSp>
          <p:nvGrpSpPr>
            <p:cNvPr id="49" name="84 Grup"/>
            <p:cNvGrpSpPr>
              <a:grpSpLocks/>
            </p:cNvGrpSpPr>
            <p:nvPr/>
          </p:nvGrpSpPr>
          <p:grpSpPr bwMode="auto">
            <a:xfrm>
              <a:off x="1143000" y="1976429"/>
              <a:ext cx="7858154" cy="428630"/>
              <a:chOff x="1142976" y="1833554"/>
              <a:chExt cx="7858228" cy="428628"/>
            </a:xfrm>
          </p:grpSpPr>
          <p:sp>
            <p:nvSpPr>
              <p:cNvPr id="57" name="36 Yuvarlatılmış Dikdörtgen"/>
              <p:cNvSpPr/>
              <p:nvPr/>
            </p:nvSpPr>
            <p:spPr bwMode="auto">
              <a:xfrm>
                <a:off x="1142976" y="1833554"/>
                <a:ext cx="4701980" cy="428626"/>
              </a:xfrm>
              <a:prstGeom prst="round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a:lstStyle/>
              <a:p>
                <a:pPr fontAlgn="auto">
                  <a:spcBef>
                    <a:spcPts val="0"/>
                  </a:spcBef>
                  <a:spcAft>
                    <a:spcPts val="0"/>
                  </a:spcAft>
                  <a:defRPr/>
                </a:pPr>
                <a:r>
                  <a:rPr lang="tr-TR" sz="1500" b="1" dirty="0">
                    <a:solidFill>
                      <a:schemeClr val="bg1"/>
                    </a:solidFill>
                    <a:cs typeface="Tahoma" pitchFamily="34" charset="0"/>
                  </a:rPr>
                  <a:t>Harcama Birimi Sayısı</a:t>
                </a:r>
              </a:p>
            </p:txBody>
          </p:sp>
          <p:sp>
            <p:nvSpPr>
              <p:cNvPr id="58" name="52 Yuvarlatılmış Dikdörtgen"/>
              <p:cNvSpPr/>
              <p:nvPr/>
            </p:nvSpPr>
            <p:spPr>
              <a:xfrm>
                <a:off x="5844956" y="1833556"/>
                <a:ext cx="3156248" cy="428626"/>
              </a:xfrm>
              <a:prstGeom prst="roundRect">
                <a:avLst/>
              </a:prstGeom>
              <a:solidFill>
                <a:srgbClr val="0070C0"/>
              </a:solidFill>
              <a:ln>
                <a:noFill/>
              </a:ln>
              <a:scene3d>
                <a:camera prst="orthographicFront"/>
                <a:lightRig rig="threePt" dir="t"/>
              </a:scene3d>
              <a:sp3d>
                <a:bevelT prst="slope"/>
              </a:sp3d>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400" b="1" dirty="0">
                    <a:solidFill>
                      <a:schemeClr val="bg1"/>
                    </a:solidFill>
                    <a:latin typeface="+mn-lt"/>
                    <a:ea typeface="Verdana" pitchFamily="34" charset="0"/>
                    <a:cs typeface="Verdana" pitchFamily="34" charset="0"/>
                  </a:rPr>
                  <a:t>Harcama Birimi    </a:t>
                </a:r>
                <a:r>
                  <a:rPr lang="tr-TR" sz="1400" dirty="0">
                    <a:solidFill>
                      <a:schemeClr val="bg1"/>
                    </a:solidFill>
                    <a:latin typeface="+mn-lt"/>
                    <a:ea typeface="Verdana" pitchFamily="34" charset="0"/>
                    <a:cs typeface="Verdana" pitchFamily="34" charset="0"/>
                  </a:rPr>
                  <a:t>      	  62.000</a:t>
                </a:r>
                <a:endParaRPr lang="tr-TR" sz="1400" dirty="0">
                  <a:solidFill>
                    <a:schemeClr val="bg1"/>
                  </a:solidFill>
                  <a:latin typeface="+mn-lt"/>
                </a:endParaRPr>
              </a:p>
            </p:txBody>
          </p:sp>
        </p:grpSp>
        <p:grpSp>
          <p:nvGrpSpPr>
            <p:cNvPr id="50" name="Group 11"/>
            <p:cNvGrpSpPr>
              <a:grpSpLocks/>
            </p:cNvGrpSpPr>
            <p:nvPr/>
          </p:nvGrpSpPr>
          <p:grpSpPr bwMode="auto">
            <a:xfrm>
              <a:off x="714348" y="1976430"/>
              <a:ext cx="381000" cy="381000"/>
              <a:chOff x="2078" y="1680"/>
              <a:chExt cx="1615" cy="1615"/>
            </a:xfrm>
          </p:grpSpPr>
          <p:sp>
            <p:nvSpPr>
              <p:cNvPr id="51"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solidFill>
                    <a:schemeClr val="bg1"/>
                  </a:solidFill>
                </a:endParaRPr>
              </a:p>
            </p:txBody>
          </p:sp>
          <p:sp>
            <p:nvSpPr>
              <p:cNvPr id="52"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solidFill>
                    <a:schemeClr val="bg1"/>
                  </a:solidFill>
                </a:endParaRPr>
              </a:p>
            </p:txBody>
          </p:sp>
          <p:sp>
            <p:nvSpPr>
              <p:cNvPr id="53"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lstStyle/>
              <a:p>
                <a:pPr>
                  <a:defRPr/>
                </a:pPr>
                <a:endParaRPr lang="tr-TR">
                  <a:solidFill>
                    <a:schemeClr val="bg1"/>
                  </a:solidFill>
                  <a:cs typeface="+mn-cs"/>
                </a:endParaRPr>
              </a:p>
            </p:txBody>
          </p:sp>
          <p:sp>
            <p:nvSpPr>
              <p:cNvPr id="54"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tr-TR">
                  <a:solidFill>
                    <a:schemeClr val="bg1"/>
                  </a:solidFill>
                </a:endParaRPr>
              </a:p>
            </p:txBody>
          </p:sp>
          <p:sp>
            <p:nvSpPr>
              <p:cNvPr id="55"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lstStyle/>
              <a:p>
                <a:pPr>
                  <a:defRPr/>
                </a:pPr>
                <a:endParaRPr lang="tr-TR">
                  <a:solidFill>
                    <a:schemeClr val="bg1"/>
                  </a:solidFill>
                  <a:cs typeface="+mn-cs"/>
                </a:endParaRPr>
              </a:p>
            </p:txBody>
          </p:sp>
          <p:sp>
            <p:nvSpPr>
              <p:cNvPr id="56" name="Oval 17"/>
              <p:cNvSpPr>
                <a:spLocks noChangeArrowheads="1"/>
              </p:cNvSpPr>
              <p:nvPr/>
            </p:nvSpPr>
            <p:spPr bwMode="gray">
              <a:xfrm>
                <a:off x="2337" y="1939"/>
                <a:ext cx="1096" cy="1098"/>
              </a:xfrm>
              <a:prstGeom prst="ellipse">
                <a:avLst/>
              </a:prstGeom>
              <a:solidFill>
                <a:srgbClr val="C00000"/>
              </a:solidFill>
              <a:ln>
                <a:noFill/>
                <a:headEnd/>
                <a:tailEnd/>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p>
                <a:pPr>
                  <a:defRPr/>
                </a:pPr>
                <a:endParaRPr lang="tr-TR">
                  <a:solidFill>
                    <a:schemeClr val="bg1"/>
                  </a:solidFill>
                </a:endParaRPr>
              </a:p>
            </p:txBody>
          </p:sp>
        </p:grpSp>
      </p:grpSp>
      <p:pic>
        <p:nvPicPr>
          <p:cNvPr id="59"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9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2000"/>
                                        <p:tgtEl>
                                          <p:spTgt spid="26"/>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2000"/>
                                        <p:tgtEl>
                                          <p:spTgt spid="37"/>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KURUM BİLGİLERİ GİRİŞ EKRANI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556792"/>
            <a:ext cx="7920881" cy="526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763688" y="1772816"/>
            <a:ext cx="1800200" cy="8640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908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t">
            <a:normAutofit/>
          </a:bodyPr>
          <a:lstStyle/>
          <a:p>
            <a:r>
              <a:rPr lang="tr-TR" sz="2400" dirty="0"/>
              <a:t>MAAŞ BORDRO BİLGİ GİRİŞ EKRANI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24" y="1052736"/>
            <a:ext cx="8784976"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ağ Ok 4"/>
          <p:cNvSpPr/>
          <p:nvPr/>
        </p:nvSpPr>
        <p:spPr>
          <a:xfrm rot="257023">
            <a:off x="1716066" y="1622693"/>
            <a:ext cx="1371213" cy="9374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1026" name="Picture 2"/>
          <p:cNvPicPr>
            <a:picLocks noChangeAspect="1" noChangeArrowheads="1"/>
          </p:cNvPicPr>
          <p:nvPr/>
        </p:nvPicPr>
        <p:blipFill>
          <a:blip r:embed="rId3"/>
          <a:srcRect/>
          <a:stretch>
            <a:fillRect/>
          </a:stretch>
        </p:blipFill>
        <p:spPr bwMode="auto">
          <a:xfrm>
            <a:off x="0" y="4714884"/>
            <a:ext cx="3143240" cy="1785950"/>
          </a:xfrm>
          <a:prstGeom prst="rect">
            <a:avLst/>
          </a:prstGeom>
          <a:noFill/>
          <a:ln w="9525">
            <a:noFill/>
            <a:miter lim="800000"/>
            <a:headEnd/>
            <a:tailEnd/>
          </a:ln>
          <a:effectLst/>
        </p:spPr>
      </p:pic>
      <p:pic>
        <p:nvPicPr>
          <p:cNvPr id="6" name="Picture 2" descr="C:\Users\bcoban1\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27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a:t>MAAŞ HESAPLAMA İŞLEMLERİ - </a:t>
            </a:r>
            <a:r>
              <a:rPr lang="tr-TR" sz="2000" dirty="0">
                <a:solidFill>
                  <a:srgbClr val="C00000"/>
                </a:solidFill>
              </a:rPr>
              <a:t>GERÇEKLEŞTİRME GÖREVLİSİ (MAAŞ MUTEMEDİ)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ağ Ok 4"/>
          <p:cNvSpPr/>
          <p:nvPr/>
        </p:nvSpPr>
        <p:spPr>
          <a:xfrm>
            <a:off x="1470302" y="2297267"/>
            <a:ext cx="1078534" cy="9374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9"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114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000" dirty="0"/>
              <a:t>MAAŞ HESAPLAMA İŞLEMLERİ - </a:t>
            </a:r>
            <a:r>
              <a:rPr lang="tr-TR" sz="2000" dirty="0">
                <a:solidFill>
                  <a:srgbClr val="C00000"/>
                </a:solidFill>
              </a:rPr>
              <a:t>GERÇEKLEŞTİRME GÖREVLİSİ (MAAŞ MUTEMEDİ)</a:t>
            </a: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3975"/>
            <a:ext cx="914400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86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000" dirty="0"/>
              <a:t>MAAŞ HESAPLAMA İŞLEMLERİ - </a:t>
            </a:r>
            <a:r>
              <a:rPr lang="tr-TR" sz="2000" dirty="0">
                <a:solidFill>
                  <a:srgbClr val="C00000"/>
                </a:solidFill>
              </a:rPr>
              <a:t>GERÇEKLEŞTİRME GÖREVLİSİ (MAAŞ MUTEMEDİ)</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68760"/>
            <a:ext cx="9144001"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833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000" dirty="0"/>
              <a:t>MAAŞ HESAPLAMA İŞLEMLERİ - </a:t>
            </a:r>
            <a:r>
              <a:rPr lang="tr-TR" sz="2000" dirty="0">
                <a:solidFill>
                  <a:srgbClr val="C00000"/>
                </a:solidFill>
              </a:rPr>
              <a:t>GERÇEKLEŞTİRME GÖREVLİSİ KULLANICISI</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4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86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a:t>MAAŞ HESAPLAMA İŞLEMLERİ - </a:t>
            </a:r>
            <a:r>
              <a:rPr lang="tr-TR" sz="2000" dirty="0">
                <a:solidFill>
                  <a:srgbClr val="C00000"/>
                </a:solidFill>
              </a:rPr>
              <a:t>GERÇEKLEŞTİRME GÖREVLİSİ KULLANICISI</a:t>
            </a:r>
            <a:endParaRPr lang="tr-TR"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8228"/>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71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a:t>MAAŞ HESAPLAMA İŞLEMLERİ – </a:t>
            </a:r>
            <a:r>
              <a:rPr lang="tr-TR" sz="2000" dirty="0">
                <a:solidFill>
                  <a:srgbClr val="C00000"/>
                </a:solidFill>
              </a:rPr>
              <a:t>HARCAMA YETKİLİSİ</a:t>
            </a:r>
            <a:endParaRPr lang="tr-TR"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28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588224" y="4365104"/>
            <a:ext cx="1656184" cy="21602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628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a:t>MAAŞ HESAPLAMA İŞLEMLERİ – </a:t>
            </a:r>
            <a:r>
              <a:rPr lang="tr-TR" sz="2000" dirty="0">
                <a:solidFill>
                  <a:srgbClr val="C00000"/>
                </a:solidFill>
              </a:rPr>
              <a:t>HARCAMA YETKİLİSİ</a:t>
            </a:r>
            <a:endParaRPr lang="tr-TR"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3"/>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39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000" dirty="0"/>
              <a:t>MAAŞ HESAPLAMA İŞLEMLERİ – </a:t>
            </a:r>
            <a:r>
              <a:rPr lang="tr-TR" sz="2000" dirty="0">
                <a:solidFill>
                  <a:srgbClr val="C00000"/>
                </a:solidFill>
              </a:rPr>
              <a:t>HARCAMA YETKİLİSİ</a:t>
            </a:r>
            <a:endParaRPr lang="tr-TR"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7" y="1412777"/>
            <a:ext cx="9116663"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8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72067" y="2571744"/>
            <a:ext cx="7408333" cy="3554419"/>
          </a:xfrm>
        </p:spPr>
        <p:txBody>
          <a:bodyPr/>
          <a:lstStyle/>
          <a:p>
            <a:r>
              <a:rPr lang="tr-TR" dirty="0"/>
              <a:t>e-Bordro Hizmeti</a:t>
            </a:r>
          </a:p>
          <a:p>
            <a:endParaRPr lang="tr-TR" dirty="0"/>
          </a:p>
          <a:p>
            <a:r>
              <a:rPr lang="tr-TR" dirty="0"/>
              <a:t>Kamu Personeli Aile Bilgileri Bildirim Sistemi</a:t>
            </a:r>
          </a:p>
          <a:p>
            <a:endParaRPr lang="tr-TR" dirty="0"/>
          </a:p>
          <a:p>
            <a:r>
              <a:rPr lang="tr-TR" dirty="0"/>
              <a:t>Aile  Yardımı  Bildirimi  Sorgulama</a:t>
            </a:r>
          </a:p>
          <a:p>
            <a:endParaRPr lang="tr-TR" dirty="0"/>
          </a:p>
          <a:p>
            <a:r>
              <a:rPr lang="tr-TR" dirty="0"/>
              <a:t>Dil Tazminatı Bilgileri Sorgulama </a:t>
            </a:r>
          </a:p>
          <a:p>
            <a:endParaRPr lang="tr-TR" dirty="0"/>
          </a:p>
        </p:txBody>
      </p:sp>
      <p:sp>
        <p:nvSpPr>
          <p:cNvPr id="3" name="2 Başlık"/>
          <p:cNvSpPr>
            <a:spLocks noGrp="1"/>
          </p:cNvSpPr>
          <p:nvPr>
            <p:ph type="title"/>
          </p:nvPr>
        </p:nvSpPr>
        <p:spPr/>
        <p:txBody>
          <a:bodyPr anchor="b">
            <a:normAutofit/>
          </a:bodyPr>
          <a:lstStyle/>
          <a:p>
            <a:r>
              <a:rPr lang="tr-TR" sz="2400" dirty="0"/>
              <a:t>DAİREMİZ TARAFINDAN E-DEVLET KAPISI ÜZERİNDEN SUNULAN HİZMETLER</a:t>
            </a:r>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000" dirty="0"/>
              <a:t>MAAŞ HESAPLAMA İŞLEMLERİ – </a:t>
            </a:r>
            <a:r>
              <a:rPr lang="tr-TR" sz="2000" dirty="0">
                <a:solidFill>
                  <a:srgbClr val="C00000"/>
                </a:solidFill>
              </a:rPr>
              <a:t>HARCAMA YETKİLİSİ</a:t>
            </a:r>
            <a:endParaRPr lang="tr-TR"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2777"/>
            <a:ext cx="914400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22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PERSONEL BORDROSU EKRANI</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59"/>
            <a:ext cx="9144000" cy="558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a:off x="1691681" y="2564904"/>
            <a:ext cx="936104" cy="1440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5"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48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a:t>EMSAN VERİ DOSYASININ İNDİRİLMESİ</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ağ Ok 4"/>
          <p:cNvSpPr/>
          <p:nvPr/>
        </p:nvSpPr>
        <p:spPr>
          <a:xfrm>
            <a:off x="1331640" y="2564904"/>
            <a:ext cx="2592288" cy="1440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6"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61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000" dirty="0"/>
              <a:t>DÖNER SERMAYE KATKI PAYI İŞLEMLERİ - </a:t>
            </a:r>
            <a:r>
              <a:rPr lang="tr-TR" sz="2000" dirty="0">
                <a:solidFill>
                  <a:srgbClr val="C00000"/>
                </a:solidFill>
              </a:rPr>
              <a:t>GERÇEKLEŞTİRME GÖREVLİSİ (MAAŞ MUTEMEDİ) TARAFINDAN MUHASEBE BİRİMİNE GÖNDERİLİR</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8801"/>
            <a:ext cx="9144000" cy="52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ağ Ok 4"/>
          <p:cNvSpPr/>
          <p:nvPr/>
        </p:nvSpPr>
        <p:spPr>
          <a:xfrm>
            <a:off x="1263269" y="2890030"/>
            <a:ext cx="1940579" cy="17893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6"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84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lstStyle/>
          <a:p>
            <a:r>
              <a:rPr lang="tr-TR" sz="2400" dirty="0"/>
              <a:t>RAPORLAR</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68760"/>
            <a:ext cx="8748463"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9" y="3691733"/>
            <a:ext cx="3059831"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7" y="6213478"/>
            <a:ext cx="305983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ağ Ok 7"/>
          <p:cNvSpPr/>
          <p:nvPr/>
        </p:nvSpPr>
        <p:spPr>
          <a:xfrm>
            <a:off x="899593" y="3356992"/>
            <a:ext cx="1656184" cy="17893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bcoban1\Desktop\muhasebat-genel-mudurlug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550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400" dirty="0"/>
              <a:t>RAPORLAR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2"/>
            <a:ext cx="8673348"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395545"/>
            <a:ext cx="21526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262" y="3395545"/>
            <a:ext cx="21526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331640" y="2591514"/>
            <a:ext cx="1080120" cy="2614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2" descr="C:\Users\bcoban1\Deskto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bcoban1\Desktop\muhasebat-genel-mudurlug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57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normAutofit/>
          </a:bodyPr>
          <a:lstStyle/>
          <a:p>
            <a:r>
              <a:rPr lang="tr-TR" sz="2000" dirty="0"/>
              <a:t>MAAŞ İNCELEME VE KONTROL DÖKÜMLERİ</a:t>
            </a:r>
            <a:br>
              <a:rPr lang="tr-TR" sz="2000" dirty="0"/>
            </a:br>
            <a:r>
              <a:rPr lang="tr-TR" sz="2000" dirty="0">
                <a:solidFill>
                  <a:srgbClr val="C00000"/>
                </a:solidFill>
              </a:rPr>
              <a:t>Muhasebe Birimi ve Harcama Birimi Tarafından Kontrol Edilerek Gerekli Tedbirler Alınır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24936"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22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400" dirty="0"/>
              <a:t>MAAŞ REFERANS TABLOLARI</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50" y="1173130"/>
            <a:ext cx="8712968" cy="568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23528" y="2952864"/>
            <a:ext cx="2520280" cy="27803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21218678">
            <a:off x="1480448" y="3055233"/>
            <a:ext cx="1584176" cy="17605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64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400" dirty="0"/>
              <a:t>YAN ÖDEME CETVELLERİ</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19451"/>
            <a:ext cx="9073008" cy="570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79512" y="2924944"/>
            <a:ext cx="1728192" cy="18722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1691680" y="3805480"/>
            <a:ext cx="792089" cy="11113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42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000" dirty="0"/>
              <a:t>MAAŞ BANKA LİSTESİ AKTARMA İŞLEMLERİ</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41723"/>
            <a:ext cx="9143999" cy="561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5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76872"/>
            <a:ext cx="8712967" cy="4176464"/>
          </a:xfrm>
        </p:spPr>
        <p:txBody>
          <a:bodyPr>
            <a:normAutofit/>
          </a:bodyPr>
          <a:lstStyle/>
          <a:p>
            <a:pPr marL="0" lvl="0" indent="0">
              <a:buNone/>
            </a:pPr>
            <a:r>
              <a:rPr lang="tr-TR" b="1" dirty="0">
                <a:solidFill>
                  <a:srgbClr val="C00000"/>
                </a:solidFill>
              </a:rPr>
              <a:t>1. ADIM - Harcama Birim Kodu Tanımlatma:</a:t>
            </a:r>
            <a:endParaRPr lang="tr-TR" dirty="0">
              <a:solidFill>
                <a:srgbClr val="C00000"/>
              </a:solidFill>
            </a:endParaRPr>
          </a:p>
          <a:p>
            <a:endParaRPr lang="tr-TR" dirty="0"/>
          </a:p>
          <a:p>
            <a:pPr algn="just"/>
            <a:r>
              <a:rPr lang="tr-TR" sz="1800" dirty="0"/>
              <a:t>Daire ve Birim Bilgileri Tablosunda, İşlem Durumu 2 olarak KBS Destek hattından (Web Adresi: </a:t>
            </a:r>
            <a:r>
              <a:rPr lang="tr-TR" sz="1800" u="sng" dirty="0">
                <a:hlinkClick r:id="rId2"/>
              </a:rPr>
              <a:t>https://destek.kbs.gov.tr/login.xhtml</a:t>
            </a:r>
            <a:r>
              <a:rPr lang="tr-TR" sz="1800" dirty="0"/>
              <a:t>) ya da </a:t>
            </a:r>
            <a:r>
              <a:rPr lang="tr-TR" sz="1800" u="sng" dirty="0">
                <a:hlinkClick r:id="rId3"/>
              </a:rPr>
              <a:t>uygulama@muhasebat.gov.tr</a:t>
            </a:r>
            <a:r>
              <a:rPr lang="tr-TR" sz="1800" dirty="0"/>
              <a:t> adresine mail atılarak merkezden tanımlattırılmalıdır.</a:t>
            </a:r>
          </a:p>
          <a:p>
            <a:pPr marL="0" indent="0" algn="just">
              <a:buNone/>
            </a:pPr>
            <a:endParaRPr lang="tr-TR" sz="1800" dirty="0"/>
          </a:p>
          <a:p>
            <a:pPr algn="just"/>
            <a:r>
              <a:rPr lang="tr-TR" sz="1800" dirty="0"/>
              <a:t>Ayrıca, Harcama birimine Vergi Kimlik Numarası alınması ve alınan Vergi Kimlik Numarasının KBS Destek hattından (Web Adresi: </a:t>
            </a:r>
            <a:r>
              <a:rPr lang="tr-TR" sz="1800" u="sng" dirty="0">
                <a:hlinkClick r:id="rId2"/>
              </a:rPr>
              <a:t>https://destek.kbs.gov.tr/login.xhtml</a:t>
            </a:r>
            <a:r>
              <a:rPr lang="tr-TR" sz="1800" dirty="0"/>
              <a:t>) ya da </a:t>
            </a:r>
            <a:r>
              <a:rPr lang="tr-TR" sz="1800" u="sng" dirty="0">
                <a:hlinkClick r:id="rId3"/>
              </a:rPr>
              <a:t>uygulama@muhasebat.gov.tr</a:t>
            </a:r>
            <a:r>
              <a:rPr lang="tr-TR" sz="1800" dirty="0"/>
              <a:t> adresine mail atılarak Bütünleşik Kamu Mali Yönetim Bilişim Sisteminde tanımlattırılması gerekmektedir.</a:t>
            </a:r>
          </a:p>
          <a:p>
            <a:endParaRPr lang="tr-TR" dirty="0"/>
          </a:p>
        </p:txBody>
      </p:sp>
      <p:sp>
        <p:nvSpPr>
          <p:cNvPr id="3" name="Başlık 2"/>
          <p:cNvSpPr>
            <a:spLocks noGrp="1"/>
          </p:cNvSpPr>
          <p:nvPr>
            <p:ph type="title"/>
          </p:nvPr>
        </p:nvSpPr>
        <p:spPr/>
        <p:txBody>
          <a:bodyPr anchor="b">
            <a:normAutofit/>
          </a:bodyPr>
          <a:lstStyle/>
          <a:p>
            <a:r>
              <a:rPr lang="tr-TR" sz="2400" dirty="0"/>
              <a:t>YENİ HARCAMA BİRİMİ KURULDUĞUNDA YAPILACAK İŞLEMLER</a:t>
            </a:r>
          </a:p>
        </p:txBody>
      </p:sp>
      <p:pic>
        <p:nvPicPr>
          <p:cNvPr id="4" name="Picture 2" descr="C:\Users\bcoban1\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700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r>
              <a:rPr lang="tr-TR" sz="2000" dirty="0"/>
              <a:t>PERSONEL IBAN DEĞİŞİKLİK İŞLEMİ - </a:t>
            </a:r>
            <a:r>
              <a:rPr lang="tr-TR" sz="2000" dirty="0">
                <a:solidFill>
                  <a:srgbClr val="C00000"/>
                </a:solidFill>
              </a:rPr>
              <a:t>GERÇEKLEŞTİRME GÖREVLİSİ (MAAŞ MUTEMEDİ) TARAFINDAN MUHASEBE BİRİMİNE GÖNDERİLİR</a:t>
            </a:r>
            <a:endParaRPr lang="tr-TR" sz="2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571612"/>
            <a:ext cx="8784977" cy="52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28596" y="4000504"/>
            <a:ext cx="1328498" cy="1880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21121877">
            <a:off x="1774995" y="3986560"/>
            <a:ext cx="836371" cy="993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718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chor="ctr">
            <a:normAutofit/>
          </a:bodyPr>
          <a:lstStyle/>
          <a:p>
            <a:pPr lvl="0"/>
            <a:r>
              <a:rPr lang="tr-TR" sz="2000" dirty="0"/>
              <a:t>MUHASEBE BİRİMLERİNCE YAPILACAK İŞLEMLER</a:t>
            </a:r>
            <a:br>
              <a:rPr lang="tr-TR" sz="2000" dirty="0"/>
            </a:br>
            <a:r>
              <a:rPr lang="tr-TR" sz="2000" dirty="0">
                <a:solidFill>
                  <a:srgbClr val="C00000"/>
                </a:solidFill>
              </a:rPr>
              <a:t>İşlem Kodu “2-İşten Ayrılma” Durumunda Olan Personel</a:t>
            </a:r>
            <a:endParaRPr lang="tr-T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928992"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ağ Ok 4"/>
          <p:cNvSpPr/>
          <p:nvPr/>
        </p:nvSpPr>
        <p:spPr>
          <a:xfrm rot="351120">
            <a:off x="1694148" y="2689830"/>
            <a:ext cx="910329" cy="949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6" name="Dikdörtgen 5"/>
          <p:cNvSpPr/>
          <p:nvPr/>
        </p:nvSpPr>
        <p:spPr>
          <a:xfrm>
            <a:off x="2606946" y="4509120"/>
            <a:ext cx="1244974" cy="3334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95536" y="2581128"/>
            <a:ext cx="1296144" cy="2614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99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sz="2000" dirty="0"/>
              <a:t>MUHASEBE BİRİMLERİNCE YAPILACAK İŞLEMLER</a:t>
            </a:r>
            <a:br>
              <a:rPr lang="tr-TR" sz="2000" dirty="0"/>
            </a:br>
            <a:r>
              <a:rPr lang="tr-TR" sz="2000" dirty="0">
                <a:solidFill>
                  <a:srgbClr val="C00000"/>
                </a:solidFill>
              </a:rPr>
              <a:t>Bütçe Tertibi Tanımlama İşlemi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26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95536" y="2780927"/>
            <a:ext cx="1296144" cy="2097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351120">
            <a:off x="1694416" y="2910614"/>
            <a:ext cx="1012322" cy="8449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90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a:t>MUHASEBE BİRİMLERİNCE YAPILACAK İŞLEMLER</a:t>
            </a:r>
            <a:br>
              <a:rPr lang="tr-TR" sz="2000" dirty="0"/>
            </a:br>
            <a:r>
              <a:rPr lang="tr-TR" sz="2000" dirty="0">
                <a:solidFill>
                  <a:srgbClr val="C00000"/>
                </a:solidFill>
              </a:rPr>
              <a:t>BANKA DİSKET KOD BİLGİLERİ TANIMLAMA İŞLEMİ</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69487" y="3140969"/>
            <a:ext cx="1368152" cy="2817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351120">
            <a:off x="1638889" y="3291719"/>
            <a:ext cx="852244" cy="10090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06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sz="2000" dirty="0"/>
              <a:t>MUHASEBE BİRİMLERİNCE YAPILACAK İŞLEMLER</a:t>
            </a:r>
            <a:br>
              <a:rPr lang="tr-TR" sz="2000" dirty="0"/>
            </a:br>
            <a:r>
              <a:rPr lang="tr-TR" sz="2000" dirty="0">
                <a:solidFill>
                  <a:srgbClr val="C00000"/>
                </a:solidFill>
              </a:rPr>
              <a:t>Kefalet İşlemleri</a:t>
            </a:r>
            <a:endParaRPr lang="tr-TR"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1" y="1844824"/>
            <a:ext cx="9094762"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273034" y="3454116"/>
            <a:ext cx="1368152" cy="1741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rot="351120">
            <a:off x="1643488" y="3517397"/>
            <a:ext cx="692290" cy="1133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8"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95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a:t>MUHASEBE BİRİMLERİNCE YAPILACAK İŞLEMLER</a:t>
            </a:r>
            <a:br>
              <a:rPr lang="tr-TR" sz="2000" dirty="0"/>
            </a:br>
            <a:r>
              <a:rPr lang="tr-TR" sz="2000" dirty="0">
                <a:solidFill>
                  <a:srgbClr val="C00000"/>
                </a:solidFill>
              </a:rPr>
              <a:t>Kefalet İşlemleri</a:t>
            </a:r>
            <a:endParaRPr lang="tr-T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96486"/>
            <a:ext cx="8712968"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01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sz="2000" dirty="0"/>
              <a:t>MUHASEBE BİRİMLERİNCE YAPILACAK İŞLEMLER</a:t>
            </a:r>
            <a:br>
              <a:rPr lang="tr-TR" sz="2000" dirty="0">
                <a:solidFill>
                  <a:srgbClr val="C00000"/>
                </a:solidFill>
              </a:rPr>
            </a:br>
            <a:r>
              <a:rPr lang="tr-TR" sz="2000" dirty="0">
                <a:solidFill>
                  <a:srgbClr val="C00000"/>
                </a:solidFill>
              </a:rPr>
              <a:t>Gerçekleştirme Görevlisi (Maaş Mutemedi) Tarafından Gönderilen Döner Sermaye Katkı Payı Listesini Onaylama </a:t>
            </a:r>
            <a:endParaRPr lang="tr-TR"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0" y="1524025"/>
            <a:ext cx="9129529" cy="53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23528" y="2788042"/>
            <a:ext cx="1800200" cy="1716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351120">
            <a:off x="2127702" y="2851516"/>
            <a:ext cx="692290" cy="1133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1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a:t>MUHASEBE BİRİMLERİNCE YAPILACAK İŞLEMLER</a:t>
            </a:r>
            <a:br>
              <a:rPr lang="tr-TR" sz="2000" dirty="0"/>
            </a:br>
            <a:r>
              <a:rPr lang="tr-TR" sz="2000" dirty="0">
                <a:solidFill>
                  <a:srgbClr val="C00000"/>
                </a:solidFill>
              </a:rPr>
              <a:t> Gerçekleştirme Görevlisi (Maaş Mutemedi) Tarafından Gönderilen Personel IBAN Değişiklik Listesini Onaylama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71612"/>
            <a:ext cx="8928992" cy="52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28596" y="4143380"/>
            <a:ext cx="1512168" cy="2118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1940764" y="4193701"/>
            <a:ext cx="648072" cy="1398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854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sz="2000" dirty="0"/>
              <a:t>MUHASEBE BİRİMLERİNCE YAPILACAK İŞLEMLER</a:t>
            </a:r>
            <a:br>
              <a:rPr lang="tr-TR" sz="2000" dirty="0">
                <a:solidFill>
                  <a:srgbClr val="C00000"/>
                </a:solidFill>
              </a:rPr>
            </a:br>
            <a:r>
              <a:rPr lang="tr-TR" sz="2000" dirty="0">
                <a:solidFill>
                  <a:srgbClr val="C00000"/>
                </a:solidFill>
              </a:rPr>
              <a:t>Kurum Bazında Personel Aktarma İşlemi</a:t>
            </a:r>
            <a:endParaRPr lang="tr-TR"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4784"/>
            <a:ext cx="9144001"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23528" y="5013176"/>
            <a:ext cx="1872208" cy="2674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20819276">
            <a:off x="2169566" y="5014148"/>
            <a:ext cx="648072" cy="1398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80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dirty="0"/>
              <a:t>Ödeme Emri Belgesi, Bordro İcmal, Banka Listesi ve Personel Bildirimi Raporları üzerinde muhasebe yetkilileri tarafından kontrolün sağlanması</a:t>
            </a:r>
          </a:p>
          <a:p>
            <a:pPr algn="just"/>
            <a:r>
              <a:rPr lang="tr-TR" dirty="0"/>
              <a:t>Sistemden alınan Ödeme Emri Belgesi ve eki belgelerin ay ay dijital ortamda saklanması (e-belgeye geçileceğinden)</a:t>
            </a:r>
          </a:p>
          <a:p>
            <a:pPr algn="just"/>
            <a:r>
              <a:rPr lang="tr-TR" dirty="0"/>
              <a:t>Güncel KBS Duyuruların takip edilmesi</a:t>
            </a:r>
          </a:p>
          <a:p>
            <a:pPr algn="just"/>
            <a:r>
              <a:rPr lang="tr-TR" dirty="0"/>
              <a:t>Kılavuzların okunması</a:t>
            </a:r>
          </a:p>
          <a:p>
            <a:endParaRPr lang="tr-TR" dirty="0"/>
          </a:p>
        </p:txBody>
      </p:sp>
      <p:sp>
        <p:nvSpPr>
          <p:cNvPr id="3" name="Başlık 2"/>
          <p:cNvSpPr>
            <a:spLocks noGrp="1"/>
          </p:cNvSpPr>
          <p:nvPr>
            <p:ph type="title"/>
          </p:nvPr>
        </p:nvSpPr>
        <p:spPr/>
        <p:txBody>
          <a:bodyPr>
            <a:normAutofit/>
          </a:bodyPr>
          <a:lstStyle/>
          <a:p>
            <a:r>
              <a:rPr lang="tr-TR" sz="3200" dirty="0"/>
              <a:t>MUHASEBE BİRİMLERİNDEN BEKLENTİLERİMİZ</a:t>
            </a:r>
          </a:p>
        </p:txBody>
      </p:sp>
    </p:spTree>
    <p:extLst>
      <p:ext uri="{BB962C8B-B14F-4D97-AF65-F5344CB8AC3E}">
        <p14:creationId xmlns:p14="http://schemas.microsoft.com/office/powerpoint/2010/main" val="296369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492896"/>
            <a:ext cx="8640959" cy="4176464"/>
          </a:xfrm>
        </p:spPr>
        <p:txBody>
          <a:bodyPr>
            <a:normAutofit lnSpcReduction="10000"/>
          </a:bodyPr>
          <a:lstStyle/>
          <a:p>
            <a:pPr marL="0" lvl="0" indent="0">
              <a:buNone/>
            </a:pPr>
            <a:r>
              <a:rPr lang="tr-TR" b="1" dirty="0">
                <a:solidFill>
                  <a:srgbClr val="C00000"/>
                </a:solidFill>
              </a:rPr>
              <a:t>2. ADIM - Harcama Birimi Kullanıcıları Tanımlatma:</a:t>
            </a:r>
          </a:p>
          <a:p>
            <a:pPr marL="0" lvl="0" indent="0">
              <a:buNone/>
            </a:pPr>
            <a:endParaRPr lang="tr-TR" dirty="0"/>
          </a:p>
          <a:p>
            <a:pPr marL="0" indent="0" algn="just">
              <a:buNone/>
            </a:pPr>
            <a:r>
              <a:rPr lang="tr-TR" sz="1800" dirty="0"/>
              <a:t>Harcama Biriminde görevli ve harcama sürecinden sorumlu olan Gerçekleştirme Görevlileri ile Harcama Yetkilileri Kimlik Yönetim Sisteminde;</a:t>
            </a:r>
          </a:p>
          <a:p>
            <a:pPr marL="0" indent="0" algn="just">
              <a:buNone/>
            </a:pPr>
            <a:endParaRPr lang="tr-TR" sz="1800" dirty="0"/>
          </a:p>
          <a:p>
            <a:pPr lvl="0" algn="just"/>
            <a:r>
              <a:rPr lang="tr-TR" sz="1800" dirty="0"/>
              <a:t>Gerçekleştirme Görevlisi (Maaş Mutemedi)</a:t>
            </a:r>
          </a:p>
          <a:p>
            <a:pPr lvl="0" algn="just"/>
            <a:r>
              <a:rPr lang="tr-TR" sz="1800" dirty="0"/>
              <a:t>Gerçekleştirme Görevlisi Kullanıcısı</a:t>
            </a:r>
          </a:p>
          <a:p>
            <a:pPr lvl="0" algn="just"/>
            <a:r>
              <a:rPr lang="tr-TR" sz="1800" dirty="0"/>
              <a:t>Harcama Yetkilisi Kullanıcısı</a:t>
            </a:r>
          </a:p>
          <a:p>
            <a:pPr lvl="0" algn="just"/>
            <a:endParaRPr lang="tr-TR" sz="1800" dirty="0"/>
          </a:p>
          <a:p>
            <a:pPr marL="0" indent="0" algn="just">
              <a:buNone/>
            </a:pPr>
            <a:r>
              <a:rPr lang="tr-TR" sz="1800" dirty="0"/>
              <a:t>rollerinden durumuna uygun kullanıcı olarak muhasebe birimi ile iletişime geçilerek tanımlattırılmalıdır. Kimlik Yönetimi ile ilgili sorunlar çağrı açılarak  KBS Destek hattından (Web Adresi: </a:t>
            </a:r>
            <a:r>
              <a:rPr lang="tr-TR" sz="1800" u="sng" dirty="0">
                <a:hlinkClick r:id="rId2"/>
              </a:rPr>
              <a:t>https://destek.kbs.gov.tr/login.xhtml</a:t>
            </a:r>
            <a:r>
              <a:rPr lang="tr-TR" sz="1800" dirty="0"/>
              <a:t>) ya da </a:t>
            </a:r>
            <a:r>
              <a:rPr lang="tr-TR" sz="1800" u="sng" dirty="0">
                <a:hlinkClick r:id="rId3"/>
              </a:rPr>
              <a:t>kimlik@muhasebat.gov.tr</a:t>
            </a:r>
            <a:r>
              <a:rPr lang="tr-TR" sz="1800" dirty="0"/>
              <a:t> adresine iletilmelidir.</a:t>
            </a:r>
          </a:p>
          <a:p>
            <a:endParaRPr lang="tr-TR" dirty="0"/>
          </a:p>
        </p:txBody>
      </p:sp>
      <p:sp>
        <p:nvSpPr>
          <p:cNvPr id="3" name="Başlık 2"/>
          <p:cNvSpPr>
            <a:spLocks noGrp="1"/>
          </p:cNvSpPr>
          <p:nvPr>
            <p:ph type="title"/>
          </p:nvPr>
        </p:nvSpPr>
        <p:spPr/>
        <p:txBody>
          <a:bodyPr anchor="b">
            <a:normAutofit/>
          </a:bodyPr>
          <a:lstStyle/>
          <a:p>
            <a:r>
              <a:rPr lang="tr-TR" sz="2400" dirty="0"/>
              <a:t>YENİ HARCAMA BİRİMİ KURULDUĞUNDA YAPILACAK İŞLEMLER</a:t>
            </a:r>
          </a:p>
        </p:txBody>
      </p:sp>
      <p:pic>
        <p:nvPicPr>
          <p:cNvPr id="4" name="Picture 2" descr="C:\Users\bcoban1\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868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276872"/>
            <a:ext cx="7408333" cy="3450696"/>
          </a:xfrm>
        </p:spPr>
        <p:txBody>
          <a:bodyPr anchor="ctr">
            <a:normAutofit/>
          </a:bodyPr>
          <a:lstStyle/>
          <a:p>
            <a:pPr marL="0" indent="0" algn="ctr">
              <a:buNone/>
            </a:pPr>
            <a:endParaRPr lang="tr-TR" sz="4400" b="1" dirty="0"/>
          </a:p>
          <a:p>
            <a:pPr marL="0" indent="0" algn="ctr">
              <a:buNone/>
            </a:pPr>
            <a:endParaRPr lang="tr-TR" sz="4400" b="1" dirty="0"/>
          </a:p>
          <a:p>
            <a:pPr marL="0" indent="0" algn="ctr">
              <a:buNone/>
            </a:pPr>
            <a:r>
              <a:rPr lang="tr-TR" sz="4400" b="1" dirty="0"/>
              <a:t>TEŞEKKÜR EDERİZ</a:t>
            </a:r>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3998248" cy="1415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85728"/>
            <a:ext cx="4249258" cy="12710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2409825"/>
            <a:ext cx="29241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23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92896"/>
            <a:ext cx="8568951" cy="4104456"/>
          </a:xfrm>
        </p:spPr>
        <p:txBody>
          <a:bodyPr>
            <a:normAutofit fontScale="92500" lnSpcReduction="20000"/>
          </a:bodyPr>
          <a:lstStyle/>
          <a:p>
            <a:pPr marL="0" lvl="0" indent="0">
              <a:buNone/>
            </a:pPr>
            <a:r>
              <a:rPr lang="tr-TR" b="1" dirty="0">
                <a:solidFill>
                  <a:srgbClr val="C00000"/>
                </a:solidFill>
              </a:rPr>
              <a:t>3. ADIM - Harcama Birimi Maaş Bütçe Tertibi Kontrol ve Tanımlatma / Tanımlama:</a:t>
            </a:r>
          </a:p>
          <a:p>
            <a:pPr marL="0" lvl="0" indent="0">
              <a:buNone/>
            </a:pPr>
            <a:endParaRPr lang="tr-TR" dirty="0">
              <a:solidFill>
                <a:srgbClr val="C00000"/>
              </a:solidFill>
            </a:endParaRPr>
          </a:p>
          <a:p>
            <a:pPr marL="0" indent="0" algn="just">
              <a:buNone/>
            </a:pPr>
            <a:r>
              <a:rPr lang="tr-TR" sz="1800" dirty="0"/>
              <a:t>Harcama biriminin maaşının ödeneceği bütçe tertibi ile ilgili olarak,</a:t>
            </a:r>
          </a:p>
          <a:p>
            <a:pPr marL="0" indent="0" algn="just">
              <a:buNone/>
            </a:pPr>
            <a:endParaRPr lang="tr-TR" sz="1800" dirty="0"/>
          </a:p>
          <a:p>
            <a:pPr lvl="1" algn="just"/>
            <a:r>
              <a:rPr lang="tr-TR" sz="1800" dirty="0"/>
              <a:t>Genel Bütçeli Bir Harcama Birimi ise, Maaş Referans Tabloları menüsünde bulunan Maaş Bütçe Tertipleri tablosundan kontrol edilmeli, bütçe tertibi tanımlı değilse Maaş Bütçe Tertipleri tablosuna tanımlanması için KBS Destek hattından (Web Adresi: </a:t>
            </a:r>
            <a:r>
              <a:rPr lang="tr-TR" sz="1800" u="sng" dirty="0">
                <a:hlinkClick r:id="rId2"/>
              </a:rPr>
              <a:t>https://destek.kbs.gov.tr/login.xhtml</a:t>
            </a:r>
            <a:r>
              <a:rPr lang="tr-TR" sz="1800" dirty="0"/>
              <a:t>) çağrı açılmalıdır.</a:t>
            </a:r>
          </a:p>
          <a:p>
            <a:pPr lvl="1" algn="just"/>
            <a:endParaRPr lang="tr-TR" sz="1800" dirty="0"/>
          </a:p>
          <a:p>
            <a:pPr lvl="1" algn="just"/>
            <a:r>
              <a:rPr lang="tr-TR" sz="1800" dirty="0"/>
              <a:t> Özel Bütçeli Bir Harcama Birimi ise, Maaş Referans Tabloları menüsünde bulunan Maaş Bütçe Tertipleri tablosundan kontrol edilmeli, bütçe tertibi tanımlı değilse memur ödemeleri için muhasebe yetkilisi, 4b ve KK Sözleşmeli personel için Maaş Bütçe Tertipleri tablosuna Gerçekleştirme Görevlisi (Maaş Mutemetlerince) tanımlanmalıdır.</a:t>
            </a:r>
          </a:p>
          <a:p>
            <a:pPr marL="0" indent="0">
              <a:buNone/>
            </a:pPr>
            <a:endParaRPr lang="tr-TR" dirty="0"/>
          </a:p>
        </p:txBody>
      </p:sp>
      <p:sp>
        <p:nvSpPr>
          <p:cNvPr id="3" name="Başlık 2"/>
          <p:cNvSpPr>
            <a:spLocks noGrp="1"/>
          </p:cNvSpPr>
          <p:nvPr>
            <p:ph type="title"/>
          </p:nvPr>
        </p:nvSpPr>
        <p:spPr/>
        <p:txBody>
          <a:bodyPr anchor="b">
            <a:normAutofit/>
          </a:bodyPr>
          <a:lstStyle/>
          <a:p>
            <a:r>
              <a:rPr lang="tr-TR" sz="2400" dirty="0"/>
              <a:t>YENİ HARCAMA BİRİMİ KURULDUĞUNDA YAPILACAK İŞLEMLER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2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492896"/>
            <a:ext cx="8640959" cy="4104456"/>
          </a:xfrm>
        </p:spPr>
        <p:txBody>
          <a:bodyPr>
            <a:normAutofit/>
          </a:bodyPr>
          <a:lstStyle/>
          <a:p>
            <a:pPr marL="0" lvl="0" indent="0">
              <a:buNone/>
            </a:pPr>
            <a:r>
              <a:rPr lang="tr-TR" b="1" dirty="0">
                <a:solidFill>
                  <a:srgbClr val="C00000"/>
                </a:solidFill>
              </a:rPr>
              <a:t>4. ADIM - Harcama Birimi Vergi Kimlik Numarası, Banka Bilgileri Tanımlama:</a:t>
            </a:r>
          </a:p>
          <a:p>
            <a:pPr marL="0" lvl="0" indent="0">
              <a:buNone/>
            </a:pPr>
            <a:endParaRPr lang="tr-TR" dirty="0">
              <a:solidFill>
                <a:srgbClr val="C00000"/>
              </a:solidFill>
            </a:endParaRPr>
          </a:p>
          <a:p>
            <a:pPr marL="0" indent="0" algn="just">
              <a:buNone/>
            </a:pPr>
            <a:r>
              <a:rPr lang="tr-TR" sz="1800" dirty="0"/>
              <a:t>Harcama Biriminin Vergi Kimlik Numarası Bütünleşik Kamu Mali Yönetim Bilişim Sisteminden (BKMYBS) otomatik olarak alınmakta olup, maaş hesabına ait Banka Şube Kodu, IBAN No bilgilerinin Muhasebe Birimi ile iletişime geçilerek, say2000i Maaş Referans Bilgileri Menüsünde bulunan Harcama Birimleri Vergi Kimlik No, Banka Bilgi Girişi Tablosundan ve KBS Saymanlık Sayfasında bulunan Banka Disket Kod Bilgileri Ekranından tanımlattırılmalıdır. Tabloya tanımlama ile ilgili sorunlarda KBS Destek hattından (Web Adresi: </a:t>
            </a:r>
            <a:r>
              <a:rPr lang="tr-TR" sz="1800" u="sng" dirty="0">
                <a:hlinkClick r:id="rId2"/>
              </a:rPr>
              <a:t>https://destek.kbs.gov.tr/login.xhtml</a:t>
            </a:r>
            <a:r>
              <a:rPr lang="tr-TR" sz="1800" dirty="0"/>
              <a:t>) çağrı açılmalıdır.</a:t>
            </a:r>
          </a:p>
          <a:p>
            <a:pPr marL="0" indent="0">
              <a:buNone/>
            </a:pPr>
            <a:endParaRPr lang="tr-TR" sz="1800" dirty="0"/>
          </a:p>
        </p:txBody>
      </p:sp>
      <p:sp>
        <p:nvSpPr>
          <p:cNvPr id="3" name="Başlık 2"/>
          <p:cNvSpPr>
            <a:spLocks noGrp="1"/>
          </p:cNvSpPr>
          <p:nvPr>
            <p:ph type="title"/>
          </p:nvPr>
        </p:nvSpPr>
        <p:spPr/>
        <p:txBody>
          <a:bodyPr anchor="b">
            <a:normAutofit/>
          </a:bodyPr>
          <a:lstStyle/>
          <a:p>
            <a:r>
              <a:rPr lang="tr-TR" sz="2400" dirty="0"/>
              <a:t>YENİ HARCAMA BİRİMİ KURULDUĞUNDA YAPILACAK İŞLEMLER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564904"/>
            <a:ext cx="8712967" cy="4032448"/>
          </a:xfrm>
        </p:spPr>
        <p:txBody>
          <a:bodyPr>
            <a:normAutofit fontScale="85000" lnSpcReduction="10000"/>
          </a:bodyPr>
          <a:lstStyle/>
          <a:p>
            <a:pPr marL="0" lvl="0" indent="0" algn="just">
              <a:buNone/>
            </a:pPr>
            <a:r>
              <a:rPr lang="tr-TR" b="1" dirty="0">
                <a:solidFill>
                  <a:srgbClr val="C00000"/>
                </a:solidFill>
              </a:rPr>
              <a:t>5. ADIM - Banka Listelerinin Elektronik Aktarılması İçin Banka Bilgilerinin Tanımlanması:</a:t>
            </a:r>
          </a:p>
          <a:p>
            <a:pPr marL="0" lvl="0" indent="0" algn="just">
              <a:buNone/>
            </a:pPr>
            <a:endParaRPr lang="tr-TR" dirty="0">
              <a:solidFill>
                <a:srgbClr val="C00000"/>
              </a:solidFill>
            </a:endParaRPr>
          </a:p>
          <a:p>
            <a:pPr marL="0" indent="0" algn="just">
              <a:buNone/>
            </a:pPr>
            <a:r>
              <a:rPr lang="tr-TR" sz="1900" dirty="0"/>
              <a:t>Banka Listelerinin elektronik olarak ilgili bankalara aktarılabilmesi için harcama birimin banka disket bilgilerinin Muhasebe Birimi ile iletişime geçilerek, say2000i Maaş Referans Bilgileri Menüsünde bulunan Disket Banka Kod Bilgileri tablosuna ve </a:t>
            </a:r>
            <a:r>
              <a:rPr lang="tr-TR" sz="2000" dirty="0"/>
              <a:t>KBS Saymanlık Sayfasında bulunan Banka Disket Kod Bilgileri Ekranına</a:t>
            </a:r>
            <a:r>
              <a:rPr lang="tr-TR" sz="1900" dirty="0"/>
              <a:t> tanımlattırılmalıdır. Tabloya tanımlama ile ilgili sorunlarda KBS Destek hattından (Web Adresi: </a:t>
            </a:r>
            <a:r>
              <a:rPr lang="tr-TR" sz="1900" u="sng" dirty="0">
                <a:hlinkClick r:id="rId2"/>
              </a:rPr>
              <a:t>https://destek.kbs.gov.tr/login.xhtml</a:t>
            </a:r>
            <a:r>
              <a:rPr lang="tr-TR" sz="1900" dirty="0"/>
              <a:t>) çağrı açılmalıdır.</a:t>
            </a:r>
          </a:p>
          <a:p>
            <a:pPr marL="0" indent="0" algn="just">
              <a:buNone/>
            </a:pPr>
            <a:endParaRPr lang="tr-TR" dirty="0"/>
          </a:p>
          <a:p>
            <a:pPr marL="0" lvl="0" indent="0" algn="just">
              <a:buNone/>
            </a:pPr>
            <a:r>
              <a:rPr lang="tr-TR" b="1" dirty="0">
                <a:solidFill>
                  <a:srgbClr val="C00000"/>
                </a:solidFill>
              </a:rPr>
              <a:t>6. ADIM – Harcama Birimine Ait Bilgilerin Girilmesi:</a:t>
            </a:r>
          </a:p>
          <a:p>
            <a:pPr marL="0" lvl="0" indent="0" algn="just">
              <a:buNone/>
            </a:pPr>
            <a:endParaRPr lang="tr-TR" dirty="0">
              <a:solidFill>
                <a:srgbClr val="C00000"/>
              </a:solidFill>
            </a:endParaRPr>
          </a:p>
          <a:p>
            <a:pPr marL="0" indent="0" algn="just">
              <a:buNone/>
            </a:pPr>
            <a:r>
              <a:rPr lang="tr-TR" sz="1900" dirty="0"/>
              <a:t>Kurum Bilgileri Tablosuna harcama birimine ait bilgilerin girilmesi gerekmektedir. Tabloya veri girişi ile ilgili sorunlarda KBS Destek hattından (Web Adresi: </a:t>
            </a:r>
            <a:r>
              <a:rPr lang="tr-TR" sz="1900" u="sng" dirty="0">
                <a:hlinkClick r:id="rId2"/>
              </a:rPr>
              <a:t>https://destek.kbs.gov.tr/login.xhtml</a:t>
            </a:r>
            <a:r>
              <a:rPr lang="tr-TR" sz="1900" dirty="0"/>
              <a:t>) çağrı açılmalıdır.</a:t>
            </a:r>
          </a:p>
          <a:p>
            <a:pPr marL="0" indent="0">
              <a:buNone/>
            </a:pPr>
            <a:endParaRPr lang="tr-TR" dirty="0"/>
          </a:p>
        </p:txBody>
      </p:sp>
      <p:sp>
        <p:nvSpPr>
          <p:cNvPr id="3" name="Başlık 2"/>
          <p:cNvSpPr>
            <a:spLocks noGrp="1"/>
          </p:cNvSpPr>
          <p:nvPr>
            <p:ph type="title"/>
          </p:nvPr>
        </p:nvSpPr>
        <p:spPr/>
        <p:txBody>
          <a:bodyPr anchor="b">
            <a:normAutofit/>
          </a:bodyPr>
          <a:lstStyle/>
          <a:p>
            <a:r>
              <a:rPr lang="tr-TR" sz="2400" dirty="0"/>
              <a:t>YENİ HARCAMA BİRİMİ KURULDUĞUNDA YAPILACAK İŞLEMLER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907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Özel 3">
      <a:dk1>
        <a:sysClr val="windowText" lastClr="000000"/>
      </a:dk1>
      <a:lt1>
        <a:sysClr val="window" lastClr="FFFFFF"/>
      </a:lt1>
      <a:dk2>
        <a:srgbClr val="073E87"/>
      </a:dk2>
      <a:lt2>
        <a:srgbClr val="C6E7FC"/>
      </a:lt2>
      <a:accent1>
        <a:srgbClr val="031F43"/>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1234</Words>
  <Application>Microsoft Office PowerPoint</Application>
  <PresentationFormat>Ekran Gösterisi (4:3)</PresentationFormat>
  <Paragraphs>142</Paragraphs>
  <Slides>60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60</vt:i4>
      </vt:variant>
    </vt:vector>
  </HeadingPairs>
  <TitlesOfParts>
    <vt:vector size="63" baseType="lpstr">
      <vt:lpstr>Candara</vt:lpstr>
      <vt:lpstr>Symbol</vt:lpstr>
      <vt:lpstr>Dalga Biçimi</vt:lpstr>
      <vt:lpstr>KAMU PERSONEL HARCAMALARI YÖNETİM SİSTEMİ (KPHYS) MEMUR MAAŞ İŞLEMLERİ</vt:lpstr>
      <vt:lpstr>KAMU PERSONEL HARCAMALARI YÖNETİM SİSTEMİ (KPHYS)</vt:lpstr>
      <vt:lpstr>KAMU PERSONEL HARCAMALARI YÖNETİM SİSTEMİ (KPHYS)</vt:lpstr>
      <vt:lpstr>DAİREMİZ TARAFINDAN E-DEVLET KAPISI ÜZERİNDEN SUNULAN HİZMETLER</vt:lpstr>
      <vt:lpstr>YENİ HARCAMA BİRİMİ KURULDUĞUNDA YAPILACAK İŞLEMLER</vt:lpstr>
      <vt:lpstr>YENİ HARCAMA BİRİMİ KURULDUĞUNDA YAPILACAK İŞLEMLER</vt:lpstr>
      <vt:lpstr>YENİ HARCAMA BİRİMİ KURULDUĞUNDA YAPILACAK İŞLEMLER</vt:lpstr>
      <vt:lpstr>YENİ HARCAMA BİRİMİ KURULDUĞUNDA YAPILACAK İŞLEMLER</vt:lpstr>
      <vt:lpstr>YENİ HARCAMA BİRİMİ KURULDUĞUNDA YAPILACAK İŞLEMLER</vt:lpstr>
      <vt:lpstr>YENİ HARCAMA BİRİMİ KURULDUĞUNDA YAPILACAK İŞLEMLER</vt:lpstr>
      <vt:lpstr>YENİ HARCAMA BİRİMİ KURULDUĞUNDA YAPILACAK İŞLEMLER</vt:lpstr>
      <vt:lpstr>Maaş Bilgi Girişi</vt:lpstr>
      <vt:lpstr>Maaş Bilgi Girişi</vt:lpstr>
      <vt:lpstr>KURUM BİLGİLERİ</vt:lpstr>
      <vt:lpstr>PERSONEL BİLGİLERİ</vt:lpstr>
      <vt:lpstr>KADRO VE TAZMİNAT BİLGİLERİ</vt:lpstr>
      <vt:lpstr>KADRO KONTROL – DİĞER BİLGİLER – EMEKLİLİK –  BANKA BİLGİLERİ – MATRAH GÜNCELLEME</vt:lpstr>
      <vt:lpstr>DİĞER TAZMİNAT BİLGİ GİRİŞİ</vt:lpstr>
      <vt:lpstr>DİĞER TAZMİNAT BİLGİ GİRİŞİ</vt:lpstr>
      <vt:lpstr>AİLE BİLGİ GİRİŞİ</vt:lpstr>
      <vt:lpstr>KAMU PERSONELİ AİLE BİLDİRİM SİSTEMİ (KAPBİS) e-Devlet Üzerinden Gönderilen Aile Durum ve Aile Yardım Bildiriminin Onaylanması</vt:lpstr>
      <vt:lpstr>TERFİ / KIST BİLGİ GİRİŞİ</vt:lpstr>
      <vt:lpstr>KESİNTİ BİLGİ GİRİŞİ</vt:lpstr>
      <vt:lpstr>KESİNTİ BİLGİ GİRİŞİ</vt:lpstr>
      <vt:lpstr>DİL TAZMİNATI BİLGİ GİRİŞİ</vt:lpstr>
      <vt:lpstr>PERSONEL ÖĞRENİM DURUMU BİLGİLERİ</vt:lpstr>
      <vt:lpstr>İSTİSNA BİLGİ GİRİŞİ</vt:lpstr>
      <vt:lpstr>PERSONEL NAKİL İŞLEMLERİ – PERSONELİN ÖNCEKİ KURUMU TARAFINDAN YAPILACAK İŞLEM</vt:lpstr>
      <vt:lpstr>PERSONEL NAKİL İŞLEMLERİ – YENİ KURUM TARAFINDAN YAPILACAK İŞLEM</vt:lpstr>
      <vt:lpstr>KURUM BİLGİLERİ GİRİŞ EKRANI</vt:lpstr>
      <vt:lpstr>MAAŞ BORDRO BİLGİ GİRİŞ EKRANI</vt:lpstr>
      <vt:lpstr>MAAŞ HESAPLAMA İŞLEMLERİ - GERÇEKLEŞTİRME GÖREVLİSİ (MAAŞ MUTEMEDİ)</vt:lpstr>
      <vt:lpstr>MAAŞ HESAPLAMA İŞLEMLERİ - GERÇEKLEŞTİRME GÖREVLİSİ (MAAŞ MUTEMEDİ)</vt:lpstr>
      <vt:lpstr>MAAŞ HESAPLAMA İŞLEMLERİ - GERÇEKLEŞTİRME GÖREVLİSİ (MAAŞ MUTEMEDİ)</vt:lpstr>
      <vt:lpstr>MAAŞ HESAPLAMA İŞLEMLERİ - GERÇEKLEŞTİRME GÖREVLİSİ KULLANICISI</vt:lpstr>
      <vt:lpstr>MAAŞ HESAPLAMA İŞLEMLERİ - GERÇEKLEŞTİRME GÖREVLİSİ KULLANICISI</vt:lpstr>
      <vt:lpstr>MAAŞ HESAPLAMA İŞLEMLERİ – HARCAMA YETKİLİSİ</vt:lpstr>
      <vt:lpstr>MAAŞ HESAPLAMA İŞLEMLERİ – HARCAMA YETKİLİSİ</vt:lpstr>
      <vt:lpstr>MAAŞ HESAPLAMA İŞLEMLERİ – HARCAMA YETKİLİSİ</vt:lpstr>
      <vt:lpstr>MAAŞ HESAPLAMA İŞLEMLERİ – HARCAMA YETKİLİSİ</vt:lpstr>
      <vt:lpstr>PERSONEL BORDROSU EKRANI</vt:lpstr>
      <vt:lpstr>EMSAN VERİ DOSYASININ İNDİRİLMESİ</vt:lpstr>
      <vt:lpstr>DÖNER SERMAYE KATKI PAYI İŞLEMLERİ - GERÇEKLEŞTİRME GÖREVLİSİ (MAAŞ MUTEMEDİ) TARAFINDAN MUHASEBE BİRİMİNE GÖNDERİLİR</vt:lpstr>
      <vt:lpstr>RAPORLAR</vt:lpstr>
      <vt:lpstr>RAPORLAR </vt:lpstr>
      <vt:lpstr>MAAŞ İNCELEME VE KONTROL DÖKÜMLERİ Muhasebe Birimi ve Harcama Birimi Tarafından Kontrol Edilerek Gerekli Tedbirler Alınır</vt:lpstr>
      <vt:lpstr>MAAŞ REFERANS TABLOLARI</vt:lpstr>
      <vt:lpstr>YAN ÖDEME CETVELLERİ</vt:lpstr>
      <vt:lpstr>MAAŞ BANKA LİSTESİ AKTARMA İŞLEMLERİ</vt:lpstr>
      <vt:lpstr>PERSONEL IBAN DEĞİŞİKLİK İŞLEMİ - GERÇEKLEŞTİRME GÖREVLİSİ (MAAŞ MUTEMEDİ) TARAFINDAN MUHASEBE BİRİMİNE GÖNDERİLİR</vt:lpstr>
      <vt:lpstr>MUHASEBE BİRİMLERİNCE YAPILACAK İŞLEMLER İşlem Kodu “2-İşten Ayrılma” Durumunda Olan Personel</vt:lpstr>
      <vt:lpstr>MUHASEBE BİRİMLERİNCE YAPILACAK İŞLEMLER Bütçe Tertibi Tanımlama İşlemi</vt:lpstr>
      <vt:lpstr>MUHASEBE BİRİMLERİNCE YAPILACAK İŞLEMLER BANKA DİSKET KOD BİLGİLERİ TANIMLAMA İŞLEMİ</vt:lpstr>
      <vt:lpstr>MUHASEBE BİRİMLERİNCE YAPILACAK İŞLEMLER Kefalet İşlemleri</vt:lpstr>
      <vt:lpstr>MUHASEBE BİRİMLERİNCE YAPILACAK İŞLEMLER Kefalet İşlemleri</vt:lpstr>
      <vt:lpstr>MUHASEBE BİRİMLERİNCE YAPILACAK İŞLEMLER Gerçekleştirme Görevlisi (Maaş Mutemedi) Tarafından Gönderilen Döner Sermaye Katkı Payı Listesini Onaylama </vt:lpstr>
      <vt:lpstr>MUHASEBE BİRİMLERİNCE YAPILACAK İŞLEMLER  Gerçekleştirme Görevlisi (Maaş Mutemedi) Tarafından Gönderilen Personel IBAN Değişiklik Listesini Onaylama</vt:lpstr>
      <vt:lpstr>MUHASEBE BİRİMLERİNCE YAPILACAK İŞLEMLER Kurum Bazında Personel Aktarma İşlemi</vt:lpstr>
      <vt:lpstr>MUHASEBE BİRİMLERİNDEN BEKLENTİLERİMİZ</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PERSONEL HARCAMALARI YÖNETİM SİSTEMİ (KPHYS) MEMUR MAAŞ İŞLEMLERİ</dc:title>
  <dc:creator>Bilal Çoban</dc:creator>
  <cp:lastModifiedBy>Süleyman Şahin</cp:lastModifiedBy>
  <cp:revision>83</cp:revision>
  <dcterms:created xsi:type="dcterms:W3CDTF">2019-10-14T13:01:58Z</dcterms:created>
  <dcterms:modified xsi:type="dcterms:W3CDTF">2019-11-20T13:40:20Z</dcterms:modified>
</cp:coreProperties>
</file>