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256" r:id="rId2"/>
    <p:sldId id="257" r:id="rId3"/>
    <p:sldId id="291" r:id="rId4"/>
    <p:sldId id="290" r:id="rId5"/>
    <p:sldId id="260" r:id="rId6"/>
    <p:sldId id="292" r:id="rId7"/>
    <p:sldId id="258" r:id="rId8"/>
    <p:sldId id="293" r:id="rId9"/>
    <p:sldId id="288" r:id="rId10"/>
    <p:sldId id="295" r:id="rId11"/>
    <p:sldId id="262" r:id="rId12"/>
    <p:sldId id="313" r:id="rId13"/>
    <p:sldId id="314" r:id="rId14"/>
    <p:sldId id="297" r:id="rId15"/>
    <p:sldId id="298" r:id="rId16"/>
    <p:sldId id="299" r:id="rId17"/>
    <p:sldId id="300" r:id="rId18"/>
    <p:sldId id="301" r:id="rId19"/>
    <p:sldId id="289" r:id="rId20"/>
    <p:sldId id="303" r:id="rId21"/>
    <p:sldId id="304" r:id="rId22"/>
    <p:sldId id="306" r:id="rId23"/>
    <p:sldId id="305" r:id="rId24"/>
    <p:sldId id="307" r:id="rId25"/>
    <p:sldId id="308" r:id="rId26"/>
    <p:sldId id="309" r:id="rId27"/>
    <p:sldId id="310" r:id="rId28"/>
    <p:sldId id="311" r:id="rId29"/>
    <p:sldId id="312" r:id="rId30"/>
    <p:sldId id="302" r:id="rId31"/>
    <p:sldId id="294" r:id="rId32"/>
  </p:sldIdLst>
  <p:sldSz cx="9906000" cy="6858000" type="A4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D1A9"/>
    <a:srgbClr val="681D44"/>
    <a:srgbClr val="701E46"/>
    <a:srgbClr val="701D44"/>
    <a:srgbClr val="555557"/>
    <a:srgbClr val="575759"/>
    <a:srgbClr val="D1B3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136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232D4E-926E-4492-B12B-1D8934324974}" type="datetimeFigureOut">
              <a:rPr lang="tr-TR" smtClean="0"/>
              <a:t>24.05.2022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F81BD8-4C16-4E21-9C59-CE62E643D3A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83255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F81BD8-4C16-4E21-9C59-CE62E643D3A5}" type="slidenum">
              <a:rPr lang="tr-TR" smtClean="0"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166597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EB0EE-48F2-45EB-8D7D-48E54675DB95}" type="datetimeFigureOut">
              <a:rPr lang="tr-TR" smtClean="0"/>
              <a:t>24.05.2022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C950C-434C-4B69-933B-31836432E6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26148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EB0EE-48F2-45EB-8D7D-48E54675DB95}" type="datetimeFigureOut">
              <a:rPr lang="tr-TR" smtClean="0"/>
              <a:t>24.05.2022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C950C-434C-4B69-933B-31836432E6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8226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EB0EE-48F2-45EB-8D7D-48E54675DB95}" type="datetimeFigureOut">
              <a:rPr lang="tr-TR" smtClean="0"/>
              <a:t>24.05.2022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C950C-434C-4B69-933B-31836432E6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15228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EB0EE-48F2-45EB-8D7D-48E54675DB95}" type="datetimeFigureOut">
              <a:rPr lang="tr-TR" smtClean="0"/>
              <a:t>24.05.2022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C950C-434C-4B69-933B-31836432E6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54337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EB0EE-48F2-45EB-8D7D-48E54675DB95}" type="datetimeFigureOut">
              <a:rPr lang="tr-TR" smtClean="0"/>
              <a:t>24.05.2022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C950C-434C-4B69-933B-31836432E6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63037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EB0EE-48F2-45EB-8D7D-48E54675DB95}" type="datetimeFigureOut">
              <a:rPr lang="tr-TR" smtClean="0"/>
              <a:t>24.05.2022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C950C-434C-4B69-933B-31836432E6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90086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EB0EE-48F2-45EB-8D7D-48E54675DB95}" type="datetimeFigureOut">
              <a:rPr lang="tr-TR" smtClean="0"/>
              <a:t>24.05.2022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C950C-434C-4B69-933B-31836432E6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36617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EB0EE-48F2-45EB-8D7D-48E54675DB95}" type="datetimeFigureOut">
              <a:rPr lang="tr-TR" smtClean="0"/>
              <a:t>24.05.2022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C950C-434C-4B69-933B-31836432E6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35268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EB0EE-48F2-45EB-8D7D-48E54675DB95}" type="datetimeFigureOut">
              <a:rPr lang="tr-TR" smtClean="0"/>
              <a:t>24.05.2022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C950C-434C-4B69-933B-31836432E6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00107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EB0EE-48F2-45EB-8D7D-48E54675DB95}" type="datetimeFigureOut">
              <a:rPr lang="tr-TR" smtClean="0"/>
              <a:t>24.05.2022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C950C-434C-4B69-933B-31836432E6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41052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EB0EE-48F2-45EB-8D7D-48E54675DB95}" type="datetimeFigureOut">
              <a:rPr lang="tr-TR" smtClean="0"/>
              <a:t>24.05.2022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C950C-434C-4B69-933B-31836432E6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66846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5EB0EE-48F2-45EB-8D7D-48E54675DB95}" type="datetimeFigureOut">
              <a:rPr lang="tr-TR" smtClean="0"/>
              <a:t>24.05.2022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9C950C-434C-4B69-933B-31836432E6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91276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8321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07" y="0"/>
            <a:ext cx="9906000" cy="6858000"/>
          </a:xfrm>
          <a:prstGeom prst="rect">
            <a:avLst/>
          </a:prstGeom>
        </p:spPr>
      </p:pic>
      <p:sp>
        <p:nvSpPr>
          <p:cNvPr id="2" name="Metin kutusu 1">
            <a:extLst>
              <a:ext uri="{FF2B5EF4-FFF2-40B4-BE49-F238E27FC236}">
                <a16:creationId xmlns:a16="http://schemas.microsoft.com/office/drawing/2014/main" id="{2FB90503-D186-4613-AD67-1ADDD87C2979}"/>
              </a:ext>
            </a:extLst>
          </p:cNvPr>
          <p:cNvSpPr txBox="1"/>
          <p:nvPr/>
        </p:nvSpPr>
        <p:spPr>
          <a:xfrm>
            <a:off x="574430" y="668215"/>
            <a:ext cx="90384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sz="2800" b="1" dirty="0"/>
              <a:t> E-Arşiv Fatura Üzerinde Firma Kaşe- İmza Eksikliği</a:t>
            </a:r>
            <a:endParaRPr lang="tr-TR" sz="2800" dirty="0"/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DAF26D73-E750-47BD-AE3B-5AFAD30BBEDD}"/>
              </a:ext>
            </a:extLst>
          </p:cNvPr>
          <p:cNvSpPr txBox="1"/>
          <p:nvPr/>
        </p:nvSpPr>
        <p:spPr>
          <a:xfrm>
            <a:off x="885091" y="1859650"/>
            <a:ext cx="8346831" cy="16879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Vergi Usul Kanunu Genel Tebliği ve ilgili mevzuat gereği</a:t>
            </a:r>
            <a:r>
              <a:rPr lang="tr-TR" sz="2000" dirty="0"/>
              <a:t>,</a:t>
            </a:r>
            <a:r>
              <a:rPr lang="tr-TR" sz="2000" b="1" dirty="0"/>
              <a:t>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E-Arşiv fatura üzerinde </a:t>
            </a:r>
            <a:r>
              <a:rPr lang="tr-TR" sz="2400" b="1" u="sng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firmanın kaşe veya imzasının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bulunması gerekmektedir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719692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906000" cy="6858000"/>
          </a:xfrm>
          <a:prstGeom prst="rect">
            <a:avLst/>
          </a:prstGeom>
        </p:spPr>
      </p:pic>
      <p:pic>
        <p:nvPicPr>
          <p:cNvPr id="2" name="Resim 1">
            <a:extLst>
              <a:ext uri="{FF2B5EF4-FFF2-40B4-BE49-F238E27FC236}">
                <a16:creationId xmlns:a16="http://schemas.microsoft.com/office/drawing/2014/main" id="{95FFB5E8-CDF5-4A04-A131-B105300940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4630" y="0"/>
            <a:ext cx="5064369" cy="6084644"/>
          </a:xfrm>
          <a:prstGeom prst="rect">
            <a:avLst/>
          </a:prstGeom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F72909F7-A32C-4FB6-8E6D-B90672B799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9362" y="0"/>
            <a:ext cx="4414696" cy="6188534"/>
          </a:xfrm>
          <a:prstGeom prst="rect">
            <a:avLst/>
          </a:prstGeom>
        </p:spPr>
      </p:pic>
      <p:sp>
        <p:nvSpPr>
          <p:cNvPr id="8" name="Ok: Aşağı 7">
            <a:extLst>
              <a:ext uri="{FF2B5EF4-FFF2-40B4-BE49-F238E27FC236}">
                <a16:creationId xmlns:a16="http://schemas.microsoft.com/office/drawing/2014/main" id="{D0FF3CA3-74B3-41AB-B103-8D7FE1D8AB64}"/>
              </a:ext>
            </a:extLst>
          </p:cNvPr>
          <p:cNvSpPr/>
          <p:nvPr/>
        </p:nvSpPr>
        <p:spPr>
          <a:xfrm rot="16200000">
            <a:off x="4719243" y="368737"/>
            <a:ext cx="820615" cy="3412823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372513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07" y="0"/>
            <a:ext cx="9906000" cy="6858000"/>
          </a:xfrm>
          <a:prstGeom prst="rect">
            <a:avLst/>
          </a:prstGeom>
        </p:spPr>
      </p:pic>
      <p:sp>
        <p:nvSpPr>
          <p:cNvPr id="2" name="Metin kutusu 1">
            <a:extLst>
              <a:ext uri="{FF2B5EF4-FFF2-40B4-BE49-F238E27FC236}">
                <a16:creationId xmlns:a16="http://schemas.microsoft.com/office/drawing/2014/main" id="{2FB90503-D186-4613-AD67-1ADDD87C2979}"/>
              </a:ext>
            </a:extLst>
          </p:cNvPr>
          <p:cNvSpPr txBox="1"/>
          <p:nvPr/>
        </p:nvSpPr>
        <p:spPr>
          <a:xfrm>
            <a:off x="574430" y="668215"/>
            <a:ext cx="90384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sz="2800" b="1" dirty="0"/>
              <a:t> E-Fatura Üzerinde Harcama Birimi ve Muhasebe Birimi Vergi Numarası Eksikliği</a:t>
            </a:r>
            <a:endParaRPr lang="tr-TR" sz="2800" dirty="0"/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DAF26D73-E750-47BD-AE3B-5AFAD30BBEDD}"/>
              </a:ext>
            </a:extLst>
          </p:cNvPr>
          <p:cNvSpPr txBox="1"/>
          <p:nvPr/>
        </p:nvSpPr>
        <p:spPr>
          <a:xfrm>
            <a:off x="885091" y="1859650"/>
            <a:ext cx="8346831" cy="27959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Hazine ve Maliye Bakanlığının ilgili tebliği ve vergi usul kanun hükümlerine istinaden, E- Fatura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fatura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üzerinde </a:t>
            </a:r>
            <a:r>
              <a:rPr lang="tr-TR" sz="2400" b="1" u="sng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harcama birimi ile Strateji Geliştirme Daire Başkanlığı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vergi numaraların yer alması gerekmektedir. E- Fatura MYS sistemi üzerinden haricen kontrol edilmesi gerekmektedir.</a:t>
            </a:r>
            <a:endParaRPr lang="tr-T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63938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906000" cy="6858000"/>
          </a:xfrm>
          <a:prstGeom prst="rect">
            <a:avLst/>
          </a:prstGeom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992D622F-06DF-4BDB-A42E-BFAA2F361B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762" y="93785"/>
            <a:ext cx="4820836" cy="6764215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12C3D100-E031-469B-8BEB-BA677E9DBF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5778" y="0"/>
            <a:ext cx="4728460" cy="6764214"/>
          </a:xfrm>
          <a:prstGeom prst="rect">
            <a:avLst/>
          </a:prstGeom>
        </p:spPr>
      </p:pic>
      <p:sp>
        <p:nvSpPr>
          <p:cNvPr id="8" name="Ok: Aşağı 7">
            <a:extLst>
              <a:ext uri="{FF2B5EF4-FFF2-40B4-BE49-F238E27FC236}">
                <a16:creationId xmlns:a16="http://schemas.microsoft.com/office/drawing/2014/main" id="{D0FF3CA3-74B3-41AB-B103-8D7FE1D8AB64}"/>
              </a:ext>
            </a:extLst>
          </p:cNvPr>
          <p:cNvSpPr/>
          <p:nvPr/>
        </p:nvSpPr>
        <p:spPr>
          <a:xfrm rot="15288557">
            <a:off x="3032386" y="492618"/>
            <a:ext cx="820615" cy="3412823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Ok: Aşağı 8">
            <a:extLst>
              <a:ext uri="{FF2B5EF4-FFF2-40B4-BE49-F238E27FC236}">
                <a16:creationId xmlns:a16="http://schemas.microsoft.com/office/drawing/2014/main" id="{CEADB637-3C24-42EF-ABE0-DB52095BC38C}"/>
              </a:ext>
            </a:extLst>
          </p:cNvPr>
          <p:cNvSpPr/>
          <p:nvPr/>
        </p:nvSpPr>
        <p:spPr>
          <a:xfrm rot="15288557">
            <a:off x="3167436" y="2142289"/>
            <a:ext cx="550519" cy="3412823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highlight>
                <a:srgbClr val="FF00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2088981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07" y="0"/>
            <a:ext cx="9906000" cy="6858000"/>
          </a:xfrm>
          <a:prstGeom prst="rect">
            <a:avLst/>
          </a:prstGeom>
        </p:spPr>
      </p:pic>
      <p:sp>
        <p:nvSpPr>
          <p:cNvPr id="2" name="Metin kutusu 1">
            <a:extLst>
              <a:ext uri="{FF2B5EF4-FFF2-40B4-BE49-F238E27FC236}">
                <a16:creationId xmlns:a16="http://schemas.microsoft.com/office/drawing/2014/main" id="{2FB90503-D186-4613-AD67-1ADDD87C2979}"/>
              </a:ext>
            </a:extLst>
          </p:cNvPr>
          <p:cNvSpPr txBox="1"/>
          <p:nvPr/>
        </p:nvSpPr>
        <p:spPr>
          <a:xfrm>
            <a:off x="574430" y="668215"/>
            <a:ext cx="90384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tr-TR" sz="2800" b="1" dirty="0"/>
              <a:t> Temini yapılan Mal veya Hizmet isim/adet/türlerinin ilgili </a:t>
            </a:r>
            <a:r>
              <a:rPr lang="tr-TR" sz="2800" b="1" dirty="0" err="1"/>
              <a:t>dökümanda</a:t>
            </a:r>
            <a:r>
              <a:rPr lang="tr-TR" sz="2800" b="1" dirty="0"/>
              <a:t> farklı olması</a:t>
            </a:r>
            <a:endParaRPr lang="tr-TR" sz="2800" dirty="0"/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DAF26D73-E750-47BD-AE3B-5AFAD30BBEDD}"/>
              </a:ext>
            </a:extLst>
          </p:cNvPr>
          <p:cNvSpPr txBox="1"/>
          <p:nvPr/>
        </p:nvSpPr>
        <p:spPr>
          <a:xfrm>
            <a:off x="885091" y="1859650"/>
            <a:ext cx="8346831" cy="3442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Satın alınan Mal/Hizmet </a:t>
            </a:r>
            <a:r>
              <a:rPr lang="tr-TR" sz="2400" b="1" u="sng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isim/adet/türlerin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1793875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Piyasa Fiyat Araştırma Tutanağı</a:t>
            </a:r>
          </a:p>
          <a:p>
            <a:pPr marL="1793875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Yaklaşık Maliyet Cetveli</a:t>
            </a:r>
          </a:p>
          <a:p>
            <a:pPr marL="1793875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Fatura</a:t>
            </a:r>
          </a:p>
          <a:p>
            <a:pPr marL="1793875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Muayene Kabul Komisyon Raporu</a:t>
            </a:r>
          </a:p>
          <a:p>
            <a:pPr marL="1793875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Taşınır işlem Fişi</a:t>
            </a:r>
          </a:p>
          <a:p>
            <a:pPr algn="ctr">
              <a:lnSpc>
                <a:spcPct val="150000"/>
              </a:lnSpc>
            </a:pP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 diğer tüm belgelerde </a:t>
            </a:r>
            <a:r>
              <a:rPr lang="tr-TR" sz="2400" b="1" u="sng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aynı/uyumlu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olması gerekmektedir.</a:t>
            </a:r>
          </a:p>
        </p:txBody>
      </p:sp>
    </p:spTree>
    <p:extLst>
      <p:ext uri="{BB962C8B-B14F-4D97-AF65-F5344CB8AC3E}">
        <p14:creationId xmlns:p14="http://schemas.microsoft.com/office/powerpoint/2010/main" val="19067155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906000" cy="6858000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58EDC5FD-E212-446B-8740-2597427499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93785"/>
            <a:ext cx="4914634" cy="6857998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DBBF94B9-275F-4D52-8324-2BB161B451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0976" y="-1"/>
            <a:ext cx="4652206" cy="6471139"/>
          </a:xfrm>
          <a:prstGeom prst="rect">
            <a:avLst/>
          </a:prstGeom>
        </p:spPr>
      </p:pic>
      <p:sp>
        <p:nvSpPr>
          <p:cNvPr id="8" name="Ok: Aşağı 7">
            <a:extLst>
              <a:ext uri="{FF2B5EF4-FFF2-40B4-BE49-F238E27FC236}">
                <a16:creationId xmlns:a16="http://schemas.microsoft.com/office/drawing/2014/main" id="{D0FF3CA3-74B3-41AB-B103-8D7FE1D8AB64}"/>
              </a:ext>
            </a:extLst>
          </p:cNvPr>
          <p:cNvSpPr/>
          <p:nvPr/>
        </p:nvSpPr>
        <p:spPr>
          <a:xfrm rot="16737636">
            <a:off x="3792276" y="2750565"/>
            <a:ext cx="820615" cy="276019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6CF8D03-5F7B-4CFA-8E57-54DD6985A064}"/>
              </a:ext>
            </a:extLst>
          </p:cNvPr>
          <p:cNvSpPr/>
          <p:nvPr/>
        </p:nvSpPr>
        <p:spPr>
          <a:xfrm>
            <a:off x="715108" y="3727938"/>
            <a:ext cx="375138" cy="422031"/>
          </a:xfrm>
          <a:prstGeom prst="ellipse">
            <a:avLst/>
          </a:prstGeom>
          <a:solidFill>
            <a:srgbClr val="FFFF0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4FBF6E5-DEAA-4234-9A21-67FD67221F86}"/>
              </a:ext>
            </a:extLst>
          </p:cNvPr>
          <p:cNvSpPr/>
          <p:nvPr/>
        </p:nvSpPr>
        <p:spPr>
          <a:xfrm>
            <a:off x="6949591" y="4149969"/>
            <a:ext cx="375138" cy="422031"/>
          </a:xfrm>
          <a:prstGeom prst="ellipse">
            <a:avLst/>
          </a:prstGeom>
          <a:solidFill>
            <a:srgbClr val="FFFF0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494530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07" y="0"/>
            <a:ext cx="9906000" cy="6858000"/>
          </a:xfrm>
          <a:prstGeom prst="rect">
            <a:avLst/>
          </a:prstGeom>
        </p:spPr>
      </p:pic>
      <p:sp>
        <p:nvSpPr>
          <p:cNvPr id="2" name="Metin kutusu 1">
            <a:extLst>
              <a:ext uri="{FF2B5EF4-FFF2-40B4-BE49-F238E27FC236}">
                <a16:creationId xmlns:a16="http://schemas.microsoft.com/office/drawing/2014/main" id="{2FB90503-D186-4613-AD67-1ADDD87C2979}"/>
              </a:ext>
            </a:extLst>
          </p:cNvPr>
          <p:cNvSpPr txBox="1"/>
          <p:nvPr/>
        </p:nvSpPr>
        <p:spPr>
          <a:xfrm>
            <a:off x="574430" y="668215"/>
            <a:ext cx="90384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sz="2800" b="1" dirty="0"/>
              <a:t> Ödeme Emri Belgesinin E-İmzalı gönderilmemesi</a:t>
            </a:r>
            <a:endParaRPr lang="tr-TR" sz="2800" dirty="0"/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DAF26D73-E750-47BD-AE3B-5AFAD30BBEDD}"/>
              </a:ext>
            </a:extLst>
          </p:cNvPr>
          <p:cNvSpPr txBox="1"/>
          <p:nvPr/>
        </p:nvSpPr>
        <p:spPr>
          <a:xfrm>
            <a:off x="885091" y="1859650"/>
            <a:ext cx="8346831" cy="2068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Hazine ve Maliye Bakanlığınca yayımlanan tebliğ ve  ‘Ödeme Belgelerinin e-İmza ile Gönderilmesine İlişkin Kılavuz’ gereğince, ödeme emri belgeleri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Harcama Yetkilisince mutlaka </a:t>
            </a:r>
            <a:r>
              <a:rPr lang="tr-TR" sz="2000" b="1" u="sng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e-imzalı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olarak muhasebe birimine gönderilmesi gerekmektedir.</a:t>
            </a:r>
          </a:p>
        </p:txBody>
      </p:sp>
    </p:spTree>
    <p:extLst>
      <p:ext uri="{BB962C8B-B14F-4D97-AF65-F5344CB8AC3E}">
        <p14:creationId xmlns:p14="http://schemas.microsoft.com/office/powerpoint/2010/main" val="39804049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906000" cy="6858000"/>
          </a:xfrm>
          <a:prstGeom prst="rect">
            <a:avLst/>
          </a:prstGeom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D63E4700-E125-4013-A6DD-DD0041D2C0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8832" y="0"/>
            <a:ext cx="4598392" cy="6858000"/>
          </a:xfrm>
          <a:prstGeom prst="rect">
            <a:avLst/>
          </a:prstGeom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12C28C86-5612-4236-A775-B3E02EA4EE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8" y="0"/>
            <a:ext cx="5184545" cy="6857999"/>
          </a:xfrm>
          <a:prstGeom prst="rect">
            <a:avLst/>
          </a:prstGeom>
        </p:spPr>
      </p:pic>
      <p:sp>
        <p:nvSpPr>
          <p:cNvPr id="8" name="Ok: Aşağı 7">
            <a:extLst>
              <a:ext uri="{FF2B5EF4-FFF2-40B4-BE49-F238E27FC236}">
                <a16:creationId xmlns:a16="http://schemas.microsoft.com/office/drawing/2014/main" id="{D0FF3CA3-74B3-41AB-B103-8D7FE1D8AB64}"/>
              </a:ext>
            </a:extLst>
          </p:cNvPr>
          <p:cNvSpPr/>
          <p:nvPr/>
        </p:nvSpPr>
        <p:spPr>
          <a:xfrm rot="16200000">
            <a:off x="6658708" y="4267201"/>
            <a:ext cx="820615" cy="3540367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907012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07" y="0"/>
            <a:ext cx="9906000" cy="6858000"/>
          </a:xfrm>
          <a:prstGeom prst="rect">
            <a:avLst/>
          </a:prstGeom>
        </p:spPr>
      </p:pic>
      <p:sp>
        <p:nvSpPr>
          <p:cNvPr id="2" name="Metin kutusu 1">
            <a:extLst>
              <a:ext uri="{FF2B5EF4-FFF2-40B4-BE49-F238E27FC236}">
                <a16:creationId xmlns:a16="http://schemas.microsoft.com/office/drawing/2014/main" id="{2FB90503-D186-4613-AD67-1ADDD87C2979}"/>
              </a:ext>
            </a:extLst>
          </p:cNvPr>
          <p:cNvSpPr txBox="1"/>
          <p:nvPr/>
        </p:nvSpPr>
        <p:spPr>
          <a:xfrm>
            <a:off x="574430" y="668215"/>
            <a:ext cx="90384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sz="2800" b="1" dirty="0"/>
              <a:t> Ödeme Emri ekinde yer alan dokümanda  yer alan isimlerin imzalarının eksikliği</a:t>
            </a:r>
            <a:endParaRPr lang="tr-TR" sz="2800" dirty="0"/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DAF26D73-E750-47BD-AE3B-5AFAD30BBEDD}"/>
              </a:ext>
            </a:extLst>
          </p:cNvPr>
          <p:cNvSpPr txBox="1"/>
          <p:nvPr/>
        </p:nvSpPr>
        <p:spPr>
          <a:xfrm>
            <a:off x="885091" y="1859650"/>
            <a:ext cx="8346831" cy="96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Ödeme emri belgesi ve eki belgelerde yer alan ve adına imza açılan kişilerin imzalarının eksiksiz olması gerekmektedir.</a:t>
            </a:r>
          </a:p>
        </p:txBody>
      </p:sp>
    </p:spTree>
    <p:extLst>
      <p:ext uri="{BB962C8B-B14F-4D97-AF65-F5344CB8AC3E}">
        <p14:creationId xmlns:p14="http://schemas.microsoft.com/office/powerpoint/2010/main" val="30255927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906000" cy="6858000"/>
          </a:xfrm>
          <a:prstGeom prst="rect">
            <a:avLst/>
          </a:prstGeom>
        </p:spPr>
      </p:pic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5404338"/>
          </a:xfrm>
        </p:spPr>
      </p:pic>
      <p:sp>
        <p:nvSpPr>
          <p:cNvPr id="7" name="Ok: Aşağı 6">
            <a:extLst>
              <a:ext uri="{FF2B5EF4-FFF2-40B4-BE49-F238E27FC236}">
                <a16:creationId xmlns:a16="http://schemas.microsoft.com/office/drawing/2014/main" id="{869EC078-8131-44BE-9CAD-3F42695E6806}"/>
              </a:ext>
            </a:extLst>
          </p:cNvPr>
          <p:cNvSpPr/>
          <p:nvPr/>
        </p:nvSpPr>
        <p:spPr>
          <a:xfrm rot="13193148">
            <a:off x="2185301" y="4286691"/>
            <a:ext cx="820615" cy="2062853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225175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Resim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79206" cy="6858000"/>
          </a:xfrm>
          <a:prstGeom prst="rect">
            <a:avLst/>
          </a:prstGeom>
        </p:spPr>
      </p:pic>
      <p:sp>
        <p:nvSpPr>
          <p:cNvPr id="8" name="Metin kutusu 7"/>
          <p:cNvSpPr txBox="1"/>
          <p:nvPr/>
        </p:nvSpPr>
        <p:spPr>
          <a:xfrm>
            <a:off x="3334974" y="5944719"/>
            <a:ext cx="3309257" cy="57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000" b="1" dirty="0">
                <a:solidFill>
                  <a:srgbClr val="D1B3C2"/>
                </a:solidFill>
              </a:rPr>
              <a:t> </a:t>
            </a:r>
            <a:r>
              <a:rPr lang="tr-TR" sz="2400" b="1" i="1" dirty="0">
                <a:solidFill>
                  <a:srgbClr val="F1D1A9"/>
                </a:solidFill>
              </a:rPr>
              <a:t>Mayıs 2022</a:t>
            </a:r>
            <a:endParaRPr lang="tr-TR" sz="3000" b="1" i="1" dirty="0">
              <a:solidFill>
                <a:srgbClr val="F1D1A9"/>
              </a:solidFill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175780" y="1566364"/>
            <a:ext cx="94237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u="sng" dirty="0"/>
              <a:t>ÖDEMEYE ESAS TAHAKKUK BELGELERİNDE BİRİMLERİMİZCE YAPILAN HATALAR</a:t>
            </a:r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1834095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07" y="0"/>
            <a:ext cx="9906000" cy="6858000"/>
          </a:xfrm>
          <a:prstGeom prst="rect">
            <a:avLst/>
          </a:prstGeom>
        </p:spPr>
      </p:pic>
      <p:sp>
        <p:nvSpPr>
          <p:cNvPr id="2" name="Metin kutusu 1">
            <a:extLst>
              <a:ext uri="{FF2B5EF4-FFF2-40B4-BE49-F238E27FC236}">
                <a16:creationId xmlns:a16="http://schemas.microsoft.com/office/drawing/2014/main" id="{2FB90503-D186-4613-AD67-1ADDD87C2979}"/>
              </a:ext>
            </a:extLst>
          </p:cNvPr>
          <p:cNvSpPr txBox="1"/>
          <p:nvPr/>
        </p:nvSpPr>
        <p:spPr>
          <a:xfrm>
            <a:off x="574430" y="668215"/>
            <a:ext cx="90384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sz="2800" b="1" dirty="0"/>
              <a:t> Ödeme Emri ekine bağlı dokümanda  yer alan tarihlerin yanlışlığı</a:t>
            </a:r>
            <a:endParaRPr lang="tr-TR" sz="2800" dirty="0"/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DAF26D73-E750-47BD-AE3B-5AFAD30BBEDD}"/>
              </a:ext>
            </a:extLst>
          </p:cNvPr>
          <p:cNvSpPr txBox="1"/>
          <p:nvPr/>
        </p:nvSpPr>
        <p:spPr>
          <a:xfrm>
            <a:off x="885091" y="1859650"/>
            <a:ext cx="8346831" cy="1421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Ödeme emri belgesi eki belgelerinde yer alan teknik şartname, sözleşme vb. dokümanlarda yer alan </a:t>
            </a:r>
            <a:r>
              <a:rPr lang="tr-TR" sz="2000" b="1" u="sng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tarihlerinin güncel 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 </a:t>
            </a:r>
            <a:r>
              <a:rPr lang="tr-TR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işin yapılma süresini 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kapsaması</a:t>
            </a:r>
            <a:r>
              <a:rPr lang="tr-TR" sz="2000" b="1" u="sng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gerekmektedir.  </a:t>
            </a:r>
            <a:endParaRPr lang="tr-TR" sz="2000" dirty="0"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76925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5C72E877-72C9-4270-BC79-5634BCED50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6477" y="559098"/>
            <a:ext cx="4129499" cy="6167150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25B3A8E7-035B-4D40-8A30-75D99D3E80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24" y="797425"/>
            <a:ext cx="5197367" cy="5690495"/>
          </a:xfrm>
          <a:prstGeom prst="rect">
            <a:avLst/>
          </a:prstGeom>
        </p:spPr>
      </p:pic>
      <p:sp>
        <p:nvSpPr>
          <p:cNvPr id="7" name="Ok: Aşağı 6">
            <a:extLst>
              <a:ext uri="{FF2B5EF4-FFF2-40B4-BE49-F238E27FC236}">
                <a16:creationId xmlns:a16="http://schemas.microsoft.com/office/drawing/2014/main" id="{869EC078-8131-44BE-9CAD-3F42695E6806}"/>
              </a:ext>
            </a:extLst>
          </p:cNvPr>
          <p:cNvSpPr/>
          <p:nvPr/>
        </p:nvSpPr>
        <p:spPr>
          <a:xfrm rot="16861533">
            <a:off x="4394216" y="2889247"/>
            <a:ext cx="820615" cy="1759441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52F0EC59-81DF-4C16-94D2-1D65E9B719A2}"/>
              </a:ext>
            </a:extLst>
          </p:cNvPr>
          <p:cNvSpPr txBox="1"/>
          <p:nvPr/>
        </p:nvSpPr>
        <p:spPr>
          <a:xfrm>
            <a:off x="378446" y="131752"/>
            <a:ext cx="28135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u="sng" dirty="0">
                <a:solidFill>
                  <a:schemeClr val="accent5"/>
                </a:solidFill>
              </a:rPr>
              <a:t>SÖZLEŞME</a:t>
            </a: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ECDD5733-9C66-4BE6-9C14-1EAB7232FCE1}"/>
              </a:ext>
            </a:extLst>
          </p:cNvPr>
          <p:cNvSpPr txBox="1"/>
          <p:nvPr/>
        </p:nvSpPr>
        <p:spPr>
          <a:xfrm>
            <a:off x="6094897" y="131752"/>
            <a:ext cx="3432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u="sng" dirty="0">
                <a:solidFill>
                  <a:schemeClr val="accent5"/>
                </a:solidFill>
              </a:rPr>
              <a:t>TEKNİK ŞARTNAME</a:t>
            </a:r>
          </a:p>
        </p:txBody>
      </p:sp>
    </p:spTree>
    <p:extLst>
      <p:ext uri="{BB962C8B-B14F-4D97-AF65-F5344CB8AC3E}">
        <p14:creationId xmlns:p14="http://schemas.microsoft.com/office/powerpoint/2010/main" val="26989693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07" y="0"/>
            <a:ext cx="9906000" cy="6858000"/>
          </a:xfrm>
          <a:prstGeom prst="rect">
            <a:avLst/>
          </a:prstGeom>
        </p:spPr>
      </p:pic>
      <p:sp>
        <p:nvSpPr>
          <p:cNvPr id="2" name="Metin kutusu 1">
            <a:extLst>
              <a:ext uri="{FF2B5EF4-FFF2-40B4-BE49-F238E27FC236}">
                <a16:creationId xmlns:a16="http://schemas.microsoft.com/office/drawing/2014/main" id="{2FB90503-D186-4613-AD67-1ADDD87C2979}"/>
              </a:ext>
            </a:extLst>
          </p:cNvPr>
          <p:cNvSpPr txBox="1"/>
          <p:nvPr/>
        </p:nvSpPr>
        <p:spPr>
          <a:xfrm>
            <a:off x="574430" y="668215"/>
            <a:ext cx="90384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sz="2800" b="1" dirty="0"/>
              <a:t> Mal ve Hizmet Alım Sözleşmesine Ait Damga Vergisi</a:t>
            </a:r>
            <a:endParaRPr lang="tr-TR" sz="2800" dirty="0"/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DAF26D73-E750-47BD-AE3B-5AFAD30BBEDD}"/>
              </a:ext>
            </a:extLst>
          </p:cNvPr>
          <p:cNvSpPr txBox="1"/>
          <p:nvPr/>
        </p:nvSpPr>
        <p:spPr>
          <a:xfrm>
            <a:off x="885091" y="1859650"/>
            <a:ext cx="8346831" cy="1883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tr-TR" sz="2000" dirty="0"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Mal veya Hizmet alım sözleşmelerinde, sözleşmeye ait damga vergisinin sözleşme </a:t>
            </a:r>
            <a:r>
              <a:rPr lang="tr-TR" sz="2000" b="1" u="sng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imzalandıktan 15 gün içerisinde ödenmesi 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 dekontunun ödeme emrine eklenmesi gerekmektedir.</a:t>
            </a:r>
          </a:p>
        </p:txBody>
      </p:sp>
    </p:spTree>
    <p:extLst>
      <p:ext uri="{BB962C8B-B14F-4D97-AF65-F5344CB8AC3E}">
        <p14:creationId xmlns:p14="http://schemas.microsoft.com/office/powerpoint/2010/main" val="27565858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etin kutusu 8">
            <a:extLst>
              <a:ext uri="{FF2B5EF4-FFF2-40B4-BE49-F238E27FC236}">
                <a16:creationId xmlns:a16="http://schemas.microsoft.com/office/drawing/2014/main" id="{52F0EC59-81DF-4C16-94D2-1D65E9B719A2}"/>
              </a:ext>
            </a:extLst>
          </p:cNvPr>
          <p:cNvSpPr txBox="1"/>
          <p:nvPr/>
        </p:nvSpPr>
        <p:spPr>
          <a:xfrm>
            <a:off x="378446" y="131752"/>
            <a:ext cx="28135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u="sng" dirty="0">
                <a:solidFill>
                  <a:schemeClr val="accent5"/>
                </a:solidFill>
              </a:rPr>
              <a:t>SÖZLEŞME</a:t>
            </a: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ECDD5733-9C66-4BE6-9C14-1EAB7232FCE1}"/>
              </a:ext>
            </a:extLst>
          </p:cNvPr>
          <p:cNvSpPr txBox="1"/>
          <p:nvPr/>
        </p:nvSpPr>
        <p:spPr>
          <a:xfrm>
            <a:off x="4934994" y="48222"/>
            <a:ext cx="56649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u="sng" dirty="0">
                <a:solidFill>
                  <a:schemeClr val="accent5"/>
                </a:solidFill>
              </a:rPr>
              <a:t>SÖZLEŞMEYE AİT DAMGA VERGİSİ</a:t>
            </a: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2D53E492-751A-4222-A7E8-6A2B75CCFD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0448"/>
            <a:ext cx="4953000" cy="5485800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473A2B9C-30BE-4E04-95F2-AFC1D57FCB70}"/>
              </a:ext>
            </a:extLst>
          </p:cNvPr>
          <p:cNvSpPr/>
          <p:nvPr/>
        </p:nvSpPr>
        <p:spPr>
          <a:xfrm>
            <a:off x="1055077" y="3282462"/>
            <a:ext cx="820615" cy="515815"/>
          </a:xfrm>
          <a:prstGeom prst="ellipse">
            <a:avLst/>
          </a:prstGeom>
          <a:solidFill>
            <a:srgbClr val="FFFF0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0527F8A2-84A1-4DAF-A5C5-C95284DFD6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0959" y="990600"/>
            <a:ext cx="4953001" cy="4876800"/>
          </a:xfrm>
          <a:prstGeom prst="rect">
            <a:avLst/>
          </a:prstGeom>
        </p:spPr>
      </p:pic>
      <p:sp>
        <p:nvSpPr>
          <p:cNvPr id="12" name="Ok: Aşağı 11">
            <a:extLst>
              <a:ext uri="{FF2B5EF4-FFF2-40B4-BE49-F238E27FC236}">
                <a16:creationId xmlns:a16="http://schemas.microsoft.com/office/drawing/2014/main" id="{FB7CD2A4-A424-4CA2-9613-503E33C179EB}"/>
              </a:ext>
            </a:extLst>
          </p:cNvPr>
          <p:cNvSpPr/>
          <p:nvPr/>
        </p:nvSpPr>
        <p:spPr>
          <a:xfrm rot="15268671">
            <a:off x="5052624" y="-107009"/>
            <a:ext cx="441775" cy="5683078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31FAA1D-5F85-475A-A0A9-AFAC87D08DCF}"/>
              </a:ext>
            </a:extLst>
          </p:cNvPr>
          <p:cNvSpPr/>
          <p:nvPr/>
        </p:nvSpPr>
        <p:spPr>
          <a:xfrm>
            <a:off x="1055077" y="3297481"/>
            <a:ext cx="820615" cy="515815"/>
          </a:xfrm>
          <a:prstGeom prst="ellipse">
            <a:avLst/>
          </a:prstGeom>
          <a:solidFill>
            <a:srgbClr val="FFFF0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F7048D2-AF3F-4D2B-BC96-F6BC0AF23361}"/>
              </a:ext>
            </a:extLst>
          </p:cNvPr>
          <p:cNvSpPr/>
          <p:nvPr/>
        </p:nvSpPr>
        <p:spPr>
          <a:xfrm>
            <a:off x="8041217" y="1656251"/>
            <a:ext cx="820615" cy="515815"/>
          </a:xfrm>
          <a:prstGeom prst="ellipse">
            <a:avLst/>
          </a:prstGeom>
          <a:solidFill>
            <a:srgbClr val="FFFF0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354295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" name="Metin kutusu 1">
            <a:extLst>
              <a:ext uri="{FF2B5EF4-FFF2-40B4-BE49-F238E27FC236}">
                <a16:creationId xmlns:a16="http://schemas.microsoft.com/office/drawing/2014/main" id="{2FB90503-D186-4613-AD67-1ADDD87C2979}"/>
              </a:ext>
            </a:extLst>
          </p:cNvPr>
          <p:cNvSpPr txBox="1"/>
          <p:nvPr/>
        </p:nvSpPr>
        <p:spPr>
          <a:xfrm>
            <a:off x="574430" y="668215"/>
            <a:ext cx="90384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sz="2800" b="1" dirty="0"/>
              <a:t> Ödeme Emrinde yer alan İ-ban </a:t>
            </a:r>
            <a:r>
              <a:rPr lang="tr-TR" sz="2800" b="1" dirty="0" err="1"/>
              <a:t>no</a:t>
            </a:r>
            <a:r>
              <a:rPr lang="tr-TR" sz="2800" b="1" dirty="0"/>
              <a:t> hatası.</a:t>
            </a:r>
            <a:endParaRPr lang="tr-TR" sz="2800" dirty="0"/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DAF26D73-E750-47BD-AE3B-5AFAD30BBEDD}"/>
              </a:ext>
            </a:extLst>
          </p:cNvPr>
          <p:cNvSpPr txBox="1"/>
          <p:nvPr/>
        </p:nvSpPr>
        <p:spPr>
          <a:xfrm>
            <a:off x="885091" y="1859650"/>
            <a:ext cx="8346831" cy="1883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tr-TR" sz="2000" dirty="0"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Ödeme emrinde yer alan i-ban numarasının; </a:t>
            </a:r>
            <a:r>
              <a:rPr lang="tr-TR" sz="2000" b="1" u="sng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fatura üzerinde üzerindeki i-ban 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veya </a:t>
            </a:r>
            <a:r>
              <a:rPr lang="tr-TR" sz="2000" b="1" u="sng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firmanın dilekçesi veya sözleşme de beyan edilen i-ban 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ile aynı olması gerekmektedir. </a:t>
            </a:r>
          </a:p>
        </p:txBody>
      </p:sp>
    </p:spTree>
    <p:extLst>
      <p:ext uri="{BB962C8B-B14F-4D97-AF65-F5344CB8AC3E}">
        <p14:creationId xmlns:p14="http://schemas.microsoft.com/office/powerpoint/2010/main" val="33630874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>
            <a:extLst>
              <a:ext uri="{FF2B5EF4-FFF2-40B4-BE49-F238E27FC236}">
                <a16:creationId xmlns:a16="http://schemas.microsoft.com/office/drawing/2014/main" id="{473A2B9C-30BE-4E04-95F2-AFC1D57FCB70}"/>
              </a:ext>
            </a:extLst>
          </p:cNvPr>
          <p:cNvSpPr/>
          <p:nvPr/>
        </p:nvSpPr>
        <p:spPr>
          <a:xfrm>
            <a:off x="1055077" y="3282462"/>
            <a:ext cx="820615" cy="515815"/>
          </a:xfrm>
          <a:prstGeom prst="ellipse">
            <a:avLst/>
          </a:prstGeom>
          <a:solidFill>
            <a:srgbClr val="FFFF0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BAC461D9-2A4C-4010-869A-0A0DE62C11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835947"/>
            <a:ext cx="4772025" cy="4610100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7F7048D2-AF3F-4D2B-BC96-F6BC0AF23361}"/>
              </a:ext>
            </a:extLst>
          </p:cNvPr>
          <p:cNvSpPr/>
          <p:nvPr/>
        </p:nvSpPr>
        <p:spPr>
          <a:xfrm>
            <a:off x="6088592" y="2247465"/>
            <a:ext cx="1779058" cy="515815"/>
          </a:xfrm>
          <a:prstGeom prst="ellipse">
            <a:avLst/>
          </a:prstGeom>
          <a:solidFill>
            <a:srgbClr val="FFFF0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033A8A82-5517-4046-8F1B-277F4437F8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03" y="172305"/>
            <a:ext cx="4574325" cy="6571395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631FAA1D-5F85-475A-A0A9-AFAC87D08DCF}"/>
              </a:ext>
            </a:extLst>
          </p:cNvPr>
          <p:cNvSpPr/>
          <p:nvPr/>
        </p:nvSpPr>
        <p:spPr>
          <a:xfrm>
            <a:off x="1209467" y="4377782"/>
            <a:ext cx="1107098" cy="515815"/>
          </a:xfrm>
          <a:prstGeom prst="ellipse">
            <a:avLst/>
          </a:prstGeom>
          <a:solidFill>
            <a:srgbClr val="FFFF0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Ok: Aşağı 11">
            <a:extLst>
              <a:ext uri="{FF2B5EF4-FFF2-40B4-BE49-F238E27FC236}">
                <a16:creationId xmlns:a16="http://schemas.microsoft.com/office/drawing/2014/main" id="{FB7CD2A4-A424-4CA2-9613-503E33C179EB}"/>
              </a:ext>
            </a:extLst>
          </p:cNvPr>
          <p:cNvSpPr/>
          <p:nvPr/>
        </p:nvSpPr>
        <p:spPr>
          <a:xfrm rot="14486527">
            <a:off x="4105579" y="1662548"/>
            <a:ext cx="441775" cy="3972914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888266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2FB90503-D186-4613-AD67-1ADDD87C2979}"/>
              </a:ext>
            </a:extLst>
          </p:cNvPr>
          <p:cNvSpPr txBox="1"/>
          <p:nvPr/>
        </p:nvSpPr>
        <p:spPr>
          <a:xfrm>
            <a:off x="574430" y="668215"/>
            <a:ext cx="90384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sz="2800" b="1" dirty="0"/>
              <a:t> Ödeme Emrinde yer alan damga vergisi türü yanlışlığı</a:t>
            </a:r>
            <a:endParaRPr lang="tr-TR" sz="2800" dirty="0"/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DAF26D73-E750-47BD-AE3B-5AFAD30BBEDD}"/>
              </a:ext>
            </a:extLst>
          </p:cNvPr>
          <p:cNvSpPr txBox="1"/>
          <p:nvPr/>
        </p:nvSpPr>
        <p:spPr>
          <a:xfrm>
            <a:off x="920260" y="1831075"/>
            <a:ext cx="8346831" cy="4191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tr-TR" sz="2000" dirty="0"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Mal, hizmet, yolluk ve diğer ödemelerde, ödemenin mahiyetine göre damga vergisi kesintisi türü seçilmelidir.</a:t>
            </a:r>
          </a:p>
          <a:p>
            <a:pPr algn="just">
              <a:lnSpc>
                <a:spcPct val="150000"/>
              </a:lnSpc>
            </a:pP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Örneğin;</a:t>
            </a:r>
          </a:p>
          <a:p>
            <a:pPr marL="342900" indent="104775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Mal ve Hizmet Alımlarında, </a:t>
            </a:r>
            <a:r>
              <a:rPr lang="tr-TR" sz="2000" b="1" u="sng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Diğer Ödemelere Ait Damga Vergisi</a:t>
            </a:r>
          </a:p>
          <a:p>
            <a:pPr marL="342900" indent="104775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Yolluk Ödemelerinde, </a:t>
            </a:r>
            <a:r>
              <a:rPr lang="tr-TR" sz="2000" b="1" u="sng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Harcırahlardan Kesilen Damga Vergisi</a:t>
            </a:r>
          </a:p>
          <a:p>
            <a:pPr marL="342900" indent="104775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Maaş ve Ek Ödemelerinde, </a:t>
            </a:r>
            <a:r>
              <a:rPr lang="nn-NO" sz="2000" b="1" u="sng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Ücret Ve Ücret Sayılan Ödemelere Ait Damga Vergisi</a:t>
            </a:r>
            <a:r>
              <a:rPr lang="tr-TR" sz="2000" b="1" u="sng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50000"/>
              </a:lnSpc>
            </a:pPr>
            <a:endParaRPr lang="tr-T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38479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20256938-E3E2-40E2-ABEC-855992D286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763" y="1028700"/>
            <a:ext cx="3815174" cy="4800600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631FAA1D-5F85-475A-A0A9-AFAC87D08DCF}"/>
              </a:ext>
            </a:extLst>
          </p:cNvPr>
          <p:cNvSpPr/>
          <p:nvPr/>
        </p:nvSpPr>
        <p:spPr>
          <a:xfrm>
            <a:off x="1933367" y="4991197"/>
            <a:ext cx="1107098" cy="515815"/>
          </a:xfrm>
          <a:prstGeom prst="ellipse">
            <a:avLst/>
          </a:prstGeom>
          <a:solidFill>
            <a:srgbClr val="FFFF0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956692A2-3997-472C-A06F-18A48310A3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2637" y="1067629"/>
            <a:ext cx="5562600" cy="5066422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7F7048D2-AF3F-4D2B-BC96-F6BC0AF23361}"/>
              </a:ext>
            </a:extLst>
          </p:cNvPr>
          <p:cNvSpPr/>
          <p:nvPr/>
        </p:nvSpPr>
        <p:spPr>
          <a:xfrm>
            <a:off x="4063471" y="5092455"/>
            <a:ext cx="1779058" cy="515815"/>
          </a:xfrm>
          <a:prstGeom prst="ellipse">
            <a:avLst/>
          </a:prstGeom>
          <a:solidFill>
            <a:srgbClr val="FFFF0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Ok: Aşağı 11">
            <a:extLst>
              <a:ext uri="{FF2B5EF4-FFF2-40B4-BE49-F238E27FC236}">
                <a16:creationId xmlns:a16="http://schemas.microsoft.com/office/drawing/2014/main" id="{FB7CD2A4-A424-4CA2-9613-503E33C179EB}"/>
              </a:ext>
            </a:extLst>
          </p:cNvPr>
          <p:cNvSpPr/>
          <p:nvPr/>
        </p:nvSpPr>
        <p:spPr>
          <a:xfrm rot="16200000">
            <a:off x="3418402" y="4863294"/>
            <a:ext cx="316003" cy="974135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475470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2FB90503-D186-4613-AD67-1ADDD87C2979}"/>
              </a:ext>
            </a:extLst>
          </p:cNvPr>
          <p:cNvSpPr txBox="1"/>
          <p:nvPr/>
        </p:nvSpPr>
        <p:spPr>
          <a:xfrm>
            <a:off x="574430" y="668215"/>
            <a:ext cx="90384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sz="2800" b="1" dirty="0"/>
              <a:t> Onay belgesi/Harcama talimatı belgesi tarih hatası</a:t>
            </a:r>
            <a:endParaRPr lang="tr-TR" sz="2800" dirty="0"/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DAF26D73-E750-47BD-AE3B-5AFAD30BBEDD}"/>
              </a:ext>
            </a:extLst>
          </p:cNvPr>
          <p:cNvSpPr txBox="1"/>
          <p:nvPr/>
        </p:nvSpPr>
        <p:spPr>
          <a:xfrm>
            <a:off x="853585" y="1421500"/>
            <a:ext cx="8346831" cy="2806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Mal, hizmet alımları ve diğer ödemelerde, </a:t>
            </a:r>
            <a:r>
              <a:rPr lang="tr-TR" sz="2000" b="1" u="sng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harcama talimatı/onay belgesi tarihi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Fatura,</a:t>
            </a: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Muayene kabul tutağı/Hizmet İşleri Kabul tutanağı, </a:t>
            </a:r>
          </a:p>
          <a:p>
            <a:pPr indent="714375" algn="just">
              <a:lnSpc>
                <a:spcPct val="150000"/>
              </a:lnSpc>
            </a:pPr>
            <a:r>
              <a:rPr lang="tr-TR" sz="2000" b="1" u="sng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ile aynı gün veya öncesi bir tarih 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olmalıdır.</a:t>
            </a:r>
          </a:p>
          <a:p>
            <a:pPr algn="just">
              <a:lnSpc>
                <a:spcPct val="150000"/>
              </a:lnSpc>
            </a:pPr>
            <a:endParaRPr lang="tr-T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91153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0968C866-966F-4B7D-9280-55D13F2252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420334"/>
            <a:ext cx="4953000" cy="6437666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E854FAA3-E305-4BCD-96C2-9FABBD2BCA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295044"/>
            <a:ext cx="4953000" cy="6562956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631FAA1D-5F85-475A-A0A9-AFAC87D08DCF}"/>
              </a:ext>
            </a:extLst>
          </p:cNvPr>
          <p:cNvSpPr/>
          <p:nvPr/>
        </p:nvSpPr>
        <p:spPr>
          <a:xfrm>
            <a:off x="3576403" y="723997"/>
            <a:ext cx="1107098" cy="515815"/>
          </a:xfrm>
          <a:prstGeom prst="ellipse">
            <a:avLst/>
          </a:prstGeom>
          <a:solidFill>
            <a:srgbClr val="FFFF0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Ok: Aşağı 11">
            <a:extLst>
              <a:ext uri="{FF2B5EF4-FFF2-40B4-BE49-F238E27FC236}">
                <a16:creationId xmlns:a16="http://schemas.microsoft.com/office/drawing/2014/main" id="{FB7CD2A4-A424-4CA2-9613-503E33C179EB}"/>
              </a:ext>
            </a:extLst>
          </p:cNvPr>
          <p:cNvSpPr/>
          <p:nvPr/>
        </p:nvSpPr>
        <p:spPr>
          <a:xfrm rot="18661650">
            <a:off x="6495801" y="263268"/>
            <a:ext cx="257908" cy="4793352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F7048D2-AF3F-4D2B-BC96-F6BC0AF23361}"/>
              </a:ext>
            </a:extLst>
          </p:cNvPr>
          <p:cNvSpPr/>
          <p:nvPr/>
        </p:nvSpPr>
        <p:spPr>
          <a:xfrm>
            <a:off x="8241897" y="4330455"/>
            <a:ext cx="1779058" cy="515815"/>
          </a:xfrm>
          <a:prstGeom prst="ellipse">
            <a:avLst/>
          </a:prstGeom>
          <a:solidFill>
            <a:srgbClr val="FFFF0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834891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85" y="-128953"/>
            <a:ext cx="9906000" cy="6858000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790242" y="921348"/>
            <a:ext cx="8513086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r-TR" sz="3200" b="1" dirty="0">
                <a:solidFill>
                  <a:srgbClr val="681D44"/>
                </a:solidFill>
              </a:rPr>
              <a:t>SUNU PLANI</a:t>
            </a:r>
          </a:p>
          <a:p>
            <a:pPr algn="ctr">
              <a:lnSpc>
                <a:spcPct val="150000"/>
              </a:lnSpc>
            </a:pPr>
            <a:endParaRPr lang="tr-TR" sz="2400" dirty="0"/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3200" dirty="0"/>
              <a:t>Harcama Birimlerince Sıklıkla Yapılan Hatalar</a:t>
            </a:r>
          </a:p>
          <a:p>
            <a:pPr lvl="0">
              <a:lnSpc>
                <a:spcPct val="150000"/>
              </a:lnSpc>
            </a:pPr>
            <a:endParaRPr lang="tr-TR" sz="3200" dirty="0"/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3200" dirty="0"/>
              <a:t>Soru, Görüş ve Öneriler</a:t>
            </a:r>
          </a:p>
          <a:p>
            <a:pPr lvl="0"/>
            <a:endParaRPr lang="tr-TR" sz="1600" dirty="0"/>
          </a:p>
        </p:txBody>
      </p:sp>
    </p:spTree>
    <p:extLst>
      <p:ext uri="{BB962C8B-B14F-4D97-AF65-F5344CB8AC3E}">
        <p14:creationId xmlns:p14="http://schemas.microsoft.com/office/powerpoint/2010/main" val="27792005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" name="Metin kutusu 1">
            <a:extLst>
              <a:ext uri="{FF2B5EF4-FFF2-40B4-BE49-F238E27FC236}">
                <a16:creationId xmlns:a16="http://schemas.microsoft.com/office/drawing/2014/main" id="{2FB90503-D186-4613-AD67-1ADDD87C2979}"/>
              </a:ext>
            </a:extLst>
          </p:cNvPr>
          <p:cNvSpPr txBox="1"/>
          <p:nvPr/>
        </p:nvSpPr>
        <p:spPr>
          <a:xfrm>
            <a:off x="574430" y="258640"/>
            <a:ext cx="90384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solidFill>
                  <a:srgbClr val="681D44"/>
                </a:solidFill>
              </a:rPr>
              <a:t>Diğer Sıklıkla Yapılan Hatalar</a:t>
            </a:r>
            <a:endParaRPr lang="tr-TR" sz="2800" dirty="0"/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5E1EE126-2AF7-44FB-AFC0-2C1B32B64779}"/>
              </a:ext>
            </a:extLst>
          </p:cNvPr>
          <p:cNvSpPr txBox="1"/>
          <p:nvPr/>
        </p:nvSpPr>
        <p:spPr>
          <a:xfrm>
            <a:off x="853585" y="1421500"/>
            <a:ext cx="8346831" cy="2345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Kanıtlayıcı belgelerin ödeme </a:t>
            </a:r>
            <a:r>
              <a:rPr lang="tr-TR" sz="2000">
                <a:latin typeface="Times New Roman" panose="02020603050405020304" pitchFamily="18" charset="0"/>
                <a:cs typeface="Times New Roman" panose="02020603050405020304" pitchFamily="18" charset="0"/>
              </a:rPr>
              <a:t>emrine eklenmemesi 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(taşınır işlem fişi, muayene kabul komisyon oluru/raporu, piyasa fiyat araştırma tutanağı vb. doküman eksikliği)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tr-T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95500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906000" cy="6858000"/>
          </a:xfrm>
          <a:prstGeom prst="rect">
            <a:avLst/>
          </a:prstGeom>
        </p:spPr>
      </p:pic>
      <p:sp>
        <p:nvSpPr>
          <p:cNvPr id="2" name="Dikdörtgen 1"/>
          <p:cNvSpPr/>
          <p:nvPr/>
        </p:nvSpPr>
        <p:spPr>
          <a:xfrm>
            <a:off x="1344835" y="2301358"/>
            <a:ext cx="73895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b="1" dirty="0">
                <a:solidFill>
                  <a:srgbClr val="7030A0"/>
                </a:solidFill>
                <a:latin typeface="Vijaya" panose="020B0604020202020204" pitchFamily="34" charset="0"/>
                <a:cs typeface="Vijaya" panose="020B0604020202020204" pitchFamily="34" charset="0"/>
              </a:rPr>
              <a:t>Dinlediğiniz İçin Teşekkür Ederiz…</a:t>
            </a:r>
            <a:endParaRPr lang="tr-TR" dirty="0">
              <a:solidFill>
                <a:srgbClr val="7030A0"/>
              </a:solidFill>
              <a:latin typeface="Vijaya" panose="020B0604020202020204" pitchFamily="34" charset="0"/>
              <a:cs typeface="Vijay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476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" name="Metin kutusu 1">
            <a:extLst>
              <a:ext uri="{FF2B5EF4-FFF2-40B4-BE49-F238E27FC236}">
                <a16:creationId xmlns:a16="http://schemas.microsoft.com/office/drawing/2014/main" id="{2FB90503-D186-4613-AD67-1ADDD87C2979}"/>
              </a:ext>
            </a:extLst>
          </p:cNvPr>
          <p:cNvSpPr txBox="1"/>
          <p:nvPr/>
        </p:nvSpPr>
        <p:spPr>
          <a:xfrm>
            <a:off x="574430" y="668215"/>
            <a:ext cx="90384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sz="2800" b="1" dirty="0"/>
              <a:t> Vadesi Geçmiş Borç Durumunu Gösterir Belge’nin Süresi</a:t>
            </a:r>
            <a:endParaRPr lang="tr-TR" sz="2800" dirty="0"/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DAF26D73-E750-47BD-AE3B-5AFAD30BBEDD}"/>
              </a:ext>
            </a:extLst>
          </p:cNvPr>
          <p:cNvSpPr txBox="1"/>
          <p:nvPr/>
        </p:nvSpPr>
        <p:spPr>
          <a:xfrm>
            <a:off x="920261" y="2035496"/>
            <a:ext cx="8346831" cy="2345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Vadesi Geçmiş Borç Durumunu Gösterir Belgenin geçerlilik tarihi, belgenin </a:t>
            </a:r>
            <a:r>
              <a:rPr lang="tr-TR" sz="2000" b="1" u="sng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tanzim edildiği tarihten itibaren 15 gün olup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Harcama Birimleri tarafından ödeme ekine bağlanan bu belgenin Muhasebe birimine kontrol ve ödeme süresi </a:t>
            </a:r>
            <a:r>
              <a:rPr lang="tr-TR" sz="2000" b="1" u="sng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(ortalama 4 iş günü)</a:t>
            </a:r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hesap edilerek tanzim edilmesi ve gönderilmesi gerekmektedir.</a:t>
            </a:r>
          </a:p>
        </p:txBody>
      </p:sp>
    </p:spTree>
    <p:extLst>
      <p:ext uri="{BB962C8B-B14F-4D97-AF65-F5344CB8AC3E}">
        <p14:creationId xmlns:p14="http://schemas.microsoft.com/office/powerpoint/2010/main" val="40786558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2406281" y="1064076"/>
            <a:ext cx="5608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tr-TR" sz="2400" b="1" dirty="0">
              <a:solidFill>
                <a:srgbClr val="555557"/>
              </a:solidFill>
            </a:endParaRPr>
          </a:p>
          <a:p>
            <a:pPr algn="ctr"/>
            <a:endParaRPr lang="tr-TR" sz="2400" b="1" dirty="0">
              <a:solidFill>
                <a:srgbClr val="555557"/>
              </a:solidFill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43" y="117231"/>
            <a:ext cx="9773995" cy="6189785"/>
          </a:xfrm>
          <a:prstGeom prst="rect">
            <a:avLst/>
          </a:prstGeom>
        </p:spPr>
      </p:pic>
      <p:sp>
        <p:nvSpPr>
          <p:cNvPr id="4" name="Ok: Aşağı 3">
            <a:extLst>
              <a:ext uri="{FF2B5EF4-FFF2-40B4-BE49-F238E27FC236}">
                <a16:creationId xmlns:a16="http://schemas.microsoft.com/office/drawing/2014/main" id="{DA59C8F9-F3A7-4D9C-AC4F-8C8E6DC97238}"/>
              </a:ext>
            </a:extLst>
          </p:cNvPr>
          <p:cNvSpPr/>
          <p:nvPr/>
        </p:nvSpPr>
        <p:spPr>
          <a:xfrm rot="19612220">
            <a:off x="2588401" y="896621"/>
            <a:ext cx="656492" cy="1500584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53720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" name="Metin kutusu 1">
            <a:extLst>
              <a:ext uri="{FF2B5EF4-FFF2-40B4-BE49-F238E27FC236}">
                <a16:creationId xmlns:a16="http://schemas.microsoft.com/office/drawing/2014/main" id="{2FB90503-D186-4613-AD67-1ADDD87C2979}"/>
              </a:ext>
            </a:extLst>
          </p:cNvPr>
          <p:cNvSpPr txBox="1"/>
          <p:nvPr/>
        </p:nvSpPr>
        <p:spPr>
          <a:xfrm>
            <a:off x="574430" y="668215"/>
            <a:ext cx="90384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sz="2800" b="1" dirty="0"/>
              <a:t> Ödeme Emri Belgesine Birden Fazla Harcama </a:t>
            </a:r>
            <a:r>
              <a:rPr lang="tr-TR" sz="2800" b="1" dirty="0" err="1"/>
              <a:t>Halimatı</a:t>
            </a:r>
            <a:r>
              <a:rPr lang="tr-TR" sz="2800" b="1" dirty="0"/>
              <a:t> girişi ile veri yüklenmesi</a:t>
            </a:r>
            <a:endParaRPr lang="tr-TR" sz="2800" dirty="0"/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DAF26D73-E750-47BD-AE3B-5AFAD30BBEDD}"/>
              </a:ext>
            </a:extLst>
          </p:cNvPr>
          <p:cNvSpPr txBox="1"/>
          <p:nvPr/>
        </p:nvSpPr>
        <p:spPr>
          <a:xfrm>
            <a:off x="779584" y="2012050"/>
            <a:ext cx="8346831" cy="1883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Ödeme emrine bağlanan </a:t>
            </a:r>
            <a:r>
              <a:rPr lang="tr-TR" sz="2000" b="1" u="sng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harcama talimatı veri girişi alanına 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birden fazla evrak yüklenmekte olup bu nedenle eklenen evraklar ödeme sürecinde sistem tarafından görüntülenememektedir. Her bir ödeme emrinde sadece bir adet harcama talimatı belgesi olması gerekmektedir.</a:t>
            </a:r>
          </a:p>
        </p:txBody>
      </p:sp>
    </p:spTree>
    <p:extLst>
      <p:ext uri="{BB962C8B-B14F-4D97-AF65-F5344CB8AC3E}">
        <p14:creationId xmlns:p14="http://schemas.microsoft.com/office/powerpoint/2010/main" val="20397361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906000" cy="6858000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77" y="0"/>
            <a:ext cx="9777046" cy="6342185"/>
          </a:xfrm>
          <a:prstGeom prst="rect">
            <a:avLst/>
          </a:prstGeom>
        </p:spPr>
      </p:pic>
      <p:sp>
        <p:nvSpPr>
          <p:cNvPr id="3" name="Ok: Aşağı 2">
            <a:extLst>
              <a:ext uri="{FF2B5EF4-FFF2-40B4-BE49-F238E27FC236}">
                <a16:creationId xmlns:a16="http://schemas.microsoft.com/office/drawing/2014/main" id="{359937D3-E1A6-4347-9A2D-1ED43DA83664}"/>
              </a:ext>
            </a:extLst>
          </p:cNvPr>
          <p:cNvSpPr/>
          <p:nvPr/>
        </p:nvSpPr>
        <p:spPr>
          <a:xfrm>
            <a:off x="222739" y="3429000"/>
            <a:ext cx="1090245" cy="1295400"/>
          </a:xfrm>
          <a:prstGeom prst="downArrow">
            <a:avLst/>
          </a:prstGeom>
          <a:solidFill>
            <a:srgbClr val="FFFF0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highlight>
                <a:srgbClr val="000080"/>
              </a:highlight>
            </a:endParaRPr>
          </a:p>
        </p:txBody>
      </p:sp>
      <p:sp>
        <p:nvSpPr>
          <p:cNvPr id="5" name="Ok: Aşağı 4">
            <a:extLst>
              <a:ext uri="{FF2B5EF4-FFF2-40B4-BE49-F238E27FC236}">
                <a16:creationId xmlns:a16="http://schemas.microsoft.com/office/drawing/2014/main" id="{3B67C18E-FBAF-499E-A4FE-9662F97596FD}"/>
              </a:ext>
            </a:extLst>
          </p:cNvPr>
          <p:cNvSpPr/>
          <p:nvPr/>
        </p:nvSpPr>
        <p:spPr>
          <a:xfrm rot="5400000">
            <a:off x="1544515" y="4621823"/>
            <a:ext cx="1090245" cy="1295400"/>
          </a:xfrm>
          <a:prstGeom prst="downArrow">
            <a:avLst/>
          </a:prstGeom>
          <a:solidFill>
            <a:srgbClr val="FFFF0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7" name="Ok: Aşağı 6">
            <a:extLst>
              <a:ext uri="{FF2B5EF4-FFF2-40B4-BE49-F238E27FC236}">
                <a16:creationId xmlns:a16="http://schemas.microsoft.com/office/drawing/2014/main" id="{B00900A1-C172-4745-8EFA-E964455D10A5}"/>
              </a:ext>
            </a:extLst>
          </p:cNvPr>
          <p:cNvSpPr/>
          <p:nvPr/>
        </p:nvSpPr>
        <p:spPr>
          <a:xfrm rot="10800000">
            <a:off x="240323" y="5457093"/>
            <a:ext cx="1090245" cy="1295400"/>
          </a:xfrm>
          <a:prstGeom prst="downArrow">
            <a:avLst/>
          </a:prstGeom>
          <a:solidFill>
            <a:srgbClr val="FFFF0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122003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07" y="0"/>
            <a:ext cx="9906000" cy="6858000"/>
          </a:xfrm>
          <a:prstGeom prst="rect">
            <a:avLst/>
          </a:prstGeom>
        </p:spPr>
      </p:pic>
      <p:sp>
        <p:nvSpPr>
          <p:cNvPr id="2" name="Metin kutusu 1">
            <a:extLst>
              <a:ext uri="{FF2B5EF4-FFF2-40B4-BE49-F238E27FC236}">
                <a16:creationId xmlns:a16="http://schemas.microsoft.com/office/drawing/2014/main" id="{2FB90503-D186-4613-AD67-1ADDD87C2979}"/>
              </a:ext>
            </a:extLst>
          </p:cNvPr>
          <p:cNvSpPr txBox="1"/>
          <p:nvPr/>
        </p:nvSpPr>
        <p:spPr>
          <a:xfrm>
            <a:off x="574430" y="668215"/>
            <a:ext cx="90384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sz="2800" b="1" dirty="0"/>
              <a:t> Muayene Kabul Komisyon Raporunda Yapılan Hatalar</a:t>
            </a:r>
            <a:endParaRPr lang="tr-TR" sz="2800" dirty="0"/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DAF26D73-E750-47BD-AE3B-5AFAD30BBEDD}"/>
              </a:ext>
            </a:extLst>
          </p:cNvPr>
          <p:cNvSpPr txBox="1"/>
          <p:nvPr/>
        </p:nvSpPr>
        <p:spPr>
          <a:xfrm>
            <a:off x="779584" y="1636912"/>
            <a:ext cx="8346831" cy="1421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Muayene Kabul Komisyon raporu içeriğinde yer alan </a:t>
            </a:r>
            <a:r>
              <a:rPr lang="tr-TR" sz="2000" b="1" u="sng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görevlendirme tarih ve sayısının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doğru, </a:t>
            </a:r>
            <a:r>
              <a:rPr lang="tr-TR" sz="2000" b="1" u="sng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fatura tarihi ve fatura numarasının 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ise eksiksiz yazılması gerekmektedir.</a:t>
            </a:r>
          </a:p>
        </p:txBody>
      </p:sp>
    </p:spTree>
    <p:extLst>
      <p:ext uri="{BB962C8B-B14F-4D97-AF65-F5344CB8AC3E}">
        <p14:creationId xmlns:p14="http://schemas.microsoft.com/office/powerpoint/2010/main" val="5625936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9568"/>
            <a:ext cx="4595446" cy="5310554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949568"/>
            <a:ext cx="4835769" cy="5310554"/>
          </a:xfrm>
          <a:prstGeom prst="rect">
            <a:avLst/>
          </a:prstGeom>
        </p:spPr>
      </p:pic>
      <p:sp>
        <p:nvSpPr>
          <p:cNvPr id="2" name="Ok: Aşağı 1">
            <a:extLst>
              <a:ext uri="{FF2B5EF4-FFF2-40B4-BE49-F238E27FC236}">
                <a16:creationId xmlns:a16="http://schemas.microsoft.com/office/drawing/2014/main" id="{69AD9FB7-F372-4612-AE02-E233E4014A10}"/>
              </a:ext>
            </a:extLst>
          </p:cNvPr>
          <p:cNvSpPr/>
          <p:nvPr/>
        </p:nvSpPr>
        <p:spPr>
          <a:xfrm rot="18954502">
            <a:off x="4727389" y="2795177"/>
            <a:ext cx="820615" cy="195001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Dikdörtgen 2">
            <a:extLst>
              <a:ext uri="{FF2B5EF4-FFF2-40B4-BE49-F238E27FC236}">
                <a16:creationId xmlns:a16="http://schemas.microsoft.com/office/drawing/2014/main" id="{EEC72075-D6E5-4EB3-8381-E71B1C01CCE3}"/>
              </a:ext>
            </a:extLst>
          </p:cNvPr>
          <p:cNvSpPr/>
          <p:nvPr/>
        </p:nvSpPr>
        <p:spPr>
          <a:xfrm>
            <a:off x="5720862" y="5087815"/>
            <a:ext cx="2004646" cy="246185"/>
          </a:xfrm>
          <a:prstGeom prst="rect">
            <a:avLst/>
          </a:prstGeom>
          <a:solidFill>
            <a:srgbClr val="FFFF00">
              <a:alpha val="4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970004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eması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611</TotalTime>
  <Words>603</Words>
  <Application>Microsoft Office PowerPoint</Application>
  <PresentationFormat>A4 Kağıt (210x297 mm)</PresentationFormat>
  <Paragraphs>59</Paragraphs>
  <Slides>31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31</vt:i4>
      </vt:variant>
    </vt:vector>
  </HeadingPairs>
  <TitlesOfParts>
    <vt:vector size="38" baseType="lpstr">
      <vt:lpstr>Arial</vt:lpstr>
      <vt:lpstr>Calibri</vt:lpstr>
      <vt:lpstr>Calibri Light</vt:lpstr>
      <vt:lpstr>Times New Roman</vt:lpstr>
      <vt:lpstr>Vijaya</vt:lpstr>
      <vt:lpstr>Wingdings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user</dc:creator>
  <cp:lastModifiedBy>İsmail SAKALLI</cp:lastModifiedBy>
  <cp:revision>89</cp:revision>
  <dcterms:created xsi:type="dcterms:W3CDTF">2018-01-09T09:15:13Z</dcterms:created>
  <dcterms:modified xsi:type="dcterms:W3CDTF">2022-05-24T07:41:56Z</dcterms:modified>
</cp:coreProperties>
</file>