
<file path=[Content_Types].xml><?xml version="1.0" encoding="utf-8"?>
<Types xmlns="http://schemas.openxmlformats.org/package/2006/content-types">
  <Default Extension="png" ContentType="image/png"/>
  <Default Extension="jpeg" ContentType="image/jpeg"/>
  <Default Extension="emf" ContentType="image/x-emf"/>
  <Default Extension="xls" ContentType="application/vnd.ms-excel"/>
  <Default Extension="rels" ContentType="application/vnd.openxmlformats-package.relationships+xml"/>
  <Default Extension="xml" ContentType="application/xml"/>
  <Default Extension="gif" ContentType="image/gi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10" r:id="rId1"/>
  </p:sldMasterIdLst>
  <p:notesMasterIdLst>
    <p:notesMasterId r:id="rId80"/>
  </p:notesMasterIdLst>
  <p:sldIdLst>
    <p:sldId id="256" r:id="rId2"/>
    <p:sldId id="257" r:id="rId3"/>
    <p:sldId id="545" r:id="rId4"/>
    <p:sldId id="546" r:id="rId5"/>
    <p:sldId id="463" r:id="rId6"/>
    <p:sldId id="429" r:id="rId7"/>
    <p:sldId id="460" r:id="rId8"/>
    <p:sldId id="461" r:id="rId9"/>
    <p:sldId id="464" r:id="rId10"/>
    <p:sldId id="465" r:id="rId11"/>
    <p:sldId id="473" r:id="rId12"/>
    <p:sldId id="466" r:id="rId13"/>
    <p:sldId id="474" r:id="rId14"/>
    <p:sldId id="447" r:id="rId15"/>
    <p:sldId id="449" r:id="rId16"/>
    <p:sldId id="467" r:id="rId17"/>
    <p:sldId id="468" r:id="rId18"/>
    <p:sldId id="469" r:id="rId19"/>
    <p:sldId id="470" r:id="rId20"/>
    <p:sldId id="471" r:id="rId21"/>
    <p:sldId id="476" r:id="rId22"/>
    <p:sldId id="477" r:id="rId23"/>
    <p:sldId id="478" r:id="rId24"/>
    <p:sldId id="479" r:id="rId25"/>
    <p:sldId id="537" r:id="rId26"/>
    <p:sldId id="538" r:id="rId27"/>
    <p:sldId id="446" r:id="rId28"/>
    <p:sldId id="475" r:id="rId29"/>
    <p:sldId id="450" r:id="rId30"/>
    <p:sldId id="451" r:id="rId31"/>
    <p:sldId id="454" r:id="rId32"/>
    <p:sldId id="482" r:id="rId33"/>
    <p:sldId id="452" r:id="rId34"/>
    <p:sldId id="539" r:id="rId35"/>
    <p:sldId id="540" r:id="rId36"/>
    <p:sldId id="542" r:id="rId37"/>
    <p:sldId id="541" r:id="rId38"/>
    <p:sldId id="483" r:id="rId39"/>
    <p:sldId id="455" r:id="rId40"/>
    <p:sldId id="484" r:id="rId41"/>
    <p:sldId id="486" r:id="rId42"/>
    <p:sldId id="487" r:id="rId43"/>
    <p:sldId id="488" r:id="rId44"/>
    <p:sldId id="489" r:id="rId45"/>
    <p:sldId id="543" r:id="rId46"/>
    <p:sldId id="490" r:id="rId47"/>
    <p:sldId id="491" r:id="rId48"/>
    <p:sldId id="493" r:id="rId49"/>
    <p:sldId id="492" r:id="rId50"/>
    <p:sldId id="494" r:id="rId51"/>
    <p:sldId id="495" r:id="rId52"/>
    <p:sldId id="496" r:id="rId53"/>
    <p:sldId id="497" r:id="rId54"/>
    <p:sldId id="498" r:id="rId55"/>
    <p:sldId id="500" r:id="rId56"/>
    <p:sldId id="501" r:id="rId57"/>
    <p:sldId id="502" r:id="rId58"/>
    <p:sldId id="520" r:id="rId59"/>
    <p:sldId id="548" r:id="rId60"/>
    <p:sldId id="503" r:id="rId61"/>
    <p:sldId id="505" r:id="rId62"/>
    <p:sldId id="506" r:id="rId63"/>
    <p:sldId id="507" r:id="rId64"/>
    <p:sldId id="508" r:id="rId65"/>
    <p:sldId id="521" r:id="rId66"/>
    <p:sldId id="509" r:id="rId67"/>
    <p:sldId id="522" r:id="rId68"/>
    <p:sldId id="523" r:id="rId69"/>
    <p:sldId id="524" r:id="rId70"/>
    <p:sldId id="525" r:id="rId71"/>
    <p:sldId id="526" r:id="rId72"/>
    <p:sldId id="527" r:id="rId73"/>
    <p:sldId id="528" r:id="rId74"/>
    <p:sldId id="529" r:id="rId75"/>
    <p:sldId id="530" r:id="rId76"/>
    <p:sldId id="511" r:id="rId77"/>
    <p:sldId id="547" r:id="rId78"/>
    <p:sldId id="439" r:id="rId79"/>
  </p:sldIdLst>
  <p:sldSz cx="9144000" cy="6858000" type="screen4x3"/>
  <p:notesSz cx="6858000" cy="9144000"/>
  <p:defaultTextStyle>
    <a:defPPr>
      <a:defRPr lang="tr-TR"/>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81E46"/>
    <a:srgbClr val="F9D1A9"/>
    <a:srgbClr val="D83486"/>
    <a:srgbClr val="9933FF"/>
    <a:srgbClr val="FFFF0D"/>
    <a:srgbClr val="EF4111"/>
    <a:srgbClr val="3643BA"/>
    <a:srgbClr val="F3850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7853C-536D-4A76-A0AE-DD22124D55A5}" styleName="Tema Uygulanmış Stil 1 - Vurgu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205" autoAdjust="0"/>
    <p:restoredTop sz="94131" autoAdjust="0"/>
  </p:normalViewPr>
  <p:slideViewPr>
    <p:cSldViewPr>
      <p:cViewPr varScale="1">
        <p:scale>
          <a:sx n="109" d="100"/>
          <a:sy n="109" d="100"/>
        </p:scale>
        <p:origin x="1266" y="78"/>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tableStyles" Target="tableStyle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Üstbilgi Yer Tutucusu"/>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tr-TR"/>
          </a:p>
        </p:txBody>
      </p:sp>
      <p:sp>
        <p:nvSpPr>
          <p:cNvPr id="3" name="2 Veri Yer Tutucusu"/>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EF6A6309-D3A3-46B7-8080-E4E612F590CF}" type="datetimeFigureOut">
              <a:rPr lang="tr-TR"/>
              <a:pPr>
                <a:defRPr/>
              </a:pPr>
              <a:t>29.3.2017</a:t>
            </a:fld>
            <a:endParaRPr lang="tr-TR"/>
          </a:p>
        </p:txBody>
      </p:sp>
      <p:sp>
        <p:nvSpPr>
          <p:cNvPr id="4" name="3 Slayt Görüntüsü Yer Tutucusu"/>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tr-TR" noProof="0"/>
          </a:p>
        </p:txBody>
      </p:sp>
      <p:sp>
        <p:nvSpPr>
          <p:cNvPr id="5" name="4 Not Yer Tutucusu"/>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tr-TR" noProof="0" smtClean="0"/>
              <a:t>Asıl metin stillerini düzenlemek için tıklatın</a:t>
            </a:r>
          </a:p>
          <a:p>
            <a:pPr lvl="1"/>
            <a:r>
              <a:rPr lang="tr-TR" noProof="0" smtClean="0"/>
              <a:t>İkinci düzey</a:t>
            </a:r>
          </a:p>
          <a:p>
            <a:pPr lvl="2"/>
            <a:r>
              <a:rPr lang="tr-TR" noProof="0" smtClean="0"/>
              <a:t>Üçüncü düzey</a:t>
            </a:r>
          </a:p>
          <a:p>
            <a:pPr lvl="3"/>
            <a:r>
              <a:rPr lang="tr-TR" noProof="0" smtClean="0"/>
              <a:t>Dördüncü düzey</a:t>
            </a:r>
          </a:p>
          <a:p>
            <a:pPr lvl="4"/>
            <a:r>
              <a:rPr lang="tr-TR" noProof="0" smtClean="0"/>
              <a:t>Beşinci düzey</a:t>
            </a:r>
            <a:endParaRPr lang="tr-TR" noProof="0"/>
          </a:p>
        </p:txBody>
      </p:sp>
      <p:sp>
        <p:nvSpPr>
          <p:cNvPr id="6" name="5 Altbilgi Yer Tutucusu"/>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tr-TR"/>
          </a:p>
        </p:txBody>
      </p:sp>
      <p:sp>
        <p:nvSpPr>
          <p:cNvPr id="7" name="6 Slayt Numarası Yer Tutucusu"/>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cs typeface="+mn-cs"/>
              </a:defRPr>
            </a:lvl1pPr>
          </a:lstStyle>
          <a:p>
            <a:pPr>
              <a:defRPr/>
            </a:pPr>
            <a:fld id="{3B17DA69-E9C7-406B-A77E-EEEA1B90E451}" type="slidenum">
              <a:rPr lang="tr-TR"/>
              <a:pPr>
                <a:defRPr/>
              </a:pPr>
              <a:t>‹#›</a:t>
            </a:fld>
            <a:endParaRPr lang="tr-TR"/>
          </a:p>
        </p:txBody>
      </p:sp>
    </p:spTree>
    <p:extLst>
      <p:ext uri="{BB962C8B-B14F-4D97-AF65-F5344CB8AC3E}">
        <p14:creationId xmlns:p14="http://schemas.microsoft.com/office/powerpoint/2010/main" val="47524007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pPr>
              <a:defRPr/>
            </a:pPr>
            <a:fld id="{3B17DA69-E9C7-406B-A77E-EEEA1B90E451}" type="slidenum">
              <a:rPr lang="tr-TR" smtClean="0"/>
              <a:pPr>
                <a:defRPr/>
              </a:pPr>
              <a:t>1</a:t>
            </a:fld>
            <a:endParaRPr lang="tr-TR"/>
          </a:p>
        </p:txBody>
      </p:sp>
    </p:spTree>
    <p:extLst>
      <p:ext uri="{BB962C8B-B14F-4D97-AF65-F5344CB8AC3E}">
        <p14:creationId xmlns:p14="http://schemas.microsoft.com/office/powerpoint/2010/main" val="18055692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1 Slayt Görüntüsü Yer Tutucusu"/>
          <p:cNvSpPr>
            <a:spLocks noGrp="1" noRot="1" noChangeAspect="1" noTextEdit="1"/>
          </p:cNvSpPr>
          <p:nvPr>
            <p:ph type="sldImg"/>
          </p:nvPr>
        </p:nvSpPr>
        <p:spPr bwMode="auto">
          <a:noFill/>
          <a:ln>
            <a:solidFill>
              <a:srgbClr val="000000"/>
            </a:solidFill>
            <a:miter lim="800000"/>
            <a:headEnd/>
            <a:tailEnd/>
          </a:ln>
        </p:spPr>
      </p:sp>
      <p:sp>
        <p:nvSpPr>
          <p:cNvPr id="98307" name="2 Not Yer Tutucusu"/>
          <p:cNvSpPr>
            <a:spLocks noGrp="1"/>
          </p:cNvSpPr>
          <p:nvPr>
            <p:ph type="body" idx="1"/>
          </p:nvPr>
        </p:nvSpPr>
        <p:spPr bwMode="auto">
          <a:noFill/>
        </p:spPr>
        <p:txBody>
          <a:bodyPr wrap="square" numCol="1" anchor="t" anchorCtr="0" compatLnSpc="1">
            <a:prstTxWarp prst="textNoShape">
              <a:avLst/>
            </a:prstTxWarp>
          </a:bodyPr>
          <a:lstStyle/>
          <a:p>
            <a:endParaRPr lang="tr-TR" smtClean="0"/>
          </a:p>
        </p:txBody>
      </p:sp>
      <p:sp>
        <p:nvSpPr>
          <p:cNvPr id="4" name="3 Slayt Numarası Yer Tutucusu"/>
          <p:cNvSpPr>
            <a:spLocks noGrp="1"/>
          </p:cNvSpPr>
          <p:nvPr>
            <p:ph type="sldNum" sz="quarter" idx="5"/>
          </p:nvPr>
        </p:nvSpPr>
        <p:spPr/>
        <p:txBody>
          <a:bodyPr/>
          <a:lstStyle/>
          <a:p>
            <a:pPr>
              <a:defRPr/>
            </a:pPr>
            <a:fld id="{4AA846AE-99D0-4B1E-8A02-028EB3C15504}" type="slidenum">
              <a:rPr lang="tr-TR" smtClean="0"/>
              <a:pPr>
                <a:defRPr/>
              </a:pPr>
              <a:t>8</a:t>
            </a:fld>
            <a:endParaRPr lang="tr-TR"/>
          </a:p>
        </p:txBody>
      </p:sp>
    </p:spTree>
    <p:extLst>
      <p:ext uri="{BB962C8B-B14F-4D97-AF65-F5344CB8AC3E}">
        <p14:creationId xmlns:p14="http://schemas.microsoft.com/office/powerpoint/2010/main" val="25523229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1 Slayt Görüntüsü Yer Tutucusu"/>
          <p:cNvSpPr>
            <a:spLocks noGrp="1" noRot="1" noChangeAspect="1" noTextEdit="1"/>
          </p:cNvSpPr>
          <p:nvPr>
            <p:ph type="sldImg"/>
          </p:nvPr>
        </p:nvSpPr>
        <p:spPr bwMode="auto">
          <a:noFill/>
          <a:ln>
            <a:solidFill>
              <a:srgbClr val="000000"/>
            </a:solidFill>
            <a:miter lim="800000"/>
            <a:headEnd/>
            <a:tailEnd/>
          </a:ln>
        </p:spPr>
      </p:sp>
      <p:sp>
        <p:nvSpPr>
          <p:cNvPr id="99331" name="2 Not Yer Tutucusu"/>
          <p:cNvSpPr>
            <a:spLocks noGrp="1"/>
          </p:cNvSpPr>
          <p:nvPr>
            <p:ph type="body" idx="1"/>
          </p:nvPr>
        </p:nvSpPr>
        <p:spPr bwMode="auto">
          <a:noFill/>
        </p:spPr>
        <p:txBody>
          <a:bodyPr wrap="square" numCol="1" anchor="t" anchorCtr="0" compatLnSpc="1">
            <a:prstTxWarp prst="textNoShape">
              <a:avLst/>
            </a:prstTxWarp>
          </a:bodyPr>
          <a:lstStyle/>
          <a:p>
            <a:endParaRPr lang="tr-TR" smtClean="0"/>
          </a:p>
        </p:txBody>
      </p:sp>
      <p:sp>
        <p:nvSpPr>
          <p:cNvPr id="4" name="3 Slayt Numarası Yer Tutucusu"/>
          <p:cNvSpPr>
            <a:spLocks noGrp="1"/>
          </p:cNvSpPr>
          <p:nvPr>
            <p:ph type="sldNum" sz="quarter" idx="5"/>
          </p:nvPr>
        </p:nvSpPr>
        <p:spPr/>
        <p:txBody>
          <a:bodyPr/>
          <a:lstStyle/>
          <a:p>
            <a:pPr>
              <a:defRPr/>
            </a:pPr>
            <a:fld id="{CE9C6529-ED9B-4F40-902B-556653E50FAF}" type="slidenum">
              <a:rPr lang="tr-TR" smtClean="0"/>
              <a:pPr>
                <a:defRPr/>
              </a:pPr>
              <a:t>9</a:t>
            </a:fld>
            <a:endParaRPr lang="tr-TR"/>
          </a:p>
        </p:txBody>
      </p:sp>
    </p:spTree>
    <p:extLst>
      <p:ext uri="{BB962C8B-B14F-4D97-AF65-F5344CB8AC3E}">
        <p14:creationId xmlns:p14="http://schemas.microsoft.com/office/powerpoint/2010/main" val="24595038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1 Slayt Görüntüsü Yer Tutucusu"/>
          <p:cNvSpPr>
            <a:spLocks noGrp="1" noRot="1" noChangeAspect="1" noTextEdit="1"/>
          </p:cNvSpPr>
          <p:nvPr>
            <p:ph type="sldImg"/>
          </p:nvPr>
        </p:nvSpPr>
        <p:spPr bwMode="auto">
          <a:noFill/>
          <a:ln>
            <a:solidFill>
              <a:srgbClr val="000000"/>
            </a:solidFill>
            <a:miter lim="800000"/>
            <a:headEnd/>
            <a:tailEnd/>
          </a:ln>
        </p:spPr>
      </p:sp>
      <p:sp>
        <p:nvSpPr>
          <p:cNvPr id="100355" name="2 Not Yer Tutucusu"/>
          <p:cNvSpPr>
            <a:spLocks noGrp="1"/>
          </p:cNvSpPr>
          <p:nvPr>
            <p:ph type="body" idx="1"/>
          </p:nvPr>
        </p:nvSpPr>
        <p:spPr bwMode="auto">
          <a:noFill/>
        </p:spPr>
        <p:txBody>
          <a:bodyPr wrap="square" numCol="1" anchor="t" anchorCtr="0" compatLnSpc="1">
            <a:prstTxWarp prst="textNoShape">
              <a:avLst/>
            </a:prstTxWarp>
          </a:bodyPr>
          <a:lstStyle/>
          <a:p>
            <a:endParaRPr lang="tr-TR" smtClean="0"/>
          </a:p>
        </p:txBody>
      </p:sp>
      <p:sp>
        <p:nvSpPr>
          <p:cNvPr id="4" name="3 Slayt Numarası Yer Tutucusu"/>
          <p:cNvSpPr>
            <a:spLocks noGrp="1"/>
          </p:cNvSpPr>
          <p:nvPr>
            <p:ph type="sldNum" sz="quarter" idx="5"/>
          </p:nvPr>
        </p:nvSpPr>
        <p:spPr/>
        <p:txBody>
          <a:bodyPr/>
          <a:lstStyle/>
          <a:p>
            <a:pPr>
              <a:defRPr/>
            </a:pPr>
            <a:fld id="{91806F13-0320-4425-9975-B676B7A771D3}" type="slidenum">
              <a:rPr lang="tr-TR" smtClean="0"/>
              <a:pPr>
                <a:defRPr/>
              </a:pPr>
              <a:t>10</a:t>
            </a:fld>
            <a:endParaRPr lang="tr-TR"/>
          </a:p>
        </p:txBody>
      </p:sp>
    </p:spTree>
    <p:extLst>
      <p:ext uri="{BB962C8B-B14F-4D97-AF65-F5344CB8AC3E}">
        <p14:creationId xmlns:p14="http://schemas.microsoft.com/office/powerpoint/2010/main" val="31028853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1 Slayt Görüntüsü Yer Tutucusu"/>
          <p:cNvSpPr>
            <a:spLocks noGrp="1" noRot="1" noChangeAspect="1" noTextEdit="1"/>
          </p:cNvSpPr>
          <p:nvPr>
            <p:ph type="sldImg"/>
          </p:nvPr>
        </p:nvSpPr>
        <p:spPr bwMode="auto">
          <a:noFill/>
          <a:ln>
            <a:solidFill>
              <a:srgbClr val="000000"/>
            </a:solidFill>
            <a:miter lim="800000"/>
            <a:headEnd/>
            <a:tailEnd/>
          </a:ln>
        </p:spPr>
      </p:sp>
      <p:sp>
        <p:nvSpPr>
          <p:cNvPr id="101379" name="2 Not Yer Tutucusu"/>
          <p:cNvSpPr>
            <a:spLocks noGrp="1"/>
          </p:cNvSpPr>
          <p:nvPr>
            <p:ph type="body" idx="1"/>
          </p:nvPr>
        </p:nvSpPr>
        <p:spPr bwMode="auto">
          <a:noFill/>
        </p:spPr>
        <p:txBody>
          <a:bodyPr wrap="square" numCol="1" anchor="t" anchorCtr="0" compatLnSpc="1">
            <a:prstTxWarp prst="textNoShape">
              <a:avLst/>
            </a:prstTxWarp>
          </a:bodyPr>
          <a:lstStyle/>
          <a:p>
            <a:endParaRPr lang="tr-TR" smtClean="0"/>
          </a:p>
        </p:txBody>
      </p:sp>
      <p:sp>
        <p:nvSpPr>
          <p:cNvPr id="4" name="3 Slayt Numarası Yer Tutucusu"/>
          <p:cNvSpPr>
            <a:spLocks noGrp="1"/>
          </p:cNvSpPr>
          <p:nvPr>
            <p:ph type="sldNum" sz="quarter" idx="5"/>
          </p:nvPr>
        </p:nvSpPr>
        <p:spPr/>
        <p:txBody>
          <a:bodyPr/>
          <a:lstStyle/>
          <a:p>
            <a:pPr>
              <a:defRPr/>
            </a:pPr>
            <a:fld id="{08E9B8AD-CBEC-49E7-A157-4F3B07D4527E}" type="slidenum">
              <a:rPr lang="tr-TR" smtClean="0"/>
              <a:pPr>
                <a:defRPr/>
              </a:pPr>
              <a:t>11</a:t>
            </a:fld>
            <a:endParaRPr lang="tr-TR"/>
          </a:p>
        </p:txBody>
      </p:sp>
    </p:spTree>
    <p:extLst>
      <p:ext uri="{BB962C8B-B14F-4D97-AF65-F5344CB8AC3E}">
        <p14:creationId xmlns:p14="http://schemas.microsoft.com/office/powerpoint/2010/main" val="11652364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1 Slayt Görüntüsü Yer Tutucusu"/>
          <p:cNvSpPr>
            <a:spLocks noGrp="1" noRot="1" noChangeAspect="1" noTextEdit="1"/>
          </p:cNvSpPr>
          <p:nvPr>
            <p:ph type="sldImg"/>
          </p:nvPr>
        </p:nvSpPr>
        <p:spPr bwMode="auto">
          <a:noFill/>
          <a:ln>
            <a:solidFill>
              <a:srgbClr val="000000"/>
            </a:solidFill>
            <a:miter lim="800000"/>
            <a:headEnd/>
            <a:tailEnd/>
          </a:ln>
        </p:spPr>
      </p:sp>
      <p:sp>
        <p:nvSpPr>
          <p:cNvPr id="102403" name="2 Not Yer Tutucusu"/>
          <p:cNvSpPr>
            <a:spLocks noGrp="1"/>
          </p:cNvSpPr>
          <p:nvPr>
            <p:ph type="body" idx="1"/>
          </p:nvPr>
        </p:nvSpPr>
        <p:spPr bwMode="auto">
          <a:noFill/>
        </p:spPr>
        <p:txBody>
          <a:bodyPr wrap="square" numCol="1" anchor="t" anchorCtr="0" compatLnSpc="1">
            <a:prstTxWarp prst="textNoShape">
              <a:avLst/>
            </a:prstTxWarp>
          </a:bodyPr>
          <a:lstStyle/>
          <a:p>
            <a:endParaRPr lang="tr-TR" smtClean="0"/>
          </a:p>
        </p:txBody>
      </p:sp>
      <p:sp>
        <p:nvSpPr>
          <p:cNvPr id="4" name="3 Slayt Numarası Yer Tutucusu"/>
          <p:cNvSpPr>
            <a:spLocks noGrp="1"/>
          </p:cNvSpPr>
          <p:nvPr>
            <p:ph type="sldNum" sz="quarter" idx="5"/>
          </p:nvPr>
        </p:nvSpPr>
        <p:spPr/>
        <p:txBody>
          <a:bodyPr/>
          <a:lstStyle/>
          <a:p>
            <a:pPr>
              <a:defRPr/>
            </a:pPr>
            <a:fld id="{563AFCC3-103D-4A14-9E8C-2AF586352D2E}" type="slidenum">
              <a:rPr lang="tr-TR" smtClean="0"/>
              <a:pPr>
                <a:defRPr/>
              </a:pPr>
              <a:t>12</a:t>
            </a:fld>
            <a:endParaRPr lang="tr-TR"/>
          </a:p>
        </p:txBody>
      </p:sp>
    </p:spTree>
    <p:extLst>
      <p:ext uri="{BB962C8B-B14F-4D97-AF65-F5344CB8AC3E}">
        <p14:creationId xmlns:p14="http://schemas.microsoft.com/office/powerpoint/2010/main" val="5793624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1 Slayt Görüntüsü Yer Tutucusu"/>
          <p:cNvSpPr>
            <a:spLocks noGrp="1" noRot="1" noChangeAspect="1" noTextEdit="1"/>
          </p:cNvSpPr>
          <p:nvPr>
            <p:ph type="sldImg"/>
          </p:nvPr>
        </p:nvSpPr>
        <p:spPr bwMode="auto">
          <a:noFill/>
          <a:ln>
            <a:solidFill>
              <a:srgbClr val="000000"/>
            </a:solidFill>
            <a:miter lim="800000"/>
            <a:headEnd/>
            <a:tailEnd/>
          </a:ln>
        </p:spPr>
      </p:sp>
      <p:sp>
        <p:nvSpPr>
          <p:cNvPr id="103427" name="2 Not Yer Tutucusu"/>
          <p:cNvSpPr>
            <a:spLocks noGrp="1"/>
          </p:cNvSpPr>
          <p:nvPr>
            <p:ph type="body" idx="1"/>
          </p:nvPr>
        </p:nvSpPr>
        <p:spPr bwMode="auto">
          <a:noFill/>
        </p:spPr>
        <p:txBody>
          <a:bodyPr wrap="square" numCol="1" anchor="t" anchorCtr="0" compatLnSpc="1">
            <a:prstTxWarp prst="textNoShape">
              <a:avLst/>
            </a:prstTxWarp>
          </a:bodyPr>
          <a:lstStyle/>
          <a:p>
            <a:endParaRPr lang="tr-TR" smtClean="0"/>
          </a:p>
        </p:txBody>
      </p:sp>
      <p:sp>
        <p:nvSpPr>
          <p:cNvPr id="4" name="3 Slayt Numarası Yer Tutucusu"/>
          <p:cNvSpPr>
            <a:spLocks noGrp="1"/>
          </p:cNvSpPr>
          <p:nvPr>
            <p:ph type="sldNum" sz="quarter" idx="5"/>
          </p:nvPr>
        </p:nvSpPr>
        <p:spPr/>
        <p:txBody>
          <a:bodyPr/>
          <a:lstStyle/>
          <a:p>
            <a:pPr>
              <a:defRPr/>
            </a:pPr>
            <a:fld id="{2C9C59AF-7564-43A2-9CD0-675C4DF986E9}" type="slidenum">
              <a:rPr lang="tr-TR" smtClean="0"/>
              <a:pPr>
                <a:defRPr/>
              </a:pPr>
              <a:t>13</a:t>
            </a:fld>
            <a:endParaRPr lang="tr-TR"/>
          </a:p>
        </p:txBody>
      </p:sp>
    </p:spTree>
    <p:extLst>
      <p:ext uri="{BB962C8B-B14F-4D97-AF65-F5344CB8AC3E}">
        <p14:creationId xmlns:p14="http://schemas.microsoft.com/office/powerpoint/2010/main" val="38322400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pPr>
              <a:defRPr/>
            </a:pPr>
            <a:fld id="{3B17DA69-E9C7-406B-A77E-EEEA1B90E451}" type="slidenum">
              <a:rPr lang="tr-TR" smtClean="0"/>
              <a:pPr>
                <a:defRPr/>
              </a:pPr>
              <a:t>31</a:t>
            </a:fld>
            <a:endParaRPr lang="tr-TR"/>
          </a:p>
        </p:txBody>
      </p:sp>
    </p:spTree>
    <p:extLst>
      <p:ext uri="{BB962C8B-B14F-4D97-AF65-F5344CB8AC3E}">
        <p14:creationId xmlns:p14="http://schemas.microsoft.com/office/powerpoint/2010/main" val="24133304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pPr>
              <a:defRPr/>
            </a:pPr>
            <a:fld id="{3B17DA69-E9C7-406B-A77E-EEEA1B90E451}" type="slidenum">
              <a:rPr lang="tr-TR" smtClean="0"/>
              <a:pPr>
                <a:defRPr/>
              </a:pPr>
              <a:t>69</a:t>
            </a:fld>
            <a:endParaRPr lang="tr-TR"/>
          </a:p>
        </p:txBody>
      </p:sp>
    </p:spTree>
    <p:extLst>
      <p:ext uri="{BB962C8B-B14F-4D97-AF65-F5344CB8AC3E}">
        <p14:creationId xmlns:p14="http://schemas.microsoft.com/office/powerpoint/2010/main" val="40153390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tr-TR" smtClean="0"/>
              <a:t>Asıl başlık stili için tıklatın</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smtClean="0"/>
              <a:t>Asıl alt başlık stilini düzenlemek için tıklatın</a:t>
            </a:r>
            <a:endParaRPr lang="en-US" dirty="0"/>
          </a:p>
        </p:txBody>
      </p:sp>
      <p:sp>
        <p:nvSpPr>
          <p:cNvPr id="4" name="Date Placeholder 3"/>
          <p:cNvSpPr>
            <a:spLocks noGrp="1"/>
          </p:cNvSpPr>
          <p:nvPr>
            <p:ph type="dt" sz="half" idx="10"/>
          </p:nvPr>
        </p:nvSpPr>
        <p:spPr/>
        <p:txBody>
          <a:bodyPr/>
          <a:lstStyle/>
          <a:p>
            <a:pPr>
              <a:defRPr/>
            </a:pPr>
            <a:fld id="{D4E5EE79-5E8C-40B5-89E0-012C001384F9}" type="datetimeFigureOut">
              <a:rPr lang="tr-TR" smtClean="0"/>
              <a:pPr>
                <a:defRPr/>
              </a:pPr>
              <a:t>29.3.2017</a:t>
            </a:fld>
            <a:endParaRPr lang="tr-TR"/>
          </a:p>
        </p:txBody>
      </p:sp>
      <p:sp>
        <p:nvSpPr>
          <p:cNvPr id="5" name="Footer Placeholder 4"/>
          <p:cNvSpPr>
            <a:spLocks noGrp="1"/>
          </p:cNvSpPr>
          <p:nvPr>
            <p:ph type="ftr" sz="quarter" idx="11"/>
          </p:nvPr>
        </p:nvSpPr>
        <p:spPr/>
        <p:txBody>
          <a:bodyPr/>
          <a:lstStyle/>
          <a:p>
            <a:pPr>
              <a:defRPr/>
            </a:pPr>
            <a:endParaRPr lang="tr-TR"/>
          </a:p>
        </p:txBody>
      </p:sp>
      <p:sp>
        <p:nvSpPr>
          <p:cNvPr id="6" name="Slide Number Placeholder 5"/>
          <p:cNvSpPr>
            <a:spLocks noGrp="1"/>
          </p:cNvSpPr>
          <p:nvPr>
            <p:ph type="sldNum" sz="quarter" idx="12"/>
          </p:nvPr>
        </p:nvSpPr>
        <p:spPr/>
        <p:txBody>
          <a:bodyPr/>
          <a:lstStyle/>
          <a:p>
            <a:pPr>
              <a:defRPr/>
            </a:pPr>
            <a:fld id="{5CE437F1-92DC-4356-91C7-2286F81F001A}" type="slidenum">
              <a:rPr lang="tr-TR" smtClean="0"/>
              <a:pPr>
                <a:defRPr/>
              </a:pPr>
              <a:t>‹#›</a:t>
            </a:fld>
            <a:endParaRPr lang="tr-TR"/>
          </a:p>
        </p:txBody>
      </p:sp>
    </p:spTree>
    <p:extLst>
      <p:ext uri="{BB962C8B-B14F-4D97-AF65-F5344CB8AC3E}">
        <p14:creationId xmlns:p14="http://schemas.microsoft.com/office/powerpoint/2010/main" val="15603708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Asıl başlık stili için tıklatın</a:t>
            </a:r>
            <a:endParaRPr lang="en-US" dirty="0"/>
          </a:p>
        </p:txBody>
      </p:sp>
      <p:sp>
        <p:nvSpPr>
          <p:cNvPr id="3" name="Vertical Text Placeholder 2"/>
          <p:cNvSpPr>
            <a:spLocks noGrp="1"/>
          </p:cNvSpPr>
          <p:nvPr>
            <p:ph type="body" orient="vert" idx="1"/>
          </p:nvPr>
        </p:nvSpPr>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Date Placeholder 3"/>
          <p:cNvSpPr>
            <a:spLocks noGrp="1"/>
          </p:cNvSpPr>
          <p:nvPr>
            <p:ph type="dt" sz="half" idx="10"/>
          </p:nvPr>
        </p:nvSpPr>
        <p:spPr/>
        <p:txBody>
          <a:bodyPr/>
          <a:lstStyle/>
          <a:p>
            <a:pPr>
              <a:defRPr/>
            </a:pPr>
            <a:fld id="{D693E85A-555B-430C-BFED-2281D5F7866D}" type="datetimeFigureOut">
              <a:rPr lang="tr-TR" smtClean="0"/>
              <a:pPr>
                <a:defRPr/>
              </a:pPr>
              <a:t>29.3.2017</a:t>
            </a:fld>
            <a:endParaRPr lang="tr-TR"/>
          </a:p>
        </p:txBody>
      </p:sp>
      <p:sp>
        <p:nvSpPr>
          <p:cNvPr id="5" name="Footer Placeholder 4"/>
          <p:cNvSpPr>
            <a:spLocks noGrp="1"/>
          </p:cNvSpPr>
          <p:nvPr>
            <p:ph type="ftr" sz="quarter" idx="11"/>
          </p:nvPr>
        </p:nvSpPr>
        <p:spPr/>
        <p:txBody>
          <a:bodyPr/>
          <a:lstStyle/>
          <a:p>
            <a:pPr>
              <a:defRPr/>
            </a:pPr>
            <a:endParaRPr lang="tr-TR"/>
          </a:p>
        </p:txBody>
      </p:sp>
      <p:sp>
        <p:nvSpPr>
          <p:cNvPr id="6" name="Slide Number Placeholder 5"/>
          <p:cNvSpPr>
            <a:spLocks noGrp="1"/>
          </p:cNvSpPr>
          <p:nvPr>
            <p:ph type="sldNum" sz="quarter" idx="12"/>
          </p:nvPr>
        </p:nvSpPr>
        <p:spPr/>
        <p:txBody>
          <a:bodyPr/>
          <a:lstStyle/>
          <a:p>
            <a:pPr>
              <a:defRPr/>
            </a:pPr>
            <a:fld id="{36D4C1EF-72B9-4945-8274-0CF00F5627FD}" type="slidenum">
              <a:rPr lang="tr-TR" smtClean="0"/>
              <a:pPr>
                <a:defRPr/>
              </a:pPr>
              <a:t>‹#›</a:t>
            </a:fld>
            <a:endParaRPr lang="tr-TR"/>
          </a:p>
        </p:txBody>
      </p:sp>
    </p:spTree>
    <p:extLst>
      <p:ext uri="{BB962C8B-B14F-4D97-AF65-F5344CB8AC3E}">
        <p14:creationId xmlns:p14="http://schemas.microsoft.com/office/powerpoint/2010/main" val="1992735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tr-TR" smtClean="0"/>
              <a:t>Asıl başlık stili için tıklatın</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Date Placeholder 3"/>
          <p:cNvSpPr>
            <a:spLocks noGrp="1"/>
          </p:cNvSpPr>
          <p:nvPr>
            <p:ph type="dt" sz="half" idx="10"/>
          </p:nvPr>
        </p:nvSpPr>
        <p:spPr/>
        <p:txBody>
          <a:bodyPr/>
          <a:lstStyle/>
          <a:p>
            <a:pPr>
              <a:defRPr/>
            </a:pPr>
            <a:fld id="{04554991-6BB9-413D-B089-49BB915AAACF}" type="datetimeFigureOut">
              <a:rPr lang="tr-TR" smtClean="0"/>
              <a:pPr>
                <a:defRPr/>
              </a:pPr>
              <a:t>29.3.2017</a:t>
            </a:fld>
            <a:endParaRPr lang="tr-TR"/>
          </a:p>
        </p:txBody>
      </p:sp>
      <p:sp>
        <p:nvSpPr>
          <p:cNvPr id="5" name="Footer Placeholder 4"/>
          <p:cNvSpPr>
            <a:spLocks noGrp="1"/>
          </p:cNvSpPr>
          <p:nvPr>
            <p:ph type="ftr" sz="quarter" idx="11"/>
          </p:nvPr>
        </p:nvSpPr>
        <p:spPr/>
        <p:txBody>
          <a:bodyPr/>
          <a:lstStyle/>
          <a:p>
            <a:pPr>
              <a:defRPr/>
            </a:pPr>
            <a:endParaRPr lang="tr-TR"/>
          </a:p>
        </p:txBody>
      </p:sp>
      <p:sp>
        <p:nvSpPr>
          <p:cNvPr id="6" name="Slide Number Placeholder 5"/>
          <p:cNvSpPr>
            <a:spLocks noGrp="1"/>
          </p:cNvSpPr>
          <p:nvPr>
            <p:ph type="sldNum" sz="quarter" idx="12"/>
          </p:nvPr>
        </p:nvSpPr>
        <p:spPr/>
        <p:txBody>
          <a:bodyPr/>
          <a:lstStyle/>
          <a:p>
            <a:pPr>
              <a:defRPr/>
            </a:pPr>
            <a:fld id="{D7E2456F-7E88-4889-B880-B5D83D3DAFD9}" type="slidenum">
              <a:rPr lang="tr-TR" smtClean="0"/>
              <a:pPr>
                <a:defRPr/>
              </a:pPr>
              <a:t>‹#›</a:t>
            </a:fld>
            <a:endParaRPr lang="tr-TR"/>
          </a:p>
        </p:txBody>
      </p:sp>
    </p:spTree>
    <p:extLst>
      <p:ext uri="{BB962C8B-B14F-4D97-AF65-F5344CB8AC3E}">
        <p14:creationId xmlns:p14="http://schemas.microsoft.com/office/powerpoint/2010/main" val="38271906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Asıl başlık stili için tıklatın</a:t>
            </a:r>
            <a:endParaRPr lang="en-US" dirty="0"/>
          </a:p>
        </p:txBody>
      </p:sp>
      <p:sp>
        <p:nvSpPr>
          <p:cNvPr id="3" name="Content Placeholder 2"/>
          <p:cNvSpPr>
            <a:spLocks noGrp="1"/>
          </p:cNvSpPr>
          <p:nvPr>
            <p:ph idx="1"/>
          </p:nvPr>
        </p:nvSpPr>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Date Placeholder 3"/>
          <p:cNvSpPr>
            <a:spLocks noGrp="1"/>
          </p:cNvSpPr>
          <p:nvPr>
            <p:ph type="dt" sz="half" idx="10"/>
          </p:nvPr>
        </p:nvSpPr>
        <p:spPr/>
        <p:txBody>
          <a:bodyPr/>
          <a:lstStyle/>
          <a:p>
            <a:pPr>
              <a:defRPr/>
            </a:pPr>
            <a:fld id="{FEDDF466-8926-498A-A8D2-FF73AD6EA0C1}" type="datetimeFigureOut">
              <a:rPr lang="tr-TR" smtClean="0"/>
              <a:pPr>
                <a:defRPr/>
              </a:pPr>
              <a:t>29.3.2017</a:t>
            </a:fld>
            <a:endParaRPr lang="tr-TR"/>
          </a:p>
        </p:txBody>
      </p:sp>
      <p:sp>
        <p:nvSpPr>
          <p:cNvPr id="5" name="Footer Placeholder 4"/>
          <p:cNvSpPr>
            <a:spLocks noGrp="1"/>
          </p:cNvSpPr>
          <p:nvPr>
            <p:ph type="ftr" sz="quarter" idx="11"/>
          </p:nvPr>
        </p:nvSpPr>
        <p:spPr/>
        <p:txBody>
          <a:bodyPr/>
          <a:lstStyle/>
          <a:p>
            <a:pPr>
              <a:defRPr/>
            </a:pPr>
            <a:endParaRPr lang="tr-TR"/>
          </a:p>
        </p:txBody>
      </p:sp>
      <p:sp>
        <p:nvSpPr>
          <p:cNvPr id="6" name="Slide Number Placeholder 5"/>
          <p:cNvSpPr>
            <a:spLocks noGrp="1"/>
          </p:cNvSpPr>
          <p:nvPr>
            <p:ph type="sldNum" sz="quarter" idx="12"/>
          </p:nvPr>
        </p:nvSpPr>
        <p:spPr/>
        <p:txBody>
          <a:bodyPr/>
          <a:lstStyle/>
          <a:p>
            <a:pPr>
              <a:defRPr/>
            </a:pPr>
            <a:fld id="{D9D82B04-9C93-44D3-B0F3-9F2E13DE3022}" type="slidenum">
              <a:rPr lang="tr-TR" smtClean="0"/>
              <a:pPr>
                <a:defRPr/>
              </a:pPr>
              <a:t>‹#›</a:t>
            </a:fld>
            <a:endParaRPr lang="tr-TR"/>
          </a:p>
        </p:txBody>
      </p:sp>
    </p:spTree>
    <p:extLst>
      <p:ext uri="{BB962C8B-B14F-4D97-AF65-F5344CB8AC3E}">
        <p14:creationId xmlns:p14="http://schemas.microsoft.com/office/powerpoint/2010/main" val="8147297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tr-TR" smtClean="0"/>
              <a:t>Asıl başlık stili için tıklatın</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smtClean="0"/>
              <a:t>Asıl metin stillerini düzenlemek için tıklatın</a:t>
            </a:r>
          </a:p>
        </p:txBody>
      </p:sp>
      <p:sp>
        <p:nvSpPr>
          <p:cNvPr id="4" name="Date Placeholder 3"/>
          <p:cNvSpPr>
            <a:spLocks noGrp="1"/>
          </p:cNvSpPr>
          <p:nvPr>
            <p:ph type="dt" sz="half" idx="10"/>
          </p:nvPr>
        </p:nvSpPr>
        <p:spPr/>
        <p:txBody>
          <a:bodyPr/>
          <a:lstStyle/>
          <a:p>
            <a:pPr>
              <a:defRPr/>
            </a:pPr>
            <a:fld id="{D62DD0E3-AAB4-4A7E-B441-5AA9192AE9C9}" type="datetimeFigureOut">
              <a:rPr lang="tr-TR" smtClean="0"/>
              <a:pPr>
                <a:defRPr/>
              </a:pPr>
              <a:t>29.3.2017</a:t>
            </a:fld>
            <a:endParaRPr lang="tr-TR"/>
          </a:p>
        </p:txBody>
      </p:sp>
      <p:sp>
        <p:nvSpPr>
          <p:cNvPr id="5" name="Footer Placeholder 4"/>
          <p:cNvSpPr>
            <a:spLocks noGrp="1"/>
          </p:cNvSpPr>
          <p:nvPr>
            <p:ph type="ftr" sz="quarter" idx="11"/>
          </p:nvPr>
        </p:nvSpPr>
        <p:spPr/>
        <p:txBody>
          <a:bodyPr/>
          <a:lstStyle/>
          <a:p>
            <a:pPr>
              <a:defRPr/>
            </a:pPr>
            <a:endParaRPr lang="tr-TR"/>
          </a:p>
        </p:txBody>
      </p:sp>
      <p:sp>
        <p:nvSpPr>
          <p:cNvPr id="6" name="Slide Number Placeholder 5"/>
          <p:cNvSpPr>
            <a:spLocks noGrp="1"/>
          </p:cNvSpPr>
          <p:nvPr>
            <p:ph type="sldNum" sz="quarter" idx="12"/>
          </p:nvPr>
        </p:nvSpPr>
        <p:spPr/>
        <p:txBody>
          <a:bodyPr/>
          <a:lstStyle/>
          <a:p>
            <a:pPr>
              <a:defRPr/>
            </a:pPr>
            <a:fld id="{2B0E0968-71FF-4EF2-8ABC-BF03966D1903}" type="slidenum">
              <a:rPr lang="tr-TR" smtClean="0"/>
              <a:pPr>
                <a:defRPr/>
              </a:pPr>
              <a:t>‹#›</a:t>
            </a:fld>
            <a:endParaRPr lang="tr-TR"/>
          </a:p>
        </p:txBody>
      </p:sp>
    </p:spTree>
    <p:extLst>
      <p:ext uri="{BB962C8B-B14F-4D97-AF65-F5344CB8AC3E}">
        <p14:creationId xmlns:p14="http://schemas.microsoft.com/office/powerpoint/2010/main" val="33645499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Asıl başlık stili için tıklatın</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5" name="Date Placeholder 4"/>
          <p:cNvSpPr>
            <a:spLocks noGrp="1"/>
          </p:cNvSpPr>
          <p:nvPr>
            <p:ph type="dt" sz="half" idx="10"/>
          </p:nvPr>
        </p:nvSpPr>
        <p:spPr/>
        <p:txBody>
          <a:bodyPr/>
          <a:lstStyle/>
          <a:p>
            <a:pPr>
              <a:defRPr/>
            </a:pPr>
            <a:fld id="{F97BA71E-6FBE-4506-9EEA-1E3BF0AA03AF}" type="datetimeFigureOut">
              <a:rPr lang="tr-TR" smtClean="0"/>
              <a:pPr>
                <a:defRPr/>
              </a:pPr>
              <a:t>29.3.2017</a:t>
            </a:fld>
            <a:endParaRPr lang="tr-TR"/>
          </a:p>
        </p:txBody>
      </p:sp>
      <p:sp>
        <p:nvSpPr>
          <p:cNvPr id="6" name="Footer Placeholder 5"/>
          <p:cNvSpPr>
            <a:spLocks noGrp="1"/>
          </p:cNvSpPr>
          <p:nvPr>
            <p:ph type="ftr" sz="quarter" idx="11"/>
          </p:nvPr>
        </p:nvSpPr>
        <p:spPr/>
        <p:txBody>
          <a:bodyPr/>
          <a:lstStyle/>
          <a:p>
            <a:pPr>
              <a:defRPr/>
            </a:pPr>
            <a:endParaRPr lang="tr-TR"/>
          </a:p>
        </p:txBody>
      </p:sp>
      <p:sp>
        <p:nvSpPr>
          <p:cNvPr id="7" name="Slide Number Placeholder 6"/>
          <p:cNvSpPr>
            <a:spLocks noGrp="1"/>
          </p:cNvSpPr>
          <p:nvPr>
            <p:ph type="sldNum" sz="quarter" idx="12"/>
          </p:nvPr>
        </p:nvSpPr>
        <p:spPr/>
        <p:txBody>
          <a:bodyPr/>
          <a:lstStyle/>
          <a:p>
            <a:pPr>
              <a:defRPr/>
            </a:pPr>
            <a:fld id="{9F707E97-B2B4-4E2C-8DB1-9C50B89A4138}" type="slidenum">
              <a:rPr lang="tr-TR" smtClean="0"/>
              <a:pPr>
                <a:defRPr/>
              </a:pPr>
              <a:t>‹#›</a:t>
            </a:fld>
            <a:endParaRPr lang="tr-TR"/>
          </a:p>
        </p:txBody>
      </p:sp>
    </p:spTree>
    <p:extLst>
      <p:ext uri="{BB962C8B-B14F-4D97-AF65-F5344CB8AC3E}">
        <p14:creationId xmlns:p14="http://schemas.microsoft.com/office/powerpoint/2010/main" val="11970161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tr-TR" smtClean="0"/>
              <a:t>Asıl başlık stili için tıklatın</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4" name="Content Placeholder 3"/>
          <p:cNvSpPr>
            <a:spLocks noGrp="1"/>
          </p:cNvSpPr>
          <p:nvPr>
            <p:ph sz="half" idx="2"/>
          </p:nvPr>
        </p:nvSpPr>
        <p:spPr>
          <a:xfrm>
            <a:off x="629842" y="2505075"/>
            <a:ext cx="3868340" cy="3684588"/>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6" name="Content Placeholder 5"/>
          <p:cNvSpPr>
            <a:spLocks noGrp="1"/>
          </p:cNvSpPr>
          <p:nvPr>
            <p:ph sz="quarter" idx="4"/>
          </p:nvPr>
        </p:nvSpPr>
        <p:spPr>
          <a:xfrm>
            <a:off x="4629150" y="2505075"/>
            <a:ext cx="3887391" cy="3684588"/>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7" name="Date Placeholder 6"/>
          <p:cNvSpPr>
            <a:spLocks noGrp="1"/>
          </p:cNvSpPr>
          <p:nvPr>
            <p:ph type="dt" sz="half" idx="10"/>
          </p:nvPr>
        </p:nvSpPr>
        <p:spPr/>
        <p:txBody>
          <a:bodyPr/>
          <a:lstStyle/>
          <a:p>
            <a:pPr>
              <a:defRPr/>
            </a:pPr>
            <a:fld id="{3511796E-EE74-4B29-A3E2-0F1DCCA54D9A}" type="datetimeFigureOut">
              <a:rPr lang="tr-TR" smtClean="0"/>
              <a:pPr>
                <a:defRPr/>
              </a:pPr>
              <a:t>29.3.2017</a:t>
            </a:fld>
            <a:endParaRPr lang="tr-TR"/>
          </a:p>
        </p:txBody>
      </p:sp>
      <p:sp>
        <p:nvSpPr>
          <p:cNvPr id="8" name="Footer Placeholder 7"/>
          <p:cNvSpPr>
            <a:spLocks noGrp="1"/>
          </p:cNvSpPr>
          <p:nvPr>
            <p:ph type="ftr" sz="quarter" idx="11"/>
          </p:nvPr>
        </p:nvSpPr>
        <p:spPr/>
        <p:txBody>
          <a:bodyPr/>
          <a:lstStyle/>
          <a:p>
            <a:pPr>
              <a:defRPr/>
            </a:pPr>
            <a:endParaRPr lang="tr-TR"/>
          </a:p>
        </p:txBody>
      </p:sp>
      <p:sp>
        <p:nvSpPr>
          <p:cNvPr id="9" name="Slide Number Placeholder 8"/>
          <p:cNvSpPr>
            <a:spLocks noGrp="1"/>
          </p:cNvSpPr>
          <p:nvPr>
            <p:ph type="sldNum" sz="quarter" idx="12"/>
          </p:nvPr>
        </p:nvSpPr>
        <p:spPr/>
        <p:txBody>
          <a:bodyPr/>
          <a:lstStyle/>
          <a:p>
            <a:pPr>
              <a:defRPr/>
            </a:pPr>
            <a:fld id="{33282BDA-4F15-478A-A631-8F4E8318D982}" type="slidenum">
              <a:rPr lang="tr-TR" smtClean="0"/>
              <a:pPr>
                <a:defRPr/>
              </a:pPr>
              <a:t>‹#›</a:t>
            </a:fld>
            <a:endParaRPr lang="tr-TR"/>
          </a:p>
        </p:txBody>
      </p:sp>
    </p:spTree>
    <p:extLst>
      <p:ext uri="{BB962C8B-B14F-4D97-AF65-F5344CB8AC3E}">
        <p14:creationId xmlns:p14="http://schemas.microsoft.com/office/powerpoint/2010/main" val="18265225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Asıl başlık stili için tıklatın</a:t>
            </a:r>
            <a:endParaRPr lang="en-US" dirty="0"/>
          </a:p>
        </p:txBody>
      </p:sp>
      <p:sp>
        <p:nvSpPr>
          <p:cNvPr id="3" name="Date Placeholder 2"/>
          <p:cNvSpPr>
            <a:spLocks noGrp="1"/>
          </p:cNvSpPr>
          <p:nvPr>
            <p:ph type="dt" sz="half" idx="10"/>
          </p:nvPr>
        </p:nvSpPr>
        <p:spPr/>
        <p:txBody>
          <a:bodyPr/>
          <a:lstStyle/>
          <a:p>
            <a:pPr>
              <a:defRPr/>
            </a:pPr>
            <a:fld id="{2A429AEB-8143-478F-9CCF-EA20B104CE96}" type="datetimeFigureOut">
              <a:rPr lang="tr-TR" smtClean="0"/>
              <a:pPr>
                <a:defRPr/>
              </a:pPr>
              <a:t>29.3.2017</a:t>
            </a:fld>
            <a:endParaRPr lang="tr-TR"/>
          </a:p>
        </p:txBody>
      </p:sp>
      <p:sp>
        <p:nvSpPr>
          <p:cNvPr id="4" name="Footer Placeholder 3"/>
          <p:cNvSpPr>
            <a:spLocks noGrp="1"/>
          </p:cNvSpPr>
          <p:nvPr>
            <p:ph type="ftr" sz="quarter" idx="11"/>
          </p:nvPr>
        </p:nvSpPr>
        <p:spPr/>
        <p:txBody>
          <a:bodyPr/>
          <a:lstStyle/>
          <a:p>
            <a:pPr>
              <a:defRPr/>
            </a:pPr>
            <a:endParaRPr lang="tr-TR"/>
          </a:p>
        </p:txBody>
      </p:sp>
      <p:sp>
        <p:nvSpPr>
          <p:cNvPr id="5" name="Slide Number Placeholder 4"/>
          <p:cNvSpPr>
            <a:spLocks noGrp="1"/>
          </p:cNvSpPr>
          <p:nvPr>
            <p:ph type="sldNum" sz="quarter" idx="12"/>
          </p:nvPr>
        </p:nvSpPr>
        <p:spPr/>
        <p:txBody>
          <a:bodyPr/>
          <a:lstStyle/>
          <a:p>
            <a:pPr>
              <a:defRPr/>
            </a:pPr>
            <a:fld id="{6D6D8142-7348-4AA7-B0AD-1A45F0508C0F}" type="slidenum">
              <a:rPr lang="tr-TR" smtClean="0"/>
              <a:pPr>
                <a:defRPr/>
              </a:pPr>
              <a:t>‹#›</a:t>
            </a:fld>
            <a:endParaRPr lang="tr-TR"/>
          </a:p>
        </p:txBody>
      </p:sp>
    </p:spTree>
    <p:extLst>
      <p:ext uri="{BB962C8B-B14F-4D97-AF65-F5344CB8AC3E}">
        <p14:creationId xmlns:p14="http://schemas.microsoft.com/office/powerpoint/2010/main" val="23596204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5569E650-0EDA-4945-890D-31D6A2C6F81E}" type="datetimeFigureOut">
              <a:rPr lang="tr-TR" smtClean="0"/>
              <a:pPr>
                <a:defRPr/>
              </a:pPr>
              <a:t>29.3.2017</a:t>
            </a:fld>
            <a:endParaRPr lang="tr-TR"/>
          </a:p>
        </p:txBody>
      </p:sp>
      <p:sp>
        <p:nvSpPr>
          <p:cNvPr id="3" name="Footer Placeholder 2"/>
          <p:cNvSpPr>
            <a:spLocks noGrp="1"/>
          </p:cNvSpPr>
          <p:nvPr>
            <p:ph type="ftr" sz="quarter" idx="11"/>
          </p:nvPr>
        </p:nvSpPr>
        <p:spPr/>
        <p:txBody>
          <a:bodyPr/>
          <a:lstStyle/>
          <a:p>
            <a:pPr>
              <a:defRPr/>
            </a:pPr>
            <a:endParaRPr lang="tr-TR"/>
          </a:p>
        </p:txBody>
      </p:sp>
      <p:sp>
        <p:nvSpPr>
          <p:cNvPr id="4" name="Slide Number Placeholder 3"/>
          <p:cNvSpPr>
            <a:spLocks noGrp="1"/>
          </p:cNvSpPr>
          <p:nvPr>
            <p:ph type="sldNum" sz="quarter" idx="12"/>
          </p:nvPr>
        </p:nvSpPr>
        <p:spPr/>
        <p:txBody>
          <a:bodyPr/>
          <a:lstStyle/>
          <a:p>
            <a:pPr>
              <a:defRPr/>
            </a:pPr>
            <a:fld id="{F0BAAB88-A84D-44D8-B839-88D093E6E01D}" type="slidenum">
              <a:rPr lang="tr-TR" smtClean="0"/>
              <a:pPr>
                <a:defRPr/>
              </a:pPr>
              <a:t>‹#›</a:t>
            </a:fld>
            <a:endParaRPr lang="tr-TR"/>
          </a:p>
        </p:txBody>
      </p:sp>
    </p:spTree>
    <p:extLst>
      <p:ext uri="{BB962C8B-B14F-4D97-AF65-F5344CB8AC3E}">
        <p14:creationId xmlns:p14="http://schemas.microsoft.com/office/powerpoint/2010/main" val="29613917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tr-TR" smtClean="0"/>
              <a:t>Asıl başlık stili için tıklatın</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smtClean="0"/>
              <a:t>Asıl metin stillerini düzenlemek için tıklatın</a:t>
            </a:r>
          </a:p>
        </p:txBody>
      </p:sp>
      <p:sp>
        <p:nvSpPr>
          <p:cNvPr id="5" name="Date Placeholder 4"/>
          <p:cNvSpPr>
            <a:spLocks noGrp="1"/>
          </p:cNvSpPr>
          <p:nvPr>
            <p:ph type="dt" sz="half" idx="10"/>
          </p:nvPr>
        </p:nvSpPr>
        <p:spPr/>
        <p:txBody>
          <a:bodyPr/>
          <a:lstStyle/>
          <a:p>
            <a:pPr>
              <a:defRPr/>
            </a:pPr>
            <a:fld id="{44BA39AF-FC4A-4EF7-A69F-6DE0BB4AF5F2}" type="datetimeFigureOut">
              <a:rPr lang="tr-TR" smtClean="0"/>
              <a:pPr>
                <a:defRPr/>
              </a:pPr>
              <a:t>29.3.2017</a:t>
            </a:fld>
            <a:endParaRPr lang="tr-TR"/>
          </a:p>
        </p:txBody>
      </p:sp>
      <p:sp>
        <p:nvSpPr>
          <p:cNvPr id="6" name="Footer Placeholder 5"/>
          <p:cNvSpPr>
            <a:spLocks noGrp="1"/>
          </p:cNvSpPr>
          <p:nvPr>
            <p:ph type="ftr" sz="quarter" idx="11"/>
          </p:nvPr>
        </p:nvSpPr>
        <p:spPr/>
        <p:txBody>
          <a:bodyPr/>
          <a:lstStyle/>
          <a:p>
            <a:pPr>
              <a:defRPr/>
            </a:pPr>
            <a:endParaRPr lang="tr-TR"/>
          </a:p>
        </p:txBody>
      </p:sp>
      <p:sp>
        <p:nvSpPr>
          <p:cNvPr id="7" name="Slide Number Placeholder 6"/>
          <p:cNvSpPr>
            <a:spLocks noGrp="1"/>
          </p:cNvSpPr>
          <p:nvPr>
            <p:ph type="sldNum" sz="quarter" idx="12"/>
          </p:nvPr>
        </p:nvSpPr>
        <p:spPr/>
        <p:txBody>
          <a:bodyPr/>
          <a:lstStyle/>
          <a:p>
            <a:pPr>
              <a:defRPr/>
            </a:pPr>
            <a:fld id="{E87BD4E1-4E52-4C56-B9BD-8E88A920C6B6}" type="slidenum">
              <a:rPr lang="tr-TR" smtClean="0"/>
              <a:pPr>
                <a:defRPr/>
              </a:pPr>
              <a:t>‹#›</a:t>
            </a:fld>
            <a:endParaRPr lang="tr-TR"/>
          </a:p>
        </p:txBody>
      </p:sp>
    </p:spTree>
    <p:extLst>
      <p:ext uri="{BB962C8B-B14F-4D97-AF65-F5344CB8AC3E}">
        <p14:creationId xmlns:p14="http://schemas.microsoft.com/office/powerpoint/2010/main" val="29607649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tr-TR" smtClean="0"/>
              <a:t>Asıl başlık stili için tıklatın</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tr-TR" smtClean="0"/>
              <a:t>Resim eklemek için simgeyi tıklatın</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smtClean="0"/>
              <a:t>Asıl metin stillerini düzenlemek için tıklatın</a:t>
            </a:r>
          </a:p>
        </p:txBody>
      </p:sp>
      <p:sp>
        <p:nvSpPr>
          <p:cNvPr id="5" name="Date Placeholder 4"/>
          <p:cNvSpPr>
            <a:spLocks noGrp="1"/>
          </p:cNvSpPr>
          <p:nvPr>
            <p:ph type="dt" sz="half" idx="10"/>
          </p:nvPr>
        </p:nvSpPr>
        <p:spPr/>
        <p:txBody>
          <a:bodyPr/>
          <a:lstStyle/>
          <a:p>
            <a:pPr>
              <a:defRPr/>
            </a:pPr>
            <a:fld id="{7D009B3D-54CC-4B2A-87A5-AFB0662D76F5}" type="datetimeFigureOut">
              <a:rPr lang="tr-TR" smtClean="0"/>
              <a:pPr>
                <a:defRPr/>
              </a:pPr>
              <a:t>29.3.2017</a:t>
            </a:fld>
            <a:endParaRPr lang="tr-TR"/>
          </a:p>
        </p:txBody>
      </p:sp>
      <p:sp>
        <p:nvSpPr>
          <p:cNvPr id="6" name="Footer Placeholder 5"/>
          <p:cNvSpPr>
            <a:spLocks noGrp="1"/>
          </p:cNvSpPr>
          <p:nvPr>
            <p:ph type="ftr" sz="quarter" idx="11"/>
          </p:nvPr>
        </p:nvSpPr>
        <p:spPr/>
        <p:txBody>
          <a:bodyPr/>
          <a:lstStyle/>
          <a:p>
            <a:pPr>
              <a:defRPr/>
            </a:pPr>
            <a:endParaRPr lang="tr-TR"/>
          </a:p>
        </p:txBody>
      </p:sp>
      <p:sp>
        <p:nvSpPr>
          <p:cNvPr id="7" name="Slide Number Placeholder 6"/>
          <p:cNvSpPr>
            <a:spLocks noGrp="1"/>
          </p:cNvSpPr>
          <p:nvPr>
            <p:ph type="sldNum" sz="quarter" idx="12"/>
          </p:nvPr>
        </p:nvSpPr>
        <p:spPr/>
        <p:txBody>
          <a:bodyPr/>
          <a:lstStyle/>
          <a:p>
            <a:pPr>
              <a:defRPr/>
            </a:pPr>
            <a:fld id="{83857F41-16E0-43F6-A8F7-9C11A3449F6B}" type="slidenum">
              <a:rPr lang="tr-TR" smtClean="0"/>
              <a:pPr>
                <a:defRPr/>
              </a:pPr>
              <a:t>‹#›</a:t>
            </a:fld>
            <a:endParaRPr lang="tr-TR"/>
          </a:p>
        </p:txBody>
      </p:sp>
    </p:spTree>
    <p:extLst>
      <p:ext uri="{BB962C8B-B14F-4D97-AF65-F5344CB8AC3E}">
        <p14:creationId xmlns:p14="http://schemas.microsoft.com/office/powerpoint/2010/main" val="13856089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tr-TR" smtClean="0"/>
              <a:t>Asıl başlık stili için tıklatın</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8AB4F95A-C6DD-4AB4-8230-4C5F5766D035}" type="datetimeFigureOut">
              <a:rPr lang="tr-TR" smtClean="0"/>
              <a:pPr>
                <a:defRPr/>
              </a:pPr>
              <a:t>29.3.2017</a:t>
            </a:fld>
            <a:endParaRPr lang="tr-T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tr-T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FFF51EE7-5D9F-488D-A640-12AF3C770933}" type="slidenum">
              <a:rPr lang="tr-TR" smtClean="0"/>
              <a:pPr>
                <a:defRPr/>
              </a:pPr>
              <a:t>‹#›</a:t>
            </a:fld>
            <a:endParaRPr lang="tr-TR"/>
          </a:p>
        </p:txBody>
      </p:sp>
    </p:spTree>
    <p:extLst>
      <p:ext uri="{BB962C8B-B14F-4D97-AF65-F5344CB8AC3E}">
        <p14:creationId xmlns:p14="http://schemas.microsoft.com/office/powerpoint/2010/main" val="1018236505"/>
      </p:ext>
    </p:extLst>
  </p:cSld>
  <p:clrMap bg1="lt1" tx1="dk1" bg2="lt2" tx2="dk2" accent1="accent1" accent2="accent2" accent3="accent3" accent4="accent4" accent5="accent5" accent6="accent6" hlink="hlink" folHlink="folHlink"/>
  <p:sldLayoutIdLst>
    <p:sldLayoutId id="2147484011" r:id="rId1"/>
    <p:sldLayoutId id="2147484012" r:id="rId2"/>
    <p:sldLayoutId id="2147484013" r:id="rId3"/>
    <p:sldLayoutId id="2147484014" r:id="rId4"/>
    <p:sldLayoutId id="2147484015" r:id="rId5"/>
    <p:sldLayoutId id="2147484016" r:id="rId6"/>
    <p:sldLayoutId id="2147484017" r:id="rId7"/>
    <p:sldLayoutId id="2147484018" r:id="rId8"/>
    <p:sldLayoutId id="2147484019" r:id="rId9"/>
    <p:sldLayoutId id="2147484020" r:id="rId10"/>
    <p:sldLayoutId id="214748402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5.emf"/><Relationship Id="rId3" Type="http://schemas.openxmlformats.org/officeDocument/2006/relationships/notesSlide" Target="../notesSlides/notesSlide4.xml"/><Relationship Id="rId7" Type="http://schemas.openxmlformats.org/officeDocument/2006/relationships/oleObject" Target="../embeddings/Microsoft_Excel_97-2003__al__ma_Sayfas_1.xls"/><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2.png"/><Relationship Id="rId5" Type="http://schemas.openxmlformats.org/officeDocument/2006/relationships/image" Target="../media/image4.gif"/><Relationship Id="rId4" Type="http://schemas.openxmlformats.org/officeDocument/2006/relationships/image" Target="../media/image6.gif"/></Relationships>
</file>

<file path=ppt/slides/_rels/slide11.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gi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3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9D1A9"/>
        </a:solidFill>
        <a:effectLst/>
      </p:bgPr>
    </p:bg>
    <p:spTree>
      <p:nvGrpSpPr>
        <p:cNvPr id="1" name=""/>
        <p:cNvGrpSpPr/>
        <p:nvPr/>
      </p:nvGrpSpPr>
      <p:grpSpPr>
        <a:xfrm>
          <a:off x="0" y="0"/>
          <a:ext cx="0" cy="0"/>
          <a:chOff x="0" y="0"/>
          <a:chExt cx="0" cy="0"/>
        </a:xfrm>
      </p:grpSpPr>
      <p:graphicFrame>
        <p:nvGraphicFramePr>
          <p:cNvPr id="21" name="20 Tablo"/>
          <p:cNvGraphicFramePr>
            <a:graphicFrameLocks noGrp="1"/>
          </p:cNvGraphicFramePr>
          <p:nvPr>
            <p:extLst>
              <p:ext uri="{D42A27DB-BD31-4B8C-83A1-F6EECF244321}">
                <p14:modId xmlns:p14="http://schemas.microsoft.com/office/powerpoint/2010/main" val="136982961"/>
              </p:ext>
            </p:extLst>
          </p:nvPr>
        </p:nvGraphicFramePr>
        <p:xfrm>
          <a:off x="142844" y="1"/>
          <a:ext cx="8858312" cy="6845370"/>
        </p:xfrm>
        <a:graphic>
          <a:graphicData uri="http://schemas.openxmlformats.org/drawingml/2006/table">
            <a:tbl>
              <a:tblPr>
                <a:tableStyleId>{69C7853C-536D-4A76-A0AE-DD22124D55A5}</a:tableStyleId>
              </a:tblPr>
              <a:tblGrid>
                <a:gridCol w="8858312"/>
              </a:tblGrid>
              <a:tr h="3320805">
                <a:tc>
                  <a:txBody>
                    <a:bodyPr/>
                    <a:lstStyle/>
                    <a:p>
                      <a:r>
                        <a:rPr lang="tr-TR" sz="1800" dirty="0" smtClean="0"/>
                        <a:t>                           </a:t>
                      </a:r>
                    </a:p>
                    <a:p>
                      <a:endParaRPr lang="tr-TR" sz="1800" dirty="0" smtClean="0"/>
                    </a:p>
                    <a:p>
                      <a:endParaRPr lang="tr-TR" sz="1300" u="sng" dirty="0" smtClean="0"/>
                    </a:p>
                    <a:p>
                      <a:endParaRPr lang="tr-TR" sz="1300" u="sng" dirty="0" smtClean="0"/>
                    </a:p>
                    <a:p>
                      <a:endParaRPr lang="tr-TR" sz="1300" u="sng" dirty="0" smtClean="0"/>
                    </a:p>
                    <a:p>
                      <a:endParaRPr lang="tr-TR" sz="1300" u="sng" dirty="0" smtClean="0"/>
                    </a:p>
                    <a:p>
                      <a:endParaRPr lang="tr-TR" sz="1300" u="sng" dirty="0" smtClean="0"/>
                    </a:p>
                    <a:p>
                      <a:endParaRPr lang="tr-TR" sz="1300" u="sng" dirty="0" smtClean="0"/>
                    </a:p>
                    <a:p>
                      <a:endParaRPr lang="tr-TR" sz="1300" u="sng" dirty="0" smtClean="0"/>
                    </a:p>
                    <a:p>
                      <a:endParaRPr lang="tr-TR" sz="1300" u="sng" dirty="0" smtClean="0"/>
                    </a:p>
                    <a:p>
                      <a:endParaRPr lang="tr-TR" sz="1300" u="sng" dirty="0" smtClean="0"/>
                    </a:p>
                    <a:p>
                      <a:endParaRPr lang="tr-TR" sz="1300" u="sng" dirty="0" smtClean="0"/>
                    </a:p>
                    <a:p>
                      <a:pPr marL="0" marR="0" indent="0" algn="ctr" defTabSz="914400" rtl="0" eaLnBrk="1" fontAlgn="auto" latinLnBrk="0" hangingPunct="1">
                        <a:lnSpc>
                          <a:spcPct val="100000"/>
                        </a:lnSpc>
                        <a:spcBef>
                          <a:spcPts val="0"/>
                        </a:spcBef>
                        <a:spcAft>
                          <a:spcPts val="0"/>
                        </a:spcAft>
                        <a:buClrTx/>
                        <a:buSzTx/>
                        <a:buFontTx/>
                        <a:buNone/>
                        <a:tabLst/>
                        <a:defRPr/>
                      </a:pPr>
                      <a:endParaRPr lang="tr-TR" sz="1200" u="sng" dirty="0" smtClean="0"/>
                    </a:p>
                    <a:p>
                      <a:pPr marL="0" marR="0" indent="0" algn="ctr" defTabSz="914400" rtl="0" eaLnBrk="1" fontAlgn="auto" latinLnBrk="0" hangingPunct="1">
                        <a:lnSpc>
                          <a:spcPct val="100000"/>
                        </a:lnSpc>
                        <a:spcBef>
                          <a:spcPts val="0"/>
                        </a:spcBef>
                        <a:spcAft>
                          <a:spcPts val="0"/>
                        </a:spcAft>
                        <a:buClrTx/>
                        <a:buSzTx/>
                        <a:buFontTx/>
                        <a:buNone/>
                        <a:tabLst/>
                        <a:defRPr/>
                      </a:pPr>
                      <a:r>
                        <a:rPr lang="tr-TR" sz="3600" b="1" u="sng" dirty="0" smtClean="0">
                          <a:solidFill>
                            <a:srgbClr val="F9D1A9"/>
                          </a:solidFill>
                          <a:latin typeface="Times New Roman" pitchFamily="18" charset="0"/>
                          <a:cs typeface="Times New Roman" pitchFamily="18" charset="0"/>
                        </a:rPr>
                        <a:t>www.asbu.edu.tr</a:t>
                      </a:r>
                    </a:p>
                  </a:txBody>
                  <a:tcPr>
                    <a:solidFill>
                      <a:srgbClr val="781E46"/>
                    </a:solidFill>
                  </a:tcPr>
                </a:tc>
              </a:tr>
              <a:tr h="3492570">
                <a:tc>
                  <a:txBody>
                    <a:bodyPr/>
                    <a:lstStyle/>
                    <a:p>
                      <a:pPr algn="ctr"/>
                      <a:r>
                        <a:rPr kumimoji="0" lang="tr-TR" sz="4000" b="1" kern="1200" baseline="0" dirty="0" smtClean="0">
                          <a:solidFill>
                            <a:srgbClr val="781E46"/>
                          </a:solidFill>
                          <a:latin typeface="Times New Roman" pitchFamily="18" charset="0"/>
                          <a:ea typeface="+mn-ea"/>
                          <a:cs typeface="Times New Roman" pitchFamily="18" charset="0"/>
                        </a:rPr>
                        <a:t>ANKARA SOSYAL BİLİMLER ÜNİVERSİTESİ</a:t>
                      </a:r>
                    </a:p>
                    <a:p>
                      <a:pPr algn="ctr"/>
                      <a:r>
                        <a:rPr kumimoji="0" lang="tr-TR" sz="4000" b="1" kern="1200" baseline="0" dirty="0" smtClean="0">
                          <a:solidFill>
                            <a:srgbClr val="781E46"/>
                          </a:solidFill>
                          <a:latin typeface="Times New Roman" pitchFamily="18" charset="0"/>
                          <a:ea typeface="+mn-ea"/>
                          <a:cs typeface="Times New Roman" pitchFamily="18" charset="0"/>
                        </a:rPr>
                        <a:t>2018-2020 MALİ YILI BÜTÇE HAZIRLIK SÜRECİ</a:t>
                      </a:r>
                    </a:p>
                    <a:p>
                      <a:pPr algn="ctr"/>
                      <a:endParaRPr kumimoji="0" lang="tr-TR" sz="1600" b="1" u="none" kern="1200" baseline="0" dirty="0" smtClean="0">
                        <a:solidFill>
                          <a:srgbClr val="781E46"/>
                        </a:solidFill>
                        <a:latin typeface="Times New Roman" pitchFamily="18" charset="0"/>
                        <a:ea typeface="+mn-ea"/>
                        <a:cs typeface="Times New Roman" pitchFamily="18" charset="0"/>
                      </a:endParaRPr>
                    </a:p>
                    <a:p>
                      <a:pPr algn="ctr"/>
                      <a:r>
                        <a:rPr kumimoji="0" lang="tr-TR" sz="1600" b="1" u="none" kern="1200" baseline="0" dirty="0" smtClean="0">
                          <a:solidFill>
                            <a:srgbClr val="781E46"/>
                          </a:solidFill>
                          <a:latin typeface="Times New Roman" pitchFamily="18" charset="0"/>
                          <a:ea typeface="+mn-ea"/>
                          <a:cs typeface="Times New Roman" pitchFamily="18" charset="0"/>
                        </a:rPr>
                        <a:t>Bahattin ALBAS</a:t>
                      </a:r>
                    </a:p>
                    <a:p>
                      <a:pPr algn="ctr"/>
                      <a:r>
                        <a:rPr kumimoji="0" lang="tr-TR" sz="1600" b="1" u="none" kern="1200" baseline="0" dirty="0" smtClean="0">
                          <a:solidFill>
                            <a:srgbClr val="781E46"/>
                          </a:solidFill>
                          <a:latin typeface="Times New Roman" pitchFamily="18" charset="0"/>
                          <a:ea typeface="+mn-ea"/>
                          <a:cs typeface="Times New Roman" pitchFamily="18" charset="0"/>
                        </a:rPr>
                        <a:t>Strateji Geliştirme Daire Başkanı</a:t>
                      </a:r>
                    </a:p>
                  </a:txBody>
                  <a:tcPr>
                    <a:solidFill>
                      <a:srgbClr val="F9D1A9"/>
                    </a:solidFill>
                  </a:tcPr>
                </a:tc>
              </a:tr>
            </a:tbl>
          </a:graphicData>
        </a:graphic>
      </p:graphicFrame>
      <p:pic>
        <p:nvPicPr>
          <p:cNvPr id="22" name="21 Resim"/>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93281" y="428625"/>
            <a:ext cx="2428875" cy="2428875"/>
          </a:xfrm>
          <a:prstGeom prst="rect">
            <a:avLst/>
          </a:prstGeom>
          <a:effectLst>
            <a:outerShdw blurRad="50800" dist="38100" dir="5400000" algn="t" rotWithShape="0">
              <a:prstClr val="black">
                <a:alpha val="92000"/>
              </a:prstClr>
            </a:outerShdw>
          </a:effec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9D1A9"/>
        </a:solidFill>
        <a:effectLst/>
      </p:bgPr>
    </p:bg>
    <p:spTree>
      <p:nvGrpSpPr>
        <p:cNvPr id="1" name=""/>
        <p:cNvGrpSpPr/>
        <p:nvPr/>
      </p:nvGrpSpPr>
      <p:grpSpPr>
        <a:xfrm>
          <a:off x="0" y="0"/>
          <a:ext cx="0" cy="0"/>
          <a:chOff x="0" y="0"/>
          <a:chExt cx="0" cy="0"/>
        </a:xfrm>
      </p:grpSpPr>
      <p:graphicFrame>
        <p:nvGraphicFramePr>
          <p:cNvPr id="6" name="5 Tablo"/>
          <p:cNvGraphicFramePr>
            <a:graphicFrameLocks noGrp="1"/>
          </p:cNvGraphicFramePr>
          <p:nvPr>
            <p:extLst>
              <p:ext uri="{D42A27DB-BD31-4B8C-83A1-F6EECF244321}">
                <p14:modId xmlns:p14="http://schemas.microsoft.com/office/powerpoint/2010/main" val="1776045479"/>
              </p:ext>
            </p:extLst>
          </p:nvPr>
        </p:nvGraphicFramePr>
        <p:xfrm>
          <a:off x="0" y="642918"/>
          <a:ext cx="9143999" cy="6215082"/>
        </p:xfrm>
        <a:graphic>
          <a:graphicData uri="http://schemas.openxmlformats.org/drawingml/2006/table">
            <a:tbl>
              <a:tblPr>
                <a:effectLst>
                  <a:outerShdw blurRad="57150" dist="38100" dir="5400000" algn="ctr" rotWithShape="0">
                    <a:srgbClr val="F3850D">
                      <a:alpha val="48000"/>
                    </a:srgbClr>
                  </a:outerShdw>
                </a:effectLst>
                <a:tableStyleId>{69C7853C-536D-4A76-A0AE-DD22124D55A5}</a:tableStyleId>
              </a:tblPr>
              <a:tblGrid>
                <a:gridCol w="9143999"/>
              </a:tblGrid>
              <a:tr h="1072153">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tr-TR" sz="3200" b="1" u="none" dirty="0" smtClean="0">
                          <a:latin typeface="Times New Roman" pitchFamily="18" charset="0"/>
                          <a:cs typeface="Times New Roman" pitchFamily="18" charset="0"/>
                        </a:rPr>
                        <a:t>   </a:t>
                      </a:r>
                      <a:r>
                        <a:rPr lang="tr-TR" sz="3200" b="1" dirty="0" smtClean="0">
                          <a:solidFill>
                            <a:srgbClr val="FF0000"/>
                          </a:solidFill>
                          <a:latin typeface="Times New Roman" pitchFamily="18" charset="0"/>
                          <a:cs typeface="Times New Roman" pitchFamily="18" charset="0"/>
                        </a:rPr>
                        <a:t>Bütçe</a:t>
                      </a:r>
                      <a:r>
                        <a:rPr lang="tr-TR" sz="3200" b="1" baseline="0" dirty="0" smtClean="0">
                          <a:solidFill>
                            <a:srgbClr val="FF0000"/>
                          </a:solidFill>
                          <a:latin typeface="Times New Roman" pitchFamily="18" charset="0"/>
                          <a:cs typeface="Times New Roman" pitchFamily="18" charset="0"/>
                        </a:rPr>
                        <a:t> Hazırlık Mevzuatı ve Dokümanları       </a:t>
                      </a:r>
                      <a:r>
                        <a:rPr lang="tr-TR" sz="2800" b="1" baseline="0" dirty="0" smtClean="0">
                          <a:solidFill>
                            <a:srgbClr val="00B050"/>
                          </a:solidFill>
                          <a:latin typeface="Times New Roman" pitchFamily="18" charset="0"/>
                          <a:cs typeface="Times New Roman" pitchFamily="18" charset="0"/>
                        </a:rPr>
                        <a:t>Bütçe Hazırlama Rehberi-5 </a:t>
                      </a:r>
                      <a:endParaRPr lang="tr-TR" sz="2800" b="1" u="none" dirty="0" smtClean="0">
                        <a:solidFill>
                          <a:srgbClr val="00B050"/>
                        </a:solidFill>
                        <a:latin typeface="Times New Roman" pitchFamily="18" charset="0"/>
                        <a:cs typeface="Times New Roman"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9D1A9"/>
                    </a:solidFill>
                  </a:tcPr>
                </a:tc>
              </a:tr>
              <a:tr h="5142929">
                <a:tc>
                  <a:txBody>
                    <a:bodyPr/>
                    <a:lstStyle/>
                    <a:p>
                      <a:pPr marL="457200" marR="0" lvl="1" indent="0" algn="l" defTabSz="914400" rtl="0" eaLnBrk="1" fontAlgn="auto" latinLnBrk="0" hangingPunct="1">
                        <a:lnSpc>
                          <a:spcPct val="80000"/>
                        </a:lnSpc>
                        <a:spcBef>
                          <a:spcPts val="0"/>
                        </a:spcBef>
                        <a:spcAft>
                          <a:spcPts val="0"/>
                        </a:spcAft>
                        <a:buClrTx/>
                        <a:buSzTx/>
                        <a:buFontTx/>
                        <a:buNone/>
                        <a:tabLst/>
                        <a:defRPr/>
                      </a:pPr>
                      <a:r>
                        <a:rPr kumimoji="0" lang="tr-TR" sz="2000" b="1" kern="1200" dirty="0" smtClean="0">
                          <a:solidFill>
                            <a:srgbClr val="FF0000"/>
                          </a:solidFill>
                          <a:latin typeface="Times New Roman" pitchFamily="18" charset="0"/>
                          <a:ea typeface="+mn-ea"/>
                          <a:cs typeface="Times New Roman" pitchFamily="18" charset="0"/>
                        </a:rPr>
                        <a:t>B. ANALİTİK BÜTÇE SINIFLANDIRMASI -2    </a:t>
                      </a:r>
                    </a:p>
                    <a:p>
                      <a:pPr marL="457200" marR="0" lvl="1" indent="0" algn="l" defTabSz="914400" rtl="0" eaLnBrk="1" fontAlgn="auto" latinLnBrk="0" hangingPunct="1">
                        <a:lnSpc>
                          <a:spcPct val="80000"/>
                        </a:lnSpc>
                        <a:spcBef>
                          <a:spcPts val="0"/>
                        </a:spcBef>
                        <a:spcAft>
                          <a:spcPts val="0"/>
                        </a:spcAft>
                        <a:buClrTx/>
                        <a:buSzTx/>
                        <a:buFontTx/>
                        <a:buNone/>
                        <a:tabLst/>
                        <a:defRPr/>
                      </a:pPr>
                      <a:endParaRPr kumimoji="0" lang="tr-TR" sz="2000" b="1" kern="1200" dirty="0" smtClean="0">
                        <a:solidFill>
                          <a:srgbClr val="FF0000"/>
                        </a:solidFill>
                        <a:latin typeface="Times New Roman" pitchFamily="18" charset="0"/>
                        <a:ea typeface="+mn-ea"/>
                        <a:cs typeface="Times New Roman" pitchFamily="18" charset="0"/>
                      </a:endParaRPr>
                    </a:p>
                    <a:p>
                      <a:pPr marL="457200" marR="0" lvl="1" indent="0" algn="l" defTabSz="914400" rtl="0" eaLnBrk="1" fontAlgn="auto" latinLnBrk="0" hangingPunct="1">
                        <a:lnSpc>
                          <a:spcPct val="80000"/>
                        </a:lnSpc>
                        <a:spcBef>
                          <a:spcPts val="0"/>
                        </a:spcBef>
                        <a:spcAft>
                          <a:spcPts val="0"/>
                        </a:spcAft>
                        <a:buClrTx/>
                        <a:buSzTx/>
                        <a:buFontTx/>
                        <a:buNone/>
                        <a:tabLst/>
                        <a:defRPr/>
                      </a:pPr>
                      <a:endParaRPr kumimoji="0" lang="tr-TR" sz="2400" b="1" kern="1200" dirty="0" smtClean="0">
                        <a:solidFill>
                          <a:srgbClr val="FF0000"/>
                        </a:solidFill>
                        <a:latin typeface="Times New Roman" pitchFamily="18" charset="0"/>
                        <a:ea typeface="+mn-ea"/>
                        <a:cs typeface="Times New Roman" pitchFamily="18" charset="0"/>
                      </a:endParaRPr>
                    </a:p>
                    <a:p>
                      <a:pPr marL="457200" marR="0" lvl="1" indent="0" algn="l" defTabSz="914400" rtl="0" eaLnBrk="1" fontAlgn="auto" latinLnBrk="0" hangingPunct="1">
                        <a:lnSpc>
                          <a:spcPct val="80000"/>
                        </a:lnSpc>
                        <a:spcBef>
                          <a:spcPts val="0"/>
                        </a:spcBef>
                        <a:spcAft>
                          <a:spcPts val="0"/>
                        </a:spcAft>
                        <a:buClrTx/>
                        <a:buSzTx/>
                        <a:buFontTx/>
                        <a:buNone/>
                        <a:tabLst/>
                        <a:defRPr/>
                      </a:pPr>
                      <a:endParaRPr kumimoji="0" lang="tr-TR" sz="2400" b="1" kern="1200" dirty="0" smtClean="0">
                        <a:solidFill>
                          <a:srgbClr val="FF0000"/>
                        </a:solidFill>
                        <a:latin typeface="Times New Roman" pitchFamily="18" charset="0"/>
                        <a:ea typeface="+mn-ea"/>
                        <a:cs typeface="Times New Roman" pitchFamily="18" charset="0"/>
                      </a:endParaRPr>
                    </a:p>
                    <a:p>
                      <a:pPr marL="457200" marR="0" lvl="1" indent="0" algn="l" defTabSz="914400" rtl="0" eaLnBrk="1" fontAlgn="auto" latinLnBrk="0" hangingPunct="1">
                        <a:lnSpc>
                          <a:spcPct val="80000"/>
                        </a:lnSpc>
                        <a:spcBef>
                          <a:spcPts val="0"/>
                        </a:spcBef>
                        <a:spcAft>
                          <a:spcPts val="0"/>
                        </a:spcAft>
                        <a:buClrTx/>
                        <a:buSzTx/>
                        <a:buFontTx/>
                        <a:buNone/>
                        <a:tabLst/>
                        <a:defRPr/>
                      </a:pPr>
                      <a:endParaRPr kumimoji="0" lang="tr-TR" sz="2400" b="1" kern="1200" dirty="0" smtClean="0">
                        <a:solidFill>
                          <a:srgbClr val="FF0000"/>
                        </a:solidFill>
                        <a:latin typeface="Times New Roman" pitchFamily="18" charset="0"/>
                        <a:ea typeface="+mn-ea"/>
                        <a:cs typeface="Times New Roman" pitchFamily="18" charset="0"/>
                      </a:endParaRPr>
                    </a:p>
                    <a:p>
                      <a:pPr marL="457200" marR="0" lvl="1" indent="0" algn="l" defTabSz="914400" rtl="0" eaLnBrk="1" fontAlgn="auto" latinLnBrk="0" hangingPunct="1">
                        <a:lnSpc>
                          <a:spcPct val="80000"/>
                        </a:lnSpc>
                        <a:spcBef>
                          <a:spcPts val="0"/>
                        </a:spcBef>
                        <a:spcAft>
                          <a:spcPts val="0"/>
                        </a:spcAft>
                        <a:buClrTx/>
                        <a:buSzTx/>
                        <a:buFontTx/>
                        <a:buNone/>
                        <a:tabLst/>
                        <a:defRPr/>
                      </a:pPr>
                      <a:endParaRPr kumimoji="0" lang="tr-TR" sz="2400" b="1" kern="1200" dirty="0" smtClean="0">
                        <a:solidFill>
                          <a:srgbClr val="FF0000"/>
                        </a:solidFill>
                        <a:latin typeface="Times New Roman" pitchFamily="18" charset="0"/>
                        <a:ea typeface="+mn-ea"/>
                        <a:cs typeface="Times New Roman" pitchFamily="18" charset="0"/>
                      </a:endParaRPr>
                    </a:p>
                    <a:p>
                      <a:pPr marL="457200" marR="0" lvl="1" indent="0" algn="l" defTabSz="914400" rtl="0" eaLnBrk="1" fontAlgn="auto" latinLnBrk="0" hangingPunct="1">
                        <a:lnSpc>
                          <a:spcPct val="80000"/>
                        </a:lnSpc>
                        <a:spcBef>
                          <a:spcPts val="0"/>
                        </a:spcBef>
                        <a:spcAft>
                          <a:spcPts val="0"/>
                        </a:spcAft>
                        <a:buClrTx/>
                        <a:buSzTx/>
                        <a:buFontTx/>
                        <a:buNone/>
                        <a:tabLst/>
                        <a:defRPr/>
                      </a:pPr>
                      <a:endParaRPr kumimoji="0" lang="tr-TR" sz="2400" b="1" kern="1200" dirty="0" smtClean="0">
                        <a:solidFill>
                          <a:srgbClr val="FF0000"/>
                        </a:solidFill>
                        <a:latin typeface="Times New Roman" pitchFamily="18" charset="0"/>
                        <a:ea typeface="+mn-ea"/>
                        <a:cs typeface="Times New Roman" pitchFamily="18" charset="0"/>
                      </a:endParaRPr>
                    </a:p>
                    <a:p>
                      <a:pPr marL="457200" marR="0" lvl="1" indent="0" algn="l" defTabSz="914400" rtl="0" eaLnBrk="1" fontAlgn="auto" latinLnBrk="0" hangingPunct="1">
                        <a:lnSpc>
                          <a:spcPct val="80000"/>
                        </a:lnSpc>
                        <a:spcBef>
                          <a:spcPts val="0"/>
                        </a:spcBef>
                        <a:spcAft>
                          <a:spcPts val="0"/>
                        </a:spcAft>
                        <a:buClrTx/>
                        <a:buSzTx/>
                        <a:buFontTx/>
                        <a:buNone/>
                        <a:tabLst/>
                        <a:defRPr/>
                      </a:pPr>
                      <a:endParaRPr kumimoji="0" lang="tr-TR" sz="2400" b="1" kern="1200" dirty="0" smtClean="0">
                        <a:solidFill>
                          <a:srgbClr val="FF0000"/>
                        </a:solidFill>
                        <a:latin typeface="Times New Roman" pitchFamily="18" charset="0"/>
                        <a:ea typeface="+mn-ea"/>
                        <a:cs typeface="Times New Roman" pitchFamily="18" charset="0"/>
                      </a:endParaRPr>
                    </a:p>
                    <a:p>
                      <a:pPr lvl="1">
                        <a:buFontTx/>
                        <a:buBlip>
                          <a:blip r:embed="rId4"/>
                        </a:buBlip>
                      </a:pPr>
                      <a:endParaRPr kumimoji="0" lang="tr-TR" sz="2400" kern="1200" baseline="0" dirty="0" smtClean="0">
                        <a:solidFill>
                          <a:schemeClr val="dk1"/>
                        </a:solidFill>
                        <a:latin typeface="Times New Roman" pitchFamily="18" charset="0"/>
                        <a:ea typeface="+mn-ea"/>
                        <a:cs typeface="Times New Roman" pitchFamily="18" charset="0"/>
                      </a:endParaRPr>
                    </a:p>
                    <a:p>
                      <a:pPr lvl="1" eaLnBrk="1" hangingPunct="1">
                        <a:lnSpc>
                          <a:spcPct val="80000"/>
                        </a:lnSpc>
                        <a:buFontTx/>
                        <a:buNone/>
                        <a:defRPr/>
                      </a:pPr>
                      <a:r>
                        <a:rPr lang="tr-TR" sz="2400" b="1" dirty="0" smtClean="0">
                          <a:solidFill>
                            <a:srgbClr val="F3850D"/>
                          </a:solidFill>
                          <a:latin typeface="Times New Roman" pitchFamily="18" charset="0"/>
                          <a:cs typeface="Times New Roman" pitchFamily="18" charset="0"/>
                        </a:rPr>
                        <a:t>1-Kurumsal sınıflandırma:</a:t>
                      </a:r>
                      <a:r>
                        <a:rPr lang="tr-TR" sz="2400" b="1" dirty="0" smtClean="0">
                          <a:solidFill>
                            <a:srgbClr val="F3850D"/>
                          </a:solidFill>
                          <a:effectLst/>
                          <a:latin typeface="Times New Roman" pitchFamily="18" charset="0"/>
                          <a:cs typeface="Times New Roman" pitchFamily="18" charset="0"/>
                        </a:rPr>
                        <a:t> </a:t>
                      </a:r>
                      <a:endParaRPr lang="tr-TR" sz="2400" dirty="0" smtClean="0">
                        <a:solidFill>
                          <a:srgbClr val="F3850D"/>
                        </a:solidFill>
                        <a:effectLst/>
                        <a:latin typeface="Times New Roman" pitchFamily="18" charset="0"/>
                        <a:cs typeface="Times New Roman" pitchFamily="18" charset="0"/>
                      </a:endParaRPr>
                    </a:p>
                    <a:p>
                      <a:pPr lvl="1" eaLnBrk="1" hangingPunct="1">
                        <a:lnSpc>
                          <a:spcPct val="80000"/>
                        </a:lnSpc>
                        <a:buFontTx/>
                        <a:buBlip>
                          <a:blip r:embed="rId5"/>
                        </a:buBlip>
                        <a:defRPr/>
                      </a:pPr>
                      <a:endParaRPr lang="tr-TR" sz="700" dirty="0" smtClean="0">
                        <a:effectLst/>
                      </a:endParaRPr>
                    </a:p>
                    <a:p>
                      <a:pPr lvl="1" eaLnBrk="1" hangingPunct="1">
                        <a:lnSpc>
                          <a:spcPct val="80000"/>
                        </a:lnSpc>
                        <a:buFontTx/>
                        <a:buBlip>
                          <a:blip r:embed="rId5"/>
                        </a:buBlip>
                        <a:defRPr/>
                      </a:pPr>
                      <a:endParaRPr lang="tr-TR" sz="700" dirty="0" smtClean="0">
                        <a:effectLst/>
                      </a:endParaRPr>
                    </a:p>
                    <a:p>
                      <a:pPr marL="457200" marR="0" lvl="1" indent="0" algn="l" defTabSz="914400" rtl="0" eaLnBrk="1" fontAlgn="auto" latinLnBrk="0" hangingPunct="1">
                        <a:lnSpc>
                          <a:spcPct val="80000"/>
                        </a:lnSpc>
                        <a:spcBef>
                          <a:spcPts val="0"/>
                        </a:spcBef>
                        <a:spcAft>
                          <a:spcPts val="0"/>
                        </a:spcAft>
                        <a:buClrTx/>
                        <a:buSzTx/>
                        <a:buFontTx/>
                        <a:buBlip>
                          <a:blip r:embed="rId5"/>
                        </a:buBlip>
                        <a:tabLst/>
                        <a:defRPr/>
                      </a:pPr>
                      <a:r>
                        <a:rPr kumimoji="0" lang="tr-TR" sz="2000" kern="1200" dirty="0" smtClean="0">
                          <a:solidFill>
                            <a:schemeClr val="dk1"/>
                          </a:solidFill>
                          <a:latin typeface="Times New Roman" pitchFamily="18" charset="0"/>
                          <a:ea typeface="+mn-ea"/>
                          <a:cs typeface="Times New Roman" pitchFamily="18" charset="0"/>
                        </a:rPr>
                        <a:t> Kurumsal sınıflandırmayla </a:t>
                      </a:r>
                      <a:r>
                        <a:rPr kumimoji="0" lang="tr-TR" sz="2000" b="1" kern="1200" dirty="0" smtClean="0">
                          <a:solidFill>
                            <a:srgbClr val="9933FF"/>
                          </a:solidFill>
                          <a:latin typeface="Times New Roman" pitchFamily="18" charset="0"/>
                          <a:ea typeface="+mn-ea"/>
                          <a:cs typeface="Times New Roman" pitchFamily="18" charset="0"/>
                        </a:rPr>
                        <a:t>siyasi ve idari sorumluluğun bütçede gösterilmesi</a:t>
                      </a:r>
                      <a:r>
                        <a:rPr kumimoji="0" lang="tr-TR" sz="2000" kern="1200" dirty="0" smtClean="0">
                          <a:solidFill>
                            <a:schemeClr val="dk1"/>
                          </a:solidFill>
                          <a:latin typeface="Times New Roman" pitchFamily="18" charset="0"/>
                          <a:ea typeface="+mn-ea"/>
                          <a:cs typeface="Times New Roman" pitchFamily="18" charset="0"/>
                        </a:rPr>
                        <a:t> hedeflenmektedir. </a:t>
                      </a:r>
                    </a:p>
                    <a:p>
                      <a:pPr lvl="1" eaLnBrk="1" hangingPunct="1">
                        <a:lnSpc>
                          <a:spcPct val="80000"/>
                        </a:lnSpc>
                        <a:buFontTx/>
                        <a:buBlip>
                          <a:blip r:embed="rId5"/>
                        </a:buBlip>
                        <a:defRPr/>
                      </a:pPr>
                      <a:r>
                        <a:rPr kumimoji="0" lang="tr-TR" sz="2000" kern="1200" dirty="0" smtClean="0">
                          <a:solidFill>
                            <a:schemeClr val="dk1"/>
                          </a:solidFill>
                          <a:latin typeface="Times New Roman" pitchFamily="18" charset="0"/>
                          <a:ea typeface="+mn-ea"/>
                          <a:cs typeface="Times New Roman" pitchFamily="18" charset="0"/>
                        </a:rPr>
                        <a:t>Kurumsal sınıflandırma, dört düzeyli bir kod yapısından oluşmaktadır. Sınıflandırmanın </a:t>
                      </a:r>
                      <a:r>
                        <a:rPr kumimoji="0" lang="tr-TR" sz="2000" b="1" kern="1200" dirty="0" smtClean="0">
                          <a:solidFill>
                            <a:srgbClr val="9933FF"/>
                          </a:solidFill>
                          <a:latin typeface="Times New Roman" pitchFamily="18" charset="0"/>
                          <a:ea typeface="+mn-ea"/>
                          <a:cs typeface="Times New Roman" pitchFamily="18" charset="0"/>
                        </a:rPr>
                        <a:t>I. düzeyi, bakanlıklar ve anayasal olarak eşdeğer idareler </a:t>
                      </a:r>
                      <a:r>
                        <a:rPr kumimoji="0" lang="tr-TR" sz="2000" kern="1200" dirty="0" smtClean="0">
                          <a:solidFill>
                            <a:schemeClr val="dk1"/>
                          </a:solidFill>
                          <a:latin typeface="Times New Roman" pitchFamily="18" charset="0"/>
                          <a:ea typeface="+mn-ea"/>
                          <a:cs typeface="Times New Roman" pitchFamily="18" charset="0"/>
                        </a:rPr>
                        <a:t>ile bütçe türleri esas alınarak oluşturulmuştur</a:t>
                      </a:r>
                      <a:r>
                        <a:rPr kumimoji="0" lang="tr-TR" sz="2000" b="1" kern="1200" dirty="0" smtClean="0">
                          <a:solidFill>
                            <a:schemeClr val="dk1"/>
                          </a:solidFill>
                          <a:latin typeface="Times New Roman" pitchFamily="18" charset="0"/>
                          <a:ea typeface="+mn-ea"/>
                          <a:cs typeface="Times New Roman" pitchFamily="18" charset="0"/>
                        </a:rPr>
                        <a:t>. </a:t>
                      </a:r>
                      <a:r>
                        <a:rPr kumimoji="0" lang="tr-TR" sz="2000" b="1" kern="1200" dirty="0" smtClean="0">
                          <a:solidFill>
                            <a:srgbClr val="9933FF"/>
                          </a:solidFill>
                          <a:latin typeface="Times New Roman" pitchFamily="18" charset="0"/>
                          <a:ea typeface="+mn-ea"/>
                          <a:cs typeface="Times New Roman" pitchFamily="18" charset="0"/>
                        </a:rPr>
                        <a:t>II. düzeyde, I. düzeyde tanımlanan yöneticilere karşı doğrudan sorumlu birimler</a:t>
                      </a:r>
                      <a:r>
                        <a:rPr kumimoji="0" lang="tr-TR" sz="2000" b="1" kern="1200" dirty="0" smtClean="0">
                          <a:solidFill>
                            <a:schemeClr val="dk1"/>
                          </a:solidFill>
                          <a:latin typeface="Times New Roman" pitchFamily="18" charset="0"/>
                          <a:ea typeface="+mn-ea"/>
                          <a:cs typeface="Times New Roman" pitchFamily="18" charset="0"/>
                        </a:rPr>
                        <a:t> </a:t>
                      </a:r>
                      <a:r>
                        <a:rPr kumimoji="0" lang="tr-TR" sz="2000" kern="1200" dirty="0" smtClean="0">
                          <a:solidFill>
                            <a:schemeClr val="dk1"/>
                          </a:solidFill>
                          <a:latin typeface="Times New Roman" pitchFamily="18" charset="0"/>
                          <a:ea typeface="+mn-ea"/>
                          <a:cs typeface="Times New Roman" pitchFamily="18" charset="0"/>
                        </a:rPr>
                        <a:t>ile bütçe türlerine göre idareler.</a:t>
                      </a:r>
                    </a:p>
                    <a:p>
                      <a:pPr lvl="1" eaLnBrk="1" hangingPunct="1">
                        <a:lnSpc>
                          <a:spcPct val="80000"/>
                        </a:lnSpc>
                        <a:buFontTx/>
                        <a:buBlip>
                          <a:blip r:embed="rId5"/>
                        </a:buBlip>
                        <a:defRPr/>
                      </a:pPr>
                      <a:endParaRPr kumimoji="0" lang="tr-TR" sz="2000" kern="1200" dirty="0" smtClean="0">
                        <a:solidFill>
                          <a:schemeClr val="dk1"/>
                        </a:solidFill>
                        <a:latin typeface="Times New Roman" pitchFamily="18" charset="0"/>
                        <a:ea typeface="+mn-ea"/>
                        <a:cs typeface="Times New Roman" pitchFamily="18" charset="0"/>
                      </a:endParaRPr>
                    </a:p>
                    <a:p>
                      <a:pPr lvl="1" eaLnBrk="1" hangingPunct="1">
                        <a:lnSpc>
                          <a:spcPct val="80000"/>
                        </a:lnSpc>
                        <a:buFontTx/>
                        <a:buBlip>
                          <a:blip r:embed="rId5"/>
                        </a:buBlip>
                        <a:defRPr/>
                      </a:pPr>
                      <a:r>
                        <a:rPr kumimoji="0" lang="tr-TR" sz="2000" kern="1200" dirty="0" smtClean="0">
                          <a:solidFill>
                            <a:schemeClr val="dk1"/>
                          </a:solidFill>
                          <a:latin typeface="Times New Roman" pitchFamily="18" charset="0"/>
                          <a:ea typeface="+mn-ea"/>
                          <a:cs typeface="Times New Roman" pitchFamily="18" charset="0"/>
                        </a:rPr>
                        <a:t> Kurumsal sınıflandırmada </a:t>
                      </a:r>
                      <a:r>
                        <a:rPr kumimoji="0" lang="tr-TR" sz="2000" kern="1200" dirty="0" smtClean="0">
                          <a:solidFill>
                            <a:srgbClr val="FF0000"/>
                          </a:solidFill>
                          <a:latin typeface="Times New Roman" pitchFamily="18" charset="0"/>
                          <a:ea typeface="+mn-ea"/>
                          <a:cs typeface="Times New Roman" pitchFamily="18" charset="0"/>
                        </a:rPr>
                        <a:t>teşkilat kanunları esas </a:t>
                      </a:r>
                      <a:r>
                        <a:rPr kumimoji="0" lang="tr-TR" sz="2000" kern="1200" dirty="0" smtClean="0">
                          <a:solidFill>
                            <a:schemeClr val="dk1"/>
                          </a:solidFill>
                          <a:latin typeface="Times New Roman" pitchFamily="18" charset="0"/>
                          <a:ea typeface="+mn-ea"/>
                          <a:cs typeface="Times New Roman" pitchFamily="18" charset="0"/>
                        </a:rPr>
                        <a:t>alınacaktır.</a:t>
                      </a:r>
                      <a:endParaRPr lang="tr-TR" sz="2300" b="1" dirty="0">
                        <a:solidFill>
                          <a:srgbClr val="9933FF"/>
                        </a:solidFill>
                        <a:latin typeface="Times New Roman" pitchFamily="18" charset="0"/>
                        <a:cs typeface="Times New Roman" pitchFamily="18" charset="0"/>
                      </a:endParaRPr>
                    </a:p>
                  </a:txBody>
                  <a:tcPr>
                    <a:lnL w="9525" cap="flat" cmpd="sng" algn="ctr">
                      <a:noFill/>
                      <a:prstDash val="solid"/>
                    </a:lnL>
                    <a:lnR w="9525" cap="flat" cmpd="sng" algn="ctr">
                      <a:noFill/>
                      <a:prstDash val="solid"/>
                    </a:lnR>
                    <a:lnT w="12700" cap="flat" cmpd="sng" algn="ctr">
                      <a:noFill/>
                      <a:prstDash val="solid"/>
                      <a:round/>
                      <a:headEnd type="none" w="med" len="med"/>
                      <a:tailEnd type="none" w="med" len="med"/>
                    </a:lnT>
                    <a:lnB w="9525" cap="flat" cmpd="sng" algn="ctr">
                      <a:noFill/>
                      <a:prstDash val="solid"/>
                    </a:lnB>
                    <a:lnTlToBr w="12700" cmpd="sng">
                      <a:noFill/>
                      <a:prstDash val="solid"/>
                    </a:lnTlToBr>
                    <a:lnBlToTr w="12700" cmpd="sng">
                      <a:noFill/>
                      <a:prstDash val="solid"/>
                    </a:lnBlToTr>
                    <a:solidFill>
                      <a:srgbClr val="F9D1A9"/>
                    </a:solidFill>
                  </a:tcPr>
                </a:tc>
              </a:tr>
            </a:tbl>
          </a:graphicData>
        </a:graphic>
      </p:graphicFrame>
      <p:sp>
        <p:nvSpPr>
          <p:cNvPr id="14" name="13 Eksi"/>
          <p:cNvSpPr/>
          <p:nvPr/>
        </p:nvSpPr>
        <p:spPr>
          <a:xfrm>
            <a:off x="-1357313" y="1341438"/>
            <a:ext cx="10501313" cy="574675"/>
          </a:xfrm>
          <a:prstGeom prst="mathMinus">
            <a:avLst/>
          </a:prstGeom>
          <a:solidFill>
            <a:srgbClr val="781E46"/>
          </a:solidFill>
          <a:ln>
            <a:solidFill>
              <a:srgbClr val="EF4111">
                <a:alpha val="40000"/>
              </a:srgb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tr-TR"/>
          </a:p>
        </p:txBody>
      </p:sp>
      <p:pic>
        <p:nvPicPr>
          <p:cNvPr id="1029" name="4 Resim"/>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bwMode="auto">
          <a:xfrm>
            <a:off x="7837975" y="1111250"/>
            <a:ext cx="1035050" cy="1035050"/>
          </a:xfrm>
          <a:prstGeom prst="rect">
            <a:avLst/>
          </a:prstGeom>
          <a:noFill/>
          <a:ln w="9525">
            <a:noFill/>
            <a:miter lim="800000"/>
            <a:headEnd/>
            <a:tailEnd/>
          </a:ln>
        </p:spPr>
      </p:pic>
      <p:sp>
        <p:nvSpPr>
          <p:cNvPr id="7" name="6 Eksi"/>
          <p:cNvSpPr/>
          <p:nvPr/>
        </p:nvSpPr>
        <p:spPr>
          <a:xfrm>
            <a:off x="8858250" y="1268413"/>
            <a:ext cx="322263" cy="720725"/>
          </a:xfrm>
          <a:prstGeom prst="mathMinus">
            <a:avLst/>
          </a:prstGeom>
          <a:solidFill>
            <a:srgbClr val="781E46"/>
          </a:solidFill>
          <a:ln>
            <a:solidFill>
              <a:srgbClr val="EF4111">
                <a:alpha val="15000"/>
              </a:srgb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tr-TR"/>
          </a:p>
        </p:txBody>
      </p:sp>
      <p:graphicFrame>
        <p:nvGraphicFramePr>
          <p:cNvPr id="118791" name="Object 7"/>
          <p:cNvGraphicFramePr>
            <a:graphicFrameLocks noChangeAspect="1"/>
          </p:cNvGraphicFramePr>
          <p:nvPr>
            <p:extLst>
              <p:ext uri="{D42A27DB-BD31-4B8C-83A1-F6EECF244321}">
                <p14:modId xmlns:p14="http://schemas.microsoft.com/office/powerpoint/2010/main" val="993136638"/>
              </p:ext>
            </p:extLst>
          </p:nvPr>
        </p:nvGraphicFramePr>
        <p:xfrm>
          <a:off x="539750" y="2205038"/>
          <a:ext cx="8351838" cy="2160587"/>
        </p:xfrm>
        <a:graphic>
          <a:graphicData uri="http://schemas.openxmlformats.org/presentationml/2006/ole">
            <mc:AlternateContent xmlns:mc="http://schemas.openxmlformats.org/markup-compatibility/2006">
              <mc:Choice xmlns:v="urn:schemas-microsoft-com:vml" Requires="v">
                <p:oleObj spid="_x0000_s1394" name="Çalışma Sayfası" r:id="rId7" imgW="5886321" imgH="1524135" progId="Excel.Sheet.8">
                  <p:embed/>
                </p:oleObj>
              </mc:Choice>
              <mc:Fallback>
                <p:oleObj name="Çalışma Sayfası" r:id="rId7" imgW="5886321" imgH="1524135" progId="Excel.Sheet.8">
                  <p:embed/>
                  <p:pic>
                    <p:nvPicPr>
                      <p:cNvPr id="0" name="Object 7"/>
                      <p:cNvPicPr>
                        <a:picLocks noChangeAspect="1" noChangeArrowheads="1"/>
                      </p:cNvPicPr>
                      <p:nvPr/>
                    </p:nvPicPr>
                    <p:blipFill>
                      <a:blip r:embed="rId8"/>
                      <a:srcRect/>
                      <a:stretch>
                        <a:fillRect/>
                      </a:stretch>
                    </p:blipFill>
                    <p:spPr bwMode="auto">
                      <a:xfrm>
                        <a:off x="539750" y="2205038"/>
                        <a:ext cx="8351838" cy="2160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nodeType="afterEffect">
                                  <p:stCondLst>
                                    <p:cond delay="0"/>
                                  </p:stCondLst>
                                  <p:childTnLst>
                                    <p:set>
                                      <p:cBhvr>
                                        <p:cTn id="6" dur="1" fill="hold">
                                          <p:stCondLst>
                                            <p:cond delay="0"/>
                                          </p:stCondLst>
                                        </p:cTn>
                                        <p:tgtEl>
                                          <p:spTgt spid="118791"/>
                                        </p:tgtEl>
                                        <p:attrNameLst>
                                          <p:attrName>style.visibility</p:attrName>
                                        </p:attrNameLst>
                                      </p:cBhvr>
                                      <p:to>
                                        <p:strVal val="visible"/>
                                      </p:to>
                                    </p:set>
                                    <p:animEffect transition="in" filter="fade">
                                      <p:cBhvr>
                                        <p:cTn id="7" dur="800" decel="100000"/>
                                        <p:tgtEl>
                                          <p:spTgt spid="118791"/>
                                        </p:tgtEl>
                                      </p:cBhvr>
                                    </p:animEffect>
                                    <p:anim calcmode="lin" valueType="num">
                                      <p:cBhvr>
                                        <p:cTn id="8" dur="800" decel="100000" fill="hold"/>
                                        <p:tgtEl>
                                          <p:spTgt spid="118791"/>
                                        </p:tgtEl>
                                        <p:attrNameLst>
                                          <p:attrName>style.rotation</p:attrName>
                                        </p:attrNameLst>
                                      </p:cBhvr>
                                      <p:tavLst>
                                        <p:tav tm="0">
                                          <p:val>
                                            <p:fltVal val="-90"/>
                                          </p:val>
                                        </p:tav>
                                        <p:tav tm="100000">
                                          <p:val>
                                            <p:fltVal val="0"/>
                                          </p:val>
                                        </p:tav>
                                      </p:tavLst>
                                    </p:anim>
                                    <p:anim calcmode="lin" valueType="num">
                                      <p:cBhvr>
                                        <p:cTn id="9" dur="800" decel="100000" fill="hold"/>
                                        <p:tgtEl>
                                          <p:spTgt spid="118791"/>
                                        </p:tgtEl>
                                        <p:attrNameLst>
                                          <p:attrName>ppt_x</p:attrName>
                                        </p:attrNameLst>
                                      </p:cBhvr>
                                      <p:tavLst>
                                        <p:tav tm="0">
                                          <p:val>
                                            <p:strVal val="#ppt_x+0.4"/>
                                          </p:val>
                                        </p:tav>
                                        <p:tav tm="100000">
                                          <p:val>
                                            <p:strVal val="#ppt_x-0.05"/>
                                          </p:val>
                                        </p:tav>
                                      </p:tavLst>
                                    </p:anim>
                                    <p:anim calcmode="lin" valueType="num">
                                      <p:cBhvr>
                                        <p:cTn id="10" dur="800" decel="100000" fill="hold"/>
                                        <p:tgtEl>
                                          <p:spTgt spid="118791"/>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118791"/>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118791"/>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9D1A9"/>
        </a:solidFill>
        <a:effectLst/>
      </p:bgPr>
    </p:bg>
    <p:spTree>
      <p:nvGrpSpPr>
        <p:cNvPr id="1" name=""/>
        <p:cNvGrpSpPr/>
        <p:nvPr/>
      </p:nvGrpSpPr>
      <p:grpSpPr>
        <a:xfrm>
          <a:off x="0" y="0"/>
          <a:ext cx="0" cy="0"/>
          <a:chOff x="0" y="0"/>
          <a:chExt cx="0" cy="0"/>
        </a:xfrm>
      </p:grpSpPr>
      <p:graphicFrame>
        <p:nvGraphicFramePr>
          <p:cNvPr id="6" name="5 Tablo"/>
          <p:cNvGraphicFramePr>
            <a:graphicFrameLocks noGrp="1"/>
          </p:cNvGraphicFramePr>
          <p:nvPr>
            <p:extLst>
              <p:ext uri="{D42A27DB-BD31-4B8C-83A1-F6EECF244321}">
                <p14:modId xmlns:p14="http://schemas.microsoft.com/office/powerpoint/2010/main" val="186389542"/>
              </p:ext>
            </p:extLst>
          </p:nvPr>
        </p:nvGraphicFramePr>
        <p:xfrm>
          <a:off x="0" y="642918"/>
          <a:ext cx="9143999" cy="6215082"/>
        </p:xfrm>
        <a:graphic>
          <a:graphicData uri="http://schemas.openxmlformats.org/drawingml/2006/table">
            <a:tbl>
              <a:tblPr>
                <a:effectLst>
                  <a:outerShdw blurRad="57150" dist="38100" dir="5400000" algn="ctr" rotWithShape="0">
                    <a:srgbClr val="F3850D">
                      <a:alpha val="48000"/>
                    </a:srgbClr>
                  </a:outerShdw>
                </a:effectLst>
                <a:tableStyleId>{69C7853C-536D-4A76-A0AE-DD22124D55A5}</a:tableStyleId>
              </a:tblPr>
              <a:tblGrid>
                <a:gridCol w="9143999"/>
              </a:tblGrid>
              <a:tr h="1072153">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tr-TR" sz="3200" b="1" u="none" dirty="0" smtClean="0">
                          <a:latin typeface="Times New Roman" pitchFamily="18" charset="0"/>
                          <a:cs typeface="Times New Roman" pitchFamily="18" charset="0"/>
                        </a:rPr>
                        <a:t>   </a:t>
                      </a:r>
                      <a:r>
                        <a:rPr lang="tr-TR" sz="3200" b="1" dirty="0" smtClean="0">
                          <a:solidFill>
                            <a:srgbClr val="FF0000"/>
                          </a:solidFill>
                          <a:latin typeface="Times New Roman" pitchFamily="18" charset="0"/>
                          <a:cs typeface="Times New Roman" pitchFamily="18" charset="0"/>
                        </a:rPr>
                        <a:t>Bütçe</a:t>
                      </a:r>
                      <a:r>
                        <a:rPr lang="tr-TR" sz="3200" b="1" baseline="0" dirty="0" smtClean="0">
                          <a:solidFill>
                            <a:srgbClr val="FF0000"/>
                          </a:solidFill>
                          <a:latin typeface="Times New Roman" pitchFamily="18" charset="0"/>
                          <a:cs typeface="Times New Roman" pitchFamily="18" charset="0"/>
                        </a:rPr>
                        <a:t> Hazırlık Mevzuatı ve Dokümanları       </a:t>
                      </a:r>
                      <a:r>
                        <a:rPr lang="tr-TR" sz="2800" b="1" baseline="0" dirty="0" smtClean="0">
                          <a:solidFill>
                            <a:srgbClr val="00B050"/>
                          </a:solidFill>
                          <a:latin typeface="Times New Roman" pitchFamily="18" charset="0"/>
                          <a:cs typeface="Times New Roman" pitchFamily="18" charset="0"/>
                        </a:rPr>
                        <a:t>Bütçe Hazırlama Rehberi-6 </a:t>
                      </a:r>
                      <a:endParaRPr lang="tr-TR" sz="2800" b="1" u="none" dirty="0" smtClean="0">
                        <a:solidFill>
                          <a:srgbClr val="00B050"/>
                        </a:solidFill>
                        <a:latin typeface="Times New Roman" pitchFamily="18" charset="0"/>
                        <a:cs typeface="Times New Roman"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9D1A9"/>
                    </a:solidFill>
                  </a:tcPr>
                </a:tc>
              </a:tr>
              <a:tr h="5142929">
                <a:tc>
                  <a:txBody>
                    <a:bodyPr/>
                    <a:lstStyle/>
                    <a:p>
                      <a:pPr marL="457200" marR="0" lvl="1" indent="0" algn="l" defTabSz="914400" rtl="0" eaLnBrk="1" fontAlgn="auto" latinLnBrk="0" hangingPunct="1">
                        <a:lnSpc>
                          <a:spcPct val="80000"/>
                        </a:lnSpc>
                        <a:spcBef>
                          <a:spcPts val="0"/>
                        </a:spcBef>
                        <a:spcAft>
                          <a:spcPts val="0"/>
                        </a:spcAft>
                        <a:buClrTx/>
                        <a:buSzTx/>
                        <a:buFontTx/>
                        <a:buNone/>
                        <a:tabLst/>
                        <a:defRPr/>
                      </a:pPr>
                      <a:r>
                        <a:rPr kumimoji="0" lang="tr-TR" sz="2000" b="1" kern="1200" dirty="0" smtClean="0">
                          <a:solidFill>
                            <a:srgbClr val="FF0000"/>
                          </a:solidFill>
                          <a:latin typeface="Times New Roman" pitchFamily="18" charset="0"/>
                          <a:ea typeface="+mn-ea"/>
                          <a:cs typeface="Times New Roman" pitchFamily="18" charset="0"/>
                        </a:rPr>
                        <a:t>B. ANALİTİK BÜTÇE SINIFLANDIRMASI -3    </a:t>
                      </a:r>
                    </a:p>
                    <a:p>
                      <a:pPr marL="457200" marR="0" lvl="1" indent="0" algn="l" defTabSz="914400" rtl="0" eaLnBrk="1" fontAlgn="auto" latinLnBrk="0" hangingPunct="1">
                        <a:lnSpc>
                          <a:spcPct val="80000"/>
                        </a:lnSpc>
                        <a:spcBef>
                          <a:spcPts val="0"/>
                        </a:spcBef>
                        <a:spcAft>
                          <a:spcPts val="0"/>
                        </a:spcAft>
                        <a:buClrTx/>
                        <a:buSzTx/>
                        <a:buFontTx/>
                        <a:buNone/>
                        <a:tabLst/>
                        <a:defRPr/>
                      </a:pPr>
                      <a:endParaRPr kumimoji="0" lang="tr-TR" sz="2000" b="1" kern="1200" dirty="0" smtClean="0">
                        <a:solidFill>
                          <a:srgbClr val="FF0000"/>
                        </a:solidFill>
                        <a:latin typeface="Times New Roman" pitchFamily="18" charset="0"/>
                        <a:ea typeface="+mn-ea"/>
                        <a:cs typeface="Times New Roman" pitchFamily="18" charset="0"/>
                      </a:endParaRPr>
                    </a:p>
                    <a:p>
                      <a:pPr marL="457200" marR="0" lvl="1" indent="0" algn="l" defTabSz="914400" rtl="0" eaLnBrk="1" fontAlgn="auto" latinLnBrk="0" hangingPunct="1">
                        <a:lnSpc>
                          <a:spcPct val="80000"/>
                        </a:lnSpc>
                        <a:spcBef>
                          <a:spcPts val="0"/>
                        </a:spcBef>
                        <a:spcAft>
                          <a:spcPts val="0"/>
                        </a:spcAft>
                        <a:buClrTx/>
                        <a:buSzTx/>
                        <a:buFontTx/>
                        <a:buNone/>
                        <a:tabLst/>
                        <a:defRPr/>
                      </a:pPr>
                      <a:endParaRPr kumimoji="0" lang="tr-TR" sz="2400" b="1" kern="1200" dirty="0" smtClean="0">
                        <a:solidFill>
                          <a:srgbClr val="FF0000"/>
                        </a:solidFill>
                        <a:latin typeface="Times New Roman" pitchFamily="18" charset="0"/>
                        <a:ea typeface="+mn-ea"/>
                        <a:cs typeface="Times New Roman" pitchFamily="18" charset="0"/>
                      </a:endParaRPr>
                    </a:p>
                    <a:p>
                      <a:pPr marL="457200" marR="0" lvl="1" indent="0" algn="l" defTabSz="914400" rtl="0" eaLnBrk="1" fontAlgn="auto" latinLnBrk="0" hangingPunct="1">
                        <a:lnSpc>
                          <a:spcPct val="80000"/>
                        </a:lnSpc>
                        <a:spcBef>
                          <a:spcPts val="0"/>
                        </a:spcBef>
                        <a:spcAft>
                          <a:spcPts val="0"/>
                        </a:spcAft>
                        <a:buClrTx/>
                        <a:buSzTx/>
                        <a:buFontTx/>
                        <a:buNone/>
                        <a:tabLst/>
                        <a:defRPr/>
                      </a:pPr>
                      <a:endParaRPr kumimoji="0" lang="tr-TR" sz="2400" b="1" kern="1200" dirty="0" smtClean="0">
                        <a:solidFill>
                          <a:srgbClr val="FF0000"/>
                        </a:solidFill>
                        <a:latin typeface="Times New Roman" pitchFamily="18" charset="0"/>
                        <a:ea typeface="+mn-ea"/>
                        <a:cs typeface="Times New Roman" pitchFamily="18" charset="0"/>
                      </a:endParaRPr>
                    </a:p>
                    <a:p>
                      <a:pPr marL="457200" marR="0" lvl="1" indent="0" algn="l" defTabSz="914400" rtl="0" eaLnBrk="1" fontAlgn="auto" latinLnBrk="0" hangingPunct="1">
                        <a:lnSpc>
                          <a:spcPct val="80000"/>
                        </a:lnSpc>
                        <a:spcBef>
                          <a:spcPts val="0"/>
                        </a:spcBef>
                        <a:spcAft>
                          <a:spcPts val="0"/>
                        </a:spcAft>
                        <a:buClrTx/>
                        <a:buSzTx/>
                        <a:buFontTx/>
                        <a:buNone/>
                        <a:tabLst/>
                        <a:defRPr/>
                      </a:pPr>
                      <a:endParaRPr kumimoji="0" lang="tr-TR" sz="2400" b="1" kern="1200" dirty="0" smtClean="0">
                        <a:solidFill>
                          <a:srgbClr val="FF0000"/>
                        </a:solidFill>
                        <a:latin typeface="Times New Roman" pitchFamily="18" charset="0"/>
                        <a:ea typeface="+mn-ea"/>
                        <a:cs typeface="Times New Roman" pitchFamily="18" charset="0"/>
                      </a:endParaRPr>
                    </a:p>
                    <a:p>
                      <a:pPr marL="457200" marR="0" lvl="1" indent="0" algn="l" defTabSz="914400" rtl="0" eaLnBrk="1" fontAlgn="auto" latinLnBrk="0" hangingPunct="1">
                        <a:lnSpc>
                          <a:spcPct val="80000"/>
                        </a:lnSpc>
                        <a:spcBef>
                          <a:spcPts val="0"/>
                        </a:spcBef>
                        <a:spcAft>
                          <a:spcPts val="0"/>
                        </a:spcAft>
                        <a:buClrTx/>
                        <a:buSzTx/>
                        <a:buFontTx/>
                        <a:buNone/>
                        <a:tabLst/>
                        <a:defRPr/>
                      </a:pPr>
                      <a:endParaRPr kumimoji="0" lang="tr-TR" sz="2400" b="1" kern="1200" dirty="0" smtClean="0">
                        <a:solidFill>
                          <a:srgbClr val="FF0000"/>
                        </a:solidFill>
                        <a:latin typeface="Times New Roman" pitchFamily="18" charset="0"/>
                        <a:ea typeface="+mn-ea"/>
                        <a:cs typeface="Times New Roman" pitchFamily="18" charset="0"/>
                      </a:endParaRPr>
                    </a:p>
                    <a:p>
                      <a:pPr marL="457200" marR="0" lvl="1" indent="0" algn="l" defTabSz="914400" rtl="0" eaLnBrk="1" fontAlgn="auto" latinLnBrk="0" hangingPunct="1">
                        <a:lnSpc>
                          <a:spcPct val="80000"/>
                        </a:lnSpc>
                        <a:spcBef>
                          <a:spcPts val="0"/>
                        </a:spcBef>
                        <a:spcAft>
                          <a:spcPts val="0"/>
                        </a:spcAft>
                        <a:buClrTx/>
                        <a:buSzTx/>
                        <a:buFontTx/>
                        <a:buNone/>
                        <a:tabLst/>
                        <a:defRPr/>
                      </a:pPr>
                      <a:endParaRPr kumimoji="0" lang="tr-TR" sz="2400" b="1" kern="1200" dirty="0" smtClean="0">
                        <a:solidFill>
                          <a:srgbClr val="FF0000"/>
                        </a:solidFill>
                        <a:latin typeface="Times New Roman" pitchFamily="18" charset="0"/>
                        <a:ea typeface="+mn-ea"/>
                        <a:cs typeface="Times New Roman" pitchFamily="18" charset="0"/>
                      </a:endParaRPr>
                    </a:p>
                    <a:p>
                      <a:pPr marL="457200" marR="0" lvl="1" indent="0" algn="l" defTabSz="914400" rtl="0" eaLnBrk="1" fontAlgn="auto" latinLnBrk="0" hangingPunct="1">
                        <a:lnSpc>
                          <a:spcPct val="80000"/>
                        </a:lnSpc>
                        <a:spcBef>
                          <a:spcPts val="0"/>
                        </a:spcBef>
                        <a:spcAft>
                          <a:spcPts val="0"/>
                        </a:spcAft>
                        <a:buClrTx/>
                        <a:buSzTx/>
                        <a:buFontTx/>
                        <a:buNone/>
                        <a:tabLst/>
                        <a:defRPr/>
                      </a:pPr>
                      <a:endParaRPr kumimoji="0" lang="tr-TR" sz="2400" b="1" kern="1200" dirty="0" smtClean="0">
                        <a:solidFill>
                          <a:srgbClr val="FF0000"/>
                        </a:solidFill>
                        <a:latin typeface="Times New Roman" pitchFamily="18" charset="0"/>
                        <a:ea typeface="+mn-ea"/>
                        <a:cs typeface="Times New Roman" pitchFamily="18" charset="0"/>
                      </a:endParaRPr>
                    </a:p>
                    <a:p>
                      <a:pPr lvl="1">
                        <a:buFontTx/>
                        <a:buBlip>
                          <a:blip r:embed="rId3"/>
                        </a:buBlip>
                      </a:pPr>
                      <a:endParaRPr kumimoji="0" lang="tr-TR" sz="2400" kern="1200" baseline="0" dirty="0" smtClean="0">
                        <a:solidFill>
                          <a:schemeClr val="dk1"/>
                        </a:solidFill>
                        <a:latin typeface="Times New Roman" pitchFamily="18" charset="0"/>
                        <a:ea typeface="+mn-ea"/>
                        <a:cs typeface="Times New Roman" pitchFamily="18" charset="0"/>
                      </a:endParaRPr>
                    </a:p>
                    <a:p>
                      <a:pPr lvl="1" eaLnBrk="1" hangingPunct="1">
                        <a:lnSpc>
                          <a:spcPct val="80000"/>
                        </a:lnSpc>
                        <a:buFontTx/>
                        <a:buNone/>
                        <a:defRPr/>
                      </a:pPr>
                      <a:endParaRPr lang="tr-TR" sz="2300" b="1" dirty="0">
                        <a:solidFill>
                          <a:srgbClr val="9933FF"/>
                        </a:solidFill>
                        <a:latin typeface="Times New Roman" pitchFamily="18" charset="0"/>
                        <a:cs typeface="Times New Roman" pitchFamily="18" charset="0"/>
                      </a:endParaRPr>
                    </a:p>
                  </a:txBody>
                  <a:tcPr>
                    <a:lnL w="9525" cap="flat" cmpd="sng" algn="ctr">
                      <a:noFill/>
                      <a:prstDash val="solid"/>
                    </a:lnL>
                    <a:lnR w="9525" cap="flat" cmpd="sng" algn="ctr">
                      <a:noFill/>
                      <a:prstDash val="solid"/>
                    </a:lnR>
                    <a:lnT w="12700" cap="flat" cmpd="sng" algn="ctr">
                      <a:noFill/>
                      <a:prstDash val="solid"/>
                      <a:round/>
                      <a:headEnd type="none" w="med" len="med"/>
                      <a:tailEnd type="none" w="med" len="med"/>
                    </a:lnT>
                    <a:lnB w="9525" cap="flat" cmpd="sng" algn="ctr">
                      <a:noFill/>
                      <a:prstDash val="solid"/>
                    </a:lnB>
                    <a:lnTlToBr w="12700" cmpd="sng">
                      <a:noFill/>
                      <a:prstDash val="solid"/>
                    </a:lnTlToBr>
                    <a:lnBlToTr w="12700" cmpd="sng">
                      <a:noFill/>
                      <a:prstDash val="solid"/>
                    </a:lnBlToTr>
                    <a:solidFill>
                      <a:srgbClr val="F9D1A9"/>
                    </a:solidFill>
                  </a:tcPr>
                </a:tc>
              </a:tr>
            </a:tbl>
          </a:graphicData>
        </a:graphic>
      </p:graphicFrame>
      <p:sp>
        <p:nvSpPr>
          <p:cNvPr id="14" name="13 Eksi"/>
          <p:cNvSpPr/>
          <p:nvPr/>
        </p:nvSpPr>
        <p:spPr>
          <a:xfrm>
            <a:off x="-1357313" y="1341438"/>
            <a:ext cx="10501313" cy="574675"/>
          </a:xfrm>
          <a:prstGeom prst="mathMinus">
            <a:avLst/>
          </a:prstGeom>
          <a:solidFill>
            <a:srgbClr val="781E46"/>
          </a:solidFill>
          <a:ln>
            <a:solidFill>
              <a:srgbClr val="EF4111">
                <a:alpha val="40000"/>
              </a:srgb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tr-TR"/>
          </a:p>
        </p:txBody>
      </p:sp>
      <p:pic>
        <p:nvPicPr>
          <p:cNvPr id="14340" name="4 Resim"/>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bwMode="auto">
          <a:xfrm>
            <a:off x="7818438" y="1052513"/>
            <a:ext cx="1035050" cy="1035050"/>
          </a:xfrm>
          <a:prstGeom prst="rect">
            <a:avLst/>
          </a:prstGeom>
          <a:noFill/>
          <a:ln w="9525">
            <a:noFill/>
            <a:miter lim="800000"/>
            <a:headEnd/>
            <a:tailEnd/>
          </a:ln>
        </p:spPr>
      </p:pic>
      <p:sp>
        <p:nvSpPr>
          <p:cNvPr id="7" name="6 Eksi"/>
          <p:cNvSpPr/>
          <p:nvPr/>
        </p:nvSpPr>
        <p:spPr>
          <a:xfrm>
            <a:off x="8858250" y="1268413"/>
            <a:ext cx="322263" cy="720725"/>
          </a:xfrm>
          <a:prstGeom prst="mathMinus">
            <a:avLst/>
          </a:prstGeom>
          <a:solidFill>
            <a:srgbClr val="781E46"/>
          </a:solidFill>
          <a:ln>
            <a:solidFill>
              <a:srgbClr val="EF4111">
                <a:alpha val="15000"/>
              </a:srgb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tr-TR"/>
          </a:p>
        </p:txBody>
      </p:sp>
      <p:grpSp>
        <p:nvGrpSpPr>
          <p:cNvPr id="14342" name="Group 4"/>
          <p:cNvGrpSpPr>
            <a:grpSpLocks noChangeAspect="1"/>
          </p:cNvGrpSpPr>
          <p:nvPr/>
        </p:nvGrpSpPr>
        <p:grpSpPr bwMode="auto">
          <a:xfrm>
            <a:off x="107950" y="1989138"/>
            <a:ext cx="9036050" cy="4868862"/>
            <a:chOff x="158" y="1249"/>
            <a:chExt cx="5489" cy="2975"/>
          </a:xfrm>
        </p:grpSpPr>
        <p:sp>
          <p:nvSpPr>
            <p:cNvPr id="14343" name="AutoShape 3"/>
            <p:cNvSpPr>
              <a:spLocks noChangeAspect="1" noChangeArrowheads="1" noTextEdit="1"/>
            </p:cNvSpPr>
            <p:nvPr/>
          </p:nvSpPr>
          <p:spPr bwMode="auto">
            <a:xfrm>
              <a:off x="158" y="1249"/>
              <a:ext cx="5489" cy="2861"/>
            </a:xfrm>
            <a:prstGeom prst="rect">
              <a:avLst/>
            </a:prstGeom>
            <a:noFill/>
            <a:ln w="9525">
              <a:noFill/>
              <a:miter lim="800000"/>
              <a:headEnd/>
              <a:tailEnd/>
            </a:ln>
          </p:spPr>
          <p:txBody>
            <a:bodyPr/>
            <a:lstStyle/>
            <a:p>
              <a:endParaRPr lang="tr-TR"/>
            </a:p>
          </p:txBody>
        </p:sp>
        <p:sp>
          <p:nvSpPr>
            <p:cNvPr id="14344" name="Rectangle 5"/>
            <p:cNvSpPr>
              <a:spLocks noChangeArrowheads="1"/>
            </p:cNvSpPr>
            <p:nvPr/>
          </p:nvSpPr>
          <p:spPr bwMode="auto">
            <a:xfrm rot="-5400000">
              <a:off x="58" y="1600"/>
              <a:ext cx="420" cy="100"/>
            </a:xfrm>
            <a:prstGeom prst="rect">
              <a:avLst/>
            </a:prstGeom>
            <a:noFill/>
            <a:ln w="9525">
              <a:noFill/>
              <a:miter lim="800000"/>
              <a:headEnd/>
              <a:tailEnd/>
            </a:ln>
          </p:spPr>
          <p:txBody>
            <a:bodyPr wrap="none" lIns="0" tIns="0" rIns="0" bIns="0">
              <a:spAutoFit/>
            </a:bodyPr>
            <a:lstStyle/>
            <a:p>
              <a:r>
                <a:rPr lang="tr-TR" sz="900" b="1">
                  <a:solidFill>
                    <a:srgbClr val="000000"/>
                  </a:solidFill>
                </a:rPr>
                <a:t>I.DÜZEY</a:t>
              </a:r>
              <a:endParaRPr lang="tr-TR"/>
            </a:p>
          </p:txBody>
        </p:sp>
        <p:sp>
          <p:nvSpPr>
            <p:cNvPr id="14345" name="Rectangle 6"/>
            <p:cNvSpPr>
              <a:spLocks noChangeArrowheads="1"/>
            </p:cNvSpPr>
            <p:nvPr/>
          </p:nvSpPr>
          <p:spPr bwMode="auto">
            <a:xfrm rot="-5400000">
              <a:off x="239" y="1587"/>
              <a:ext cx="446" cy="100"/>
            </a:xfrm>
            <a:prstGeom prst="rect">
              <a:avLst/>
            </a:prstGeom>
            <a:noFill/>
            <a:ln w="9525">
              <a:noFill/>
              <a:miter lim="800000"/>
              <a:headEnd/>
              <a:tailEnd/>
            </a:ln>
          </p:spPr>
          <p:txBody>
            <a:bodyPr wrap="none" lIns="0" tIns="0" rIns="0" bIns="0">
              <a:spAutoFit/>
            </a:bodyPr>
            <a:lstStyle/>
            <a:p>
              <a:r>
                <a:rPr lang="tr-TR" sz="900" b="1">
                  <a:solidFill>
                    <a:srgbClr val="000000"/>
                  </a:solidFill>
                </a:rPr>
                <a:t>II.DÜZEY</a:t>
              </a:r>
              <a:endParaRPr lang="tr-TR"/>
            </a:p>
          </p:txBody>
        </p:sp>
        <p:sp>
          <p:nvSpPr>
            <p:cNvPr id="14346" name="Rectangle 7"/>
            <p:cNvSpPr>
              <a:spLocks noChangeArrowheads="1"/>
            </p:cNvSpPr>
            <p:nvPr/>
          </p:nvSpPr>
          <p:spPr bwMode="auto">
            <a:xfrm rot="-5400000">
              <a:off x="395" y="1574"/>
              <a:ext cx="471" cy="100"/>
            </a:xfrm>
            <a:prstGeom prst="rect">
              <a:avLst/>
            </a:prstGeom>
            <a:noFill/>
            <a:ln w="9525">
              <a:noFill/>
              <a:miter lim="800000"/>
              <a:headEnd/>
              <a:tailEnd/>
            </a:ln>
          </p:spPr>
          <p:txBody>
            <a:bodyPr wrap="none" lIns="0" tIns="0" rIns="0" bIns="0">
              <a:spAutoFit/>
            </a:bodyPr>
            <a:lstStyle/>
            <a:p>
              <a:r>
                <a:rPr lang="tr-TR" sz="900" b="1">
                  <a:solidFill>
                    <a:srgbClr val="000000"/>
                  </a:solidFill>
                </a:rPr>
                <a:t>III.DÜZEY</a:t>
              </a:r>
              <a:endParaRPr lang="tr-TR"/>
            </a:p>
          </p:txBody>
        </p:sp>
        <p:sp>
          <p:nvSpPr>
            <p:cNvPr id="14347" name="Rectangle 8"/>
            <p:cNvSpPr>
              <a:spLocks noChangeArrowheads="1"/>
            </p:cNvSpPr>
            <p:nvPr/>
          </p:nvSpPr>
          <p:spPr bwMode="auto">
            <a:xfrm rot="-5400000">
              <a:off x="563" y="1568"/>
              <a:ext cx="483" cy="100"/>
            </a:xfrm>
            <a:prstGeom prst="rect">
              <a:avLst/>
            </a:prstGeom>
            <a:noFill/>
            <a:ln w="9525">
              <a:noFill/>
              <a:miter lim="800000"/>
              <a:headEnd/>
              <a:tailEnd/>
            </a:ln>
          </p:spPr>
          <p:txBody>
            <a:bodyPr wrap="none" lIns="0" tIns="0" rIns="0" bIns="0">
              <a:spAutoFit/>
            </a:bodyPr>
            <a:lstStyle/>
            <a:p>
              <a:r>
                <a:rPr lang="tr-TR" sz="900" b="1">
                  <a:solidFill>
                    <a:srgbClr val="000000"/>
                  </a:solidFill>
                </a:rPr>
                <a:t>IV.DÜZEY</a:t>
              </a:r>
              <a:endParaRPr lang="tr-TR"/>
            </a:p>
          </p:txBody>
        </p:sp>
        <p:sp>
          <p:nvSpPr>
            <p:cNvPr id="14348" name="Rectangle 9"/>
            <p:cNvSpPr>
              <a:spLocks noChangeArrowheads="1"/>
            </p:cNvSpPr>
            <p:nvPr/>
          </p:nvSpPr>
          <p:spPr bwMode="auto">
            <a:xfrm rot="-5400000">
              <a:off x="2864" y="1599"/>
              <a:ext cx="420" cy="100"/>
            </a:xfrm>
            <a:prstGeom prst="rect">
              <a:avLst/>
            </a:prstGeom>
            <a:noFill/>
            <a:ln w="9525">
              <a:noFill/>
              <a:miter lim="800000"/>
              <a:headEnd/>
              <a:tailEnd/>
            </a:ln>
          </p:spPr>
          <p:txBody>
            <a:bodyPr wrap="none" lIns="0" tIns="0" rIns="0" bIns="0">
              <a:spAutoFit/>
            </a:bodyPr>
            <a:lstStyle/>
            <a:p>
              <a:r>
                <a:rPr lang="tr-TR" sz="900" b="1">
                  <a:solidFill>
                    <a:srgbClr val="000000"/>
                  </a:solidFill>
                </a:rPr>
                <a:t>I.DÜZEY</a:t>
              </a:r>
              <a:endParaRPr lang="tr-TR"/>
            </a:p>
          </p:txBody>
        </p:sp>
        <p:sp>
          <p:nvSpPr>
            <p:cNvPr id="14349" name="Rectangle 10"/>
            <p:cNvSpPr>
              <a:spLocks noChangeArrowheads="1"/>
            </p:cNvSpPr>
            <p:nvPr/>
          </p:nvSpPr>
          <p:spPr bwMode="auto">
            <a:xfrm rot="-5400000">
              <a:off x="3044" y="1586"/>
              <a:ext cx="446" cy="100"/>
            </a:xfrm>
            <a:prstGeom prst="rect">
              <a:avLst/>
            </a:prstGeom>
            <a:noFill/>
            <a:ln w="9525">
              <a:noFill/>
              <a:miter lim="800000"/>
              <a:headEnd/>
              <a:tailEnd/>
            </a:ln>
          </p:spPr>
          <p:txBody>
            <a:bodyPr wrap="none" lIns="0" tIns="0" rIns="0" bIns="0">
              <a:spAutoFit/>
            </a:bodyPr>
            <a:lstStyle/>
            <a:p>
              <a:r>
                <a:rPr lang="tr-TR" sz="900" b="1">
                  <a:solidFill>
                    <a:srgbClr val="000000"/>
                  </a:solidFill>
                </a:rPr>
                <a:t>II.DÜZEY</a:t>
              </a:r>
              <a:endParaRPr lang="tr-TR"/>
            </a:p>
          </p:txBody>
        </p:sp>
        <p:sp>
          <p:nvSpPr>
            <p:cNvPr id="14350" name="Rectangle 11"/>
            <p:cNvSpPr>
              <a:spLocks noChangeArrowheads="1"/>
            </p:cNvSpPr>
            <p:nvPr/>
          </p:nvSpPr>
          <p:spPr bwMode="auto">
            <a:xfrm rot="-5400000">
              <a:off x="3196" y="1573"/>
              <a:ext cx="471" cy="100"/>
            </a:xfrm>
            <a:prstGeom prst="rect">
              <a:avLst/>
            </a:prstGeom>
            <a:noFill/>
            <a:ln w="9525">
              <a:noFill/>
              <a:miter lim="800000"/>
              <a:headEnd/>
              <a:tailEnd/>
            </a:ln>
          </p:spPr>
          <p:txBody>
            <a:bodyPr wrap="none" lIns="0" tIns="0" rIns="0" bIns="0">
              <a:spAutoFit/>
            </a:bodyPr>
            <a:lstStyle/>
            <a:p>
              <a:r>
                <a:rPr lang="tr-TR" sz="900" b="1">
                  <a:solidFill>
                    <a:srgbClr val="000000"/>
                  </a:solidFill>
                </a:rPr>
                <a:t>III.DÜZEY</a:t>
              </a:r>
              <a:endParaRPr lang="tr-TR"/>
            </a:p>
          </p:txBody>
        </p:sp>
        <p:sp>
          <p:nvSpPr>
            <p:cNvPr id="14351" name="Rectangle 12"/>
            <p:cNvSpPr>
              <a:spLocks noChangeArrowheads="1"/>
            </p:cNvSpPr>
            <p:nvPr/>
          </p:nvSpPr>
          <p:spPr bwMode="auto">
            <a:xfrm rot="-5400000">
              <a:off x="3355" y="1567"/>
              <a:ext cx="483" cy="100"/>
            </a:xfrm>
            <a:prstGeom prst="rect">
              <a:avLst/>
            </a:prstGeom>
            <a:noFill/>
            <a:ln w="9525">
              <a:noFill/>
              <a:miter lim="800000"/>
              <a:headEnd/>
              <a:tailEnd/>
            </a:ln>
          </p:spPr>
          <p:txBody>
            <a:bodyPr wrap="none" lIns="0" tIns="0" rIns="0" bIns="0">
              <a:spAutoFit/>
            </a:bodyPr>
            <a:lstStyle/>
            <a:p>
              <a:r>
                <a:rPr lang="tr-TR" sz="900" b="1">
                  <a:solidFill>
                    <a:srgbClr val="000000"/>
                  </a:solidFill>
                </a:rPr>
                <a:t>IV.DÜZEY</a:t>
              </a:r>
              <a:endParaRPr lang="tr-TR"/>
            </a:p>
          </p:txBody>
        </p:sp>
        <p:sp>
          <p:nvSpPr>
            <p:cNvPr id="14352" name="Rectangle 13"/>
            <p:cNvSpPr>
              <a:spLocks noChangeArrowheads="1"/>
            </p:cNvSpPr>
            <p:nvPr/>
          </p:nvSpPr>
          <p:spPr bwMode="auto">
            <a:xfrm>
              <a:off x="217" y="1910"/>
              <a:ext cx="86" cy="94"/>
            </a:xfrm>
            <a:prstGeom prst="rect">
              <a:avLst/>
            </a:prstGeom>
            <a:noFill/>
            <a:ln w="9525">
              <a:noFill/>
              <a:miter lim="800000"/>
              <a:headEnd/>
              <a:tailEnd/>
            </a:ln>
          </p:spPr>
          <p:txBody>
            <a:bodyPr wrap="none" lIns="0" tIns="0" rIns="0" bIns="0">
              <a:spAutoFit/>
            </a:bodyPr>
            <a:lstStyle/>
            <a:p>
              <a:r>
                <a:rPr lang="tr-TR" sz="1000" b="1" dirty="0" smtClean="0">
                  <a:solidFill>
                    <a:srgbClr val="000000"/>
                  </a:solidFill>
                </a:rPr>
                <a:t>39</a:t>
              </a:r>
              <a:endParaRPr lang="tr-TR" dirty="0"/>
            </a:p>
          </p:txBody>
        </p:sp>
        <p:sp>
          <p:nvSpPr>
            <p:cNvPr id="14353" name="Rectangle 14"/>
            <p:cNvSpPr>
              <a:spLocks noChangeArrowheads="1"/>
            </p:cNvSpPr>
            <p:nvPr/>
          </p:nvSpPr>
          <p:spPr bwMode="auto">
            <a:xfrm>
              <a:off x="916" y="1910"/>
              <a:ext cx="1820" cy="122"/>
            </a:xfrm>
            <a:prstGeom prst="rect">
              <a:avLst/>
            </a:prstGeom>
            <a:noFill/>
            <a:ln w="9525">
              <a:noFill/>
              <a:miter lim="800000"/>
              <a:headEnd/>
              <a:tailEnd/>
            </a:ln>
          </p:spPr>
          <p:txBody>
            <a:bodyPr wrap="none" lIns="0" tIns="0" rIns="0" bIns="0">
              <a:spAutoFit/>
            </a:bodyPr>
            <a:lstStyle/>
            <a:p>
              <a:r>
                <a:rPr lang="tr-TR" sz="1000" b="1">
                  <a:solidFill>
                    <a:srgbClr val="000000"/>
                  </a:solidFill>
                </a:rPr>
                <a:t>YÜKSEKÖĞRETİM KURUMLARI</a:t>
              </a:r>
              <a:endParaRPr lang="tr-TR"/>
            </a:p>
          </p:txBody>
        </p:sp>
        <p:sp>
          <p:nvSpPr>
            <p:cNvPr id="14354" name="Rectangle 15"/>
            <p:cNvSpPr>
              <a:spLocks noChangeArrowheads="1"/>
            </p:cNvSpPr>
            <p:nvPr/>
          </p:nvSpPr>
          <p:spPr bwMode="auto">
            <a:xfrm>
              <a:off x="3021" y="1910"/>
              <a:ext cx="86" cy="94"/>
            </a:xfrm>
            <a:prstGeom prst="rect">
              <a:avLst/>
            </a:prstGeom>
            <a:noFill/>
            <a:ln w="9525">
              <a:noFill/>
              <a:miter lim="800000"/>
              <a:headEnd/>
              <a:tailEnd/>
            </a:ln>
          </p:spPr>
          <p:txBody>
            <a:bodyPr wrap="none" lIns="0" tIns="0" rIns="0" bIns="0">
              <a:spAutoFit/>
            </a:bodyPr>
            <a:lstStyle/>
            <a:p>
              <a:r>
                <a:rPr lang="tr-TR" sz="1000" b="1" dirty="0" smtClean="0">
                  <a:solidFill>
                    <a:srgbClr val="000000"/>
                  </a:solidFill>
                </a:rPr>
                <a:t>39</a:t>
              </a:r>
              <a:endParaRPr lang="tr-TR" dirty="0"/>
            </a:p>
          </p:txBody>
        </p:sp>
        <p:sp>
          <p:nvSpPr>
            <p:cNvPr id="14355" name="Rectangle 16"/>
            <p:cNvSpPr>
              <a:spLocks noChangeArrowheads="1"/>
            </p:cNvSpPr>
            <p:nvPr/>
          </p:nvSpPr>
          <p:spPr bwMode="auto">
            <a:xfrm>
              <a:off x="3705" y="1910"/>
              <a:ext cx="1820" cy="122"/>
            </a:xfrm>
            <a:prstGeom prst="rect">
              <a:avLst/>
            </a:prstGeom>
            <a:noFill/>
            <a:ln w="9525">
              <a:noFill/>
              <a:miter lim="800000"/>
              <a:headEnd/>
              <a:tailEnd/>
            </a:ln>
          </p:spPr>
          <p:txBody>
            <a:bodyPr wrap="none" lIns="0" tIns="0" rIns="0" bIns="0">
              <a:spAutoFit/>
            </a:bodyPr>
            <a:lstStyle/>
            <a:p>
              <a:r>
                <a:rPr lang="tr-TR" sz="1000" b="1">
                  <a:solidFill>
                    <a:srgbClr val="000000"/>
                  </a:solidFill>
                </a:rPr>
                <a:t>YÜKSEKÖĞRETİM KURUMLARI</a:t>
              </a:r>
              <a:endParaRPr lang="tr-TR"/>
            </a:p>
          </p:txBody>
        </p:sp>
        <p:sp>
          <p:nvSpPr>
            <p:cNvPr id="14356" name="Rectangle 17"/>
            <p:cNvSpPr>
              <a:spLocks noChangeArrowheads="1"/>
            </p:cNvSpPr>
            <p:nvPr/>
          </p:nvSpPr>
          <p:spPr bwMode="auto">
            <a:xfrm>
              <a:off x="416" y="2016"/>
              <a:ext cx="86" cy="94"/>
            </a:xfrm>
            <a:prstGeom prst="rect">
              <a:avLst/>
            </a:prstGeom>
            <a:noFill/>
            <a:ln w="9525">
              <a:noFill/>
              <a:miter lim="800000"/>
              <a:headEnd/>
              <a:tailEnd/>
            </a:ln>
          </p:spPr>
          <p:txBody>
            <a:bodyPr wrap="none" lIns="0" tIns="0" rIns="0" bIns="0">
              <a:spAutoFit/>
            </a:bodyPr>
            <a:lstStyle/>
            <a:p>
              <a:r>
                <a:rPr lang="tr-TR" sz="1000" dirty="0" smtClean="0"/>
                <a:t>0</a:t>
              </a:r>
              <a:r>
                <a:rPr lang="tr-TR" sz="1000" dirty="0"/>
                <a:t>6</a:t>
              </a:r>
            </a:p>
          </p:txBody>
        </p:sp>
        <p:sp>
          <p:nvSpPr>
            <p:cNvPr id="14357" name="Rectangle 18"/>
            <p:cNvSpPr>
              <a:spLocks noChangeArrowheads="1"/>
            </p:cNvSpPr>
            <p:nvPr/>
          </p:nvSpPr>
          <p:spPr bwMode="auto">
            <a:xfrm>
              <a:off x="915" y="2016"/>
              <a:ext cx="1621" cy="95"/>
            </a:xfrm>
            <a:prstGeom prst="rect">
              <a:avLst/>
            </a:prstGeom>
            <a:noFill/>
            <a:ln w="9525">
              <a:noFill/>
              <a:miter lim="800000"/>
              <a:headEnd/>
              <a:tailEnd/>
            </a:ln>
          </p:spPr>
          <p:txBody>
            <a:bodyPr wrap="square" lIns="0" tIns="0" rIns="0" bIns="0">
              <a:spAutoFit/>
            </a:bodyPr>
            <a:lstStyle/>
            <a:p>
              <a:r>
                <a:rPr lang="tr-TR" sz="1000" b="1" dirty="0" smtClean="0">
                  <a:solidFill>
                    <a:srgbClr val="000000"/>
                  </a:solidFill>
                </a:rPr>
                <a:t>ANKARA SOSYAL BİLİMLER </a:t>
              </a:r>
              <a:r>
                <a:rPr lang="tr-TR" sz="1000" b="1" dirty="0">
                  <a:solidFill>
                    <a:srgbClr val="000000"/>
                  </a:solidFill>
                </a:rPr>
                <a:t>ÜNİVERSİTESİ</a:t>
              </a:r>
              <a:endParaRPr lang="tr-TR" dirty="0"/>
            </a:p>
          </p:txBody>
        </p:sp>
        <p:sp>
          <p:nvSpPr>
            <p:cNvPr id="14358" name="Rectangle 19"/>
            <p:cNvSpPr>
              <a:spLocks noChangeArrowheads="1"/>
            </p:cNvSpPr>
            <p:nvPr/>
          </p:nvSpPr>
          <p:spPr bwMode="auto">
            <a:xfrm>
              <a:off x="3220" y="2016"/>
              <a:ext cx="86" cy="94"/>
            </a:xfrm>
            <a:prstGeom prst="rect">
              <a:avLst/>
            </a:prstGeom>
            <a:noFill/>
            <a:ln w="9525">
              <a:noFill/>
              <a:miter lim="800000"/>
              <a:headEnd/>
              <a:tailEnd/>
            </a:ln>
          </p:spPr>
          <p:txBody>
            <a:bodyPr wrap="none" lIns="0" tIns="0" rIns="0" bIns="0">
              <a:spAutoFit/>
            </a:bodyPr>
            <a:lstStyle/>
            <a:p>
              <a:r>
                <a:rPr lang="tr-TR" sz="1000" dirty="0" smtClean="0"/>
                <a:t>06</a:t>
              </a:r>
              <a:endParaRPr lang="tr-TR" sz="1000" dirty="0"/>
            </a:p>
          </p:txBody>
        </p:sp>
        <p:sp>
          <p:nvSpPr>
            <p:cNvPr id="14359" name="Rectangle 20"/>
            <p:cNvSpPr>
              <a:spLocks noChangeArrowheads="1"/>
            </p:cNvSpPr>
            <p:nvPr/>
          </p:nvSpPr>
          <p:spPr bwMode="auto">
            <a:xfrm>
              <a:off x="3704" y="2016"/>
              <a:ext cx="1766" cy="94"/>
            </a:xfrm>
            <a:prstGeom prst="rect">
              <a:avLst/>
            </a:prstGeom>
            <a:noFill/>
            <a:ln w="9525">
              <a:noFill/>
              <a:miter lim="800000"/>
              <a:headEnd/>
              <a:tailEnd/>
            </a:ln>
          </p:spPr>
          <p:txBody>
            <a:bodyPr wrap="square" lIns="0" tIns="0" rIns="0" bIns="0">
              <a:spAutoFit/>
            </a:bodyPr>
            <a:lstStyle/>
            <a:p>
              <a:r>
                <a:rPr lang="tr-TR" sz="1000" b="1" dirty="0" smtClean="0">
                  <a:solidFill>
                    <a:srgbClr val="000000"/>
                  </a:solidFill>
                </a:rPr>
                <a:t>ANKARA SOSYAL BİLİMLER </a:t>
              </a:r>
              <a:r>
                <a:rPr lang="tr-TR" sz="1000" b="1" dirty="0">
                  <a:solidFill>
                    <a:srgbClr val="000000"/>
                  </a:solidFill>
                </a:rPr>
                <a:t>ÜNİVERSİTESİ</a:t>
              </a:r>
              <a:endParaRPr lang="tr-TR" dirty="0"/>
            </a:p>
          </p:txBody>
        </p:sp>
        <p:sp>
          <p:nvSpPr>
            <p:cNvPr id="14360" name="Rectangle 21"/>
            <p:cNvSpPr>
              <a:spLocks noChangeArrowheads="1"/>
            </p:cNvSpPr>
            <p:nvPr/>
          </p:nvSpPr>
          <p:spPr bwMode="auto">
            <a:xfrm>
              <a:off x="764" y="2116"/>
              <a:ext cx="148" cy="97"/>
            </a:xfrm>
            <a:prstGeom prst="rect">
              <a:avLst/>
            </a:prstGeom>
            <a:noFill/>
            <a:ln w="9525">
              <a:noFill/>
              <a:miter lim="800000"/>
              <a:headEnd/>
              <a:tailEnd/>
            </a:ln>
          </p:spPr>
          <p:txBody>
            <a:bodyPr wrap="none" lIns="0" tIns="0" rIns="0" bIns="0">
              <a:spAutoFit/>
            </a:bodyPr>
            <a:lstStyle/>
            <a:p>
              <a:r>
                <a:rPr lang="tr-TR" sz="900">
                  <a:solidFill>
                    <a:srgbClr val="000000"/>
                  </a:solidFill>
                </a:rPr>
                <a:t>02</a:t>
              </a:r>
              <a:endParaRPr lang="tr-TR"/>
            </a:p>
          </p:txBody>
        </p:sp>
        <p:sp>
          <p:nvSpPr>
            <p:cNvPr id="14361" name="Rectangle 22"/>
            <p:cNvSpPr>
              <a:spLocks noChangeArrowheads="1"/>
            </p:cNvSpPr>
            <p:nvPr/>
          </p:nvSpPr>
          <p:spPr bwMode="auto">
            <a:xfrm>
              <a:off x="914" y="2116"/>
              <a:ext cx="533" cy="97"/>
            </a:xfrm>
            <a:prstGeom prst="rect">
              <a:avLst/>
            </a:prstGeom>
            <a:noFill/>
            <a:ln w="9525">
              <a:noFill/>
              <a:miter lim="800000"/>
              <a:headEnd/>
              <a:tailEnd/>
            </a:ln>
          </p:spPr>
          <p:txBody>
            <a:bodyPr wrap="none" lIns="0" tIns="0" rIns="0" bIns="0">
              <a:spAutoFit/>
            </a:bodyPr>
            <a:lstStyle/>
            <a:p>
              <a:r>
                <a:rPr lang="tr-TR" sz="900">
                  <a:solidFill>
                    <a:srgbClr val="000000"/>
                  </a:solidFill>
                </a:rPr>
                <a:t>Özel Kalem</a:t>
              </a:r>
              <a:endParaRPr lang="tr-TR"/>
            </a:p>
          </p:txBody>
        </p:sp>
        <p:sp>
          <p:nvSpPr>
            <p:cNvPr id="14362" name="Rectangle 23"/>
            <p:cNvSpPr>
              <a:spLocks noChangeArrowheads="1"/>
            </p:cNvSpPr>
            <p:nvPr/>
          </p:nvSpPr>
          <p:spPr bwMode="auto">
            <a:xfrm>
              <a:off x="3556" y="2116"/>
              <a:ext cx="148" cy="97"/>
            </a:xfrm>
            <a:prstGeom prst="rect">
              <a:avLst/>
            </a:prstGeom>
            <a:noFill/>
            <a:ln w="9525">
              <a:noFill/>
              <a:miter lim="800000"/>
              <a:headEnd/>
              <a:tailEnd/>
            </a:ln>
          </p:spPr>
          <p:txBody>
            <a:bodyPr wrap="none" lIns="0" tIns="0" rIns="0" bIns="0">
              <a:spAutoFit/>
            </a:bodyPr>
            <a:lstStyle/>
            <a:p>
              <a:r>
                <a:rPr lang="tr-TR" sz="900">
                  <a:solidFill>
                    <a:srgbClr val="000000"/>
                  </a:solidFill>
                </a:rPr>
                <a:t>01</a:t>
              </a:r>
              <a:endParaRPr lang="tr-TR"/>
            </a:p>
          </p:txBody>
        </p:sp>
        <p:sp>
          <p:nvSpPr>
            <p:cNvPr id="14363" name="Rectangle 24"/>
            <p:cNvSpPr>
              <a:spLocks noChangeArrowheads="1"/>
            </p:cNvSpPr>
            <p:nvPr/>
          </p:nvSpPr>
          <p:spPr bwMode="auto">
            <a:xfrm>
              <a:off x="3703" y="2116"/>
              <a:ext cx="1715" cy="97"/>
            </a:xfrm>
            <a:prstGeom prst="rect">
              <a:avLst/>
            </a:prstGeom>
            <a:noFill/>
            <a:ln w="9525">
              <a:noFill/>
              <a:miter lim="800000"/>
              <a:headEnd/>
              <a:tailEnd/>
            </a:ln>
          </p:spPr>
          <p:txBody>
            <a:bodyPr wrap="none" lIns="0" tIns="0" rIns="0" bIns="0">
              <a:spAutoFit/>
            </a:bodyPr>
            <a:lstStyle/>
            <a:p>
              <a:r>
                <a:rPr lang="tr-TR" sz="900">
                  <a:solidFill>
                    <a:srgbClr val="000000"/>
                  </a:solidFill>
                </a:rPr>
                <a:t>Üst Yönetim, Akademik ve İdari Birimler</a:t>
              </a:r>
              <a:endParaRPr lang="tr-TR"/>
            </a:p>
          </p:txBody>
        </p:sp>
        <p:sp>
          <p:nvSpPr>
            <p:cNvPr id="14364" name="Rectangle 25"/>
            <p:cNvSpPr>
              <a:spLocks noChangeArrowheads="1"/>
            </p:cNvSpPr>
            <p:nvPr/>
          </p:nvSpPr>
          <p:spPr bwMode="auto">
            <a:xfrm>
              <a:off x="591" y="2199"/>
              <a:ext cx="152" cy="100"/>
            </a:xfrm>
            <a:prstGeom prst="rect">
              <a:avLst/>
            </a:prstGeom>
            <a:noFill/>
            <a:ln w="9525">
              <a:noFill/>
              <a:miter lim="800000"/>
              <a:headEnd/>
              <a:tailEnd/>
            </a:ln>
          </p:spPr>
          <p:txBody>
            <a:bodyPr wrap="none" lIns="0" tIns="0" rIns="0" bIns="0">
              <a:spAutoFit/>
            </a:bodyPr>
            <a:lstStyle/>
            <a:p>
              <a:r>
                <a:rPr lang="tr-TR" sz="900" b="1">
                  <a:solidFill>
                    <a:srgbClr val="000000"/>
                  </a:solidFill>
                </a:rPr>
                <a:t>02</a:t>
              </a:r>
              <a:endParaRPr lang="tr-TR"/>
            </a:p>
          </p:txBody>
        </p:sp>
        <p:sp>
          <p:nvSpPr>
            <p:cNvPr id="14365" name="Rectangle 26"/>
            <p:cNvSpPr>
              <a:spLocks noChangeArrowheads="1"/>
            </p:cNvSpPr>
            <p:nvPr/>
          </p:nvSpPr>
          <p:spPr bwMode="auto">
            <a:xfrm>
              <a:off x="914" y="2199"/>
              <a:ext cx="1069" cy="100"/>
            </a:xfrm>
            <a:prstGeom prst="rect">
              <a:avLst/>
            </a:prstGeom>
            <a:noFill/>
            <a:ln w="9525">
              <a:noFill/>
              <a:miter lim="800000"/>
              <a:headEnd/>
              <a:tailEnd/>
            </a:ln>
          </p:spPr>
          <p:txBody>
            <a:bodyPr wrap="none" lIns="0" tIns="0" rIns="0" bIns="0">
              <a:spAutoFit/>
            </a:bodyPr>
            <a:lstStyle/>
            <a:p>
              <a:r>
                <a:rPr lang="tr-TR" sz="900" b="1">
                  <a:solidFill>
                    <a:srgbClr val="000000"/>
                  </a:solidFill>
                </a:rPr>
                <a:t>GENEL SEKRETERLİK</a:t>
              </a:r>
              <a:endParaRPr lang="tr-TR"/>
            </a:p>
          </p:txBody>
        </p:sp>
        <p:sp>
          <p:nvSpPr>
            <p:cNvPr id="14366" name="Rectangle 27"/>
            <p:cNvSpPr>
              <a:spLocks noChangeArrowheads="1"/>
            </p:cNvSpPr>
            <p:nvPr/>
          </p:nvSpPr>
          <p:spPr bwMode="auto">
            <a:xfrm>
              <a:off x="764" y="2287"/>
              <a:ext cx="148" cy="97"/>
            </a:xfrm>
            <a:prstGeom prst="rect">
              <a:avLst/>
            </a:prstGeom>
            <a:noFill/>
            <a:ln w="9525">
              <a:noFill/>
              <a:miter lim="800000"/>
              <a:headEnd/>
              <a:tailEnd/>
            </a:ln>
          </p:spPr>
          <p:txBody>
            <a:bodyPr wrap="none" lIns="0" tIns="0" rIns="0" bIns="0">
              <a:spAutoFit/>
            </a:bodyPr>
            <a:lstStyle/>
            <a:p>
              <a:r>
                <a:rPr lang="tr-TR" sz="900">
                  <a:solidFill>
                    <a:srgbClr val="000000"/>
                  </a:solidFill>
                </a:rPr>
                <a:t>02</a:t>
              </a:r>
              <a:endParaRPr lang="tr-TR"/>
            </a:p>
          </p:txBody>
        </p:sp>
        <p:sp>
          <p:nvSpPr>
            <p:cNvPr id="14367" name="Rectangle 28"/>
            <p:cNvSpPr>
              <a:spLocks noChangeArrowheads="1"/>
            </p:cNvSpPr>
            <p:nvPr/>
          </p:nvSpPr>
          <p:spPr bwMode="auto">
            <a:xfrm>
              <a:off x="914" y="2287"/>
              <a:ext cx="533" cy="97"/>
            </a:xfrm>
            <a:prstGeom prst="rect">
              <a:avLst/>
            </a:prstGeom>
            <a:noFill/>
            <a:ln w="9525">
              <a:noFill/>
              <a:miter lim="800000"/>
              <a:headEnd/>
              <a:tailEnd/>
            </a:ln>
          </p:spPr>
          <p:txBody>
            <a:bodyPr wrap="none" lIns="0" tIns="0" rIns="0" bIns="0">
              <a:spAutoFit/>
            </a:bodyPr>
            <a:lstStyle/>
            <a:p>
              <a:r>
                <a:rPr lang="tr-TR" sz="900">
                  <a:solidFill>
                    <a:srgbClr val="000000"/>
                  </a:solidFill>
                </a:rPr>
                <a:t>Özel Kalem</a:t>
              </a:r>
              <a:endParaRPr lang="tr-TR"/>
            </a:p>
          </p:txBody>
        </p:sp>
        <p:sp>
          <p:nvSpPr>
            <p:cNvPr id="14368" name="Rectangle 29"/>
            <p:cNvSpPr>
              <a:spLocks noChangeArrowheads="1"/>
            </p:cNvSpPr>
            <p:nvPr/>
          </p:nvSpPr>
          <p:spPr bwMode="auto">
            <a:xfrm>
              <a:off x="764" y="2372"/>
              <a:ext cx="148" cy="97"/>
            </a:xfrm>
            <a:prstGeom prst="rect">
              <a:avLst/>
            </a:prstGeom>
            <a:noFill/>
            <a:ln w="9525">
              <a:noFill/>
              <a:miter lim="800000"/>
              <a:headEnd/>
              <a:tailEnd/>
            </a:ln>
          </p:spPr>
          <p:txBody>
            <a:bodyPr wrap="none" lIns="0" tIns="0" rIns="0" bIns="0">
              <a:spAutoFit/>
            </a:bodyPr>
            <a:lstStyle/>
            <a:p>
              <a:r>
                <a:rPr lang="tr-TR" sz="900">
                  <a:solidFill>
                    <a:srgbClr val="000000"/>
                  </a:solidFill>
                </a:rPr>
                <a:t>04</a:t>
              </a:r>
              <a:endParaRPr lang="tr-TR"/>
            </a:p>
          </p:txBody>
        </p:sp>
        <p:sp>
          <p:nvSpPr>
            <p:cNvPr id="14369" name="Rectangle 30"/>
            <p:cNvSpPr>
              <a:spLocks noChangeArrowheads="1"/>
            </p:cNvSpPr>
            <p:nvPr/>
          </p:nvSpPr>
          <p:spPr bwMode="auto">
            <a:xfrm>
              <a:off x="914" y="2372"/>
              <a:ext cx="1483" cy="97"/>
            </a:xfrm>
            <a:prstGeom prst="rect">
              <a:avLst/>
            </a:prstGeom>
            <a:noFill/>
            <a:ln w="9525">
              <a:noFill/>
              <a:miter lim="800000"/>
              <a:headEnd/>
              <a:tailEnd/>
            </a:ln>
          </p:spPr>
          <p:txBody>
            <a:bodyPr wrap="none" lIns="0" tIns="0" rIns="0" bIns="0">
              <a:spAutoFit/>
            </a:bodyPr>
            <a:lstStyle/>
            <a:p>
              <a:r>
                <a:rPr lang="tr-TR" sz="900">
                  <a:solidFill>
                    <a:srgbClr val="000000"/>
                  </a:solidFill>
                </a:rPr>
                <a:t>İdari ve Mali İşler Daire Başkanlığı</a:t>
              </a:r>
              <a:endParaRPr lang="tr-TR"/>
            </a:p>
          </p:txBody>
        </p:sp>
        <p:sp>
          <p:nvSpPr>
            <p:cNvPr id="14370" name="Rectangle 31"/>
            <p:cNvSpPr>
              <a:spLocks noChangeArrowheads="1"/>
            </p:cNvSpPr>
            <p:nvPr/>
          </p:nvSpPr>
          <p:spPr bwMode="auto">
            <a:xfrm>
              <a:off x="764" y="2457"/>
              <a:ext cx="148" cy="97"/>
            </a:xfrm>
            <a:prstGeom prst="rect">
              <a:avLst/>
            </a:prstGeom>
            <a:noFill/>
            <a:ln w="9525">
              <a:noFill/>
              <a:miter lim="800000"/>
              <a:headEnd/>
              <a:tailEnd/>
            </a:ln>
          </p:spPr>
          <p:txBody>
            <a:bodyPr wrap="none" lIns="0" tIns="0" rIns="0" bIns="0">
              <a:spAutoFit/>
            </a:bodyPr>
            <a:lstStyle/>
            <a:p>
              <a:r>
                <a:rPr lang="tr-TR" sz="900">
                  <a:solidFill>
                    <a:srgbClr val="000000"/>
                  </a:solidFill>
                </a:rPr>
                <a:t>05</a:t>
              </a:r>
              <a:endParaRPr lang="tr-TR"/>
            </a:p>
          </p:txBody>
        </p:sp>
        <p:sp>
          <p:nvSpPr>
            <p:cNvPr id="14371" name="Rectangle 32"/>
            <p:cNvSpPr>
              <a:spLocks noChangeArrowheads="1"/>
            </p:cNvSpPr>
            <p:nvPr/>
          </p:nvSpPr>
          <p:spPr bwMode="auto">
            <a:xfrm>
              <a:off x="914" y="2457"/>
              <a:ext cx="1142" cy="97"/>
            </a:xfrm>
            <a:prstGeom prst="rect">
              <a:avLst/>
            </a:prstGeom>
            <a:noFill/>
            <a:ln w="9525">
              <a:noFill/>
              <a:miter lim="800000"/>
              <a:headEnd/>
              <a:tailEnd/>
            </a:ln>
          </p:spPr>
          <p:txBody>
            <a:bodyPr wrap="none" lIns="0" tIns="0" rIns="0" bIns="0">
              <a:spAutoFit/>
            </a:bodyPr>
            <a:lstStyle/>
            <a:p>
              <a:r>
                <a:rPr lang="tr-TR" sz="900">
                  <a:solidFill>
                    <a:srgbClr val="000000"/>
                  </a:solidFill>
                </a:rPr>
                <a:t>Personel Daire Başkanlığı</a:t>
              </a:r>
              <a:endParaRPr lang="tr-TR"/>
            </a:p>
          </p:txBody>
        </p:sp>
        <p:sp>
          <p:nvSpPr>
            <p:cNvPr id="14372" name="Rectangle 33"/>
            <p:cNvSpPr>
              <a:spLocks noChangeArrowheads="1"/>
            </p:cNvSpPr>
            <p:nvPr/>
          </p:nvSpPr>
          <p:spPr bwMode="auto">
            <a:xfrm>
              <a:off x="764" y="2543"/>
              <a:ext cx="148" cy="97"/>
            </a:xfrm>
            <a:prstGeom prst="rect">
              <a:avLst/>
            </a:prstGeom>
            <a:noFill/>
            <a:ln w="9525">
              <a:noFill/>
              <a:miter lim="800000"/>
              <a:headEnd/>
              <a:tailEnd/>
            </a:ln>
          </p:spPr>
          <p:txBody>
            <a:bodyPr wrap="none" lIns="0" tIns="0" rIns="0" bIns="0">
              <a:spAutoFit/>
            </a:bodyPr>
            <a:lstStyle/>
            <a:p>
              <a:r>
                <a:rPr lang="tr-TR" sz="900">
                  <a:solidFill>
                    <a:srgbClr val="000000"/>
                  </a:solidFill>
                </a:rPr>
                <a:t>07</a:t>
              </a:r>
              <a:endParaRPr lang="tr-TR"/>
            </a:p>
          </p:txBody>
        </p:sp>
        <p:sp>
          <p:nvSpPr>
            <p:cNvPr id="14373" name="Rectangle 34"/>
            <p:cNvSpPr>
              <a:spLocks noChangeArrowheads="1"/>
            </p:cNvSpPr>
            <p:nvPr/>
          </p:nvSpPr>
          <p:spPr bwMode="auto">
            <a:xfrm>
              <a:off x="914" y="2543"/>
              <a:ext cx="2067" cy="97"/>
            </a:xfrm>
            <a:prstGeom prst="rect">
              <a:avLst/>
            </a:prstGeom>
            <a:noFill/>
            <a:ln w="9525">
              <a:noFill/>
              <a:miter lim="800000"/>
              <a:headEnd/>
              <a:tailEnd/>
            </a:ln>
          </p:spPr>
          <p:txBody>
            <a:bodyPr wrap="none" lIns="0" tIns="0" rIns="0" bIns="0">
              <a:spAutoFit/>
            </a:bodyPr>
            <a:lstStyle/>
            <a:p>
              <a:r>
                <a:rPr lang="tr-TR" sz="900">
                  <a:solidFill>
                    <a:srgbClr val="000000"/>
                  </a:solidFill>
                </a:rPr>
                <a:t>Kütüphane ve Dökümantasyon Daire Başkanlığı</a:t>
              </a:r>
              <a:endParaRPr lang="tr-TR"/>
            </a:p>
          </p:txBody>
        </p:sp>
        <p:sp>
          <p:nvSpPr>
            <p:cNvPr id="14374" name="Rectangle 35"/>
            <p:cNvSpPr>
              <a:spLocks noChangeArrowheads="1"/>
            </p:cNvSpPr>
            <p:nvPr/>
          </p:nvSpPr>
          <p:spPr bwMode="auto">
            <a:xfrm>
              <a:off x="764" y="2628"/>
              <a:ext cx="148" cy="97"/>
            </a:xfrm>
            <a:prstGeom prst="rect">
              <a:avLst/>
            </a:prstGeom>
            <a:noFill/>
            <a:ln w="9525">
              <a:noFill/>
              <a:miter lim="800000"/>
              <a:headEnd/>
              <a:tailEnd/>
            </a:ln>
          </p:spPr>
          <p:txBody>
            <a:bodyPr wrap="none" lIns="0" tIns="0" rIns="0" bIns="0">
              <a:spAutoFit/>
            </a:bodyPr>
            <a:lstStyle/>
            <a:p>
              <a:r>
                <a:rPr lang="tr-TR" sz="900">
                  <a:solidFill>
                    <a:srgbClr val="000000"/>
                  </a:solidFill>
                </a:rPr>
                <a:t>09</a:t>
              </a:r>
              <a:endParaRPr lang="tr-TR"/>
            </a:p>
          </p:txBody>
        </p:sp>
        <p:sp>
          <p:nvSpPr>
            <p:cNvPr id="14375" name="Rectangle 36"/>
            <p:cNvSpPr>
              <a:spLocks noChangeArrowheads="1"/>
            </p:cNvSpPr>
            <p:nvPr/>
          </p:nvSpPr>
          <p:spPr bwMode="auto">
            <a:xfrm>
              <a:off x="914" y="2628"/>
              <a:ext cx="1658" cy="97"/>
            </a:xfrm>
            <a:prstGeom prst="rect">
              <a:avLst/>
            </a:prstGeom>
            <a:noFill/>
            <a:ln w="9525">
              <a:noFill/>
              <a:miter lim="800000"/>
              <a:headEnd/>
              <a:tailEnd/>
            </a:ln>
          </p:spPr>
          <p:txBody>
            <a:bodyPr wrap="none" lIns="0" tIns="0" rIns="0" bIns="0">
              <a:spAutoFit/>
            </a:bodyPr>
            <a:lstStyle/>
            <a:p>
              <a:r>
                <a:rPr lang="tr-TR" sz="900">
                  <a:solidFill>
                    <a:srgbClr val="000000"/>
                  </a:solidFill>
                </a:rPr>
                <a:t>Sağlık Kültür ve Spor Daire Başkanlığı</a:t>
              </a:r>
              <a:endParaRPr lang="tr-TR"/>
            </a:p>
          </p:txBody>
        </p:sp>
        <p:sp>
          <p:nvSpPr>
            <p:cNvPr id="14376" name="Rectangle 37"/>
            <p:cNvSpPr>
              <a:spLocks noChangeArrowheads="1"/>
            </p:cNvSpPr>
            <p:nvPr/>
          </p:nvSpPr>
          <p:spPr bwMode="auto">
            <a:xfrm>
              <a:off x="764" y="2713"/>
              <a:ext cx="148" cy="97"/>
            </a:xfrm>
            <a:prstGeom prst="rect">
              <a:avLst/>
            </a:prstGeom>
            <a:noFill/>
            <a:ln w="9525">
              <a:noFill/>
              <a:miter lim="800000"/>
              <a:headEnd/>
              <a:tailEnd/>
            </a:ln>
          </p:spPr>
          <p:txBody>
            <a:bodyPr wrap="none" lIns="0" tIns="0" rIns="0" bIns="0">
              <a:spAutoFit/>
            </a:bodyPr>
            <a:lstStyle/>
            <a:p>
              <a:r>
                <a:rPr lang="tr-TR" sz="900">
                  <a:solidFill>
                    <a:srgbClr val="000000"/>
                  </a:solidFill>
                </a:rPr>
                <a:t>10</a:t>
              </a:r>
              <a:endParaRPr lang="tr-TR"/>
            </a:p>
          </p:txBody>
        </p:sp>
        <p:sp>
          <p:nvSpPr>
            <p:cNvPr id="14377" name="Rectangle 38"/>
            <p:cNvSpPr>
              <a:spLocks noChangeArrowheads="1"/>
            </p:cNvSpPr>
            <p:nvPr/>
          </p:nvSpPr>
          <p:spPr bwMode="auto">
            <a:xfrm>
              <a:off x="914" y="2713"/>
              <a:ext cx="1198" cy="97"/>
            </a:xfrm>
            <a:prstGeom prst="rect">
              <a:avLst/>
            </a:prstGeom>
            <a:noFill/>
            <a:ln w="9525">
              <a:noFill/>
              <a:miter lim="800000"/>
              <a:headEnd/>
              <a:tailEnd/>
            </a:ln>
          </p:spPr>
          <p:txBody>
            <a:bodyPr wrap="none" lIns="0" tIns="0" rIns="0" bIns="0">
              <a:spAutoFit/>
            </a:bodyPr>
            <a:lstStyle/>
            <a:p>
              <a:r>
                <a:rPr lang="tr-TR" sz="900">
                  <a:solidFill>
                    <a:srgbClr val="000000"/>
                  </a:solidFill>
                </a:rPr>
                <a:t>Bilgi İşlem Daire Başkanlığı</a:t>
              </a:r>
              <a:endParaRPr lang="tr-TR"/>
            </a:p>
          </p:txBody>
        </p:sp>
        <p:sp>
          <p:nvSpPr>
            <p:cNvPr id="14378" name="Rectangle 39"/>
            <p:cNvSpPr>
              <a:spLocks noChangeArrowheads="1"/>
            </p:cNvSpPr>
            <p:nvPr/>
          </p:nvSpPr>
          <p:spPr bwMode="auto">
            <a:xfrm>
              <a:off x="764" y="2798"/>
              <a:ext cx="148" cy="97"/>
            </a:xfrm>
            <a:prstGeom prst="rect">
              <a:avLst/>
            </a:prstGeom>
            <a:noFill/>
            <a:ln w="9525">
              <a:noFill/>
              <a:miter lim="800000"/>
              <a:headEnd/>
              <a:tailEnd/>
            </a:ln>
          </p:spPr>
          <p:txBody>
            <a:bodyPr wrap="none" lIns="0" tIns="0" rIns="0" bIns="0">
              <a:spAutoFit/>
            </a:bodyPr>
            <a:lstStyle/>
            <a:p>
              <a:r>
                <a:rPr lang="tr-TR" sz="900">
                  <a:solidFill>
                    <a:srgbClr val="000000"/>
                  </a:solidFill>
                </a:rPr>
                <a:t>11</a:t>
              </a:r>
              <a:endParaRPr lang="tr-TR"/>
            </a:p>
          </p:txBody>
        </p:sp>
        <p:sp>
          <p:nvSpPr>
            <p:cNvPr id="14379" name="Rectangle 40"/>
            <p:cNvSpPr>
              <a:spLocks noChangeArrowheads="1"/>
            </p:cNvSpPr>
            <p:nvPr/>
          </p:nvSpPr>
          <p:spPr bwMode="auto">
            <a:xfrm>
              <a:off x="914" y="2798"/>
              <a:ext cx="1622" cy="97"/>
            </a:xfrm>
            <a:prstGeom prst="rect">
              <a:avLst/>
            </a:prstGeom>
            <a:noFill/>
            <a:ln w="9525">
              <a:noFill/>
              <a:miter lim="800000"/>
              <a:headEnd/>
              <a:tailEnd/>
            </a:ln>
          </p:spPr>
          <p:txBody>
            <a:bodyPr wrap="none" lIns="0" tIns="0" rIns="0" bIns="0">
              <a:spAutoFit/>
            </a:bodyPr>
            <a:lstStyle/>
            <a:p>
              <a:r>
                <a:rPr lang="tr-TR" sz="900">
                  <a:solidFill>
                    <a:srgbClr val="000000"/>
                  </a:solidFill>
                </a:rPr>
                <a:t>Yapı İşleri ve Teknik Daire Başkanlığı</a:t>
              </a:r>
              <a:endParaRPr lang="tr-TR"/>
            </a:p>
          </p:txBody>
        </p:sp>
        <p:sp>
          <p:nvSpPr>
            <p:cNvPr id="14380" name="Rectangle 41"/>
            <p:cNvSpPr>
              <a:spLocks noChangeArrowheads="1"/>
            </p:cNvSpPr>
            <p:nvPr/>
          </p:nvSpPr>
          <p:spPr bwMode="auto">
            <a:xfrm>
              <a:off x="764" y="2884"/>
              <a:ext cx="148" cy="97"/>
            </a:xfrm>
            <a:prstGeom prst="rect">
              <a:avLst/>
            </a:prstGeom>
            <a:noFill/>
            <a:ln w="9525">
              <a:noFill/>
              <a:miter lim="800000"/>
              <a:headEnd/>
              <a:tailEnd/>
            </a:ln>
          </p:spPr>
          <p:txBody>
            <a:bodyPr wrap="none" lIns="0" tIns="0" rIns="0" bIns="0">
              <a:spAutoFit/>
            </a:bodyPr>
            <a:lstStyle/>
            <a:p>
              <a:r>
                <a:rPr lang="tr-TR" sz="900">
                  <a:solidFill>
                    <a:srgbClr val="000000"/>
                  </a:solidFill>
                </a:rPr>
                <a:t>13</a:t>
              </a:r>
              <a:endParaRPr lang="tr-TR"/>
            </a:p>
          </p:txBody>
        </p:sp>
        <p:sp>
          <p:nvSpPr>
            <p:cNvPr id="14381" name="Rectangle 42"/>
            <p:cNvSpPr>
              <a:spLocks noChangeArrowheads="1"/>
            </p:cNvSpPr>
            <p:nvPr/>
          </p:nvSpPr>
          <p:spPr bwMode="auto">
            <a:xfrm>
              <a:off x="914" y="2884"/>
              <a:ext cx="1327" cy="97"/>
            </a:xfrm>
            <a:prstGeom prst="rect">
              <a:avLst/>
            </a:prstGeom>
            <a:noFill/>
            <a:ln w="9525">
              <a:noFill/>
              <a:miter lim="800000"/>
              <a:headEnd/>
              <a:tailEnd/>
            </a:ln>
          </p:spPr>
          <p:txBody>
            <a:bodyPr wrap="none" lIns="0" tIns="0" rIns="0" bIns="0">
              <a:spAutoFit/>
            </a:bodyPr>
            <a:lstStyle/>
            <a:p>
              <a:r>
                <a:rPr lang="tr-TR" sz="900">
                  <a:solidFill>
                    <a:srgbClr val="000000"/>
                  </a:solidFill>
                </a:rPr>
                <a:t>Öğrenci İşleri Daire Başkanlığı</a:t>
              </a:r>
              <a:endParaRPr lang="tr-TR"/>
            </a:p>
          </p:txBody>
        </p:sp>
        <p:sp>
          <p:nvSpPr>
            <p:cNvPr id="14382" name="Rectangle 43"/>
            <p:cNvSpPr>
              <a:spLocks noChangeArrowheads="1"/>
            </p:cNvSpPr>
            <p:nvPr/>
          </p:nvSpPr>
          <p:spPr bwMode="auto">
            <a:xfrm>
              <a:off x="764" y="2969"/>
              <a:ext cx="148" cy="97"/>
            </a:xfrm>
            <a:prstGeom prst="rect">
              <a:avLst/>
            </a:prstGeom>
            <a:noFill/>
            <a:ln w="9525">
              <a:noFill/>
              <a:miter lim="800000"/>
              <a:headEnd/>
              <a:tailEnd/>
            </a:ln>
          </p:spPr>
          <p:txBody>
            <a:bodyPr wrap="none" lIns="0" tIns="0" rIns="0" bIns="0">
              <a:spAutoFit/>
            </a:bodyPr>
            <a:lstStyle/>
            <a:p>
              <a:r>
                <a:rPr lang="tr-TR" sz="900">
                  <a:solidFill>
                    <a:srgbClr val="000000"/>
                  </a:solidFill>
                </a:rPr>
                <a:t>23</a:t>
              </a:r>
              <a:endParaRPr lang="tr-TR"/>
            </a:p>
          </p:txBody>
        </p:sp>
        <p:sp>
          <p:nvSpPr>
            <p:cNvPr id="14383" name="Rectangle 44"/>
            <p:cNvSpPr>
              <a:spLocks noChangeArrowheads="1"/>
            </p:cNvSpPr>
            <p:nvPr/>
          </p:nvSpPr>
          <p:spPr bwMode="auto">
            <a:xfrm>
              <a:off x="914" y="2969"/>
              <a:ext cx="1515" cy="97"/>
            </a:xfrm>
            <a:prstGeom prst="rect">
              <a:avLst/>
            </a:prstGeom>
            <a:noFill/>
            <a:ln w="9525">
              <a:noFill/>
              <a:miter lim="800000"/>
              <a:headEnd/>
              <a:tailEnd/>
            </a:ln>
          </p:spPr>
          <p:txBody>
            <a:bodyPr wrap="none" lIns="0" tIns="0" rIns="0" bIns="0">
              <a:spAutoFit/>
            </a:bodyPr>
            <a:lstStyle/>
            <a:p>
              <a:r>
                <a:rPr lang="tr-TR" sz="900">
                  <a:solidFill>
                    <a:srgbClr val="000000"/>
                  </a:solidFill>
                </a:rPr>
                <a:t>Strateji Geliştirme Daire Başkanlığı</a:t>
              </a:r>
              <a:endParaRPr lang="tr-TR"/>
            </a:p>
          </p:txBody>
        </p:sp>
        <p:sp>
          <p:nvSpPr>
            <p:cNvPr id="14384" name="Rectangle 45"/>
            <p:cNvSpPr>
              <a:spLocks noChangeArrowheads="1"/>
            </p:cNvSpPr>
            <p:nvPr/>
          </p:nvSpPr>
          <p:spPr bwMode="auto">
            <a:xfrm>
              <a:off x="764" y="3054"/>
              <a:ext cx="148" cy="97"/>
            </a:xfrm>
            <a:prstGeom prst="rect">
              <a:avLst/>
            </a:prstGeom>
            <a:noFill/>
            <a:ln w="9525">
              <a:noFill/>
              <a:miter lim="800000"/>
              <a:headEnd/>
              <a:tailEnd/>
            </a:ln>
          </p:spPr>
          <p:txBody>
            <a:bodyPr wrap="none" lIns="0" tIns="0" rIns="0" bIns="0">
              <a:spAutoFit/>
            </a:bodyPr>
            <a:lstStyle/>
            <a:p>
              <a:r>
                <a:rPr lang="tr-TR" sz="900">
                  <a:solidFill>
                    <a:srgbClr val="000000"/>
                  </a:solidFill>
                </a:rPr>
                <a:t>24</a:t>
              </a:r>
              <a:endParaRPr lang="tr-TR"/>
            </a:p>
          </p:txBody>
        </p:sp>
        <p:sp>
          <p:nvSpPr>
            <p:cNvPr id="14385" name="Rectangle 46"/>
            <p:cNvSpPr>
              <a:spLocks noChangeArrowheads="1"/>
            </p:cNvSpPr>
            <p:nvPr/>
          </p:nvSpPr>
          <p:spPr bwMode="auto">
            <a:xfrm>
              <a:off x="914" y="3054"/>
              <a:ext cx="789" cy="97"/>
            </a:xfrm>
            <a:prstGeom prst="rect">
              <a:avLst/>
            </a:prstGeom>
            <a:noFill/>
            <a:ln w="9525">
              <a:noFill/>
              <a:miter lim="800000"/>
              <a:headEnd/>
              <a:tailEnd/>
            </a:ln>
          </p:spPr>
          <p:txBody>
            <a:bodyPr wrap="none" lIns="0" tIns="0" rIns="0" bIns="0">
              <a:spAutoFit/>
            </a:bodyPr>
            <a:lstStyle/>
            <a:p>
              <a:r>
                <a:rPr lang="tr-TR" sz="900">
                  <a:solidFill>
                    <a:srgbClr val="000000"/>
                  </a:solidFill>
                </a:rPr>
                <a:t>Hukuk Müşavirliği</a:t>
              </a:r>
              <a:endParaRPr lang="tr-TR"/>
            </a:p>
          </p:txBody>
        </p:sp>
        <p:sp>
          <p:nvSpPr>
            <p:cNvPr id="14386" name="Rectangle 47"/>
            <p:cNvSpPr>
              <a:spLocks noChangeArrowheads="1"/>
            </p:cNvSpPr>
            <p:nvPr/>
          </p:nvSpPr>
          <p:spPr bwMode="auto">
            <a:xfrm>
              <a:off x="591" y="3137"/>
              <a:ext cx="152" cy="100"/>
            </a:xfrm>
            <a:prstGeom prst="rect">
              <a:avLst/>
            </a:prstGeom>
            <a:noFill/>
            <a:ln w="9525">
              <a:noFill/>
              <a:miter lim="800000"/>
              <a:headEnd/>
              <a:tailEnd/>
            </a:ln>
          </p:spPr>
          <p:txBody>
            <a:bodyPr wrap="none" lIns="0" tIns="0" rIns="0" bIns="0">
              <a:spAutoFit/>
            </a:bodyPr>
            <a:lstStyle/>
            <a:p>
              <a:r>
                <a:rPr lang="tr-TR" sz="900" b="1">
                  <a:solidFill>
                    <a:srgbClr val="000000"/>
                  </a:solidFill>
                </a:rPr>
                <a:t>30</a:t>
              </a:r>
              <a:endParaRPr lang="tr-TR"/>
            </a:p>
          </p:txBody>
        </p:sp>
        <p:sp>
          <p:nvSpPr>
            <p:cNvPr id="14387" name="Rectangle 48"/>
            <p:cNvSpPr>
              <a:spLocks noChangeArrowheads="1"/>
            </p:cNvSpPr>
            <p:nvPr/>
          </p:nvSpPr>
          <p:spPr bwMode="auto">
            <a:xfrm>
              <a:off x="914" y="3137"/>
              <a:ext cx="1053" cy="100"/>
            </a:xfrm>
            <a:prstGeom prst="rect">
              <a:avLst/>
            </a:prstGeom>
            <a:noFill/>
            <a:ln w="9525">
              <a:noFill/>
              <a:miter lim="800000"/>
              <a:headEnd/>
              <a:tailEnd/>
            </a:ln>
          </p:spPr>
          <p:txBody>
            <a:bodyPr wrap="none" lIns="0" tIns="0" rIns="0" bIns="0">
              <a:spAutoFit/>
            </a:bodyPr>
            <a:lstStyle/>
            <a:p>
              <a:r>
                <a:rPr lang="tr-TR" sz="900" b="1">
                  <a:solidFill>
                    <a:srgbClr val="000000"/>
                  </a:solidFill>
                </a:rPr>
                <a:t>SAĞLIK ENSTİTÜLERİ</a:t>
              </a:r>
              <a:endParaRPr lang="tr-TR"/>
            </a:p>
          </p:txBody>
        </p:sp>
        <p:sp>
          <p:nvSpPr>
            <p:cNvPr id="14388" name="Rectangle 49"/>
            <p:cNvSpPr>
              <a:spLocks noChangeArrowheads="1"/>
            </p:cNvSpPr>
            <p:nvPr/>
          </p:nvSpPr>
          <p:spPr bwMode="auto">
            <a:xfrm>
              <a:off x="764" y="3225"/>
              <a:ext cx="148" cy="97"/>
            </a:xfrm>
            <a:prstGeom prst="rect">
              <a:avLst/>
            </a:prstGeom>
            <a:noFill/>
            <a:ln w="9525">
              <a:noFill/>
              <a:miter lim="800000"/>
              <a:headEnd/>
              <a:tailEnd/>
            </a:ln>
          </p:spPr>
          <p:txBody>
            <a:bodyPr wrap="none" lIns="0" tIns="0" rIns="0" bIns="0">
              <a:spAutoFit/>
            </a:bodyPr>
            <a:lstStyle/>
            <a:p>
              <a:r>
                <a:rPr lang="tr-TR" sz="900">
                  <a:solidFill>
                    <a:srgbClr val="000000"/>
                  </a:solidFill>
                </a:rPr>
                <a:t>30</a:t>
              </a:r>
              <a:endParaRPr lang="tr-TR"/>
            </a:p>
          </p:txBody>
        </p:sp>
        <p:sp>
          <p:nvSpPr>
            <p:cNvPr id="14389" name="Rectangle 50"/>
            <p:cNvSpPr>
              <a:spLocks noChangeArrowheads="1"/>
            </p:cNvSpPr>
            <p:nvPr/>
          </p:nvSpPr>
          <p:spPr bwMode="auto">
            <a:xfrm>
              <a:off x="914" y="3225"/>
              <a:ext cx="1081" cy="97"/>
            </a:xfrm>
            <a:prstGeom prst="rect">
              <a:avLst/>
            </a:prstGeom>
            <a:noFill/>
            <a:ln w="9525">
              <a:noFill/>
              <a:miter lim="800000"/>
              <a:headEnd/>
              <a:tailEnd/>
            </a:ln>
          </p:spPr>
          <p:txBody>
            <a:bodyPr wrap="none" lIns="0" tIns="0" rIns="0" bIns="0">
              <a:spAutoFit/>
            </a:bodyPr>
            <a:lstStyle/>
            <a:p>
              <a:r>
                <a:rPr lang="tr-TR" sz="900">
                  <a:solidFill>
                    <a:srgbClr val="000000"/>
                  </a:solidFill>
                </a:rPr>
                <a:t>Sağlık Bilimleri Enstitüsü</a:t>
              </a:r>
              <a:endParaRPr lang="tr-TR"/>
            </a:p>
          </p:txBody>
        </p:sp>
        <p:sp>
          <p:nvSpPr>
            <p:cNvPr id="14390" name="Rectangle 51"/>
            <p:cNvSpPr>
              <a:spLocks noChangeArrowheads="1"/>
            </p:cNvSpPr>
            <p:nvPr/>
          </p:nvSpPr>
          <p:spPr bwMode="auto">
            <a:xfrm>
              <a:off x="764" y="3310"/>
              <a:ext cx="0" cy="174"/>
            </a:xfrm>
            <a:prstGeom prst="rect">
              <a:avLst/>
            </a:prstGeom>
            <a:noFill/>
            <a:ln w="9525">
              <a:noFill/>
              <a:miter lim="800000"/>
              <a:headEnd/>
              <a:tailEnd/>
            </a:ln>
          </p:spPr>
          <p:txBody>
            <a:bodyPr wrap="none" lIns="0" tIns="0" rIns="0" bIns="0">
              <a:spAutoFit/>
            </a:bodyPr>
            <a:lstStyle/>
            <a:p>
              <a:endParaRPr lang="tr-TR"/>
            </a:p>
          </p:txBody>
        </p:sp>
        <p:sp>
          <p:nvSpPr>
            <p:cNvPr id="14391" name="Rectangle 53"/>
            <p:cNvSpPr>
              <a:spLocks noChangeArrowheads="1"/>
            </p:cNvSpPr>
            <p:nvPr/>
          </p:nvSpPr>
          <p:spPr bwMode="auto">
            <a:xfrm>
              <a:off x="591" y="3393"/>
              <a:ext cx="152" cy="100"/>
            </a:xfrm>
            <a:prstGeom prst="rect">
              <a:avLst/>
            </a:prstGeom>
            <a:noFill/>
            <a:ln w="9525">
              <a:noFill/>
              <a:miter lim="800000"/>
              <a:headEnd/>
              <a:tailEnd/>
            </a:ln>
          </p:spPr>
          <p:txBody>
            <a:bodyPr wrap="none" lIns="0" tIns="0" rIns="0" bIns="0">
              <a:spAutoFit/>
            </a:bodyPr>
            <a:lstStyle/>
            <a:p>
              <a:r>
                <a:rPr lang="tr-TR" sz="900" b="1">
                  <a:solidFill>
                    <a:srgbClr val="000000"/>
                  </a:solidFill>
                </a:rPr>
                <a:t>33</a:t>
              </a:r>
              <a:endParaRPr lang="tr-TR"/>
            </a:p>
          </p:txBody>
        </p:sp>
        <p:sp>
          <p:nvSpPr>
            <p:cNvPr id="14392" name="Rectangle 54"/>
            <p:cNvSpPr>
              <a:spLocks noChangeArrowheads="1"/>
            </p:cNvSpPr>
            <p:nvPr/>
          </p:nvSpPr>
          <p:spPr bwMode="auto">
            <a:xfrm>
              <a:off x="914" y="3393"/>
              <a:ext cx="1090" cy="100"/>
            </a:xfrm>
            <a:prstGeom prst="rect">
              <a:avLst/>
            </a:prstGeom>
            <a:noFill/>
            <a:ln w="9525">
              <a:noFill/>
              <a:miter lim="800000"/>
              <a:headEnd/>
              <a:tailEnd/>
            </a:ln>
          </p:spPr>
          <p:txBody>
            <a:bodyPr wrap="none" lIns="0" tIns="0" rIns="0" bIns="0">
              <a:spAutoFit/>
            </a:bodyPr>
            <a:lstStyle/>
            <a:p>
              <a:r>
                <a:rPr lang="tr-TR" sz="900" b="1">
                  <a:solidFill>
                    <a:srgbClr val="000000"/>
                  </a:solidFill>
                </a:rPr>
                <a:t>SAĞLIK FAKÜLTELERİ</a:t>
              </a:r>
              <a:endParaRPr lang="tr-TR"/>
            </a:p>
          </p:txBody>
        </p:sp>
        <p:sp>
          <p:nvSpPr>
            <p:cNvPr id="14393" name="Rectangle 55"/>
            <p:cNvSpPr>
              <a:spLocks noChangeArrowheads="1"/>
            </p:cNvSpPr>
            <p:nvPr/>
          </p:nvSpPr>
          <p:spPr bwMode="auto">
            <a:xfrm>
              <a:off x="786" y="3479"/>
              <a:ext cx="148" cy="97"/>
            </a:xfrm>
            <a:prstGeom prst="rect">
              <a:avLst/>
            </a:prstGeom>
            <a:noFill/>
            <a:ln w="9525">
              <a:noFill/>
              <a:miter lim="800000"/>
              <a:headEnd/>
              <a:tailEnd/>
            </a:ln>
          </p:spPr>
          <p:txBody>
            <a:bodyPr wrap="none" lIns="0" tIns="0" rIns="0" bIns="0">
              <a:spAutoFit/>
            </a:bodyPr>
            <a:lstStyle/>
            <a:p>
              <a:r>
                <a:rPr lang="tr-TR" sz="900">
                  <a:solidFill>
                    <a:srgbClr val="000000"/>
                  </a:solidFill>
                </a:rPr>
                <a:t>30</a:t>
              </a:r>
              <a:endParaRPr lang="tr-TR"/>
            </a:p>
          </p:txBody>
        </p:sp>
        <p:sp>
          <p:nvSpPr>
            <p:cNvPr id="14394" name="Rectangle 56"/>
            <p:cNvSpPr>
              <a:spLocks noChangeArrowheads="1"/>
            </p:cNvSpPr>
            <p:nvPr/>
          </p:nvSpPr>
          <p:spPr bwMode="auto">
            <a:xfrm>
              <a:off x="914" y="3479"/>
              <a:ext cx="585" cy="97"/>
            </a:xfrm>
            <a:prstGeom prst="rect">
              <a:avLst/>
            </a:prstGeom>
            <a:noFill/>
            <a:ln w="9525">
              <a:noFill/>
              <a:miter lim="800000"/>
              <a:headEnd/>
              <a:tailEnd/>
            </a:ln>
          </p:spPr>
          <p:txBody>
            <a:bodyPr wrap="none" lIns="0" tIns="0" rIns="0" bIns="0">
              <a:spAutoFit/>
            </a:bodyPr>
            <a:lstStyle/>
            <a:p>
              <a:r>
                <a:rPr lang="tr-TR" sz="900">
                  <a:solidFill>
                    <a:srgbClr val="000000"/>
                  </a:solidFill>
                </a:rPr>
                <a:t>Tıp Fakültesi</a:t>
              </a:r>
              <a:endParaRPr lang="tr-TR"/>
            </a:p>
          </p:txBody>
        </p:sp>
        <p:sp>
          <p:nvSpPr>
            <p:cNvPr id="14395" name="Rectangle 57"/>
            <p:cNvSpPr>
              <a:spLocks noChangeArrowheads="1"/>
            </p:cNvSpPr>
            <p:nvPr/>
          </p:nvSpPr>
          <p:spPr bwMode="auto">
            <a:xfrm>
              <a:off x="786" y="3564"/>
              <a:ext cx="148" cy="97"/>
            </a:xfrm>
            <a:prstGeom prst="rect">
              <a:avLst/>
            </a:prstGeom>
            <a:noFill/>
            <a:ln w="9525">
              <a:noFill/>
              <a:miter lim="800000"/>
              <a:headEnd/>
              <a:tailEnd/>
            </a:ln>
          </p:spPr>
          <p:txBody>
            <a:bodyPr wrap="none" lIns="0" tIns="0" rIns="0" bIns="0">
              <a:spAutoFit/>
            </a:bodyPr>
            <a:lstStyle/>
            <a:p>
              <a:r>
                <a:rPr lang="tr-TR" sz="900">
                  <a:solidFill>
                    <a:srgbClr val="000000"/>
                  </a:solidFill>
                </a:rPr>
                <a:t>34</a:t>
              </a:r>
              <a:endParaRPr lang="tr-TR"/>
            </a:p>
          </p:txBody>
        </p:sp>
        <p:sp>
          <p:nvSpPr>
            <p:cNvPr id="14396" name="Rectangle 58"/>
            <p:cNvSpPr>
              <a:spLocks noChangeArrowheads="1"/>
            </p:cNvSpPr>
            <p:nvPr/>
          </p:nvSpPr>
          <p:spPr bwMode="auto">
            <a:xfrm>
              <a:off x="914" y="3564"/>
              <a:ext cx="999" cy="97"/>
            </a:xfrm>
            <a:prstGeom prst="rect">
              <a:avLst/>
            </a:prstGeom>
            <a:noFill/>
            <a:ln w="9525">
              <a:noFill/>
              <a:miter lim="800000"/>
              <a:headEnd/>
              <a:tailEnd/>
            </a:ln>
          </p:spPr>
          <p:txBody>
            <a:bodyPr wrap="none" lIns="0" tIns="0" rIns="0" bIns="0">
              <a:spAutoFit/>
            </a:bodyPr>
            <a:lstStyle/>
            <a:p>
              <a:r>
                <a:rPr lang="tr-TR" sz="900">
                  <a:solidFill>
                    <a:srgbClr val="000000"/>
                  </a:solidFill>
                </a:rPr>
                <a:t>Diş Hekimliği Fakültesi</a:t>
              </a:r>
              <a:endParaRPr lang="tr-TR"/>
            </a:p>
          </p:txBody>
        </p:sp>
        <p:sp>
          <p:nvSpPr>
            <p:cNvPr id="14397" name="Rectangle 59"/>
            <p:cNvSpPr>
              <a:spLocks noChangeArrowheads="1"/>
            </p:cNvSpPr>
            <p:nvPr/>
          </p:nvSpPr>
          <p:spPr bwMode="auto">
            <a:xfrm>
              <a:off x="786" y="3649"/>
              <a:ext cx="148" cy="97"/>
            </a:xfrm>
            <a:prstGeom prst="rect">
              <a:avLst/>
            </a:prstGeom>
            <a:noFill/>
            <a:ln w="9525">
              <a:noFill/>
              <a:miter lim="800000"/>
              <a:headEnd/>
              <a:tailEnd/>
            </a:ln>
          </p:spPr>
          <p:txBody>
            <a:bodyPr wrap="none" lIns="0" tIns="0" rIns="0" bIns="0">
              <a:spAutoFit/>
            </a:bodyPr>
            <a:lstStyle/>
            <a:p>
              <a:r>
                <a:rPr lang="tr-TR" sz="900">
                  <a:solidFill>
                    <a:srgbClr val="000000"/>
                  </a:solidFill>
                </a:rPr>
                <a:t>36</a:t>
              </a:r>
              <a:endParaRPr lang="tr-TR"/>
            </a:p>
          </p:txBody>
        </p:sp>
        <p:sp>
          <p:nvSpPr>
            <p:cNvPr id="14398" name="Rectangle 60"/>
            <p:cNvSpPr>
              <a:spLocks noChangeArrowheads="1"/>
            </p:cNvSpPr>
            <p:nvPr/>
          </p:nvSpPr>
          <p:spPr bwMode="auto">
            <a:xfrm>
              <a:off x="914" y="3651"/>
              <a:ext cx="855" cy="97"/>
            </a:xfrm>
            <a:prstGeom prst="rect">
              <a:avLst/>
            </a:prstGeom>
            <a:noFill/>
            <a:ln w="9525">
              <a:noFill/>
              <a:miter lim="800000"/>
              <a:headEnd/>
              <a:tailEnd/>
            </a:ln>
          </p:spPr>
          <p:txBody>
            <a:bodyPr wrap="none" lIns="0" tIns="0" rIns="0" bIns="0">
              <a:spAutoFit/>
            </a:bodyPr>
            <a:lstStyle/>
            <a:p>
              <a:r>
                <a:rPr lang="tr-TR" sz="900">
                  <a:solidFill>
                    <a:srgbClr val="000000"/>
                  </a:solidFill>
                </a:rPr>
                <a:t>Eczacılık Fakültesi </a:t>
              </a:r>
              <a:endParaRPr lang="tr-TR"/>
            </a:p>
          </p:txBody>
        </p:sp>
        <p:sp>
          <p:nvSpPr>
            <p:cNvPr id="14399" name="Rectangle 61"/>
            <p:cNvSpPr>
              <a:spLocks noChangeArrowheads="1"/>
            </p:cNvSpPr>
            <p:nvPr/>
          </p:nvSpPr>
          <p:spPr bwMode="auto">
            <a:xfrm>
              <a:off x="1554" y="4050"/>
              <a:ext cx="0" cy="174"/>
            </a:xfrm>
            <a:prstGeom prst="rect">
              <a:avLst/>
            </a:prstGeom>
            <a:noFill/>
            <a:ln w="9525">
              <a:noFill/>
              <a:miter lim="800000"/>
              <a:headEnd/>
              <a:tailEnd/>
            </a:ln>
          </p:spPr>
          <p:txBody>
            <a:bodyPr wrap="none" lIns="0" tIns="0" rIns="0" bIns="0">
              <a:spAutoFit/>
            </a:bodyPr>
            <a:lstStyle/>
            <a:p>
              <a:endParaRPr lang="tr-TR"/>
            </a:p>
          </p:txBody>
        </p:sp>
        <p:sp>
          <p:nvSpPr>
            <p:cNvPr id="14400" name="Rectangle 62"/>
            <p:cNvSpPr>
              <a:spLocks noChangeArrowheads="1"/>
            </p:cNvSpPr>
            <p:nvPr/>
          </p:nvSpPr>
          <p:spPr bwMode="auto">
            <a:xfrm>
              <a:off x="4051" y="1347"/>
              <a:ext cx="452" cy="108"/>
            </a:xfrm>
            <a:prstGeom prst="rect">
              <a:avLst/>
            </a:prstGeom>
            <a:noFill/>
            <a:ln w="9525">
              <a:noFill/>
              <a:miter lim="800000"/>
              <a:headEnd/>
              <a:tailEnd/>
            </a:ln>
          </p:spPr>
          <p:txBody>
            <a:bodyPr wrap="none" lIns="0" tIns="0" rIns="0" bIns="0">
              <a:spAutoFit/>
            </a:bodyPr>
            <a:lstStyle/>
            <a:p>
              <a:r>
                <a:rPr lang="tr-TR" sz="1200" b="1" u="sng">
                  <a:solidFill>
                    <a:srgbClr val="C00000"/>
                  </a:solidFill>
                </a:rPr>
                <a:t>YENİ YAPI</a:t>
              </a:r>
              <a:endParaRPr lang="tr-TR" u="sng">
                <a:solidFill>
                  <a:srgbClr val="C00000"/>
                </a:solidFill>
              </a:endParaRPr>
            </a:p>
          </p:txBody>
        </p:sp>
        <p:sp>
          <p:nvSpPr>
            <p:cNvPr id="14401" name="Rectangle 63"/>
            <p:cNvSpPr>
              <a:spLocks noChangeArrowheads="1"/>
            </p:cNvSpPr>
            <p:nvPr/>
          </p:nvSpPr>
          <p:spPr bwMode="auto">
            <a:xfrm>
              <a:off x="1254" y="1347"/>
              <a:ext cx="452" cy="108"/>
            </a:xfrm>
            <a:prstGeom prst="rect">
              <a:avLst/>
            </a:prstGeom>
            <a:noFill/>
            <a:ln w="9525">
              <a:noFill/>
              <a:miter lim="800000"/>
              <a:headEnd/>
              <a:tailEnd/>
            </a:ln>
          </p:spPr>
          <p:txBody>
            <a:bodyPr wrap="none" lIns="0" tIns="0" rIns="0" bIns="0">
              <a:spAutoFit/>
            </a:bodyPr>
            <a:lstStyle/>
            <a:p>
              <a:r>
                <a:rPr lang="tr-TR" sz="1200" b="1" u="sng">
                  <a:solidFill>
                    <a:srgbClr val="C00000"/>
                  </a:solidFill>
                </a:rPr>
                <a:t>ESKİ YAPI</a:t>
              </a:r>
              <a:endParaRPr lang="tr-TR" u="sng">
                <a:solidFill>
                  <a:srgbClr val="C00000"/>
                </a:solidFill>
              </a:endParaRPr>
            </a:p>
          </p:txBody>
        </p:sp>
        <p:sp>
          <p:nvSpPr>
            <p:cNvPr id="14402" name="Rectangle 64"/>
            <p:cNvSpPr>
              <a:spLocks noChangeArrowheads="1"/>
            </p:cNvSpPr>
            <p:nvPr/>
          </p:nvSpPr>
          <p:spPr bwMode="auto">
            <a:xfrm>
              <a:off x="1554" y="3735"/>
              <a:ext cx="87" cy="122"/>
            </a:xfrm>
            <a:prstGeom prst="rect">
              <a:avLst/>
            </a:prstGeom>
            <a:noFill/>
            <a:ln w="9525">
              <a:noFill/>
              <a:miter lim="800000"/>
              <a:headEnd/>
              <a:tailEnd/>
            </a:ln>
          </p:spPr>
          <p:txBody>
            <a:bodyPr wrap="none" lIns="0" tIns="0" rIns="0" bIns="0">
              <a:spAutoFit/>
            </a:bodyPr>
            <a:lstStyle/>
            <a:p>
              <a:r>
                <a:rPr lang="tr-TR" sz="1000" b="1">
                  <a:solidFill>
                    <a:srgbClr val="000000"/>
                  </a:solidFill>
                </a:rPr>
                <a:t>.</a:t>
              </a:r>
              <a:endParaRPr lang="tr-TR"/>
            </a:p>
          </p:txBody>
        </p:sp>
        <p:sp>
          <p:nvSpPr>
            <p:cNvPr id="14403" name="Rectangle 65"/>
            <p:cNvSpPr>
              <a:spLocks noChangeArrowheads="1"/>
            </p:cNvSpPr>
            <p:nvPr/>
          </p:nvSpPr>
          <p:spPr bwMode="auto">
            <a:xfrm>
              <a:off x="1554" y="3840"/>
              <a:ext cx="87" cy="122"/>
            </a:xfrm>
            <a:prstGeom prst="rect">
              <a:avLst/>
            </a:prstGeom>
            <a:noFill/>
            <a:ln w="9525">
              <a:noFill/>
              <a:miter lim="800000"/>
              <a:headEnd/>
              <a:tailEnd/>
            </a:ln>
          </p:spPr>
          <p:txBody>
            <a:bodyPr wrap="none" lIns="0" tIns="0" rIns="0" bIns="0">
              <a:spAutoFit/>
            </a:bodyPr>
            <a:lstStyle/>
            <a:p>
              <a:r>
                <a:rPr lang="tr-TR" sz="1000" b="1">
                  <a:solidFill>
                    <a:srgbClr val="000000"/>
                  </a:solidFill>
                </a:rPr>
                <a:t>.</a:t>
              </a:r>
              <a:endParaRPr lang="tr-TR"/>
            </a:p>
          </p:txBody>
        </p:sp>
      </p:gr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9D1A9"/>
        </a:solidFill>
        <a:effectLst/>
      </p:bgPr>
    </p:bg>
    <p:spTree>
      <p:nvGrpSpPr>
        <p:cNvPr id="1" name=""/>
        <p:cNvGrpSpPr/>
        <p:nvPr/>
      </p:nvGrpSpPr>
      <p:grpSpPr>
        <a:xfrm>
          <a:off x="0" y="0"/>
          <a:ext cx="0" cy="0"/>
          <a:chOff x="0" y="0"/>
          <a:chExt cx="0" cy="0"/>
        </a:xfrm>
      </p:grpSpPr>
      <p:graphicFrame>
        <p:nvGraphicFramePr>
          <p:cNvPr id="6" name="5 Tablo"/>
          <p:cNvGraphicFramePr>
            <a:graphicFrameLocks noGrp="1"/>
          </p:cNvGraphicFramePr>
          <p:nvPr>
            <p:extLst>
              <p:ext uri="{D42A27DB-BD31-4B8C-83A1-F6EECF244321}">
                <p14:modId xmlns:p14="http://schemas.microsoft.com/office/powerpoint/2010/main" val="3955073196"/>
              </p:ext>
            </p:extLst>
          </p:nvPr>
        </p:nvGraphicFramePr>
        <p:xfrm>
          <a:off x="0" y="642918"/>
          <a:ext cx="9143999" cy="6215082"/>
        </p:xfrm>
        <a:graphic>
          <a:graphicData uri="http://schemas.openxmlformats.org/drawingml/2006/table">
            <a:tbl>
              <a:tblPr>
                <a:effectLst>
                  <a:outerShdw blurRad="57150" dist="38100" dir="5400000" algn="ctr" rotWithShape="0">
                    <a:srgbClr val="F3850D">
                      <a:alpha val="48000"/>
                    </a:srgbClr>
                  </a:outerShdw>
                </a:effectLst>
                <a:tableStyleId>{69C7853C-536D-4A76-A0AE-DD22124D55A5}</a:tableStyleId>
              </a:tblPr>
              <a:tblGrid>
                <a:gridCol w="9143999"/>
              </a:tblGrid>
              <a:tr h="1072153">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tr-TR" sz="3200" b="1" u="none" dirty="0" smtClean="0">
                          <a:latin typeface="Times New Roman" pitchFamily="18" charset="0"/>
                          <a:cs typeface="Times New Roman" pitchFamily="18" charset="0"/>
                        </a:rPr>
                        <a:t>   </a:t>
                      </a:r>
                      <a:r>
                        <a:rPr lang="tr-TR" sz="3200" b="1" dirty="0" smtClean="0">
                          <a:solidFill>
                            <a:srgbClr val="FF0000"/>
                          </a:solidFill>
                          <a:latin typeface="Times New Roman" pitchFamily="18" charset="0"/>
                          <a:cs typeface="Times New Roman" pitchFamily="18" charset="0"/>
                        </a:rPr>
                        <a:t>Bütçe</a:t>
                      </a:r>
                      <a:r>
                        <a:rPr lang="tr-TR" sz="3200" b="1" baseline="0" dirty="0" smtClean="0">
                          <a:solidFill>
                            <a:srgbClr val="FF0000"/>
                          </a:solidFill>
                          <a:latin typeface="Times New Roman" pitchFamily="18" charset="0"/>
                          <a:cs typeface="Times New Roman" pitchFamily="18" charset="0"/>
                        </a:rPr>
                        <a:t> Hazırlık Mevzuatı ve Dokümanları       </a:t>
                      </a:r>
                      <a:r>
                        <a:rPr lang="tr-TR" sz="2800" b="1" baseline="0" dirty="0" smtClean="0">
                          <a:solidFill>
                            <a:srgbClr val="00B050"/>
                          </a:solidFill>
                          <a:latin typeface="Times New Roman" pitchFamily="18" charset="0"/>
                          <a:cs typeface="Times New Roman" pitchFamily="18" charset="0"/>
                        </a:rPr>
                        <a:t>Bütçe Hazırlama Rehberi-7 </a:t>
                      </a:r>
                      <a:endParaRPr lang="tr-TR" sz="2800" b="1" u="none" dirty="0" smtClean="0">
                        <a:solidFill>
                          <a:srgbClr val="00B050"/>
                        </a:solidFill>
                        <a:latin typeface="Times New Roman" pitchFamily="18" charset="0"/>
                        <a:cs typeface="Times New Roman"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9D1A9"/>
                    </a:solidFill>
                  </a:tcPr>
                </a:tc>
              </a:tr>
              <a:tr h="5142929">
                <a:tc>
                  <a:txBody>
                    <a:bodyPr/>
                    <a:lstStyle/>
                    <a:p>
                      <a:pPr marL="457200" marR="0" lvl="1" indent="0" algn="l" defTabSz="914400" rtl="0" eaLnBrk="1" fontAlgn="auto" latinLnBrk="0" hangingPunct="1">
                        <a:lnSpc>
                          <a:spcPct val="80000"/>
                        </a:lnSpc>
                        <a:spcBef>
                          <a:spcPts val="0"/>
                        </a:spcBef>
                        <a:spcAft>
                          <a:spcPts val="0"/>
                        </a:spcAft>
                        <a:buClrTx/>
                        <a:buSzTx/>
                        <a:buFontTx/>
                        <a:buNone/>
                        <a:tabLst/>
                        <a:defRPr/>
                      </a:pPr>
                      <a:r>
                        <a:rPr kumimoji="0" lang="tr-TR" sz="2000" b="1" kern="1200" dirty="0" smtClean="0">
                          <a:solidFill>
                            <a:srgbClr val="FF0000"/>
                          </a:solidFill>
                          <a:latin typeface="Times New Roman" pitchFamily="18" charset="0"/>
                          <a:ea typeface="+mn-ea"/>
                          <a:cs typeface="Times New Roman" pitchFamily="18" charset="0"/>
                        </a:rPr>
                        <a:t>B. ANALİTİK BÜTÇE SINIFLANDIRMASI -4    </a:t>
                      </a:r>
                    </a:p>
                    <a:p>
                      <a:pPr marL="457200" marR="0" lvl="1" indent="0" algn="l" defTabSz="914400" rtl="0" eaLnBrk="1" fontAlgn="auto" latinLnBrk="0" hangingPunct="1">
                        <a:lnSpc>
                          <a:spcPct val="80000"/>
                        </a:lnSpc>
                        <a:spcBef>
                          <a:spcPts val="0"/>
                        </a:spcBef>
                        <a:spcAft>
                          <a:spcPts val="0"/>
                        </a:spcAft>
                        <a:buClrTx/>
                        <a:buSzTx/>
                        <a:buFontTx/>
                        <a:buNone/>
                        <a:tabLst/>
                        <a:defRPr/>
                      </a:pPr>
                      <a:endParaRPr kumimoji="0" lang="tr-TR" sz="1000" b="1" kern="1200" dirty="0" smtClean="0">
                        <a:solidFill>
                          <a:srgbClr val="FF0000"/>
                        </a:solidFill>
                        <a:latin typeface="Times New Roman" pitchFamily="18" charset="0"/>
                        <a:ea typeface="+mn-ea"/>
                        <a:cs typeface="Times New Roman" pitchFamily="18" charset="0"/>
                      </a:endParaRPr>
                    </a:p>
                    <a:p>
                      <a:pPr lvl="1" eaLnBrk="1" hangingPunct="1">
                        <a:lnSpc>
                          <a:spcPct val="80000"/>
                        </a:lnSpc>
                        <a:buFontTx/>
                        <a:buNone/>
                        <a:defRPr/>
                      </a:pPr>
                      <a:r>
                        <a:rPr lang="tr-TR" sz="2400" b="1" dirty="0" smtClean="0">
                          <a:solidFill>
                            <a:srgbClr val="F3850D"/>
                          </a:solidFill>
                          <a:latin typeface="Times New Roman" pitchFamily="18" charset="0"/>
                          <a:cs typeface="Times New Roman" pitchFamily="18" charset="0"/>
                        </a:rPr>
                        <a:t>2-Fonksiyonel sınıflandırma:</a:t>
                      </a:r>
                      <a:r>
                        <a:rPr lang="tr-TR" sz="2400" b="1" dirty="0" smtClean="0">
                          <a:solidFill>
                            <a:srgbClr val="F3850D"/>
                          </a:solidFill>
                          <a:effectLst/>
                          <a:latin typeface="Times New Roman" pitchFamily="18" charset="0"/>
                          <a:cs typeface="Times New Roman" pitchFamily="18" charset="0"/>
                        </a:rPr>
                        <a:t> </a:t>
                      </a:r>
                      <a:endParaRPr lang="tr-TR" sz="2400" dirty="0" smtClean="0">
                        <a:solidFill>
                          <a:srgbClr val="F3850D"/>
                        </a:solidFill>
                        <a:effectLst/>
                        <a:latin typeface="Times New Roman" pitchFamily="18" charset="0"/>
                        <a:cs typeface="Times New Roman" pitchFamily="18" charset="0"/>
                      </a:endParaRPr>
                    </a:p>
                    <a:p>
                      <a:pPr lvl="1" eaLnBrk="1" hangingPunct="1">
                        <a:lnSpc>
                          <a:spcPct val="80000"/>
                        </a:lnSpc>
                        <a:buFontTx/>
                        <a:buBlip>
                          <a:blip r:embed="rId3"/>
                        </a:buBlip>
                        <a:defRPr/>
                      </a:pPr>
                      <a:endParaRPr lang="tr-TR" sz="1000" dirty="0" smtClean="0">
                        <a:effectLst/>
                      </a:endParaRPr>
                    </a:p>
                    <a:p>
                      <a:pPr>
                        <a:buClr>
                          <a:schemeClr val="accent3"/>
                        </a:buClr>
                        <a:buFont typeface="Wingdings" pitchFamily="2" charset="2"/>
                        <a:buChar char="ü"/>
                      </a:pPr>
                      <a:r>
                        <a:rPr kumimoji="0" lang="tr-TR" sz="2200" kern="1200" dirty="0" smtClean="0">
                          <a:solidFill>
                            <a:schemeClr val="dk1"/>
                          </a:solidFill>
                          <a:latin typeface="Times New Roman" pitchFamily="18" charset="0"/>
                          <a:ea typeface="+mn-ea"/>
                          <a:cs typeface="Times New Roman" pitchFamily="18" charset="0"/>
                        </a:rPr>
                        <a:t> Fonksiyonel sınıflandırma, </a:t>
                      </a:r>
                      <a:r>
                        <a:rPr kumimoji="0" lang="tr-TR" sz="2200" b="1" kern="1200" dirty="0" smtClean="0">
                          <a:solidFill>
                            <a:srgbClr val="EF4111"/>
                          </a:solidFill>
                          <a:latin typeface="Times New Roman" pitchFamily="18" charset="0"/>
                          <a:ea typeface="+mn-ea"/>
                          <a:cs typeface="Times New Roman" pitchFamily="18" charset="0"/>
                        </a:rPr>
                        <a:t>devlet faaliyetlerinin türünü</a:t>
                      </a:r>
                      <a:r>
                        <a:rPr kumimoji="0" lang="tr-TR" sz="2200" kern="1200" dirty="0" smtClean="0">
                          <a:solidFill>
                            <a:schemeClr val="dk1"/>
                          </a:solidFill>
                          <a:latin typeface="Times New Roman" pitchFamily="18" charset="0"/>
                          <a:ea typeface="+mn-ea"/>
                          <a:cs typeface="Times New Roman" pitchFamily="18" charset="0"/>
                        </a:rPr>
                        <a:t> göstermektedir. </a:t>
                      </a:r>
                    </a:p>
                    <a:p>
                      <a:pPr>
                        <a:buClr>
                          <a:schemeClr val="accent3"/>
                        </a:buClr>
                        <a:buFont typeface="Wingdings" pitchFamily="2" charset="2"/>
                        <a:buChar char="ü"/>
                      </a:pPr>
                      <a:endParaRPr kumimoji="0" lang="tr-TR" sz="800" kern="1200" dirty="0" smtClean="0">
                        <a:solidFill>
                          <a:schemeClr val="dk1"/>
                        </a:solidFill>
                        <a:latin typeface="Times New Roman" pitchFamily="18" charset="0"/>
                        <a:ea typeface="+mn-ea"/>
                        <a:cs typeface="Times New Roman" pitchFamily="18" charset="0"/>
                      </a:endParaRPr>
                    </a:p>
                    <a:p>
                      <a:pPr>
                        <a:buClr>
                          <a:schemeClr val="accent3"/>
                        </a:buClr>
                        <a:buFont typeface="Wingdings" pitchFamily="2" charset="2"/>
                        <a:buChar char="ü"/>
                      </a:pPr>
                      <a:r>
                        <a:rPr kumimoji="0" lang="tr-TR" sz="2200" kern="1200" dirty="0" smtClean="0">
                          <a:solidFill>
                            <a:schemeClr val="dk1"/>
                          </a:solidFill>
                          <a:latin typeface="Times New Roman" pitchFamily="18" charset="0"/>
                          <a:ea typeface="+mn-ea"/>
                          <a:cs typeface="Times New Roman" pitchFamily="18" charset="0"/>
                        </a:rPr>
                        <a:t> Devlet faaliyetlerinin ve bu faaliyetlere yönelik harcamaların </a:t>
                      </a:r>
                      <a:r>
                        <a:rPr kumimoji="0" lang="tr-TR" sz="2200" b="1" kern="1200" dirty="0" smtClean="0">
                          <a:solidFill>
                            <a:srgbClr val="EF4111"/>
                          </a:solidFill>
                          <a:latin typeface="Times New Roman" pitchFamily="18" charset="0"/>
                          <a:ea typeface="+mn-ea"/>
                          <a:cs typeface="Times New Roman" pitchFamily="18" charset="0"/>
                        </a:rPr>
                        <a:t>tarihsel olarak izlenmesi ve uluslararası karşılaştırma imkanı </a:t>
                      </a:r>
                      <a:r>
                        <a:rPr kumimoji="0" lang="tr-TR" sz="2200" kern="1200" dirty="0" smtClean="0">
                          <a:solidFill>
                            <a:schemeClr val="dk1"/>
                          </a:solidFill>
                          <a:latin typeface="Times New Roman" pitchFamily="18" charset="0"/>
                          <a:ea typeface="+mn-ea"/>
                          <a:cs typeface="Times New Roman" pitchFamily="18" charset="0"/>
                        </a:rPr>
                        <a:t>elde edilmesi, fonksiyonel sınıflandırma ile mümkün olabilmektedir. </a:t>
                      </a:r>
                    </a:p>
                    <a:p>
                      <a:pPr>
                        <a:buClr>
                          <a:schemeClr val="accent3"/>
                        </a:buClr>
                        <a:buFont typeface="Wingdings" pitchFamily="2" charset="2"/>
                        <a:buChar char="ü"/>
                      </a:pPr>
                      <a:endParaRPr kumimoji="0" lang="tr-TR" sz="800" kern="1200" dirty="0" smtClean="0">
                        <a:solidFill>
                          <a:schemeClr val="dk1"/>
                        </a:solidFill>
                        <a:latin typeface="Times New Roman" pitchFamily="18" charset="0"/>
                        <a:ea typeface="+mn-ea"/>
                        <a:cs typeface="Times New Roman" pitchFamily="18" charset="0"/>
                      </a:endParaRPr>
                    </a:p>
                    <a:p>
                      <a:pPr>
                        <a:buClr>
                          <a:schemeClr val="accent3"/>
                        </a:buClr>
                        <a:buFont typeface="Wingdings" pitchFamily="2" charset="2"/>
                        <a:buChar char="ü"/>
                      </a:pPr>
                      <a:r>
                        <a:rPr kumimoji="0" lang="tr-TR" sz="2200" kern="1200" dirty="0" smtClean="0">
                          <a:solidFill>
                            <a:schemeClr val="dk1"/>
                          </a:solidFill>
                          <a:latin typeface="Times New Roman" pitchFamily="18" charset="0"/>
                          <a:ea typeface="+mn-ea"/>
                          <a:cs typeface="Times New Roman" pitchFamily="18" charset="0"/>
                        </a:rPr>
                        <a:t> Ayrıca, bütçe politikalarının oluşturulmasında </a:t>
                      </a:r>
                      <a:r>
                        <a:rPr kumimoji="0" lang="tr-TR" sz="2200" b="1" kern="1200" dirty="0" err="1" smtClean="0">
                          <a:solidFill>
                            <a:srgbClr val="EF4111"/>
                          </a:solidFill>
                          <a:latin typeface="Times New Roman" pitchFamily="18" charset="0"/>
                          <a:ea typeface="+mn-ea"/>
                          <a:cs typeface="Times New Roman" pitchFamily="18" charset="0"/>
                        </a:rPr>
                        <a:t>sektörel</a:t>
                      </a:r>
                      <a:r>
                        <a:rPr kumimoji="0" lang="tr-TR" sz="2200" b="1" kern="1200" dirty="0" smtClean="0">
                          <a:solidFill>
                            <a:srgbClr val="EF4111"/>
                          </a:solidFill>
                          <a:latin typeface="Times New Roman" pitchFamily="18" charset="0"/>
                          <a:ea typeface="+mn-ea"/>
                          <a:cs typeface="Times New Roman" pitchFamily="18" charset="0"/>
                        </a:rPr>
                        <a:t> ayrımların yapılabilmesi </a:t>
                      </a:r>
                      <a:r>
                        <a:rPr kumimoji="0" lang="tr-TR" sz="2200" kern="1200" dirty="0" smtClean="0">
                          <a:solidFill>
                            <a:schemeClr val="dk1"/>
                          </a:solidFill>
                          <a:latin typeface="Times New Roman" pitchFamily="18" charset="0"/>
                          <a:ea typeface="+mn-ea"/>
                          <a:cs typeface="Times New Roman" pitchFamily="18" charset="0"/>
                        </a:rPr>
                        <a:t>de bu sınıflandırmanın hedefleri arasındadır.</a:t>
                      </a:r>
                    </a:p>
                    <a:p>
                      <a:pPr lvl="1" eaLnBrk="1" hangingPunct="1">
                        <a:lnSpc>
                          <a:spcPct val="80000"/>
                        </a:lnSpc>
                        <a:buFontTx/>
                        <a:buBlip>
                          <a:blip r:embed="rId3"/>
                        </a:buBlip>
                        <a:defRPr/>
                      </a:pPr>
                      <a:endParaRPr lang="tr-TR" sz="800" dirty="0" smtClean="0">
                        <a:effectLst/>
                        <a:latin typeface="Times New Roman" pitchFamily="18" charset="0"/>
                        <a:cs typeface="Times New Roman" pitchFamily="18" charset="0"/>
                      </a:endParaRPr>
                    </a:p>
                    <a:p>
                      <a:endParaRPr kumimoji="0" lang="tr-TR" sz="800" b="1" kern="1200" baseline="0" dirty="0" smtClean="0">
                        <a:solidFill>
                          <a:schemeClr val="dk1"/>
                        </a:solidFill>
                        <a:latin typeface="+mn-lt"/>
                        <a:ea typeface="+mn-ea"/>
                        <a:cs typeface="+mn-cs"/>
                      </a:endParaRPr>
                    </a:p>
                    <a:p>
                      <a:r>
                        <a:rPr kumimoji="0" lang="tr-TR" sz="2000" b="1" kern="1200" baseline="0" dirty="0" smtClean="0">
                          <a:solidFill>
                            <a:srgbClr val="7030A0"/>
                          </a:solidFill>
                          <a:latin typeface="+mn-lt"/>
                          <a:ea typeface="+mn-ea"/>
                          <a:cs typeface="+mn-cs"/>
                        </a:rPr>
                        <a:t>FONKSİYONEL				</a:t>
                      </a:r>
                    </a:p>
                    <a:p>
                      <a:r>
                        <a:rPr kumimoji="0" lang="tr-TR" sz="2000" b="1" kern="1200" baseline="0" dirty="0" smtClean="0">
                          <a:solidFill>
                            <a:srgbClr val="7030A0"/>
                          </a:solidFill>
                          <a:latin typeface="+mn-lt"/>
                          <a:ea typeface="+mn-ea"/>
                          <a:cs typeface="+mn-cs"/>
                        </a:rPr>
                        <a:t>I	II	III	IV</a:t>
                      </a:r>
                      <a:r>
                        <a:rPr kumimoji="0" lang="tr-TR" sz="1800" b="1" kern="1200" baseline="0" dirty="0" smtClean="0">
                          <a:solidFill>
                            <a:schemeClr val="dk1"/>
                          </a:solidFill>
                          <a:latin typeface="+mn-lt"/>
                          <a:ea typeface="+mn-ea"/>
                          <a:cs typeface="+mn-cs"/>
                        </a:rPr>
                        <a:t>	</a:t>
                      </a:r>
                    </a:p>
                    <a:p>
                      <a:r>
                        <a:rPr kumimoji="0" lang="tr-TR" sz="1800" b="1" kern="1200" baseline="0" dirty="0" smtClean="0">
                          <a:solidFill>
                            <a:srgbClr val="FF0000"/>
                          </a:solidFill>
                          <a:latin typeface="+mn-lt"/>
                          <a:ea typeface="+mn-ea"/>
                          <a:cs typeface="+mn-cs"/>
                        </a:rPr>
                        <a:t>09	                                          Eğitim Hizmetleri</a:t>
                      </a:r>
                    </a:p>
                    <a:p>
                      <a:r>
                        <a:rPr kumimoji="0" lang="tr-TR" sz="1800" b="1" kern="1200" baseline="0" dirty="0" smtClean="0">
                          <a:solidFill>
                            <a:srgbClr val="FFC000"/>
                          </a:solidFill>
                          <a:latin typeface="+mn-lt"/>
                          <a:ea typeface="+mn-ea"/>
                          <a:cs typeface="+mn-cs"/>
                        </a:rPr>
                        <a:t>                  4	                         Yükseköğretim Hizmetleri</a:t>
                      </a:r>
                    </a:p>
                    <a:p>
                      <a:r>
                        <a:rPr kumimoji="0" lang="tr-TR" sz="1800" b="1" kern="1200" baseline="0" dirty="0" smtClean="0">
                          <a:solidFill>
                            <a:srgbClr val="3643BA"/>
                          </a:solidFill>
                          <a:latin typeface="+mn-lt"/>
                          <a:ea typeface="+mn-ea"/>
                          <a:cs typeface="+mn-cs"/>
                        </a:rPr>
                        <a:t>                                    1	        Üniversiteler ve Yükseköğretim </a:t>
                      </a:r>
                      <a:r>
                        <a:rPr kumimoji="0" lang="tr-TR" sz="1800" b="1" kern="1200" baseline="0" dirty="0" err="1" smtClean="0">
                          <a:solidFill>
                            <a:srgbClr val="3643BA"/>
                          </a:solidFill>
                          <a:latin typeface="+mn-lt"/>
                          <a:ea typeface="+mn-ea"/>
                          <a:cs typeface="+mn-cs"/>
                        </a:rPr>
                        <a:t>Hiz</a:t>
                      </a:r>
                      <a:r>
                        <a:rPr kumimoji="0" lang="tr-TR" sz="1800" b="1" kern="1200" baseline="0" dirty="0" smtClean="0">
                          <a:solidFill>
                            <a:srgbClr val="3643BA"/>
                          </a:solidFill>
                          <a:latin typeface="+mn-lt"/>
                          <a:ea typeface="+mn-ea"/>
                          <a:cs typeface="+mn-cs"/>
                        </a:rPr>
                        <a:t>.Veren Kurumlar</a:t>
                      </a:r>
                    </a:p>
                    <a:p>
                      <a:r>
                        <a:rPr kumimoji="0" lang="tr-TR" sz="1800" b="1" kern="1200" baseline="0" dirty="0" smtClean="0">
                          <a:solidFill>
                            <a:srgbClr val="00B050"/>
                          </a:solidFill>
                          <a:latin typeface="+mn-lt"/>
                          <a:ea typeface="+mn-ea"/>
                          <a:cs typeface="+mn-cs"/>
                        </a:rPr>
                        <a:t>                                                   07     İkinci Öğretim Gelirleri ile Yürütülecek Hizmetler</a:t>
                      </a:r>
                      <a:endParaRPr kumimoji="0" lang="tr-TR" sz="2400" b="1" kern="1200" dirty="0" smtClean="0">
                        <a:solidFill>
                          <a:srgbClr val="FF0000"/>
                        </a:solidFill>
                        <a:latin typeface="Times New Roman" pitchFamily="18" charset="0"/>
                        <a:ea typeface="+mn-ea"/>
                        <a:cs typeface="Times New Roman" pitchFamily="18" charset="0"/>
                      </a:endParaRPr>
                    </a:p>
                  </a:txBody>
                  <a:tcPr>
                    <a:lnL w="9525" cap="flat" cmpd="sng" algn="ctr">
                      <a:noFill/>
                      <a:prstDash val="solid"/>
                    </a:lnL>
                    <a:lnR w="9525" cap="flat" cmpd="sng" algn="ctr">
                      <a:noFill/>
                      <a:prstDash val="solid"/>
                    </a:lnR>
                    <a:lnT w="12700" cap="flat" cmpd="sng" algn="ctr">
                      <a:noFill/>
                      <a:prstDash val="solid"/>
                      <a:round/>
                      <a:headEnd type="none" w="med" len="med"/>
                      <a:tailEnd type="none" w="med" len="med"/>
                    </a:lnT>
                    <a:lnB w="9525" cap="flat" cmpd="sng" algn="ctr">
                      <a:noFill/>
                      <a:prstDash val="solid"/>
                    </a:lnB>
                    <a:lnTlToBr w="12700" cmpd="sng">
                      <a:noFill/>
                      <a:prstDash val="solid"/>
                    </a:lnTlToBr>
                    <a:lnBlToTr w="12700" cmpd="sng">
                      <a:noFill/>
                      <a:prstDash val="solid"/>
                    </a:lnBlToTr>
                    <a:solidFill>
                      <a:srgbClr val="F9D1A9"/>
                    </a:solidFill>
                  </a:tcPr>
                </a:tc>
              </a:tr>
            </a:tbl>
          </a:graphicData>
        </a:graphic>
      </p:graphicFrame>
      <p:sp>
        <p:nvSpPr>
          <p:cNvPr id="14" name="13 Eksi"/>
          <p:cNvSpPr/>
          <p:nvPr/>
        </p:nvSpPr>
        <p:spPr>
          <a:xfrm>
            <a:off x="-1357313" y="1341438"/>
            <a:ext cx="10501313" cy="574675"/>
          </a:xfrm>
          <a:prstGeom prst="mathMinus">
            <a:avLst/>
          </a:prstGeom>
          <a:solidFill>
            <a:srgbClr val="781E46"/>
          </a:solidFill>
          <a:ln>
            <a:solidFill>
              <a:srgbClr val="EF4111">
                <a:alpha val="40000"/>
              </a:srgb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tr-TR"/>
          </a:p>
        </p:txBody>
      </p:sp>
      <p:pic>
        <p:nvPicPr>
          <p:cNvPr id="15364" name="4 Resim"/>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bwMode="auto">
          <a:xfrm>
            <a:off x="7818438" y="1052513"/>
            <a:ext cx="1035050" cy="1035050"/>
          </a:xfrm>
          <a:prstGeom prst="rect">
            <a:avLst/>
          </a:prstGeom>
          <a:noFill/>
          <a:ln w="9525">
            <a:noFill/>
            <a:miter lim="800000"/>
            <a:headEnd/>
            <a:tailEnd/>
          </a:ln>
        </p:spPr>
      </p:pic>
      <p:sp>
        <p:nvSpPr>
          <p:cNvPr id="7" name="6 Eksi"/>
          <p:cNvSpPr/>
          <p:nvPr/>
        </p:nvSpPr>
        <p:spPr>
          <a:xfrm>
            <a:off x="8858250" y="1268413"/>
            <a:ext cx="322263" cy="720725"/>
          </a:xfrm>
          <a:prstGeom prst="mathMinus">
            <a:avLst/>
          </a:prstGeom>
          <a:solidFill>
            <a:srgbClr val="781E46"/>
          </a:solidFill>
          <a:ln>
            <a:solidFill>
              <a:srgbClr val="EF4111">
                <a:alpha val="15000"/>
              </a:srgb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tr-T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9D1A9"/>
        </a:solidFill>
        <a:effectLst/>
      </p:bgPr>
    </p:bg>
    <p:spTree>
      <p:nvGrpSpPr>
        <p:cNvPr id="1" name=""/>
        <p:cNvGrpSpPr/>
        <p:nvPr/>
      </p:nvGrpSpPr>
      <p:grpSpPr>
        <a:xfrm>
          <a:off x="0" y="0"/>
          <a:ext cx="0" cy="0"/>
          <a:chOff x="0" y="0"/>
          <a:chExt cx="0" cy="0"/>
        </a:xfrm>
      </p:grpSpPr>
      <p:graphicFrame>
        <p:nvGraphicFramePr>
          <p:cNvPr id="6" name="5 Tablo"/>
          <p:cNvGraphicFramePr>
            <a:graphicFrameLocks noGrp="1"/>
          </p:cNvGraphicFramePr>
          <p:nvPr>
            <p:extLst>
              <p:ext uri="{D42A27DB-BD31-4B8C-83A1-F6EECF244321}">
                <p14:modId xmlns:p14="http://schemas.microsoft.com/office/powerpoint/2010/main" val="900370968"/>
              </p:ext>
            </p:extLst>
          </p:nvPr>
        </p:nvGraphicFramePr>
        <p:xfrm>
          <a:off x="0" y="642918"/>
          <a:ext cx="9143999" cy="6215082"/>
        </p:xfrm>
        <a:graphic>
          <a:graphicData uri="http://schemas.openxmlformats.org/drawingml/2006/table">
            <a:tbl>
              <a:tblPr>
                <a:effectLst>
                  <a:outerShdw blurRad="57150" dist="38100" dir="5400000" algn="ctr" rotWithShape="0">
                    <a:srgbClr val="F3850D">
                      <a:alpha val="48000"/>
                    </a:srgbClr>
                  </a:outerShdw>
                </a:effectLst>
                <a:tableStyleId>{69C7853C-536D-4A76-A0AE-DD22124D55A5}</a:tableStyleId>
              </a:tblPr>
              <a:tblGrid>
                <a:gridCol w="9143999"/>
              </a:tblGrid>
              <a:tr h="1072153">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tr-TR" sz="3200" b="1" u="none" dirty="0" smtClean="0">
                          <a:latin typeface="Times New Roman" pitchFamily="18" charset="0"/>
                          <a:cs typeface="Times New Roman" pitchFamily="18" charset="0"/>
                        </a:rPr>
                        <a:t>   </a:t>
                      </a:r>
                      <a:r>
                        <a:rPr lang="tr-TR" sz="3200" b="1" dirty="0" smtClean="0">
                          <a:solidFill>
                            <a:srgbClr val="FF0000"/>
                          </a:solidFill>
                          <a:latin typeface="Times New Roman" pitchFamily="18" charset="0"/>
                          <a:cs typeface="Times New Roman" pitchFamily="18" charset="0"/>
                        </a:rPr>
                        <a:t>Bütçe</a:t>
                      </a:r>
                      <a:r>
                        <a:rPr lang="tr-TR" sz="3200" b="1" baseline="0" dirty="0" smtClean="0">
                          <a:solidFill>
                            <a:srgbClr val="FF0000"/>
                          </a:solidFill>
                          <a:latin typeface="Times New Roman" pitchFamily="18" charset="0"/>
                          <a:cs typeface="Times New Roman" pitchFamily="18" charset="0"/>
                        </a:rPr>
                        <a:t> Hazırlık Mevzuatı ve Dokümanları       </a:t>
                      </a:r>
                      <a:r>
                        <a:rPr lang="tr-TR" sz="2800" b="1" baseline="0" dirty="0" smtClean="0">
                          <a:solidFill>
                            <a:srgbClr val="00B050"/>
                          </a:solidFill>
                          <a:latin typeface="Times New Roman" pitchFamily="18" charset="0"/>
                          <a:cs typeface="Times New Roman" pitchFamily="18" charset="0"/>
                        </a:rPr>
                        <a:t>Bütçe Hazırlama Rehberi-8 </a:t>
                      </a:r>
                      <a:endParaRPr lang="tr-TR" sz="2800" b="1" u="none" dirty="0" smtClean="0">
                        <a:solidFill>
                          <a:srgbClr val="00B050"/>
                        </a:solidFill>
                        <a:latin typeface="Times New Roman" pitchFamily="18" charset="0"/>
                        <a:cs typeface="Times New Roman"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9D1A9"/>
                    </a:solidFill>
                  </a:tcPr>
                </a:tc>
              </a:tr>
              <a:tr h="5142929">
                <a:tc>
                  <a:txBody>
                    <a:bodyPr/>
                    <a:lstStyle/>
                    <a:p>
                      <a:pPr marL="457200" marR="0" lvl="1" indent="0" algn="l" defTabSz="914400" rtl="0" eaLnBrk="1" fontAlgn="auto" latinLnBrk="0" hangingPunct="1">
                        <a:lnSpc>
                          <a:spcPct val="80000"/>
                        </a:lnSpc>
                        <a:spcBef>
                          <a:spcPts val="0"/>
                        </a:spcBef>
                        <a:spcAft>
                          <a:spcPts val="0"/>
                        </a:spcAft>
                        <a:buClrTx/>
                        <a:buSzTx/>
                        <a:buFontTx/>
                        <a:buNone/>
                        <a:tabLst/>
                        <a:defRPr/>
                      </a:pPr>
                      <a:r>
                        <a:rPr kumimoji="0" lang="tr-TR" sz="2000" b="1" kern="1200" dirty="0" smtClean="0">
                          <a:solidFill>
                            <a:srgbClr val="FF0000"/>
                          </a:solidFill>
                          <a:latin typeface="Times New Roman" pitchFamily="18" charset="0"/>
                          <a:ea typeface="+mn-ea"/>
                          <a:cs typeface="Times New Roman" pitchFamily="18" charset="0"/>
                        </a:rPr>
                        <a:t>B. ANALİTİK BÜTÇE SINIFLANDIRMASI -5    </a:t>
                      </a:r>
                    </a:p>
                    <a:p>
                      <a:pPr marL="457200" marR="0" lvl="1" indent="0" algn="l" defTabSz="914400" rtl="0" eaLnBrk="1" fontAlgn="auto" latinLnBrk="0" hangingPunct="1">
                        <a:lnSpc>
                          <a:spcPct val="80000"/>
                        </a:lnSpc>
                        <a:spcBef>
                          <a:spcPts val="0"/>
                        </a:spcBef>
                        <a:spcAft>
                          <a:spcPts val="0"/>
                        </a:spcAft>
                        <a:buClrTx/>
                        <a:buSzTx/>
                        <a:buFontTx/>
                        <a:buNone/>
                        <a:tabLst/>
                        <a:defRPr/>
                      </a:pPr>
                      <a:endParaRPr kumimoji="0" lang="tr-TR" sz="1000" b="1" kern="1200" dirty="0" smtClean="0">
                        <a:solidFill>
                          <a:srgbClr val="FF0000"/>
                        </a:solidFill>
                        <a:latin typeface="Times New Roman" pitchFamily="18" charset="0"/>
                        <a:ea typeface="+mn-ea"/>
                        <a:cs typeface="Times New Roman" pitchFamily="18" charset="0"/>
                      </a:endParaRPr>
                    </a:p>
                  </a:txBody>
                  <a:tcPr>
                    <a:lnL w="9525" cap="flat" cmpd="sng" algn="ctr">
                      <a:noFill/>
                      <a:prstDash val="solid"/>
                    </a:lnL>
                    <a:lnR w="9525" cap="flat" cmpd="sng" algn="ctr">
                      <a:noFill/>
                      <a:prstDash val="solid"/>
                    </a:lnR>
                    <a:lnT w="12700" cap="flat" cmpd="sng" algn="ctr">
                      <a:noFill/>
                      <a:prstDash val="solid"/>
                      <a:round/>
                      <a:headEnd type="none" w="med" len="med"/>
                      <a:tailEnd type="none" w="med" len="med"/>
                    </a:lnT>
                    <a:lnB w="9525" cap="flat" cmpd="sng" algn="ctr">
                      <a:noFill/>
                      <a:prstDash val="solid"/>
                    </a:lnB>
                    <a:lnTlToBr w="12700" cmpd="sng">
                      <a:noFill/>
                      <a:prstDash val="solid"/>
                    </a:lnTlToBr>
                    <a:lnBlToTr w="12700" cmpd="sng">
                      <a:noFill/>
                      <a:prstDash val="solid"/>
                    </a:lnBlToTr>
                    <a:solidFill>
                      <a:srgbClr val="F9D1A9"/>
                    </a:solidFill>
                  </a:tcPr>
                </a:tc>
              </a:tr>
            </a:tbl>
          </a:graphicData>
        </a:graphic>
      </p:graphicFrame>
      <p:sp>
        <p:nvSpPr>
          <p:cNvPr id="14" name="13 Eksi"/>
          <p:cNvSpPr/>
          <p:nvPr/>
        </p:nvSpPr>
        <p:spPr>
          <a:xfrm>
            <a:off x="-1357313" y="1341438"/>
            <a:ext cx="10501313" cy="574675"/>
          </a:xfrm>
          <a:prstGeom prst="mathMinus">
            <a:avLst/>
          </a:prstGeom>
          <a:solidFill>
            <a:srgbClr val="781E46"/>
          </a:solidFill>
          <a:ln>
            <a:solidFill>
              <a:srgbClr val="EF4111">
                <a:alpha val="40000"/>
              </a:srgb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tr-TR"/>
          </a:p>
        </p:txBody>
      </p:sp>
      <p:pic>
        <p:nvPicPr>
          <p:cNvPr id="16388" name="4 Resim"/>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7818438" y="1052513"/>
            <a:ext cx="1035050" cy="1035050"/>
          </a:xfrm>
          <a:prstGeom prst="rect">
            <a:avLst/>
          </a:prstGeom>
          <a:noFill/>
          <a:ln w="9525">
            <a:noFill/>
            <a:miter lim="800000"/>
            <a:headEnd/>
            <a:tailEnd/>
          </a:ln>
        </p:spPr>
      </p:pic>
      <p:sp>
        <p:nvSpPr>
          <p:cNvPr id="7" name="6 Eksi"/>
          <p:cNvSpPr/>
          <p:nvPr/>
        </p:nvSpPr>
        <p:spPr>
          <a:xfrm>
            <a:off x="8858250" y="1268413"/>
            <a:ext cx="322263" cy="720725"/>
          </a:xfrm>
          <a:prstGeom prst="mathMinus">
            <a:avLst/>
          </a:prstGeom>
          <a:solidFill>
            <a:srgbClr val="781E46"/>
          </a:solidFill>
          <a:ln>
            <a:solidFill>
              <a:srgbClr val="EF4111">
                <a:alpha val="15000"/>
              </a:srgb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tr-TR"/>
          </a:p>
        </p:txBody>
      </p:sp>
      <p:pic>
        <p:nvPicPr>
          <p:cNvPr id="2" name="Resim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062162"/>
            <a:ext cx="9143999" cy="4795837"/>
          </a:xfrm>
          <a:prstGeom prst="rect">
            <a:avLst/>
          </a:prstGeom>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9D1A9"/>
        </a:solidFill>
        <a:effectLst/>
      </p:bgPr>
    </p:bg>
    <p:spTree>
      <p:nvGrpSpPr>
        <p:cNvPr id="1" name=""/>
        <p:cNvGrpSpPr/>
        <p:nvPr/>
      </p:nvGrpSpPr>
      <p:grpSpPr>
        <a:xfrm>
          <a:off x="0" y="0"/>
          <a:ext cx="0" cy="0"/>
          <a:chOff x="0" y="0"/>
          <a:chExt cx="0" cy="0"/>
        </a:xfrm>
      </p:grpSpPr>
      <p:graphicFrame>
        <p:nvGraphicFramePr>
          <p:cNvPr id="6" name="5 Tablo"/>
          <p:cNvGraphicFramePr>
            <a:graphicFrameLocks noGrp="1"/>
          </p:cNvGraphicFramePr>
          <p:nvPr>
            <p:extLst>
              <p:ext uri="{D42A27DB-BD31-4B8C-83A1-F6EECF244321}">
                <p14:modId xmlns:p14="http://schemas.microsoft.com/office/powerpoint/2010/main" val="4008439436"/>
              </p:ext>
            </p:extLst>
          </p:nvPr>
        </p:nvGraphicFramePr>
        <p:xfrm>
          <a:off x="0" y="642918"/>
          <a:ext cx="9143999" cy="6232702"/>
        </p:xfrm>
        <a:graphic>
          <a:graphicData uri="http://schemas.openxmlformats.org/drawingml/2006/table">
            <a:tbl>
              <a:tblPr>
                <a:effectLst>
                  <a:outerShdw blurRad="57150" dist="38100" dir="5400000" algn="ctr" rotWithShape="0">
                    <a:srgbClr val="F3850D">
                      <a:alpha val="48000"/>
                    </a:srgbClr>
                  </a:outerShdw>
                </a:effectLst>
                <a:tableStyleId>{69C7853C-536D-4A76-A0AE-DD22124D55A5}</a:tableStyleId>
              </a:tblPr>
              <a:tblGrid>
                <a:gridCol w="9143999"/>
              </a:tblGrid>
              <a:tr h="1165402">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tr-TR" sz="3200" b="1" u="none" dirty="0" smtClean="0">
                          <a:latin typeface="Comic Sans MS" pitchFamily="66" charset="0"/>
                          <a:cs typeface="Times New Roman" pitchFamily="18" charset="0"/>
                        </a:rPr>
                        <a:t>   </a:t>
                      </a:r>
                      <a:r>
                        <a:rPr lang="tr-TR" sz="3200" b="1" dirty="0" smtClean="0">
                          <a:solidFill>
                            <a:srgbClr val="FF0000"/>
                          </a:solidFill>
                          <a:latin typeface="Times New Roman" pitchFamily="18" charset="0"/>
                          <a:cs typeface="Times New Roman" pitchFamily="18" charset="0"/>
                        </a:rPr>
                        <a:t>Bütçe</a:t>
                      </a:r>
                      <a:r>
                        <a:rPr lang="tr-TR" sz="3200" b="1" baseline="0" dirty="0" smtClean="0">
                          <a:solidFill>
                            <a:srgbClr val="FF0000"/>
                          </a:solidFill>
                          <a:latin typeface="Times New Roman" pitchFamily="18" charset="0"/>
                          <a:cs typeface="Times New Roman" pitchFamily="18" charset="0"/>
                        </a:rPr>
                        <a:t> Hazırlık Mevzuatı ve Dokümanları       </a:t>
                      </a:r>
                      <a:r>
                        <a:rPr lang="tr-TR" sz="2800" b="1" baseline="0" dirty="0" smtClean="0">
                          <a:solidFill>
                            <a:srgbClr val="00B050"/>
                          </a:solidFill>
                          <a:latin typeface="Times New Roman" pitchFamily="18" charset="0"/>
                          <a:cs typeface="Times New Roman" pitchFamily="18" charset="0"/>
                        </a:rPr>
                        <a:t>Bütçe Hazırlama Rehberi-9 </a:t>
                      </a:r>
                      <a:endParaRPr lang="tr-TR" sz="3200" b="1" u="none" dirty="0" smtClean="0">
                        <a:solidFill>
                          <a:srgbClr val="FF0000"/>
                        </a:solidFill>
                        <a:latin typeface="Comic Sans MS" pitchFamily="66" charset="0"/>
                        <a:cs typeface="Times New Roman"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9D1A9"/>
                    </a:solidFill>
                  </a:tcPr>
                </a:tc>
              </a:tr>
              <a:tr h="5049680">
                <a:tc>
                  <a:txBody>
                    <a:bodyPr/>
                    <a:lstStyle/>
                    <a:p>
                      <a:pPr eaLnBrk="1" hangingPunct="1">
                        <a:buFont typeface="Wingdings" pitchFamily="2" charset="2"/>
                        <a:buNone/>
                        <a:defRPr/>
                      </a:pPr>
                      <a:r>
                        <a:rPr lang="tr-TR" sz="2400" b="1" dirty="0" smtClean="0">
                          <a:solidFill>
                            <a:srgbClr val="D83486"/>
                          </a:solidFill>
                          <a:effectLst/>
                          <a:latin typeface="Times New Roman" pitchFamily="18" charset="0"/>
                          <a:cs typeface="Times New Roman" pitchFamily="18" charset="0"/>
                        </a:rPr>
                        <a:t>Fonksiyonel Sınıflandırmada; </a:t>
                      </a:r>
                    </a:p>
                    <a:p>
                      <a:pPr eaLnBrk="1" hangingPunct="1">
                        <a:buFont typeface="Wingdings" pitchFamily="2" charset="2"/>
                        <a:buNone/>
                        <a:defRPr/>
                      </a:pPr>
                      <a:r>
                        <a:rPr lang="tr-TR" sz="2400" b="1" dirty="0" smtClean="0">
                          <a:solidFill>
                            <a:srgbClr val="FF9900"/>
                          </a:solidFill>
                          <a:effectLst/>
                          <a:latin typeface="Times New Roman" pitchFamily="18" charset="0"/>
                          <a:cs typeface="Times New Roman" pitchFamily="18" charset="0"/>
                        </a:rPr>
                        <a:t>YÜKSEKÖĞRETİM KURUMLARI </a:t>
                      </a:r>
                      <a:br>
                        <a:rPr lang="tr-TR" sz="2400" b="1" dirty="0" smtClean="0">
                          <a:solidFill>
                            <a:srgbClr val="FF9900"/>
                          </a:solidFill>
                          <a:effectLst/>
                          <a:latin typeface="Times New Roman" pitchFamily="18" charset="0"/>
                          <a:cs typeface="Times New Roman" pitchFamily="18" charset="0"/>
                        </a:rPr>
                      </a:br>
                      <a:r>
                        <a:rPr lang="tr-TR" sz="2400" b="1" dirty="0" smtClean="0">
                          <a:solidFill>
                            <a:srgbClr val="FF9900"/>
                          </a:solidFill>
                          <a:effectLst/>
                          <a:latin typeface="Times New Roman" pitchFamily="18" charset="0"/>
                          <a:cs typeface="Times New Roman" pitchFamily="18" charset="0"/>
                        </a:rPr>
                        <a:t>BÜTÇELERİNE İLİŞKİN ÖZEL DURUMLAR</a:t>
                      </a:r>
                    </a:p>
                    <a:p>
                      <a:pPr eaLnBrk="1" hangingPunct="1">
                        <a:buFont typeface="Wingdings" pitchFamily="2" charset="2"/>
                        <a:buNone/>
                        <a:defRPr/>
                      </a:pPr>
                      <a:endParaRPr lang="tr-TR" sz="1000" b="1" dirty="0" smtClean="0">
                        <a:solidFill>
                          <a:srgbClr val="C00000"/>
                        </a:solidFill>
                        <a:effectLst/>
                        <a:latin typeface="Times New Roman" pitchFamily="18" charset="0"/>
                        <a:cs typeface="Times New Roman" pitchFamily="18" charset="0"/>
                      </a:endParaRPr>
                    </a:p>
                    <a:p>
                      <a:pPr algn="ctr" eaLnBrk="1" hangingPunct="1">
                        <a:buFont typeface="Wingdings" pitchFamily="2" charset="2"/>
                        <a:buNone/>
                        <a:defRPr/>
                      </a:pPr>
                      <a:r>
                        <a:rPr lang="tr-TR" sz="2400" b="1" dirty="0" smtClean="0">
                          <a:solidFill>
                            <a:srgbClr val="C00000"/>
                          </a:solidFill>
                          <a:effectLst/>
                          <a:latin typeface="Times New Roman" pitchFamily="18" charset="0"/>
                          <a:cs typeface="Times New Roman" pitchFamily="18" charset="0"/>
                        </a:rPr>
                        <a:t>ÖZ GELİRLER</a:t>
                      </a:r>
                      <a:endParaRPr lang="tr-TR" sz="2400" b="1" dirty="0" smtClean="0">
                        <a:solidFill>
                          <a:srgbClr val="C00000"/>
                        </a:solidFill>
                        <a:latin typeface="Times New Roman" pitchFamily="18" charset="0"/>
                        <a:cs typeface="Times New Roman" pitchFamily="18" charset="0"/>
                      </a:endParaRPr>
                    </a:p>
                    <a:p>
                      <a:pPr eaLnBrk="1" hangingPunct="1">
                        <a:lnSpc>
                          <a:spcPct val="90000"/>
                        </a:lnSpc>
                        <a:buFont typeface="Wingdings" pitchFamily="2" charset="2"/>
                        <a:buNone/>
                      </a:pPr>
                      <a:r>
                        <a:rPr lang="tr-TR" sz="2400" b="1" dirty="0" smtClean="0"/>
                        <a:t>    </a:t>
                      </a:r>
                      <a:r>
                        <a:rPr lang="tr-TR" sz="2800" b="1" dirty="0" smtClean="0">
                          <a:effectLst/>
                          <a:latin typeface="Times New Roman" pitchFamily="18" charset="0"/>
                          <a:cs typeface="Times New Roman" pitchFamily="18" charset="0"/>
                        </a:rPr>
                        <a:t>Bu kapsamda,</a:t>
                      </a:r>
                      <a:endParaRPr lang="tr-TR" sz="1100" b="1" dirty="0" smtClean="0">
                        <a:effectLst/>
                        <a:latin typeface="Times New Roman" pitchFamily="18" charset="0"/>
                        <a:cs typeface="Times New Roman" pitchFamily="18" charset="0"/>
                      </a:endParaRPr>
                    </a:p>
                    <a:p>
                      <a:pPr eaLnBrk="1" hangingPunct="1">
                        <a:lnSpc>
                          <a:spcPct val="90000"/>
                        </a:lnSpc>
                        <a:buFont typeface="Wingdings" pitchFamily="2" charset="2"/>
                        <a:buNone/>
                      </a:pPr>
                      <a:r>
                        <a:rPr lang="tr-TR" sz="1100" b="1" dirty="0" smtClean="0">
                          <a:effectLst/>
                          <a:latin typeface="Times New Roman" pitchFamily="18" charset="0"/>
                          <a:cs typeface="Times New Roman" pitchFamily="18" charset="0"/>
                        </a:rPr>
                        <a:t>	</a:t>
                      </a:r>
                    </a:p>
                    <a:p>
                      <a:pPr eaLnBrk="1" hangingPunct="1">
                        <a:lnSpc>
                          <a:spcPct val="90000"/>
                        </a:lnSpc>
                        <a:buFont typeface="Wingdings" pitchFamily="2" charset="2"/>
                        <a:buNone/>
                      </a:pPr>
                      <a:r>
                        <a:rPr lang="tr-TR" sz="2800" b="1" dirty="0" smtClean="0">
                          <a:effectLst/>
                          <a:latin typeface="Times New Roman" pitchFamily="18" charset="0"/>
                          <a:cs typeface="Times New Roman" pitchFamily="18" charset="0"/>
                        </a:rPr>
                        <a:t>	2547 sayılı Kanunun 43/(d) </a:t>
                      </a:r>
                      <a:r>
                        <a:rPr lang="tr-TR" sz="2800" b="1" i="1" dirty="0" smtClean="0">
                          <a:effectLst/>
                          <a:latin typeface="Times New Roman" pitchFamily="18" charset="0"/>
                          <a:cs typeface="Times New Roman" pitchFamily="18" charset="0"/>
                        </a:rPr>
                        <a:t>(ortak eğitim)</a:t>
                      </a:r>
                    </a:p>
                    <a:p>
                      <a:pPr eaLnBrk="1" hangingPunct="1">
                        <a:lnSpc>
                          <a:spcPct val="90000"/>
                        </a:lnSpc>
                        <a:buFont typeface="Wingdings" pitchFamily="2" charset="2"/>
                        <a:buNone/>
                      </a:pPr>
                      <a:r>
                        <a:rPr lang="tr-TR" sz="2800" b="1" dirty="0" smtClean="0">
                          <a:effectLst/>
                          <a:latin typeface="Times New Roman" pitchFamily="18" charset="0"/>
                          <a:cs typeface="Times New Roman" pitchFamily="18" charset="0"/>
                        </a:rPr>
                        <a:t>	2547 sayılı Kanunun 46, 58, ek 25, ek 26, ek 27</a:t>
                      </a:r>
                    </a:p>
                    <a:p>
                      <a:pPr eaLnBrk="1" hangingPunct="1">
                        <a:lnSpc>
                          <a:spcPct val="90000"/>
                        </a:lnSpc>
                        <a:buFont typeface="Wingdings" pitchFamily="2" charset="2"/>
                        <a:buNone/>
                      </a:pPr>
                      <a:r>
                        <a:rPr lang="tr-TR" sz="2800" b="1" dirty="0" smtClean="0">
                          <a:effectLst/>
                          <a:latin typeface="Times New Roman" pitchFamily="18" charset="0"/>
                          <a:cs typeface="Times New Roman" pitchFamily="18" charset="0"/>
                        </a:rPr>
                        <a:t>	3843 sayılı Kanunun 7 </a:t>
                      </a:r>
                      <a:r>
                        <a:rPr lang="tr-TR" sz="2800" b="1" dirty="0" err="1" smtClean="0">
                          <a:effectLst/>
                          <a:latin typeface="Times New Roman" pitchFamily="18" charset="0"/>
                          <a:cs typeface="Times New Roman" pitchFamily="18" charset="0"/>
                        </a:rPr>
                        <a:t>nci</a:t>
                      </a:r>
                      <a:endParaRPr lang="tr-TR" sz="2800" b="1" dirty="0" smtClean="0">
                        <a:effectLst/>
                        <a:latin typeface="Times New Roman" pitchFamily="18" charset="0"/>
                        <a:cs typeface="Times New Roman" pitchFamily="18" charset="0"/>
                      </a:endParaRPr>
                    </a:p>
                    <a:p>
                      <a:pPr eaLnBrk="1" hangingPunct="1">
                        <a:lnSpc>
                          <a:spcPct val="90000"/>
                        </a:lnSpc>
                        <a:buFont typeface="Wingdings" pitchFamily="2" charset="2"/>
                        <a:buNone/>
                      </a:pPr>
                      <a:endParaRPr lang="tr-TR" sz="1000" b="1" dirty="0" smtClean="0">
                        <a:effectLst/>
                        <a:latin typeface="Times New Roman" pitchFamily="18" charset="0"/>
                        <a:cs typeface="Times New Roman" pitchFamily="18" charset="0"/>
                      </a:endParaRPr>
                    </a:p>
                    <a:p>
                      <a:pPr eaLnBrk="1" hangingPunct="1">
                        <a:lnSpc>
                          <a:spcPct val="90000"/>
                        </a:lnSpc>
                        <a:buFont typeface="Wingdings" pitchFamily="2" charset="2"/>
                        <a:buNone/>
                      </a:pPr>
                      <a:r>
                        <a:rPr lang="tr-TR" sz="2800" b="1" dirty="0" smtClean="0">
                          <a:effectLst/>
                          <a:latin typeface="Times New Roman" pitchFamily="18" charset="0"/>
                          <a:cs typeface="Times New Roman" pitchFamily="18" charset="0"/>
                        </a:rPr>
                        <a:t> maddeleri uyarınca tahsil edilen tutarlar ve diğer gelirler</a:t>
                      </a:r>
                    </a:p>
                    <a:p>
                      <a:pPr eaLnBrk="1" hangingPunct="1">
                        <a:lnSpc>
                          <a:spcPct val="90000"/>
                        </a:lnSpc>
                        <a:buFont typeface="Wingdings" pitchFamily="2" charset="2"/>
                        <a:buNone/>
                      </a:pPr>
                      <a:r>
                        <a:rPr lang="tr-TR" sz="2800" b="1" dirty="0" smtClean="0">
                          <a:effectLst/>
                          <a:latin typeface="Times New Roman" pitchFamily="18" charset="0"/>
                          <a:cs typeface="Times New Roman" pitchFamily="18" charset="0"/>
                        </a:rPr>
                        <a:t> yükseköğretim kurumu bütçesine öz gelir olarak  </a:t>
                      </a:r>
                    </a:p>
                    <a:p>
                      <a:pPr eaLnBrk="1" hangingPunct="1">
                        <a:lnSpc>
                          <a:spcPct val="90000"/>
                        </a:lnSpc>
                        <a:buFont typeface="Wingdings" pitchFamily="2" charset="2"/>
                        <a:buNone/>
                      </a:pPr>
                      <a:r>
                        <a:rPr lang="tr-TR" sz="2800" b="1" dirty="0" smtClean="0">
                          <a:effectLst/>
                          <a:latin typeface="Times New Roman" pitchFamily="18" charset="0"/>
                          <a:cs typeface="Times New Roman" pitchFamily="18" charset="0"/>
                        </a:rPr>
                        <a:t> kaydedilerek gelir gerçekleşmelerine göre </a:t>
                      </a:r>
                    </a:p>
                    <a:p>
                      <a:pPr eaLnBrk="1" hangingPunct="1">
                        <a:lnSpc>
                          <a:spcPct val="90000"/>
                        </a:lnSpc>
                        <a:buFont typeface="Wingdings" pitchFamily="2" charset="2"/>
                        <a:buNone/>
                      </a:pPr>
                      <a:r>
                        <a:rPr lang="tr-TR" sz="2800" b="1" dirty="0" smtClean="0">
                          <a:solidFill>
                            <a:srgbClr val="C00000"/>
                          </a:solidFill>
                          <a:effectLst/>
                          <a:latin typeface="Times New Roman" pitchFamily="18" charset="0"/>
                          <a:cs typeface="Times New Roman" pitchFamily="18" charset="0"/>
                        </a:rPr>
                        <a:t> Kullandırılır.</a:t>
                      </a:r>
                      <a:endParaRPr lang="tr-TR" sz="2000" b="1" dirty="0">
                        <a:latin typeface="Times New Roman" pitchFamily="18" charset="0"/>
                        <a:cs typeface="Times New Roman" pitchFamily="18" charset="0"/>
                      </a:endParaRPr>
                    </a:p>
                  </a:txBody>
                  <a:tcPr>
                    <a:lnL w="9525" cap="flat" cmpd="sng" algn="ctr">
                      <a:noFill/>
                      <a:prstDash val="solid"/>
                    </a:lnL>
                    <a:lnR w="9525" cap="flat" cmpd="sng" algn="ctr">
                      <a:noFill/>
                      <a:prstDash val="solid"/>
                    </a:lnR>
                    <a:lnT w="12700" cap="flat" cmpd="sng" algn="ctr">
                      <a:noFill/>
                      <a:prstDash val="solid"/>
                      <a:round/>
                      <a:headEnd type="none" w="med" len="med"/>
                      <a:tailEnd type="none" w="med" len="med"/>
                    </a:lnT>
                    <a:lnB w="9525" cap="flat" cmpd="sng" algn="ctr">
                      <a:noFill/>
                      <a:prstDash val="solid"/>
                    </a:lnB>
                    <a:lnTlToBr w="12700" cmpd="sng">
                      <a:noFill/>
                      <a:prstDash val="solid"/>
                    </a:lnTlToBr>
                    <a:lnBlToTr w="12700" cmpd="sng">
                      <a:noFill/>
                      <a:prstDash val="solid"/>
                    </a:lnBlToTr>
                    <a:solidFill>
                      <a:srgbClr val="F9D1A9"/>
                    </a:solidFill>
                  </a:tcPr>
                </a:tc>
              </a:tr>
            </a:tbl>
          </a:graphicData>
        </a:graphic>
      </p:graphicFrame>
      <p:sp>
        <p:nvSpPr>
          <p:cNvPr id="14" name="13 Eksi"/>
          <p:cNvSpPr/>
          <p:nvPr/>
        </p:nvSpPr>
        <p:spPr>
          <a:xfrm>
            <a:off x="-1357313" y="1341438"/>
            <a:ext cx="10501313" cy="574675"/>
          </a:xfrm>
          <a:prstGeom prst="mathMinus">
            <a:avLst/>
          </a:prstGeom>
          <a:solidFill>
            <a:srgbClr val="781E46"/>
          </a:solidFill>
          <a:ln>
            <a:solidFill>
              <a:srgbClr val="EF4111">
                <a:alpha val="40000"/>
              </a:srgb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tr-TR"/>
          </a:p>
        </p:txBody>
      </p:sp>
      <p:pic>
        <p:nvPicPr>
          <p:cNvPr id="17412" name="4 Resim"/>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auto">
          <a:xfrm>
            <a:off x="7818438" y="1052513"/>
            <a:ext cx="1035050" cy="1035050"/>
          </a:xfrm>
          <a:prstGeom prst="rect">
            <a:avLst/>
          </a:prstGeom>
          <a:noFill/>
          <a:ln w="9525">
            <a:noFill/>
            <a:miter lim="800000"/>
            <a:headEnd/>
            <a:tailEnd/>
          </a:ln>
        </p:spPr>
      </p:pic>
      <p:sp>
        <p:nvSpPr>
          <p:cNvPr id="7" name="6 Eksi"/>
          <p:cNvSpPr/>
          <p:nvPr/>
        </p:nvSpPr>
        <p:spPr>
          <a:xfrm>
            <a:off x="8858250" y="1268413"/>
            <a:ext cx="322263" cy="720725"/>
          </a:xfrm>
          <a:prstGeom prst="mathMinus">
            <a:avLst/>
          </a:prstGeom>
          <a:solidFill>
            <a:srgbClr val="781E46"/>
          </a:solidFill>
          <a:ln>
            <a:solidFill>
              <a:srgbClr val="EF4111">
                <a:alpha val="15000"/>
              </a:srgb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tr-T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9D1A9"/>
        </a:solidFill>
        <a:effectLst/>
      </p:bgPr>
    </p:bg>
    <p:spTree>
      <p:nvGrpSpPr>
        <p:cNvPr id="1" name=""/>
        <p:cNvGrpSpPr/>
        <p:nvPr/>
      </p:nvGrpSpPr>
      <p:grpSpPr>
        <a:xfrm>
          <a:off x="0" y="0"/>
          <a:ext cx="0" cy="0"/>
          <a:chOff x="0" y="0"/>
          <a:chExt cx="0" cy="0"/>
        </a:xfrm>
      </p:grpSpPr>
      <p:graphicFrame>
        <p:nvGraphicFramePr>
          <p:cNvPr id="6" name="5 Tablo"/>
          <p:cNvGraphicFramePr>
            <a:graphicFrameLocks noGrp="1"/>
          </p:cNvGraphicFramePr>
          <p:nvPr>
            <p:extLst>
              <p:ext uri="{D42A27DB-BD31-4B8C-83A1-F6EECF244321}">
                <p14:modId xmlns:p14="http://schemas.microsoft.com/office/powerpoint/2010/main" val="2409046381"/>
              </p:ext>
            </p:extLst>
          </p:nvPr>
        </p:nvGraphicFramePr>
        <p:xfrm>
          <a:off x="0" y="642918"/>
          <a:ext cx="9143999" cy="6107570"/>
        </p:xfrm>
        <a:graphic>
          <a:graphicData uri="http://schemas.openxmlformats.org/drawingml/2006/table">
            <a:tbl>
              <a:tblPr>
                <a:effectLst>
                  <a:outerShdw blurRad="57150" dist="38100" dir="5400000" algn="ctr" rotWithShape="0">
                    <a:srgbClr val="F3850D">
                      <a:alpha val="48000"/>
                    </a:srgbClr>
                  </a:outerShdw>
                </a:effectLst>
                <a:tableStyleId>{69C7853C-536D-4A76-A0AE-DD22124D55A5}</a:tableStyleId>
              </a:tblPr>
              <a:tblGrid>
                <a:gridCol w="9143999"/>
              </a:tblGrid>
              <a:tr h="105789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tr-TR" sz="3200" b="1" u="none" dirty="0" smtClean="0">
                          <a:latin typeface="Comic Sans MS" pitchFamily="66" charset="0"/>
                          <a:cs typeface="Times New Roman" pitchFamily="18" charset="0"/>
                        </a:rPr>
                        <a:t>   </a:t>
                      </a:r>
                      <a:r>
                        <a:rPr lang="tr-TR" sz="3200" b="1" dirty="0" smtClean="0">
                          <a:solidFill>
                            <a:srgbClr val="FF0000"/>
                          </a:solidFill>
                          <a:latin typeface="Times New Roman" pitchFamily="18" charset="0"/>
                          <a:cs typeface="Times New Roman" pitchFamily="18" charset="0"/>
                        </a:rPr>
                        <a:t>Bütçe</a:t>
                      </a:r>
                      <a:r>
                        <a:rPr lang="tr-TR" sz="3200" b="1" baseline="0" dirty="0" smtClean="0">
                          <a:solidFill>
                            <a:srgbClr val="FF0000"/>
                          </a:solidFill>
                          <a:latin typeface="Times New Roman" pitchFamily="18" charset="0"/>
                          <a:cs typeface="Times New Roman" pitchFamily="18" charset="0"/>
                        </a:rPr>
                        <a:t> Hazırlık Mevzuatı ve Dokümanları       </a:t>
                      </a:r>
                      <a:r>
                        <a:rPr lang="tr-TR" sz="2800" b="1" baseline="0" dirty="0" smtClean="0">
                          <a:solidFill>
                            <a:srgbClr val="00B050"/>
                          </a:solidFill>
                          <a:latin typeface="Times New Roman" pitchFamily="18" charset="0"/>
                          <a:cs typeface="Times New Roman" pitchFamily="18" charset="0"/>
                        </a:rPr>
                        <a:t>Bütçe Hazırlama Rehberi-10 </a:t>
                      </a:r>
                      <a:endParaRPr lang="tr-TR" sz="3200" b="1" u="none" dirty="0" smtClean="0">
                        <a:solidFill>
                          <a:srgbClr val="FF0000"/>
                        </a:solidFill>
                        <a:latin typeface="Comic Sans MS" pitchFamily="66" charset="0"/>
                        <a:cs typeface="Times New Roman"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9D1A9"/>
                    </a:solidFill>
                  </a:tcPr>
                </a:tc>
              </a:tr>
              <a:tr h="5049680">
                <a:tc>
                  <a:txBody>
                    <a:bodyPr/>
                    <a:lstStyle/>
                    <a:p>
                      <a:pPr eaLnBrk="1" hangingPunct="1">
                        <a:buFont typeface="Wingdings" pitchFamily="2" charset="2"/>
                        <a:buNone/>
                        <a:defRPr/>
                      </a:pPr>
                      <a:r>
                        <a:rPr lang="tr-TR" sz="1600" b="1" dirty="0" smtClean="0">
                          <a:solidFill>
                            <a:srgbClr val="FF9900"/>
                          </a:solidFill>
                          <a:effectLst/>
                          <a:latin typeface="Times New Roman" pitchFamily="18" charset="0"/>
                          <a:cs typeface="Times New Roman" pitchFamily="18" charset="0"/>
                        </a:rPr>
                        <a:t>YÜKSEKÖĞRETİM KURUMLARI </a:t>
                      </a:r>
                      <a:br>
                        <a:rPr lang="tr-TR" sz="1600" b="1" dirty="0" smtClean="0">
                          <a:solidFill>
                            <a:srgbClr val="FF9900"/>
                          </a:solidFill>
                          <a:effectLst/>
                          <a:latin typeface="Times New Roman" pitchFamily="18" charset="0"/>
                          <a:cs typeface="Times New Roman" pitchFamily="18" charset="0"/>
                        </a:rPr>
                      </a:br>
                      <a:r>
                        <a:rPr lang="tr-TR" sz="1600" b="1" dirty="0" smtClean="0">
                          <a:solidFill>
                            <a:srgbClr val="FF9900"/>
                          </a:solidFill>
                          <a:effectLst/>
                          <a:latin typeface="Times New Roman" pitchFamily="18" charset="0"/>
                          <a:cs typeface="Times New Roman" pitchFamily="18" charset="0"/>
                        </a:rPr>
                        <a:t>BÜTÇELERİNE İLİŞKİN ÖZEL DURUMLAR</a:t>
                      </a:r>
                    </a:p>
                    <a:p>
                      <a:pPr algn="ctr" eaLnBrk="1" hangingPunct="1">
                        <a:buFont typeface="Wingdings" pitchFamily="2" charset="2"/>
                        <a:buNone/>
                        <a:defRPr/>
                      </a:pPr>
                      <a:r>
                        <a:rPr lang="tr-TR" sz="1800" b="1" dirty="0" smtClean="0">
                          <a:solidFill>
                            <a:srgbClr val="C00000"/>
                          </a:solidFill>
                          <a:effectLst/>
                          <a:latin typeface="Times New Roman" pitchFamily="18" charset="0"/>
                          <a:cs typeface="Times New Roman" pitchFamily="18" charset="0"/>
                        </a:rPr>
                        <a:t>ÖZ GELİR</a:t>
                      </a:r>
                      <a:r>
                        <a:rPr lang="tr-TR" sz="1800" b="1" baseline="0" dirty="0" smtClean="0">
                          <a:solidFill>
                            <a:srgbClr val="C00000"/>
                          </a:solidFill>
                          <a:effectLst/>
                          <a:latin typeface="Times New Roman" pitchFamily="18" charset="0"/>
                          <a:cs typeface="Times New Roman" pitchFamily="18" charset="0"/>
                        </a:rPr>
                        <a:t> FONKSİYONLARI</a:t>
                      </a:r>
                      <a:endParaRPr lang="tr-TR" sz="1800" b="1" dirty="0" smtClean="0">
                        <a:solidFill>
                          <a:srgbClr val="C00000"/>
                        </a:solidFill>
                        <a:latin typeface="Times New Roman" pitchFamily="18" charset="0"/>
                        <a:cs typeface="Times New Roman" pitchFamily="18" charset="0"/>
                      </a:endParaRPr>
                    </a:p>
                    <a:p>
                      <a:pPr marL="0" marR="0" indent="0" algn="l" defTabSz="914400" rtl="0" eaLnBrk="1" fontAlgn="auto" latinLnBrk="0" hangingPunct="1">
                        <a:lnSpc>
                          <a:spcPct val="100000"/>
                        </a:lnSpc>
                        <a:spcBef>
                          <a:spcPts val="0"/>
                        </a:spcBef>
                        <a:spcAft>
                          <a:spcPts val="0"/>
                        </a:spcAft>
                        <a:buClrTx/>
                        <a:buSzTx/>
                        <a:buFont typeface="Wingdings" pitchFamily="2" charset="2"/>
                        <a:buNone/>
                        <a:tabLst/>
                        <a:defRPr/>
                      </a:pPr>
                      <a:endParaRPr lang="tr-TR" sz="800" b="1" dirty="0">
                        <a:latin typeface="Times New Roman" pitchFamily="18" charset="0"/>
                        <a:cs typeface="Times New Roman" pitchFamily="18" charset="0"/>
                      </a:endParaRPr>
                    </a:p>
                  </a:txBody>
                  <a:tcPr>
                    <a:lnL w="9525" cap="flat" cmpd="sng" algn="ctr">
                      <a:noFill/>
                      <a:prstDash val="solid"/>
                    </a:lnL>
                    <a:lnR w="9525" cap="flat" cmpd="sng" algn="ctr">
                      <a:noFill/>
                      <a:prstDash val="solid"/>
                    </a:lnR>
                    <a:lnT w="12700" cap="flat" cmpd="sng" algn="ctr">
                      <a:noFill/>
                      <a:prstDash val="solid"/>
                      <a:round/>
                      <a:headEnd type="none" w="med" len="med"/>
                      <a:tailEnd type="none" w="med" len="med"/>
                    </a:lnT>
                    <a:lnB w="9525" cap="flat" cmpd="sng" algn="ctr">
                      <a:noFill/>
                      <a:prstDash val="solid"/>
                    </a:lnB>
                    <a:lnTlToBr w="12700" cmpd="sng">
                      <a:noFill/>
                      <a:prstDash val="solid"/>
                    </a:lnTlToBr>
                    <a:lnBlToTr w="12700" cmpd="sng">
                      <a:noFill/>
                      <a:prstDash val="solid"/>
                    </a:lnBlToTr>
                    <a:solidFill>
                      <a:srgbClr val="F9D1A9"/>
                    </a:solidFill>
                  </a:tcPr>
                </a:tc>
              </a:tr>
            </a:tbl>
          </a:graphicData>
        </a:graphic>
      </p:graphicFrame>
      <p:sp>
        <p:nvSpPr>
          <p:cNvPr id="14" name="13 Eksi"/>
          <p:cNvSpPr/>
          <p:nvPr/>
        </p:nvSpPr>
        <p:spPr>
          <a:xfrm>
            <a:off x="-1357313" y="1341438"/>
            <a:ext cx="10501313" cy="574675"/>
          </a:xfrm>
          <a:prstGeom prst="mathMinus">
            <a:avLst/>
          </a:prstGeom>
          <a:solidFill>
            <a:srgbClr val="781E46"/>
          </a:solidFill>
          <a:ln>
            <a:solidFill>
              <a:srgbClr val="EF4111">
                <a:alpha val="40000"/>
              </a:srgb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tr-TR"/>
          </a:p>
        </p:txBody>
      </p:sp>
      <p:pic>
        <p:nvPicPr>
          <p:cNvPr id="18436" name="4 Resim"/>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auto">
          <a:xfrm>
            <a:off x="7818438" y="1052513"/>
            <a:ext cx="1035050" cy="1035050"/>
          </a:xfrm>
          <a:prstGeom prst="rect">
            <a:avLst/>
          </a:prstGeom>
          <a:noFill/>
          <a:ln w="9525">
            <a:noFill/>
            <a:miter lim="800000"/>
            <a:headEnd/>
            <a:tailEnd/>
          </a:ln>
        </p:spPr>
      </p:pic>
      <p:sp>
        <p:nvSpPr>
          <p:cNvPr id="7" name="6 Eksi"/>
          <p:cNvSpPr/>
          <p:nvPr/>
        </p:nvSpPr>
        <p:spPr>
          <a:xfrm>
            <a:off x="8858250" y="1268413"/>
            <a:ext cx="322263" cy="720725"/>
          </a:xfrm>
          <a:prstGeom prst="mathMinus">
            <a:avLst/>
          </a:prstGeom>
          <a:solidFill>
            <a:srgbClr val="781E46"/>
          </a:solidFill>
          <a:ln>
            <a:solidFill>
              <a:srgbClr val="EF4111">
                <a:alpha val="15000"/>
              </a:srgb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tr-TR"/>
          </a:p>
        </p:txBody>
      </p:sp>
      <p:graphicFrame>
        <p:nvGraphicFramePr>
          <p:cNvPr id="8" name="7 Tablo"/>
          <p:cNvGraphicFramePr>
            <a:graphicFrameLocks noGrp="1"/>
          </p:cNvGraphicFramePr>
          <p:nvPr/>
        </p:nvGraphicFramePr>
        <p:xfrm>
          <a:off x="250825" y="2492375"/>
          <a:ext cx="8642349" cy="4457256"/>
        </p:xfrm>
        <a:graphic>
          <a:graphicData uri="http://schemas.openxmlformats.org/drawingml/2006/table">
            <a:tbl>
              <a:tblPr/>
              <a:tblGrid>
                <a:gridCol w="3457079"/>
                <a:gridCol w="1152128"/>
                <a:gridCol w="4033142"/>
              </a:tblGrid>
              <a:tr h="247644">
                <a:tc>
                  <a:txBody>
                    <a:bodyPr/>
                    <a:lstStyle/>
                    <a:p>
                      <a:pPr marL="0" marR="0" lvl="0" indent="458788" algn="l" defTabSz="914400" rtl="0" eaLnBrk="1" fontAlgn="base" latinLnBrk="0" hangingPunct="1">
                        <a:lnSpc>
                          <a:spcPct val="115000"/>
                        </a:lnSpc>
                        <a:spcBef>
                          <a:spcPct val="0"/>
                        </a:spcBef>
                        <a:spcAft>
                          <a:spcPct val="0"/>
                        </a:spcAft>
                        <a:buClrTx/>
                        <a:buSzTx/>
                        <a:buFontTx/>
                        <a:buNone/>
                        <a:tabLst/>
                      </a:pPr>
                      <a:r>
                        <a:rPr kumimoji="0" lang="tr-TR" sz="1400" b="1" i="0" u="none" strike="noStrike" cap="none" normalizeH="0" baseline="0" dirty="0" smtClean="0">
                          <a:ln>
                            <a:noFill/>
                          </a:ln>
                          <a:solidFill>
                            <a:srgbClr val="FF0000"/>
                          </a:solidFill>
                          <a:effectLst/>
                          <a:latin typeface="Times New Roman" pitchFamily="18" charset="0"/>
                          <a:cs typeface="Times New Roman" pitchFamily="18" charset="0"/>
                        </a:rPr>
                        <a:t>GELİR ADI </a:t>
                      </a:r>
                      <a:endParaRPr kumimoji="0" lang="tr-TR" sz="1400" b="1" i="0" u="none" strike="noStrike" cap="none" normalizeH="0" baseline="0" dirty="0" smtClean="0">
                        <a:ln>
                          <a:noFill/>
                        </a:ln>
                        <a:solidFill>
                          <a:srgbClr val="FFFFFF"/>
                        </a:solidFill>
                        <a:effectLst/>
                        <a:latin typeface="Times New Roman" pitchFamily="18" charset="0"/>
                        <a:ea typeface="Calibri" pitchFamily="34" charset="0"/>
                        <a:cs typeface="Times New Roman" pitchFamily="18" charset="0"/>
                      </a:endParaRPr>
                    </a:p>
                  </a:txBody>
                  <a:tcPr marL="44450" marR="44450"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458788" algn="l" defTabSz="914400" rtl="0" eaLnBrk="1" fontAlgn="base" latinLnBrk="0" hangingPunct="1">
                        <a:lnSpc>
                          <a:spcPct val="115000"/>
                        </a:lnSpc>
                        <a:spcBef>
                          <a:spcPct val="0"/>
                        </a:spcBef>
                        <a:spcAft>
                          <a:spcPct val="0"/>
                        </a:spcAft>
                        <a:buClrTx/>
                        <a:buSzTx/>
                        <a:buFontTx/>
                        <a:buNone/>
                        <a:tabLst/>
                        <a:defRPr/>
                      </a:pPr>
                      <a:r>
                        <a:rPr kumimoji="0" lang="tr-TR" sz="1300" b="1" i="0" u="none" strike="noStrike" cap="none" normalizeH="0" baseline="0" dirty="0" smtClean="0">
                          <a:ln>
                            <a:noFill/>
                          </a:ln>
                          <a:solidFill>
                            <a:srgbClr val="FF0000"/>
                          </a:solidFill>
                          <a:effectLst/>
                          <a:latin typeface="Times New Roman" pitchFamily="18" charset="0"/>
                          <a:ea typeface="+mn-ea"/>
                          <a:cs typeface="Times New Roman" pitchFamily="18" charset="0"/>
                        </a:rPr>
                        <a:t>KODU</a:t>
                      </a:r>
                      <a:endParaRPr kumimoji="0" lang="tr-TR" sz="1300" b="1" i="0" u="none" strike="noStrike" cap="none" normalizeH="0" baseline="0" dirty="0" smtClean="0">
                        <a:ln>
                          <a:noFill/>
                        </a:ln>
                        <a:solidFill>
                          <a:srgbClr val="FFFFFF"/>
                        </a:solidFill>
                        <a:effectLst/>
                        <a:latin typeface="Times New Roman" pitchFamily="18" charset="0"/>
                        <a:ea typeface="Calibri" pitchFamily="34" charset="0"/>
                        <a:cs typeface="Times New Roman" pitchFamily="18" charset="0"/>
                      </a:endParaRPr>
                    </a:p>
                  </a:txBody>
                  <a:tcPr marL="44450" marR="4445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458788" algn="l" defTabSz="914400" rtl="0" eaLnBrk="1" fontAlgn="base" latinLnBrk="0" hangingPunct="1">
                        <a:lnSpc>
                          <a:spcPct val="115000"/>
                        </a:lnSpc>
                        <a:spcBef>
                          <a:spcPct val="0"/>
                        </a:spcBef>
                        <a:spcAft>
                          <a:spcPct val="0"/>
                        </a:spcAft>
                        <a:buClrTx/>
                        <a:buSzTx/>
                        <a:buFontTx/>
                        <a:buNone/>
                        <a:tabLst/>
                      </a:pPr>
                      <a:r>
                        <a:rPr kumimoji="0" lang="tr-TR" sz="1400" b="1" i="0" u="none" strike="noStrike" cap="none" normalizeH="0" baseline="0" dirty="0" smtClean="0">
                          <a:ln>
                            <a:noFill/>
                          </a:ln>
                          <a:solidFill>
                            <a:srgbClr val="FF0000"/>
                          </a:solidFill>
                          <a:effectLst/>
                          <a:latin typeface="Times New Roman" pitchFamily="18" charset="0"/>
                          <a:cs typeface="Times New Roman" pitchFamily="18" charset="0"/>
                        </a:rPr>
                        <a:t>FONKSİYON ADI </a:t>
                      </a:r>
                      <a:endParaRPr kumimoji="0" lang="tr-TR" sz="1400" b="1" i="0" u="none" strike="noStrike" cap="none" normalizeH="0" baseline="0" dirty="0" smtClean="0">
                        <a:ln>
                          <a:noFill/>
                        </a:ln>
                        <a:solidFill>
                          <a:srgbClr val="FFFFFF"/>
                        </a:solidFill>
                        <a:effectLst/>
                        <a:latin typeface="Times New Roman" pitchFamily="18" charset="0"/>
                        <a:ea typeface="Calibri" pitchFamily="34" charset="0"/>
                        <a:cs typeface="Times New Roman" pitchFamily="18" charset="0"/>
                      </a:endParaRPr>
                    </a:p>
                  </a:txBody>
                  <a:tcPr marL="44450" marR="44450"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r>
              <a:tr h="715080">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tr-TR" sz="1400" b="1" i="0" u="none" strike="noStrike" cap="none" normalizeH="0" baseline="0" dirty="0" smtClean="0">
                          <a:ln>
                            <a:noFill/>
                          </a:ln>
                          <a:solidFill>
                            <a:srgbClr val="FF6600"/>
                          </a:solidFill>
                          <a:effectLst/>
                          <a:latin typeface="Times New Roman" pitchFamily="18" charset="0"/>
                          <a:cs typeface="Times New Roman" pitchFamily="18" charset="0"/>
                        </a:rPr>
                        <a:t>Lojman Kira Gelirleri</a:t>
                      </a:r>
                      <a:endParaRPr kumimoji="0" lang="tr-TR" sz="1400" b="0" i="0" u="none" strike="noStrike" cap="none" normalizeH="0" baseline="0" dirty="0" smtClean="0">
                        <a:ln>
                          <a:noFill/>
                        </a:ln>
                        <a:solidFill>
                          <a:srgbClr val="000000"/>
                        </a:solidFill>
                        <a:effectLst/>
                        <a:latin typeface="Times New Roman" pitchFamily="18" charset="0"/>
                        <a:ea typeface="Calibri" pitchFamily="34" charset="0"/>
                        <a:cs typeface="Times New Roman" pitchFamily="18" charset="0"/>
                      </a:endParaRPr>
                    </a:p>
                    <a:p>
                      <a:pPr marL="0" marR="0" lvl="0" indent="0" algn="l" defTabSz="914400" rtl="0" eaLnBrk="1" fontAlgn="base" latinLnBrk="0" hangingPunct="1">
                        <a:lnSpc>
                          <a:spcPct val="115000"/>
                        </a:lnSpc>
                        <a:spcBef>
                          <a:spcPct val="0"/>
                        </a:spcBef>
                        <a:spcAft>
                          <a:spcPct val="0"/>
                        </a:spcAft>
                        <a:buClrTx/>
                        <a:buSzTx/>
                        <a:buFontTx/>
                        <a:buNone/>
                        <a:tabLst/>
                      </a:pPr>
                      <a:r>
                        <a:rPr kumimoji="0" lang="tr-TR" sz="1400" b="1" i="0" u="none" strike="noStrike" cap="none" normalizeH="0" baseline="0" dirty="0" smtClean="0">
                          <a:ln>
                            <a:noFill/>
                          </a:ln>
                          <a:solidFill>
                            <a:srgbClr val="FF6600"/>
                          </a:solidFill>
                          <a:effectLst/>
                          <a:latin typeface="Times New Roman" pitchFamily="18" charset="0"/>
                          <a:cs typeface="Times New Roman" pitchFamily="18" charset="0"/>
                        </a:rPr>
                        <a:t>Kantin Kafeterya İşletme Gelirleri</a:t>
                      </a:r>
                      <a:endParaRPr kumimoji="0" lang="tr-TR" sz="1400" b="0" i="0" u="none" strike="noStrike" cap="none" normalizeH="0" baseline="0" dirty="0" smtClean="0">
                        <a:ln>
                          <a:noFill/>
                        </a:ln>
                        <a:solidFill>
                          <a:srgbClr val="000000"/>
                        </a:solidFill>
                        <a:effectLst/>
                        <a:latin typeface="Times New Roman" pitchFamily="18" charset="0"/>
                        <a:cs typeface="Calibri" pitchFamily="34" charset="0"/>
                      </a:endParaRPr>
                    </a:p>
                    <a:p>
                      <a:pPr marL="0" marR="0" lvl="0" indent="0" algn="l" defTabSz="914400" rtl="0" eaLnBrk="1" fontAlgn="base" latinLnBrk="0" hangingPunct="1">
                        <a:lnSpc>
                          <a:spcPct val="115000"/>
                        </a:lnSpc>
                        <a:spcBef>
                          <a:spcPct val="0"/>
                        </a:spcBef>
                        <a:spcAft>
                          <a:spcPct val="0"/>
                        </a:spcAft>
                        <a:buClrTx/>
                        <a:buSzTx/>
                        <a:buFontTx/>
                        <a:buNone/>
                        <a:tabLst/>
                      </a:pPr>
                      <a:r>
                        <a:rPr kumimoji="0" lang="tr-TR" sz="1400" b="1" i="0" u="none" strike="noStrike" cap="none" normalizeH="0" baseline="0" dirty="0" smtClean="0">
                          <a:ln>
                            <a:noFill/>
                          </a:ln>
                          <a:solidFill>
                            <a:srgbClr val="FF6600"/>
                          </a:solidFill>
                          <a:effectLst/>
                          <a:latin typeface="Times New Roman" pitchFamily="18" charset="0"/>
                          <a:cs typeface="Times New Roman" pitchFamily="18" charset="0"/>
                        </a:rPr>
                        <a:t>Diğer Taşınmaz Kira Gelirleri</a:t>
                      </a:r>
                      <a:r>
                        <a:rPr kumimoji="0" lang="tr-TR" sz="1400" b="0" i="0" u="none" strike="noStrike" cap="none" normalizeH="0" baseline="0" dirty="0" smtClean="0">
                          <a:ln>
                            <a:noFill/>
                          </a:ln>
                          <a:solidFill>
                            <a:srgbClr val="FFFFFF"/>
                          </a:solidFill>
                          <a:effectLst/>
                          <a:latin typeface="Times New Roman" pitchFamily="18" charset="0"/>
                          <a:cs typeface="Times New Roman" pitchFamily="18" charset="0"/>
                        </a:rPr>
                        <a:t> </a:t>
                      </a:r>
                      <a:endParaRPr kumimoji="0" lang="tr-TR" sz="1400" b="0" i="0" u="none" strike="noStrike" cap="none" normalizeH="0" baseline="0" dirty="0" smtClean="0">
                        <a:ln>
                          <a:noFill/>
                        </a:ln>
                        <a:solidFill>
                          <a:srgbClr val="000000"/>
                        </a:solidFill>
                        <a:effectLst/>
                        <a:latin typeface="Times New Roman" pitchFamily="18" charset="0"/>
                        <a:cs typeface="Calibri" pitchFamily="34" charset="0"/>
                      </a:endParaRPr>
                    </a:p>
                  </a:txBody>
                  <a:tcPr marL="44450" marR="4445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c>
                  <a:txBody>
                    <a:bodyPr/>
                    <a:lstStyle/>
                    <a:p>
                      <a:pPr marL="342900" marR="0" lvl="0" indent="-342900" algn="l" defTabSz="914400" rtl="0" eaLnBrk="1" fontAlgn="ctr" latinLnBrk="0" hangingPunct="1">
                        <a:lnSpc>
                          <a:spcPct val="100000"/>
                        </a:lnSpc>
                        <a:spcBef>
                          <a:spcPct val="0"/>
                        </a:spcBef>
                        <a:spcAft>
                          <a:spcPct val="0"/>
                        </a:spcAft>
                        <a:buClrTx/>
                        <a:buSzTx/>
                        <a:buFontTx/>
                        <a:buNone/>
                        <a:tabLst/>
                      </a:pPr>
                      <a:r>
                        <a:rPr kumimoji="0" lang="tr-TR" sz="1400" b="1" i="0" u="none" strike="noStrike" cap="none" normalizeH="0" baseline="0" dirty="0" smtClean="0">
                          <a:ln>
                            <a:noFill/>
                          </a:ln>
                          <a:solidFill>
                            <a:srgbClr val="3643BA"/>
                          </a:solidFill>
                          <a:effectLst/>
                          <a:latin typeface="Times New Roman" pitchFamily="18" charset="0"/>
                          <a:cs typeface="Times New Roman" pitchFamily="18" charset="0"/>
                        </a:rPr>
                        <a:t>01.3.9.06</a:t>
                      </a:r>
                      <a:endParaRPr kumimoji="0" lang="tr-TR" sz="1400" b="0" i="0" u="none" strike="noStrike" cap="none" normalizeH="0" baseline="0" dirty="0" smtClean="0">
                        <a:ln>
                          <a:noFill/>
                        </a:ln>
                        <a:solidFill>
                          <a:srgbClr val="3643BA"/>
                        </a:solidFill>
                        <a:effectLst/>
                        <a:latin typeface="Times New Roman" pitchFamily="18" charset="0"/>
                        <a:cs typeface="Times New Roman" pitchFamily="18"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tr-TR" sz="1400" b="1" i="0" u="none" strike="noStrike" cap="none" normalizeH="0" baseline="0" smtClean="0">
                          <a:ln>
                            <a:noFill/>
                          </a:ln>
                          <a:solidFill>
                            <a:srgbClr val="002060"/>
                          </a:solidFill>
                          <a:effectLst/>
                          <a:latin typeface="Times New Roman" pitchFamily="18" charset="0"/>
                          <a:cs typeface="Times New Roman" pitchFamily="18" charset="0"/>
                        </a:rPr>
                        <a:t>Taşınmaz Mal Gelirleri ile</a:t>
                      </a:r>
                      <a:endParaRPr kumimoji="0" lang="tr-TR" sz="1400" b="0" i="0" u="none" strike="noStrike" cap="none" normalizeH="0" baseline="0" smtClean="0">
                        <a:ln>
                          <a:noFill/>
                        </a:ln>
                        <a:solidFill>
                          <a:srgbClr val="000000"/>
                        </a:solidFill>
                        <a:effectLst/>
                        <a:latin typeface="Times New Roman" pitchFamily="18" charset="0"/>
                        <a:ea typeface="Calibri" pitchFamily="34" charset="0"/>
                        <a:cs typeface="Times New Roman" pitchFamily="18" charset="0"/>
                      </a:endParaRPr>
                    </a:p>
                    <a:p>
                      <a:pPr marL="0" marR="0" lvl="0" indent="0" algn="l" defTabSz="914400" rtl="0" eaLnBrk="1" fontAlgn="base" latinLnBrk="0" hangingPunct="1">
                        <a:lnSpc>
                          <a:spcPct val="115000"/>
                        </a:lnSpc>
                        <a:spcBef>
                          <a:spcPct val="0"/>
                        </a:spcBef>
                        <a:spcAft>
                          <a:spcPct val="0"/>
                        </a:spcAft>
                        <a:buClrTx/>
                        <a:buSzTx/>
                        <a:buFontTx/>
                        <a:buNone/>
                        <a:tabLst/>
                      </a:pPr>
                      <a:r>
                        <a:rPr kumimoji="0" lang="tr-TR" sz="1400" b="1" i="0" u="none" strike="noStrike" cap="none" normalizeH="0" baseline="0" smtClean="0">
                          <a:ln>
                            <a:noFill/>
                          </a:ln>
                          <a:solidFill>
                            <a:srgbClr val="002060"/>
                          </a:solidFill>
                          <a:effectLst/>
                          <a:latin typeface="Times New Roman" pitchFamily="18" charset="0"/>
                          <a:cs typeface="Times New Roman" pitchFamily="18" charset="0"/>
                        </a:rPr>
                        <a:t>Yürütülecek Hizmetler </a:t>
                      </a:r>
                      <a:endParaRPr kumimoji="0" lang="tr-TR" sz="1400" b="0" i="0" u="none" strike="noStrike" cap="none" normalizeH="0" baseline="0" smtClean="0">
                        <a:ln>
                          <a:noFill/>
                        </a:ln>
                        <a:solidFill>
                          <a:srgbClr val="000000"/>
                        </a:solidFill>
                        <a:effectLst/>
                        <a:latin typeface="Times New Roman" pitchFamily="18" charset="0"/>
                        <a:cs typeface="Calibri" pitchFamily="34" charset="0"/>
                      </a:endParaRPr>
                    </a:p>
                    <a:p>
                      <a:pPr marL="0" marR="0" lvl="0" indent="0" algn="l" defTabSz="914400" rtl="0" eaLnBrk="1" fontAlgn="base" latinLnBrk="0" hangingPunct="1">
                        <a:lnSpc>
                          <a:spcPct val="115000"/>
                        </a:lnSpc>
                        <a:spcBef>
                          <a:spcPct val="0"/>
                        </a:spcBef>
                        <a:spcAft>
                          <a:spcPct val="0"/>
                        </a:spcAft>
                        <a:buClrTx/>
                        <a:buSzTx/>
                        <a:buFontTx/>
                        <a:buNone/>
                        <a:tabLst/>
                      </a:pPr>
                      <a:r>
                        <a:rPr kumimoji="0" lang="tr-TR" sz="1400" b="0" i="0" u="none" strike="noStrike" cap="none" normalizeH="0" baseline="0" smtClean="0">
                          <a:ln>
                            <a:noFill/>
                          </a:ln>
                          <a:solidFill>
                            <a:srgbClr val="002060"/>
                          </a:solidFill>
                          <a:effectLst/>
                          <a:latin typeface="Times New Roman" pitchFamily="18" charset="0"/>
                          <a:cs typeface="Times New Roman" pitchFamily="18" charset="0"/>
                        </a:rPr>
                        <a:t> </a:t>
                      </a:r>
                      <a:endParaRPr kumimoji="0" lang="tr-TR" sz="1400" b="0" i="0" u="none" strike="noStrike" cap="none" normalizeH="0" baseline="0" smtClean="0">
                        <a:ln>
                          <a:noFill/>
                        </a:ln>
                        <a:solidFill>
                          <a:srgbClr val="000000"/>
                        </a:solidFill>
                        <a:effectLst/>
                        <a:latin typeface="Times New Roman" pitchFamily="18" charset="0"/>
                        <a:cs typeface="Calibri" pitchFamily="34" charset="0"/>
                      </a:endParaRPr>
                    </a:p>
                  </a:txBody>
                  <a:tcPr marL="44450" marR="4445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r>
              <a:tr h="476619">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tr-TR" sz="1400" b="1" i="0" u="none" strike="noStrike" cap="none" normalizeH="0" baseline="0" dirty="0" smtClean="0">
                          <a:ln>
                            <a:noFill/>
                          </a:ln>
                          <a:solidFill>
                            <a:srgbClr val="FF6600"/>
                          </a:solidFill>
                          <a:effectLst/>
                          <a:latin typeface="Times New Roman" pitchFamily="18" charset="0"/>
                          <a:cs typeface="Times New Roman" pitchFamily="18" charset="0"/>
                        </a:rPr>
                        <a:t>İkinci Öğretim Gelirleri</a:t>
                      </a:r>
                      <a:r>
                        <a:rPr kumimoji="0" lang="tr-TR" sz="1400" b="0" i="0" u="none" strike="noStrike" cap="none" normalizeH="0" baseline="0" dirty="0" smtClean="0">
                          <a:ln>
                            <a:noFill/>
                          </a:ln>
                          <a:solidFill>
                            <a:srgbClr val="FFFFFF"/>
                          </a:solidFill>
                          <a:effectLst/>
                          <a:latin typeface="Times New Roman" pitchFamily="18" charset="0"/>
                          <a:cs typeface="Times New Roman" pitchFamily="18" charset="0"/>
                        </a:rPr>
                        <a:t> </a:t>
                      </a:r>
                      <a:endParaRPr kumimoji="0" lang="tr-TR" sz="1400" b="0" i="0" u="none" strike="noStrike" cap="none" normalizeH="0" baseline="0" dirty="0" smtClean="0">
                        <a:ln>
                          <a:noFill/>
                        </a:ln>
                        <a:solidFill>
                          <a:srgbClr val="000000"/>
                        </a:solidFill>
                        <a:effectLst/>
                        <a:latin typeface="Times New Roman" pitchFamily="18" charset="0"/>
                        <a:ea typeface="Calibri" pitchFamily="34" charset="0"/>
                        <a:cs typeface="Times New Roman" pitchFamily="18" charset="0"/>
                      </a:endParaRPr>
                    </a:p>
                  </a:txBody>
                  <a:tcPr marL="44450" marR="4445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c>
                  <a:txBody>
                    <a:bodyPr/>
                    <a:lstStyle/>
                    <a:p>
                      <a:pPr marL="342900" marR="0" lvl="0" indent="-342900" algn="l" defTabSz="914400" rtl="0" eaLnBrk="1" fontAlgn="ctr" latinLnBrk="0" hangingPunct="1">
                        <a:lnSpc>
                          <a:spcPct val="100000"/>
                        </a:lnSpc>
                        <a:spcBef>
                          <a:spcPct val="0"/>
                        </a:spcBef>
                        <a:spcAft>
                          <a:spcPct val="0"/>
                        </a:spcAft>
                        <a:buClrTx/>
                        <a:buSzTx/>
                        <a:buFontTx/>
                        <a:buNone/>
                        <a:tabLst/>
                      </a:pPr>
                      <a:r>
                        <a:rPr kumimoji="0" lang="tr-TR" sz="1400" b="1" i="0" u="none" strike="noStrike" cap="none" normalizeH="0" baseline="0" dirty="0" smtClean="0">
                          <a:ln>
                            <a:noFill/>
                          </a:ln>
                          <a:solidFill>
                            <a:srgbClr val="3643BA"/>
                          </a:solidFill>
                          <a:effectLst/>
                          <a:latin typeface="Times New Roman" pitchFamily="18" charset="0"/>
                          <a:cs typeface="Times New Roman" pitchFamily="18" charset="0"/>
                        </a:rPr>
                        <a:t>09.4.1.07</a:t>
                      </a:r>
                      <a:endParaRPr kumimoji="0" lang="tr-TR" sz="1400" b="0" i="0" u="none" strike="noStrike" cap="none" normalizeH="0" baseline="0" dirty="0" smtClean="0">
                        <a:ln>
                          <a:noFill/>
                        </a:ln>
                        <a:solidFill>
                          <a:srgbClr val="3643BA"/>
                        </a:solidFill>
                        <a:effectLst/>
                        <a:latin typeface="Times New Roman" pitchFamily="18" charset="0"/>
                        <a:cs typeface="Times New Roman" pitchFamily="18"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tr-TR" sz="1400" b="1" i="0" u="none" strike="noStrike" cap="none" normalizeH="0" baseline="0" dirty="0" smtClean="0">
                          <a:ln>
                            <a:noFill/>
                          </a:ln>
                          <a:solidFill>
                            <a:srgbClr val="002060"/>
                          </a:solidFill>
                          <a:effectLst/>
                          <a:latin typeface="Times New Roman" pitchFamily="18" charset="0"/>
                          <a:cs typeface="Times New Roman" pitchFamily="18" charset="0"/>
                        </a:rPr>
                        <a:t>İkinci Öğretim Gelirleri İle Yürütülecek</a:t>
                      </a:r>
                      <a:endParaRPr kumimoji="0" lang="tr-TR" sz="1400" b="0" i="0" u="none" strike="noStrike" cap="none" normalizeH="0" baseline="0" dirty="0" smtClean="0">
                        <a:ln>
                          <a:noFill/>
                        </a:ln>
                        <a:solidFill>
                          <a:srgbClr val="000000"/>
                        </a:solidFill>
                        <a:effectLst/>
                        <a:latin typeface="Times New Roman" pitchFamily="18" charset="0"/>
                        <a:ea typeface="Calibri" pitchFamily="34" charset="0"/>
                        <a:cs typeface="Times New Roman" pitchFamily="18" charset="0"/>
                      </a:endParaRPr>
                    </a:p>
                    <a:p>
                      <a:pPr marL="0" marR="0" lvl="0" indent="0" algn="l" defTabSz="914400" rtl="0" eaLnBrk="1" fontAlgn="base" latinLnBrk="0" hangingPunct="1">
                        <a:lnSpc>
                          <a:spcPct val="115000"/>
                        </a:lnSpc>
                        <a:spcBef>
                          <a:spcPct val="0"/>
                        </a:spcBef>
                        <a:spcAft>
                          <a:spcPct val="0"/>
                        </a:spcAft>
                        <a:buClrTx/>
                        <a:buSzTx/>
                        <a:buFontTx/>
                        <a:buNone/>
                        <a:tabLst/>
                      </a:pPr>
                      <a:r>
                        <a:rPr kumimoji="0" lang="tr-TR" sz="1400" b="1" i="0" u="none" strike="noStrike" cap="none" normalizeH="0" baseline="0" dirty="0" smtClean="0">
                          <a:ln>
                            <a:noFill/>
                          </a:ln>
                          <a:solidFill>
                            <a:srgbClr val="002060"/>
                          </a:solidFill>
                          <a:effectLst/>
                          <a:latin typeface="Times New Roman" pitchFamily="18" charset="0"/>
                          <a:cs typeface="Times New Roman" pitchFamily="18" charset="0"/>
                        </a:rPr>
                        <a:t>Hizmetler </a:t>
                      </a:r>
                      <a:endParaRPr kumimoji="0" lang="tr-TR" sz="1400" b="0" i="0" u="none" strike="noStrike" cap="none" normalizeH="0" baseline="0" dirty="0" smtClean="0">
                        <a:ln>
                          <a:noFill/>
                        </a:ln>
                        <a:solidFill>
                          <a:srgbClr val="000000"/>
                        </a:solidFill>
                        <a:effectLst/>
                        <a:latin typeface="Times New Roman" pitchFamily="18" charset="0"/>
                        <a:cs typeface="Calibri" pitchFamily="34" charset="0"/>
                      </a:endParaRPr>
                    </a:p>
                  </a:txBody>
                  <a:tcPr marL="44450" marR="4445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r>
              <a:tr h="476619">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tr-TR" sz="1400" b="1" i="0" u="none" strike="noStrike" cap="none" normalizeH="0" baseline="0" smtClean="0">
                          <a:ln>
                            <a:noFill/>
                          </a:ln>
                          <a:solidFill>
                            <a:srgbClr val="FF6600"/>
                          </a:solidFill>
                          <a:effectLst/>
                          <a:latin typeface="Times New Roman" pitchFamily="18" charset="0"/>
                          <a:cs typeface="Times New Roman" pitchFamily="18" charset="0"/>
                        </a:rPr>
                        <a:t>Yaz Okulu Gelirleri </a:t>
                      </a:r>
                      <a:r>
                        <a:rPr kumimoji="0" lang="tr-TR" sz="1400" b="0" i="0" u="none" strike="noStrike" cap="none" normalizeH="0" baseline="0" smtClean="0">
                          <a:ln>
                            <a:noFill/>
                          </a:ln>
                          <a:solidFill>
                            <a:srgbClr val="FFFFFF"/>
                          </a:solidFill>
                          <a:effectLst/>
                          <a:latin typeface="Times New Roman" pitchFamily="18" charset="0"/>
                          <a:cs typeface="Times New Roman" pitchFamily="18" charset="0"/>
                        </a:rPr>
                        <a:t> </a:t>
                      </a:r>
                      <a:endParaRPr kumimoji="0" lang="tr-TR" sz="1400" b="0" i="0" u="none" strike="noStrike" cap="none" normalizeH="0" baseline="0" smtClean="0">
                        <a:ln>
                          <a:noFill/>
                        </a:ln>
                        <a:solidFill>
                          <a:srgbClr val="000000"/>
                        </a:solidFill>
                        <a:effectLst/>
                        <a:latin typeface="Times New Roman" pitchFamily="18" charset="0"/>
                        <a:ea typeface="Calibri" pitchFamily="34" charset="0"/>
                        <a:cs typeface="Times New Roman" pitchFamily="18" charset="0"/>
                      </a:endParaRPr>
                    </a:p>
                  </a:txBody>
                  <a:tcPr marL="44450" marR="4445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c>
                  <a:txBody>
                    <a:bodyPr/>
                    <a:lstStyle/>
                    <a:p>
                      <a:pPr marL="342900" marR="0" lvl="0" indent="-342900" algn="l" defTabSz="914400" rtl="0" eaLnBrk="1" fontAlgn="ctr" latinLnBrk="0" hangingPunct="1">
                        <a:lnSpc>
                          <a:spcPct val="100000"/>
                        </a:lnSpc>
                        <a:spcBef>
                          <a:spcPct val="0"/>
                        </a:spcBef>
                        <a:spcAft>
                          <a:spcPct val="0"/>
                        </a:spcAft>
                        <a:buClrTx/>
                        <a:buSzTx/>
                        <a:buFontTx/>
                        <a:buNone/>
                        <a:tabLst/>
                      </a:pPr>
                      <a:r>
                        <a:rPr kumimoji="0" lang="tr-TR" sz="1400" b="1" i="0" u="none" strike="noStrike" cap="none" normalizeH="0" baseline="0" dirty="0" smtClean="0">
                          <a:ln>
                            <a:noFill/>
                          </a:ln>
                          <a:solidFill>
                            <a:srgbClr val="3643BA"/>
                          </a:solidFill>
                          <a:effectLst/>
                          <a:latin typeface="Times New Roman" pitchFamily="18" charset="0"/>
                          <a:cs typeface="Times New Roman" pitchFamily="18" charset="0"/>
                        </a:rPr>
                        <a:t>09.4.1.08</a:t>
                      </a:r>
                      <a:endParaRPr kumimoji="0" lang="tr-TR" sz="1400" b="0" i="0" u="none" strike="noStrike" cap="none" normalizeH="0" baseline="0" dirty="0" smtClean="0">
                        <a:ln>
                          <a:noFill/>
                        </a:ln>
                        <a:solidFill>
                          <a:srgbClr val="3643BA"/>
                        </a:solidFill>
                        <a:effectLst/>
                        <a:latin typeface="Times New Roman" pitchFamily="18" charset="0"/>
                        <a:cs typeface="Times New Roman" pitchFamily="18"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tr-TR" sz="1400" b="1" i="0" u="none" strike="noStrike" cap="none" normalizeH="0" baseline="0" dirty="0" smtClean="0">
                          <a:ln>
                            <a:noFill/>
                          </a:ln>
                          <a:solidFill>
                            <a:srgbClr val="002060"/>
                          </a:solidFill>
                          <a:effectLst/>
                          <a:latin typeface="Times New Roman" pitchFamily="18" charset="0"/>
                          <a:cs typeface="Times New Roman" pitchFamily="18" charset="0"/>
                        </a:rPr>
                        <a:t>Yaz Okulu Gelirleri İle Yürütülecek</a:t>
                      </a:r>
                      <a:endParaRPr kumimoji="0" lang="tr-TR" sz="1400" b="0" i="0" u="none" strike="noStrike" cap="none" normalizeH="0" baseline="0" dirty="0" smtClean="0">
                        <a:ln>
                          <a:noFill/>
                        </a:ln>
                        <a:solidFill>
                          <a:srgbClr val="000000"/>
                        </a:solidFill>
                        <a:effectLst/>
                        <a:latin typeface="Times New Roman" pitchFamily="18" charset="0"/>
                        <a:ea typeface="Calibri" pitchFamily="34" charset="0"/>
                        <a:cs typeface="Times New Roman" pitchFamily="18" charset="0"/>
                      </a:endParaRPr>
                    </a:p>
                    <a:p>
                      <a:pPr marL="0" marR="0" lvl="0" indent="0" algn="l" defTabSz="914400" rtl="0" eaLnBrk="1" fontAlgn="base" latinLnBrk="0" hangingPunct="1">
                        <a:lnSpc>
                          <a:spcPct val="115000"/>
                        </a:lnSpc>
                        <a:spcBef>
                          <a:spcPct val="0"/>
                        </a:spcBef>
                        <a:spcAft>
                          <a:spcPct val="0"/>
                        </a:spcAft>
                        <a:buClrTx/>
                        <a:buSzTx/>
                        <a:buFontTx/>
                        <a:buNone/>
                        <a:tabLst/>
                      </a:pPr>
                      <a:r>
                        <a:rPr kumimoji="0" lang="tr-TR" sz="1400" b="1" i="0" u="none" strike="noStrike" cap="none" normalizeH="0" baseline="0" dirty="0" smtClean="0">
                          <a:ln>
                            <a:noFill/>
                          </a:ln>
                          <a:solidFill>
                            <a:srgbClr val="002060"/>
                          </a:solidFill>
                          <a:effectLst/>
                          <a:latin typeface="Times New Roman" pitchFamily="18" charset="0"/>
                          <a:cs typeface="Times New Roman" pitchFamily="18" charset="0"/>
                        </a:rPr>
                        <a:t>Hizmetler </a:t>
                      </a:r>
                      <a:endParaRPr kumimoji="0" lang="tr-TR" sz="1400" b="0" i="0" u="none" strike="noStrike" cap="none" normalizeH="0" baseline="0" dirty="0" smtClean="0">
                        <a:ln>
                          <a:noFill/>
                        </a:ln>
                        <a:solidFill>
                          <a:srgbClr val="000000"/>
                        </a:solidFill>
                        <a:effectLst/>
                        <a:latin typeface="Times New Roman" pitchFamily="18" charset="0"/>
                        <a:cs typeface="Calibri" pitchFamily="34" charset="0"/>
                      </a:endParaRPr>
                    </a:p>
                  </a:txBody>
                  <a:tcPr marL="44450" marR="4445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r>
              <a:tr h="476619">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tr-TR" sz="1400" b="1" i="0" u="none" strike="noStrike" cap="none" normalizeH="0" baseline="0" dirty="0" smtClean="0">
                          <a:ln>
                            <a:noFill/>
                          </a:ln>
                          <a:solidFill>
                            <a:srgbClr val="FF6600"/>
                          </a:solidFill>
                          <a:effectLst/>
                          <a:latin typeface="Times New Roman" pitchFamily="18" charset="0"/>
                          <a:cs typeface="Times New Roman" pitchFamily="18" charset="0"/>
                        </a:rPr>
                        <a:t>Tezsiz Yüksek Lisans Gelirleri </a:t>
                      </a:r>
                      <a:r>
                        <a:rPr kumimoji="0" lang="tr-TR" sz="1400" b="0" i="0" u="none" strike="noStrike" cap="none" normalizeH="0" baseline="0" dirty="0" smtClean="0">
                          <a:ln>
                            <a:noFill/>
                          </a:ln>
                          <a:solidFill>
                            <a:srgbClr val="FFFFFF"/>
                          </a:solidFill>
                          <a:effectLst/>
                          <a:latin typeface="Times New Roman" pitchFamily="18" charset="0"/>
                          <a:cs typeface="Times New Roman" pitchFamily="18" charset="0"/>
                        </a:rPr>
                        <a:t> </a:t>
                      </a:r>
                      <a:endParaRPr kumimoji="0" lang="tr-TR" sz="1400" b="0" i="0" u="none" strike="noStrike" cap="none" normalizeH="0" baseline="0" dirty="0" smtClean="0">
                        <a:ln>
                          <a:noFill/>
                        </a:ln>
                        <a:solidFill>
                          <a:srgbClr val="000000"/>
                        </a:solidFill>
                        <a:effectLst/>
                        <a:latin typeface="Times New Roman" pitchFamily="18" charset="0"/>
                        <a:ea typeface="Calibri" pitchFamily="34" charset="0"/>
                        <a:cs typeface="Times New Roman" pitchFamily="18" charset="0"/>
                      </a:endParaRPr>
                    </a:p>
                  </a:txBody>
                  <a:tcPr marL="44450" marR="4445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c>
                  <a:txBody>
                    <a:bodyPr/>
                    <a:lstStyle/>
                    <a:p>
                      <a:pPr marL="342900" marR="0" lvl="0" indent="-342900" algn="l" defTabSz="914400" rtl="0" eaLnBrk="1" fontAlgn="ctr" latinLnBrk="0" hangingPunct="1">
                        <a:lnSpc>
                          <a:spcPct val="100000"/>
                        </a:lnSpc>
                        <a:spcBef>
                          <a:spcPct val="0"/>
                        </a:spcBef>
                        <a:spcAft>
                          <a:spcPct val="0"/>
                        </a:spcAft>
                        <a:buClrTx/>
                        <a:buSzTx/>
                        <a:buFontTx/>
                        <a:buNone/>
                        <a:tabLst/>
                      </a:pPr>
                      <a:r>
                        <a:rPr kumimoji="0" lang="tr-TR" sz="1400" b="1" i="0" u="none" strike="noStrike" cap="none" normalizeH="0" baseline="0" dirty="0" smtClean="0">
                          <a:ln>
                            <a:noFill/>
                          </a:ln>
                          <a:solidFill>
                            <a:srgbClr val="3643BA"/>
                          </a:solidFill>
                          <a:effectLst/>
                          <a:latin typeface="Times New Roman" pitchFamily="18" charset="0"/>
                          <a:cs typeface="Times New Roman" pitchFamily="18" charset="0"/>
                        </a:rPr>
                        <a:t>09.4.1.09</a:t>
                      </a:r>
                      <a:endParaRPr kumimoji="0" lang="tr-TR" sz="1400" b="0" i="0" u="none" strike="noStrike" cap="none" normalizeH="0" baseline="0" dirty="0" smtClean="0">
                        <a:ln>
                          <a:noFill/>
                        </a:ln>
                        <a:solidFill>
                          <a:srgbClr val="3643BA"/>
                        </a:solidFill>
                        <a:effectLst/>
                        <a:latin typeface="Times New Roman" pitchFamily="18" charset="0"/>
                        <a:cs typeface="Times New Roman" pitchFamily="18"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tr-TR" sz="1400" b="1" i="0" u="none" strike="noStrike" cap="none" normalizeH="0" baseline="0" smtClean="0">
                          <a:ln>
                            <a:noFill/>
                          </a:ln>
                          <a:solidFill>
                            <a:srgbClr val="002060"/>
                          </a:solidFill>
                          <a:effectLst/>
                          <a:latin typeface="Times New Roman" pitchFamily="18" charset="0"/>
                          <a:cs typeface="Times New Roman" pitchFamily="18" charset="0"/>
                        </a:rPr>
                        <a:t>Tezsiz Yüksek Lisans Gelirleri İle</a:t>
                      </a:r>
                      <a:endParaRPr kumimoji="0" lang="tr-TR" sz="1400" b="0" i="0" u="none" strike="noStrike" cap="none" normalizeH="0" baseline="0" smtClean="0">
                        <a:ln>
                          <a:noFill/>
                        </a:ln>
                        <a:solidFill>
                          <a:srgbClr val="000000"/>
                        </a:solidFill>
                        <a:effectLst/>
                        <a:latin typeface="Times New Roman" pitchFamily="18" charset="0"/>
                        <a:ea typeface="Calibri" pitchFamily="34" charset="0"/>
                        <a:cs typeface="Times New Roman" pitchFamily="18" charset="0"/>
                      </a:endParaRPr>
                    </a:p>
                    <a:p>
                      <a:pPr marL="0" marR="0" lvl="0" indent="0" algn="l" defTabSz="914400" rtl="0" eaLnBrk="1" fontAlgn="base" latinLnBrk="0" hangingPunct="1">
                        <a:lnSpc>
                          <a:spcPct val="115000"/>
                        </a:lnSpc>
                        <a:spcBef>
                          <a:spcPct val="0"/>
                        </a:spcBef>
                        <a:spcAft>
                          <a:spcPct val="0"/>
                        </a:spcAft>
                        <a:buClrTx/>
                        <a:buSzTx/>
                        <a:buFontTx/>
                        <a:buNone/>
                        <a:tabLst/>
                      </a:pPr>
                      <a:r>
                        <a:rPr kumimoji="0" lang="tr-TR" sz="1400" b="1" i="0" u="none" strike="noStrike" cap="none" normalizeH="0" baseline="0" smtClean="0">
                          <a:ln>
                            <a:noFill/>
                          </a:ln>
                          <a:solidFill>
                            <a:srgbClr val="002060"/>
                          </a:solidFill>
                          <a:effectLst/>
                          <a:latin typeface="Times New Roman" pitchFamily="18" charset="0"/>
                          <a:cs typeface="Times New Roman" pitchFamily="18" charset="0"/>
                        </a:rPr>
                        <a:t>Yürütülecek hizmetler </a:t>
                      </a:r>
                      <a:endParaRPr kumimoji="0" lang="tr-TR" sz="1400" b="0" i="0" u="none" strike="noStrike" cap="none" normalizeH="0" baseline="0" smtClean="0">
                        <a:ln>
                          <a:noFill/>
                        </a:ln>
                        <a:solidFill>
                          <a:srgbClr val="000000"/>
                        </a:solidFill>
                        <a:effectLst/>
                        <a:latin typeface="Times New Roman" pitchFamily="18" charset="0"/>
                        <a:cs typeface="Calibri" pitchFamily="34" charset="0"/>
                      </a:endParaRPr>
                    </a:p>
                  </a:txBody>
                  <a:tcPr marL="44450" marR="4445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r>
              <a:tr h="304208">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tr-TR" sz="1400" b="1" i="0" u="none" strike="noStrike" cap="none" normalizeH="0" baseline="0" dirty="0" smtClean="0">
                          <a:ln>
                            <a:noFill/>
                          </a:ln>
                          <a:solidFill>
                            <a:srgbClr val="FF6600"/>
                          </a:solidFill>
                          <a:effectLst/>
                          <a:latin typeface="Times New Roman" pitchFamily="18" charset="0"/>
                          <a:cs typeface="Times New Roman" pitchFamily="18" charset="0"/>
                        </a:rPr>
                        <a:t>Araştırma Projeleri Gelirler Payı </a:t>
                      </a:r>
                      <a:r>
                        <a:rPr kumimoji="0" lang="tr-TR" sz="1400" b="0" i="0" u="none" strike="noStrike" cap="none" normalizeH="0" baseline="0" dirty="0" smtClean="0">
                          <a:ln>
                            <a:noFill/>
                          </a:ln>
                          <a:solidFill>
                            <a:srgbClr val="FFFFFF"/>
                          </a:solidFill>
                          <a:effectLst/>
                          <a:latin typeface="Times New Roman" pitchFamily="18" charset="0"/>
                          <a:cs typeface="Times New Roman" pitchFamily="18" charset="0"/>
                        </a:rPr>
                        <a:t> </a:t>
                      </a:r>
                      <a:endParaRPr kumimoji="0" lang="tr-TR" sz="1400" b="0" i="0" u="none" strike="noStrike" cap="none" normalizeH="0" baseline="0" dirty="0" smtClean="0">
                        <a:ln>
                          <a:noFill/>
                        </a:ln>
                        <a:solidFill>
                          <a:srgbClr val="000000"/>
                        </a:solidFill>
                        <a:effectLst/>
                        <a:latin typeface="Times New Roman" pitchFamily="18" charset="0"/>
                        <a:ea typeface="Calibri" pitchFamily="34" charset="0"/>
                        <a:cs typeface="Times New Roman" pitchFamily="18" charset="0"/>
                      </a:endParaRPr>
                    </a:p>
                  </a:txBody>
                  <a:tcPr marL="44450" marR="4445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c>
                  <a:txBody>
                    <a:bodyPr/>
                    <a:lstStyle/>
                    <a:p>
                      <a:pPr marL="342900" marR="0" lvl="0" indent="-342900" algn="l" defTabSz="914400" rtl="0" eaLnBrk="1" fontAlgn="ctr" latinLnBrk="0" hangingPunct="1">
                        <a:lnSpc>
                          <a:spcPct val="100000"/>
                        </a:lnSpc>
                        <a:spcBef>
                          <a:spcPct val="0"/>
                        </a:spcBef>
                        <a:spcAft>
                          <a:spcPct val="0"/>
                        </a:spcAft>
                        <a:buClrTx/>
                        <a:buSzTx/>
                        <a:buFontTx/>
                        <a:buNone/>
                        <a:tabLst/>
                      </a:pPr>
                      <a:r>
                        <a:rPr kumimoji="0" lang="tr-TR" sz="1400" b="1" i="0" u="none" strike="noStrike" cap="none" normalizeH="0" baseline="0" dirty="0" smtClean="0">
                          <a:ln>
                            <a:noFill/>
                          </a:ln>
                          <a:solidFill>
                            <a:srgbClr val="3643BA"/>
                          </a:solidFill>
                          <a:effectLst/>
                          <a:latin typeface="Times New Roman" pitchFamily="18" charset="0"/>
                          <a:cs typeface="Times New Roman" pitchFamily="18" charset="0"/>
                        </a:rPr>
                        <a:t>09.8.8.01</a:t>
                      </a:r>
                      <a:endParaRPr kumimoji="0" lang="tr-TR" sz="1400" b="0" i="0" u="none" strike="noStrike" cap="none" normalizeH="0" baseline="0" dirty="0" smtClean="0">
                        <a:ln>
                          <a:noFill/>
                        </a:ln>
                        <a:solidFill>
                          <a:srgbClr val="3643BA"/>
                        </a:solidFill>
                        <a:effectLst/>
                        <a:latin typeface="Times New Roman" pitchFamily="18" charset="0"/>
                        <a:cs typeface="Times New Roman" pitchFamily="18"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tr-TR" sz="1400" b="1" i="0" u="none" strike="noStrike" cap="none" normalizeH="0" baseline="0" smtClean="0">
                          <a:ln>
                            <a:noFill/>
                          </a:ln>
                          <a:solidFill>
                            <a:srgbClr val="002060"/>
                          </a:solidFill>
                          <a:effectLst/>
                          <a:latin typeface="Times New Roman" pitchFamily="18" charset="0"/>
                          <a:cs typeface="Times New Roman" pitchFamily="18" charset="0"/>
                        </a:rPr>
                        <a:t>Bilimsel ve Teknolojik Araştırma Hizmetleri </a:t>
                      </a:r>
                      <a:endParaRPr kumimoji="0" lang="tr-TR" sz="1400" b="0" i="0" u="none" strike="noStrike" cap="none" normalizeH="0" baseline="0" smtClean="0">
                        <a:ln>
                          <a:noFill/>
                        </a:ln>
                        <a:solidFill>
                          <a:srgbClr val="000000"/>
                        </a:solidFill>
                        <a:effectLst/>
                        <a:latin typeface="Times New Roman" pitchFamily="18" charset="0"/>
                        <a:ea typeface="Calibri" pitchFamily="34" charset="0"/>
                        <a:cs typeface="Times New Roman" pitchFamily="18" charset="0"/>
                      </a:endParaRPr>
                    </a:p>
                  </a:txBody>
                  <a:tcPr marL="44450" marR="4445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r>
              <a:tr h="476619">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tr-TR" sz="1400" b="1" i="0" u="none" strike="noStrike" cap="none" normalizeH="0" baseline="0" dirty="0" smtClean="0">
                          <a:ln>
                            <a:noFill/>
                          </a:ln>
                          <a:solidFill>
                            <a:srgbClr val="FF6600"/>
                          </a:solidFill>
                          <a:effectLst/>
                          <a:latin typeface="Times New Roman" pitchFamily="18" charset="0"/>
                          <a:cs typeface="Times New Roman" pitchFamily="18" charset="0"/>
                        </a:rPr>
                        <a:t>Döner Sermayelerin Aylık Gayri Safi</a:t>
                      </a:r>
                      <a:endParaRPr kumimoji="0" lang="tr-TR" sz="1400" b="0" i="0" u="none" strike="noStrike" cap="none" normalizeH="0" baseline="0" dirty="0" smtClean="0">
                        <a:ln>
                          <a:noFill/>
                        </a:ln>
                        <a:solidFill>
                          <a:srgbClr val="000000"/>
                        </a:solidFill>
                        <a:effectLst/>
                        <a:latin typeface="Times New Roman" pitchFamily="18" charset="0"/>
                        <a:ea typeface="Calibri" pitchFamily="34" charset="0"/>
                        <a:cs typeface="Times New Roman" pitchFamily="18" charset="0"/>
                      </a:endParaRPr>
                    </a:p>
                    <a:p>
                      <a:pPr marL="0" marR="0" lvl="0" indent="0" algn="l" defTabSz="914400" rtl="0" eaLnBrk="1" fontAlgn="base" latinLnBrk="0" hangingPunct="1">
                        <a:lnSpc>
                          <a:spcPct val="115000"/>
                        </a:lnSpc>
                        <a:spcBef>
                          <a:spcPct val="0"/>
                        </a:spcBef>
                        <a:spcAft>
                          <a:spcPct val="0"/>
                        </a:spcAft>
                        <a:buClrTx/>
                        <a:buSzTx/>
                        <a:buFontTx/>
                        <a:buNone/>
                        <a:tabLst/>
                      </a:pPr>
                      <a:r>
                        <a:rPr kumimoji="0" lang="tr-TR" sz="1400" b="1" i="0" u="none" strike="noStrike" cap="none" normalizeH="0" baseline="0" dirty="0" smtClean="0">
                          <a:ln>
                            <a:noFill/>
                          </a:ln>
                          <a:solidFill>
                            <a:srgbClr val="FF6600"/>
                          </a:solidFill>
                          <a:effectLst/>
                          <a:latin typeface="Times New Roman" pitchFamily="18" charset="0"/>
                          <a:cs typeface="Times New Roman" pitchFamily="18" charset="0"/>
                        </a:rPr>
                        <a:t>Hasılatından Aktarmalar</a:t>
                      </a:r>
                      <a:r>
                        <a:rPr kumimoji="0" lang="tr-TR" sz="1400" b="0" i="0" u="none" strike="noStrike" cap="none" normalizeH="0" baseline="0" dirty="0" smtClean="0">
                          <a:ln>
                            <a:noFill/>
                          </a:ln>
                          <a:solidFill>
                            <a:srgbClr val="FFFFFF"/>
                          </a:solidFill>
                          <a:effectLst/>
                          <a:latin typeface="Times New Roman" pitchFamily="18" charset="0"/>
                          <a:cs typeface="Times New Roman" pitchFamily="18" charset="0"/>
                        </a:rPr>
                        <a:t> </a:t>
                      </a:r>
                      <a:endParaRPr kumimoji="0" lang="tr-TR" sz="1400" b="0" i="0" u="none" strike="noStrike" cap="none" normalizeH="0" baseline="0" dirty="0" smtClean="0">
                        <a:ln>
                          <a:noFill/>
                        </a:ln>
                        <a:solidFill>
                          <a:srgbClr val="000000"/>
                        </a:solidFill>
                        <a:effectLst/>
                        <a:latin typeface="Times New Roman" pitchFamily="18" charset="0"/>
                        <a:cs typeface="Calibri" pitchFamily="34" charset="0"/>
                      </a:endParaRPr>
                    </a:p>
                  </a:txBody>
                  <a:tcPr marL="44450" marR="4445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c>
                  <a:txBody>
                    <a:bodyPr/>
                    <a:lstStyle/>
                    <a:p>
                      <a:pPr marL="342900" marR="0" lvl="0" indent="-342900" algn="l" defTabSz="914400" rtl="0" eaLnBrk="1" fontAlgn="ctr" latinLnBrk="0" hangingPunct="1">
                        <a:lnSpc>
                          <a:spcPct val="100000"/>
                        </a:lnSpc>
                        <a:spcBef>
                          <a:spcPct val="0"/>
                        </a:spcBef>
                        <a:spcAft>
                          <a:spcPct val="0"/>
                        </a:spcAft>
                        <a:buClrTx/>
                        <a:buSzTx/>
                        <a:buFontTx/>
                        <a:buNone/>
                        <a:tabLst/>
                      </a:pPr>
                      <a:r>
                        <a:rPr kumimoji="0" lang="tr-TR" sz="1400" b="1" i="0" u="none" strike="noStrike" cap="none" normalizeH="0" baseline="0" dirty="0" smtClean="0">
                          <a:ln>
                            <a:noFill/>
                          </a:ln>
                          <a:solidFill>
                            <a:srgbClr val="3643BA"/>
                          </a:solidFill>
                          <a:effectLst/>
                          <a:latin typeface="Times New Roman" pitchFamily="18" charset="0"/>
                          <a:cs typeface="Times New Roman" pitchFamily="18" charset="0"/>
                        </a:rPr>
                        <a:t>09.4.1.10</a:t>
                      </a:r>
                      <a:endParaRPr kumimoji="0" lang="tr-TR" sz="1400" b="0" i="0" u="none" strike="noStrike" cap="none" normalizeH="0" baseline="0" dirty="0" smtClean="0">
                        <a:ln>
                          <a:noFill/>
                        </a:ln>
                        <a:solidFill>
                          <a:srgbClr val="3643BA"/>
                        </a:solidFill>
                        <a:effectLst/>
                        <a:latin typeface="Times New Roman" pitchFamily="18" charset="0"/>
                        <a:cs typeface="Times New Roman" pitchFamily="18"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tr-TR" sz="1400" b="1" i="0" u="none" strike="noStrike" cap="none" normalizeH="0" baseline="0" smtClean="0">
                          <a:ln>
                            <a:noFill/>
                          </a:ln>
                          <a:solidFill>
                            <a:srgbClr val="002060"/>
                          </a:solidFill>
                          <a:effectLst/>
                          <a:latin typeface="Times New Roman" pitchFamily="18" charset="0"/>
                          <a:cs typeface="Times New Roman" pitchFamily="18" charset="0"/>
                        </a:rPr>
                        <a:t>Döner Sermaye Gelirlerinden Ayrılan</a:t>
                      </a:r>
                      <a:endParaRPr kumimoji="0" lang="tr-TR" sz="1400" b="0" i="0" u="none" strike="noStrike" cap="none" normalizeH="0" baseline="0" smtClean="0">
                        <a:ln>
                          <a:noFill/>
                        </a:ln>
                        <a:solidFill>
                          <a:srgbClr val="000000"/>
                        </a:solidFill>
                        <a:effectLst/>
                        <a:latin typeface="Times New Roman" pitchFamily="18" charset="0"/>
                        <a:ea typeface="Calibri" pitchFamily="34" charset="0"/>
                        <a:cs typeface="Times New Roman" pitchFamily="18" charset="0"/>
                      </a:endParaRPr>
                    </a:p>
                    <a:p>
                      <a:pPr marL="0" marR="0" lvl="0" indent="0" algn="l" defTabSz="914400" rtl="0" eaLnBrk="1" fontAlgn="base" latinLnBrk="0" hangingPunct="1">
                        <a:lnSpc>
                          <a:spcPct val="115000"/>
                        </a:lnSpc>
                        <a:spcBef>
                          <a:spcPct val="0"/>
                        </a:spcBef>
                        <a:spcAft>
                          <a:spcPct val="0"/>
                        </a:spcAft>
                        <a:buClrTx/>
                        <a:buSzTx/>
                        <a:buFontTx/>
                        <a:buNone/>
                        <a:tabLst/>
                      </a:pPr>
                      <a:r>
                        <a:rPr kumimoji="0" lang="tr-TR" sz="1400" b="1" i="0" u="none" strike="noStrike" cap="none" normalizeH="0" baseline="0" smtClean="0">
                          <a:ln>
                            <a:noFill/>
                          </a:ln>
                          <a:solidFill>
                            <a:srgbClr val="002060"/>
                          </a:solidFill>
                          <a:effectLst/>
                          <a:latin typeface="Times New Roman" pitchFamily="18" charset="0"/>
                          <a:cs typeface="Times New Roman" pitchFamily="18" charset="0"/>
                        </a:rPr>
                        <a:t>Tutarlar ile Yürütülecek Hizmetler </a:t>
                      </a:r>
                      <a:endParaRPr kumimoji="0" lang="tr-TR" sz="1400" b="0" i="0" u="none" strike="noStrike" cap="none" normalizeH="0" baseline="0" smtClean="0">
                        <a:ln>
                          <a:noFill/>
                        </a:ln>
                        <a:solidFill>
                          <a:srgbClr val="000000"/>
                        </a:solidFill>
                        <a:effectLst/>
                        <a:latin typeface="Times New Roman" pitchFamily="18" charset="0"/>
                        <a:cs typeface="Calibri" pitchFamily="34" charset="0"/>
                      </a:endParaRPr>
                    </a:p>
                  </a:txBody>
                  <a:tcPr marL="44450" marR="4445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r>
              <a:tr h="476619">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tr-TR" sz="1400" b="1" i="0" u="none" strike="noStrike" cap="none" normalizeH="0" baseline="0" dirty="0" smtClean="0">
                          <a:ln>
                            <a:noFill/>
                          </a:ln>
                          <a:solidFill>
                            <a:srgbClr val="FF6600"/>
                          </a:solidFill>
                          <a:effectLst/>
                          <a:latin typeface="Times New Roman" pitchFamily="18" charset="0"/>
                          <a:cs typeface="Times New Roman" pitchFamily="18" charset="0"/>
                        </a:rPr>
                        <a:t>Alınan Bağış ve Yardımlar ile </a:t>
                      </a:r>
                      <a:endParaRPr kumimoji="0" lang="tr-TR" sz="1400" b="0" i="0" u="none" strike="noStrike" cap="none" normalizeH="0" baseline="0" dirty="0" smtClean="0">
                        <a:ln>
                          <a:noFill/>
                        </a:ln>
                        <a:solidFill>
                          <a:srgbClr val="000000"/>
                        </a:solidFill>
                        <a:effectLst/>
                        <a:latin typeface="Times New Roman" pitchFamily="18" charset="0"/>
                        <a:ea typeface="Calibri" pitchFamily="34" charset="0"/>
                        <a:cs typeface="Times New Roman" pitchFamily="18" charset="0"/>
                      </a:endParaRPr>
                    </a:p>
                    <a:p>
                      <a:pPr marL="0" marR="0" lvl="0" indent="0" algn="l" defTabSz="914400" rtl="0" eaLnBrk="1" fontAlgn="base" latinLnBrk="0" hangingPunct="1">
                        <a:lnSpc>
                          <a:spcPct val="115000"/>
                        </a:lnSpc>
                        <a:spcBef>
                          <a:spcPct val="0"/>
                        </a:spcBef>
                        <a:spcAft>
                          <a:spcPct val="0"/>
                        </a:spcAft>
                        <a:buClrTx/>
                        <a:buSzTx/>
                        <a:buFontTx/>
                        <a:buNone/>
                        <a:tabLst/>
                      </a:pPr>
                      <a:r>
                        <a:rPr kumimoji="0" lang="tr-TR" sz="1400" b="1" i="0" u="none" strike="noStrike" cap="none" normalizeH="0" baseline="0" dirty="0" smtClean="0">
                          <a:ln>
                            <a:noFill/>
                          </a:ln>
                          <a:solidFill>
                            <a:srgbClr val="FF6600"/>
                          </a:solidFill>
                          <a:effectLst/>
                          <a:latin typeface="Times New Roman" pitchFamily="18" charset="0"/>
                          <a:cs typeface="Times New Roman" pitchFamily="18" charset="0"/>
                        </a:rPr>
                        <a:t>Özel Gelirler</a:t>
                      </a:r>
                      <a:r>
                        <a:rPr kumimoji="0" lang="tr-TR" sz="1400" b="0" i="0" u="none" strike="noStrike" cap="none" normalizeH="0" baseline="0" dirty="0" smtClean="0">
                          <a:ln>
                            <a:noFill/>
                          </a:ln>
                          <a:solidFill>
                            <a:srgbClr val="FFFFFF"/>
                          </a:solidFill>
                          <a:effectLst/>
                          <a:latin typeface="Times New Roman" pitchFamily="18" charset="0"/>
                          <a:cs typeface="Times New Roman" pitchFamily="18" charset="0"/>
                        </a:rPr>
                        <a:t> </a:t>
                      </a:r>
                      <a:endParaRPr kumimoji="0" lang="tr-TR" sz="1400" b="0" i="0" u="none" strike="noStrike" cap="none" normalizeH="0" baseline="0" dirty="0" smtClean="0">
                        <a:ln>
                          <a:noFill/>
                        </a:ln>
                        <a:solidFill>
                          <a:srgbClr val="000000"/>
                        </a:solidFill>
                        <a:effectLst/>
                        <a:latin typeface="Times New Roman" pitchFamily="18" charset="0"/>
                        <a:cs typeface="Calibri" pitchFamily="34" charset="0"/>
                      </a:endParaRPr>
                    </a:p>
                  </a:txBody>
                  <a:tcPr marL="44450" marR="4445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c>
                  <a:txBody>
                    <a:bodyPr/>
                    <a:lstStyle/>
                    <a:p>
                      <a:pPr marL="342900" marR="0" lvl="0" indent="-342900" algn="l" defTabSz="914400" rtl="0" eaLnBrk="1" fontAlgn="ctr" latinLnBrk="0" hangingPunct="1">
                        <a:lnSpc>
                          <a:spcPct val="100000"/>
                        </a:lnSpc>
                        <a:spcBef>
                          <a:spcPct val="0"/>
                        </a:spcBef>
                        <a:spcAft>
                          <a:spcPct val="0"/>
                        </a:spcAft>
                        <a:buClrTx/>
                        <a:buSzTx/>
                        <a:buFontTx/>
                        <a:buNone/>
                        <a:tabLst/>
                      </a:pPr>
                      <a:r>
                        <a:rPr kumimoji="0" lang="tr-TR" sz="1400" b="1" i="0" u="none" strike="noStrike" cap="none" normalizeH="0" baseline="0" dirty="0" smtClean="0">
                          <a:ln>
                            <a:noFill/>
                          </a:ln>
                          <a:solidFill>
                            <a:srgbClr val="3643BA"/>
                          </a:solidFill>
                          <a:effectLst/>
                          <a:latin typeface="Times New Roman" pitchFamily="18" charset="0"/>
                          <a:cs typeface="Times New Roman" pitchFamily="18" charset="0"/>
                        </a:rPr>
                        <a:t>09.4.1.11</a:t>
                      </a:r>
                      <a:endParaRPr kumimoji="0" lang="tr-TR" sz="1400" b="0" i="0" u="none" strike="noStrike" cap="none" normalizeH="0" baseline="0" dirty="0" smtClean="0">
                        <a:ln>
                          <a:noFill/>
                        </a:ln>
                        <a:solidFill>
                          <a:srgbClr val="3643BA"/>
                        </a:solidFill>
                        <a:effectLst/>
                        <a:latin typeface="Times New Roman" pitchFamily="18" charset="0"/>
                        <a:cs typeface="Times New Roman" pitchFamily="18"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tr-TR" sz="1400" b="1" i="0" u="none" strike="noStrike" cap="none" normalizeH="0" baseline="0" smtClean="0">
                          <a:ln>
                            <a:noFill/>
                          </a:ln>
                          <a:solidFill>
                            <a:srgbClr val="002060"/>
                          </a:solidFill>
                          <a:effectLst/>
                          <a:latin typeface="Times New Roman" pitchFamily="18" charset="0"/>
                          <a:cs typeface="Times New Roman" pitchFamily="18" charset="0"/>
                        </a:rPr>
                        <a:t>Alınan Bağış ve Yardımlarla</a:t>
                      </a:r>
                      <a:endParaRPr kumimoji="0" lang="tr-TR" sz="1400" b="0" i="0" u="none" strike="noStrike" cap="none" normalizeH="0" baseline="0" smtClean="0">
                        <a:ln>
                          <a:noFill/>
                        </a:ln>
                        <a:solidFill>
                          <a:srgbClr val="000000"/>
                        </a:solidFill>
                        <a:effectLst/>
                        <a:latin typeface="Times New Roman" pitchFamily="18" charset="0"/>
                        <a:ea typeface="Calibri" pitchFamily="34" charset="0"/>
                        <a:cs typeface="Times New Roman" pitchFamily="18" charset="0"/>
                      </a:endParaRPr>
                    </a:p>
                    <a:p>
                      <a:pPr marL="0" marR="0" lvl="0" indent="0" algn="l" defTabSz="914400" rtl="0" eaLnBrk="1" fontAlgn="base" latinLnBrk="0" hangingPunct="1">
                        <a:lnSpc>
                          <a:spcPct val="115000"/>
                        </a:lnSpc>
                        <a:spcBef>
                          <a:spcPct val="0"/>
                        </a:spcBef>
                        <a:spcAft>
                          <a:spcPct val="0"/>
                        </a:spcAft>
                        <a:buClrTx/>
                        <a:buSzTx/>
                        <a:buFontTx/>
                        <a:buNone/>
                        <a:tabLst/>
                      </a:pPr>
                      <a:r>
                        <a:rPr kumimoji="0" lang="tr-TR" sz="1400" b="1" i="0" u="none" strike="noStrike" cap="none" normalizeH="0" baseline="0" smtClean="0">
                          <a:ln>
                            <a:noFill/>
                          </a:ln>
                          <a:solidFill>
                            <a:srgbClr val="002060"/>
                          </a:solidFill>
                          <a:effectLst/>
                          <a:latin typeface="Times New Roman" pitchFamily="18" charset="0"/>
                          <a:cs typeface="Times New Roman" pitchFamily="18" charset="0"/>
                        </a:rPr>
                        <a:t>Yürütülecek Hizmetler </a:t>
                      </a:r>
                      <a:endParaRPr kumimoji="0" lang="tr-TR" sz="1400" b="0" i="0" u="none" strike="noStrike" cap="none" normalizeH="0" baseline="0" smtClean="0">
                        <a:ln>
                          <a:noFill/>
                        </a:ln>
                        <a:solidFill>
                          <a:srgbClr val="000000"/>
                        </a:solidFill>
                        <a:effectLst/>
                        <a:latin typeface="Times New Roman" pitchFamily="18" charset="0"/>
                        <a:cs typeface="Calibri" pitchFamily="34" charset="0"/>
                      </a:endParaRPr>
                    </a:p>
                  </a:txBody>
                  <a:tcPr marL="44450" marR="4445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r>
              <a:tr h="715080">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tr-TR" sz="1400" b="1" i="0" u="none" strike="noStrike" cap="none" normalizeH="0" baseline="0" dirty="0" smtClean="0">
                          <a:ln>
                            <a:noFill/>
                          </a:ln>
                          <a:solidFill>
                            <a:srgbClr val="FF6600"/>
                          </a:solidFill>
                          <a:effectLst/>
                          <a:latin typeface="Times New Roman" pitchFamily="18" charset="0"/>
                          <a:cs typeface="Times New Roman" pitchFamily="18" charset="0"/>
                        </a:rPr>
                        <a:t>Uluslararası Ortak Eğitim ve Öğretim </a:t>
                      </a:r>
                      <a:endParaRPr kumimoji="0" lang="tr-TR" sz="1400" b="0" i="0" u="none" strike="noStrike" cap="none" normalizeH="0" baseline="0" dirty="0" smtClean="0">
                        <a:ln>
                          <a:noFill/>
                        </a:ln>
                        <a:solidFill>
                          <a:srgbClr val="000000"/>
                        </a:solidFill>
                        <a:effectLst/>
                        <a:latin typeface="Times New Roman" pitchFamily="18" charset="0"/>
                        <a:ea typeface="Calibri" pitchFamily="34" charset="0"/>
                        <a:cs typeface="Times New Roman" pitchFamily="18" charset="0"/>
                      </a:endParaRPr>
                    </a:p>
                    <a:p>
                      <a:pPr marL="0" marR="0" lvl="0" indent="0" algn="l" defTabSz="914400" rtl="0" eaLnBrk="1" fontAlgn="base" latinLnBrk="0" hangingPunct="1">
                        <a:lnSpc>
                          <a:spcPct val="115000"/>
                        </a:lnSpc>
                        <a:spcBef>
                          <a:spcPct val="0"/>
                        </a:spcBef>
                        <a:spcAft>
                          <a:spcPct val="0"/>
                        </a:spcAft>
                        <a:buClrTx/>
                        <a:buSzTx/>
                        <a:buFontTx/>
                        <a:buNone/>
                        <a:tabLst/>
                      </a:pPr>
                      <a:r>
                        <a:rPr kumimoji="0" lang="tr-TR" sz="1400" b="1" i="0" u="none" strike="noStrike" cap="none" normalizeH="0" baseline="0" dirty="0" smtClean="0">
                          <a:ln>
                            <a:noFill/>
                          </a:ln>
                          <a:solidFill>
                            <a:srgbClr val="FF6600"/>
                          </a:solidFill>
                          <a:effectLst/>
                          <a:latin typeface="Times New Roman" pitchFamily="18" charset="0"/>
                          <a:cs typeface="Times New Roman" pitchFamily="18" charset="0"/>
                        </a:rPr>
                        <a:t>Program Gelirleri</a:t>
                      </a:r>
                      <a:r>
                        <a:rPr kumimoji="0" lang="tr-TR" sz="1400" b="0" i="0" u="none" strike="noStrike" cap="none" normalizeH="0" baseline="0" dirty="0" smtClean="0">
                          <a:ln>
                            <a:noFill/>
                          </a:ln>
                          <a:solidFill>
                            <a:srgbClr val="FFFFFF"/>
                          </a:solidFill>
                          <a:effectLst/>
                          <a:latin typeface="Times New Roman" pitchFamily="18" charset="0"/>
                          <a:cs typeface="Times New Roman" pitchFamily="18" charset="0"/>
                        </a:rPr>
                        <a:t> </a:t>
                      </a:r>
                      <a:r>
                        <a:rPr kumimoji="0" lang="tr-TR" sz="1400" b="0" i="0" u="none" strike="noStrike" cap="none" normalizeH="0" baseline="0" dirty="0" smtClean="0">
                          <a:ln>
                            <a:noFill/>
                          </a:ln>
                          <a:solidFill>
                            <a:srgbClr val="000000"/>
                          </a:solidFill>
                          <a:effectLst/>
                          <a:latin typeface="Times New Roman" pitchFamily="18" charset="0"/>
                          <a:cs typeface="Times New Roman" pitchFamily="18" charset="0"/>
                        </a:rPr>
                        <a:t> </a:t>
                      </a:r>
                      <a:endParaRPr kumimoji="0" lang="tr-TR" sz="1400" b="0" i="0" u="none" strike="noStrike" cap="none" normalizeH="0" baseline="0" dirty="0" smtClean="0">
                        <a:ln>
                          <a:noFill/>
                        </a:ln>
                        <a:solidFill>
                          <a:srgbClr val="000000"/>
                        </a:solidFill>
                        <a:effectLst/>
                        <a:latin typeface="Times New Roman" pitchFamily="18" charset="0"/>
                        <a:cs typeface="Calibri" pitchFamily="34" charset="0"/>
                      </a:endParaRPr>
                    </a:p>
                  </a:txBody>
                  <a:tcPr marL="44450" marR="4445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c>
                  <a:txBody>
                    <a:bodyPr/>
                    <a:lstStyle/>
                    <a:p>
                      <a:pPr marL="342900" marR="0" lvl="0" indent="-342900" algn="l" defTabSz="914400" rtl="0" eaLnBrk="1" fontAlgn="ctr" latinLnBrk="0" hangingPunct="1">
                        <a:lnSpc>
                          <a:spcPct val="100000"/>
                        </a:lnSpc>
                        <a:spcBef>
                          <a:spcPct val="0"/>
                        </a:spcBef>
                        <a:spcAft>
                          <a:spcPct val="0"/>
                        </a:spcAft>
                        <a:buClrTx/>
                        <a:buSzTx/>
                        <a:buFontTx/>
                        <a:buNone/>
                        <a:tabLst/>
                      </a:pPr>
                      <a:r>
                        <a:rPr kumimoji="0" lang="tr-TR" sz="1400" b="1" i="0" u="none" strike="noStrike" cap="none" normalizeH="0" baseline="0" dirty="0" smtClean="0">
                          <a:ln>
                            <a:noFill/>
                          </a:ln>
                          <a:solidFill>
                            <a:srgbClr val="3643BA"/>
                          </a:solidFill>
                          <a:effectLst/>
                          <a:latin typeface="Times New Roman" pitchFamily="18" charset="0"/>
                          <a:cs typeface="Times New Roman" pitchFamily="18" charset="0"/>
                        </a:rPr>
                        <a:t>03.1.2.41</a:t>
                      </a:r>
                      <a:endParaRPr kumimoji="0" lang="tr-TR" sz="1400" b="0" i="0" u="none" strike="noStrike" cap="none" normalizeH="0" baseline="0" dirty="0" smtClean="0">
                        <a:ln>
                          <a:noFill/>
                        </a:ln>
                        <a:solidFill>
                          <a:srgbClr val="3643BA"/>
                        </a:solidFill>
                        <a:effectLst/>
                        <a:latin typeface="Times New Roman" pitchFamily="18" charset="0"/>
                        <a:cs typeface="Times New Roman" pitchFamily="18"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tr-TR" sz="1400" b="1" i="0" u="none" strike="noStrike" cap="none" normalizeH="0" baseline="0" dirty="0" smtClean="0">
                          <a:ln>
                            <a:noFill/>
                          </a:ln>
                          <a:solidFill>
                            <a:srgbClr val="002060"/>
                          </a:solidFill>
                          <a:effectLst/>
                          <a:latin typeface="Times New Roman" pitchFamily="18" charset="0"/>
                          <a:cs typeface="Times New Roman" pitchFamily="18" charset="0"/>
                        </a:rPr>
                        <a:t>Uluslararası Ortak Eğitim ve Öğretim</a:t>
                      </a:r>
                      <a:endParaRPr kumimoji="0" lang="tr-TR" sz="1400" b="0" i="0" u="none" strike="noStrike" cap="none" normalizeH="0" baseline="0" dirty="0" smtClean="0">
                        <a:ln>
                          <a:noFill/>
                        </a:ln>
                        <a:solidFill>
                          <a:srgbClr val="000000"/>
                        </a:solidFill>
                        <a:effectLst/>
                        <a:latin typeface="Times New Roman" pitchFamily="18" charset="0"/>
                        <a:ea typeface="Calibri" pitchFamily="34" charset="0"/>
                        <a:cs typeface="Times New Roman" pitchFamily="18" charset="0"/>
                      </a:endParaRPr>
                    </a:p>
                    <a:p>
                      <a:pPr marL="0" marR="0" lvl="0" indent="0" algn="l" defTabSz="914400" rtl="0" eaLnBrk="1" fontAlgn="base" latinLnBrk="0" hangingPunct="1">
                        <a:lnSpc>
                          <a:spcPct val="115000"/>
                        </a:lnSpc>
                        <a:spcBef>
                          <a:spcPct val="0"/>
                        </a:spcBef>
                        <a:spcAft>
                          <a:spcPct val="0"/>
                        </a:spcAft>
                        <a:buClrTx/>
                        <a:buSzTx/>
                        <a:buFontTx/>
                        <a:buNone/>
                        <a:tabLst/>
                      </a:pPr>
                      <a:r>
                        <a:rPr kumimoji="0" lang="tr-TR" sz="1400" b="1" i="0" u="none" strike="noStrike" cap="none" normalizeH="0" baseline="0" dirty="0" smtClean="0">
                          <a:ln>
                            <a:noFill/>
                          </a:ln>
                          <a:solidFill>
                            <a:srgbClr val="002060"/>
                          </a:solidFill>
                          <a:effectLst/>
                          <a:latin typeface="Times New Roman" pitchFamily="18" charset="0"/>
                          <a:cs typeface="Times New Roman" pitchFamily="18" charset="0"/>
                        </a:rPr>
                        <a:t>Program Gelirleri İle Yürütülecek Hizmetler </a:t>
                      </a:r>
                      <a:endParaRPr kumimoji="0" lang="tr-TR" sz="1400" b="0" i="0" u="none" strike="noStrike" cap="none" normalizeH="0" baseline="0" dirty="0" smtClean="0">
                        <a:ln>
                          <a:noFill/>
                        </a:ln>
                        <a:solidFill>
                          <a:srgbClr val="000000"/>
                        </a:solidFill>
                        <a:effectLst/>
                        <a:latin typeface="Times New Roman" pitchFamily="18" charset="0"/>
                        <a:cs typeface="Calibri" pitchFamily="34" charset="0"/>
                      </a:endParaRPr>
                    </a:p>
                  </a:txBody>
                  <a:tcPr marL="44450" marR="4445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r>
            </a:tbl>
          </a:graphicData>
        </a:graphic>
      </p:graphicFrame>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9D1A9"/>
        </a:solidFill>
        <a:effectLst/>
      </p:bgPr>
    </p:bg>
    <p:spTree>
      <p:nvGrpSpPr>
        <p:cNvPr id="1" name=""/>
        <p:cNvGrpSpPr/>
        <p:nvPr/>
      </p:nvGrpSpPr>
      <p:grpSpPr>
        <a:xfrm>
          <a:off x="0" y="0"/>
          <a:ext cx="0" cy="0"/>
          <a:chOff x="0" y="0"/>
          <a:chExt cx="0" cy="0"/>
        </a:xfrm>
      </p:grpSpPr>
      <p:graphicFrame>
        <p:nvGraphicFramePr>
          <p:cNvPr id="6" name="5 Tablo"/>
          <p:cNvGraphicFramePr>
            <a:graphicFrameLocks noGrp="1"/>
          </p:cNvGraphicFramePr>
          <p:nvPr>
            <p:extLst>
              <p:ext uri="{D42A27DB-BD31-4B8C-83A1-F6EECF244321}">
                <p14:modId xmlns:p14="http://schemas.microsoft.com/office/powerpoint/2010/main" val="286727009"/>
              </p:ext>
            </p:extLst>
          </p:nvPr>
        </p:nvGraphicFramePr>
        <p:xfrm>
          <a:off x="0" y="642918"/>
          <a:ext cx="9143999" cy="6107570"/>
        </p:xfrm>
        <a:graphic>
          <a:graphicData uri="http://schemas.openxmlformats.org/drawingml/2006/table">
            <a:tbl>
              <a:tblPr>
                <a:effectLst>
                  <a:outerShdw blurRad="57150" dist="38100" dir="5400000" algn="ctr" rotWithShape="0">
                    <a:srgbClr val="F3850D">
                      <a:alpha val="48000"/>
                    </a:srgbClr>
                  </a:outerShdw>
                </a:effectLst>
                <a:tableStyleId>{69C7853C-536D-4A76-A0AE-DD22124D55A5}</a:tableStyleId>
              </a:tblPr>
              <a:tblGrid>
                <a:gridCol w="9143999"/>
              </a:tblGrid>
              <a:tr h="105789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tr-TR" sz="3200" b="1" u="none" dirty="0" smtClean="0">
                          <a:latin typeface="Comic Sans MS" pitchFamily="66" charset="0"/>
                          <a:cs typeface="Times New Roman" pitchFamily="18" charset="0"/>
                        </a:rPr>
                        <a:t>   </a:t>
                      </a:r>
                      <a:r>
                        <a:rPr lang="tr-TR" sz="3200" b="1" dirty="0" smtClean="0">
                          <a:solidFill>
                            <a:srgbClr val="FF0000"/>
                          </a:solidFill>
                          <a:latin typeface="Times New Roman" pitchFamily="18" charset="0"/>
                          <a:cs typeface="Times New Roman" pitchFamily="18" charset="0"/>
                        </a:rPr>
                        <a:t>Bütçe</a:t>
                      </a:r>
                      <a:r>
                        <a:rPr lang="tr-TR" sz="3200" b="1" baseline="0" dirty="0" smtClean="0">
                          <a:solidFill>
                            <a:srgbClr val="FF0000"/>
                          </a:solidFill>
                          <a:latin typeface="Times New Roman" pitchFamily="18" charset="0"/>
                          <a:cs typeface="Times New Roman" pitchFamily="18" charset="0"/>
                        </a:rPr>
                        <a:t> Hazırlık Mevzuatı ve Dokümanları       </a:t>
                      </a:r>
                      <a:r>
                        <a:rPr lang="tr-TR" sz="2800" b="1" baseline="0" dirty="0" smtClean="0">
                          <a:solidFill>
                            <a:srgbClr val="00B050"/>
                          </a:solidFill>
                          <a:latin typeface="Times New Roman" pitchFamily="18" charset="0"/>
                          <a:cs typeface="Times New Roman" pitchFamily="18" charset="0"/>
                        </a:rPr>
                        <a:t>Bütçe Hazırlama Rehberi-11 </a:t>
                      </a:r>
                      <a:endParaRPr lang="tr-TR" sz="3200" b="1" u="none" dirty="0" smtClean="0">
                        <a:solidFill>
                          <a:srgbClr val="FF0000"/>
                        </a:solidFill>
                        <a:latin typeface="Comic Sans MS" pitchFamily="66" charset="0"/>
                        <a:cs typeface="Times New Roman"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9D1A9"/>
                    </a:solidFill>
                  </a:tcPr>
                </a:tc>
              </a:tr>
              <a:tr h="504968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tr-TR" sz="2000" b="1" kern="1200" dirty="0" smtClean="0">
                          <a:solidFill>
                            <a:srgbClr val="FF0000"/>
                          </a:solidFill>
                          <a:latin typeface="Times New Roman" pitchFamily="18" charset="0"/>
                          <a:ea typeface="+mn-ea"/>
                          <a:cs typeface="Times New Roman" pitchFamily="18" charset="0"/>
                        </a:rPr>
                        <a:t>B. ANALİTİK BÜTÇE SINIFLANDIRMASI -8</a:t>
                      </a:r>
                      <a:endParaRPr kumimoji="0" lang="tr-TR" sz="2000" kern="1200" dirty="0" smtClean="0">
                        <a:solidFill>
                          <a:srgbClr val="FF0000"/>
                        </a:solidFill>
                        <a:latin typeface="Times New Roman" pitchFamily="18" charset="0"/>
                        <a:ea typeface="+mn-ea"/>
                        <a:cs typeface="Times New Roman" pitchFamily="18" charset="0"/>
                      </a:endParaRPr>
                    </a:p>
                    <a:p>
                      <a:pPr>
                        <a:buFontTx/>
                        <a:buNone/>
                      </a:pPr>
                      <a:r>
                        <a:rPr kumimoji="0" lang="tr-TR" sz="2000" b="1" kern="1200" baseline="0" dirty="0" smtClean="0">
                          <a:solidFill>
                            <a:srgbClr val="F3850D"/>
                          </a:solidFill>
                          <a:latin typeface="Times New Roman" pitchFamily="18" charset="0"/>
                          <a:ea typeface="+mn-ea"/>
                          <a:cs typeface="Times New Roman" pitchFamily="18" charset="0"/>
                        </a:rPr>
                        <a:t>3- Finansman Tipi Sınıflandırma:</a:t>
                      </a:r>
                      <a:endParaRPr kumimoji="0" lang="tr-TR" sz="2000" b="1" kern="1200" dirty="0" smtClean="0">
                        <a:solidFill>
                          <a:srgbClr val="F3850D"/>
                        </a:solidFill>
                        <a:latin typeface="Times New Roman" pitchFamily="18" charset="0"/>
                        <a:ea typeface="+mn-ea"/>
                        <a:cs typeface="Times New Roman" pitchFamily="18" charset="0"/>
                      </a:endParaRPr>
                    </a:p>
                    <a:p>
                      <a:pPr>
                        <a:buFontTx/>
                        <a:buBlip>
                          <a:blip r:embed="rId2"/>
                        </a:buBlip>
                      </a:pPr>
                      <a:r>
                        <a:rPr kumimoji="0" lang="tr-TR" sz="2000" kern="1200" dirty="0" smtClean="0">
                          <a:solidFill>
                            <a:schemeClr val="dk1"/>
                          </a:solidFill>
                          <a:latin typeface="Times New Roman" pitchFamily="18" charset="0"/>
                          <a:ea typeface="+mn-ea"/>
                          <a:cs typeface="Times New Roman" pitchFamily="18" charset="0"/>
                        </a:rPr>
                        <a:t> Yapılan harcamaların </a:t>
                      </a:r>
                      <a:r>
                        <a:rPr kumimoji="0" lang="tr-TR" sz="2000" b="1" kern="1200" dirty="0" smtClean="0">
                          <a:solidFill>
                            <a:srgbClr val="FF0000"/>
                          </a:solidFill>
                          <a:latin typeface="Times New Roman" pitchFamily="18" charset="0"/>
                          <a:ea typeface="+mn-ea"/>
                          <a:cs typeface="Times New Roman" pitchFamily="18" charset="0"/>
                        </a:rPr>
                        <a:t>hangi kaynaktan finanse edildiğini </a:t>
                      </a:r>
                    </a:p>
                    <a:p>
                      <a:pPr>
                        <a:buFontTx/>
                        <a:buNone/>
                      </a:pPr>
                      <a:r>
                        <a:rPr kumimoji="0" lang="tr-TR" sz="2000" kern="1200" dirty="0" smtClean="0">
                          <a:solidFill>
                            <a:schemeClr val="dk1"/>
                          </a:solidFill>
                          <a:latin typeface="Times New Roman" pitchFamily="18" charset="0"/>
                          <a:ea typeface="+mn-ea"/>
                          <a:cs typeface="Times New Roman" pitchFamily="18" charset="0"/>
                        </a:rPr>
                        <a:t>     göstermektedir. </a:t>
                      </a:r>
                    </a:p>
                    <a:p>
                      <a:pPr>
                        <a:buFontTx/>
                        <a:buBlip>
                          <a:blip r:embed="rId2"/>
                        </a:buBlip>
                      </a:pPr>
                      <a:endParaRPr kumimoji="0" lang="tr-TR" sz="800" kern="1200" dirty="0" smtClean="0">
                        <a:solidFill>
                          <a:schemeClr val="dk1"/>
                        </a:solidFill>
                        <a:latin typeface="Times New Roman" pitchFamily="18" charset="0"/>
                        <a:ea typeface="+mn-ea"/>
                        <a:cs typeface="Times New Roman" pitchFamily="18" charset="0"/>
                      </a:endParaRPr>
                    </a:p>
                    <a:p>
                      <a:pPr>
                        <a:buFontTx/>
                        <a:buBlip>
                          <a:blip r:embed="rId2"/>
                        </a:buBlip>
                      </a:pPr>
                      <a:r>
                        <a:rPr kumimoji="0" lang="tr-TR" sz="2000" kern="1200" dirty="0" smtClean="0">
                          <a:solidFill>
                            <a:schemeClr val="dk1"/>
                          </a:solidFill>
                          <a:latin typeface="Times New Roman" pitchFamily="18" charset="0"/>
                          <a:ea typeface="+mn-ea"/>
                          <a:cs typeface="Times New Roman" pitchFamily="18" charset="0"/>
                        </a:rPr>
                        <a:t>   Finansman tipi sınıflandırma aynı zamanda dış proje kredileri, özel ödenekler ile şartlı bağış ve yardımların da takibine imkan vermektedir. </a:t>
                      </a:r>
                    </a:p>
                    <a:p>
                      <a:pPr marL="0" marR="0" indent="0" algn="l" defTabSz="914400" rtl="0" eaLnBrk="1" fontAlgn="auto" latinLnBrk="0" hangingPunct="1">
                        <a:lnSpc>
                          <a:spcPct val="100000"/>
                        </a:lnSpc>
                        <a:spcBef>
                          <a:spcPts val="0"/>
                        </a:spcBef>
                        <a:spcAft>
                          <a:spcPts val="0"/>
                        </a:spcAft>
                        <a:buClrTx/>
                        <a:buSzTx/>
                        <a:buFont typeface="Wingdings" pitchFamily="2" charset="2"/>
                        <a:buNone/>
                        <a:tabLst/>
                        <a:defRPr/>
                      </a:pPr>
                      <a:endParaRPr lang="tr-TR" sz="2000" b="1" dirty="0">
                        <a:latin typeface="Times New Roman" pitchFamily="18" charset="0"/>
                        <a:cs typeface="Times New Roman" pitchFamily="18" charset="0"/>
                      </a:endParaRPr>
                    </a:p>
                  </a:txBody>
                  <a:tcPr>
                    <a:lnL w="9525" cap="flat" cmpd="sng" algn="ctr">
                      <a:noFill/>
                      <a:prstDash val="solid"/>
                    </a:lnL>
                    <a:lnR w="9525" cap="flat" cmpd="sng" algn="ctr">
                      <a:noFill/>
                      <a:prstDash val="solid"/>
                    </a:lnR>
                    <a:lnT w="12700" cap="flat" cmpd="sng" algn="ctr">
                      <a:noFill/>
                      <a:prstDash val="solid"/>
                      <a:round/>
                      <a:headEnd type="none" w="med" len="med"/>
                      <a:tailEnd type="none" w="med" len="med"/>
                    </a:lnT>
                    <a:lnB w="9525" cap="flat" cmpd="sng" algn="ctr">
                      <a:noFill/>
                      <a:prstDash val="solid"/>
                    </a:lnB>
                    <a:lnTlToBr w="12700" cmpd="sng">
                      <a:noFill/>
                      <a:prstDash val="solid"/>
                    </a:lnTlToBr>
                    <a:lnBlToTr w="12700" cmpd="sng">
                      <a:noFill/>
                      <a:prstDash val="solid"/>
                    </a:lnBlToTr>
                    <a:solidFill>
                      <a:srgbClr val="F9D1A9"/>
                    </a:solidFill>
                  </a:tcPr>
                </a:tc>
              </a:tr>
            </a:tbl>
          </a:graphicData>
        </a:graphic>
      </p:graphicFrame>
      <p:sp>
        <p:nvSpPr>
          <p:cNvPr id="14" name="13 Eksi"/>
          <p:cNvSpPr/>
          <p:nvPr/>
        </p:nvSpPr>
        <p:spPr>
          <a:xfrm>
            <a:off x="-1357313" y="1341438"/>
            <a:ext cx="10501313" cy="574675"/>
          </a:xfrm>
          <a:prstGeom prst="mathMinus">
            <a:avLst/>
          </a:prstGeom>
          <a:solidFill>
            <a:srgbClr val="781E46"/>
          </a:solidFill>
          <a:ln>
            <a:solidFill>
              <a:srgbClr val="EF4111">
                <a:alpha val="40000"/>
              </a:srgb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tr-TR"/>
          </a:p>
        </p:txBody>
      </p:sp>
      <p:pic>
        <p:nvPicPr>
          <p:cNvPr id="19460" name="4 Resim"/>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7818438" y="1052513"/>
            <a:ext cx="1035050" cy="1035050"/>
          </a:xfrm>
          <a:prstGeom prst="rect">
            <a:avLst/>
          </a:prstGeom>
          <a:noFill/>
          <a:ln w="9525">
            <a:noFill/>
            <a:miter lim="800000"/>
            <a:headEnd/>
            <a:tailEnd/>
          </a:ln>
        </p:spPr>
      </p:pic>
      <p:sp>
        <p:nvSpPr>
          <p:cNvPr id="7" name="6 Eksi"/>
          <p:cNvSpPr/>
          <p:nvPr/>
        </p:nvSpPr>
        <p:spPr>
          <a:xfrm>
            <a:off x="8858250" y="1268413"/>
            <a:ext cx="322263" cy="720725"/>
          </a:xfrm>
          <a:prstGeom prst="mathMinus">
            <a:avLst/>
          </a:prstGeom>
          <a:solidFill>
            <a:srgbClr val="781E46"/>
          </a:solidFill>
          <a:ln>
            <a:solidFill>
              <a:srgbClr val="EF4111">
                <a:alpha val="15000"/>
              </a:srgb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tr-TR"/>
          </a:p>
        </p:txBody>
      </p:sp>
      <p:graphicFrame>
        <p:nvGraphicFramePr>
          <p:cNvPr id="9" name="8 Tablo"/>
          <p:cNvGraphicFramePr>
            <a:graphicFrameLocks noGrp="1"/>
          </p:cNvGraphicFramePr>
          <p:nvPr/>
        </p:nvGraphicFramePr>
        <p:xfrm>
          <a:off x="539750" y="3776663"/>
          <a:ext cx="7632848" cy="2846013"/>
        </p:xfrm>
        <a:graphic>
          <a:graphicData uri="http://schemas.openxmlformats.org/drawingml/2006/table">
            <a:tbl>
              <a:tblPr firstRow="1" bandRow="1">
                <a:tableStyleId>{5C22544A-7EE6-4342-B048-85BDC9FD1C3A}</a:tableStyleId>
              </a:tblPr>
              <a:tblGrid>
                <a:gridCol w="2232248"/>
                <a:gridCol w="5400600"/>
              </a:tblGrid>
              <a:tr h="308018">
                <a:tc gridSpan="2">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tr-TR" sz="2000" b="1" i="0" u="none" strike="noStrike" dirty="0" smtClean="0">
                          <a:latin typeface="Times New Roman"/>
                        </a:rPr>
                        <a:t>FİNANSMAN</a:t>
                      </a:r>
                      <a:r>
                        <a:rPr lang="tr-TR" sz="2000" b="1" i="0" u="none" strike="noStrike" baseline="0" dirty="0" smtClean="0">
                          <a:latin typeface="Times New Roman"/>
                        </a:rPr>
                        <a:t> TİPİ </a:t>
                      </a:r>
                      <a:r>
                        <a:rPr lang="tr-TR" sz="2000" b="1" i="0" u="none" strike="noStrike" dirty="0" smtClean="0">
                          <a:latin typeface="Times New Roman"/>
                        </a:rPr>
                        <a:t>SINIFLANDIRMA</a:t>
                      </a:r>
                      <a:endParaRPr lang="tr-TR" sz="2000" b="1" i="0" u="none" strike="noStrike" dirty="0">
                        <a:latin typeface="Times New Roman"/>
                      </a:endParaRPr>
                    </a:p>
                  </a:txBody>
                  <a:tcPr marL="9525" marR="9525" marT="9525" marB="0" anchor="b"/>
                </a:tc>
                <a:tc hMerge="1">
                  <a:txBody>
                    <a:bodyPr/>
                    <a:lstStyle/>
                    <a:p>
                      <a:endParaRPr lang="tr-TR"/>
                    </a:p>
                  </a:txBody>
                  <a:tcPr/>
                </a:tc>
              </a:tr>
              <a:tr h="306125">
                <a:tc>
                  <a:txBody>
                    <a:bodyPr/>
                    <a:lstStyle/>
                    <a:p>
                      <a:pPr algn="ctr" fontAlgn="ctr"/>
                      <a:r>
                        <a:rPr lang="tr-TR" sz="1400" b="1" i="0" u="none" strike="noStrike" dirty="0">
                          <a:solidFill>
                            <a:srgbClr val="D83486"/>
                          </a:solidFill>
                          <a:latin typeface="Times New Roman"/>
                        </a:rPr>
                        <a:t>FİNANSMAN KODU </a:t>
                      </a:r>
                    </a:p>
                  </a:txBody>
                  <a:tcPr marL="9525" marR="9525" marT="9525" marB="0" anchor="ctr"/>
                </a:tc>
                <a:tc>
                  <a:txBody>
                    <a:bodyPr/>
                    <a:lstStyle/>
                    <a:p>
                      <a:pPr algn="ctr" fontAlgn="ctr"/>
                      <a:r>
                        <a:rPr lang="tr-TR" sz="1400" b="1" i="0" u="none" strike="noStrike" dirty="0">
                          <a:solidFill>
                            <a:srgbClr val="D83486"/>
                          </a:solidFill>
                          <a:latin typeface="Times New Roman"/>
                        </a:rPr>
                        <a:t>AÇIKLAMA</a:t>
                      </a:r>
                    </a:p>
                  </a:txBody>
                  <a:tcPr marL="9525" marR="9525" marT="9525" marB="0" anchor="ctr"/>
                </a:tc>
              </a:tr>
              <a:tr h="298764">
                <a:tc>
                  <a:txBody>
                    <a:bodyPr/>
                    <a:lstStyle/>
                    <a:p>
                      <a:pPr algn="ctr" fontAlgn="b"/>
                      <a:r>
                        <a:rPr lang="tr-TR" sz="1400" b="1" i="0" u="none" strike="noStrike" dirty="0">
                          <a:latin typeface="Times New Roman"/>
                        </a:rPr>
                        <a:t>1</a:t>
                      </a:r>
                    </a:p>
                  </a:txBody>
                  <a:tcPr marL="9525" marR="9525" marT="9525" marB="0" anchor="b"/>
                </a:tc>
                <a:tc>
                  <a:txBody>
                    <a:bodyPr/>
                    <a:lstStyle/>
                    <a:p>
                      <a:pPr algn="l" fontAlgn="b"/>
                      <a:r>
                        <a:rPr lang="tr-TR" sz="1400" b="1" i="0" u="none" strike="noStrike" dirty="0">
                          <a:solidFill>
                            <a:srgbClr val="7030A0"/>
                          </a:solidFill>
                          <a:latin typeface="Times New Roman"/>
                        </a:rPr>
                        <a:t>GENEL BÜTÇELİ İDARELER</a:t>
                      </a:r>
                    </a:p>
                  </a:txBody>
                  <a:tcPr marL="9525" marR="9525" marT="9525" marB="0" anchor="b"/>
                </a:tc>
              </a:tr>
              <a:tr h="280896">
                <a:tc>
                  <a:txBody>
                    <a:bodyPr/>
                    <a:lstStyle/>
                    <a:p>
                      <a:pPr algn="ctr" fontAlgn="b"/>
                      <a:r>
                        <a:rPr lang="tr-TR" sz="1400" b="1" i="0" u="none" strike="noStrike" dirty="0">
                          <a:solidFill>
                            <a:srgbClr val="FF0000"/>
                          </a:solidFill>
                          <a:latin typeface="Times New Roman"/>
                        </a:rPr>
                        <a:t>2</a:t>
                      </a:r>
                    </a:p>
                  </a:txBody>
                  <a:tcPr marL="9525" marR="9525" marT="9525" marB="0" anchor="b"/>
                </a:tc>
                <a:tc>
                  <a:txBody>
                    <a:bodyPr/>
                    <a:lstStyle/>
                    <a:p>
                      <a:pPr algn="l" fontAlgn="b"/>
                      <a:r>
                        <a:rPr lang="tr-TR" sz="1400" b="1" i="0" u="none" strike="noStrike" dirty="0">
                          <a:solidFill>
                            <a:srgbClr val="FF0000"/>
                          </a:solidFill>
                          <a:latin typeface="Times New Roman"/>
                        </a:rPr>
                        <a:t>ÖZEL BÜTÇELİ İDARELER</a:t>
                      </a:r>
                    </a:p>
                  </a:txBody>
                  <a:tcPr marL="9525" marR="9525" marT="9525" marB="0" anchor="b"/>
                </a:tc>
              </a:tr>
              <a:tr h="280896">
                <a:tc>
                  <a:txBody>
                    <a:bodyPr/>
                    <a:lstStyle/>
                    <a:p>
                      <a:pPr algn="ctr" fontAlgn="b"/>
                      <a:r>
                        <a:rPr lang="tr-TR" sz="1400" b="1" i="0" u="none" strike="noStrike" dirty="0">
                          <a:latin typeface="Times New Roman"/>
                        </a:rPr>
                        <a:t>3</a:t>
                      </a:r>
                    </a:p>
                  </a:txBody>
                  <a:tcPr marL="9525" marR="9525" marT="9525" marB="0" anchor="b"/>
                </a:tc>
                <a:tc>
                  <a:txBody>
                    <a:bodyPr/>
                    <a:lstStyle/>
                    <a:p>
                      <a:pPr algn="l" fontAlgn="b"/>
                      <a:r>
                        <a:rPr lang="tr-TR" sz="1400" b="1" i="0" u="none" strike="noStrike" dirty="0">
                          <a:solidFill>
                            <a:srgbClr val="7030A0"/>
                          </a:solidFill>
                          <a:latin typeface="Times New Roman"/>
                        </a:rPr>
                        <a:t>DÜZENLEYİCİ VE DENETLEYİCİ KURUMLAR</a:t>
                      </a:r>
                    </a:p>
                  </a:txBody>
                  <a:tcPr marL="9525" marR="9525" marT="9525" marB="0" anchor="b"/>
                </a:tc>
              </a:tr>
              <a:tr h="217363">
                <a:tc>
                  <a:txBody>
                    <a:bodyPr/>
                    <a:lstStyle/>
                    <a:p>
                      <a:pPr algn="ctr" fontAlgn="b"/>
                      <a:r>
                        <a:rPr lang="tr-TR" sz="1400" b="1" i="0" u="none" strike="noStrike" dirty="0">
                          <a:latin typeface="Times New Roman"/>
                        </a:rPr>
                        <a:t>4</a:t>
                      </a:r>
                    </a:p>
                  </a:txBody>
                  <a:tcPr marL="9525" marR="9525" marT="9525" marB="0" anchor="b"/>
                </a:tc>
                <a:tc>
                  <a:txBody>
                    <a:bodyPr/>
                    <a:lstStyle/>
                    <a:p>
                      <a:pPr algn="l" fontAlgn="b"/>
                      <a:r>
                        <a:rPr lang="tr-TR" sz="1400" b="1" i="0" u="none" strike="noStrike" dirty="0">
                          <a:solidFill>
                            <a:srgbClr val="7030A0"/>
                          </a:solidFill>
                          <a:latin typeface="Times New Roman"/>
                        </a:rPr>
                        <a:t>SOSYAL GÜVENLİK KURUMLARI</a:t>
                      </a:r>
                    </a:p>
                  </a:txBody>
                  <a:tcPr marL="9525" marR="9525" marT="9525" marB="0" anchor="b"/>
                </a:tc>
              </a:tr>
              <a:tr h="274205">
                <a:tc>
                  <a:txBody>
                    <a:bodyPr/>
                    <a:lstStyle/>
                    <a:p>
                      <a:pPr algn="ctr" fontAlgn="b"/>
                      <a:r>
                        <a:rPr lang="tr-TR" sz="1400" b="1" i="0" u="none" strike="noStrike" dirty="0">
                          <a:latin typeface="Times New Roman"/>
                        </a:rPr>
                        <a:t>5</a:t>
                      </a:r>
                    </a:p>
                  </a:txBody>
                  <a:tcPr marL="9525" marR="9525" marT="9525" marB="0" anchor="b"/>
                </a:tc>
                <a:tc>
                  <a:txBody>
                    <a:bodyPr/>
                    <a:lstStyle/>
                    <a:p>
                      <a:pPr algn="l" fontAlgn="b"/>
                      <a:r>
                        <a:rPr lang="tr-TR" sz="1400" b="1" i="0" u="none" strike="noStrike" dirty="0">
                          <a:solidFill>
                            <a:srgbClr val="7030A0"/>
                          </a:solidFill>
                          <a:latin typeface="Times New Roman"/>
                        </a:rPr>
                        <a:t>MAHALLİ İDARELER</a:t>
                      </a:r>
                    </a:p>
                  </a:txBody>
                  <a:tcPr marL="9525" marR="9525" marT="9525" marB="0" anchor="b"/>
                </a:tc>
              </a:tr>
              <a:tr h="280896">
                <a:tc>
                  <a:txBody>
                    <a:bodyPr/>
                    <a:lstStyle/>
                    <a:p>
                      <a:pPr algn="ctr" fontAlgn="b"/>
                      <a:r>
                        <a:rPr lang="tr-TR" sz="1400" b="1" i="0" u="none" strike="noStrike" dirty="0">
                          <a:latin typeface="Times New Roman"/>
                        </a:rPr>
                        <a:t>6</a:t>
                      </a:r>
                    </a:p>
                  </a:txBody>
                  <a:tcPr marL="9525" marR="9525" marT="9525" marB="0" anchor="b"/>
                </a:tc>
                <a:tc>
                  <a:txBody>
                    <a:bodyPr/>
                    <a:lstStyle/>
                    <a:p>
                      <a:pPr algn="l" fontAlgn="b"/>
                      <a:r>
                        <a:rPr lang="tr-TR" sz="1400" b="1" i="0" u="none" strike="noStrike" dirty="0">
                          <a:solidFill>
                            <a:srgbClr val="7030A0"/>
                          </a:solidFill>
                          <a:latin typeface="Times New Roman"/>
                        </a:rPr>
                        <a:t>ÖZEL ÖDENEKLER</a:t>
                      </a:r>
                    </a:p>
                  </a:txBody>
                  <a:tcPr marL="9525" marR="9525" marT="9525" marB="0" anchor="b"/>
                </a:tc>
              </a:tr>
              <a:tr h="280896">
                <a:tc>
                  <a:txBody>
                    <a:bodyPr/>
                    <a:lstStyle/>
                    <a:p>
                      <a:pPr algn="ctr" fontAlgn="b"/>
                      <a:r>
                        <a:rPr lang="tr-TR" sz="1400" b="1" i="0" u="none" strike="noStrike" dirty="0">
                          <a:latin typeface="Times New Roman"/>
                        </a:rPr>
                        <a:t>7</a:t>
                      </a:r>
                    </a:p>
                  </a:txBody>
                  <a:tcPr marL="9525" marR="9525" marT="9525" marB="0" anchor="b"/>
                </a:tc>
                <a:tc>
                  <a:txBody>
                    <a:bodyPr/>
                    <a:lstStyle/>
                    <a:p>
                      <a:pPr algn="l" fontAlgn="b"/>
                      <a:r>
                        <a:rPr lang="tr-TR" sz="1400" b="1" i="0" u="none" strike="noStrike" dirty="0">
                          <a:solidFill>
                            <a:srgbClr val="7030A0"/>
                          </a:solidFill>
                          <a:latin typeface="Times New Roman"/>
                        </a:rPr>
                        <a:t>DIŞ PROJE KREDİLERİ </a:t>
                      </a:r>
                    </a:p>
                  </a:txBody>
                  <a:tcPr marL="9525" marR="9525" marT="9525" marB="0" anchor="b"/>
                </a:tc>
              </a:tr>
              <a:tr h="306125">
                <a:tc>
                  <a:txBody>
                    <a:bodyPr/>
                    <a:lstStyle/>
                    <a:p>
                      <a:pPr algn="ctr" fontAlgn="b"/>
                      <a:r>
                        <a:rPr lang="tr-TR" sz="1400" b="1" i="0" u="none" strike="noStrike" dirty="0">
                          <a:latin typeface="Times New Roman"/>
                        </a:rPr>
                        <a:t>8</a:t>
                      </a:r>
                    </a:p>
                  </a:txBody>
                  <a:tcPr marL="9525" marR="9525" marT="9525" marB="0" anchor="b"/>
                </a:tc>
                <a:tc>
                  <a:txBody>
                    <a:bodyPr/>
                    <a:lstStyle/>
                    <a:p>
                      <a:pPr algn="l" fontAlgn="b"/>
                      <a:r>
                        <a:rPr lang="tr-TR" sz="1400" b="1" i="0" u="none" strike="noStrike" dirty="0">
                          <a:solidFill>
                            <a:srgbClr val="7030A0"/>
                          </a:solidFill>
                          <a:latin typeface="Times New Roman"/>
                        </a:rPr>
                        <a:t>ŞARTLI BAĞIŞ VE YARDIMLAR</a:t>
                      </a:r>
                    </a:p>
                  </a:txBody>
                  <a:tcPr marL="9525" marR="9525" marT="9525" marB="0" anchor="b"/>
                </a:tc>
              </a:tr>
            </a:tbl>
          </a:graphicData>
        </a:graphic>
      </p:graphicFrame>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9D1A9"/>
        </a:solidFill>
        <a:effectLst/>
      </p:bgPr>
    </p:bg>
    <p:spTree>
      <p:nvGrpSpPr>
        <p:cNvPr id="1" name=""/>
        <p:cNvGrpSpPr/>
        <p:nvPr/>
      </p:nvGrpSpPr>
      <p:grpSpPr>
        <a:xfrm>
          <a:off x="0" y="0"/>
          <a:ext cx="0" cy="0"/>
          <a:chOff x="0" y="0"/>
          <a:chExt cx="0" cy="0"/>
        </a:xfrm>
      </p:grpSpPr>
      <p:graphicFrame>
        <p:nvGraphicFramePr>
          <p:cNvPr id="6" name="5 Tablo"/>
          <p:cNvGraphicFramePr>
            <a:graphicFrameLocks noGrp="1"/>
          </p:cNvGraphicFramePr>
          <p:nvPr>
            <p:extLst>
              <p:ext uri="{D42A27DB-BD31-4B8C-83A1-F6EECF244321}">
                <p14:modId xmlns:p14="http://schemas.microsoft.com/office/powerpoint/2010/main" val="1881686617"/>
              </p:ext>
            </p:extLst>
          </p:nvPr>
        </p:nvGraphicFramePr>
        <p:xfrm>
          <a:off x="0" y="642918"/>
          <a:ext cx="9143999" cy="6276066"/>
        </p:xfrm>
        <a:graphic>
          <a:graphicData uri="http://schemas.openxmlformats.org/drawingml/2006/table">
            <a:tbl>
              <a:tblPr>
                <a:effectLst>
                  <a:outerShdw blurRad="57150" dist="38100" dir="5400000" algn="ctr" rotWithShape="0">
                    <a:srgbClr val="F3850D">
                      <a:alpha val="48000"/>
                    </a:srgbClr>
                  </a:outerShdw>
                </a:effectLst>
                <a:tableStyleId>{69C7853C-536D-4A76-A0AE-DD22124D55A5}</a:tableStyleId>
              </a:tblPr>
              <a:tblGrid>
                <a:gridCol w="9143999"/>
              </a:tblGrid>
              <a:tr h="105789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tr-TR" sz="3200" b="1" u="none" dirty="0" smtClean="0">
                          <a:latin typeface="Comic Sans MS" pitchFamily="66" charset="0"/>
                          <a:cs typeface="Times New Roman" pitchFamily="18" charset="0"/>
                        </a:rPr>
                        <a:t>   </a:t>
                      </a:r>
                      <a:r>
                        <a:rPr lang="tr-TR" sz="3200" b="1" dirty="0" smtClean="0">
                          <a:solidFill>
                            <a:srgbClr val="FF0000"/>
                          </a:solidFill>
                          <a:latin typeface="Times New Roman" pitchFamily="18" charset="0"/>
                          <a:cs typeface="Times New Roman" pitchFamily="18" charset="0"/>
                        </a:rPr>
                        <a:t>Bütçe</a:t>
                      </a:r>
                      <a:r>
                        <a:rPr lang="tr-TR" sz="3200" b="1" baseline="0" dirty="0" smtClean="0">
                          <a:solidFill>
                            <a:srgbClr val="FF0000"/>
                          </a:solidFill>
                          <a:latin typeface="Times New Roman" pitchFamily="18" charset="0"/>
                          <a:cs typeface="Times New Roman" pitchFamily="18" charset="0"/>
                        </a:rPr>
                        <a:t> Hazırlık Mevzuatı ve Dokümanları       </a:t>
                      </a:r>
                      <a:r>
                        <a:rPr lang="tr-TR" sz="2800" b="1" baseline="0" dirty="0" smtClean="0">
                          <a:solidFill>
                            <a:srgbClr val="00B050"/>
                          </a:solidFill>
                          <a:latin typeface="Times New Roman" pitchFamily="18" charset="0"/>
                          <a:cs typeface="Times New Roman" pitchFamily="18" charset="0"/>
                        </a:rPr>
                        <a:t>Bütçe Hazırlama Rehberi-12 </a:t>
                      </a:r>
                      <a:endParaRPr lang="tr-TR" sz="3200" b="1" u="none" dirty="0" smtClean="0">
                        <a:solidFill>
                          <a:srgbClr val="FF0000"/>
                        </a:solidFill>
                        <a:latin typeface="Comic Sans MS" pitchFamily="66" charset="0"/>
                        <a:cs typeface="Times New Roman"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9D1A9"/>
                    </a:solidFill>
                  </a:tcPr>
                </a:tc>
              </a:tr>
              <a:tr h="504968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tr-TR" sz="2000" b="1" kern="1200" dirty="0" smtClean="0">
                          <a:solidFill>
                            <a:srgbClr val="FF0000"/>
                          </a:solidFill>
                          <a:latin typeface="Times New Roman" pitchFamily="18" charset="0"/>
                          <a:ea typeface="+mn-ea"/>
                          <a:cs typeface="Times New Roman" pitchFamily="18" charset="0"/>
                        </a:rPr>
                        <a:t>B. ANALİTİK BÜTÇE SINIFLANDIRMASI -9</a:t>
                      </a:r>
                    </a:p>
                    <a:p>
                      <a:pPr marL="0" marR="0" indent="0" algn="l" defTabSz="914400" rtl="0" eaLnBrk="1" fontAlgn="auto" latinLnBrk="0" hangingPunct="1">
                        <a:lnSpc>
                          <a:spcPct val="100000"/>
                        </a:lnSpc>
                        <a:spcBef>
                          <a:spcPts val="0"/>
                        </a:spcBef>
                        <a:spcAft>
                          <a:spcPts val="0"/>
                        </a:spcAft>
                        <a:buClrTx/>
                        <a:buSzTx/>
                        <a:buFontTx/>
                        <a:buNone/>
                        <a:tabLst/>
                        <a:defRPr/>
                      </a:pPr>
                      <a:endParaRPr kumimoji="0" lang="tr-TR" sz="800" kern="1200" dirty="0" smtClean="0">
                        <a:solidFill>
                          <a:srgbClr val="FF0000"/>
                        </a:solidFill>
                        <a:latin typeface="Times New Roman" pitchFamily="18" charset="0"/>
                        <a:ea typeface="+mn-ea"/>
                        <a:cs typeface="Times New Roman" pitchFamily="18" charset="0"/>
                      </a:endParaRPr>
                    </a:p>
                    <a:p>
                      <a:pPr>
                        <a:buFontTx/>
                        <a:buNone/>
                      </a:pPr>
                      <a:r>
                        <a:rPr kumimoji="0" lang="tr-TR" sz="2000" b="1" kern="1200" baseline="0" dirty="0" smtClean="0">
                          <a:solidFill>
                            <a:srgbClr val="FFC000"/>
                          </a:solidFill>
                          <a:latin typeface="Times New Roman" pitchFamily="18" charset="0"/>
                          <a:ea typeface="+mn-ea"/>
                          <a:cs typeface="Times New Roman" pitchFamily="18" charset="0"/>
                        </a:rPr>
                        <a:t>4</a:t>
                      </a:r>
                      <a:r>
                        <a:rPr kumimoji="0" lang="tr-TR" sz="2000" b="1" kern="1200" baseline="0" dirty="0" smtClean="0">
                          <a:solidFill>
                            <a:srgbClr val="F3850D"/>
                          </a:solidFill>
                          <a:latin typeface="Times New Roman" pitchFamily="18" charset="0"/>
                          <a:ea typeface="+mn-ea"/>
                          <a:cs typeface="Times New Roman" pitchFamily="18" charset="0"/>
                        </a:rPr>
                        <a:t>- Ekonomik Sınıflandırma:</a:t>
                      </a:r>
                    </a:p>
                    <a:p>
                      <a:pPr marL="0" marR="0" lvl="1" indent="0" algn="l" defTabSz="914400" rtl="0" eaLnBrk="1" fontAlgn="auto" latinLnBrk="0" hangingPunct="1">
                        <a:lnSpc>
                          <a:spcPct val="100000"/>
                        </a:lnSpc>
                        <a:spcBef>
                          <a:spcPts val="0"/>
                        </a:spcBef>
                        <a:spcAft>
                          <a:spcPts val="0"/>
                        </a:spcAft>
                        <a:buClrTx/>
                        <a:buSzTx/>
                        <a:buFontTx/>
                        <a:buNone/>
                        <a:tabLst/>
                        <a:defRPr/>
                      </a:pPr>
                      <a:r>
                        <a:rPr kumimoji="0" lang="tr-TR" sz="2000" kern="1200" dirty="0" smtClean="0">
                          <a:solidFill>
                            <a:schemeClr val="dk1"/>
                          </a:solidFill>
                          <a:latin typeface="Times New Roman" pitchFamily="18" charset="0"/>
                          <a:ea typeface="+mn-ea"/>
                          <a:cs typeface="Times New Roman" pitchFamily="18" charset="0"/>
                        </a:rPr>
                        <a:t>  Ekonomik sınıflandırma; </a:t>
                      </a:r>
                      <a:r>
                        <a:rPr kumimoji="0" lang="tr-TR" sz="2000" b="1" kern="1200" dirty="0" smtClean="0">
                          <a:solidFill>
                            <a:srgbClr val="FF0000"/>
                          </a:solidFill>
                          <a:latin typeface="Times New Roman" pitchFamily="18" charset="0"/>
                          <a:ea typeface="+mn-ea"/>
                          <a:cs typeface="Times New Roman" pitchFamily="18" charset="0"/>
                        </a:rPr>
                        <a:t>gelirlerin, </a:t>
                      </a:r>
                      <a:r>
                        <a:rPr kumimoji="0" lang="tr-TR" sz="2000" b="1" kern="1200" dirty="0" smtClean="0">
                          <a:solidFill>
                            <a:srgbClr val="F3850D"/>
                          </a:solidFill>
                          <a:latin typeface="Times New Roman" pitchFamily="18" charset="0"/>
                          <a:ea typeface="+mn-ea"/>
                          <a:cs typeface="Times New Roman" pitchFamily="18" charset="0"/>
                        </a:rPr>
                        <a:t>harcama ve borç vermenin,</a:t>
                      </a:r>
                      <a:r>
                        <a:rPr kumimoji="0" lang="tr-TR" sz="2000" b="1" kern="1200" dirty="0" smtClean="0">
                          <a:solidFill>
                            <a:schemeClr val="dk1"/>
                          </a:solidFill>
                          <a:latin typeface="Times New Roman" pitchFamily="18" charset="0"/>
                          <a:ea typeface="+mn-ea"/>
                          <a:cs typeface="Times New Roman" pitchFamily="18" charset="0"/>
                        </a:rPr>
                        <a:t> </a:t>
                      </a:r>
                      <a:r>
                        <a:rPr kumimoji="0" lang="tr-TR" sz="2000" b="1" kern="1200" dirty="0" smtClean="0">
                          <a:solidFill>
                            <a:srgbClr val="0070C0"/>
                          </a:solidFill>
                          <a:latin typeface="Times New Roman" pitchFamily="18" charset="0"/>
                          <a:ea typeface="+mn-ea"/>
                          <a:cs typeface="Times New Roman" pitchFamily="18" charset="0"/>
                        </a:rPr>
                        <a:t>finansmanın (gelir-gider farkı) </a:t>
                      </a:r>
                      <a:r>
                        <a:rPr kumimoji="0" lang="tr-TR" sz="2000" kern="1200" dirty="0" smtClean="0">
                          <a:solidFill>
                            <a:schemeClr val="dk1"/>
                          </a:solidFill>
                          <a:latin typeface="Times New Roman" pitchFamily="18" charset="0"/>
                          <a:ea typeface="+mn-ea"/>
                          <a:cs typeface="Times New Roman" pitchFamily="18" charset="0"/>
                        </a:rPr>
                        <a:t>sınıflandırması şeklinde üç bölümden oluşmaktadır.</a:t>
                      </a:r>
                    </a:p>
                    <a:p>
                      <a:pPr lvl="1" algn="just">
                        <a:buFont typeface="Wingdings" pitchFamily="2" charset="2"/>
                        <a:buNone/>
                      </a:pPr>
                      <a:r>
                        <a:rPr kumimoji="0" lang="tr-TR" sz="1800" kern="1200" baseline="0" dirty="0" smtClean="0">
                          <a:solidFill>
                            <a:srgbClr val="00B0F0"/>
                          </a:solidFill>
                          <a:latin typeface="Times New Roman" pitchFamily="18" charset="0"/>
                          <a:ea typeface="+mn-ea"/>
                          <a:cs typeface="Times New Roman" pitchFamily="18" charset="0"/>
                        </a:rPr>
                        <a:t>1-Harcama ve Borç Vermenin Sınıflandırması</a:t>
                      </a:r>
                    </a:p>
                    <a:p>
                      <a:pPr lvl="1" eaLnBrk="1" hangingPunct="1">
                        <a:lnSpc>
                          <a:spcPct val="80000"/>
                        </a:lnSpc>
                        <a:buFontTx/>
                        <a:buNone/>
                        <a:defRPr/>
                      </a:pPr>
                      <a:endParaRPr kumimoji="0" lang="tr-TR" sz="1800" kern="1200" dirty="0" smtClean="0">
                        <a:solidFill>
                          <a:schemeClr val="dk1"/>
                        </a:solidFill>
                        <a:latin typeface="Times New Roman" pitchFamily="18" charset="0"/>
                        <a:ea typeface="+mn-ea"/>
                        <a:cs typeface="Times New Roman" pitchFamily="18" charset="0"/>
                      </a:endParaRPr>
                    </a:p>
                    <a:p>
                      <a:pPr lvl="1" eaLnBrk="1" hangingPunct="1">
                        <a:lnSpc>
                          <a:spcPct val="80000"/>
                        </a:lnSpc>
                        <a:buFontTx/>
                        <a:buNone/>
                        <a:defRPr/>
                      </a:pPr>
                      <a:r>
                        <a:rPr kumimoji="0" lang="tr-TR" sz="1800" b="1" kern="1200" dirty="0" smtClean="0">
                          <a:solidFill>
                            <a:srgbClr val="F3850D"/>
                          </a:solidFill>
                          <a:latin typeface="Times New Roman" pitchFamily="18" charset="0"/>
                          <a:ea typeface="+mn-ea"/>
                          <a:cs typeface="Times New Roman" pitchFamily="18" charset="0"/>
                        </a:rPr>
                        <a:t> Bu sınıflandırma</a:t>
                      </a:r>
                      <a:r>
                        <a:rPr kumimoji="0" lang="tr-TR" sz="1800" b="1" kern="1200" baseline="0" dirty="0" smtClean="0">
                          <a:solidFill>
                            <a:srgbClr val="F3850D"/>
                          </a:solidFill>
                          <a:latin typeface="Times New Roman" pitchFamily="18" charset="0"/>
                          <a:ea typeface="+mn-ea"/>
                          <a:cs typeface="Times New Roman" pitchFamily="18" charset="0"/>
                        </a:rPr>
                        <a:t> iki şekilde yapılmaktadır.</a:t>
                      </a:r>
                    </a:p>
                    <a:p>
                      <a:pPr lvl="1" eaLnBrk="1" hangingPunct="1">
                        <a:lnSpc>
                          <a:spcPct val="80000"/>
                        </a:lnSpc>
                        <a:buFontTx/>
                        <a:buNone/>
                        <a:defRPr/>
                      </a:pPr>
                      <a:r>
                        <a:rPr kumimoji="0" lang="tr-TR" sz="1800" b="1" kern="1200" baseline="0" dirty="0" smtClean="0">
                          <a:solidFill>
                            <a:srgbClr val="F3850D"/>
                          </a:solidFill>
                          <a:latin typeface="Times New Roman" pitchFamily="18" charset="0"/>
                          <a:ea typeface="+mn-ea"/>
                          <a:cs typeface="Times New Roman" pitchFamily="18" charset="0"/>
                        </a:rPr>
                        <a:t>    Birincisi;</a:t>
                      </a:r>
                    </a:p>
                    <a:p>
                      <a:pPr lvl="1" eaLnBrk="1" hangingPunct="1">
                        <a:lnSpc>
                          <a:spcPct val="80000"/>
                        </a:lnSpc>
                        <a:buFontTx/>
                        <a:buNone/>
                        <a:defRPr/>
                      </a:pPr>
                      <a:r>
                        <a:rPr kumimoji="0" lang="tr-TR" sz="1800" b="1" kern="1200" baseline="0" dirty="0" smtClean="0">
                          <a:solidFill>
                            <a:schemeClr val="dk1"/>
                          </a:solidFill>
                          <a:effectLst/>
                          <a:latin typeface="Times New Roman" pitchFamily="18" charset="0"/>
                          <a:ea typeface="+mn-ea"/>
                          <a:cs typeface="Times New Roman" pitchFamily="18" charset="0"/>
                        </a:rPr>
                        <a:t>   1-Cari Giderler </a:t>
                      </a:r>
                      <a:r>
                        <a:rPr kumimoji="0" lang="tr-TR" sz="1800" b="1" i="1" kern="1200" baseline="0" dirty="0" smtClean="0">
                          <a:solidFill>
                            <a:srgbClr val="00B0F0"/>
                          </a:solidFill>
                          <a:effectLst/>
                          <a:latin typeface="Times New Roman" pitchFamily="18" charset="0"/>
                          <a:ea typeface="+mn-ea"/>
                          <a:cs typeface="Times New Roman" pitchFamily="18" charset="0"/>
                        </a:rPr>
                        <a:t>(01-02-03-05)</a:t>
                      </a:r>
                    </a:p>
                    <a:p>
                      <a:pPr lvl="1" eaLnBrk="1" hangingPunct="1">
                        <a:lnSpc>
                          <a:spcPct val="80000"/>
                        </a:lnSpc>
                        <a:buFontTx/>
                        <a:buNone/>
                        <a:defRPr/>
                      </a:pPr>
                      <a:r>
                        <a:rPr kumimoji="0" lang="tr-TR" sz="1800" b="1" kern="1200" baseline="0" dirty="0" smtClean="0">
                          <a:solidFill>
                            <a:schemeClr val="dk1"/>
                          </a:solidFill>
                          <a:effectLst/>
                          <a:latin typeface="Times New Roman" pitchFamily="18" charset="0"/>
                          <a:ea typeface="+mn-ea"/>
                          <a:cs typeface="Times New Roman" pitchFamily="18" charset="0"/>
                        </a:rPr>
                        <a:t>   2-Sermaye Giderleri </a:t>
                      </a:r>
                      <a:r>
                        <a:rPr kumimoji="0" lang="tr-TR" sz="1800" b="1" i="1" kern="1200" baseline="0" dirty="0" smtClean="0">
                          <a:solidFill>
                            <a:srgbClr val="00B0F0"/>
                          </a:solidFill>
                          <a:effectLst/>
                          <a:latin typeface="Times New Roman" pitchFamily="18" charset="0"/>
                          <a:ea typeface="+mn-ea"/>
                          <a:cs typeface="Times New Roman" pitchFamily="18" charset="0"/>
                        </a:rPr>
                        <a:t>(06-07)</a:t>
                      </a:r>
                    </a:p>
                    <a:p>
                      <a:pPr lvl="1" eaLnBrk="1" hangingPunct="1">
                        <a:lnSpc>
                          <a:spcPct val="80000"/>
                        </a:lnSpc>
                        <a:buFontTx/>
                        <a:buNone/>
                        <a:defRPr/>
                      </a:pPr>
                      <a:r>
                        <a:rPr kumimoji="0" lang="tr-TR" sz="1800" b="1" kern="1200" baseline="0" dirty="0" smtClean="0">
                          <a:solidFill>
                            <a:schemeClr val="dk1"/>
                          </a:solidFill>
                          <a:effectLst/>
                          <a:latin typeface="Times New Roman" pitchFamily="18" charset="0"/>
                          <a:ea typeface="+mn-ea"/>
                          <a:cs typeface="Times New Roman" pitchFamily="18" charset="0"/>
                        </a:rPr>
                        <a:t>   3-Borç verme ve geri ödeme </a:t>
                      </a:r>
                      <a:r>
                        <a:rPr kumimoji="0" lang="tr-TR" sz="1800" b="1" i="1" kern="1200" baseline="0" dirty="0" smtClean="0">
                          <a:solidFill>
                            <a:srgbClr val="00B0F0"/>
                          </a:solidFill>
                          <a:effectLst/>
                          <a:latin typeface="Times New Roman" pitchFamily="18" charset="0"/>
                          <a:ea typeface="+mn-ea"/>
                          <a:cs typeface="Times New Roman" pitchFamily="18" charset="0"/>
                        </a:rPr>
                        <a:t>(08)</a:t>
                      </a:r>
                    </a:p>
                    <a:p>
                      <a:pPr lvl="1" eaLnBrk="1" hangingPunct="1">
                        <a:lnSpc>
                          <a:spcPct val="80000"/>
                        </a:lnSpc>
                        <a:buFontTx/>
                        <a:buNone/>
                        <a:defRPr/>
                      </a:pPr>
                      <a:r>
                        <a:rPr kumimoji="0" lang="tr-TR" sz="1800" b="1" i="0" kern="1200" baseline="0" dirty="0" smtClean="0">
                          <a:solidFill>
                            <a:srgbClr val="F3850D"/>
                          </a:solidFill>
                          <a:effectLst/>
                          <a:latin typeface="Times New Roman" pitchFamily="18" charset="0"/>
                          <a:ea typeface="+mn-ea"/>
                          <a:cs typeface="Times New Roman" pitchFamily="18" charset="0"/>
                        </a:rPr>
                        <a:t>    İkincisi;</a:t>
                      </a:r>
                    </a:p>
                    <a:p>
                      <a:pPr lvl="1" eaLnBrk="1" hangingPunct="1">
                        <a:lnSpc>
                          <a:spcPct val="80000"/>
                        </a:lnSpc>
                        <a:buFontTx/>
                        <a:buNone/>
                        <a:defRPr/>
                      </a:pPr>
                      <a:r>
                        <a:rPr kumimoji="0" lang="tr-TR" sz="1800" b="1" i="0" kern="1200" baseline="0" dirty="0" smtClean="0">
                          <a:solidFill>
                            <a:schemeClr val="tx1"/>
                          </a:solidFill>
                          <a:effectLst/>
                          <a:latin typeface="Times New Roman" pitchFamily="18" charset="0"/>
                          <a:ea typeface="+mn-ea"/>
                          <a:cs typeface="Times New Roman" pitchFamily="18" charset="0"/>
                        </a:rPr>
                        <a:t>01-Personel Giderleri</a:t>
                      </a:r>
                    </a:p>
                    <a:p>
                      <a:pPr lvl="1" eaLnBrk="1" hangingPunct="1">
                        <a:lnSpc>
                          <a:spcPct val="80000"/>
                        </a:lnSpc>
                        <a:buFontTx/>
                        <a:buNone/>
                        <a:defRPr/>
                      </a:pPr>
                      <a:r>
                        <a:rPr kumimoji="0" lang="tr-TR" sz="1800" b="1" i="0" kern="1200" baseline="0" dirty="0" smtClean="0">
                          <a:solidFill>
                            <a:schemeClr val="tx1"/>
                          </a:solidFill>
                          <a:effectLst/>
                          <a:latin typeface="Times New Roman" pitchFamily="18" charset="0"/>
                          <a:ea typeface="+mn-ea"/>
                          <a:cs typeface="Times New Roman" pitchFamily="18" charset="0"/>
                        </a:rPr>
                        <a:t>02-Sosyal Güvenlik Kurumlarına Devlet Primi Giderleri</a:t>
                      </a:r>
                    </a:p>
                    <a:p>
                      <a:pPr marL="457200" marR="0" lvl="1" indent="0" algn="l" defTabSz="914400" rtl="0" eaLnBrk="1" fontAlgn="auto" latinLnBrk="0" hangingPunct="1">
                        <a:lnSpc>
                          <a:spcPct val="80000"/>
                        </a:lnSpc>
                        <a:spcBef>
                          <a:spcPts val="0"/>
                        </a:spcBef>
                        <a:spcAft>
                          <a:spcPts val="0"/>
                        </a:spcAft>
                        <a:buClrTx/>
                        <a:buSzTx/>
                        <a:buFontTx/>
                        <a:buNone/>
                        <a:tabLst/>
                        <a:defRPr/>
                      </a:pPr>
                      <a:r>
                        <a:rPr kumimoji="0" lang="tr-TR" sz="1800" b="1" i="0" u="none" kern="1200" baseline="0" dirty="0" smtClean="0">
                          <a:solidFill>
                            <a:schemeClr val="tx1"/>
                          </a:solidFill>
                          <a:effectLst/>
                          <a:latin typeface="Times New Roman" pitchFamily="18" charset="0"/>
                          <a:ea typeface="+mn-ea"/>
                          <a:cs typeface="Times New Roman" pitchFamily="18" charset="0"/>
                        </a:rPr>
                        <a:t>03-</a:t>
                      </a:r>
                      <a:r>
                        <a:rPr kumimoji="0" lang="tr-TR" sz="1800" b="1" u="none" kern="1200" dirty="0" smtClean="0">
                          <a:solidFill>
                            <a:schemeClr val="dk1"/>
                          </a:solidFill>
                          <a:latin typeface="Times New Roman" pitchFamily="18" charset="0"/>
                          <a:ea typeface="+mn-ea"/>
                          <a:cs typeface="Times New Roman" pitchFamily="18" charset="0"/>
                        </a:rPr>
                        <a:t>Mal ve Hizmet Alım Giderleri </a:t>
                      </a:r>
                    </a:p>
                    <a:p>
                      <a:pPr marL="457200" marR="0" lvl="1" indent="0" algn="l" defTabSz="914400" rtl="0" eaLnBrk="1" fontAlgn="auto" latinLnBrk="0" hangingPunct="1">
                        <a:lnSpc>
                          <a:spcPct val="80000"/>
                        </a:lnSpc>
                        <a:spcBef>
                          <a:spcPts val="0"/>
                        </a:spcBef>
                        <a:spcAft>
                          <a:spcPts val="0"/>
                        </a:spcAft>
                        <a:buClrTx/>
                        <a:buSzTx/>
                        <a:buFontTx/>
                        <a:buNone/>
                        <a:tabLst/>
                        <a:defRPr/>
                      </a:pPr>
                      <a:r>
                        <a:rPr kumimoji="0" lang="tr-TR" sz="1800" b="1" u="none" kern="1200" dirty="0" smtClean="0">
                          <a:solidFill>
                            <a:schemeClr val="dk1"/>
                          </a:solidFill>
                          <a:latin typeface="Times New Roman" pitchFamily="18" charset="0"/>
                          <a:ea typeface="+mn-ea"/>
                          <a:cs typeface="Times New Roman" pitchFamily="18" charset="0"/>
                        </a:rPr>
                        <a:t>04-Faiz Giderleri </a:t>
                      </a:r>
                      <a:r>
                        <a:rPr kumimoji="0" lang="tr-TR" sz="1800" b="1" i="1" u="none" kern="1200" dirty="0" smtClean="0">
                          <a:solidFill>
                            <a:srgbClr val="0070C0"/>
                          </a:solidFill>
                          <a:latin typeface="Times New Roman" pitchFamily="18" charset="0"/>
                          <a:ea typeface="+mn-ea"/>
                          <a:cs typeface="Times New Roman" pitchFamily="18" charset="0"/>
                        </a:rPr>
                        <a:t>(Ödünç alınan paranın</a:t>
                      </a:r>
                      <a:r>
                        <a:rPr kumimoji="0" lang="tr-TR" sz="1800" b="1" i="1" u="none" kern="1200" baseline="0" dirty="0" smtClean="0">
                          <a:solidFill>
                            <a:srgbClr val="0070C0"/>
                          </a:solidFill>
                          <a:latin typeface="Times New Roman" pitchFamily="18" charset="0"/>
                          <a:ea typeface="+mn-ea"/>
                          <a:cs typeface="Times New Roman" pitchFamily="18" charset="0"/>
                        </a:rPr>
                        <a:t> kullanımı karşılığında yapılan ödeme.)</a:t>
                      </a:r>
                      <a:endParaRPr kumimoji="0" lang="tr-TR" sz="1800" b="1" i="1" u="none" kern="1200" dirty="0" smtClean="0">
                        <a:solidFill>
                          <a:srgbClr val="0070C0"/>
                        </a:solidFill>
                        <a:latin typeface="Times New Roman" pitchFamily="18" charset="0"/>
                        <a:ea typeface="+mn-ea"/>
                        <a:cs typeface="Times New Roman" pitchFamily="18" charset="0"/>
                      </a:endParaRPr>
                    </a:p>
                    <a:p>
                      <a:pPr marL="457200" marR="0" lvl="1" indent="0" algn="l" defTabSz="914400" rtl="0" eaLnBrk="1" fontAlgn="auto" latinLnBrk="0" hangingPunct="1">
                        <a:lnSpc>
                          <a:spcPct val="80000"/>
                        </a:lnSpc>
                        <a:spcBef>
                          <a:spcPts val="0"/>
                        </a:spcBef>
                        <a:spcAft>
                          <a:spcPts val="0"/>
                        </a:spcAft>
                        <a:buClrTx/>
                        <a:buSzTx/>
                        <a:buFontTx/>
                        <a:buNone/>
                        <a:tabLst/>
                        <a:defRPr/>
                      </a:pPr>
                      <a:r>
                        <a:rPr kumimoji="0" lang="tr-TR" sz="1800" b="1" u="none" kern="1200" dirty="0" smtClean="0">
                          <a:solidFill>
                            <a:schemeClr val="dk1"/>
                          </a:solidFill>
                          <a:latin typeface="Times New Roman" pitchFamily="18" charset="0"/>
                          <a:ea typeface="+mn-ea"/>
                          <a:cs typeface="Times New Roman" pitchFamily="18" charset="0"/>
                        </a:rPr>
                        <a:t>05-Cari Transferler</a:t>
                      </a:r>
                    </a:p>
                    <a:p>
                      <a:pPr marL="457200" marR="0" lvl="1" indent="0" algn="l" defTabSz="914400" rtl="0" eaLnBrk="1" fontAlgn="auto" latinLnBrk="0" hangingPunct="1">
                        <a:lnSpc>
                          <a:spcPct val="80000"/>
                        </a:lnSpc>
                        <a:spcBef>
                          <a:spcPts val="0"/>
                        </a:spcBef>
                        <a:spcAft>
                          <a:spcPts val="0"/>
                        </a:spcAft>
                        <a:buClrTx/>
                        <a:buSzTx/>
                        <a:buFontTx/>
                        <a:buNone/>
                        <a:tabLst/>
                        <a:defRPr/>
                      </a:pPr>
                      <a:r>
                        <a:rPr kumimoji="0" lang="tr-TR" sz="1800" b="1" u="none" kern="1200" dirty="0" smtClean="0">
                          <a:solidFill>
                            <a:schemeClr val="dk1"/>
                          </a:solidFill>
                          <a:latin typeface="Times New Roman" pitchFamily="18" charset="0"/>
                          <a:ea typeface="+mn-ea"/>
                          <a:cs typeface="Times New Roman" pitchFamily="18" charset="0"/>
                        </a:rPr>
                        <a:t>06-Sermaye Giderleri</a:t>
                      </a:r>
                    </a:p>
                    <a:p>
                      <a:pPr marL="457200" marR="0" lvl="1" indent="0" algn="l" defTabSz="914400" rtl="0" eaLnBrk="1" fontAlgn="auto" latinLnBrk="0" hangingPunct="1">
                        <a:lnSpc>
                          <a:spcPct val="80000"/>
                        </a:lnSpc>
                        <a:spcBef>
                          <a:spcPts val="0"/>
                        </a:spcBef>
                        <a:spcAft>
                          <a:spcPts val="0"/>
                        </a:spcAft>
                        <a:buClrTx/>
                        <a:buSzTx/>
                        <a:buFontTx/>
                        <a:buNone/>
                        <a:tabLst/>
                        <a:defRPr/>
                      </a:pPr>
                      <a:r>
                        <a:rPr kumimoji="0" lang="tr-TR" sz="1800" b="1" u="none" kern="1200" dirty="0" smtClean="0">
                          <a:solidFill>
                            <a:schemeClr val="dk1"/>
                          </a:solidFill>
                          <a:latin typeface="Times New Roman" pitchFamily="18" charset="0"/>
                          <a:ea typeface="+mn-ea"/>
                          <a:cs typeface="Times New Roman" pitchFamily="18" charset="0"/>
                        </a:rPr>
                        <a:t>07-Sermaye Transferleri</a:t>
                      </a:r>
                    </a:p>
                    <a:p>
                      <a:pPr marL="457200" marR="0" lvl="1" indent="0" algn="l" defTabSz="914400" rtl="0" eaLnBrk="1" fontAlgn="auto" latinLnBrk="0" hangingPunct="1">
                        <a:lnSpc>
                          <a:spcPct val="80000"/>
                        </a:lnSpc>
                        <a:spcBef>
                          <a:spcPts val="0"/>
                        </a:spcBef>
                        <a:spcAft>
                          <a:spcPts val="0"/>
                        </a:spcAft>
                        <a:buClrTx/>
                        <a:buSzTx/>
                        <a:buFontTx/>
                        <a:buNone/>
                        <a:tabLst/>
                        <a:defRPr/>
                      </a:pPr>
                      <a:r>
                        <a:rPr kumimoji="0" lang="tr-TR" sz="1800" b="1" u="none" kern="1200" dirty="0" smtClean="0">
                          <a:solidFill>
                            <a:schemeClr val="dk1"/>
                          </a:solidFill>
                          <a:latin typeface="Times New Roman" pitchFamily="18" charset="0"/>
                          <a:ea typeface="+mn-ea"/>
                          <a:cs typeface="Times New Roman" pitchFamily="18" charset="0"/>
                        </a:rPr>
                        <a:t>08-Borç Verme</a:t>
                      </a:r>
                    </a:p>
                    <a:p>
                      <a:pPr marL="457200" marR="0" lvl="1" indent="0" algn="l" defTabSz="914400" rtl="0" eaLnBrk="1" fontAlgn="auto" latinLnBrk="0" hangingPunct="1">
                        <a:lnSpc>
                          <a:spcPct val="80000"/>
                        </a:lnSpc>
                        <a:spcBef>
                          <a:spcPts val="0"/>
                        </a:spcBef>
                        <a:spcAft>
                          <a:spcPts val="0"/>
                        </a:spcAft>
                        <a:buClrTx/>
                        <a:buSzTx/>
                        <a:buFontTx/>
                        <a:buNone/>
                        <a:tabLst/>
                        <a:defRPr/>
                      </a:pPr>
                      <a:r>
                        <a:rPr kumimoji="0" lang="tr-TR" sz="1800" b="1" u="none" kern="1200" dirty="0" smtClean="0">
                          <a:solidFill>
                            <a:schemeClr val="dk1"/>
                          </a:solidFill>
                          <a:latin typeface="Times New Roman" pitchFamily="18" charset="0"/>
                          <a:ea typeface="+mn-ea"/>
                          <a:cs typeface="Times New Roman" pitchFamily="18" charset="0"/>
                        </a:rPr>
                        <a:t>09-Yedek Ödenekler</a:t>
                      </a:r>
                      <a:endParaRPr lang="tr-TR" sz="1800" b="1" dirty="0">
                        <a:latin typeface="Times New Roman" pitchFamily="18" charset="0"/>
                        <a:cs typeface="Times New Roman" pitchFamily="18" charset="0"/>
                      </a:endParaRPr>
                    </a:p>
                  </a:txBody>
                  <a:tcPr>
                    <a:lnL w="9525" cap="flat" cmpd="sng" algn="ctr">
                      <a:noFill/>
                      <a:prstDash val="solid"/>
                    </a:lnL>
                    <a:lnR w="9525" cap="flat" cmpd="sng" algn="ctr">
                      <a:noFill/>
                      <a:prstDash val="solid"/>
                    </a:lnR>
                    <a:lnT w="12700" cap="flat" cmpd="sng" algn="ctr">
                      <a:noFill/>
                      <a:prstDash val="solid"/>
                      <a:round/>
                      <a:headEnd type="none" w="med" len="med"/>
                      <a:tailEnd type="none" w="med" len="med"/>
                    </a:lnT>
                    <a:lnB w="9525" cap="flat" cmpd="sng" algn="ctr">
                      <a:noFill/>
                      <a:prstDash val="solid"/>
                    </a:lnB>
                    <a:lnTlToBr w="12700" cmpd="sng">
                      <a:noFill/>
                      <a:prstDash val="solid"/>
                    </a:lnTlToBr>
                    <a:lnBlToTr w="12700" cmpd="sng">
                      <a:noFill/>
                      <a:prstDash val="solid"/>
                    </a:lnBlToTr>
                    <a:solidFill>
                      <a:srgbClr val="F9D1A9"/>
                    </a:solidFill>
                  </a:tcPr>
                </a:tc>
              </a:tr>
            </a:tbl>
          </a:graphicData>
        </a:graphic>
      </p:graphicFrame>
      <p:sp>
        <p:nvSpPr>
          <p:cNvPr id="14" name="13 Eksi"/>
          <p:cNvSpPr/>
          <p:nvPr/>
        </p:nvSpPr>
        <p:spPr>
          <a:xfrm>
            <a:off x="-1357313" y="1341438"/>
            <a:ext cx="10501313" cy="574675"/>
          </a:xfrm>
          <a:prstGeom prst="mathMinus">
            <a:avLst/>
          </a:prstGeom>
          <a:solidFill>
            <a:srgbClr val="781E46"/>
          </a:solidFill>
          <a:ln>
            <a:solidFill>
              <a:srgbClr val="EF4111">
                <a:alpha val="40000"/>
              </a:srgb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tr-TR"/>
          </a:p>
        </p:txBody>
      </p:sp>
      <p:pic>
        <p:nvPicPr>
          <p:cNvPr id="20484" name="4 Resim"/>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auto">
          <a:xfrm>
            <a:off x="7818438" y="1052513"/>
            <a:ext cx="1035050" cy="1035050"/>
          </a:xfrm>
          <a:prstGeom prst="rect">
            <a:avLst/>
          </a:prstGeom>
          <a:noFill/>
          <a:ln w="9525">
            <a:noFill/>
            <a:miter lim="800000"/>
            <a:headEnd/>
            <a:tailEnd/>
          </a:ln>
        </p:spPr>
      </p:pic>
      <p:sp>
        <p:nvSpPr>
          <p:cNvPr id="7" name="6 Eksi"/>
          <p:cNvSpPr/>
          <p:nvPr/>
        </p:nvSpPr>
        <p:spPr>
          <a:xfrm>
            <a:off x="8858250" y="1268413"/>
            <a:ext cx="322263" cy="720725"/>
          </a:xfrm>
          <a:prstGeom prst="mathMinus">
            <a:avLst/>
          </a:prstGeom>
          <a:solidFill>
            <a:srgbClr val="781E46"/>
          </a:solidFill>
          <a:ln>
            <a:solidFill>
              <a:srgbClr val="EF4111">
                <a:alpha val="15000"/>
              </a:srgb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tr-T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9D1A9"/>
        </a:solidFill>
        <a:effectLst/>
      </p:bgPr>
    </p:bg>
    <p:spTree>
      <p:nvGrpSpPr>
        <p:cNvPr id="1" name=""/>
        <p:cNvGrpSpPr/>
        <p:nvPr/>
      </p:nvGrpSpPr>
      <p:grpSpPr>
        <a:xfrm>
          <a:off x="0" y="0"/>
          <a:ext cx="0" cy="0"/>
          <a:chOff x="0" y="0"/>
          <a:chExt cx="0" cy="0"/>
        </a:xfrm>
      </p:grpSpPr>
      <p:graphicFrame>
        <p:nvGraphicFramePr>
          <p:cNvPr id="6" name="5 Tablo"/>
          <p:cNvGraphicFramePr>
            <a:graphicFrameLocks noGrp="1"/>
          </p:cNvGraphicFramePr>
          <p:nvPr>
            <p:extLst>
              <p:ext uri="{D42A27DB-BD31-4B8C-83A1-F6EECF244321}">
                <p14:modId xmlns:p14="http://schemas.microsoft.com/office/powerpoint/2010/main" val="1720604350"/>
              </p:ext>
            </p:extLst>
          </p:nvPr>
        </p:nvGraphicFramePr>
        <p:xfrm>
          <a:off x="0" y="642918"/>
          <a:ext cx="9143999" cy="6107570"/>
        </p:xfrm>
        <a:graphic>
          <a:graphicData uri="http://schemas.openxmlformats.org/drawingml/2006/table">
            <a:tbl>
              <a:tblPr>
                <a:effectLst>
                  <a:outerShdw blurRad="57150" dist="38100" dir="5400000" algn="ctr" rotWithShape="0">
                    <a:srgbClr val="F3850D">
                      <a:alpha val="48000"/>
                    </a:srgbClr>
                  </a:outerShdw>
                </a:effectLst>
                <a:tableStyleId>{69C7853C-536D-4A76-A0AE-DD22124D55A5}</a:tableStyleId>
              </a:tblPr>
              <a:tblGrid>
                <a:gridCol w="9143999"/>
              </a:tblGrid>
              <a:tr h="105789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tr-TR" sz="3200" b="1" u="none" dirty="0" smtClean="0">
                          <a:latin typeface="Comic Sans MS" pitchFamily="66" charset="0"/>
                          <a:cs typeface="Times New Roman" pitchFamily="18" charset="0"/>
                        </a:rPr>
                        <a:t>   </a:t>
                      </a:r>
                      <a:r>
                        <a:rPr lang="tr-TR" sz="3200" b="1" dirty="0" smtClean="0">
                          <a:solidFill>
                            <a:srgbClr val="FF0000"/>
                          </a:solidFill>
                          <a:latin typeface="Times New Roman" pitchFamily="18" charset="0"/>
                          <a:cs typeface="Times New Roman" pitchFamily="18" charset="0"/>
                        </a:rPr>
                        <a:t>Bütçe</a:t>
                      </a:r>
                      <a:r>
                        <a:rPr lang="tr-TR" sz="3200" b="1" baseline="0" dirty="0" smtClean="0">
                          <a:solidFill>
                            <a:srgbClr val="FF0000"/>
                          </a:solidFill>
                          <a:latin typeface="Times New Roman" pitchFamily="18" charset="0"/>
                          <a:cs typeface="Times New Roman" pitchFamily="18" charset="0"/>
                        </a:rPr>
                        <a:t> Hazırlık Mevzuatı ve Dokümanları       </a:t>
                      </a:r>
                      <a:r>
                        <a:rPr lang="tr-TR" sz="2800" b="1" baseline="0" dirty="0" smtClean="0">
                          <a:solidFill>
                            <a:srgbClr val="00B050"/>
                          </a:solidFill>
                          <a:latin typeface="Times New Roman" pitchFamily="18" charset="0"/>
                          <a:cs typeface="Times New Roman" pitchFamily="18" charset="0"/>
                        </a:rPr>
                        <a:t>Bütçe Hazırlama Rehberi-13 </a:t>
                      </a:r>
                      <a:endParaRPr lang="tr-TR" sz="3200" b="1" u="none" dirty="0" smtClean="0">
                        <a:solidFill>
                          <a:srgbClr val="FF0000"/>
                        </a:solidFill>
                        <a:latin typeface="Comic Sans MS" pitchFamily="66" charset="0"/>
                        <a:cs typeface="Times New Roman"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9D1A9"/>
                    </a:solidFill>
                  </a:tcPr>
                </a:tc>
              </a:tr>
              <a:tr h="504968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tr-TR" sz="2000" b="1" kern="1200" dirty="0" smtClean="0">
                          <a:solidFill>
                            <a:srgbClr val="FF0000"/>
                          </a:solidFill>
                          <a:latin typeface="Times New Roman" pitchFamily="18" charset="0"/>
                          <a:ea typeface="+mn-ea"/>
                          <a:cs typeface="Times New Roman" pitchFamily="18" charset="0"/>
                        </a:rPr>
                        <a:t>B. ANALİTİK BÜTÇE SINIFLANDIRMASI -10</a:t>
                      </a:r>
                    </a:p>
                    <a:p>
                      <a:pPr marL="0" marR="0" indent="0" algn="l" defTabSz="914400" rtl="0" eaLnBrk="1" fontAlgn="auto" latinLnBrk="0" hangingPunct="1">
                        <a:lnSpc>
                          <a:spcPct val="100000"/>
                        </a:lnSpc>
                        <a:spcBef>
                          <a:spcPts val="0"/>
                        </a:spcBef>
                        <a:spcAft>
                          <a:spcPts val="0"/>
                        </a:spcAft>
                        <a:buClrTx/>
                        <a:buSzTx/>
                        <a:buFontTx/>
                        <a:buNone/>
                        <a:tabLst/>
                        <a:defRPr/>
                      </a:pPr>
                      <a:endParaRPr kumimoji="0" lang="tr-TR" sz="800" kern="1200" dirty="0" smtClean="0">
                        <a:solidFill>
                          <a:srgbClr val="FF0000"/>
                        </a:solidFill>
                        <a:latin typeface="Times New Roman" pitchFamily="18" charset="0"/>
                        <a:ea typeface="+mn-ea"/>
                        <a:cs typeface="Times New Roman" pitchFamily="18" charset="0"/>
                      </a:endParaRPr>
                    </a:p>
                    <a:p>
                      <a:pPr lvl="1" algn="just">
                        <a:buFont typeface="Wingdings" pitchFamily="2" charset="2"/>
                        <a:buNone/>
                      </a:pPr>
                      <a:r>
                        <a:rPr kumimoji="0" lang="tr-TR" sz="2800" kern="1200" baseline="0" dirty="0" smtClean="0">
                          <a:solidFill>
                            <a:srgbClr val="00B0F0"/>
                          </a:solidFill>
                          <a:latin typeface="Times New Roman" pitchFamily="18" charset="0"/>
                          <a:ea typeface="+mn-ea"/>
                          <a:cs typeface="Times New Roman" pitchFamily="18" charset="0"/>
                        </a:rPr>
                        <a:t>2. Gelirlerin Sınıflandırması</a:t>
                      </a:r>
                    </a:p>
                    <a:p>
                      <a:pPr lvl="1" eaLnBrk="1" hangingPunct="1">
                        <a:lnSpc>
                          <a:spcPct val="80000"/>
                        </a:lnSpc>
                        <a:buFontTx/>
                        <a:buNone/>
                        <a:defRPr/>
                      </a:pPr>
                      <a:endParaRPr kumimoji="0" lang="tr-TR" sz="2400" kern="1200" dirty="0" smtClean="0">
                        <a:solidFill>
                          <a:schemeClr val="dk1"/>
                        </a:solidFill>
                        <a:latin typeface="Times New Roman" pitchFamily="18" charset="0"/>
                        <a:ea typeface="+mn-ea"/>
                        <a:cs typeface="Times New Roman" pitchFamily="18" charset="0"/>
                      </a:endParaRPr>
                    </a:p>
                    <a:p>
                      <a:pPr lvl="1" eaLnBrk="1" hangingPunct="1">
                        <a:lnSpc>
                          <a:spcPct val="80000"/>
                        </a:lnSpc>
                        <a:buFontTx/>
                        <a:buNone/>
                        <a:defRPr/>
                      </a:pPr>
                      <a:r>
                        <a:rPr kumimoji="0" lang="tr-TR" sz="2400" b="1" kern="1200" dirty="0" smtClean="0">
                          <a:solidFill>
                            <a:srgbClr val="781E46"/>
                          </a:solidFill>
                          <a:latin typeface="Times New Roman" pitchFamily="18" charset="0"/>
                          <a:ea typeface="+mn-ea"/>
                          <a:cs typeface="Times New Roman" pitchFamily="18" charset="0"/>
                        </a:rPr>
                        <a:t>01-Vergi</a:t>
                      </a:r>
                      <a:r>
                        <a:rPr kumimoji="0" lang="tr-TR" sz="2400" b="1" kern="1200" baseline="0" dirty="0" smtClean="0">
                          <a:solidFill>
                            <a:srgbClr val="781E46"/>
                          </a:solidFill>
                          <a:latin typeface="Times New Roman" pitchFamily="18" charset="0"/>
                          <a:ea typeface="+mn-ea"/>
                          <a:cs typeface="Times New Roman" pitchFamily="18" charset="0"/>
                        </a:rPr>
                        <a:t> Gelirleri</a:t>
                      </a:r>
                    </a:p>
                    <a:p>
                      <a:pPr lvl="1" eaLnBrk="1" hangingPunct="1">
                        <a:lnSpc>
                          <a:spcPct val="80000"/>
                        </a:lnSpc>
                        <a:buFontTx/>
                        <a:buNone/>
                        <a:defRPr/>
                      </a:pPr>
                      <a:r>
                        <a:rPr kumimoji="0" lang="tr-TR" sz="2400" b="1" kern="1200" baseline="0" dirty="0" smtClean="0">
                          <a:solidFill>
                            <a:srgbClr val="781E46"/>
                          </a:solidFill>
                          <a:effectLst/>
                          <a:latin typeface="Times New Roman" pitchFamily="18" charset="0"/>
                          <a:ea typeface="+mn-ea"/>
                          <a:cs typeface="Times New Roman" pitchFamily="18" charset="0"/>
                        </a:rPr>
                        <a:t>02- Sosyal Güvenlik Gelirleri</a:t>
                      </a:r>
                    </a:p>
                    <a:p>
                      <a:pPr lvl="1" eaLnBrk="1" hangingPunct="1">
                        <a:lnSpc>
                          <a:spcPct val="80000"/>
                        </a:lnSpc>
                        <a:buFontTx/>
                        <a:buNone/>
                        <a:defRPr/>
                      </a:pPr>
                      <a:r>
                        <a:rPr kumimoji="0" lang="tr-TR" sz="2400" b="1" kern="1200" baseline="0" dirty="0" smtClean="0">
                          <a:solidFill>
                            <a:srgbClr val="781E46"/>
                          </a:solidFill>
                          <a:effectLst/>
                          <a:latin typeface="Times New Roman" pitchFamily="18" charset="0"/>
                          <a:ea typeface="+mn-ea"/>
                          <a:cs typeface="Times New Roman" pitchFamily="18" charset="0"/>
                        </a:rPr>
                        <a:t>03-Teşebbüs ve Mülkiyet Gelirleri</a:t>
                      </a:r>
                    </a:p>
                    <a:p>
                      <a:pPr lvl="1" eaLnBrk="1" hangingPunct="1">
                        <a:lnSpc>
                          <a:spcPct val="80000"/>
                        </a:lnSpc>
                        <a:buFontTx/>
                        <a:buNone/>
                        <a:defRPr/>
                      </a:pPr>
                      <a:r>
                        <a:rPr kumimoji="0" lang="tr-TR" sz="2400" b="1" kern="1200" baseline="0" dirty="0" smtClean="0">
                          <a:solidFill>
                            <a:srgbClr val="781E46"/>
                          </a:solidFill>
                          <a:effectLst/>
                          <a:latin typeface="Times New Roman" pitchFamily="18" charset="0"/>
                          <a:ea typeface="+mn-ea"/>
                          <a:cs typeface="Times New Roman" pitchFamily="18" charset="0"/>
                        </a:rPr>
                        <a:t>04- Alınan Bağış ve Yardımlar ile Özel Gelirler</a:t>
                      </a:r>
                    </a:p>
                    <a:p>
                      <a:pPr lvl="1" eaLnBrk="1" hangingPunct="1">
                        <a:lnSpc>
                          <a:spcPct val="80000"/>
                        </a:lnSpc>
                        <a:buFontTx/>
                        <a:buNone/>
                        <a:defRPr/>
                      </a:pPr>
                      <a:r>
                        <a:rPr kumimoji="0" lang="tr-TR" sz="2400" b="1" kern="1200" baseline="0" dirty="0" smtClean="0">
                          <a:solidFill>
                            <a:srgbClr val="781E46"/>
                          </a:solidFill>
                          <a:effectLst/>
                          <a:latin typeface="Times New Roman" pitchFamily="18" charset="0"/>
                          <a:ea typeface="+mn-ea"/>
                          <a:cs typeface="Times New Roman" pitchFamily="18" charset="0"/>
                        </a:rPr>
                        <a:t>05- Diğer Gelirler</a:t>
                      </a:r>
                    </a:p>
                    <a:p>
                      <a:pPr lvl="1" eaLnBrk="1" hangingPunct="1">
                        <a:lnSpc>
                          <a:spcPct val="80000"/>
                        </a:lnSpc>
                        <a:buFontTx/>
                        <a:buNone/>
                        <a:defRPr/>
                      </a:pPr>
                      <a:r>
                        <a:rPr kumimoji="0" lang="tr-TR" sz="2400" b="1" kern="1200" baseline="0" dirty="0" smtClean="0">
                          <a:solidFill>
                            <a:srgbClr val="781E46"/>
                          </a:solidFill>
                          <a:effectLst/>
                          <a:latin typeface="Times New Roman" pitchFamily="18" charset="0"/>
                          <a:ea typeface="+mn-ea"/>
                          <a:cs typeface="Times New Roman" pitchFamily="18" charset="0"/>
                        </a:rPr>
                        <a:t>      05.1 Faiz Gelirleri</a:t>
                      </a:r>
                    </a:p>
                    <a:p>
                      <a:pPr lvl="1" eaLnBrk="1" hangingPunct="1">
                        <a:lnSpc>
                          <a:spcPct val="80000"/>
                        </a:lnSpc>
                        <a:buFontTx/>
                        <a:buNone/>
                        <a:defRPr/>
                      </a:pPr>
                      <a:r>
                        <a:rPr kumimoji="0" lang="tr-TR" sz="2400" b="1" kern="1200" baseline="0" dirty="0" smtClean="0">
                          <a:solidFill>
                            <a:srgbClr val="781E46"/>
                          </a:solidFill>
                          <a:effectLst/>
                          <a:latin typeface="Times New Roman" pitchFamily="18" charset="0"/>
                          <a:ea typeface="+mn-ea"/>
                          <a:cs typeface="Times New Roman" pitchFamily="18" charset="0"/>
                        </a:rPr>
                        <a:t>      05.2 Kişi ve Kurumlardan Alınan Paylar </a:t>
                      </a:r>
                      <a:r>
                        <a:rPr kumimoji="0" lang="tr-TR" sz="1400" b="1" i="1" kern="1200" baseline="0" dirty="0" smtClean="0">
                          <a:solidFill>
                            <a:srgbClr val="781E46"/>
                          </a:solidFill>
                          <a:effectLst/>
                          <a:latin typeface="Times New Roman" pitchFamily="18" charset="0"/>
                          <a:ea typeface="+mn-ea"/>
                          <a:cs typeface="Times New Roman" pitchFamily="18" charset="0"/>
                        </a:rPr>
                        <a:t>(05.2.6.16 Araş.Projeleri Gel.Payı)</a:t>
                      </a:r>
                    </a:p>
                    <a:p>
                      <a:pPr lvl="1" eaLnBrk="1" hangingPunct="1">
                        <a:lnSpc>
                          <a:spcPct val="80000"/>
                        </a:lnSpc>
                        <a:buFontTx/>
                        <a:buNone/>
                        <a:defRPr/>
                      </a:pPr>
                      <a:r>
                        <a:rPr lang="tr-TR" sz="2400" b="1" i="1" dirty="0" smtClean="0">
                          <a:solidFill>
                            <a:srgbClr val="781E46"/>
                          </a:solidFill>
                          <a:effectLst/>
                          <a:latin typeface="Times New Roman" pitchFamily="18" charset="0"/>
                          <a:cs typeface="Times New Roman" pitchFamily="18" charset="0"/>
                        </a:rPr>
                        <a:t>      </a:t>
                      </a:r>
                      <a:r>
                        <a:rPr lang="tr-TR" sz="2400" b="1" i="0" dirty="0" smtClean="0">
                          <a:solidFill>
                            <a:srgbClr val="781E46"/>
                          </a:solidFill>
                          <a:effectLst/>
                          <a:latin typeface="Times New Roman" pitchFamily="18" charset="0"/>
                          <a:cs typeface="Times New Roman" pitchFamily="18" charset="0"/>
                        </a:rPr>
                        <a:t>05.3</a:t>
                      </a:r>
                      <a:r>
                        <a:rPr lang="tr-TR" sz="2400" b="1" i="0" baseline="0" dirty="0" smtClean="0">
                          <a:solidFill>
                            <a:srgbClr val="781E46"/>
                          </a:solidFill>
                          <a:effectLst/>
                          <a:latin typeface="Times New Roman" pitchFamily="18" charset="0"/>
                          <a:cs typeface="Times New Roman" pitchFamily="18" charset="0"/>
                        </a:rPr>
                        <a:t> Para Cezaları vs.</a:t>
                      </a:r>
                    </a:p>
                    <a:p>
                      <a:pPr lvl="1" eaLnBrk="1" hangingPunct="1">
                        <a:lnSpc>
                          <a:spcPct val="80000"/>
                        </a:lnSpc>
                        <a:buFontTx/>
                        <a:buNone/>
                        <a:defRPr/>
                      </a:pPr>
                      <a:r>
                        <a:rPr lang="tr-TR" sz="2400" b="1" i="0" baseline="0" dirty="0" smtClean="0">
                          <a:solidFill>
                            <a:srgbClr val="781E46"/>
                          </a:solidFill>
                          <a:effectLst/>
                          <a:latin typeface="Times New Roman" pitchFamily="18" charset="0"/>
                          <a:cs typeface="Times New Roman" pitchFamily="18" charset="0"/>
                        </a:rPr>
                        <a:t>06- Sermaye Gelirleri</a:t>
                      </a:r>
                    </a:p>
                    <a:p>
                      <a:pPr lvl="1" eaLnBrk="1" hangingPunct="1">
                        <a:lnSpc>
                          <a:spcPct val="80000"/>
                        </a:lnSpc>
                        <a:buFontTx/>
                        <a:buNone/>
                        <a:defRPr/>
                      </a:pPr>
                      <a:r>
                        <a:rPr lang="tr-TR" sz="2400" b="1" i="0" baseline="0" dirty="0" smtClean="0">
                          <a:solidFill>
                            <a:srgbClr val="781E46"/>
                          </a:solidFill>
                          <a:effectLst/>
                          <a:latin typeface="Times New Roman" pitchFamily="18" charset="0"/>
                          <a:cs typeface="Times New Roman" pitchFamily="18" charset="0"/>
                        </a:rPr>
                        <a:t>      06-1 Taşınmaz Satış Gelirleri</a:t>
                      </a:r>
                    </a:p>
                    <a:p>
                      <a:pPr lvl="1" eaLnBrk="1" hangingPunct="1">
                        <a:lnSpc>
                          <a:spcPct val="80000"/>
                        </a:lnSpc>
                        <a:buFontTx/>
                        <a:buNone/>
                        <a:defRPr/>
                      </a:pPr>
                      <a:r>
                        <a:rPr lang="tr-TR" sz="2400" b="1" i="0" baseline="0" dirty="0" smtClean="0">
                          <a:solidFill>
                            <a:srgbClr val="781E46"/>
                          </a:solidFill>
                          <a:effectLst/>
                          <a:latin typeface="Times New Roman" pitchFamily="18" charset="0"/>
                          <a:cs typeface="Times New Roman" pitchFamily="18" charset="0"/>
                        </a:rPr>
                        <a:t>      06-2 Taşınır Satış Gelirleri vs.</a:t>
                      </a:r>
                    </a:p>
                    <a:p>
                      <a:pPr lvl="1" eaLnBrk="1" hangingPunct="1">
                        <a:lnSpc>
                          <a:spcPct val="80000"/>
                        </a:lnSpc>
                        <a:buFontTx/>
                        <a:buNone/>
                        <a:defRPr/>
                      </a:pPr>
                      <a:r>
                        <a:rPr lang="tr-TR" sz="2400" b="1" i="0" baseline="0" dirty="0" smtClean="0">
                          <a:solidFill>
                            <a:srgbClr val="781E46"/>
                          </a:solidFill>
                          <a:effectLst/>
                          <a:latin typeface="Times New Roman" pitchFamily="18" charset="0"/>
                          <a:cs typeface="Times New Roman" pitchFamily="18" charset="0"/>
                        </a:rPr>
                        <a:t>08-Alacaklardan Tahsilat </a:t>
                      </a:r>
                      <a:r>
                        <a:rPr lang="tr-TR" sz="1600" b="1" i="1" baseline="0" dirty="0" smtClean="0">
                          <a:solidFill>
                            <a:srgbClr val="781E46"/>
                          </a:solidFill>
                          <a:effectLst/>
                          <a:latin typeface="Times New Roman" pitchFamily="18" charset="0"/>
                          <a:cs typeface="Times New Roman" pitchFamily="18" charset="0"/>
                        </a:rPr>
                        <a:t>(Verilen kredi karşılığı geri ödemeler)</a:t>
                      </a:r>
                    </a:p>
                    <a:p>
                      <a:pPr lvl="1" eaLnBrk="1" hangingPunct="1">
                        <a:lnSpc>
                          <a:spcPct val="80000"/>
                        </a:lnSpc>
                        <a:buFontTx/>
                        <a:buNone/>
                        <a:defRPr/>
                      </a:pPr>
                      <a:r>
                        <a:rPr lang="tr-TR" sz="2400" b="1" i="0" dirty="0" smtClean="0">
                          <a:solidFill>
                            <a:srgbClr val="781E46"/>
                          </a:solidFill>
                          <a:effectLst/>
                          <a:latin typeface="Times New Roman" pitchFamily="18" charset="0"/>
                          <a:cs typeface="Times New Roman" pitchFamily="18" charset="0"/>
                        </a:rPr>
                        <a:t>09-</a:t>
                      </a:r>
                      <a:r>
                        <a:rPr lang="tr-TR" sz="2400" b="1" i="0" dirty="0" err="1" smtClean="0">
                          <a:solidFill>
                            <a:srgbClr val="781E46"/>
                          </a:solidFill>
                          <a:effectLst/>
                          <a:latin typeface="Times New Roman" pitchFamily="18" charset="0"/>
                          <a:cs typeface="Times New Roman" pitchFamily="18" charset="0"/>
                        </a:rPr>
                        <a:t>Red</a:t>
                      </a:r>
                      <a:r>
                        <a:rPr lang="tr-TR" sz="2400" b="1" i="0" baseline="0" dirty="0" smtClean="0">
                          <a:solidFill>
                            <a:srgbClr val="781E46"/>
                          </a:solidFill>
                          <a:effectLst/>
                          <a:latin typeface="Times New Roman" pitchFamily="18" charset="0"/>
                          <a:cs typeface="Times New Roman" pitchFamily="18" charset="0"/>
                        </a:rPr>
                        <a:t> ve İadeler</a:t>
                      </a:r>
                      <a:endParaRPr lang="tr-TR" sz="2400" b="1" i="0" dirty="0" smtClean="0">
                        <a:solidFill>
                          <a:srgbClr val="781E46"/>
                        </a:solidFill>
                        <a:effectLst/>
                        <a:latin typeface="Times New Roman" pitchFamily="18" charset="0"/>
                        <a:cs typeface="Times New Roman" pitchFamily="18" charset="0"/>
                      </a:endParaRPr>
                    </a:p>
                  </a:txBody>
                  <a:tcPr>
                    <a:lnL w="9525" cap="flat" cmpd="sng" algn="ctr">
                      <a:noFill/>
                      <a:prstDash val="solid"/>
                    </a:lnL>
                    <a:lnR w="9525" cap="flat" cmpd="sng" algn="ctr">
                      <a:noFill/>
                      <a:prstDash val="solid"/>
                    </a:lnR>
                    <a:lnT w="12700" cap="flat" cmpd="sng" algn="ctr">
                      <a:noFill/>
                      <a:prstDash val="solid"/>
                      <a:round/>
                      <a:headEnd type="none" w="med" len="med"/>
                      <a:tailEnd type="none" w="med" len="med"/>
                    </a:lnT>
                    <a:lnB w="9525" cap="flat" cmpd="sng" algn="ctr">
                      <a:noFill/>
                      <a:prstDash val="solid"/>
                    </a:lnB>
                    <a:lnTlToBr w="12700" cmpd="sng">
                      <a:noFill/>
                      <a:prstDash val="solid"/>
                    </a:lnTlToBr>
                    <a:lnBlToTr w="12700" cmpd="sng">
                      <a:noFill/>
                      <a:prstDash val="solid"/>
                    </a:lnBlToTr>
                    <a:solidFill>
                      <a:srgbClr val="F9D1A9"/>
                    </a:solidFill>
                  </a:tcPr>
                </a:tc>
              </a:tr>
            </a:tbl>
          </a:graphicData>
        </a:graphic>
      </p:graphicFrame>
      <p:sp>
        <p:nvSpPr>
          <p:cNvPr id="14" name="13 Eksi"/>
          <p:cNvSpPr/>
          <p:nvPr/>
        </p:nvSpPr>
        <p:spPr>
          <a:xfrm>
            <a:off x="-1357313" y="1341438"/>
            <a:ext cx="10501313" cy="574675"/>
          </a:xfrm>
          <a:prstGeom prst="mathMinus">
            <a:avLst/>
          </a:prstGeom>
          <a:solidFill>
            <a:srgbClr val="781E46"/>
          </a:solidFill>
          <a:ln>
            <a:solidFill>
              <a:srgbClr val="EF4111">
                <a:alpha val="40000"/>
              </a:srgb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tr-TR"/>
          </a:p>
        </p:txBody>
      </p:sp>
      <p:pic>
        <p:nvPicPr>
          <p:cNvPr id="21508" name="4 Resim"/>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auto">
          <a:xfrm>
            <a:off x="7818438" y="1052513"/>
            <a:ext cx="1035050" cy="1035050"/>
          </a:xfrm>
          <a:prstGeom prst="rect">
            <a:avLst/>
          </a:prstGeom>
          <a:noFill/>
          <a:ln w="9525">
            <a:noFill/>
            <a:miter lim="800000"/>
            <a:headEnd/>
            <a:tailEnd/>
          </a:ln>
        </p:spPr>
      </p:pic>
      <p:sp>
        <p:nvSpPr>
          <p:cNvPr id="7" name="6 Eksi"/>
          <p:cNvSpPr/>
          <p:nvPr/>
        </p:nvSpPr>
        <p:spPr>
          <a:xfrm>
            <a:off x="8858250" y="1268413"/>
            <a:ext cx="322263" cy="720725"/>
          </a:xfrm>
          <a:prstGeom prst="mathMinus">
            <a:avLst/>
          </a:prstGeom>
          <a:solidFill>
            <a:srgbClr val="781E46"/>
          </a:solidFill>
          <a:ln>
            <a:solidFill>
              <a:srgbClr val="EF4111">
                <a:alpha val="15000"/>
              </a:srgb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tr-T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9D1A9"/>
        </a:solidFill>
        <a:effectLst/>
      </p:bgPr>
    </p:bg>
    <p:spTree>
      <p:nvGrpSpPr>
        <p:cNvPr id="1" name=""/>
        <p:cNvGrpSpPr/>
        <p:nvPr/>
      </p:nvGrpSpPr>
      <p:grpSpPr>
        <a:xfrm>
          <a:off x="0" y="0"/>
          <a:ext cx="0" cy="0"/>
          <a:chOff x="0" y="0"/>
          <a:chExt cx="0" cy="0"/>
        </a:xfrm>
      </p:grpSpPr>
      <p:graphicFrame>
        <p:nvGraphicFramePr>
          <p:cNvPr id="6" name="5 Tablo"/>
          <p:cNvGraphicFramePr>
            <a:graphicFrameLocks noGrp="1"/>
          </p:cNvGraphicFramePr>
          <p:nvPr>
            <p:extLst>
              <p:ext uri="{D42A27DB-BD31-4B8C-83A1-F6EECF244321}">
                <p14:modId xmlns:p14="http://schemas.microsoft.com/office/powerpoint/2010/main" val="1179509164"/>
              </p:ext>
            </p:extLst>
          </p:nvPr>
        </p:nvGraphicFramePr>
        <p:xfrm>
          <a:off x="0" y="642918"/>
          <a:ext cx="9143999" cy="6085270"/>
        </p:xfrm>
        <a:graphic>
          <a:graphicData uri="http://schemas.openxmlformats.org/drawingml/2006/table">
            <a:tbl>
              <a:tblPr>
                <a:effectLst>
                  <a:outerShdw blurRad="57150" dist="38100" dir="5400000" algn="ctr" rotWithShape="0">
                    <a:srgbClr val="F3850D">
                      <a:alpha val="48000"/>
                    </a:srgbClr>
                  </a:outerShdw>
                </a:effectLst>
                <a:tableStyleId>{69C7853C-536D-4A76-A0AE-DD22124D55A5}</a:tableStyleId>
              </a:tblPr>
              <a:tblGrid>
                <a:gridCol w="9143999"/>
              </a:tblGrid>
              <a:tr h="947012">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tr-TR" sz="3200" b="1" u="none" dirty="0" smtClean="0">
                          <a:latin typeface="Comic Sans MS" pitchFamily="66" charset="0"/>
                          <a:cs typeface="Times New Roman" pitchFamily="18" charset="0"/>
                        </a:rPr>
                        <a:t>   </a:t>
                      </a:r>
                      <a:r>
                        <a:rPr lang="tr-TR" sz="3200" b="1" dirty="0" smtClean="0">
                          <a:solidFill>
                            <a:srgbClr val="FF0000"/>
                          </a:solidFill>
                          <a:latin typeface="Times New Roman" pitchFamily="18" charset="0"/>
                          <a:cs typeface="Times New Roman" pitchFamily="18" charset="0"/>
                        </a:rPr>
                        <a:t>Bütçe</a:t>
                      </a:r>
                      <a:r>
                        <a:rPr lang="tr-TR" sz="3200" b="1" baseline="0" dirty="0" smtClean="0">
                          <a:solidFill>
                            <a:srgbClr val="FF0000"/>
                          </a:solidFill>
                          <a:latin typeface="Times New Roman" pitchFamily="18" charset="0"/>
                          <a:cs typeface="Times New Roman" pitchFamily="18" charset="0"/>
                        </a:rPr>
                        <a:t> Hazırlık Mevzuatı ve Dokümanları       </a:t>
                      </a:r>
                      <a:r>
                        <a:rPr lang="tr-TR" sz="2800" b="1" baseline="0" dirty="0" smtClean="0">
                          <a:solidFill>
                            <a:srgbClr val="00B050"/>
                          </a:solidFill>
                          <a:latin typeface="Times New Roman" pitchFamily="18" charset="0"/>
                          <a:cs typeface="Times New Roman" pitchFamily="18" charset="0"/>
                        </a:rPr>
                        <a:t>Bütçe Hazırlama Rehberi-14 </a:t>
                      </a:r>
                      <a:endParaRPr lang="tr-TR" sz="3200" b="1" u="none" dirty="0" smtClean="0">
                        <a:solidFill>
                          <a:srgbClr val="FF0000"/>
                        </a:solidFill>
                        <a:latin typeface="Comic Sans MS" pitchFamily="66" charset="0"/>
                        <a:cs typeface="Times New Roman"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9D1A9"/>
                    </a:solidFill>
                  </a:tcPr>
                </a:tc>
              </a:tr>
              <a:tr h="507943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tr-TR" sz="2000" b="1" kern="1200" dirty="0" smtClean="0">
                          <a:solidFill>
                            <a:srgbClr val="FF0000"/>
                          </a:solidFill>
                          <a:latin typeface="Times New Roman" pitchFamily="18" charset="0"/>
                          <a:ea typeface="+mn-ea"/>
                          <a:cs typeface="Times New Roman" pitchFamily="18" charset="0"/>
                        </a:rPr>
                        <a:t>C. DİĞER HUSUSLAR-1</a:t>
                      </a:r>
                    </a:p>
                    <a:p>
                      <a:pPr marL="0" marR="0" indent="0" algn="l" defTabSz="914400" rtl="0" eaLnBrk="1" fontAlgn="auto" latinLnBrk="0" hangingPunct="1">
                        <a:lnSpc>
                          <a:spcPct val="100000"/>
                        </a:lnSpc>
                        <a:spcBef>
                          <a:spcPts val="0"/>
                        </a:spcBef>
                        <a:spcAft>
                          <a:spcPts val="0"/>
                        </a:spcAft>
                        <a:buClrTx/>
                        <a:buSzTx/>
                        <a:buFontTx/>
                        <a:buNone/>
                        <a:tabLst/>
                        <a:defRPr/>
                      </a:pPr>
                      <a:endParaRPr kumimoji="0" lang="tr-TR" sz="800" kern="1200" dirty="0" smtClean="0">
                        <a:solidFill>
                          <a:srgbClr val="FF0000"/>
                        </a:solidFill>
                        <a:latin typeface="Times New Roman" pitchFamily="18" charset="0"/>
                        <a:ea typeface="+mn-ea"/>
                        <a:cs typeface="Times New Roman" pitchFamily="18" charset="0"/>
                      </a:endParaRPr>
                    </a:p>
                    <a:p>
                      <a:pPr marL="457200" indent="-457200">
                        <a:buFont typeface="+mj-lt"/>
                        <a:buAutoNum type="arabicPeriod"/>
                      </a:pPr>
                      <a:r>
                        <a:rPr kumimoji="0" lang="tr-TR" sz="2300" kern="1200" dirty="0" smtClean="0">
                          <a:solidFill>
                            <a:schemeClr val="dk1"/>
                          </a:solidFill>
                          <a:latin typeface="Times New Roman" pitchFamily="18" charset="0"/>
                          <a:ea typeface="+mn-ea"/>
                          <a:cs typeface="Times New Roman" pitchFamily="18" charset="0"/>
                        </a:rPr>
                        <a:t>İdareler bünyelerinde bulunan </a:t>
                      </a:r>
                      <a:r>
                        <a:rPr kumimoji="0" lang="tr-TR" sz="2300" b="1" kern="1200" dirty="0" smtClean="0">
                          <a:solidFill>
                            <a:srgbClr val="9933FF"/>
                          </a:solidFill>
                          <a:latin typeface="Times New Roman" pitchFamily="18" charset="0"/>
                          <a:ea typeface="+mn-ea"/>
                          <a:cs typeface="Times New Roman" pitchFamily="18" charset="0"/>
                        </a:rPr>
                        <a:t>döner sermayelere </a:t>
                      </a:r>
                      <a:r>
                        <a:rPr kumimoji="0" lang="tr-TR" sz="2300" kern="1200" dirty="0" smtClean="0">
                          <a:solidFill>
                            <a:schemeClr val="dk1"/>
                          </a:solidFill>
                          <a:latin typeface="Times New Roman" pitchFamily="18" charset="0"/>
                          <a:ea typeface="+mn-ea"/>
                          <a:cs typeface="Times New Roman" pitchFamily="18" charset="0"/>
                        </a:rPr>
                        <a:t>ait bilgileri </a:t>
                      </a:r>
                      <a:r>
                        <a:rPr kumimoji="0" lang="tr-TR" sz="2300" b="1" kern="1200" dirty="0" smtClean="0">
                          <a:solidFill>
                            <a:srgbClr val="3643BA"/>
                          </a:solidFill>
                          <a:latin typeface="Times New Roman" pitchFamily="18" charset="0"/>
                          <a:ea typeface="+mn-ea"/>
                          <a:cs typeface="Times New Roman" pitchFamily="18" charset="0"/>
                        </a:rPr>
                        <a:t>23 ve 30/1-8 </a:t>
                      </a:r>
                      <a:r>
                        <a:rPr kumimoji="0" lang="tr-TR" sz="2300" b="1" kern="1200" dirty="0" err="1" smtClean="0">
                          <a:solidFill>
                            <a:srgbClr val="3643BA"/>
                          </a:solidFill>
                          <a:latin typeface="Times New Roman" pitchFamily="18" charset="0"/>
                          <a:ea typeface="+mn-ea"/>
                          <a:cs typeface="Times New Roman" pitchFamily="18" charset="0"/>
                        </a:rPr>
                        <a:t>nolu</a:t>
                      </a:r>
                      <a:r>
                        <a:rPr kumimoji="0" lang="tr-TR" sz="2300" b="1" kern="1200" dirty="0" smtClean="0">
                          <a:solidFill>
                            <a:srgbClr val="3643BA"/>
                          </a:solidFill>
                          <a:latin typeface="Times New Roman" pitchFamily="18" charset="0"/>
                          <a:ea typeface="+mn-ea"/>
                          <a:cs typeface="Times New Roman" pitchFamily="18" charset="0"/>
                        </a:rPr>
                        <a:t> formları</a:t>
                      </a:r>
                      <a:r>
                        <a:rPr kumimoji="0" lang="tr-TR" sz="2300" b="1" kern="1200" dirty="0" smtClean="0">
                          <a:solidFill>
                            <a:schemeClr val="dk1"/>
                          </a:solidFill>
                          <a:latin typeface="Times New Roman" pitchFamily="18" charset="0"/>
                          <a:ea typeface="+mn-ea"/>
                          <a:cs typeface="Times New Roman" pitchFamily="18" charset="0"/>
                        </a:rPr>
                        <a:t> </a:t>
                      </a:r>
                      <a:r>
                        <a:rPr kumimoji="0" lang="tr-TR" sz="2300" kern="1200" dirty="0" smtClean="0">
                          <a:solidFill>
                            <a:schemeClr val="dk1"/>
                          </a:solidFill>
                          <a:latin typeface="Times New Roman" pitchFamily="18" charset="0"/>
                          <a:ea typeface="+mn-ea"/>
                          <a:cs typeface="Times New Roman" pitchFamily="18" charset="0"/>
                        </a:rPr>
                        <a:t>doldurmak suretiyle bildireceklerdir. </a:t>
                      </a:r>
                    </a:p>
                    <a:p>
                      <a:pPr marL="457200" indent="-457200">
                        <a:buFont typeface="+mj-lt"/>
                        <a:buAutoNum type="arabicPeriod"/>
                      </a:pPr>
                      <a:endParaRPr kumimoji="0" lang="tr-TR" sz="800" kern="1200" dirty="0" smtClean="0">
                        <a:solidFill>
                          <a:schemeClr val="dk1"/>
                        </a:solidFill>
                        <a:latin typeface="Times New Roman" pitchFamily="18" charset="0"/>
                        <a:ea typeface="+mn-ea"/>
                        <a:cs typeface="Times New Roman" pitchFamily="18" charset="0"/>
                      </a:endParaRPr>
                    </a:p>
                    <a:p>
                      <a:pPr marL="457200" indent="-457200">
                        <a:buFont typeface="+mj-lt"/>
                        <a:buAutoNum type="arabicPeriod"/>
                      </a:pPr>
                      <a:r>
                        <a:rPr kumimoji="0" lang="tr-TR" sz="2300" kern="1200" dirty="0" smtClean="0">
                          <a:solidFill>
                            <a:schemeClr val="dk1"/>
                          </a:solidFill>
                          <a:latin typeface="Times New Roman" pitchFamily="18" charset="0"/>
                          <a:ea typeface="+mn-ea"/>
                          <a:cs typeface="Times New Roman" pitchFamily="18" charset="0"/>
                        </a:rPr>
                        <a:t>Giderin sınıflandırılmasında kurumsal, fonksiyonel, finansman tipi ve ekonomik kodların </a:t>
                      </a:r>
                      <a:r>
                        <a:rPr kumimoji="0" lang="tr-TR" sz="2300" b="1" kern="1200" dirty="0" smtClean="0">
                          <a:solidFill>
                            <a:srgbClr val="3643BA"/>
                          </a:solidFill>
                          <a:latin typeface="Times New Roman" pitchFamily="18" charset="0"/>
                          <a:ea typeface="+mn-ea"/>
                          <a:cs typeface="Times New Roman" pitchFamily="18" charset="0"/>
                        </a:rPr>
                        <a:t>en detayını içerecek düzeyde (IV) </a:t>
                      </a:r>
                      <a:r>
                        <a:rPr kumimoji="0" lang="tr-TR" sz="2300" kern="1200" dirty="0" smtClean="0">
                          <a:solidFill>
                            <a:schemeClr val="dk1"/>
                          </a:solidFill>
                          <a:latin typeface="Times New Roman" pitchFamily="18" charset="0"/>
                          <a:ea typeface="+mn-ea"/>
                          <a:cs typeface="Times New Roman" pitchFamily="18" charset="0"/>
                        </a:rPr>
                        <a:t>hazırlanacaktır.</a:t>
                      </a:r>
                      <a:r>
                        <a:rPr kumimoji="0" lang="tr-TR" sz="2300" kern="1200" baseline="0" dirty="0" smtClean="0">
                          <a:solidFill>
                            <a:schemeClr val="dk1"/>
                          </a:solidFill>
                          <a:latin typeface="Times New Roman" pitchFamily="18" charset="0"/>
                          <a:ea typeface="+mn-ea"/>
                          <a:cs typeface="Times New Roman" pitchFamily="18" charset="0"/>
                        </a:rPr>
                        <a:t> </a:t>
                      </a:r>
                    </a:p>
                    <a:p>
                      <a:pPr marL="457200" indent="-457200">
                        <a:buFont typeface="+mj-lt"/>
                        <a:buAutoNum type="arabicPeriod"/>
                      </a:pPr>
                      <a:endParaRPr kumimoji="0" lang="tr-TR" sz="2300" kern="1200" baseline="0" dirty="0" smtClean="0">
                        <a:solidFill>
                          <a:schemeClr val="dk1"/>
                        </a:solidFill>
                        <a:latin typeface="Times New Roman" pitchFamily="18" charset="0"/>
                        <a:ea typeface="+mn-ea"/>
                        <a:cs typeface="Times New Roman" pitchFamily="18" charset="0"/>
                      </a:endParaRPr>
                    </a:p>
                    <a:p>
                      <a:pPr marL="457200" indent="-457200">
                        <a:buFont typeface="+mj-lt"/>
                        <a:buAutoNum type="arabicPeriod"/>
                      </a:pPr>
                      <a:endParaRPr kumimoji="0" lang="tr-TR" sz="800" kern="1200" baseline="0" dirty="0" smtClean="0">
                        <a:solidFill>
                          <a:schemeClr val="dk1"/>
                        </a:solidFill>
                        <a:latin typeface="Times New Roman" pitchFamily="18" charset="0"/>
                        <a:ea typeface="+mn-ea"/>
                        <a:cs typeface="Times New Roman" pitchFamily="18" charset="0"/>
                      </a:endParaRPr>
                    </a:p>
                    <a:p>
                      <a:pPr marL="457200" marR="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tr-TR" sz="2400" kern="1200" dirty="0" smtClean="0">
                          <a:solidFill>
                            <a:schemeClr val="dk1"/>
                          </a:solidFill>
                          <a:latin typeface="Times New Roman" pitchFamily="18" charset="0"/>
                          <a:ea typeface="+mn-ea"/>
                          <a:cs typeface="Times New Roman" pitchFamily="18" charset="0"/>
                        </a:rPr>
                        <a:t>2018-2020 dönemi bütçe tekliflerinde </a:t>
                      </a:r>
                      <a:r>
                        <a:rPr kumimoji="0" lang="tr-TR" sz="2400" b="1" kern="1200" dirty="0" smtClean="0">
                          <a:solidFill>
                            <a:srgbClr val="3643BA"/>
                          </a:solidFill>
                          <a:latin typeface="Times New Roman" pitchFamily="18" charset="0"/>
                          <a:ea typeface="+mn-ea"/>
                          <a:cs typeface="Times New Roman" pitchFamily="18" charset="0"/>
                        </a:rPr>
                        <a:t>1.000 TL </a:t>
                      </a:r>
                      <a:r>
                        <a:rPr kumimoji="0" lang="tr-TR" sz="2400" kern="1200" dirty="0" smtClean="0">
                          <a:solidFill>
                            <a:schemeClr val="dk1"/>
                          </a:solidFill>
                          <a:latin typeface="Times New Roman" pitchFamily="18" charset="0"/>
                          <a:ea typeface="+mn-ea"/>
                          <a:cs typeface="Times New Roman" pitchFamily="18" charset="0"/>
                        </a:rPr>
                        <a:t>ve katlarındaki tutarlara yer verilecektir.</a:t>
                      </a:r>
                    </a:p>
                    <a:p>
                      <a:pPr marL="457200" marR="0" indent="-457200" algn="l" defTabSz="914400" rtl="0" eaLnBrk="1" fontAlgn="auto" latinLnBrk="0" hangingPunct="1">
                        <a:lnSpc>
                          <a:spcPct val="100000"/>
                        </a:lnSpc>
                        <a:spcBef>
                          <a:spcPts val="0"/>
                        </a:spcBef>
                        <a:spcAft>
                          <a:spcPts val="0"/>
                        </a:spcAft>
                        <a:buClrTx/>
                        <a:buSzTx/>
                        <a:buFont typeface="+mj-lt"/>
                        <a:buAutoNum type="arabicPeriod"/>
                        <a:tabLst/>
                        <a:defRPr/>
                      </a:pPr>
                      <a:endParaRPr kumimoji="0" lang="tr-TR" sz="800" kern="1200" dirty="0" smtClean="0">
                        <a:solidFill>
                          <a:schemeClr val="dk1"/>
                        </a:solidFill>
                        <a:latin typeface="Times New Roman" pitchFamily="18" charset="0"/>
                        <a:ea typeface="+mn-ea"/>
                        <a:cs typeface="Times New Roman" pitchFamily="18" charset="0"/>
                      </a:endParaRPr>
                    </a:p>
                    <a:p>
                      <a:pPr marL="457200" marR="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tr-TR" sz="2300" kern="1200" dirty="0" smtClean="0">
                          <a:solidFill>
                            <a:schemeClr val="dk1"/>
                          </a:solidFill>
                          <a:latin typeface="Times New Roman" pitchFamily="18" charset="0"/>
                          <a:ea typeface="+mn-ea"/>
                          <a:cs typeface="Times New Roman" pitchFamily="18" charset="0"/>
                        </a:rPr>
                        <a:t>Kurumlar, 2018-2020 dönemine ilişkin </a:t>
                      </a:r>
                      <a:r>
                        <a:rPr kumimoji="0" lang="tr-TR" sz="2300" b="1" kern="1200" dirty="0" smtClean="0">
                          <a:solidFill>
                            <a:srgbClr val="3643BA"/>
                          </a:solidFill>
                          <a:latin typeface="Times New Roman" pitchFamily="18" charset="0"/>
                          <a:ea typeface="+mn-ea"/>
                          <a:cs typeface="Times New Roman" pitchFamily="18" charset="0"/>
                        </a:rPr>
                        <a:t>gelir tahminlerini </a:t>
                      </a:r>
                      <a:r>
                        <a:rPr kumimoji="0" lang="tr-TR" sz="2300" kern="1200" dirty="0" smtClean="0">
                          <a:solidFill>
                            <a:schemeClr val="dk1"/>
                          </a:solidFill>
                          <a:latin typeface="Times New Roman" pitchFamily="18" charset="0"/>
                          <a:ea typeface="+mn-ea"/>
                          <a:cs typeface="Times New Roman" pitchFamily="18" charset="0"/>
                        </a:rPr>
                        <a:t>gelirin ekonomik sınıflandırmasının </a:t>
                      </a:r>
                      <a:r>
                        <a:rPr kumimoji="0" lang="tr-TR" sz="2300" b="1" kern="1200" dirty="0" smtClean="0">
                          <a:solidFill>
                            <a:srgbClr val="3643BA"/>
                          </a:solidFill>
                          <a:latin typeface="Times New Roman" pitchFamily="18" charset="0"/>
                          <a:ea typeface="+mn-ea"/>
                          <a:cs typeface="Times New Roman" pitchFamily="18" charset="0"/>
                        </a:rPr>
                        <a:t>IV. düzeyinde hazırlayarak </a:t>
                      </a:r>
                      <a:r>
                        <a:rPr kumimoji="0" lang="tr-TR" sz="2300" kern="1200" dirty="0" smtClean="0">
                          <a:solidFill>
                            <a:schemeClr val="dk1"/>
                          </a:solidFill>
                          <a:latin typeface="Times New Roman" pitchFamily="18" charset="0"/>
                          <a:ea typeface="+mn-ea"/>
                          <a:cs typeface="Times New Roman" pitchFamily="18" charset="0"/>
                        </a:rPr>
                        <a:t>bütçe tekliflerine ekleyeceklerdir. Gelir tekliflerinin de </a:t>
                      </a:r>
                      <a:r>
                        <a:rPr kumimoji="0" lang="tr-TR" sz="2300" b="1" kern="1200" dirty="0" smtClean="0">
                          <a:solidFill>
                            <a:srgbClr val="3643BA"/>
                          </a:solidFill>
                          <a:latin typeface="Times New Roman" pitchFamily="18" charset="0"/>
                          <a:ea typeface="+mn-ea"/>
                          <a:cs typeface="Times New Roman" pitchFamily="18" charset="0"/>
                        </a:rPr>
                        <a:t>e-bütçe’ye girişi kurum düzeyinde yapılacaktır. </a:t>
                      </a:r>
                      <a:r>
                        <a:rPr kumimoji="0" lang="tr-TR" sz="2300" b="1" i="1" kern="1200" dirty="0" smtClean="0">
                          <a:solidFill>
                            <a:srgbClr val="D83486"/>
                          </a:solidFill>
                          <a:latin typeface="Times New Roman" pitchFamily="18" charset="0"/>
                          <a:ea typeface="+mn-ea"/>
                          <a:cs typeface="Times New Roman" pitchFamily="18" charset="0"/>
                        </a:rPr>
                        <a:t>(Birimler Excel formu gönderecek.)</a:t>
                      </a:r>
                      <a:endParaRPr kumimoji="0" lang="tr-TR" sz="2300" b="1" i="1" kern="1200" dirty="0">
                        <a:solidFill>
                          <a:srgbClr val="D83486"/>
                        </a:solidFill>
                        <a:latin typeface="+mn-lt"/>
                        <a:ea typeface="+mn-ea"/>
                        <a:cs typeface="+mn-cs"/>
                      </a:endParaRPr>
                    </a:p>
                  </a:txBody>
                  <a:tcPr>
                    <a:lnL w="9525" cap="flat" cmpd="sng" algn="ctr">
                      <a:noFill/>
                      <a:prstDash val="solid"/>
                    </a:lnL>
                    <a:lnR w="9525" cap="flat" cmpd="sng" algn="ctr">
                      <a:noFill/>
                      <a:prstDash val="solid"/>
                    </a:lnR>
                    <a:lnT w="12700" cap="flat" cmpd="sng" algn="ctr">
                      <a:noFill/>
                      <a:prstDash val="solid"/>
                      <a:round/>
                      <a:headEnd type="none" w="med" len="med"/>
                      <a:tailEnd type="none" w="med" len="med"/>
                    </a:lnT>
                    <a:lnB w="9525" cap="flat" cmpd="sng" algn="ctr">
                      <a:noFill/>
                      <a:prstDash val="solid"/>
                    </a:lnB>
                    <a:lnTlToBr w="12700" cmpd="sng">
                      <a:noFill/>
                      <a:prstDash val="solid"/>
                    </a:lnTlToBr>
                    <a:lnBlToTr w="12700" cmpd="sng">
                      <a:noFill/>
                      <a:prstDash val="solid"/>
                    </a:lnBlToTr>
                    <a:solidFill>
                      <a:srgbClr val="F9D1A9"/>
                    </a:solidFill>
                  </a:tcPr>
                </a:tc>
              </a:tr>
            </a:tbl>
          </a:graphicData>
        </a:graphic>
      </p:graphicFrame>
      <p:sp>
        <p:nvSpPr>
          <p:cNvPr id="14" name="13 Eksi"/>
          <p:cNvSpPr/>
          <p:nvPr/>
        </p:nvSpPr>
        <p:spPr>
          <a:xfrm>
            <a:off x="-1357313" y="1341438"/>
            <a:ext cx="10501313" cy="574675"/>
          </a:xfrm>
          <a:prstGeom prst="mathMinus">
            <a:avLst/>
          </a:prstGeom>
          <a:solidFill>
            <a:srgbClr val="781E46"/>
          </a:solidFill>
          <a:ln>
            <a:solidFill>
              <a:srgbClr val="EF4111">
                <a:alpha val="40000"/>
              </a:srgb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tr-TR"/>
          </a:p>
        </p:txBody>
      </p:sp>
      <p:pic>
        <p:nvPicPr>
          <p:cNvPr id="22532" name="4 Resim"/>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auto">
          <a:xfrm>
            <a:off x="7818438" y="1052513"/>
            <a:ext cx="1035050" cy="1035050"/>
          </a:xfrm>
          <a:prstGeom prst="rect">
            <a:avLst/>
          </a:prstGeom>
          <a:noFill/>
          <a:ln w="9525">
            <a:noFill/>
            <a:miter lim="800000"/>
            <a:headEnd/>
            <a:tailEnd/>
          </a:ln>
        </p:spPr>
      </p:pic>
      <p:sp>
        <p:nvSpPr>
          <p:cNvPr id="7" name="6 Eksi"/>
          <p:cNvSpPr/>
          <p:nvPr/>
        </p:nvSpPr>
        <p:spPr>
          <a:xfrm>
            <a:off x="8858250" y="1268413"/>
            <a:ext cx="322263" cy="720725"/>
          </a:xfrm>
          <a:prstGeom prst="mathMinus">
            <a:avLst/>
          </a:prstGeom>
          <a:solidFill>
            <a:srgbClr val="781E46"/>
          </a:solidFill>
          <a:ln>
            <a:solidFill>
              <a:srgbClr val="EF4111">
                <a:alpha val="15000"/>
              </a:srgb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tr-TR"/>
          </a:p>
        </p:txBody>
      </p:sp>
      <p:graphicFrame>
        <p:nvGraphicFramePr>
          <p:cNvPr id="11" name="10 Tablo"/>
          <p:cNvGraphicFramePr>
            <a:graphicFrameLocks noGrp="1"/>
          </p:cNvGraphicFramePr>
          <p:nvPr>
            <p:extLst>
              <p:ext uri="{D42A27DB-BD31-4B8C-83A1-F6EECF244321}">
                <p14:modId xmlns:p14="http://schemas.microsoft.com/office/powerpoint/2010/main" val="3440268118"/>
              </p:ext>
            </p:extLst>
          </p:nvPr>
        </p:nvGraphicFramePr>
        <p:xfrm>
          <a:off x="395288" y="3644900"/>
          <a:ext cx="8136896" cy="432048"/>
        </p:xfrm>
        <a:graphic>
          <a:graphicData uri="http://schemas.openxmlformats.org/drawingml/2006/table">
            <a:tbl>
              <a:tblPr firstRow="1" bandRow="1">
                <a:tableStyleId>{5C22544A-7EE6-4342-B048-85BDC9FD1C3A}</a:tableStyleId>
              </a:tblPr>
              <a:tblGrid>
                <a:gridCol w="459845"/>
                <a:gridCol w="459845"/>
                <a:gridCol w="459845"/>
                <a:gridCol w="459845"/>
                <a:gridCol w="459845"/>
                <a:gridCol w="459845"/>
                <a:gridCol w="459845"/>
                <a:gridCol w="459845"/>
                <a:gridCol w="459845"/>
                <a:gridCol w="459845"/>
                <a:gridCol w="459845"/>
                <a:gridCol w="459845"/>
                <a:gridCol w="459845"/>
                <a:gridCol w="2158911"/>
              </a:tblGrid>
              <a:tr h="432048">
                <a:tc>
                  <a:txBody>
                    <a:bodyPr/>
                    <a:lstStyle/>
                    <a:p>
                      <a:r>
                        <a:rPr lang="tr-TR" dirty="0" smtClean="0">
                          <a:latin typeface="Times New Roman" pitchFamily="18" charset="0"/>
                          <a:cs typeface="Times New Roman" pitchFamily="18" charset="0"/>
                        </a:rPr>
                        <a:t>39</a:t>
                      </a:r>
                      <a:endParaRPr lang="tr-TR" dirty="0">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r>
                        <a:rPr lang="tr-TR" dirty="0" smtClean="0">
                          <a:latin typeface="Times New Roman" pitchFamily="18" charset="0"/>
                          <a:cs typeface="Times New Roman" pitchFamily="18" charset="0"/>
                        </a:rPr>
                        <a:t>06</a:t>
                      </a:r>
                      <a:endParaRPr lang="tr-TR" dirty="0">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r>
                        <a:rPr lang="tr-TR" dirty="0" smtClean="0">
                          <a:latin typeface="Times New Roman" pitchFamily="18" charset="0"/>
                          <a:cs typeface="Times New Roman" pitchFamily="18" charset="0"/>
                        </a:rPr>
                        <a:t>00</a:t>
                      </a:r>
                      <a:endParaRPr lang="tr-TR" dirty="0">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r>
                        <a:rPr lang="tr-TR" dirty="0" smtClean="0">
                          <a:latin typeface="Times New Roman" pitchFamily="18" charset="0"/>
                          <a:cs typeface="Times New Roman" pitchFamily="18" charset="0"/>
                        </a:rPr>
                        <a:t>01</a:t>
                      </a:r>
                      <a:endParaRPr lang="tr-TR" dirty="0">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r>
                        <a:rPr lang="tr-TR" dirty="0" smtClean="0">
                          <a:latin typeface="Times New Roman" pitchFamily="18" charset="0"/>
                          <a:cs typeface="Times New Roman" pitchFamily="18" charset="0"/>
                        </a:rPr>
                        <a:t>09</a:t>
                      </a:r>
                      <a:endParaRPr lang="tr-TR" dirty="0">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tr-TR" dirty="0" smtClean="0">
                          <a:latin typeface="Times New Roman" pitchFamily="18" charset="0"/>
                          <a:cs typeface="Times New Roman" pitchFamily="18" charset="0"/>
                        </a:rPr>
                        <a:t>4</a:t>
                      </a:r>
                      <a:endParaRPr lang="tr-TR" dirty="0">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tr-TR" dirty="0" smtClean="0">
                          <a:latin typeface="Times New Roman" pitchFamily="18" charset="0"/>
                          <a:cs typeface="Times New Roman" pitchFamily="18" charset="0"/>
                        </a:rPr>
                        <a:t>1</a:t>
                      </a:r>
                      <a:endParaRPr lang="tr-TR" dirty="0">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tr-TR" dirty="0" smtClean="0">
                          <a:latin typeface="Times New Roman" pitchFamily="18" charset="0"/>
                          <a:cs typeface="Times New Roman" pitchFamily="18" charset="0"/>
                        </a:rPr>
                        <a:t>00</a:t>
                      </a:r>
                      <a:endParaRPr lang="tr-TR" dirty="0">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tr-TR" dirty="0" smtClean="0">
                          <a:latin typeface="Times New Roman" pitchFamily="18" charset="0"/>
                          <a:cs typeface="Times New Roman" pitchFamily="18" charset="0"/>
                        </a:rPr>
                        <a:t>2</a:t>
                      </a:r>
                      <a:endParaRPr lang="tr-TR" dirty="0">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r>
                        <a:rPr lang="tr-TR" dirty="0" smtClean="0">
                          <a:latin typeface="Times New Roman" pitchFamily="18" charset="0"/>
                          <a:cs typeface="Times New Roman" pitchFamily="18" charset="0"/>
                        </a:rPr>
                        <a:t>03</a:t>
                      </a:r>
                      <a:endParaRPr lang="tr-TR" dirty="0">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r>
                        <a:rPr lang="tr-TR" dirty="0" smtClean="0">
                          <a:latin typeface="Times New Roman" pitchFamily="18" charset="0"/>
                          <a:cs typeface="Times New Roman" pitchFamily="18" charset="0"/>
                        </a:rPr>
                        <a:t>2</a:t>
                      </a:r>
                      <a:endParaRPr lang="tr-TR" dirty="0">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r>
                        <a:rPr lang="tr-TR" dirty="0" smtClean="0">
                          <a:latin typeface="Times New Roman" pitchFamily="18" charset="0"/>
                          <a:cs typeface="Times New Roman" pitchFamily="18" charset="0"/>
                        </a:rPr>
                        <a:t>1</a:t>
                      </a:r>
                      <a:endParaRPr lang="tr-TR" dirty="0">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r>
                        <a:rPr lang="tr-TR" dirty="0" smtClean="0">
                          <a:latin typeface="Times New Roman" pitchFamily="18" charset="0"/>
                          <a:cs typeface="Times New Roman" pitchFamily="18" charset="0"/>
                        </a:rPr>
                        <a:t>01</a:t>
                      </a:r>
                      <a:endParaRPr lang="tr-TR" dirty="0">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r>
                        <a:rPr lang="tr-TR" dirty="0" smtClean="0">
                          <a:solidFill>
                            <a:schemeClr val="tx1"/>
                          </a:solidFill>
                          <a:latin typeface="Times New Roman" pitchFamily="18" charset="0"/>
                          <a:cs typeface="Times New Roman" pitchFamily="18" charset="0"/>
                        </a:rPr>
                        <a:t>Kırtasiye Alımları</a:t>
                      </a:r>
                      <a:endParaRPr lang="tr-TR"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9D1A9"/>
        </a:solidFill>
        <a:effectLst/>
      </p:bgPr>
    </p:bg>
    <p:spTree>
      <p:nvGrpSpPr>
        <p:cNvPr id="1" name=""/>
        <p:cNvGrpSpPr/>
        <p:nvPr/>
      </p:nvGrpSpPr>
      <p:grpSpPr>
        <a:xfrm>
          <a:off x="0" y="0"/>
          <a:ext cx="0" cy="0"/>
          <a:chOff x="0" y="0"/>
          <a:chExt cx="0" cy="0"/>
        </a:xfrm>
      </p:grpSpPr>
      <p:graphicFrame>
        <p:nvGraphicFramePr>
          <p:cNvPr id="6" name="5 Tablo"/>
          <p:cNvGraphicFramePr>
            <a:graphicFrameLocks noGrp="1"/>
          </p:cNvGraphicFramePr>
          <p:nvPr>
            <p:extLst>
              <p:ext uri="{D42A27DB-BD31-4B8C-83A1-F6EECF244321}">
                <p14:modId xmlns:p14="http://schemas.microsoft.com/office/powerpoint/2010/main" val="156946644"/>
              </p:ext>
            </p:extLst>
          </p:nvPr>
        </p:nvGraphicFramePr>
        <p:xfrm>
          <a:off x="0" y="642918"/>
          <a:ext cx="9143999" cy="6215082"/>
        </p:xfrm>
        <a:graphic>
          <a:graphicData uri="http://schemas.openxmlformats.org/drawingml/2006/table">
            <a:tbl>
              <a:tblPr>
                <a:effectLst>
                  <a:outerShdw blurRad="57150" dist="38100" dir="5400000" algn="ctr" rotWithShape="0">
                    <a:srgbClr val="F3850D">
                      <a:alpha val="48000"/>
                    </a:srgbClr>
                  </a:outerShdw>
                </a:effectLst>
                <a:tableStyleId>{69C7853C-536D-4A76-A0AE-DD22124D55A5}</a:tableStyleId>
              </a:tblPr>
              <a:tblGrid>
                <a:gridCol w="9143999"/>
              </a:tblGrid>
              <a:tr h="131924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tr-TR" sz="2500" b="1" u="none" dirty="0" smtClean="0">
                        <a:solidFill>
                          <a:srgbClr val="781E46"/>
                        </a:solidFill>
                        <a:latin typeface="Comic Sans MS" pitchFamily="66" charset="0"/>
                        <a:cs typeface="Times New Roman"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tr-TR" sz="3200" b="1" u="none" dirty="0" smtClean="0">
                          <a:solidFill>
                            <a:srgbClr val="781E46"/>
                          </a:solidFill>
                          <a:latin typeface="Comic Sans MS" pitchFamily="66" charset="0"/>
                          <a:cs typeface="Times New Roman" pitchFamily="18" charset="0"/>
                        </a:rPr>
                        <a:t>   Sunum</a:t>
                      </a:r>
                      <a:r>
                        <a:rPr lang="tr-TR" sz="3200" b="1" u="none" baseline="0" dirty="0" smtClean="0">
                          <a:solidFill>
                            <a:srgbClr val="781E46"/>
                          </a:solidFill>
                          <a:latin typeface="Comic Sans MS" pitchFamily="66" charset="0"/>
                          <a:cs typeface="Times New Roman" pitchFamily="18" charset="0"/>
                        </a:rPr>
                        <a:t> Planı</a:t>
                      </a:r>
                      <a:endParaRPr lang="tr-TR" sz="3200" b="1" u="none" dirty="0" smtClean="0">
                        <a:solidFill>
                          <a:srgbClr val="781E46"/>
                        </a:solidFill>
                        <a:latin typeface="Comic Sans MS" pitchFamily="66" charset="0"/>
                        <a:cs typeface="Times New Roman"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9D1A9"/>
                    </a:solidFill>
                  </a:tcPr>
                </a:tc>
              </a:tr>
              <a:tr h="4895839">
                <a:tc>
                  <a:txBody>
                    <a:bodyPr/>
                    <a:lstStyle/>
                    <a:p>
                      <a:pPr eaLnBrk="1" hangingPunct="1">
                        <a:buFont typeface="Wingdings" pitchFamily="2" charset="2"/>
                        <a:buNone/>
                        <a:defRPr/>
                      </a:pPr>
                      <a:endParaRPr lang="tr-TR" sz="2400" b="1" dirty="0" smtClean="0">
                        <a:solidFill>
                          <a:srgbClr val="781E46"/>
                        </a:solidFill>
                      </a:endParaRPr>
                    </a:p>
                    <a:p>
                      <a:pPr marL="0" marR="0" indent="0" algn="l" defTabSz="914400" rtl="0" eaLnBrk="1" fontAlgn="auto" latinLnBrk="0" hangingPunct="1">
                        <a:lnSpc>
                          <a:spcPct val="100000"/>
                        </a:lnSpc>
                        <a:spcBef>
                          <a:spcPts val="0"/>
                        </a:spcBef>
                        <a:spcAft>
                          <a:spcPts val="0"/>
                        </a:spcAft>
                        <a:buClrTx/>
                        <a:buSzTx/>
                        <a:buFont typeface="Wingdings" pitchFamily="2" charset="2"/>
                        <a:buNone/>
                        <a:tabLst/>
                        <a:defRPr/>
                      </a:pPr>
                      <a:r>
                        <a:rPr lang="tr-TR" sz="2400" b="1" dirty="0" smtClean="0">
                          <a:solidFill>
                            <a:srgbClr val="781E46"/>
                          </a:solidFill>
                        </a:rPr>
                        <a:t>    </a:t>
                      </a:r>
                      <a:endParaRPr lang="tr-TR" sz="2400" b="1" dirty="0" smtClean="0">
                        <a:solidFill>
                          <a:srgbClr val="781E46"/>
                        </a:solidFill>
                        <a:latin typeface="Times New Roman" pitchFamily="18" charset="0"/>
                        <a:cs typeface="Times New Roman" pitchFamily="18" charset="0"/>
                      </a:endParaRPr>
                    </a:p>
                    <a:p>
                      <a:pPr eaLnBrk="1" hangingPunct="1">
                        <a:buFont typeface="Wingdings" pitchFamily="2" charset="2"/>
                        <a:buNone/>
                        <a:defRPr/>
                      </a:pPr>
                      <a:r>
                        <a:rPr lang="tr-TR" sz="2400" b="1" dirty="0" smtClean="0">
                          <a:solidFill>
                            <a:srgbClr val="781E46"/>
                          </a:solidFill>
                        </a:rPr>
                        <a:t>     </a:t>
                      </a:r>
                      <a:r>
                        <a:rPr lang="tr-TR" sz="2000" b="1" dirty="0" smtClean="0">
                          <a:solidFill>
                            <a:srgbClr val="781E46"/>
                          </a:solidFill>
                        </a:rPr>
                        <a:t> </a:t>
                      </a:r>
                      <a:r>
                        <a:rPr lang="tr-TR" sz="2800" b="1" dirty="0" smtClean="0">
                          <a:solidFill>
                            <a:srgbClr val="781E46"/>
                          </a:solidFill>
                          <a:latin typeface="Times New Roman" pitchFamily="18" charset="0"/>
                          <a:cs typeface="Times New Roman" pitchFamily="18" charset="0"/>
                        </a:rPr>
                        <a:t>A- Bütçe</a:t>
                      </a:r>
                      <a:r>
                        <a:rPr lang="tr-TR" sz="2800" b="1" baseline="0" dirty="0" smtClean="0">
                          <a:solidFill>
                            <a:srgbClr val="781E46"/>
                          </a:solidFill>
                          <a:latin typeface="Times New Roman" pitchFamily="18" charset="0"/>
                          <a:cs typeface="Times New Roman" pitchFamily="18" charset="0"/>
                        </a:rPr>
                        <a:t> Hazırlık Mevzuatı ve Dokümanları </a:t>
                      </a:r>
                    </a:p>
                    <a:p>
                      <a:pPr eaLnBrk="1" hangingPunct="1">
                        <a:buFont typeface="Wingdings" pitchFamily="2" charset="2"/>
                        <a:buNone/>
                        <a:defRPr/>
                      </a:pPr>
                      <a:endParaRPr lang="tr-TR" sz="2800" b="1" baseline="0" dirty="0" smtClean="0">
                        <a:solidFill>
                          <a:srgbClr val="781E46"/>
                        </a:solidFill>
                        <a:latin typeface="Times New Roman" pitchFamily="18" charset="0"/>
                        <a:cs typeface="Times New Roman" pitchFamily="18" charset="0"/>
                      </a:endParaRPr>
                    </a:p>
                    <a:p>
                      <a:pPr eaLnBrk="1" hangingPunct="1">
                        <a:buFont typeface="Wingdings" pitchFamily="2" charset="2"/>
                        <a:buNone/>
                        <a:defRPr/>
                      </a:pPr>
                      <a:r>
                        <a:rPr lang="tr-TR" sz="2800" b="1" baseline="0" dirty="0" smtClean="0">
                          <a:solidFill>
                            <a:srgbClr val="781E46"/>
                          </a:solidFill>
                          <a:latin typeface="Times New Roman" pitchFamily="18" charset="0"/>
                          <a:cs typeface="Times New Roman" pitchFamily="18" charset="0"/>
                        </a:rPr>
                        <a:t>          </a:t>
                      </a:r>
                      <a:endParaRPr lang="tr-TR" sz="2800" b="1" dirty="0" smtClean="0">
                        <a:solidFill>
                          <a:srgbClr val="781E46"/>
                        </a:solidFill>
                        <a:latin typeface="Times New Roman" pitchFamily="18" charset="0"/>
                        <a:cs typeface="Times New Roman" pitchFamily="18" charset="0"/>
                      </a:endParaRPr>
                    </a:p>
                    <a:p>
                      <a:pPr eaLnBrk="1" hangingPunct="1">
                        <a:buFont typeface="Wingdings" pitchFamily="2" charset="2"/>
                        <a:buNone/>
                        <a:defRPr/>
                      </a:pPr>
                      <a:r>
                        <a:rPr lang="tr-TR" sz="2800" b="1" dirty="0" smtClean="0">
                          <a:solidFill>
                            <a:srgbClr val="781E46"/>
                          </a:solidFill>
                          <a:latin typeface="Times New Roman" pitchFamily="18" charset="0"/>
                          <a:cs typeface="Times New Roman" pitchFamily="18" charset="0"/>
                        </a:rPr>
                        <a:t>    B- 2018-2020</a:t>
                      </a:r>
                      <a:r>
                        <a:rPr lang="tr-TR" sz="2800" b="1" baseline="0" dirty="0" smtClean="0">
                          <a:solidFill>
                            <a:srgbClr val="781E46"/>
                          </a:solidFill>
                          <a:latin typeface="Times New Roman" pitchFamily="18" charset="0"/>
                          <a:cs typeface="Times New Roman" pitchFamily="18" charset="0"/>
                        </a:rPr>
                        <a:t> ASBÜ</a:t>
                      </a:r>
                      <a:r>
                        <a:rPr lang="tr-TR" sz="2800" b="1" dirty="0" smtClean="0">
                          <a:solidFill>
                            <a:srgbClr val="781E46"/>
                          </a:solidFill>
                          <a:latin typeface="Times New Roman" pitchFamily="18" charset="0"/>
                          <a:cs typeface="Times New Roman" pitchFamily="18" charset="0"/>
                        </a:rPr>
                        <a:t> Bütçe Hazırlık Çalışmaları</a:t>
                      </a:r>
                      <a:r>
                        <a:rPr lang="tr-TR" sz="2800" b="1" baseline="0" dirty="0" smtClean="0">
                          <a:solidFill>
                            <a:srgbClr val="781E46"/>
                          </a:solidFill>
                          <a:latin typeface="Times New Roman" pitchFamily="18" charset="0"/>
                          <a:cs typeface="Times New Roman" pitchFamily="18" charset="0"/>
                        </a:rPr>
                        <a:t> ve </a:t>
                      </a:r>
                    </a:p>
                    <a:p>
                      <a:pPr eaLnBrk="1" hangingPunct="1">
                        <a:buFont typeface="Wingdings" pitchFamily="2" charset="2"/>
                        <a:buNone/>
                        <a:defRPr/>
                      </a:pPr>
                      <a:r>
                        <a:rPr lang="tr-TR" sz="2800" b="1" baseline="0" dirty="0" smtClean="0">
                          <a:solidFill>
                            <a:srgbClr val="781E46"/>
                          </a:solidFill>
                          <a:latin typeface="Times New Roman" pitchFamily="18" charset="0"/>
                          <a:cs typeface="Times New Roman" pitchFamily="18" charset="0"/>
                        </a:rPr>
                        <a:t>         Hazırlanacak Formlar</a:t>
                      </a:r>
                      <a:endParaRPr lang="tr-TR" sz="2800" b="1" dirty="0">
                        <a:solidFill>
                          <a:srgbClr val="781E46"/>
                        </a:solidFill>
                        <a:latin typeface="Times New Roman" pitchFamily="18" charset="0"/>
                        <a:cs typeface="Times New Roman" pitchFamily="18" charset="0"/>
                      </a:endParaRPr>
                    </a:p>
                  </a:txBody>
                  <a:tcPr>
                    <a:lnL w="9525" cap="flat" cmpd="sng" algn="ctr">
                      <a:noFill/>
                      <a:prstDash val="solid"/>
                    </a:lnL>
                    <a:lnR w="9525" cap="flat" cmpd="sng" algn="ctr">
                      <a:noFill/>
                      <a:prstDash val="solid"/>
                    </a:lnR>
                    <a:lnT w="12700" cap="flat" cmpd="sng" algn="ctr">
                      <a:noFill/>
                      <a:prstDash val="solid"/>
                      <a:round/>
                      <a:headEnd type="none" w="med" len="med"/>
                      <a:tailEnd type="none" w="med" len="med"/>
                    </a:lnT>
                    <a:lnB w="9525" cap="flat" cmpd="sng" algn="ctr">
                      <a:noFill/>
                      <a:prstDash val="solid"/>
                    </a:lnB>
                    <a:lnTlToBr w="12700" cmpd="sng">
                      <a:noFill/>
                      <a:prstDash val="solid"/>
                    </a:lnTlToBr>
                    <a:lnBlToTr w="12700" cmpd="sng">
                      <a:noFill/>
                      <a:prstDash val="solid"/>
                    </a:lnBlToTr>
                    <a:solidFill>
                      <a:srgbClr val="F9D1A9"/>
                    </a:solidFill>
                  </a:tcPr>
                </a:tc>
              </a:tr>
            </a:tbl>
          </a:graphicData>
        </a:graphic>
      </p:graphicFrame>
      <p:sp>
        <p:nvSpPr>
          <p:cNvPr id="14" name="13 Eksi"/>
          <p:cNvSpPr/>
          <p:nvPr/>
        </p:nvSpPr>
        <p:spPr>
          <a:xfrm>
            <a:off x="-1357313" y="1500188"/>
            <a:ext cx="10501313" cy="785812"/>
          </a:xfrm>
          <a:prstGeom prst="mathMinus">
            <a:avLst/>
          </a:prstGeom>
          <a:solidFill>
            <a:srgbClr val="781E46"/>
          </a:solidFill>
          <a:ln>
            <a:solidFill>
              <a:srgbClr val="EF4111">
                <a:alpha val="40000"/>
              </a:srgb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tr-TR"/>
          </a:p>
        </p:txBody>
      </p:sp>
      <p:pic>
        <p:nvPicPr>
          <p:cNvPr id="7172" name="4 Resim"/>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auto">
          <a:xfrm>
            <a:off x="7816850" y="1357313"/>
            <a:ext cx="1035050" cy="1035050"/>
          </a:xfrm>
          <a:prstGeom prst="rect">
            <a:avLst/>
          </a:prstGeom>
          <a:noFill/>
          <a:ln w="9525">
            <a:noFill/>
            <a:miter lim="800000"/>
            <a:headEnd/>
            <a:tailEnd/>
          </a:ln>
        </p:spPr>
      </p:pic>
      <p:sp>
        <p:nvSpPr>
          <p:cNvPr id="7" name="6 Eksi"/>
          <p:cNvSpPr/>
          <p:nvPr/>
        </p:nvSpPr>
        <p:spPr>
          <a:xfrm>
            <a:off x="8858250" y="1500188"/>
            <a:ext cx="322263" cy="785812"/>
          </a:xfrm>
          <a:prstGeom prst="mathMinus">
            <a:avLst/>
          </a:prstGeom>
          <a:solidFill>
            <a:srgbClr val="781E46"/>
          </a:solidFill>
          <a:ln>
            <a:solidFill>
              <a:srgbClr val="EF4111">
                <a:alpha val="15000"/>
              </a:srgb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tr-T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9D1A9"/>
        </a:solidFill>
        <a:effectLst/>
      </p:bgPr>
    </p:bg>
    <p:spTree>
      <p:nvGrpSpPr>
        <p:cNvPr id="1" name=""/>
        <p:cNvGrpSpPr/>
        <p:nvPr/>
      </p:nvGrpSpPr>
      <p:grpSpPr>
        <a:xfrm>
          <a:off x="0" y="0"/>
          <a:ext cx="0" cy="0"/>
          <a:chOff x="0" y="0"/>
          <a:chExt cx="0" cy="0"/>
        </a:xfrm>
      </p:grpSpPr>
      <p:graphicFrame>
        <p:nvGraphicFramePr>
          <p:cNvPr id="6" name="5 Tablo"/>
          <p:cNvGraphicFramePr>
            <a:graphicFrameLocks noGrp="1"/>
          </p:cNvGraphicFramePr>
          <p:nvPr>
            <p:extLst>
              <p:ext uri="{D42A27DB-BD31-4B8C-83A1-F6EECF244321}">
                <p14:modId xmlns:p14="http://schemas.microsoft.com/office/powerpoint/2010/main" val="1468199065"/>
              </p:ext>
            </p:extLst>
          </p:nvPr>
        </p:nvGraphicFramePr>
        <p:xfrm>
          <a:off x="0" y="642918"/>
          <a:ext cx="9143999" cy="6215082"/>
        </p:xfrm>
        <a:graphic>
          <a:graphicData uri="http://schemas.openxmlformats.org/drawingml/2006/table">
            <a:tbl>
              <a:tblPr>
                <a:effectLst>
                  <a:outerShdw blurRad="57150" dist="38100" dir="5400000" algn="ctr" rotWithShape="0">
                    <a:srgbClr val="F3850D">
                      <a:alpha val="48000"/>
                    </a:srgbClr>
                  </a:outerShdw>
                </a:effectLst>
                <a:tableStyleId>{69C7853C-536D-4A76-A0AE-DD22124D55A5}</a:tableStyleId>
              </a:tblPr>
              <a:tblGrid>
                <a:gridCol w="9143999"/>
              </a:tblGrid>
              <a:tr h="1027297">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tr-TR" sz="3200" b="1" u="none" dirty="0" smtClean="0">
                          <a:latin typeface="Comic Sans MS" pitchFamily="66" charset="0"/>
                          <a:cs typeface="Times New Roman" pitchFamily="18" charset="0"/>
                        </a:rPr>
                        <a:t>   </a:t>
                      </a:r>
                      <a:r>
                        <a:rPr lang="tr-TR" sz="3200" b="1" dirty="0" smtClean="0">
                          <a:solidFill>
                            <a:srgbClr val="FF0000"/>
                          </a:solidFill>
                          <a:latin typeface="Times New Roman" pitchFamily="18" charset="0"/>
                          <a:cs typeface="Times New Roman" pitchFamily="18" charset="0"/>
                        </a:rPr>
                        <a:t>Bütçe</a:t>
                      </a:r>
                      <a:r>
                        <a:rPr lang="tr-TR" sz="3200" b="1" baseline="0" dirty="0" smtClean="0">
                          <a:solidFill>
                            <a:srgbClr val="FF0000"/>
                          </a:solidFill>
                          <a:latin typeface="Times New Roman" pitchFamily="18" charset="0"/>
                          <a:cs typeface="Times New Roman" pitchFamily="18" charset="0"/>
                        </a:rPr>
                        <a:t> Hazırlık Mevzuatı ve Dokümanları       </a:t>
                      </a:r>
                      <a:r>
                        <a:rPr lang="tr-TR" sz="2800" b="1" baseline="0" dirty="0" smtClean="0">
                          <a:solidFill>
                            <a:srgbClr val="00B050"/>
                          </a:solidFill>
                          <a:latin typeface="Times New Roman" pitchFamily="18" charset="0"/>
                          <a:cs typeface="Times New Roman" pitchFamily="18" charset="0"/>
                        </a:rPr>
                        <a:t>Bütçe Hazırlama Rehberi-15 </a:t>
                      </a:r>
                      <a:endParaRPr lang="tr-TR" sz="3200" b="1" u="none" dirty="0" smtClean="0">
                        <a:solidFill>
                          <a:srgbClr val="FF0000"/>
                        </a:solidFill>
                        <a:latin typeface="Comic Sans MS" pitchFamily="66" charset="0"/>
                        <a:cs typeface="Times New Roman"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9D1A9"/>
                    </a:solidFill>
                  </a:tcPr>
                </a:tc>
              </a:tr>
              <a:tr h="518778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tr-TR" sz="2000" b="1" kern="1200" dirty="0" smtClean="0">
                          <a:solidFill>
                            <a:srgbClr val="FF0000"/>
                          </a:solidFill>
                          <a:latin typeface="Times New Roman" pitchFamily="18" charset="0"/>
                          <a:ea typeface="+mn-ea"/>
                          <a:cs typeface="Times New Roman" pitchFamily="18" charset="0"/>
                        </a:rPr>
                        <a:t>C. DİĞER HUSUSLAR-2</a:t>
                      </a:r>
                    </a:p>
                    <a:p>
                      <a:pPr marL="0" marR="0" indent="0" algn="l" defTabSz="914400" rtl="0" eaLnBrk="1" fontAlgn="auto" latinLnBrk="0" hangingPunct="1">
                        <a:lnSpc>
                          <a:spcPct val="100000"/>
                        </a:lnSpc>
                        <a:spcBef>
                          <a:spcPts val="0"/>
                        </a:spcBef>
                        <a:spcAft>
                          <a:spcPts val="0"/>
                        </a:spcAft>
                        <a:buClrTx/>
                        <a:buSzTx/>
                        <a:buFontTx/>
                        <a:buNone/>
                        <a:tabLst/>
                        <a:defRPr/>
                      </a:pPr>
                      <a:endParaRPr kumimoji="0" lang="tr-TR" sz="800" kern="1200" dirty="0" smtClean="0">
                        <a:solidFill>
                          <a:srgbClr val="FF0000"/>
                        </a:solidFill>
                        <a:latin typeface="Times New Roman" pitchFamily="18" charset="0"/>
                        <a:ea typeface="+mn-ea"/>
                        <a:cs typeface="Times New Roman" pitchFamily="18" charset="0"/>
                      </a:endParaRPr>
                    </a:p>
                    <a:p>
                      <a:pPr marL="457200" indent="-457200">
                        <a:buFont typeface="+mj-lt"/>
                        <a:buNone/>
                      </a:pPr>
                      <a:r>
                        <a:rPr kumimoji="0" lang="tr-TR" sz="2400" kern="1200" dirty="0" smtClean="0">
                          <a:solidFill>
                            <a:schemeClr val="dk1"/>
                          </a:solidFill>
                          <a:latin typeface="Times New Roman" pitchFamily="18" charset="0"/>
                          <a:ea typeface="+mn-ea"/>
                          <a:cs typeface="Times New Roman" pitchFamily="18" charset="0"/>
                        </a:rPr>
                        <a:t>5.   Bütçe teklifleri hazırlanırken “Bütçe Hazırlama Rehberi” doğrultusunda belirtilen </a:t>
                      </a:r>
                      <a:r>
                        <a:rPr kumimoji="0" lang="tr-TR" sz="2400" b="1" kern="1200" dirty="0" smtClean="0">
                          <a:solidFill>
                            <a:srgbClr val="3643BA"/>
                          </a:solidFill>
                          <a:latin typeface="Times New Roman" pitchFamily="18" charset="0"/>
                          <a:ea typeface="+mn-ea"/>
                          <a:cs typeface="Times New Roman" pitchFamily="18" charset="0"/>
                        </a:rPr>
                        <a:t>ilke ve standartlar ile kodlama sistemine </a:t>
                      </a:r>
                      <a:r>
                        <a:rPr kumimoji="0" lang="tr-TR" sz="2400" kern="1200" dirty="0" smtClean="0">
                          <a:solidFill>
                            <a:schemeClr val="dk1"/>
                          </a:solidFill>
                          <a:latin typeface="Times New Roman" pitchFamily="18" charset="0"/>
                          <a:ea typeface="+mn-ea"/>
                          <a:cs typeface="Times New Roman" pitchFamily="18" charset="0"/>
                        </a:rPr>
                        <a:t>uyulacaktır. </a:t>
                      </a:r>
                    </a:p>
                    <a:p>
                      <a:pPr marL="457200" indent="-457200">
                        <a:buFont typeface="+mj-lt"/>
                        <a:buAutoNum type="arabicPeriod" startAt="5"/>
                      </a:pPr>
                      <a:endParaRPr kumimoji="0" lang="tr-TR" sz="1100" kern="1200" dirty="0" smtClean="0">
                        <a:solidFill>
                          <a:schemeClr val="dk1"/>
                        </a:solidFill>
                        <a:latin typeface="Times New Roman" pitchFamily="18" charset="0"/>
                        <a:ea typeface="+mn-ea"/>
                        <a:cs typeface="Times New Roman" pitchFamily="18" charset="0"/>
                      </a:endParaRPr>
                    </a:p>
                    <a:p>
                      <a:pPr marL="457200" indent="-457200">
                        <a:buFont typeface="+mj-lt"/>
                        <a:buNone/>
                      </a:pPr>
                      <a:r>
                        <a:rPr kumimoji="0" lang="tr-TR" sz="2400" kern="1200" dirty="0" smtClean="0">
                          <a:solidFill>
                            <a:schemeClr val="dk1"/>
                          </a:solidFill>
                          <a:latin typeface="Times New Roman" pitchFamily="18" charset="0"/>
                          <a:ea typeface="+mn-ea"/>
                          <a:cs typeface="Times New Roman" pitchFamily="18" charset="0"/>
                        </a:rPr>
                        <a:t>6.   Ekonomik sınıflandırmanın IV. düzeyinde hazırlanan bütçe fişlerinin gerekçelerinde </a:t>
                      </a:r>
                      <a:r>
                        <a:rPr kumimoji="0" lang="tr-TR" sz="2400" b="1" kern="1200" dirty="0" smtClean="0">
                          <a:solidFill>
                            <a:srgbClr val="3643BA"/>
                          </a:solidFill>
                          <a:latin typeface="Times New Roman" pitchFamily="18" charset="0"/>
                          <a:ea typeface="+mn-ea"/>
                          <a:cs typeface="Times New Roman" pitchFamily="18" charset="0"/>
                        </a:rPr>
                        <a:t>genel ifadeler yerine hesaplamalara dayanan ayrıntılı bilgilere yer </a:t>
                      </a:r>
                      <a:r>
                        <a:rPr kumimoji="0" lang="tr-TR" sz="2400" kern="1200" dirty="0" smtClean="0">
                          <a:solidFill>
                            <a:schemeClr val="dk1"/>
                          </a:solidFill>
                          <a:latin typeface="Times New Roman" pitchFamily="18" charset="0"/>
                          <a:ea typeface="+mn-ea"/>
                          <a:cs typeface="Times New Roman" pitchFamily="18" charset="0"/>
                        </a:rPr>
                        <a:t>verilecektir. </a:t>
                      </a:r>
                    </a:p>
                    <a:p>
                      <a:pPr marL="457200" indent="-457200">
                        <a:buFont typeface="+mj-lt"/>
                        <a:buAutoNum type="arabicPeriod" startAt="5"/>
                      </a:pPr>
                      <a:endParaRPr kumimoji="0" lang="tr-TR" sz="1000" kern="1200" dirty="0" smtClean="0">
                        <a:solidFill>
                          <a:schemeClr val="dk1"/>
                        </a:solidFill>
                        <a:latin typeface="Times New Roman" pitchFamily="18" charset="0"/>
                        <a:ea typeface="+mn-ea"/>
                        <a:cs typeface="Times New Roman" pitchFamily="18" charset="0"/>
                      </a:endParaRPr>
                    </a:p>
                    <a:p>
                      <a:pPr marL="457200" indent="-457200">
                        <a:buFont typeface="+mj-lt"/>
                        <a:buNone/>
                      </a:pPr>
                      <a:r>
                        <a:rPr kumimoji="0" lang="tr-TR" sz="2400" kern="1200" dirty="0" smtClean="0">
                          <a:solidFill>
                            <a:schemeClr val="dk1"/>
                          </a:solidFill>
                          <a:latin typeface="Times New Roman" pitchFamily="18" charset="0"/>
                          <a:ea typeface="+mn-ea"/>
                          <a:cs typeface="Times New Roman" pitchFamily="18" charset="0"/>
                        </a:rPr>
                        <a:t>7.   Bu zorunluluğa uymadığı tespit edilen bütçe teklifleri, noksanlıkları giderildikten sonra değerlendirmeye alınacaktır. </a:t>
                      </a:r>
                    </a:p>
                    <a:p>
                      <a:pPr marL="457200" indent="-457200">
                        <a:buFont typeface="+mj-lt"/>
                        <a:buAutoNum type="arabicPeriod" startAt="5"/>
                      </a:pPr>
                      <a:endParaRPr kumimoji="0" lang="tr-TR" sz="1000" kern="1200" dirty="0" smtClean="0">
                        <a:solidFill>
                          <a:schemeClr val="dk1"/>
                        </a:solidFill>
                        <a:latin typeface="Times New Roman" pitchFamily="18" charset="0"/>
                        <a:ea typeface="+mn-ea"/>
                        <a:cs typeface="Times New Roman" pitchFamily="18" charset="0"/>
                      </a:endParaRPr>
                    </a:p>
                    <a:p>
                      <a:pPr marL="457200" indent="-457200">
                        <a:buFont typeface="+mj-lt"/>
                        <a:buNone/>
                      </a:pPr>
                      <a:r>
                        <a:rPr kumimoji="0" lang="tr-TR" sz="2400" kern="1200" dirty="0" smtClean="0">
                          <a:solidFill>
                            <a:schemeClr val="dk1"/>
                          </a:solidFill>
                          <a:latin typeface="Times New Roman" pitchFamily="18" charset="0"/>
                          <a:ea typeface="+mn-ea"/>
                          <a:cs typeface="Times New Roman" pitchFamily="18" charset="0"/>
                        </a:rPr>
                        <a:t>8.   Performans programı hazırlamakla yükümlü kamu idareleri </a:t>
                      </a:r>
                      <a:r>
                        <a:rPr kumimoji="0" lang="tr-TR" sz="2400" b="1" kern="1200" dirty="0" smtClean="0">
                          <a:solidFill>
                            <a:srgbClr val="3643BA"/>
                          </a:solidFill>
                          <a:latin typeface="Times New Roman" pitchFamily="18" charset="0"/>
                          <a:ea typeface="+mn-ea"/>
                          <a:cs typeface="Times New Roman" pitchFamily="18" charset="0"/>
                        </a:rPr>
                        <a:t>2018 yılına ilişkin performans programlarını</a:t>
                      </a:r>
                      <a:r>
                        <a:rPr kumimoji="0" lang="tr-TR" sz="2400" kern="1200" dirty="0" smtClean="0">
                          <a:solidFill>
                            <a:schemeClr val="dk1"/>
                          </a:solidFill>
                          <a:latin typeface="Times New Roman" pitchFamily="18" charset="0"/>
                          <a:ea typeface="+mn-ea"/>
                          <a:cs typeface="Times New Roman" pitchFamily="18" charset="0"/>
                        </a:rPr>
                        <a:t> Maliye Bakanlığı ve Kalkınma Bakanlığı’na göndereceklerdir.</a:t>
                      </a:r>
                      <a:endParaRPr kumimoji="0" lang="tr-TR" sz="2400" kern="1200" dirty="0">
                        <a:solidFill>
                          <a:schemeClr val="dk1"/>
                        </a:solidFill>
                        <a:latin typeface="Times New Roman" pitchFamily="18" charset="0"/>
                        <a:ea typeface="+mn-ea"/>
                        <a:cs typeface="Times New Roman" pitchFamily="18" charset="0"/>
                      </a:endParaRPr>
                    </a:p>
                  </a:txBody>
                  <a:tcPr>
                    <a:lnL w="9525" cap="flat" cmpd="sng" algn="ctr">
                      <a:noFill/>
                      <a:prstDash val="solid"/>
                    </a:lnL>
                    <a:lnR w="9525" cap="flat" cmpd="sng" algn="ctr">
                      <a:noFill/>
                      <a:prstDash val="solid"/>
                    </a:lnR>
                    <a:lnT w="12700" cap="flat" cmpd="sng" algn="ctr">
                      <a:noFill/>
                      <a:prstDash val="solid"/>
                      <a:round/>
                      <a:headEnd type="none" w="med" len="med"/>
                      <a:tailEnd type="none" w="med" len="med"/>
                    </a:lnT>
                    <a:lnB w="9525" cap="flat" cmpd="sng" algn="ctr">
                      <a:noFill/>
                      <a:prstDash val="solid"/>
                    </a:lnB>
                    <a:lnTlToBr w="12700" cmpd="sng">
                      <a:noFill/>
                      <a:prstDash val="solid"/>
                    </a:lnTlToBr>
                    <a:lnBlToTr w="12700" cmpd="sng">
                      <a:noFill/>
                      <a:prstDash val="solid"/>
                    </a:lnBlToTr>
                    <a:solidFill>
                      <a:srgbClr val="F9D1A9"/>
                    </a:solidFill>
                  </a:tcPr>
                </a:tc>
              </a:tr>
            </a:tbl>
          </a:graphicData>
        </a:graphic>
      </p:graphicFrame>
      <p:sp>
        <p:nvSpPr>
          <p:cNvPr id="14" name="13 Eksi"/>
          <p:cNvSpPr/>
          <p:nvPr/>
        </p:nvSpPr>
        <p:spPr>
          <a:xfrm>
            <a:off x="-1357313" y="1341438"/>
            <a:ext cx="10501313" cy="574675"/>
          </a:xfrm>
          <a:prstGeom prst="mathMinus">
            <a:avLst/>
          </a:prstGeom>
          <a:solidFill>
            <a:srgbClr val="781E46"/>
          </a:solidFill>
          <a:ln>
            <a:solidFill>
              <a:srgbClr val="EF4111">
                <a:alpha val="40000"/>
              </a:srgb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tr-TR"/>
          </a:p>
        </p:txBody>
      </p:sp>
      <p:pic>
        <p:nvPicPr>
          <p:cNvPr id="23556" name="4 Resim"/>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auto">
          <a:xfrm>
            <a:off x="7818438" y="1052513"/>
            <a:ext cx="1035050" cy="1035050"/>
          </a:xfrm>
          <a:prstGeom prst="rect">
            <a:avLst/>
          </a:prstGeom>
          <a:noFill/>
          <a:ln w="9525">
            <a:noFill/>
            <a:miter lim="800000"/>
            <a:headEnd/>
            <a:tailEnd/>
          </a:ln>
        </p:spPr>
      </p:pic>
      <p:sp>
        <p:nvSpPr>
          <p:cNvPr id="7" name="6 Eksi"/>
          <p:cNvSpPr/>
          <p:nvPr/>
        </p:nvSpPr>
        <p:spPr>
          <a:xfrm>
            <a:off x="8858250" y="1268413"/>
            <a:ext cx="322263" cy="720725"/>
          </a:xfrm>
          <a:prstGeom prst="mathMinus">
            <a:avLst/>
          </a:prstGeom>
          <a:solidFill>
            <a:srgbClr val="781E46"/>
          </a:solidFill>
          <a:ln>
            <a:solidFill>
              <a:srgbClr val="EF4111">
                <a:alpha val="15000"/>
              </a:srgb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tr-T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9D1A9"/>
        </a:solidFill>
        <a:effectLst/>
      </p:bgPr>
    </p:bg>
    <p:spTree>
      <p:nvGrpSpPr>
        <p:cNvPr id="1" name=""/>
        <p:cNvGrpSpPr/>
        <p:nvPr/>
      </p:nvGrpSpPr>
      <p:grpSpPr>
        <a:xfrm>
          <a:off x="0" y="0"/>
          <a:ext cx="0" cy="0"/>
          <a:chOff x="0" y="0"/>
          <a:chExt cx="0" cy="0"/>
        </a:xfrm>
      </p:grpSpPr>
      <p:graphicFrame>
        <p:nvGraphicFramePr>
          <p:cNvPr id="6" name="5 Tablo"/>
          <p:cNvGraphicFramePr>
            <a:graphicFrameLocks noGrp="1"/>
          </p:cNvGraphicFramePr>
          <p:nvPr>
            <p:extLst>
              <p:ext uri="{D42A27DB-BD31-4B8C-83A1-F6EECF244321}">
                <p14:modId xmlns:p14="http://schemas.microsoft.com/office/powerpoint/2010/main" val="153659672"/>
              </p:ext>
            </p:extLst>
          </p:nvPr>
        </p:nvGraphicFramePr>
        <p:xfrm>
          <a:off x="0" y="642918"/>
          <a:ext cx="9143999" cy="6085270"/>
        </p:xfrm>
        <a:graphic>
          <a:graphicData uri="http://schemas.openxmlformats.org/drawingml/2006/table">
            <a:tbl>
              <a:tblPr>
                <a:effectLst>
                  <a:outerShdw blurRad="57150" dist="38100" dir="5400000" algn="ctr" rotWithShape="0">
                    <a:srgbClr val="F3850D">
                      <a:alpha val="48000"/>
                    </a:srgbClr>
                  </a:outerShdw>
                </a:effectLst>
                <a:tableStyleId>{69C7853C-536D-4A76-A0AE-DD22124D55A5}</a:tableStyleId>
              </a:tblPr>
              <a:tblGrid>
                <a:gridCol w="9143999"/>
              </a:tblGrid>
              <a:tr h="947012">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tr-TR" sz="3200" b="1" u="none" dirty="0" smtClean="0">
                          <a:latin typeface="Comic Sans MS" pitchFamily="66" charset="0"/>
                          <a:cs typeface="Times New Roman" pitchFamily="18" charset="0"/>
                        </a:rPr>
                        <a:t>   </a:t>
                      </a:r>
                      <a:r>
                        <a:rPr lang="tr-TR" sz="3200" b="1" dirty="0" smtClean="0">
                          <a:solidFill>
                            <a:srgbClr val="FF0000"/>
                          </a:solidFill>
                          <a:latin typeface="Times New Roman" pitchFamily="18" charset="0"/>
                          <a:cs typeface="Times New Roman" pitchFamily="18" charset="0"/>
                        </a:rPr>
                        <a:t>Bütçe</a:t>
                      </a:r>
                      <a:r>
                        <a:rPr lang="tr-TR" sz="3200" b="1" baseline="0" dirty="0" smtClean="0">
                          <a:solidFill>
                            <a:srgbClr val="FF0000"/>
                          </a:solidFill>
                          <a:latin typeface="Times New Roman" pitchFamily="18" charset="0"/>
                          <a:cs typeface="Times New Roman" pitchFamily="18" charset="0"/>
                        </a:rPr>
                        <a:t> Hazırlık Mevzuatı ve Dokümanları       </a:t>
                      </a:r>
                      <a:r>
                        <a:rPr lang="tr-TR" sz="2800" b="1" baseline="0" dirty="0" smtClean="0">
                          <a:solidFill>
                            <a:srgbClr val="00B050"/>
                          </a:solidFill>
                          <a:latin typeface="Times New Roman" pitchFamily="18" charset="0"/>
                          <a:cs typeface="Times New Roman" pitchFamily="18" charset="0"/>
                        </a:rPr>
                        <a:t>Bütçe Hazırlama Rehberi-16 </a:t>
                      </a:r>
                      <a:endParaRPr lang="tr-TR" sz="3200" b="1" u="none" dirty="0" smtClean="0">
                        <a:solidFill>
                          <a:srgbClr val="FF0000"/>
                        </a:solidFill>
                        <a:latin typeface="Comic Sans MS" pitchFamily="66" charset="0"/>
                        <a:cs typeface="Times New Roman"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9D1A9"/>
                    </a:solidFill>
                  </a:tcPr>
                </a:tc>
              </a:tr>
              <a:tr h="5079430">
                <a:tc>
                  <a:txBody>
                    <a:bodyPr/>
                    <a:lstStyle/>
                    <a:p>
                      <a:endParaRPr kumimoji="0" lang="tr-TR" sz="1800" b="1" kern="1200" dirty="0" smtClean="0">
                        <a:solidFill>
                          <a:srgbClr val="FF0000"/>
                        </a:solidFill>
                        <a:latin typeface="Times New Roman" pitchFamily="18" charset="0"/>
                        <a:ea typeface="+mn-ea"/>
                        <a:cs typeface="Times New Roman" pitchFamily="18" charset="0"/>
                      </a:endParaRPr>
                    </a:p>
                    <a:p>
                      <a:r>
                        <a:rPr kumimoji="0" lang="tr-TR" sz="2400" b="1" kern="1200" dirty="0" smtClean="0">
                          <a:solidFill>
                            <a:srgbClr val="FF0000"/>
                          </a:solidFill>
                          <a:latin typeface="Times New Roman" pitchFamily="18" charset="0"/>
                          <a:ea typeface="+mn-ea"/>
                          <a:cs typeface="Times New Roman" pitchFamily="18" charset="0"/>
                        </a:rPr>
                        <a:t>       EK-2 STANDARTLAR</a:t>
                      </a:r>
                      <a:endParaRPr kumimoji="0" lang="tr-TR" sz="2400" kern="1200" dirty="0" smtClean="0">
                        <a:solidFill>
                          <a:srgbClr val="FF0000"/>
                        </a:solidFill>
                        <a:latin typeface="Times New Roman" pitchFamily="18" charset="0"/>
                        <a:ea typeface="+mn-ea"/>
                        <a:cs typeface="Times New Roman"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kumimoji="0" lang="tr-TR" sz="800" kern="1200" dirty="0" smtClean="0">
                        <a:solidFill>
                          <a:srgbClr val="FF0000"/>
                        </a:solidFill>
                        <a:latin typeface="Times New Roman" pitchFamily="18" charset="0"/>
                        <a:ea typeface="+mn-ea"/>
                        <a:cs typeface="Times New Roman" pitchFamily="18" charset="0"/>
                      </a:endParaRPr>
                    </a:p>
                  </a:txBody>
                  <a:tcPr>
                    <a:lnL w="9525" cap="flat" cmpd="sng" algn="ctr">
                      <a:noFill/>
                      <a:prstDash val="solid"/>
                    </a:lnL>
                    <a:lnR w="9525" cap="flat" cmpd="sng" algn="ctr">
                      <a:noFill/>
                      <a:prstDash val="solid"/>
                    </a:lnR>
                    <a:lnT w="12700" cap="flat" cmpd="sng" algn="ctr">
                      <a:noFill/>
                      <a:prstDash val="solid"/>
                      <a:round/>
                      <a:headEnd type="none" w="med" len="med"/>
                      <a:tailEnd type="none" w="med" len="med"/>
                    </a:lnT>
                    <a:lnB w="9525" cap="flat" cmpd="sng" algn="ctr">
                      <a:noFill/>
                      <a:prstDash val="solid"/>
                    </a:lnB>
                    <a:lnTlToBr w="12700" cmpd="sng">
                      <a:noFill/>
                      <a:prstDash val="solid"/>
                    </a:lnTlToBr>
                    <a:lnBlToTr w="12700" cmpd="sng">
                      <a:noFill/>
                      <a:prstDash val="solid"/>
                    </a:lnBlToTr>
                    <a:solidFill>
                      <a:srgbClr val="F9D1A9"/>
                    </a:solidFill>
                  </a:tcPr>
                </a:tc>
              </a:tr>
            </a:tbl>
          </a:graphicData>
        </a:graphic>
      </p:graphicFrame>
      <p:sp>
        <p:nvSpPr>
          <p:cNvPr id="14" name="13 Eksi"/>
          <p:cNvSpPr/>
          <p:nvPr/>
        </p:nvSpPr>
        <p:spPr>
          <a:xfrm>
            <a:off x="-1357313" y="1341438"/>
            <a:ext cx="10501313" cy="574675"/>
          </a:xfrm>
          <a:prstGeom prst="mathMinus">
            <a:avLst/>
          </a:prstGeom>
          <a:solidFill>
            <a:srgbClr val="781E46"/>
          </a:solidFill>
          <a:ln>
            <a:solidFill>
              <a:srgbClr val="EF4111">
                <a:alpha val="40000"/>
              </a:srgb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tr-TR"/>
          </a:p>
        </p:txBody>
      </p:sp>
      <p:pic>
        <p:nvPicPr>
          <p:cNvPr id="24580" name="4 Resim"/>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auto">
          <a:xfrm>
            <a:off x="7818438" y="1052513"/>
            <a:ext cx="1035050" cy="1035050"/>
          </a:xfrm>
          <a:prstGeom prst="rect">
            <a:avLst/>
          </a:prstGeom>
          <a:noFill/>
          <a:ln w="9525">
            <a:noFill/>
            <a:miter lim="800000"/>
            <a:headEnd/>
            <a:tailEnd/>
          </a:ln>
        </p:spPr>
      </p:pic>
      <p:sp>
        <p:nvSpPr>
          <p:cNvPr id="7" name="6 Eksi"/>
          <p:cNvSpPr/>
          <p:nvPr/>
        </p:nvSpPr>
        <p:spPr>
          <a:xfrm>
            <a:off x="8858250" y="1268413"/>
            <a:ext cx="322263" cy="720725"/>
          </a:xfrm>
          <a:prstGeom prst="mathMinus">
            <a:avLst/>
          </a:prstGeom>
          <a:solidFill>
            <a:srgbClr val="781E46"/>
          </a:solidFill>
          <a:ln>
            <a:solidFill>
              <a:srgbClr val="EF4111">
                <a:alpha val="15000"/>
              </a:srgb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tr-TR"/>
          </a:p>
        </p:txBody>
      </p:sp>
      <p:graphicFrame>
        <p:nvGraphicFramePr>
          <p:cNvPr id="8" name="7 Tablo"/>
          <p:cNvGraphicFramePr>
            <a:graphicFrameLocks noGrp="1"/>
          </p:cNvGraphicFramePr>
          <p:nvPr/>
        </p:nvGraphicFramePr>
        <p:xfrm>
          <a:off x="323850" y="2565400"/>
          <a:ext cx="8820472" cy="4293097"/>
        </p:xfrm>
        <a:graphic>
          <a:graphicData uri="http://schemas.openxmlformats.org/drawingml/2006/table">
            <a:tbl>
              <a:tblPr/>
              <a:tblGrid>
                <a:gridCol w="2035924"/>
                <a:gridCol w="6784548"/>
              </a:tblGrid>
              <a:tr h="964561">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tr-TR" sz="2000" b="1" i="0" u="none" strike="noStrike" cap="none" normalizeH="0" baseline="0" dirty="0" smtClean="0">
                          <a:ln>
                            <a:noFill/>
                          </a:ln>
                          <a:solidFill>
                            <a:srgbClr val="FFFFFF"/>
                          </a:solidFill>
                          <a:effectLst/>
                          <a:latin typeface="Times New Roman" pitchFamily="18" charset="0"/>
                          <a:cs typeface="Times New Roman" pitchFamily="18" charset="0"/>
                        </a:rPr>
                        <a:t>STANDART</a:t>
                      </a:r>
                      <a:endParaRPr kumimoji="0" lang="tr-TR" sz="2000" b="1" i="0" u="none" strike="noStrike" cap="none" normalizeH="0" baseline="0" dirty="0" smtClean="0">
                        <a:ln>
                          <a:noFill/>
                        </a:ln>
                        <a:solidFill>
                          <a:srgbClr val="FFFFFF"/>
                        </a:solidFill>
                        <a:effectLst/>
                        <a:latin typeface="Calibri" pitchFamily="34" charset="0"/>
                        <a:cs typeface="Times New Roman" pitchFamily="18" charset="0"/>
                      </a:endParaRPr>
                    </a:p>
                    <a:p>
                      <a:pPr marL="0" marR="0" lvl="0" indent="0" algn="ctr" defTabSz="914400" rtl="0" eaLnBrk="1" fontAlgn="base" latinLnBrk="0" hangingPunct="1">
                        <a:lnSpc>
                          <a:spcPct val="115000"/>
                        </a:lnSpc>
                        <a:spcBef>
                          <a:spcPct val="0"/>
                        </a:spcBef>
                        <a:spcAft>
                          <a:spcPct val="0"/>
                        </a:spcAft>
                        <a:buClrTx/>
                        <a:buSzTx/>
                        <a:buFontTx/>
                        <a:buNone/>
                        <a:tabLst/>
                      </a:pPr>
                      <a:r>
                        <a:rPr kumimoji="0" lang="tr-TR" sz="2000" b="1" i="0" u="none" strike="noStrike" cap="none" normalizeH="0" baseline="0" dirty="0" smtClean="0">
                          <a:ln>
                            <a:noFill/>
                          </a:ln>
                          <a:solidFill>
                            <a:srgbClr val="FFFFFF"/>
                          </a:solidFill>
                          <a:effectLst/>
                          <a:latin typeface="Times New Roman" pitchFamily="18" charset="0"/>
                          <a:cs typeface="Times New Roman" pitchFamily="18" charset="0"/>
                        </a:rPr>
                        <a:t>NO</a:t>
                      </a:r>
                      <a:endParaRPr kumimoji="0" lang="tr-TR" sz="2000" b="1" i="0" u="none" strike="noStrike" cap="none" normalizeH="0" baseline="0" dirty="0" smtClean="0">
                        <a:ln>
                          <a:noFill/>
                        </a:ln>
                        <a:solidFill>
                          <a:srgbClr val="FFFFFF"/>
                        </a:solidFill>
                        <a:effectLst/>
                        <a:latin typeface="Calibri" pitchFamily="34" charset="0"/>
                        <a:cs typeface="Times New Roman" pitchFamily="18"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tr-TR" sz="2000" b="1" i="0" u="none" strike="noStrike" cap="none" normalizeH="0" baseline="0" smtClean="0">
                          <a:ln>
                            <a:noFill/>
                          </a:ln>
                          <a:solidFill>
                            <a:srgbClr val="FFFFFF"/>
                          </a:solidFill>
                          <a:effectLst/>
                          <a:latin typeface="Times New Roman" pitchFamily="18" charset="0"/>
                          <a:cs typeface="Times New Roman" pitchFamily="18" charset="0"/>
                        </a:rPr>
                        <a:t>STANDART ADI</a:t>
                      </a:r>
                      <a:endParaRPr kumimoji="0" lang="tr-TR" sz="2000" b="1" i="0" u="none" strike="noStrike" cap="none" normalizeH="0" baseline="0" smtClean="0">
                        <a:ln>
                          <a:noFill/>
                        </a:ln>
                        <a:solidFill>
                          <a:srgbClr val="FFFFFF"/>
                        </a:solidFill>
                        <a:effectLst/>
                        <a:latin typeface="Calibri" pitchFamily="34" charset="0"/>
                        <a:cs typeface="Times New Roman" pitchFamily="18"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r>
              <a:tr h="526124">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tr-TR" sz="2000" b="0" i="0" u="none" strike="noStrike" cap="none" normalizeH="0" baseline="0" smtClean="0">
                          <a:ln>
                            <a:noFill/>
                          </a:ln>
                          <a:solidFill>
                            <a:srgbClr val="000000"/>
                          </a:solidFill>
                          <a:effectLst/>
                          <a:latin typeface="Times New Roman" pitchFamily="18" charset="0"/>
                          <a:cs typeface="Times New Roman" pitchFamily="18" charset="0"/>
                        </a:rPr>
                        <a:t>1</a:t>
                      </a:r>
                      <a:endParaRPr kumimoji="0" lang="tr-TR" sz="2000" b="0" i="0" u="none" strike="noStrike" cap="none" normalizeH="0" baseline="0" smtClean="0">
                        <a:ln>
                          <a:noFill/>
                        </a:ln>
                        <a:solidFill>
                          <a:srgbClr val="000000"/>
                        </a:solidFill>
                        <a:effectLst/>
                        <a:latin typeface="Calibri" pitchFamily="34" charset="0"/>
                        <a:cs typeface="Times New Roman" pitchFamily="18"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tr-TR" sz="2000" b="0" i="0" u="none" strike="noStrike" cap="none" normalizeH="0" baseline="0" smtClean="0">
                          <a:ln>
                            <a:noFill/>
                          </a:ln>
                          <a:solidFill>
                            <a:srgbClr val="000000"/>
                          </a:solidFill>
                          <a:effectLst/>
                          <a:latin typeface="Times New Roman" pitchFamily="18" charset="0"/>
                          <a:cs typeface="Times New Roman" pitchFamily="18" charset="0"/>
                        </a:rPr>
                        <a:t>Giyecek Yardım Standardı</a:t>
                      </a:r>
                      <a:endParaRPr kumimoji="0" lang="tr-TR" sz="2000" b="0" i="0" u="none" strike="noStrike" cap="none" normalizeH="0" baseline="0" smtClean="0">
                        <a:ln>
                          <a:noFill/>
                        </a:ln>
                        <a:solidFill>
                          <a:srgbClr val="000000"/>
                        </a:solidFill>
                        <a:effectLst/>
                        <a:latin typeface="Calibri" pitchFamily="34" charset="0"/>
                        <a:cs typeface="Times New Roman" pitchFamily="18"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r>
              <a:tr h="785603">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tr-TR" sz="2000" b="0" i="0" u="none" strike="noStrike" cap="none" normalizeH="0" baseline="0" smtClean="0">
                          <a:ln>
                            <a:noFill/>
                          </a:ln>
                          <a:solidFill>
                            <a:srgbClr val="000000"/>
                          </a:solidFill>
                          <a:effectLst/>
                          <a:latin typeface="Times New Roman" pitchFamily="18" charset="0"/>
                          <a:cs typeface="Times New Roman" pitchFamily="18" charset="0"/>
                        </a:rPr>
                        <a:t>2</a:t>
                      </a:r>
                      <a:endParaRPr kumimoji="0" lang="tr-TR" sz="2000" b="0" i="0" u="none" strike="noStrike" cap="none" normalizeH="0" baseline="0" smtClean="0">
                        <a:ln>
                          <a:noFill/>
                        </a:ln>
                        <a:solidFill>
                          <a:srgbClr val="000000"/>
                        </a:solidFill>
                        <a:effectLst/>
                        <a:latin typeface="Calibri" pitchFamily="34" charset="0"/>
                        <a:cs typeface="Times New Roman" pitchFamily="18"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tr-TR" sz="2000" b="0" i="0" u="none" strike="noStrike" cap="none" normalizeH="0" baseline="0" smtClean="0">
                          <a:ln>
                            <a:noFill/>
                          </a:ln>
                          <a:solidFill>
                            <a:srgbClr val="000000"/>
                          </a:solidFill>
                          <a:effectLst/>
                          <a:latin typeface="Times New Roman" pitchFamily="18" charset="0"/>
                          <a:cs typeface="Times New Roman" pitchFamily="18" charset="0"/>
                        </a:rPr>
                        <a:t>Parasız Yatılı Okul ve Yurt Öğrencisi Yiyecek ve Giyecek Bedeli</a:t>
                      </a:r>
                      <a:endParaRPr kumimoji="0" lang="tr-TR" sz="2000" b="0" i="0" u="none" strike="noStrike" cap="none" normalizeH="0" baseline="0" smtClean="0">
                        <a:ln>
                          <a:noFill/>
                        </a:ln>
                        <a:solidFill>
                          <a:srgbClr val="000000"/>
                        </a:solidFill>
                        <a:effectLst/>
                        <a:latin typeface="Calibri" pitchFamily="34" charset="0"/>
                        <a:cs typeface="Times New Roman" pitchFamily="18"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r>
              <a:tr h="964561">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tr-TR" sz="2000" b="0" i="0" u="none" strike="noStrike" cap="none" normalizeH="0" baseline="0" smtClean="0">
                          <a:ln>
                            <a:noFill/>
                          </a:ln>
                          <a:solidFill>
                            <a:srgbClr val="000000"/>
                          </a:solidFill>
                          <a:effectLst/>
                          <a:latin typeface="Times New Roman" pitchFamily="18" charset="0"/>
                          <a:cs typeface="Times New Roman" pitchFamily="18" charset="0"/>
                        </a:rPr>
                        <a:t>3</a:t>
                      </a:r>
                      <a:endParaRPr kumimoji="0" lang="tr-TR" sz="2000" b="0" i="0" u="none" strike="noStrike" cap="none" normalizeH="0" baseline="0" smtClean="0">
                        <a:ln>
                          <a:noFill/>
                        </a:ln>
                        <a:solidFill>
                          <a:srgbClr val="000000"/>
                        </a:solidFill>
                        <a:effectLst/>
                        <a:latin typeface="Calibri" pitchFamily="34" charset="0"/>
                        <a:cs typeface="Times New Roman" pitchFamily="18"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tr-TR" sz="2000" b="0" i="0" u="none" strike="noStrike" cap="none" normalizeH="0" baseline="0" dirty="0" smtClean="0">
                          <a:ln>
                            <a:noFill/>
                          </a:ln>
                          <a:solidFill>
                            <a:srgbClr val="000000"/>
                          </a:solidFill>
                          <a:effectLst/>
                          <a:latin typeface="Times New Roman" pitchFamily="18" charset="0"/>
                          <a:cs typeface="Times New Roman" pitchFamily="18" charset="0"/>
                        </a:rPr>
                        <a:t>237 Sayılı Kanuna Tabi Taşıtların İşletme ve Bakım-Onarım Maliyetlerine İlişkin Standartlar</a:t>
                      </a:r>
                      <a:endParaRPr kumimoji="0" lang="tr-TR" sz="2000" b="0" i="0" u="none" strike="noStrike" cap="none" normalizeH="0" baseline="0" dirty="0" smtClean="0">
                        <a:ln>
                          <a:noFill/>
                        </a:ln>
                        <a:solidFill>
                          <a:srgbClr val="000000"/>
                        </a:solidFill>
                        <a:effectLst/>
                        <a:latin typeface="Calibri" pitchFamily="34" charset="0"/>
                        <a:cs typeface="Times New Roman" pitchFamily="18"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r>
              <a:tr h="526124">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tr-TR" sz="2000" b="0" i="0" u="none" strike="noStrike" cap="none" normalizeH="0" baseline="0" smtClean="0">
                          <a:ln>
                            <a:noFill/>
                          </a:ln>
                          <a:solidFill>
                            <a:srgbClr val="000000"/>
                          </a:solidFill>
                          <a:effectLst/>
                          <a:latin typeface="Times New Roman" pitchFamily="18" charset="0"/>
                          <a:cs typeface="Times New Roman" pitchFamily="18" charset="0"/>
                        </a:rPr>
                        <a:t>4</a:t>
                      </a:r>
                      <a:endParaRPr kumimoji="0" lang="tr-TR" sz="2000" b="0" i="0" u="none" strike="noStrike" cap="none" normalizeH="0" baseline="0" smtClean="0">
                        <a:ln>
                          <a:noFill/>
                        </a:ln>
                        <a:solidFill>
                          <a:srgbClr val="000000"/>
                        </a:solidFill>
                        <a:effectLst/>
                        <a:latin typeface="Calibri" pitchFamily="34" charset="0"/>
                        <a:cs typeface="Times New Roman" pitchFamily="18"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tr-TR" sz="2000" b="0" i="0" u="none" strike="noStrike" cap="none" normalizeH="0" baseline="0" smtClean="0">
                          <a:ln>
                            <a:noFill/>
                          </a:ln>
                          <a:solidFill>
                            <a:srgbClr val="000000"/>
                          </a:solidFill>
                          <a:effectLst/>
                          <a:latin typeface="Times New Roman" pitchFamily="18" charset="0"/>
                          <a:cs typeface="Times New Roman" pitchFamily="18" charset="0"/>
                        </a:rPr>
                        <a:t>Hasta Yatak Maliyetine Katkı</a:t>
                      </a:r>
                      <a:endParaRPr kumimoji="0" lang="tr-TR" sz="2000" b="0" i="0" u="none" strike="noStrike" cap="none" normalizeH="0" baseline="0" smtClean="0">
                        <a:ln>
                          <a:noFill/>
                        </a:ln>
                        <a:solidFill>
                          <a:srgbClr val="000000"/>
                        </a:solidFill>
                        <a:effectLst/>
                        <a:latin typeface="Calibri" pitchFamily="34" charset="0"/>
                        <a:cs typeface="Times New Roman" pitchFamily="18"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r>
              <a:tr h="526124">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tr-TR" sz="2000" b="0" i="0" u="none" strike="noStrike" cap="none" normalizeH="0" baseline="0" smtClean="0">
                          <a:ln>
                            <a:noFill/>
                          </a:ln>
                          <a:solidFill>
                            <a:srgbClr val="000000"/>
                          </a:solidFill>
                          <a:effectLst/>
                          <a:latin typeface="Times New Roman" pitchFamily="18" charset="0"/>
                          <a:cs typeface="Times New Roman" pitchFamily="18" charset="0"/>
                        </a:rPr>
                        <a:t>5</a:t>
                      </a:r>
                      <a:endParaRPr kumimoji="0" lang="tr-TR" sz="2000" b="0" i="0" u="none" strike="noStrike" cap="none" normalizeH="0" baseline="0" smtClean="0">
                        <a:ln>
                          <a:noFill/>
                        </a:ln>
                        <a:solidFill>
                          <a:srgbClr val="000000"/>
                        </a:solidFill>
                        <a:effectLst/>
                        <a:latin typeface="Calibri" pitchFamily="34" charset="0"/>
                        <a:cs typeface="Times New Roman" pitchFamily="18"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tr-TR" sz="2000" b="0" i="0" u="none" strike="noStrike" cap="none" normalizeH="0" baseline="0" dirty="0" smtClean="0">
                          <a:ln>
                            <a:noFill/>
                          </a:ln>
                          <a:solidFill>
                            <a:srgbClr val="000000"/>
                          </a:solidFill>
                          <a:effectLst/>
                          <a:latin typeface="Times New Roman" pitchFamily="18" charset="0"/>
                          <a:cs typeface="Times New Roman" pitchFamily="18" charset="0"/>
                        </a:rPr>
                        <a:t>Memurların Öğle Yemeğine Yardım</a:t>
                      </a:r>
                      <a:endParaRPr kumimoji="0" lang="tr-TR" sz="2000" b="0" i="0" u="none" strike="noStrike" cap="none" normalizeH="0" baseline="0" dirty="0" smtClean="0">
                        <a:ln>
                          <a:noFill/>
                        </a:ln>
                        <a:solidFill>
                          <a:srgbClr val="000000"/>
                        </a:solidFill>
                        <a:effectLst/>
                        <a:latin typeface="Calibri" pitchFamily="34" charset="0"/>
                        <a:cs typeface="Times New Roman" pitchFamily="18"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r>
            </a:tbl>
          </a:graphicData>
        </a:graphic>
      </p:graphicFrame>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9D1A9"/>
        </a:solidFill>
        <a:effectLst/>
      </p:bgPr>
    </p:bg>
    <p:spTree>
      <p:nvGrpSpPr>
        <p:cNvPr id="1" name=""/>
        <p:cNvGrpSpPr/>
        <p:nvPr/>
      </p:nvGrpSpPr>
      <p:grpSpPr>
        <a:xfrm>
          <a:off x="0" y="0"/>
          <a:ext cx="0" cy="0"/>
          <a:chOff x="0" y="0"/>
          <a:chExt cx="0" cy="0"/>
        </a:xfrm>
      </p:grpSpPr>
      <p:graphicFrame>
        <p:nvGraphicFramePr>
          <p:cNvPr id="6" name="5 Tablo"/>
          <p:cNvGraphicFramePr>
            <a:graphicFrameLocks noGrp="1"/>
          </p:cNvGraphicFramePr>
          <p:nvPr>
            <p:extLst>
              <p:ext uri="{D42A27DB-BD31-4B8C-83A1-F6EECF244321}">
                <p14:modId xmlns:p14="http://schemas.microsoft.com/office/powerpoint/2010/main" val="665434671"/>
              </p:ext>
            </p:extLst>
          </p:nvPr>
        </p:nvGraphicFramePr>
        <p:xfrm>
          <a:off x="0" y="642918"/>
          <a:ext cx="9143999" cy="6085270"/>
        </p:xfrm>
        <a:graphic>
          <a:graphicData uri="http://schemas.openxmlformats.org/drawingml/2006/table">
            <a:tbl>
              <a:tblPr>
                <a:effectLst>
                  <a:outerShdw blurRad="57150" dist="38100" dir="5400000" algn="ctr" rotWithShape="0">
                    <a:srgbClr val="F3850D">
                      <a:alpha val="48000"/>
                    </a:srgbClr>
                  </a:outerShdw>
                </a:effectLst>
                <a:tableStyleId>{69C7853C-536D-4A76-A0AE-DD22124D55A5}</a:tableStyleId>
              </a:tblPr>
              <a:tblGrid>
                <a:gridCol w="9143999"/>
              </a:tblGrid>
              <a:tr h="947012">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tr-TR" sz="3200" b="1" u="none" dirty="0" smtClean="0">
                          <a:latin typeface="Comic Sans MS" pitchFamily="66" charset="0"/>
                          <a:cs typeface="Times New Roman" pitchFamily="18" charset="0"/>
                        </a:rPr>
                        <a:t>   </a:t>
                      </a:r>
                      <a:r>
                        <a:rPr lang="tr-TR" sz="3200" b="1" dirty="0" smtClean="0">
                          <a:solidFill>
                            <a:srgbClr val="FF0000"/>
                          </a:solidFill>
                          <a:latin typeface="Times New Roman" pitchFamily="18" charset="0"/>
                          <a:cs typeface="Times New Roman" pitchFamily="18" charset="0"/>
                        </a:rPr>
                        <a:t>Bütçe</a:t>
                      </a:r>
                      <a:r>
                        <a:rPr lang="tr-TR" sz="3200" b="1" baseline="0" dirty="0" smtClean="0">
                          <a:solidFill>
                            <a:srgbClr val="FF0000"/>
                          </a:solidFill>
                          <a:latin typeface="Times New Roman" pitchFamily="18" charset="0"/>
                          <a:cs typeface="Times New Roman" pitchFamily="18" charset="0"/>
                        </a:rPr>
                        <a:t> Hazırlık Mevzuatı ve Dokümanları       </a:t>
                      </a:r>
                      <a:r>
                        <a:rPr lang="tr-TR" sz="2800" b="1" baseline="0" dirty="0" smtClean="0">
                          <a:solidFill>
                            <a:srgbClr val="00B050"/>
                          </a:solidFill>
                          <a:latin typeface="Times New Roman" pitchFamily="18" charset="0"/>
                          <a:cs typeface="Times New Roman" pitchFamily="18" charset="0"/>
                        </a:rPr>
                        <a:t>Bütçe Hazırlama Rehberi-17 </a:t>
                      </a:r>
                      <a:endParaRPr lang="tr-TR" sz="3200" b="1" u="none" dirty="0" smtClean="0">
                        <a:solidFill>
                          <a:srgbClr val="FF0000"/>
                        </a:solidFill>
                        <a:latin typeface="Comic Sans MS" pitchFamily="66" charset="0"/>
                        <a:cs typeface="Times New Roman"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9D1A9"/>
                    </a:solidFill>
                  </a:tcPr>
                </a:tc>
              </a:tr>
              <a:tr h="5079430">
                <a:tc>
                  <a:txBody>
                    <a:bodyPr/>
                    <a:lstStyle/>
                    <a:p>
                      <a:r>
                        <a:rPr kumimoji="0" lang="tr-TR" sz="2000" b="1" kern="1200" baseline="0" dirty="0" smtClean="0">
                          <a:solidFill>
                            <a:srgbClr val="FF0000"/>
                          </a:solidFill>
                          <a:latin typeface="Times New Roman" pitchFamily="18" charset="0"/>
                          <a:ea typeface="+mn-ea"/>
                          <a:cs typeface="Times New Roman" pitchFamily="18" charset="0"/>
                        </a:rPr>
                        <a:t>2018-2020 Bütçe Hazırlık Dokümanları </a:t>
                      </a:r>
                      <a:r>
                        <a:rPr kumimoji="0" lang="tr-TR" sz="2000" b="1" kern="1200" baseline="0" dirty="0" smtClean="0">
                          <a:solidFill>
                            <a:srgbClr val="0070C0"/>
                          </a:solidFill>
                          <a:latin typeface="Times New Roman" pitchFamily="18" charset="0"/>
                          <a:ea typeface="+mn-ea"/>
                          <a:cs typeface="Times New Roman" pitchFamily="18" charset="0"/>
                        </a:rPr>
                        <a:t>“Üniversite Bütçe Hazırlık”          </a:t>
                      </a:r>
                      <a:r>
                        <a:rPr kumimoji="0" lang="tr-TR" sz="2000" b="1" kern="1200" baseline="0" dirty="0" smtClean="0">
                          <a:solidFill>
                            <a:srgbClr val="FF0000"/>
                          </a:solidFill>
                          <a:latin typeface="Times New Roman" pitchFamily="18" charset="0"/>
                          <a:ea typeface="+mn-ea"/>
                          <a:cs typeface="Times New Roman" pitchFamily="18" charset="0"/>
                        </a:rPr>
                        <a:t>menüsüne ilk tıkladığımızda karşımıza çıkmaktadır.  </a:t>
                      </a:r>
                      <a:endParaRPr kumimoji="0" lang="tr-TR" sz="2000" kern="1200" dirty="0" smtClean="0">
                        <a:solidFill>
                          <a:srgbClr val="FF0000"/>
                        </a:solidFill>
                        <a:latin typeface="Times New Roman" pitchFamily="18" charset="0"/>
                        <a:ea typeface="+mn-ea"/>
                        <a:cs typeface="Times New Roman"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kumimoji="0" lang="tr-TR" sz="800" kern="1200" dirty="0" smtClean="0">
                        <a:solidFill>
                          <a:srgbClr val="FF0000"/>
                        </a:solidFill>
                        <a:latin typeface="Times New Roman" pitchFamily="18" charset="0"/>
                        <a:ea typeface="+mn-ea"/>
                        <a:cs typeface="Times New Roman" pitchFamily="18" charset="0"/>
                      </a:endParaRPr>
                    </a:p>
                  </a:txBody>
                  <a:tcPr>
                    <a:lnL w="9525" cap="flat" cmpd="sng" algn="ctr">
                      <a:noFill/>
                      <a:prstDash val="solid"/>
                    </a:lnL>
                    <a:lnR w="9525" cap="flat" cmpd="sng" algn="ctr">
                      <a:noFill/>
                      <a:prstDash val="solid"/>
                    </a:lnR>
                    <a:lnT w="12700" cap="flat" cmpd="sng" algn="ctr">
                      <a:noFill/>
                      <a:prstDash val="solid"/>
                      <a:round/>
                      <a:headEnd type="none" w="med" len="med"/>
                      <a:tailEnd type="none" w="med" len="med"/>
                    </a:lnT>
                    <a:lnB w="9525" cap="flat" cmpd="sng" algn="ctr">
                      <a:noFill/>
                      <a:prstDash val="solid"/>
                    </a:lnB>
                    <a:lnTlToBr w="12700" cmpd="sng">
                      <a:noFill/>
                      <a:prstDash val="solid"/>
                    </a:lnTlToBr>
                    <a:lnBlToTr w="12700" cmpd="sng">
                      <a:noFill/>
                      <a:prstDash val="solid"/>
                    </a:lnBlToTr>
                    <a:solidFill>
                      <a:srgbClr val="F9D1A9"/>
                    </a:solidFill>
                  </a:tcPr>
                </a:tc>
              </a:tr>
            </a:tbl>
          </a:graphicData>
        </a:graphic>
      </p:graphicFrame>
      <p:sp>
        <p:nvSpPr>
          <p:cNvPr id="14" name="13 Eksi"/>
          <p:cNvSpPr/>
          <p:nvPr/>
        </p:nvSpPr>
        <p:spPr>
          <a:xfrm>
            <a:off x="-1357313" y="1341438"/>
            <a:ext cx="10501313" cy="574675"/>
          </a:xfrm>
          <a:prstGeom prst="mathMinus">
            <a:avLst/>
          </a:prstGeom>
          <a:solidFill>
            <a:srgbClr val="781E46"/>
          </a:solidFill>
          <a:ln>
            <a:solidFill>
              <a:srgbClr val="EF4111">
                <a:alpha val="40000"/>
              </a:srgb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tr-TR"/>
          </a:p>
        </p:txBody>
      </p:sp>
      <p:pic>
        <p:nvPicPr>
          <p:cNvPr id="25604" name="4 Resim"/>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auto">
          <a:xfrm>
            <a:off x="7818438" y="1052513"/>
            <a:ext cx="1035050" cy="1035050"/>
          </a:xfrm>
          <a:prstGeom prst="rect">
            <a:avLst/>
          </a:prstGeom>
          <a:noFill/>
          <a:ln w="9525">
            <a:noFill/>
            <a:miter lim="800000"/>
            <a:headEnd/>
            <a:tailEnd/>
          </a:ln>
        </p:spPr>
      </p:pic>
      <p:sp>
        <p:nvSpPr>
          <p:cNvPr id="7" name="6 Eksi"/>
          <p:cNvSpPr/>
          <p:nvPr/>
        </p:nvSpPr>
        <p:spPr>
          <a:xfrm>
            <a:off x="8858250" y="1268413"/>
            <a:ext cx="322263" cy="720725"/>
          </a:xfrm>
          <a:prstGeom prst="mathMinus">
            <a:avLst/>
          </a:prstGeom>
          <a:solidFill>
            <a:srgbClr val="781E46"/>
          </a:solidFill>
          <a:ln>
            <a:solidFill>
              <a:srgbClr val="EF4111">
                <a:alpha val="15000"/>
              </a:srgb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tr-TR"/>
          </a:p>
        </p:txBody>
      </p:sp>
      <p:pic>
        <p:nvPicPr>
          <p:cNvPr id="2" name="Resim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393504"/>
            <a:ext cx="9144000" cy="4464496"/>
          </a:xfrm>
          <a:prstGeom prst="rect">
            <a:avLst/>
          </a:prstGeom>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9D1A9"/>
        </a:solidFill>
        <a:effectLst/>
      </p:bgPr>
    </p:bg>
    <p:spTree>
      <p:nvGrpSpPr>
        <p:cNvPr id="1" name=""/>
        <p:cNvGrpSpPr/>
        <p:nvPr/>
      </p:nvGrpSpPr>
      <p:grpSpPr>
        <a:xfrm>
          <a:off x="0" y="0"/>
          <a:ext cx="0" cy="0"/>
          <a:chOff x="0" y="0"/>
          <a:chExt cx="0" cy="0"/>
        </a:xfrm>
      </p:grpSpPr>
      <p:graphicFrame>
        <p:nvGraphicFramePr>
          <p:cNvPr id="6" name="5 Tablo"/>
          <p:cNvGraphicFramePr>
            <a:graphicFrameLocks noGrp="1"/>
          </p:cNvGraphicFramePr>
          <p:nvPr>
            <p:extLst>
              <p:ext uri="{D42A27DB-BD31-4B8C-83A1-F6EECF244321}">
                <p14:modId xmlns:p14="http://schemas.microsoft.com/office/powerpoint/2010/main" val="1551487017"/>
              </p:ext>
            </p:extLst>
          </p:nvPr>
        </p:nvGraphicFramePr>
        <p:xfrm>
          <a:off x="0" y="642918"/>
          <a:ext cx="9143999" cy="6085270"/>
        </p:xfrm>
        <a:graphic>
          <a:graphicData uri="http://schemas.openxmlformats.org/drawingml/2006/table">
            <a:tbl>
              <a:tblPr>
                <a:effectLst>
                  <a:outerShdw blurRad="57150" dist="38100" dir="5400000" algn="ctr" rotWithShape="0">
                    <a:srgbClr val="F3850D">
                      <a:alpha val="48000"/>
                    </a:srgbClr>
                  </a:outerShdw>
                </a:effectLst>
                <a:tableStyleId>{69C7853C-536D-4A76-A0AE-DD22124D55A5}</a:tableStyleId>
              </a:tblPr>
              <a:tblGrid>
                <a:gridCol w="9143999"/>
              </a:tblGrid>
              <a:tr h="947012">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tr-TR" sz="3200" b="1" u="none" dirty="0" smtClean="0">
                          <a:latin typeface="Comic Sans MS" pitchFamily="66" charset="0"/>
                          <a:cs typeface="Times New Roman" pitchFamily="18" charset="0"/>
                        </a:rPr>
                        <a:t>   </a:t>
                      </a:r>
                      <a:r>
                        <a:rPr lang="tr-TR" sz="3200" b="1" dirty="0" smtClean="0">
                          <a:solidFill>
                            <a:srgbClr val="FF0000"/>
                          </a:solidFill>
                          <a:latin typeface="Times New Roman" pitchFamily="18" charset="0"/>
                          <a:cs typeface="Times New Roman" pitchFamily="18" charset="0"/>
                        </a:rPr>
                        <a:t>Bütçe</a:t>
                      </a:r>
                      <a:r>
                        <a:rPr lang="tr-TR" sz="3200" b="1" baseline="0" dirty="0" smtClean="0">
                          <a:solidFill>
                            <a:srgbClr val="FF0000"/>
                          </a:solidFill>
                          <a:latin typeface="Times New Roman" pitchFamily="18" charset="0"/>
                          <a:cs typeface="Times New Roman" pitchFamily="18" charset="0"/>
                        </a:rPr>
                        <a:t> Hazırlık Mevzuatı ve Dokümanları       </a:t>
                      </a:r>
                      <a:r>
                        <a:rPr lang="tr-TR" sz="2800" b="1" baseline="0" dirty="0" smtClean="0">
                          <a:solidFill>
                            <a:srgbClr val="00B050"/>
                          </a:solidFill>
                          <a:latin typeface="Times New Roman" pitchFamily="18" charset="0"/>
                          <a:cs typeface="Times New Roman" pitchFamily="18" charset="0"/>
                        </a:rPr>
                        <a:t>Bütçe Hazırlama Rehberi-21 </a:t>
                      </a:r>
                      <a:endParaRPr lang="tr-TR" sz="3200" b="1" u="none" dirty="0" smtClean="0">
                        <a:solidFill>
                          <a:srgbClr val="FF0000"/>
                        </a:solidFill>
                        <a:latin typeface="Comic Sans MS" pitchFamily="66" charset="0"/>
                        <a:cs typeface="Times New Roman"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9D1A9"/>
                    </a:solidFill>
                  </a:tcPr>
                </a:tc>
              </a:tr>
              <a:tr h="5079430">
                <a:tc>
                  <a:txBody>
                    <a:bodyPr/>
                    <a:lstStyle/>
                    <a:p>
                      <a:pPr>
                        <a:buFont typeface="Wingdings" pitchFamily="2" charset="2"/>
                        <a:buChar char="Ø"/>
                      </a:pPr>
                      <a:r>
                        <a:rPr lang="tr-TR" sz="2000" b="1" dirty="0" smtClean="0">
                          <a:latin typeface="Times New Roman" pitchFamily="18" charset="0"/>
                          <a:cs typeface="Times New Roman" pitchFamily="18" charset="0"/>
                        </a:rPr>
                        <a:t>“2018-2020 Dönemi Bütçe Hazırlama Rehberi Taslağı ve Eki</a:t>
                      </a:r>
                      <a:r>
                        <a:rPr lang="tr-TR" sz="2000" b="1" baseline="0" dirty="0" smtClean="0">
                          <a:latin typeface="Times New Roman" pitchFamily="18" charset="0"/>
                          <a:cs typeface="Times New Roman" pitchFamily="18" charset="0"/>
                        </a:rPr>
                        <a:t> </a:t>
                      </a:r>
                      <a:r>
                        <a:rPr lang="tr-TR" sz="2000" b="1" dirty="0" smtClean="0">
                          <a:latin typeface="Times New Roman" pitchFamily="18" charset="0"/>
                          <a:cs typeface="Times New Roman" pitchFamily="18" charset="0"/>
                        </a:rPr>
                        <a:t>Tablolar için </a:t>
                      </a:r>
                      <a:r>
                        <a:rPr lang="tr-TR" sz="2000" b="1" u="sng" dirty="0" smtClean="0">
                          <a:solidFill>
                            <a:srgbClr val="FF0000"/>
                          </a:solidFill>
                          <a:latin typeface="Times New Roman" pitchFamily="18" charset="0"/>
                          <a:cs typeface="Times New Roman" pitchFamily="18" charset="0"/>
                        </a:rPr>
                        <a:t>tıklayınız.” </a:t>
                      </a:r>
                      <a:r>
                        <a:rPr lang="tr-TR" sz="2000" b="1" u="none" dirty="0" smtClean="0">
                          <a:solidFill>
                            <a:srgbClr val="9933FF"/>
                          </a:solidFill>
                          <a:latin typeface="Times New Roman" pitchFamily="18" charset="0"/>
                          <a:cs typeface="Times New Roman" pitchFamily="18" charset="0"/>
                        </a:rPr>
                        <a:t>başlığına tıkladığımızda</a:t>
                      </a:r>
                      <a:r>
                        <a:rPr lang="tr-TR" sz="2000" b="1" u="none" baseline="0" dirty="0" smtClean="0">
                          <a:solidFill>
                            <a:srgbClr val="9933FF"/>
                          </a:solidFill>
                          <a:latin typeface="Times New Roman" pitchFamily="18" charset="0"/>
                          <a:cs typeface="Times New Roman" pitchFamily="18" charset="0"/>
                        </a:rPr>
                        <a:t> bütçe rehberi ve ekleri karşımıza çıkmaktadır. </a:t>
                      </a:r>
                      <a:r>
                        <a:rPr lang="tr-TR" sz="2000" b="1" dirty="0" smtClean="0"/>
                        <a:t/>
                      </a:r>
                      <a:br>
                        <a:rPr lang="tr-TR" sz="2000" b="1" dirty="0" smtClean="0"/>
                      </a:br>
                      <a:endParaRPr kumimoji="0" lang="tr-TR" sz="800" kern="1200" dirty="0" smtClean="0">
                        <a:solidFill>
                          <a:srgbClr val="FF0000"/>
                        </a:solidFill>
                        <a:latin typeface="Times New Roman" pitchFamily="18" charset="0"/>
                        <a:ea typeface="+mn-ea"/>
                        <a:cs typeface="Times New Roman" pitchFamily="18" charset="0"/>
                      </a:endParaRPr>
                    </a:p>
                  </a:txBody>
                  <a:tcPr>
                    <a:lnL w="9525" cap="flat" cmpd="sng" algn="ctr">
                      <a:noFill/>
                      <a:prstDash val="solid"/>
                    </a:lnL>
                    <a:lnR w="9525" cap="flat" cmpd="sng" algn="ctr">
                      <a:noFill/>
                      <a:prstDash val="solid"/>
                    </a:lnR>
                    <a:lnT w="12700" cap="flat" cmpd="sng" algn="ctr">
                      <a:noFill/>
                      <a:prstDash val="solid"/>
                      <a:round/>
                      <a:headEnd type="none" w="med" len="med"/>
                      <a:tailEnd type="none" w="med" len="med"/>
                    </a:lnT>
                    <a:lnB w="9525" cap="flat" cmpd="sng" algn="ctr">
                      <a:noFill/>
                      <a:prstDash val="solid"/>
                    </a:lnB>
                    <a:lnTlToBr w="12700" cmpd="sng">
                      <a:noFill/>
                      <a:prstDash val="solid"/>
                    </a:lnTlToBr>
                    <a:lnBlToTr w="12700" cmpd="sng">
                      <a:noFill/>
                      <a:prstDash val="solid"/>
                    </a:lnBlToTr>
                    <a:solidFill>
                      <a:srgbClr val="F9D1A9"/>
                    </a:solidFill>
                  </a:tcPr>
                </a:tc>
              </a:tr>
            </a:tbl>
          </a:graphicData>
        </a:graphic>
      </p:graphicFrame>
      <p:sp>
        <p:nvSpPr>
          <p:cNvPr id="14" name="13 Eksi"/>
          <p:cNvSpPr/>
          <p:nvPr/>
        </p:nvSpPr>
        <p:spPr>
          <a:xfrm>
            <a:off x="-1357313" y="1341438"/>
            <a:ext cx="10501313" cy="574675"/>
          </a:xfrm>
          <a:prstGeom prst="mathMinus">
            <a:avLst/>
          </a:prstGeom>
          <a:solidFill>
            <a:srgbClr val="781E46"/>
          </a:solidFill>
          <a:ln>
            <a:solidFill>
              <a:srgbClr val="EF4111">
                <a:alpha val="40000"/>
              </a:srgb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tr-TR"/>
          </a:p>
        </p:txBody>
      </p:sp>
      <p:pic>
        <p:nvPicPr>
          <p:cNvPr id="26628" name="4 Resim"/>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auto">
          <a:xfrm>
            <a:off x="7818438" y="1052513"/>
            <a:ext cx="1035050" cy="1035050"/>
          </a:xfrm>
          <a:prstGeom prst="rect">
            <a:avLst/>
          </a:prstGeom>
          <a:noFill/>
          <a:ln w="9525">
            <a:noFill/>
            <a:miter lim="800000"/>
            <a:headEnd/>
            <a:tailEnd/>
          </a:ln>
        </p:spPr>
      </p:pic>
      <p:sp>
        <p:nvSpPr>
          <p:cNvPr id="7" name="6 Eksi"/>
          <p:cNvSpPr/>
          <p:nvPr/>
        </p:nvSpPr>
        <p:spPr>
          <a:xfrm>
            <a:off x="8858250" y="1268413"/>
            <a:ext cx="322263" cy="720725"/>
          </a:xfrm>
          <a:prstGeom prst="mathMinus">
            <a:avLst/>
          </a:prstGeom>
          <a:solidFill>
            <a:srgbClr val="781E46"/>
          </a:solidFill>
          <a:ln>
            <a:solidFill>
              <a:srgbClr val="EF4111">
                <a:alpha val="15000"/>
              </a:srgb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tr-TR"/>
          </a:p>
        </p:txBody>
      </p:sp>
      <p:pic>
        <p:nvPicPr>
          <p:cNvPr id="2" name="Resim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376488"/>
            <a:ext cx="9144000" cy="4481512"/>
          </a:xfrm>
          <a:prstGeom prst="rect">
            <a:avLst/>
          </a:prstGeom>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9D1A9"/>
        </a:solidFill>
        <a:effectLst/>
      </p:bgPr>
    </p:bg>
    <p:spTree>
      <p:nvGrpSpPr>
        <p:cNvPr id="1" name=""/>
        <p:cNvGrpSpPr/>
        <p:nvPr/>
      </p:nvGrpSpPr>
      <p:grpSpPr>
        <a:xfrm>
          <a:off x="0" y="0"/>
          <a:ext cx="0" cy="0"/>
          <a:chOff x="0" y="0"/>
          <a:chExt cx="0" cy="0"/>
        </a:xfrm>
      </p:grpSpPr>
      <p:graphicFrame>
        <p:nvGraphicFramePr>
          <p:cNvPr id="6" name="5 Tablo"/>
          <p:cNvGraphicFramePr>
            <a:graphicFrameLocks noGrp="1"/>
          </p:cNvGraphicFramePr>
          <p:nvPr>
            <p:extLst>
              <p:ext uri="{D42A27DB-BD31-4B8C-83A1-F6EECF244321}">
                <p14:modId xmlns:p14="http://schemas.microsoft.com/office/powerpoint/2010/main" val="3952973222"/>
              </p:ext>
            </p:extLst>
          </p:nvPr>
        </p:nvGraphicFramePr>
        <p:xfrm>
          <a:off x="0" y="642918"/>
          <a:ext cx="9143999" cy="6085270"/>
        </p:xfrm>
        <a:graphic>
          <a:graphicData uri="http://schemas.openxmlformats.org/drawingml/2006/table">
            <a:tbl>
              <a:tblPr>
                <a:effectLst>
                  <a:outerShdw blurRad="57150" dist="38100" dir="5400000" algn="ctr" rotWithShape="0">
                    <a:srgbClr val="F3850D">
                      <a:alpha val="48000"/>
                    </a:srgbClr>
                  </a:outerShdw>
                </a:effectLst>
                <a:tableStyleId>{69C7853C-536D-4A76-A0AE-DD22124D55A5}</a:tableStyleId>
              </a:tblPr>
              <a:tblGrid>
                <a:gridCol w="9143999"/>
              </a:tblGrid>
              <a:tr h="947012">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tr-TR" sz="3200" b="1" u="none" dirty="0" smtClean="0">
                          <a:latin typeface="Comic Sans MS" pitchFamily="66" charset="0"/>
                          <a:cs typeface="Times New Roman" pitchFamily="18" charset="0"/>
                        </a:rPr>
                        <a:t>   </a:t>
                      </a:r>
                      <a:r>
                        <a:rPr lang="tr-TR" sz="3200" b="1" dirty="0" smtClean="0">
                          <a:solidFill>
                            <a:srgbClr val="FF0000"/>
                          </a:solidFill>
                          <a:latin typeface="Times New Roman" pitchFamily="18" charset="0"/>
                          <a:cs typeface="Times New Roman" pitchFamily="18" charset="0"/>
                        </a:rPr>
                        <a:t>Bütçe</a:t>
                      </a:r>
                      <a:r>
                        <a:rPr lang="tr-TR" sz="3200" b="1" baseline="0" dirty="0" smtClean="0">
                          <a:solidFill>
                            <a:srgbClr val="FF0000"/>
                          </a:solidFill>
                          <a:latin typeface="Times New Roman" pitchFamily="18" charset="0"/>
                          <a:cs typeface="Times New Roman" pitchFamily="18" charset="0"/>
                        </a:rPr>
                        <a:t> Hazırlık Mevzuatı ve Dokümanları       </a:t>
                      </a:r>
                      <a:r>
                        <a:rPr lang="tr-TR" sz="2800" b="1" baseline="0" dirty="0" smtClean="0">
                          <a:solidFill>
                            <a:srgbClr val="00B050"/>
                          </a:solidFill>
                          <a:latin typeface="Times New Roman" pitchFamily="18" charset="0"/>
                          <a:cs typeface="Times New Roman" pitchFamily="18" charset="0"/>
                        </a:rPr>
                        <a:t>Bütçe Hazırlama Rehberi-22 </a:t>
                      </a:r>
                      <a:endParaRPr lang="tr-TR" sz="3200" b="1" u="none" dirty="0" smtClean="0">
                        <a:solidFill>
                          <a:srgbClr val="FF0000"/>
                        </a:solidFill>
                        <a:latin typeface="Comic Sans MS" pitchFamily="66" charset="0"/>
                        <a:cs typeface="Times New Roman"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9D1A9"/>
                    </a:solidFill>
                  </a:tcPr>
                </a:tc>
              </a:tr>
              <a:tr h="5079430">
                <a:tc>
                  <a:txBody>
                    <a:bodyPr/>
                    <a:lstStyle/>
                    <a:p>
                      <a:pPr>
                        <a:buFont typeface="Wingdings" pitchFamily="2" charset="2"/>
                        <a:buChar char="Ø"/>
                      </a:pPr>
                      <a:r>
                        <a:rPr lang="tr-TR" sz="2000" b="1" dirty="0" smtClean="0">
                          <a:solidFill>
                            <a:srgbClr val="9933FF"/>
                          </a:solidFill>
                          <a:latin typeface="Times New Roman" pitchFamily="18" charset="0"/>
                          <a:cs typeface="Times New Roman" pitchFamily="18" charset="0"/>
                        </a:rPr>
                        <a:t>“</a:t>
                      </a:r>
                      <a:r>
                        <a:rPr lang="tr-TR" sz="2000" b="1" u="none" baseline="0" dirty="0" smtClean="0">
                          <a:solidFill>
                            <a:srgbClr val="9933FF"/>
                          </a:solidFill>
                          <a:latin typeface="Times New Roman" pitchFamily="18" charset="0"/>
                          <a:cs typeface="Times New Roman" pitchFamily="18" charset="0"/>
                        </a:rPr>
                        <a:t>bütçe rehberi ve ekleri” </a:t>
                      </a:r>
                      <a:r>
                        <a:rPr lang="tr-TR" sz="2000" b="1" u="none" baseline="0" dirty="0" smtClean="0">
                          <a:solidFill>
                            <a:srgbClr val="FF0000"/>
                          </a:solidFill>
                          <a:latin typeface="Times New Roman" pitchFamily="18" charset="0"/>
                          <a:cs typeface="Times New Roman" pitchFamily="18" charset="0"/>
                        </a:rPr>
                        <a:t>Standartlara tıkladığımızda </a:t>
                      </a:r>
                      <a:r>
                        <a:rPr lang="tr-TR" sz="2000" b="1" u="none" baseline="0" dirty="0" smtClean="0">
                          <a:solidFill>
                            <a:srgbClr val="9933FF"/>
                          </a:solidFill>
                          <a:latin typeface="Times New Roman" pitchFamily="18" charset="0"/>
                          <a:cs typeface="Times New Roman" pitchFamily="18" charset="0"/>
                        </a:rPr>
                        <a:t>sayılan              standartlara aşağıdaki gibi ulaşılabilecektir.</a:t>
                      </a:r>
                      <a:endParaRPr kumimoji="0" lang="tr-TR" sz="800" kern="1200" dirty="0" smtClean="0">
                        <a:solidFill>
                          <a:srgbClr val="FF0000"/>
                        </a:solidFill>
                        <a:latin typeface="Times New Roman" pitchFamily="18" charset="0"/>
                        <a:ea typeface="+mn-ea"/>
                        <a:cs typeface="Times New Roman" pitchFamily="18" charset="0"/>
                      </a:endParaRPr>
                    </a:p>
                  </a:txBody>
                  <a:tcPr>
                    <a:lnL w="9525" cap="flat" cmpd="sng" algn="ctr">
                      <a:noFill/>
                      <a:prstDash val="solid"/>
                    </a:lnL>
                    <a:lnR w="9525" cap="flat" cmpd="sng" algn="ctr">
                      <a:noFill/>
                      <a:prstDash val="solid"/>
                    </a:lnR>
                    <a:lnT w="12700" cap="flat" cmpd="sng" algn="ctr">
                      <a:noFill/>
                      <a:prstDash val="solid"/>
                      <a:round/>
                      <a:headEnd type="none" w="med" len="med"/>
                      <a:tailEnd type="none" w="med" len="med"/>
                    </a:lnT>
                    <a:lnB w="9525" cap="flat" cmpd="sng" algn="ctr">
                      <a:noFill/>
                      <a:prstDash val="solid"/>
                    </a:lnB>
                    <a:lnTlToBr w="12700" cmpd="sng">
                      <a:noFill/>
                      <a:prstDash val="solid"/>
                    </a:lnTlToBr>
                    <a:lnBlToTr w="12700" cmpd="sng">
                      <a:noFill/>
                      <a:prstDash val="solid"/>
                    </a:lnBlToTr>
                    <a:solidFill>
                      <a:srgbClr val="F9D1A9"/>
                    </a:solidFill>
                  </a:tcPr>
                </a:tc>
              </a:tr>
            </a:tbl>
          </a:graphicData>
        </a:graphic>
      </p:graphicFrame>
      <p:sp>
        <p:nvSpPr>
          <p:cNvPr id="14" name="13 Eksi"/>
          <p:cNvSpPr/>
          <p:nvPr/>
        </p:nvSpPr>
        <p:spPr>
          <a:xfrm>
            <a:off x="-1357313" y="1341438"/>
            <a:ext cx="10501313" cy="574675"/>
          </a:xfrm>
          <a:prstGeom prst="mathMinus">
            <a:avLst/>
          </a:prstGeom>
          <a:solidFill>
            <a:srgbClr val="781E46"/>
          </a:solidFill>
          <a:ln>
            <a:solidFill>
              <a:srgbClr val="EF4111">
                <a:alpha val="40000"/>
              </a:srgb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tr-TR"/>
          </a:p>
        </p:txBody>
      </p:sp>
      <p:pic>
        <p:nvPicPr>
          <p:cNvPr id="27652" name="4 Resim"/>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auto">
          <a:xfrm>
            <a:off x="7818438" y="1052513"/>
            <a:ext cx="1035050" cy="1035050"/>
          </a:xfrm>
          <a:prstGeom prst="rect">
            <a:avLst/>
          </a:prstGeom>
          <a:noFill/>
          <a:ln w="9525">
            <a:noFill/>
            <a:miter lim="800000"/>
            <a:headEnd/>
            <a:tailEnd/>
          </a:ln>
        </p:spPr>
      </p:pic>
      <p:sp>
        <p:nvSpPr>
          <p:cNvPr id="7" name="6 Eksi"/>
          <p:cNvSpPr/>
          <p:nvPr/>
        </p:nvSpPr>
        <p:spPr>
          <a:xfrm>
            <a:off x="8858250" y="1268413"/>
            <a:ext cx="322263" cy="720725"/>
          </a:xfrm>
          <a:prstGeom prst="mathMinus">
            <a:avLst/>
          </a:prstGeom>
          <a:solidFill>
            <a:srgbClr val="781E46"/>
          </a:solidFill>
          <a:ln>
            <a:solidFill>
              <a:srgbClr val="EF4111">
                <a:alpha val="15000"/>
              </a:srgb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tr-TR"/>
          </a:p>
        </p:txBody>
      </p:sp>
      <p:pic>
        <p:nvPicPr>
          <p:cNvPr id="2" name="Resim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92" y="2303462"/>
            <a:ext cx="9155026" cy="5045075"/>
          </a:xfrm>
          <a:prstGeom prst="rect">
            <a:avLst/>
          </a:prstGeom>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9D1A9"/>
        </a:solidFill>
        <a:effectLst/>
      </p:bgPr>
    </p:bg>
    <p:spTree>
      <p:nvGrpSpPr>
        <p:cNvPr id="1" name=""/>
        <p:cNvGrpSpPr/>
        <p:nvPr/>
      </p:nvGrpSpPr>
      <p:grpSpPr>
        <a:xfrm>
          <a:off x="0" y="0"/>
          <a:ext cx="0" cy="0"/>
          <a:chOff x="0" y="0"/>
          <a:chExt cx="0" cy="0"/>
        </a:xfrm>
      </p:grpSpPr>
      <p:graphicFrame>
        <p:nvGraphicFramePr>
          <p:cNvPr id="6" name="5 Tablo"/>
          <p:cNvGraphicFramePr>
            <a:graphicFrameLocks noGrp="1"/>
          </p:cNvGraphicFramePr>
          <p:nvPr>
            <p:extLst>
              <p:ext uri="{D42A27DB-BD31-4B8C-83A1-F6EECF244321}">
                <p14:modId xmlns:p14="http://schemas.microsoft.com/office/powerpoint/2010/main" val="2779535545"/>
              </p:ext>
            </p:extLst>
          </p:nvPr>
        </p:nvGraphicFramePr>
        <p:xfrm>
          <a:off x="0" y="642918"/>
          <a:ext cx="9143999" cy="6085270"/>
        </p:xfrm>
        <a:graphic>
          <a:graphicData uri="http://schemas.openxmlformats.org/drawingml/2006/table">
            <a:tbl>
              <a:tblPr>
                <a:effectLst>
                  <a:outerShdw blurRad="57150" dist="38100" dir="5400000" algn="ctr" rotWithShape="0">
                    <a:srgbClr val="F3850D">
                      <a:alpha val="48000"/>
                    </a:srgbClr>
                  </a:outerShdw>
                </a:effectLst>
                <a:tableStyleId>{69C7853C-536D-4A76-A0AE-DD22124D55A5}</a:tableStyleId>
              </a:tblPr>
              <a:tblGrid>
                <a:gridCol w="9143999"/>
              </a:tblGrid>
              <a:tr h="947012">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tr-TR" sz="3200" b="1" u="none" dirty="0" smtClean="0">
                          <a:latin typeface="Comic Sans MS" pitchFamily="66" charset="0"/>
                          <a:cs typeface="Times New Roman" pitchFamily="18" charset="0"/>
                        </a:rPr>
                        <a:t>   </a:t>
                      </a:r>
                      <a:r>
                        <a:rPr lang="tr-TR" sz="3200" b="1" dirty="0" smtClean="0">
                          <a:solidFill>
                            <a:srgbClr val="FF0000"/>
                          </a:solidFill>
                          <a:latin typeface="Times New Roman" pitchFamily="18" charset="0"/>
                          <a:cs typeface="Times New Roman" pitchFamily="18" charset="0"/>
                        </a:rPr>
                        <a:t>Bütçe</a:t>
                      </a:r>
                      <a:r>
                        <a:rPr lang="tr-TR" sz="3200" b="1" baseline="0" dirty="0" smtClean="0">
                          <a:solidFill>
                            <a:srgbClr val="FF0000"/>
                          </a:solidFill>
                          <a:latin typeface="Times New Roman" pitchFamily="18" charset="0"/>
                          <a:cs typeface="Times New Roman" pitchFamily="18" charset="0"/>
                        </a:rPr>
                        <a:t> Hazırlık Mevzuatı ve Dokümanları       </a:t>
                      </a:r>
                      <a:r>
                        <a:rPr lang="tr-TR" sz="2800" b="1" baseline="0" dirty="0" smtClean="0">
                          <a:solidFill>
                            <a:srgbClr val="00B050"/>
                          </a:solidFill>
                          <a:latin typeface="Times New Roman" pitchFamily="18" charset="0"/>
                          <a:cs typeface="Times New Roman" pitchFamily="18" charset="0"/>
                        </a:rPr>
                        <a:t>Bütçe Hazırlama Rehberi-22 </a:t>
                      </a:r>
                      <a:endParaRPr lang="tr-TR" sz="3200" b="1" u="none" dirty="0" smtClean="0">
                        <a:solidFill>
                          <a:srgbClr val="FF0000"/>
                        </a:solidFill>
                        <a:latin typeface="Comic Sans MS" pitchFamily="66" charset="0"/>
                        <a:cs typeface="Times New Roman"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9D1A9"/>
                    </a:solidFill>
                  </a:tcPr>
                </a:tc>
              </a:tr>
              <a:tr h="5079430">
                <a:tc>
                  <a:txBody>
                    <a:bodyPr/>
                    <a:lstStyle/>
                    <a:p>
                      <a:pPr>
                        <a:buFont typeface="Wingdings" pitchFamily="2" charset="2"/>
                        <a:buChar char="Ø"/>
                      </a:pPr>
                      <a:r>
                        <a:rPr lang="tr-TR" sz="2000" b="1" dirty="0" smtClean="0">
                          <a:solidFill>
                            <a:srgbClr val="9933FF"/>
                          </a:solidFill>
                          <a:latin typeface="Times New Roman" pitchFamily="18" charset="0"/>
                          <a:cs typeface="Times New Roman" pitchFamily="18" charset="0"/>
                        </a:rPr>
                        <a:t>“</a:t>
                      </a:r>
                      <a:r>
                        <a:rPr lang="tr-TR" sz="2000" b="1" u="none" baseline="0" dirty="0" smtClean="0">
                          <a:solidFill>
                            <a:srgbClr val="9933FF"/>
                          </a:solidFill>
                          <a:latin typeface="Times New Roman" pitchFamily="18" charset="0"/>
                          <a:cs typeface="Times New Roman" pitchFamily="18" charset="0"/>
                        </a:rPr>
                        <a:t>bütçe rehberi ve ekleri” </a:t>
                      </a:r>
                      <a:r>
                        <a:rPr lang="tr-TR" sz="2000" b="1" u="none" baseline="0" dirty="0" smtClean="0">
                          <a:solidFill>
                            <a:srgbClr val="FF0000"/>
                          </a:solidFill>
                          <a:latin typeface="Times New Roman" pitchFamily="18" charset="0"/>
                          <a:cs typeface="Times New Roman" pitchFamily="18" charset="0"/>
                        </a:rPr>
                        <a:t>Standartlara tıkladığımızda </a:t>
                      </a:r>
                      <a:r>
                        <a:rPr lang="tr-TR" sz="2000" b="1" u="none" baseline="0" dirty="0" smtClean="0">
                          <a:solidFill>
                            <a:srgbClr val="9933FF"/>
                          </a:solidFill>
                          <a:latin typeface="Times New Roman" pitchFamily="18" charset="0"/>
                          <a:cs typeface="Times New Roman" pitchFamily="18" charset="0"/>
                        </a:rPr>
                        <a:t>sayılan                  standartlara aşağıdaki gibi ulaşılabilecektir.</a:t>
                      </a:r>
                      <a:endParaRPr kumimoji="0" lang="tr-TR" sz="800" kern="1200" dirty="0" smtClean="0">
                        <a:solidFill>
                          <a:srgbClr val="FF0000"/>
                        </a:solidFill>
                        <a:latin typeface="Times New Roman" pitchFamily="18" charset="0"/>
                        <a:ea typeface="+mn-ea"/>
                        <a:cs typeface="Times New Roman" pitchFamily="18" charset="0"/>
                      </a:endParaRPr>
                    </a:p>
                  </a:txBody>
                  <a:tcPr>
                    <a:lnL w="9525" cap="flat" cmpd="sng" algn="ctr">
                      <a:noFill/>
                      <a:prstDash val="solid"/>
                    </a:lnL>
                    <a:lnR w="9525" cap="flat" cmpd="sng" algn="ctr">
                      <a:noFill/>
                      <a:prstDash val="solid"/>
                    </a:lnR>
                    <a:lnT w="12700" cap="flat" cmpd="sng" algn="ctr">
                      <a:noFill/>
                      <a:prstDash val="solid"/>
                      <a:round/>
                      <a:headEnd type="none" w="med" len="med"/>
                      <a:tailEnd type="none" w="med" len="med"/>
                    </a:lnT>
                    <a:lnB w="9525" cap="flat" cmpd="sng" algn="ctr">
                      <a:noFill/>
                      <a:prstDash val="solid"/>
                    </a:lnB>
                    <a:lnTlToBr w="12700" cmpd="sng">
                      <a:noFill/>
                      <a:prstDash val="solid"/>
                    </a:lnTlToBr>
                    <a:lnBlToTr w="12700" cmpd="sng">
                      <a:noFill/>
                      <a:prstDash val="solid"/>
                    </a:lnBlToTr>
                    <a:solidFill>
                      <a:srgbClr val="F9D1A9"/>
                    </a:solidFill>
                  </a:tcPr>
                </a:tc>
              </a:tr>
            </a:tbl>
          </a:graphicData>
        </a:graphic>
      </p:graphicFrame>
      <p:sp>
        <p:nvSpPr>
          <p:cNvPr id="14" name="13 Eksi"/>
          <p:cNvSpPr/>
          <p:nvPr/>
        </p:nvSpPr>
        <p:spPr>
          <a:xfrm>
            <a:off x="-1357313" y="1341438"/>
            <a:ext cx="10501313" cy="574675"/>
          </a:xfrm>
          <a:prstGeom prst="mathMinus">
            <a:avLst/>
          </a:prstGeom>
          <a:solidFill>
            <a:srgbClr val="781E46"/>
          </a:solidFill>
          <a:ln>
            <a:solidFill>
              <a:srgbClr val="EF4111">
                <a:alpha val="40000"/>
              </a:srgb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tr-TR"/>
          </a:p>
        </p:txBody>
      </p:sp>
      <p:pic>
        <p:nvPicPr>
          <p:cNvPr id="28676" name="4 Resim"/>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auto">
          <a:xfrm>
            <a:off x="7818438" y="1052513"/>
            <a:ext cx="1035050" cy="1035050"/>
          </a:xfrm>
          <a:prstGeom prst="rect">
            <a:avLst/>
          </a:prstGeom>
          <a:noFill/>
          <a:ln w="9525">
            <a:noFill/>
            <a:miter lim="800000"/>
            <a:headEnd/>
            <a:tailEnd/>
          </a:ln>
        </p:spPr>
      </p:pic>
      <p:sp>
        <p:nvSpPr>
          <p:cNvPr id="7" name="6 Eksi"/>
          <p:cNvSpPr/>
          <p:nvPr/>
        </p:nvSpPr>
        <p:spPr>
          <a:xfrm>
            <a:off x="8858250" y="1268413"/>
            <a:ext cx="322263" cy="720725"/>
          </a:xfrm>
          <a:prstGeom prst="mathMinus">
            <a:avLst/>
          </a:prstGeom>
          <a:solidFill>
            <a:srgbClr val="781E46"/>
          </a:solidFill>
          <a:ln>
            <a:solidFill>
              <a:srgbClr val="EF4111">
                <a:alpha val="15000"/>
              </a:srgb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tr-TR"/>
          </a:p>
        </p:txBody>
      </p:sp>
      <p:pic>
        <p:nvPicPr>
          <p:cNvPr id="2" name="Resim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308807"/>
            <a:ext cx="9144000" cy="4554538"/>
          </a:xfrm>
          <a:prstGeom prst="rect">
            <a:avLst/>
          </a:prstGeom>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9D1A9"/>
        </a:solidFill>
        <a:effectLst/>
      </p:bgPr>
    </p:bg>
    <p:spTree>
      <p:nvGrpSpPr>
        <p:cNvPr id="1" name=""/>
        <p:cNvGrpSpPr/>
        <p:nvPr/>
      </p:nvGrpSpPr>
      <p:grpSpPr>
        <a:xfrm>
          <a:off x="0" y="0"/>
          <a:ext cx="0" cy="0"/>
          <a:chOff x="0" y="0"/>
          <a:chExt cx="0" cy="0"/>
        </a:xfrm>
      </p:grpSpPr>
      <p:graphicFrame>
        <p:nvGraphicFramePr>
          <p:cNvPr id="6" name="5 Tablo"/>
          <p:cNvGraphicFramePr>
            <a:graphicFrameLocks noGrp="1"/>
          </p:cNvGraphicFramePr>
          <p:nvPr>
            <p:extLst>
              <p:ext uri="{D42A27DB-BD31-4B8C-83A1-F6EECF244321}">
                <p14:modId xmlns:p14="http://schemas.microsoft.com/office/powerpoint/2010/main" val="348796372"/>
              </p:ext>
            </p:extLst>
          </p:nvPr>
        </p:nvGraphicFramePr>
        <p:xfrm>
          <a:off x="0" y="642918"/>
          <a:ext cx="9143999" cy="6085270"/>
        </p:xfrm>
        <a:graphic>
          <a:graphicData uri="http://schemas.openxmlformats.org/drawingml/2006/table">
            <a:tbl>
              <a:tblPr>
                <a:effectLst>
                  <a:outerShdw blurRad="57150" dist="38100" dir="5400000" algn="ctr" rotWithShape="0">
                    <a:srgbClr val="F3850D">
                      <a:alpha val="48000"/>
                    </a:srgbClr>
                  </a:outerShdw>
                </a:effectLst>
                <a:tableStyleId>{69C7853C-536D-4A76-A0AE-DD22124D55A5}</a:tableStyleId>
              </a:tblPr>
              <a:tblGrid>
                <a:gridCol w="9143999"/>
              </a:tblGrid>
              <a:tr h="947012">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tr-TR" sz="3200" b="1" u="none" dirty="0" smtClean="0">
                          <a:latin typeface="Comic Sans MS" pitchFamily="66" charset="0"/>
                          <a:cs typeface="Times New Roman" pitchFamily="18" charset="0"/>
                        </a:rPr>
                        <a:t>   </a:t>
                      </a:r>
                      <a:r>
                        <a:rPr lang="tr-TR" sz="3200" b="1" dirty="0" smtClean="0">
                          <a:solidFill>
                            <a:srgbClr val="FF0000"/>
                          </a:solidFill>
                          <a:latin typeface="Times New Roman" pitchFamily="18" charset="0"/>
                          <a:cs typeface="Times New Roman" pitchFamily="18" charset="0"/>
                        </a:rPr>
                        <a:t>Bütçe</a:t>
                      </a:r>
                      <a:r>
                        <a:rPr lang="tr-TR" sz="3200" b="1" baseline="0" dirty="0" smtClean="0">
                          <a:solidFill>
                            <a:srgbClr val="FF0000"/>
                          </a:solidFill>
                          <a:latin typeface="Times New Roman" pitchFamily="18" charset="0"/>
                          <a:cs typeface="Times New Roman" pitchFamily="18" charset="0"/>
                        </a:rPr>
                        <a:t> Hazırlık Mevzuatı ve Dokümanları       </a:t>
                      </a:r>
                      <a:r>
                        <a:rPr lang="tr-TR" sz="2800" b="1" baseline="0" dirty="0" smtClean="0">
                          <a:solidFill>
                            <a:srgbClr val="00B050"/>
                          </a:solidFill>
                          <a:latin typeface="Times New Roman" pitchFamily="18" charset="0"/>
                          <a:cs typeface="Times New Roman" pitchFamily="18" charset="0"/>
                        </a:rPr>
                        <a:t>Bütçe Hazırlama Rehberi-22 </a:t>
                      </a:r>
                      <a:endParaRPr lang="tr-TR" sz="3200" b="1" u="none" dirty="0" smtClean="0">
                        <a:solidFill>
                          <a:srgbClr val="FF0000"/>
                        </a:solidFill>
                        <a:latin typeface="Comic Sans MS" pitchFamily="66" charset="0"/>
                        <a:cs typeface="Times New Roman"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9D1A9"/>
                    </a:solidFill>
                  </a:tcPr>
                </a:tc>
              </a:tr>
              <a:tr h="5079430">
                <a:tc>
                  <a:txBody>
                    <a:bodyPr/>
                    <a:lstStyle/>
                    <a:p>
                      <a:pPr>
                        <a:buFont typeface="Wingdings" pitchFamily="2" charset="2"/>
                        <a:buChar char="Ø"/>
                      </a:pPr>
                      <a:r>
                        <a:rPr lang="tr-TR" sz="2000" b="1" dirty="0" smtClean="0">
                          <a:solidFill>
                            <a:srgbClr val="9933FF"/>
                          </a:solidFill>
                          <a:latin typeface="Times New Roman" pitchFamily="18" charset="0"/>
                          <a:cs typeface="Times New Roman" pitchFamily="18" charset="0"/>
                        </a:rPr>
                        <a:t>“</a:t>
                      </a:r>
                      <a:r>
                        <a:rPr lang="tr-TR" sz="2000" b="1" u="none" baseline="0" dirty="0" smtClean="0">
                          <a:solidFill>
                            <a:srgbClr val="9933FF"/>
                          </a:solidFill>
                          <a:latin typeface="Times New Roman" pitchFamily="18" charset="0"/>
                          <a:cs typeface="Times New Roman" pitchFamily="18" charset="0"/>
                        </a:rPr>
                        <a:t>bütçe rehberi ve ekleri” </a:t>
                      </a:r>
                      <a:r>
                        <a:rPr lang="tr-TR" sz="2000" b="1" u="none" baseline="0" dirty="0" smtClean="0">
                          <a:solidFill>
                            <a:srgbClr val="FF0000"/>
                          </a:solidFill>
                          <a:latin typeface="Times New Roman" pitchFamily="18" charset="0"/>
                          <a:cs typeface="Times New Roman" pitchFamily="18" charset="0"/>
                        </a:rPr>
                        <a:t>Standartlara tıkladığımızda </a:t>
                      </a:r>
                      <a:r>
                        <a:rPr lang="tr-TR" sz="2000" b="1" u="none" baseline="0" dirty="0" smtClean="0">
                          <a:solidFill>
                            <a:srgbClr val="9933FF"/>
                          </a:solidFill>
                          <a:latin typeface="Times New Roman" pitchFamily="18" charset="0"/>
                          <a:cs typeface="Times New Roman" pitchFamily="18" charset="0"/>
                        </a:rPr>
                        <a:t>sayılan                       standartlara aşağıdaki gibi ulaşılabilecektir.</a:t>
                      </a:r>
                      <a:endParaRPr kumimoji="0" lang="tr-TR" sz="800" kern="1200" dirty="0" smtClean="0">
                        <a:solidFill>
                          <a:srgbClr val="FF0000"/>
                        </a:solidFill>
                        <a:latin typeface="Times New Roman" pitchFamily="18" charset="0"/>
                        <a:ea typeface="+mn-ea"/>
                        <a:cs typeface="Times New Roman" pitchFamily="18" charset="0"/>
                      </a:endParaRPr>
                    </a:p>
                  </a:txBody>
                  <a:tcPr>
                    <a:lnL w="9525" cap="flat" cmpd="sng" algn="ctr">
                      <a:noFill/>
                      <a:prstDash val="solid"/>
                    </a:lnL>
                    <a:lnR w="9525" cap="flat" cmpd="sng" algn="ctr">
                      <a:noFill/>
                      <a:prstDash val="solid"/>
                    </a:lnR>
                    <a:lnT w="12700" cap="flat" cmpd="sng" algn="ctr">
                      <a:noFill/>
                      <a:prstDash val="solid"/>
                      <a:round/>
                      <a:headEnd type="none" w="med" len="med"/>
                      <a:tailEnd type="none" w="med" len="med"/>
                    </a:lnT>
                    <a:lnB w="9525" cap="flat" cmpd="sng" algn="ctr">
                      <a:noFill/>
                      <a:prstDash val="solid"/>
                    </a:lnB>
                    <a:lnTlToBr w="12700" cmpd="sng">
                      <a:noFill/>
                      <a:prstDash val="solid"/>
                    </a:lnTlToBr>
                    <a:lnBlToTr w="12700" cmpd="sng">
                      <a:noFill/>
                      <a:prstDash val="solid"/>
                    </a:lnBlToTr>
                    <a:solidFill>
                      <a:srgbClr val="F9D1A9"/>
                    </a:solidFill>
                  </a:tcPr>
                </a:tc>
              </a:tr>
            </a:tbl>
          </a:graphicData>
        </a:graphic>
      </p:graphicFrame>
      <p:sp>
        <p:nvSpPr>
          <p:cNvPr id="14" name="13 Eksi"/>
          <p:cNvSpPr/>
          <p:nvPr/>
        </p:nvSpPr>
        <p:spPr>
          <a:xfrm>
            <a:off x="-1357313" y="1341438"/>
            <a:ext cx="10501313" cy="574675"/>
          </a:xfrm>
          <a:prstGeom prst="mathMinus">
            <a:avLst/>
          </a:prstGeom>
          <a:solidFill>
            <a:srgbClr val="781E46"/>
          </a:solidFill>
          <a:ln>
            <a:solidFill>
              <a:srgbClr val="EF4111">
                <a:alpha val="40000"/>
              </a:srgb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tr-TR"/>
          </a:p>
        </p:txBody>
      </p:sp>
      <p:pic>
        <p:nvPicPr>
          <p:cNvPr id="29700" name="4 Resim"/>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auto">
          <a:xfrm>
            <a:off x="7818438" y="1052513"/>
            <a:ext cx="1035050" cy="1035050"/>
          </a:xfrm>
          <a:prstGeom prst="rect">
            <a:avLst/>
          </a:prstGeom>
          <a:noFill/>
          <a:ln w="9525">
            <a:noFill/>
            <a:miter lim="800000"/>
            <a:headEnd/>
            <a:tailEnd/>
          </a:ln>
        </p:spPr>
      </p:pic>
      <p:sp>
        <p:nvSpPr>
          <p:cNvPr id="7" name="6 Eksi"/>
          <p:cNvSpPr/>
          <p:nvPr/>
        </p:nvSpPr>
        <p:spPr>
          <a:xfrm>
            <a:off x="8858250" y="1268413"/>
            <a:ext cx="322263" cy="720725"/>
          </a:xfrm>
          <a:prstGeom prst="mathMinus">
            <a:avLst/>
          </a:prstGeom>
          <a:solidFill>
            <a:srgbClr val="781E46"/>
          </a:solidFill>
          <a:ln>
            <a:solidFill>
              <a:srgbClr val="EF4111">
                <a:alpha val="15000"/>
              </a:srgb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tr-TR"/>
          </a:p>
        </p:txBody>
      </p:sp>
      <p:pic>
        <p:nvPicPr>
          <p:cNvPr id="2" name="Resim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303462"/>
            <a:ext cx="9144000" cy="4554538"/>
          </a:xfrm>
          <a:prstGeom prst="rect">
            <a:avLst/>
          </a:prstGeom>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9D1A9"/>
        </a:solidFill>
        <a:effectLst/>
      </p:bgPr>
    </p:bg>
    <p:spTree>
      <p:nvGrpSpPr>
        <p:cNvPr id="1" name=""/>
        <p:cNvGrpSpPr/>
        <p:nvPr/>
      </p:nvGrpSpPr>
      <p:grpSpPr>
        <a:xfrm>
          <a:off x="0" y="0"/>
          <a:ext cx="0" cy="0"/>
          <a:chOff x="0" y="0"/>
          <a:chExt cx="0" cy="0"/>
        </a:xfrm>
      </p:grpSpPr>
      <p:graphicFrame>
        <p:nvGraphicFramePr>
          <p:cNvPr id="6" name="5 Tablo"/>
          <p:cNvGraphicFramePr>
            <a:graphicFrameLocks noGrp="1"/>
          </p:cNvGraphicFramePr>
          <p:nvPr>
            <p:extLst>
              <p:ext uri="{D42A27DB-BD31-4B8C-83A1-F6EECF244321}">
                <p14:modId xmlns:p14="http://schemas.microsoft.com/office/powerpoint/2010/main" val="204318113"/>
              </p:ext>
            </p:extLst>
          </p:nvPr>
        </p:nvGraphicFramePr>
        <p:xfrm>
          <a:off x="0" y="642918"/>
          <a:ext cx="9143999" cy="6215082"/>
        </p:xfrm>
        <a:graphic>
          <a:graphicData uri="http://schemas.openxmlformats.org/drawingml/2006/table">
            <a:tbl>
              <a:tblPr>
                <a:effectLst>
                  <a:outerShdw blurRad="57150" dist="38100" dir="5400000" algn="ctr" rotWithShape="0">
                    <a:srgbClr val="F3850D">
                      <a:alpha val="48000"/>
                    </a:srgbClr>
                  </a:outerShdw>
                </a:effectLst>
                <a:tableStyleId>{69C7853C-536D-4A76-A0AE-DD22124D55A5}</a:tableStyleId>
              </a:tblPr>
              <a:tblGrid>
                <a:gridCol w="9143999"/>
              </a:tblGrid>
              <a:tr h="106819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sz="3200" b="1" u="none" dirty="0" smtClean="0">
                          <a:latin typeface="Comic Sans MS" pitchFamily="66" charset="0"/>
                          <a:cs typeface="Times New Roman" pitchFamily="18" charset="0"/>
                        </a:rPr>
                        <a:t>   </a:t>
                      </a:r>
                      <a:r>
                        <a:rPr lang="tr-TR" sz="3200" b="1" dirty="0" smtClean="0">
                          <a:solidFill>
                            <a:srgbClr val="FF0000"/>
                          </a:solidFill>
                          <a:latin typeface="Times New Roman" pitchFamily="18" charset="0"/>
                          <a:cs typeface="Times New Roman" pitchFamily="18" charset="0"/>
                        </a:rPr>
                        <a:t>Bütçe</a:t>
                      </a:r>
                      <a:r>
                        <a:rPr lang="tr-TR" sz="3200" b="1" baseline="0" dirty="0" smtClean="0">
                          <a:solidFill>
                            <a:srgbClr val="FF0000"/>
                          </a:solidFill>
                          <a:latin typeface="Times New Roman" pitchFamily="18" charset="0"/>
                          <a:cs typeface="Times New Roman" pitchFamily="18" charset="0"/>
                        </a:rPr>
                        <a:t> Hazırlık Mevzuatı ve Dokümanları </a:t>
                      </a:r>
                      <a:endParaRPr lang="tr-TR" sz="3200" b="1" u="none" dirty="0" smtClean="0">
                        <a:solidFill>
                          <a:srgbClr val="FF0000"/>
                        </a:solidFill>
                        <a:latin typeface="Comic Sans MS" pitchFamily="66" charset="0"/>
                        <a:cs typeface="Times New Roman" pitchFamily="18"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9D1A9"/>
                    </a:solidFill>
                  </a:tcPr>
                </a:tc>
              </a:tr>
              <a:tr h="5146886">
                <a:tc>
                  <a:txBody>
                    <a:bodyPr/>
                    <a:lstStyle/>
                    <a:p>
                      <a:pPr marL="0" marR="0" indent="0" algn="l" defTabSz="914400" rtl="0" eaLnBrk="1" fontAlgn="auto" latinLnBrk="0" hangingPunct="1">
                        <a:lnSpc>
                          <a:spcPct val="100000"/>
                        </a:lnSpc>
                        <a:spcBef>
                          <a:spcPts val="0"/>
                        </a:spcBef>
                        <a:spcAft>
                          <a:spcPts val="0"/>
                        </a:spcAft>
                        <a:buClrTx/>
                        <a:buSzTx/>
                        <a:buFont typeface="Wingdings" pitchFamily="2" charset="2"/>
                        <a:buNone/>
                        <a:tabLst/>
                        <a:defRPr/>
                      </a:pPr>
                      <a:r>
                        <a:rPr lang="tr-TR" sz="2400" b="1" dirty="0" smtClean="0"/>
                        <a:t>         </a:t>
                      </a:r>
                      <a:r>
                        <a:rPr lang="tr-TR" sz="2000" b="1" dirty="0" smtClean="0">
                          <a:solidFill>
                            <a:srgbClr val="3643BA"/>
                          </a:solidFill>
                          <a:latin typeface="Times New Roman" pitchFamily="18" charset="0"/>
                          <a:cs typeface="Times New Roman" pitchFamily="18" charset="0"/>
                        </a:rPr>
                        <a:t>Maliye Bakanlığı Duyurusu-1</a:t>
                      </a:r>
                    </a:p>
                    <a:p>
                      <a:pPr marL="0" marR="0" indent="0" algn="l" defTabSz="914400" rtl="0" eaLnBrk="1" fontAlgn="auto" latinLnBrk="0" hangingPunct="1">
                        <a:lnSpc>
                          <a:spcPct val="100000"/>
                        </a:lnSpc>
                        <a:spcBef>
                          <a:spcPts val="0"/>
                        </a:spcBef>
                        <a:spcAft>
                          <a:spcPts val="0"/>
                        </a:spcAft>
                        <a:buClrTx/>
                        <a:buSzTx/>
                        <a:buFont typeface="Wingdings" pitchFamily="2" charset="2"/>
                        <a:buNone/>
                        <a:tabLst/>
                        <a:defRPr/>
                      </a:pPr>
                      <a:endParaRPr lang="tr-TR" sz="800" b="1" dirty="0" smtClean="0">
                        <a:solidFill>
                          <a:srgbClr val="3643BA"/>
                        </a:solidFill>
                        <a:latin typeface="Times New Roman" pitchFamily="18" charset="0"/>
                        <a:cs typeface="Times New Roman" pitchFamily="18" charset="0"/>
                      </a:endParaRPr>
                    </a:p>
                    <a:p>
                      <a:r>
                        <a:rPr kumimoji="0" lang="tr-TR" sz="2000" kern="1200" baseline="0" dirty="0" smtClean="0">
                          <a:solidFill>
                            <a:schemeClr val="tx1"/>
                          </a:solidFill>
                          <a:latin typeface="Times New Roman" pitchFamily="18" charset="0"/>
                          <a:ea typeface="+mn-ea"/>
                          <a:cs typeface="Times New Roman" pitchFamily="18" charset="0"/>
                        </a:rPr>
                        <a:t>          </a:t>
                      </a:r>
                      <a:r>
                        <a:rPr kumimoji="0" lang="tr-TR" sz="2000" kern="1200" baseline="0" dirty="0" smtClean="0">
                          <a:solidFill>
                            <a:schemeClr val="accent4">
                              <a:lumMod val="20000"/>
                              <a:lumOff val="80000"/>
                            </a:schemeClr>
                          </a:solidFill>
                          <a:latin typeface="Times New Roman" pitchFamily="18" charset="0"/>
                          <a:ea typeface="+mn-ea"/>
                          <a:cs typeface="Times New Roman" pitchFamily="18" charset="0"/>
                        </a:rPr>
                        <a:t>Maliye Bakanlığı Bütçe Mali Kontrol Genel Müdürlüğünün 11.06.2013 tarih ve 59751066-12-390-5459 sayılı yazısı.</a:t>
                      </a:r>
                    </a:p>
                    <a:p>
                      <a:endParaRPr kumimoji="0" lang="tr-TR" sz="800" kern="1200" baseline="0" dirty="0" smtClean="0">
                        <a:solidFill>
                          <a:schemeClr val="dk1"/>
                        </a:solidFill>
                        <a:latin typeface="Times New Roman" pitchFamily="18" charset="0"/>
                        <a:ea typeface="+mn-ea"/>
                        <a:cs typeface="Times New Roman" pitchFamily="18" charset="0"/>
                      </a:endParaRPr>
                    </a:p>
                    <a:p>
                      <a:pPr algn="just">
                        <a:buFont typeface="Wingdings" pitchFamily="2" charset="2"/>
                        <a:buChar char="Ø"/>
                      </a:pPr>
                      <a:r>
                        <a:rPr kumimoji="0" lang="tr-TR" sz="2000" kern="1200" baseline="0" dirty="0" smtClean="0">
                          <a:solidFill>
                            <a:schemeClr val="dk1"/>
                          </a:solidFill>
                          <a:latin typeface="Times New Roman" pitchFamily="18" charset="0"/>
                          <a:ea typeface="+mn-ea"/>
                          <a:cs typeface="Times New Roman" pitchFamily="18" charset="0"/>
                        </a:rPr>
                        <a:t> </a:t>
                      </a:r>
                      <a:r>
                        <a:rPr kumimoji="0" lang="tr-TR" sz="2000" kern="1200" baseline="0" dirty="0" smtClean="0">
                          <a:solidFill>
                            <a:srgbClr val="9933FF"/>
                          </a:solidFill>
                          <a:latin typeface="Times New Roman" pitchFamily="18" charset="0"/>
                          <a:ea typeface="+mn-ea"/>
                          <a:cs typeface="Times New Roman" pitchFamily="18" charset="0"/>
                        </a:rPr>
                        <a:t>Orta vadeli program ve orta vadeli mali planın </a:t>
                      </a:r>
                      <a:r>
                        <a:rPr kumimoji="0" lang="tr-TR" sz="2000" kern="1200" baseline="0" dirty="0" smtClean="0">
                          <a:solidFill>
                            <a:srgbClr val="D83486"/>
                          </a:solidFill>
                          <a:latin typeface="Times New Roman" pitchFamily="18" charset="0"/>
                          <a:ea typeface="+mn-ea"/>
                          <a:cs typeface="Times New Roman" pitchFamily="18" charset="0"/>
                        </a:rPr>
                        <a:t>idarelerin ihtiyaçlarını dikkate almak suretiyle hazırlanması</a:t>
                      </a:r>
                      <a:r>
                        <a:rPr kumimoji="0" lang="tr-TR" sz="2000" kern="1200" baseline="0" dirty="0" smtClean="0">
                          <a:solidFill>
                            <a:schemeClr val="dk1"/>
                          </a:solidFill>
                          <a:latin typeface="Times New Roman" pitchFamily="18" charset="0"/>
                          <a:ea typeface="+mn-ea"/>
                          <a:cs typeface="Times New Roman" pitchFamily="18" charset="0"/>
                        </a:rPr>
                        <a:t> ve </a:t>
                      </a:r>
                      <a:r>
                        <a:rPr kumimoji="0" lang="tr-TR" sz="2000" kern="1200" baseline="0" dirty="0" smtClean="0">
                          <a:solidFill>
                            <a:srgbClr val="D83486"/>
                          </a:solidFill>
                          <a:latin typeface="Times New Roman" pitchFamily="18" charset="0"/>
                          <a:ea typeface="+mn-ea"/>
                          <a:cs typeface="Times New Roman" pitchFamily="18" charset="0"/>
                        </a:rPr>
                        <a:t>bütçe sürecinde etkinliğin sağlanması amacıyla </a:t>
                      </a:r>
                      <a:r>
                        <a:rPr kumimoji="0" lang="tr-TR" sz="2000" kern="1200" baseline="0" dirty="0" smtClean="0">
                          <a:solidFill>
                            <a:schemeClr val="dk1"/>
                          </a:solidFill>
                          <a:latin typeface="Times New Roman" pitchFamily="18" charset="0"/>
                          <a:ea typeface="+mn-ea"/>
                          <a:cs typeface="Times New Roman" pitchFamily="18" charset="0"/>
                        </a:rPr>
                        <a:t>2018-2020 dönemi bütçe hazırlık çalışmalarının aşağıdaki şekilde yürütülmesi uygun görülmüştür.</a:t>
                      </a:r>
                    </a:p>
                    <a:p>
                      <a:pPr algn="just">
                        <a:buFont typeface="Wingdings" pitchFamily="2" charset="2"/>
                        <a:buChar char="Ø"/>
                      </a:pPr>
                      <a:endParaRPr kumimoji="0" lang="tr-TR" sz="1000" kern="1200" baseline="0" dirty="0" smtClean="0">
                        <a:solidFill>
                          <a:schemeClr val="dk1"/>
                        </a:solidFill>
                        <a:latin typeface="Times New Roman" pitchFamily="18" charset="0"/>
                        <a:ea typeface="+mn-ea"/>
                        <a:cs typeface="Times New Roman" pitchFamily="18" charset="0"/>
                      </a:endParaRPr>
                    </a:p>
                    <a:p>
                      <a:pPr algn="just">
                        <a:buFont typeface="Wingdings" pitchFamily="2" charset="2"/>
                        <a:buChar char="Ø"/>
                      </a:pPr>
                      <a:r>
                        <a:rPr kumimoji="0" lang="tr-TR" sz="2000" b="1" kern="1200" baseline="0" dirty="0" smtClean="0">
                          <a:solidFill>
                            <a:schemeClr val="dk1"/>
                          </a:solidFill>
                          <a:latin typeface="Times New Roman" pitchFamily="18" charset="0"/>
                          <a:ea typeface="+mn-ea"/>
                          <a:cs typeface="Times New Roman" pitchFamily="18" charset="0"/>
                        </a:rPr>
                        <a:t> Kamu idareleri öncelikle orta vadeli mali plan eki tavanlara esas olmak üzere, 2018-2020 dönemine ait hizmet öncelikleri ve hedefleri doğrultusunda ödenek ihtiyaçlarını ve gelir tahminlerini içeren bütçe tekliflerini, </a:t>
                      </a:r>
                      <a:r>
                        <a:rPr kumimoji="0" lang="tr-TR" sz="2000" kern="1200" baseline="0" dirty="0" smtClean="0">
                          <a:solidFill>
                            <a:schemeClr val="dk1"/>
                          </a:solidFill>
                          <a:latin typeface="Times New Roman" pitchFamily="18" charset="0"/>
                          <a:ea typeface="+mn-ea"/>
                          <a:cs typeface="Times New Roman" pitchFamily="18" charset="0"/>
                        </a:rPr>
                        <a:t>e-bütçe sistemi üzerinden </a:t>
                      </a:r>
                      <a:r>
                        <a:rPr kumimoji="0" lang="tr-TR" sz="2000" b="1" kern="1200" baseline="0" dirty="0" smtClean="0">
                          <a:solidFill>
                            <a:srgbClr val="9933FF"/>
                          </a:solidFill>
                          <a:latin typeface="Times New Roman" pitchFamily="18" charset="0"/>
                          <a:ea typeface="+mn-ea"/>
                          <a:cs typeface="Times New Roman" pitchFamily="18" charset="0"/>
                        </a:rPr>
                        <a:t>15 Temmuz 2017 tarihine kadar gireceklerdir. </a:t>
                      </a:r>
                    </a:p>
                    <a:p>
                      <a:pPr algn="just">
                        <a:buFont typeface="Wingdings" pitchFamily="2" charset="2"/>
                        <a:buChar char="Ø"/>
                      </a:pPr>
                      <a:endParaRPr kumimoji="0" lang="tr-TR" sz="1000" b="1" kern="1200" baseline="0" dirty="0" smtClean="0">
                        <a:solidFill>
                          <a:srgbClr val="9933FF"/>
                        </a:solidFill>
                        <a:latin typeface="Times New Roman" pitchFamily="18" charset="0"/>
                        <a:ea typeface="+mn-ea"/>
                        <a:cs typeface="Times New Roman" pitchFamily="18" charset="0"/>
                      </a:endParaRPr>
                    </a:p>
                    <a:p>
                      <a:pPr algn="just">
                        <a:buFont typeface="Wingdings" pitchFamily="2" charset="2"/>
                        <a:buChar char="Ø"/>
                      </a:pPr>
                      <a:r>
                        <a:rPr kumimoji="0" lang="tr-TR" sz="2000" b="1" kern="1200" baseline="0" dirty="0" smtClean="0">
                          <a:solidFill>
                            <a:schemeClr val="dk1"/>
                          </a:solidFill>
                          <a:latin typeface="Times New Roman" pitchFamily="18" charset="0"/>
                          <a:ea typeface="+mn-ea"/>
                          <a:cs typeface="Times New Roman" pitchFamily="18" charset="0"/>
                        </a:rPr>
                        <a:t>2018 ve 2020 yılları bütçe tekliflerinin hazırlanmasında </a:t>
                      </a:r>
                      <a:r>
                        <a:rPr kumimoji="0" lang="tr-TR" sz="2000" b="1" kern="1200" baseline="0" dirty="0" smtClean="0">
                          <a:solidFill>
                            <a:srgbClr val="9933FF"/>
                          </a:solidFill>
                          <a:latin typeface="Times New Roman" pitchFamily="18" charset="0"/>
                          <a:ea typeface="+mn-ea"/>
                          <a:cs typeface="Times New Roman" pitchFamily="18" charset="0"/>
                        </a:rPr>
                        <a:t>2017 Merkezi Yönetim Bütçe Kanununda bu yıllar için öngörülen tutarlar esas alınacaktır. </a:t>
                      </a:r>
                      <a:r>
                        <a:rPr kumimoji="0" lang="tr-TR" sz="2000" b="1" kern="1200" baseline="0" dirty="0" smtClean="0">
                          <a:solidFill>
                            <a:schemeClr val="dk1"/>
                          </a:solidFill>
                          <a:latin typeface="Times New Roman" pitchFamily="18" charset="0"/>
                          <a:ea typeface="+mn-ea"/>
                          <a:cs typeface="Times New Roman" pitchFamily="18" charset="0"/>
                        </a:rPr>
                        <a:t>2020 yılında ise 2019 yılı için öngörülen tutarlar dikkate alınmak suretiyle bütçe teklifi yapılacaktır. </a:t>
                      </a:r>
                      <a:endParaRPr lang="tr-TR" sz="2000" b="1" dirty="0">
                        <a:latin typeface="Times New Roman" pitchFamily="18" charset="0"/>
                        <a:cs typeface="Times New Roman" pitchFamily="18" charset="0"/>
                      </a:endParaRPr>
                    </a:p>
                  </a:txBody>
                  <a:tcPr>
                    <a:lnL w="9525" cap="flat" cmpd="sng" algn="ctr">
                      <a:noFill/>
                      <a:prstDash val="solid"/>
                    </a:lnL>
                    <a:lnR w="9525" cap="flat" cmpd="sng" algn="ctr">
                      <a:noFill/>
                      <a:prstDash val="solid"/>
                    </a:lnR>
                    <a:lnT w="12700" cap="flat" cmpd="sng" algn="ctr">
                      <a:noFill/>
                      <a:prstDash val="solid"/>
                      <a:round/>
                      <a:headEnd type="none" w="med" len="med"/>
                      <a:tailEnd type="none" w="med" len="med"/>
                    </a:lnT>
                    <a:lnB w="9525" cap="flat" cmpd="sng" algn="ctr">
                      <a:noFill/>
                      <a:prstDash val="solid"/>
                    </a:lnB>
                    <a:lnTlToBr w="12700" cmpd="sng">
                      <a:noFill/>
                      <a:prstDash val="solid"/>
                    </a:lnTlToBr>
                    <a:lnBlToTr w="12700" cmpd="sng">
                      <a:noFill/>
                      <a:prstDash val="solid"/>
                    </a:lnBlToTr>
                    <a:solidFill>
                      <a:srgbClr val="F9D1A9"/>
                    </a:solidFill>
                  </a:tcPr>
                </a:tc>
              </a:tr>
            </a:tbl>
          </a:graphicData>
        </a:graphic>
      </p:graphicFrame>
      <p:sp>
        <p:nvSpPr>
          <p:cNvPr id="14" name="13 Eksi"/>
          <p:cNvSpPr/>
          <p:nvPr/>
        </p:nvSpPr>
        <p:spPr>
          <a:xfrm>
            <a:off x="-1357313" y="1341438"/>
            <a:ext cx="10501313" cy="574675"/>
          </a:xfrm>
          <a:prstGeom prst="mathMinus">
            <a:avLst/>
          </a:prstGeom>
          <a:solidFill>
            <a:srgbClr val="781E46"/>
          </a:solidFill>
          <a:ln>
            <a:solidFill>
              <a:srgbClr val="EF4111">
                <a:alpha val="40000"/>
              </a:srgb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tr-TR"/>
          </a:p>
        </p:txBody>
      </p:sp>
      <p:pic>
        <p:nvPicPr>
          <p:cNvPr id="30724" name="4 Resim"/>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auto">
          <a:xfrm>
            <a:off x="7818438" y="1052513"/>
            <a:ext cx="1035050" cy="1035050"/>
          </a:xfrm>
          <a:prstGeom prst="rect">
            <a:avLst/>
          </a:prstGeom>
          <a:noFill/>
          <a:ln w="9525">
            <a:noFill/>
            <a:miter lim="800000"/>
            <a:headEnd/>
            <a:tailEnd/>
          </a:ln>
        </p:spPr>
      </p:pic>
      <p:sp>
        <p:nvSpPr>
          <p:cNvPr id="7" name="6 Eksi"/>
          <p:cNvSpPr/>
          <p:nvPr/>
        </p:nvSpPr>
        <p:spPr>
          <a:xfrm>
            <a:off x="8858250" y="1268413"/>
            <a:ext cx="322263" cy="720725"/>
          </a:xfrm>
          <a:prstGeom prst="mathMinus">
            <a:avLst/>
          </a:prstGeom>
          <a:solidFill>
            <a:srgbClr val="781E46"/>
          </a:solidFill>
          <a:ln>
            <a:solidFill>
              <a:srgbClr val="EF4111">
                <a:alpha val="15000"/>
              </a:srgb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tr-T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9D1A9"/>
        </a:solidFill>
        <a:effectLst/>
      </p:bgPr>
    </p:bg>
    <p:spTree>
      <p:nvGrpSpPr>
        <p:cNvPr id="1" name=""/>
        <p:cNvGrpSpPr/>
        <p:nvPr/>
      </p:nvGrpSpPr>
      <p:grpSpPr>
        <a:xfrm>
          <a:off x="0" y="0"/>
          <a:ext cx="0" cy="0"/>
          <a:chOff x="0" y="0"/>
          <a:chExt cx="0" cy="0"/>
        </a:xfrm>
      </p:grpSpPr>
      <p:graphicFrame>
        <p:nvGraphicFramePr>
          <p:cNvPr id="6" name="5 Tablo"/>
          <p:cNvGraphicFramePr>
            <a:graphicFrameLocks noGrp="1"/>
          </p:cNvGraphicFramePr>
          <p:nvPr>
            <p:extLst>
              <p:ext uri="{D42A27DB-BD31-4B8C-83A1-F6EECF244321}">
                <p14:modId xmlns:p14="http://schemas.microsoft.com/office/powerpoint/2010/main" val="2101342341"/>
              </p:ext>
            </p:extLst>
          </p:nvPr>
        </p:nvGraphicFramePr>
        <p:xfrm>
          <a:off x="0" y="642918"/>
          <a:ext cx="9143999" cy="6297806"/>
        </p:xfrm>
        <a:graphic>
          <a:graphicData uri="http://schemas.openxmlformats.org/drawingml/2006/table">
            <a:tbl>
              <a:tblPr>
                <a:effectLst>
                  <a:outerShdw blurRad="57150" dist="38100" dir="5400000" algn="ctr" rotWithShape="0">
                    <a:srgbClr val="F3850D">
                      <a:alpha val="48000"/>
                    </a:srgbClr>
                  </a:outerShdw>
                </a:effectLst>
                <a:tableStyleId>{69C7853C-536D-4A76-A0AE-DD22124D55A5}</a:tableStyleId>
              </a:tblPr>
              <a:tblGrid>
                <a:gridCol w="9143999"/>
              </a:tblGrid>
              <a:tr h="114668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sz="3200" b="1" u="none" dirty="0" smtClean="0">
                          <a:latin typeface="Comic Sans MS" pitchFamily="66" charset="0"/>
                          <a:cs typeface="Times New Roman" pitchFamily="18" charset="0"/>
                        </a:rPr>
                        <a:t>   </a:t>
                      </a:r>
                      <a:r>
                        <a:rPr lang="tr-TR" sz="3200" b="1" dirty="0" smtClean="0">
                          <a:solidFill>
                            <a:srgbClr val="FF0000"/>
                          </a:solidFill>
                          <a:latin typeface="Times New Roman" pitchFamily="18" charset="0"/>
                          <a:cs typeface="Times New Roman" pitchFamily="18" charset="0"/>
                        </a:rPr>
                        <a:t>Bütçe</a:t>
                      </a:r>
                      <a:r>
                        <a:rPr lang="tr-TR" sz="3200" b="1" baseline="0" dirty="0" smtClean="0">
                          <a:solidFill>
                            <a:srgbClr val="FF0000"/>
                          </a:solidFill>
                          <a:latin typeface="Times New Roman" pitchFamily="18" charset="0"/>
                          <a:cs typeface="Times New Roman" pitchFamily="18" charset="0"/>
                        </a:rPr>
                        <a:t> Hazırlık Mevzuatı ve Dokümanları </a:t>
                      </a:r>
                      <a:endParaRPr lang="tr-TR" sz="3200" b="1" u="none" dirty="0" smtClean="0">
                        <a:solidFill>
                          <a:srgbClr val="FF0000"/>
                        </a:solidFill>
                        <a:latin typeface="Comic Sans MS" pitchFamily="66" charset="0"/>
                        <a:cs typeface="Times New Roman" pitchFamily="18"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9D1A9"/>
                    </a:solidFill>
                  </a:tcPr>
                </a:tc>
              </a:tr>
              <a:tr h="5068396">
                <a:tc>
                  <a:txBody>
                    <a:bodyPr/>
                    <a:lstStyle/>
                    <a:p>
                      <a:pPr marL="0" marR="0" indent="0" algn="l" defTabSz="914400" rtl="0" eaLnBrk="1" fontAlgn="auto" latinLnBrk="0" hangingPunct="1">
                        <a:lnSpc>
                          <a:spcPct val="100000"/>
                        </a:lnSpc>
                        <a:spcBef>
                          <a:spcPts val="0"/>
                        </a:spcBef>
                        <a:spcAft>
                          <a:spcPts val="0"/>
                        </a:spcAft>
                        <a:buClrTx/>
                        <a:buSzTx/>
                        <a:buFont typeface="Wingdings" pitchFamily="2" charset="2"/>
                        <a:buNone/>
                        <a:tabLst/>
                        <a:defRPr/>
                      </a:pPr>
                      <a:r>
                        <a:rPr lang="tr-TR" sz="2400" b="1" dirty="0" smtClean="0"/>
                        <a:t>    </a:t>
                      </a:r>
                      <a:r>
                        <a:rPr lang="tr-TR" sz="2100" b="1" dirty="0" smtClean="0">
                          <a:solidFill>
                            <a:srgbClr val="0070C0"/>
                          </a:solidFill>
                          <a:effectLst/>
                          <a:latin typeface="Times New Roman" pitchFamily="18" charset="0"/>
                          <a:cs typeface="Times New Roman" pitchFamily="18" charset="0"/>
                        </a:rPr>
                        <a:t>Maliye Bakanlığı Duyurusu-2</a:t>
                      </a:r>
                    </a:p>
                    <a:p>
                      <a:pPr marL="0" marR="0" indent="0" algn="l" defTabSz="914400" rtl="0" eaLnBrk="1" fontAlgn="auto" latinLnBrk="0" hangingPunct="1">
                        <a:lnSpc>
                          <a:spcPct val="100000"/>
                        </a:lnSpc>
                        <a:spcBef>
                          <a:spcPts val="0"/>
                        </a:spcBef>
                        <a:spcAft>
                          <a:spcPts val="0"/>
                        </a:spcAft>
                        <a:buClrTx/>
                        <a:buSzTx/>
                        <a:buFont typeface="Wingdings" pitchFamily="2" charset="2"/>
                        <a:buNone/>
                        <a:tabLst/>
                        <a:defRPr/>
                      </a:pPr>
                      <a:endParaRPr lang="tr-TR" sz="400" b="1" dirty="0" smtClean="0">
                        <a:effectLst/>
                        <a:latin typeface="Times New Roman" pitchFamily="18" charset="0"/>
                        <a:cs typeface="Times New Roman" pitchFamily="18" charset="0"/>
                      </a:endParaRPr>
                    </a:p>
                    <a:p>
                      <a:pPr algn="just">
                        <a:buFont typeface="Wingdings" pitchFamily="2" charset="2"/>
                        <a:buChar char="Ø"/>
                      </a:pPr>
                      <a:r>
                        <a:rPr kumimoji="0" lang="tr-TR" sz="2100" b="1" kern="1200" baseline="0" dirty="0" smtClean="0">
                          <a:solidFill>
                            <a:schemeClr val="dk1"/>
                          </a:solidFill>
                          <a:effectLst/>
                          <a:latin typeface="Times New Roman" pitchFamily="18" charset="0"/>
                          <a:ea typeface="+mn-ea"/>
                          <a:cs typeface="Times New Roman" pitchFamily="18" charset="0"/>
                        </a:rPr>
                        <a:t> </a:t>
                      </a:r>
                      <a:r>
                        <a:rPr kumimoji="0" lang="tr-TR" sz="2100" b="0" kern="1200" baseline="0" dirty="0" smtClean="0">
                          <a:solidFill>
                            <a:schemeClr val="dk1"/>
                          </a:solidFill>
                          <a:effectLst/>
                          <a:latin typeface="Times New Roman" pitchFamily="18" charset="0"/>
                          <a:ea typeface="+mn-ea"/>
                          <a:cs typeface="Times New Roman" pitchFamily="18" charset="0"/>
                        </a:rPr>
                        <a:t>Kamu idareleri e-bütçe sistemine giriş yaptıkları bütçe tekliflerini Bakanlığımıza ayrıca göndermeyeceklerdir. Bunun yerine, bütçe tekliflerinin e-bütçe sistemine girildiğine ilişkin Bakan/Başkan/Rektör tarafından imzalanan yazı ile taslak rehberde yer alan </a:t>
                      </a:r>
                      <a:r>
                        <a:rPr kumimoji="0" lang="tr-TR" sz="2100" b="1" kern="1200" baseline="0" dirty="0" smtClean="0">
                          <a:solidFill>
                            <a:srgbClr val="9933FF"/>
                          </a:solidFill>
                          <a:effectLst/>
                          <a:latin typeface="Times New Roman" pitchFamily="18" charset="0"/>
                          <a:ea typeface="+mn-ea"/>
                          <a:cs typeface="Times New Roman" pitchFamily="18" charset="0"/>
                        </a:rPr>
                        <a:t>Fonksiyonel Sınıflandırmaya Göre Ödenek Teklif İcmali Tablosunu (Form 2)</a:t>
                      </a:r>
                      <a:r>
                        <a:rPr kumimoji="0" lang="tr-TR" sz="2100" b="1" kern="1200" baseline="0" dirty="0" smtClean="0">
                          <a:solidFill>
                            <a:srgbClr val="D83486"/>
                          </a:solidFill>
                          <a:effectLst/>
                          <a:latin typeface="Times New Roman" pitchFamily="18" charset="0"/>
                          <a:ea typeface="+mn-ea"/>
                          <a:cs typeface="Times New Roman" pitchFamily="18" charset="0"/>
                        </a:rPr>
                        <a:t> </a:t>
                      </a:r>
                      <a:r>
                        <a:rPr kumimoji="0" lang="tr-TR" sz="2100" b="1" kern="1200" baseline="0" dirty="0" smtClean="0">
                          <a:solidFill>
                            <a:schemeClr val="dk1"/>
                          </a:solidFill>
                          <a:effectLst/>
                          <a:latin typeface="Times New Roman" pitchFamily="18" charset="0"/>
                          <a:ea typeface="+mn-ea"/>
                          <a:cs typeface="Times New Roman" pitchFamily="18" charset="0"/>
                        </a:rPr>
                        <a:t>ve </a:t>
                      </a:r>
                      <a:r>
                        <a:rPr kumimoji="0" lang="tr-TR" sz="2100" b="1" kern="1200" baseline="0" dirty="0" smtClean="0">
                          <a:solidFill>
                            <a:schemeClr val="tx1"/>
                          </a:solidFill>
                          <a:effectLst/>
                          <a:latin typeface="Times New Roman" pitchFamily="18" charset="0"/>
                          <a:ea typeface="+mn-ea"/>
                          <a:cs typeface="Times New Roman" pitchFamily="18" charset="0"/>
                        </a:rPr>
                        <a:t>2017 yılı mevcut bütçe gerçekleşmeleri, yılsonu harcama tahminleri ile bütçe imkanlarıyla karşılanamayacak ödenek ihtiyaçlarını da gösteren </a:t>
                      </a:r>
                      <a:r>
                        <a:rPr kumimoji="0" lang="tr-TR" sz="2100" b="1" kern="1200" baseline="0" dirty="0" smtClean="0">
                          <a:solidFill>
                            <a:srgbClr val="9933FF"/>
                          </a:solidFill>
                          <a:effectLst/>
                          <a:latin typeface="Times New Roman" pitchFamily="18" charset="0"/>
                          <a:ea typeface="+mn-ea"/>
                          <a:cs typeface="Times New Roman" pitchFamily="18" charset="0"/>
                        </a:rPr>
                        <a:t>2017 Yılı Bütçesi Yılsonu Harcama Tahmini Tablosunu (Form 4-2</a:t>
                      </a:r>
                      <a:r>
                        <a:rPr kumimoji="0" lang="tr-TR" sz="2100" b="0" kern="1200" baseline="0" dirty="0" smtClean="0">
                          <a:solidFill>
                            <a:srgbClr val="9933FF"/>
                          </a:solidFill>
                          <a:effectLst/>
                          <a:latin typeface="Times New Roman" pitchFamily="18" charset="0"/>
                          <a:ea typeface="+mn-ea"/>
                          <a:cs typeface="Times New Roman" pitchFamily="18" charset="0"/>
                        </a:rPr>
                        <a:t>)</a:t>
                      </a:r>
                      <a:r>
                        <a:rPr kumimoji="0" lang="tr-TR" sz="2100" b="0" kern="1200" baseline="0" dirty="0" smtClean="0">
                          <a:solidFill>
                            <a:schemeClr val="dk1"/>
                          </a:solidFill>
                          <a:effectLst/>
                          <a:latin typeface="Times New Roman" pitchFamily="18" charset="0"/>
                          <a:ea typeface="+mn-ea"/>
                          <a:cs typeface="Times New Roman" pitchFamily="18" charset="0"/>
                        </a:rPr>
                        <a:t> ile </a:t>
                      </a:r>
                      <a:r>
                        <a:rPr kumimoji="0" lang="tr-TR" sz="2100" b="1" kern="1200" baseline="0" dirty="0" smtClean="0">
                          <a:solidFill>
                            <a:srgbClr val="9933FF"/>
                          </a:solidFill>
                          <a:effectLst/>
                          <a:latin typeface="Times New Roman" pitchFamily="18" charset="0"/>
                          <a:ea typeface="+mn-ea"/>
                          <a:cs typeface="Times New Roman" pitchFamily="18" charset="0"/>
                        </a:rPr>
                        <a:t>Tavanı Aşan İlave Ödenek Teklifleri (Form 25/1-2) </a:t>
                      </a:r>
                      <a:r>
                        <a:rPr kumimoji="0" lang="tr-TR" sz="2100" b="1" kern="1200" baseline="0" dirty="0" smtClean="0">
                          <a:solidFill>
                            <a:srgbClr val="FF0000"/>
                          </a:solidFill>
                          <a:effectLst/>
                          <a:latin typeface="Times New Roman" pitchFamily="18" charset="0"/>
                          <a:ea typeface="+mn-ea"/>
                          <a:cs typeface="Times New Roman" pitchFamily="18" charset="0"/>
                        </a:rPr>
                        <a:t>15 Temmuz 2017 </a:t>
                      </a:r>
                      <a:r>
                        <a:rPr kumimoji="0" lang="tr-TR" sz="2100" b="0" kern="1200" baseline="0" dirty="0" smtClean="0">
                          <a:solidFill>
                            <a:schemeClr val="dk1"/>
                          </a:solidFill>
                          <a:effectLst/>
                          <a:latin typeface="Times New Roman" pitchFamily="18" charset="0"/>
                          <a:ea typeface="+mn-ea"/>
                          <a:cs typeface="Times New Roman" pitchFamily="18" charset="0"/>
                        </a:rPr>
                        <a:t>tarihine kadar Bakanlığımıza göndereceklerdir. </a:t>
                      </a:r>
                    </a:p>
                    <a:p>
                      <a:pPr>
                        <a:buFont typeface="Wingdings" pitchFamily="2" charset="2"/>
                        <a:buChar char="Ø"/>
                      </a:pPr>
                      <a:endParaRPr kumimoji="0" lang="tr-TR" sz="1000" b="0" kern="1200" baseline="0" dirty="0" smtClean="0">
                        <a:solidFill>
                          <a:schemeClr val="dk1"/>
                        </a:solidFill>
                        <a:effectLst/>
                        <a:latin typeface="Times New Roman" pitchFamily="18" charset="0"/>
                        <a:ea typeface="+mn-ea"/>
                        <a:cs typeface="Times New Roman" pitchFamily="18" charset="0"/>
                      </a:endParaRPr>
                    </a:p>
                    <a:p>
                      <a:pPr algn="just">
                        <a:buFont typeface="Wingdings" pitchFamily="2" charset="2"/>
                        <a:buChar char="Ø"/>
                      </a:pPr>
                      <a:r>
                        <a:rPr kumimoji="0" lang="tr-TR" sz="2100" b="0" kern="1200" baseline="0" dirty="0" smtClean="0">
                          <a:solidFill>
                            <a:schemeClr val="dk1"/>
                          </a:solidFill>
                          <a:effectLst/>
                          <a:latin typeface="Times New Roman" pitchFamily="18" charset="0"/>
                          <a:ea typeface="+mn-ea"/>
                          <a:cs typeface="Times New Roman" pitchFamily="18" charset="0"/>
                        </a:rPr>
                        <a:t> Kamu idareleri orta vadeli program ve orta vadeli mali planın yayınlanmasını müteakiben bütçe tekliflerini, Bütçe Çağrısı ve eki Bütçe Hazırlama Rehberine uygun olarak, </a:t>
                      </a:r>
                      <a:r>
                        <a:rPr kumimoji="0" lang="tr-TR" sz="2100" b="1" kern="1200" baseline="0" dirty="0" smtClean="0">
                          <a:solidFill>
                            <a:srgbClr val="9933FF"/>
                          </a:solidFill>
                          <a:effectLst/>
                          <a:latin typeface="Times New Roman" pitchFamily="18" charset="0"/>
                          <a:ea typeface="+mn-ea"/>
                          <a:cs typeface="Times New Roman" pitchFamily="18" charset="0"/>
                        </a:rPr>
                        <a:t>en geç </a:t>
                      </a:r>
                      <a:r>
                        <a:rPr kumimoji="0" lang="tr-TR" sz="2100" b="1" kern="1200" baseline="0" dirty="0" smtClean="0">
                          <a:solidFill>
                            <a:srgbClr val="FF0000"/>
                          </a:solidFill>
                          <a:effectLst/>
                          <a:latin typeface="Times New Roman" pitchFamily="18" charset="0"/>
                          <a:ea typeface="+mn-ea"/>
                          <a:cs typeface="Times New Roman" pitchFamily="18" charset="0"/>
                        </a:rPr>
                        <a:t>Eylül ayı sonuna </a:t>
                      </a:r>
                      <a:r>
                        <a:rPr kumimoji="0" lang="tr-TR" sz="2100" b="1" kern="1200" baseline="0" dirty="0" smtClean="0">
                          <a:solidFill>
                            <a:srgbClr val="9933FF"/>
                          </a:solidFill>
                          <a:effectLst/>
                          <a:latin typeface="Times New Roman" pitchFamily="18" charset="0"/>
                          <a:ea typeface="+mn-ea"/>
                          <a:cs typeface="Times New Roman" pitchFamily="18" charset="0"/>
                        </a:rPr>
                        <a:t>kadar e-bütçe sistemine giriş yapacak ve aynı süre içinde yetkilileri tarafından imzalanacak yazıyla Bakanlığımıza göndereceklerdir. </a:t>
                      </a:r>
                      <a:endParaRPr lang="tr-TR" sz="2100" b="1" dirty="0">
                        <a:solidFill>
                          <a:srgbClr val="9933FF"/>
                        </a:solidFill>
                        <a:effectLst/>
                        <a:latin typeface="Times New Roman" pitchFamily="18" charset="0"/>
                        <a:cs typeface="Times New Roman" pitchFamily="18" charset="0"/>
                      </a:endParaRPr>
                    </a:p>
                  </a:txBody>
                  <a:tcPr>
                    <a:lnL w="9525" cap="flat" cmpd="sng" algn="ctr">
                      <a:noFill/>
                      <a:prstDash val="solid"/>
                    </a:lnL>
                    <a:lnR w="9525" cap="flat" cmpd="sng" algn="ctr">
                      <a:noFill/>
                      <a:prstDash val="solid"/>
                    </a:lnR>
                    <a:lnT w="12700" cap="flat" cmpd="sng" algn="ctr">
                      <a:noFill/>
                      <a:prstDash val="solid"/>
                      <a:round/>
                      <a:headEnd type="none" w="med" len="med"/>
                      <a:tailEnd type="none" w="med" len="med"/>
                    </a:lnT>
                    <a:lnB w="9525" cap="flat" cmpd="sng" algn="ctr">
                      <a:noFill/>
                      <a:prstDash val="solid"/>
                    </a:lnB>
                    <a:lnTlToBr w="12700" cmpd="sng">
                      <a:noFill/>
                      <a:prstDash val="solid"/>
                    </a:lnTlToBr>
                    <a:lnBlToTr w="12700" cmpd="sng">
                      <a:noFill/>
                      <a:prstDash val="solid"/>
                    </a:lnBlToTr>
                    <a:solidFill>
                      <a:srgbClr val="F9D1A9"/>
                    </a:solidFill>
                  </a:tcPr>
                </a:tc>
              </a:tr>
            </a:tbl>
          </a:graphicData>
        </a:graphic>
      </p:graphicFrame>
      <p:sp>
        <p:nvSpPr>
          <p:cNvPr id="14" name="13 Eksi"/>
          <p:cNvSpPr/>
          <p:nvPr/>
        </p:nvSpPr>
        <p:spPr>
          <a:xfrm>
            <a:off x="-1357313" y="1341438"/>
            <a:ext cx="10501313" cy="574675"/>
          </a:xfrm>
          <a:prstGeom prst="mathMinus">
            <a:avLst/>
          </a:prstGeom>
          <a:solidFill>
            <a:srgbClr val="781E46"/>
          </a:solidFill>
          <a:ln>
            <a:solidFill>
              <a:srgbClr val="EF4111">
                <a:alpha val="40000"/>
              </a:srgb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tr-TR"/>
          </a:p>
        </p:txBody>
      </p:sp>
      <p:pic>
        <p:nvPicPr>
          <p:cNvPr id="31748" name="4 Resim"/>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auto">
          <a:xfrm>
            <a:off x="7818438" y="1052513"/>
            <a:ext cx="1035050" cy="1035050"/>
          </a:xfrm>
          <a:prstGeom prst="rect">
            <a:avLst/>
          </a:prstGeom>
          <a:noFill/>
          <a:ln w="9525">
            <a:noFill/>
            <a:miter lim="800000"/>
            <a:headEnd/>
            <a:tailEnd/>
          </a:ln>
        </p:spPr>
      </p:pic>
      <p:sp>
        <p:nvSpPr>
          <p:cNvPr id="7" name="6 Eksi"/>
          <p:cNvSpPr/>
          <p:nvPr/>
        </p:nvSpPr>
        <p:spPr>
          <a:xfrm>
            <a:off x="8858250" y="1268413"/>
            <a:ext cx="322263" cy="720725"/>
          </a:xfrm>
          <a:prstGeom prst="mathMinus">
            <a:avLst/>
          </a:prstGeom>
          <a:solidFill>
            <a:srgbClr val="781E46"/>
          </a:solidFill>
          <a:ln>
            <a:solidFill>
              <a:srgbClr val="EF4111">
                <a:alpha val="15000"/>
              </a:srgb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tr-T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9D1A9"/>
        </a:solidFill>
        <a:effectLst/>
      </p:bgPr>
    </p:bg>
    <p:spTree>
      <p:nvGrpSpPr>
        <p:cNvPr id="1" name=""/>
        <p:cNvGrpSpPr/>
        <p:nvPr/>
      </p:nvGrpSpPr>
      <p:grpSpPr>
        <a:xfrm>
          <a:off x="0" y="0"/>
          <a:ext cx="0" cy="0"/>
          <a:chOff x="0" y="0"/>
          <a:chExt cx="0" cy="0"/>
        </a:xfrm>
      </p:grpSpPr>
      <p:graphicFrame>
        <p:nvGraphicFramePr>
          <p:cNvPr id="6" name="5 Tablo"/>
          <p:cNvGraphicFramePr>
            <a:graphicFrameLocks noGrp="1"/>
          </p:cNvGraphicFramePr>
          <p:nvPr>
            <p:extLst>
              <p:ext uri="{D42A27DB-BD31-4B8C-83A1-F6EECF244321}">
                <p14:modId xmlns:p14="http://schemas.microsoft.com/office/powerpoint/2010/main" val="1064746854"/>
              </p:ext>
            </p:extLst>
          </p:nvPr>
        </p:nvGraphicFramePr>
        <p:xfrm>
          <a:off x="1" y="764704"/>
          <a:ext cx="9143999" cy="6093295"/>
        </p:xfrm>
        <a:graphic>
          <a:graphicData uri="http://schemas.openxmlformats.org/drawingml/2006/table">
            <a:tbl>
              <a:tblPr>
                <a:effectLst>
                  <a:outerShdw blurRad="57150" dist="38100" dir="5400000" algn="ctr" rotWithShape="0">
                    <a:srgbClr val="F3850D">
                      <a:alpha val="48000"/>
                    </a:srgbClr>
                  </a:outerShdw>
                </a:effectLst>
                <a:tableStyleId>{69C7853C-536D-4A76-A0AE-DD22124D55A5}</a:tableStyleId>
              </a:tblPr>
              <a:tblGrid>
                <a:gridCol w="9143999"/>
              </a:tblGrid>
              <a:tr h="9857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sz="2800" b="1" dirty="0" smtClean="0">
                          <a:solidFill>
                            <a:srgbClr val="FF0000"/>
                          </a:solidFill>
                        </a:rPr>
                        <a:t>Bütçe Hazırlık Süreci</a:t>
                      </a:r>
                    </a:p>
                    <a:p>
                      <a:pPr marL="0" marR="0" indent="0" algn="l" defTabSz="914400" rtl="0" eaLnBrk="1" fontAlgn="auto" latinLnBrk="0" hangingPunct="1">
                        <a:lnSpc>
                          <a:spcPct val="100000"/>
                        </a:lnSpc>
                        <a:spcBef>
                          <a:spcPts val="0"/>
                        </a:spcBef>
                        <a:spcAft>
                          <a:spcPts val="0"/>
                        </a:spcAft>
                        <a:buClrTx/>
                        <a:buSzTx/>
                        <a:buFontTx/>
                        <a:buNone/>
                        <a:tabLst/>
                        <a:defRPr/>
                      </a:pPr>
                      <a:endParaRPr lang="tr-TR" sz="2800" b="1" u="none" dirty="0" smtClean="0">
                        <a:solidFill>
                          <a:srgbClr val="FF0000"/>
                        </a:solidFill>
                        <a:latin typeface="Comic Sans MS" pitchFamily="66" charset="0"/>
                        <a:cs typeface="Times New Roman" pitchFamily="18"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9D1A9"/>
                    </a:solidFill>
                  </a:tcPr>
                </a:tc>
              </a:tr>
              <a:tr h="5107555">
                <a:tc>
                  <a:txBody>
                    <a:bodyPr/>
                    <a:lstStyle/>
                    <a:p>
                      <a:pPr eaLnBrk="1" hangingPunct="1">
                        <a:lnSpc>
                          <a:spcPct val="90000"/>
                        </a:lnSpc>
                        <a:buFont typeface="Wingdings" pitchFamily="2" charset="2"/>
                        <a:buNone/>
                      </a:pPr>
                      <a:r>
                        <a:rPr lang="tr-TR" sz="2800" dirty="0" smtClean="0">
                          <a:effectLst/>
                          <a:latin typeface="Times New Roman" pitchFamily="18" charset="0"/>
                          <a:cs typeface="Times New Roman" pitchFamily="18" charset="0"/>
                        </a:rPr>
                        <a:t>     </a:t>
                      </a:r>
                      <a:r>
                        <a:rPr lang="tr-TR" sz="2800" dirty="0" smtClean="0">
                          <a:solidFill>
                            <a:srgbClr val="C00000"/>
                          </a:solidFill>
                          <a:effectLst/>
                          <a:latin typeface="Times New Roman" pitchFamily="18" charset="0"/>
                          <a:cs typeface="Times New Roman" pitchFamily="18" charset="0"/>
                        </a:rPr>
                        <a:t>Bütçe takvimi 5018 sayılı Kanunun 16, 17, 18, 19</a:t>
                      </a:r>
                      <a:r>
                        <a:rPr lang="tr-TR" sz="2800" baseline="0" dirty="0" smtClean="0">
                          <a:solidFill>
                            <a:srgbClr val="C00000"/>
                          </a:solidFill>
                          <a:effectLst/>
                          <a:latin typeface="Times New Roman" pitchFamily="18" charset="0"/>
                          <a:cs typeface="Times New Roman" pitchFamily="18" charset="0"/>
                        </a:rPr>
                        <a:t> .</a:t>
                      </a:r>
                      <a:r>
                        <a:rPr lang="tr-TR" sz="2800" dirty="0" smtClean="0">
                          <a:solidFill>
                            <a:srgbClr val="C00000"/>
                          </a:solidFill>
                          <a:effectLst/>
                          <a:latin typeface="Times New Roman" pitchFamily="18" charset="0"/>
                          <a:cs typeface="Times New Roman" pitchFamily="18" charset="0"/>
                        </a:rPr>
                        <a:t> maddeleri ile belirlenmiştir.</a:t>
                      </a:r>
                    </a:p>
                    <a:p>
                      <a:pPr eaLnBrk="1" hangingPunct="1">
                        <a:buFont typeface="Wingdings" pitchFamily="2" charset="2"/>
                        <a:buNone/>
                        <a:defRPr/>
                      </a:pPr>
                      <a:endParaRPr lang="tr-TR" sz="2400" b="1" dirty="0" smtClean="0"/>
                    </a:p>
                    <a:p>
                      <a:pPr>
                        <a:buFont typeface="Wingdings" pitchFamily="2" charset="2"/>
                        <a:buNone/>
                      </a:pPr>
                      <a:endParaRPr lang="tr-TR" sz="2400" b="0" dirty="0" smtClean="0">
                        <a:latin typeface="Times New Roman" pitchFamily="18" charset="0"/>
                        <a:cs typeface="Times New Roman" pitchFamily="18" charset="0"/>
                      </a:endParaRPr>
                    </a:p>
                    <a:p>
                      <a:pPr lvl="1" eaLnBrk="1" hangingPunct="1">
                        <a:buClr>
                          <a:schemeClr val="tx1"/>
                        </a:buClr>
                        <a:buFont typeface="Wingdings" pitchFamily="2" charset="2"/>
                        <a:buChar char="q"/>
                      </a:pPr>
                      <a:endParaRPr lang="tr-TR" sz="2800" dirty="0" smtClean="0">
                        <a:solidFill>
                          <a:schemeClr val="tx2"/>
                        </a:solidFill>
                        <a:latin typeface="Verdana" pitchFamily="34" charset="0"/>
                      </a:endParaRPr>
                    </a:p>
                    <a:p>
                      <a:pPr eaLnBrk="1" hangingPunct="1">
                        <a:buFont typeface="Wingdings" pitchFamily="2" charset="2"/>
                        <a:buNone/>
                        <a:defRPr/>
                      </a:pPr>
                      <a:endParaRPr lang="tr-TR" sz="2400" b="1" dirty="0" smtClean="0">
                        <a:latin typeface="Times New Roman" pitchFamily="18" charset="0"/>
                        <a:cs typeface="Times New Roman" pitchFamily="18" charset="0"/>
                      </a:endParaRPr>
                    </a:p>
                    <a:p>
                      <a:pPr algn="l">
                        <a:spcBef>
                          <a:spcPts val="0"/>
                        </a:spcBef>
                        <a:buFont typeface="Wingdings" pitchFamily="2" charset="2"/>
                        <a:buChar char="Ø"/>
                      </a:pPr>
                      <a:endParaRPr lang="tr-TR" sz="2000" b="1" dirty="0">
                        <a:latin typeface="Times New Roman" pitchFamily="18" charset="0"/>
                        <a:cs typeface="Times New Roman" pitchFamily="18" charset="0"/>
                      </a:endParaRPr>
                    </a:p>
                  </a:txBody>
                  <a:tcPr>
                    <a:lnL w="9525" cap="flat" cmpd="sng" algn="ctr">
                      <a:noFill/>
                      <a:prstDash val="solid"/>
                    </a:lnL>
                    <a:lnR w="9525" cap="flat" cmpd="sng" algn="ctr">
                      <a:noFill/>
                      <a:prstDash val="solid"/>
                    </a:lnR>
                    <a:lnT w="12700" cap="flat" cmpd="sng" algn="ctr">
                      <a:noFill/>
                      <a:prstDash val="solid"/>
                      <a:round/>
                      <a:headEnd type="none" w="med" len="med"/>
                      <a:tailEnd type="none" w="med" len="med"/>
                    </a:lnT>
                    <a:lnB w="9525" cap="flat" cmpd="sng" algn="ctr">
                      <a:noFill/>
                      <a:prstDash val="solid"/>
                    </a:lnB>
                    <a:lnTlToBr w="12700" cmpd="sng">
                      <a:noFill/>
                      <a:prstDash val="solid"/>
                    </a:lnTlToBr>
                    <a:lnBlToTr w="12700" cmpd="sng">
                      <a:noFill/>
                      <a:prstDash val="solid"/>
                    </a:lnBlToTr>
                    <a:solidFill>
                      <a:srgbClr val="F9D1A9"/>
                    </a:solidFill>
                  </a:tcPr>
                </a:tc>
              </a:tr>
            </a:tbl>
          </a:graphicData>
        </a:graphic>
      </p:graphicFrame>
      <p:sp>
        <p:nvSpPr>
          <p:cNvPr id="14" name="13 Eksi"/>
          <p:cNvSpPr/>
          <p:nvPr/>
        </p:nvSpPr>
        <p:spPr>
          <a:xfrm>
            <a:off x="-1357313" y="1125538"/>
            <a:ext cx="10501313" cy="647700"/>
          </a:xfrm>
          <a:prstGeom prst="mathMinus">
            <a:avLst/>
          </a:prstGeom>
          <a:solidFill>
            <a:srgbClr val="781E46"/>
          </a:solidFill>
          <a:ln>
            <a:solidFill>
              <a:srgbClr val="EF4111">
                <a:alpha val="40000"/>
              </a:srgb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tr-TR"/>
          </a:p>
        </p:txBody>
      </p:sp>
      <p:pic>
        <p:nvPicPr>
          <p:cNvPr id="32772" name="4 Resim"/>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auto">
          <a:xfrm>
            <a:off x="7818438" y="908050"/>
            <a:ext cx="1035050" cy="1035050"/>
          </a:xfrm>
          <a:prstGeom prst="rect">
            <a:avLst/>
          </a:prstGeom>
          <a:noFill/>
          <a:ln w="9525">
            <a:noFill/>
            <a:miter lim="800000"/>
            <a:headEnd/>
            <a:tailEnd/>
          </a:ln>
        </p:spPr>
      </p:pic>
      <p:sp>
        <p:nvSpPr>
          <p:cNvPr id="7" name="6 Eksi"/>
          <p:cNvSpPr/>
          <p:nvPr/>
        </p:nvSpPr>
        <p:spPr>
          <a:xfrm>
            <a:off x="8858250" y="1125538"/>
            <a:ext cx="322263" cy="647700"/>
          </a:xfrm>
          <a:prstGeom prst="mathMinus">
            <a:avLst/>
          </a:prstGeom>
          <a:solidFill>
            <a:srgbClr val="781E46"/>
          </a:solidFill>
          <a:ln>
            <a:solidFill>
              <a:srgbClr val="EF4111">
                <a:alpha val="15000"/>
              </a:srgb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tr-TR"/>
          </a:p>
        </p:txBody>
      </p:sp>
      <p:graphicFrame>
        <p:nvGraphicFramePr>
          <p:cNvPr id="155" name="154 Tablo"/>
          <p:cNvGraphicFramePr>
            <a:graphicFrameLocks noGrp="1"/>
          </p:cNvGraphicFramePr>
          <p:nvPr/>
        </p:nvGraphicFramePr>
        <p:xfrm>
          <a:off x="468313" y="2708275"/>
          <a:ext cx="8496944" cy="3744415"/>
        </p:xfrm>
        <a:graphic>
          <a:graphicData uri="http://schemas.openxmlformats.org/drawingml/2006/table">
            <a:tbl>
              <a:tblPr firstRow="1" bandRow="1">
                <a:tableStyleId>{5C22544A-7EE6-4342-B048-85BDC9FD1C3A}</a:tableStyleId>
              </a:tblPr>
              <a:tblGrid>
                <a:gridCol w="1054896"/>
                <a:gridCol w="263724"/>
                <a:gridCol w="5737395"/>
                <a:gridCol w="216024"/>
                <a:gridCol w="1224905"/>
              </a:tblGrid>
              <a:tr h="770909">
                <a:tc>
                  <a:txBody>
                    <a:bodyPr/>
                    <a:lstStyle/>
                    <a:p>
                      <a:pPr algn="ctr"/>
                      <a:r>
                        <a:rPr lang="tr-TR" b="0" dirty="0" smtClean="0">
                          <a:solidFill>
                            <a:srgbClr val="FF0000"/>
                          </a:solidFill>
                          <a:latin typeface="Times New Roman" pitchFamily="18" charset="0"/>
                          <a:cs typeface="Times New Roman" pitchFamily="18" charset="0"/>
                        </a:rPr>
                        <a:t>Mayıs</a:t>
                      </a:r>
                      <a:r>
                        <a:rPr lang="tr-TR" b="0" baseline="0" dirty="0" smtClean="0">
                          <a:solidFill>
                            <a:srgbClr val="FF0000"/>
                          </a:solidFill>
                          <a:latin typeface="Times New Roman" pitchFamily="18" charset="0"/>
                          <a:cs typeface="Times New Roman" pitchFamily="18" charset="0"/>
                        </a:rPr>
                        <a:t> Sonu</a:t>
                      </a:r>
                      <a:endParaRPr lang="tr-TR" b="0" dirty="0">
                        <a:solidFill>
                          <a:srgbClr val="FF0000"/>
                        </a:solidFill>
                        <a:latin typeface="Times New Roman" pitchFamily="18" charset="0"/>
                        <a:cs typeface="Times New Roman" pitchFamily="18" charset="0"/>
                      </a:endParaRPr>
                    </a:p>
                  </a:txBody>
                  <a:tcPr anchor="ctr"/>
                </a:tc>
                <a:tc>
                  <a:txBody>
                    <a:bodyPr/>
                    <a:lstStyle/>
                    <a:p>
                      <a:endParaRPr lang="tr-TR" b="0" dirty="0">
                        <a:latin typeface="Times New Roman" pitchFamily="18" charset="0"/>
                        <a:cs typeface="Times New Roman" pitchFamily="18" charset="0"/>
                      </a:endParaRPr>
                    </a:p>
                  </a:txBody>
                  <a:tcPr/>
                </a:tc>
                <a:tc>
                  <a:txBody>
                    <a:bodyPr/>
                    <a:lstStyle/>
                    <a:p>
                      <a:r>
                        <a:rPr lang="tr-TR" b="0" dirty="0" smtClean="0">
                          <a:latin typeface="Times New Roman" pitchFamily="18" charset="0"/>
                          <a:cs typeface="Times New Roman" pitchFamily="18" charset="0"/>
                        </a:rPr>
                        <a:t>Kalkınma</a:t>
                      </a:r>
                      <a:r>
                        <a:rPr lang="tr-TR" b="0" baseline="0" dirty="0" smtClean="0">
                          <a:latin typeface="Times New Roman" pitchFamily="18" charset="0"/>
                          <a:cs typeface="Times New Roman" pitchFamily="18" charset="0"/>
                        </a:rPr>
                        <a:t> Bakanlığının Orta Vadeli Programı Hazırlaması ve Bakanlar Kurulu Tarafından Kabulü</a:t>
                      </a:r>
                      <a:endParaRPr lang="tr-TR" b="0" dirty="0">
                        <a:latin typeface="Times New Roman" pitchFamily="18" charset="0"/>
                        <a:cs typeface="Times New Roman" pitchFamily="18" charset="0"/>
                      </a:endParaRPr>
                    </a:p>
                  </a:txBody>
                  <a:tcPr anchor="ctr"/>
                </a:tc>
                <a:tc>
                  <a:txBody>
                    <a:bodyPr/>
                    <a:lstStyle/>
                    <a:p>
                      <a:endParaRPr lang="tr-TR" b="0" dirty="0"/>
                    </a:p>
                  </a:txBody>
                  <a:tcPr/>
                </a:tc>
                <a:tc>
                  <a:txBody>
                    <a:bodyPr/>
                    <a:lstStyle/>
                    <a:p>
                      <a:pPr algn="ctr"/>
                      <a:r>
                        <a:rPr lang="tr-TR" b="0" dirty="0" smtClean="0">
                          <a:solidFill>
                            <a:srgbClr val="00B050"/>
                          </a:solidFill>
                          <a:latin typeface="Times New Roman" pitchFamily="18" charset="0"/>
                          <a:cs typeface="Times New Roman" pitchFamily="18" charset="0"/>
                        </a:rPr>
                        <a:t>Eylül’ün İlk Haftası</a:t>
                      </a:r>
                      <a:endParaRPr lang="tr-TR" b="0" dirty="0">
                        <a:solidFill>
                          <a:srgbClr val="00B050"/>
                        </a:solidFill>
                        <a:latin typeface="Times New Roman" pitchFamily="18" charset="0"/>
                        <a:cs typeface="Times New Roman" pitchFamily="18" charset="0"/>
                      </a:endParaRPr>
                    </a:p>
                  </a:txBody>
                  <a:tcPr anchor="ctr"/>
                </a:tc>
              </a:tr>
              <a:tr h="770909">
                <a:tc>
                  <a:txBody>
                    <a:bodyPr/>
                    <a:lstStyle/>
                    <a:p>
                      <a:pPr algn="ctr"/>
                      <a:r>
                        <a:rPr lang="tr-TR" dirty="0" smtClean="0">
                          <a:solidFill>
                            <a:srgbClr val="FF0000"/>
                          </a:solidFill>
                          <a:latin typeface="Times New Roman" pitchFamily="18" charset="0"/>
                          <a:cs typeface="Times New Roman" pitchFamily="18" charset="0"/>
                        </a:rPr>
                        <a:t>15 Haziran</a:t>
                      </a:r>
                      <a:endParaRPr lang="tr-TR" dirty="0">
                        <a:solidFill>
                          <a:srgbClr val="FF0000"/>
                        </a:solidFill>
                        <a:latin typeface="Times New Roman" pitchFamily="18" charset="0"/>
                        <a:cs typeface="Times New Roman" pitchFamily="18" charset="0"/>
                      </a:endParaRPr>
                    </a:p>
                  </a:txBody>
                  <a:tcPr anchor="ctr"/>
                </a:tc>
                <a:tc>
                  <a:txBody>
                    <a:bodyPr/>
                    <a:lstStyle/>
                    <a:p>
                      <a:endParaRPr lang="tr-TR" dirty="0">
                        <a:latin typeface="Times New Roman" pitchFamily="18" charset="0"/>
                        <a:cs typeface="Times New Roman" pitchFamily="18" charset="0"/>
                      </a:endParaRPr>
                    </a:p>
                  </a:txBody>
                  <a:tcPr/>
                </a:tc>
                <a:tc>
                  <a:txBody>
                    <a:bodyPr/>
                    <a:lstStyle/>
                    <a:p>
                      <a:r>
                        <a:rPr lang="tr-TR" dirty="0" smtClean="0">
                          <a:latin typeface="Times New Roman" pitchFamily="18" charset="0"/>
                          <a:cs typeface="Times New Roman" pitchFamily="18" charset="0"/>
                        </a:rPr>
                        <a:t>Maliye Bakanlığının OVP ile Uyumlu</a:t>
                      </a:r>
                      <a:r>
                        <a:rPr lang="tr-TR" baseline="0" dirty="0" smtClean="0">
                          <a:latin typeface="Times New Roman" pitchFamily="18" charset="0"/>
                          <a:cs typeface="Times New Roman" pitchFamily="18" charset="0"/>
                        </a:rPr>
                        <a:t> Orta Vadeli Mali Planı Hazırlayıp YPK tarafından kabul edilmesi</a:t>
                      </a:r>
                      <a:endParaRPr lang="tr-TR" dirty="0">
                        <a:latin typeface="Times New Roman" pitchFamily="18" charset="0"/>
                        <a:cs typeface="Times New Roman" pitchFamily="18" charset="0"/>
                      </a:endParaRPr>
                    </a:p>
                  </a:txBody>
                  <a:tcPr anchor="ctr"/>
                </a:tc>
                <a:tc>
                  <a:txBody>
                    <a:bodyPr/>
                    <a:lstStyle/>
                    <a:p>
                      <a:endParaRPr lang="tr-TR" dirty="0"/>
                    </a:p>
                  </a:txBody>
                  <a:tcPr/>
                </a:tc>
                <a:tc>
                  <a:txBody>
                    <a:bodyPr/>
                    <a:lstStyle/>
                    <a:p>
                      <a:pPr algn="ctr"/>
                      <a:r>
                        <a:rPr lang="tr-TR" dirty="0" smtClean="0">
                          <a:solidFill>
                            <a:srgbClr val="00B050"/>
                          </a:solidFill>
                          <a:latin typeface="Times New Roman" pitchFamily="18" charset="0"/>
                          <a:cs typeface="Times New Roman" pitchFamily="18" charset="0"/>
                        </a:rPr>
                        <a:t>15 Eylül</a:t>
                      </a:r>
                      <a:endParaRPr lang="tr-TR" dirty="0">
                        <a:solidFill>
                          <a:srgbClr val="00B050"/>
                        </a:solidFill>
                        <a:latin typeface="Times New Roman" pitchFamily="18" charset="0"/>
                        <a:cs typeface="Times New Roman" pitchFamily="18" charset="0"/>
                      </a:endParaRPr>
                    </a:p>
                  </a:txBody>
                  <a:tcPr anchor="ctr"/>
                </a:tc>
              </a:tr>
              <a:tr h="1431688">
                <a:tc>
                  <a:txBody>
                    <a:bodyPr/>
                    <a:lstStyle/>
                    <a:p>
                      <a:pPr algn="ctr"/>
                      <a:r>
                        <a:rPr lang="tr-TR" dirty="0" smtClean="0">
                          <a:solidFill>
                            <a:srgbClr val="FF0000"/>
                          </a:solidFill>
                          <a:latin typeface="Times New Roman" pitchFamily="18" charset="0"/>
                          <a:cs typeface="Times New Roman" pitchFamily="18" charset="0"/>
                        </a:rPr>
                        <a:t>Haziran Sonu</a:t>
                      </a:r>
                      <a:endParaRPr lang="tr-TR" dirty="0">
                        <a:solidFill>
                          <a:srgbClr val="FF0000"/>
                        </a:solidFill>
                        <a:latin typeface="Times New Roman" pitchFamily="18" charset="0"/>
                        <a:cs typeface="Times New Roman" pitchFamily="18" charset="0"/>
                      </a:endParaRPr>
                    </a:p>
                  </a:txBody>
                  <a:tcPr anchor="ctr"/>
                </a:tc>
                <a:tc>
                  <a:txBody>
                    <a:bodyPr/>
                    <a:lstStyle/>
                    <a:p>
                      <a:endParaRPr lang="tr-TR" dirty="0">
                        <a:latin typeface="Times New Roman" pitchFamily="18" charset="0"/>
                        <a:cs typeface="Times New Roman" pitchFamily="18" charset="0"/>
                      </a:endParaRPr>
                    </a:p>
                  </a:txBody>
                  <a:tcPr/>
                </a:tc>
                <a:tc>
                  <a:txBody>
                    <a:bodyPr/>
                    <a:lstStyle/>
                    <a:p>
                      <a:r>
                        <a:rPr lang="tr-TR" dirty="0" smtClean="0">
                          <a:latin typeface="Times New Roman" pitchFamily="18" charset="0"/>
                          <a:cs typeface="Times New Roman" pitchFamily="18" charset="0"/>
                        </a:rPr>
                        <a:t>Bütçe</a:t>
                      </a:r>
                      <a:r>
                        <a:rPr lang="tr-TR" baseline="0" dirty="0" smtClean="0">
                          <a:latin typeface="Times New Roman" pitchFamily="18" charset="0"/>
                          <a:cs typeface="Times New Roman" pitchFamily="18" charset="0"/>
                        </a:rPr>
                        <a:t> Çağrısı ve eki Bütçe Hazırlama Rehberi Maliye </a:t>
                      </a:r>
                      <a:r>
                        <a:rPr lang="tr-TR" baseline="0" dirty="0" err="1" smtClean="0">
                          <a:latin typeface="Times New Roman" pitchFamily="18" charset="0"/>
                          <a:cs typeface="Times New Roman" pitchFamily="18" charset="0"/>
                        </a:rPr>
                        <a:t>Bakalığı</a:t>
                      </a:r>
                      <a:r>
                        <a:rPr lang="tr-TR" baseline="0" dirty="0" smtClean="0">
                          <a:latin typeface="Times New Roman" pitchFamily="18" charset="0"/>
                          <a:cs typeface="Times New Roman" pitchFamily="18" charset="0"/>
                        </a:rPr>
                        <a:t> tarafından; Yatırım Genelgesi ve Yatırım Programı Hazırlama Rehberi ise Kalkınma Bakanlığı tarafından hazırlanması ve </a:t>
                      </a:r>
                      <a:r>
                        <a:rPr lang="tr-TR" baseline="0" dirty="0" err="1" smtClean="0">
                          <a:latin typeface="Times New Roman" pitchFamily="18" charset="0"/>
                          <a:cs typeface="Times New Roman" pitchFamily="18" charset="0"/>
                        </a:rPr>
                        <a:t>RG’de</a:t>
                      </a:r>
                      <a:r>
                        <a:rPr lang="tr-TR" baseline="0" dirty="0" smtClean="0">
                          <a:latin typeface="Times New Roman" pitchFamily="18" charset="0"/>
                          <a:cs typeface="Times New Roman" pitchFamily="18" charset="0"/>
                        </a:rPr>
                        <a:t> yayımlanması.</a:t>
                      </a:r>
                      <a:endParaRPr lang="tr-TR" dirty="0">
                        <a:latin typeface="Times New Roman" pitchFamily="18" charset="0"/>
                        <a:cs typeface="Times New Roman" pitchFamily="18" charset="0"/>
                      </a:endParaRPr>
                    </a:p>
                  </a:txBody>
                  <a:tcPr anchor="ctr"/>
                </a:tc>
                <a:tc>
                  <a:txBody>
                    <a:bodyPr/>
                    <a:lstStyle/>
                    <a:p>
                      <a:endParaRPr lang="tr-TR" dirty="0"/>
                    </a:p>
                  </a:txBody>
                  <a:tcPr/>
                </a:tc>
                <a:tc>
                  <a:txBody>
                    <a:bodyPr/>
                    <a:lstStyle/>
                    <a:p>
                      <a:pPr algn="ctr"/>
                      <a:r>
                        <a:rPr lang="tr-TR" dirty="0" smtClean="0">
                          <a:solidFill>
                            <a:srgbClr val="00B050"/>
                          </a:solidFill>
                          <a:latin typeface="Times New Roman" pitchFamily="18" charset="0"/>
                          <a:cs typeface="Times New Roman" pitchFamily="18" charset="0"/>
                        </a:rPr>
                        <a:t>15 Eylül</a:t>
                      </a:r>
                      <a:endParaRPr lang="tr-TR" dirty="0">
                        <a:solidFill>
                          <a:srgbClr val="00B050"/>
                        </a:solidFill>
                        <a:latin typeface="Times New Roman" pitchFamily="18" charset="0"/>
                        <a:cs typeface="Times New Roman" pitchFamily="18" charset="0"/>
                      </a:endParaRPr>
                    </a:p>
                  </a:txBody>
                  <a:tcPr anchor="ctr"/>
                </a:tc>
              </a:tr>
              <a:tr h="770909">
                <a:tc>
                  <a:txBody>
                    <a:bodyPr/>
                    <a:lstStyle/>
                    <a:p>
                      <a:pPr algn="ctr"/>
                      <a:r>
                        <a:rPr lang="tr-TR" dirty="0" smtClean="0">
                          <a:solidFill>
                            <a:srgbClr val="FF0000"/>
                          </a:solidFill>
                          <a:latin typeface="Times New Roman" pitchFamily="18" charset="0"/>
                          <a:cs typeface="Times New Roman" pitchFamily="18" charset="0"/>
                        </a:rPr>
                        <a:t>Temmuz Sonu</a:t>
                      </a:r>
                      <a:endParaRPr lang="tr-TR" dirty="0">
                        <a:solidFill>
                          <a:srgbClr val="FF0000"/>
                        </a:solidFill>
                        <a:latin typeface="Times New Roman" pitchFamily="18" charset="0"/>
                        <a:cs typeface="Times New Roman" pitchFamily="18" charset="0"/>
                      </a:endParaRPr>
                    </a:p>
                  </a:txBody>
                  <a:tcPr anchor="ctr"/>
                </a:tc>
                <a:tc>
                  <a:txBody>
                    <a:bodyPr/>
                    <a:lstStyle/>
                    <a:p>
                      <a:endParaRPr lang="tr-TR" dirty="0">
                        <a:latin typeface="Times New Roman" pitchFamily="18" charset="0"/>
                        <a:cs typeface="Times New Roman" pitchFamily="18" charset="0"/>
                      </a:endParaRPr>
                    </a:p>
                  </a:txBody>
                  <a:tcPr/>
                </a:tc>
                <a:tc>
                  <a:txBody>
                    <a:bodyPr/>
                    <a:lstStyle/>
                    <a:p>
                      <a:r>
                        <a:rPr lang="tr-TR" dirty="0" smtClean="0">
                          <a:latin typeface="Times New Roman" pitchFamily="18" charset="0"/>
                          <a:cs typeface="Times New Roman" pitchFamily="18" charset="0"/>
                        </a:rPr>
                        <a:t>Harcama Birimlerinin</a:t>
                      </a:r>
                      <a:r>
                        <a:rPr lang="tr-TR" baseline="0" dirty="0" smtClean="0">
                          <a:latin typeface="Times New Roman" pitchFamily="18" charset="0"/>
                          <a:cs typeface="Times New Roman" pitchFamily="18" charset="0"/>
                        </a:rPr>
                        <a:t> Bütçe Teklifleri Hazırlaması ve Maliye Bakanlığı ile Kalkınma Bakanlığına gönderilmesi.</a:t>
                      </a:r>
                      <a:endParaRPr lang="tr-TR" dirty="0">
                        <a:latin typeface="Times New Roman" pitchFamily="18" charset="0"/>
                        <a:cs typeface="Times New Roman" pitchFamily="18" charset="0"/>
                      </a:endParaRPr>
                    </a:p>
                  </a:txBody>
                  <a:tcPr anchor="ctr"/>
                </a:tc>
                <a:tc>
                  <a:txBody>
                    <a:bodyPr/>
                    <a:lstStyle/>
                    <a:p>
                      <a:endParaRPr lang="tr-TR" dirty="0"/>
                    </a:p>
                  </a:txBody>
                  <a:tcPr/>
                </a:tc>
                <a:tc>
                  <a:txBody>
                    <a:bodyPr/>
                    <a:lstStyle/>
                    <a:p>
                      <a:r>
                        <a:rPr lang="tr-TR" dirty="0" smtClean="0">
                          <a:solidFill>
                            <a:srgbClr val="00B050"/>
                          </a:solidFill>
                          <a:latin typeface="Times New Roman" pitchFamily="18" charset="0"/>
                          <a:cs typeface="Times New Roman" pitchFamily="18" charset="0"/>
                        </a:rPr>
                        <a:t>Eylül Sonu</a:t>
                      </a:r>
                      <a:endParaRPr lang="tr-TR" dirty="0">
                        <a:solidFill>
                          <a:srgbClr val="00B050"/>
                        </a:solidFill>
                        <a:latin typeface="Times New Roman" pitchFamily="18" charset="0"/>
                        <a:cs typeface="Times New Roman" pitchFamily="18" charset="0"/>
                      </a:endParaRPr>
                    </a:p>
                  </a:txBody>
                  <a:tcPr anchor="ctr"/>
                </a:tc>
              </a:tr>
            </a:tbl>
          </a:graphicData>
        </a:graphic>
      </p:graphicFrame>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9D1A9"/>
        </a:solidFill>
        <a:effectLst/>
      </p:bgPr>
    </p:bg>
    <p:spTree>
      <p:nvGrpSpPr>
        <p:cNvPr id="1" name=""/>
        <p:cNvGrpSpPr/>
        <p:nvPr/>
      </p:nvGrpSpPr>
      <p:grpSpPr>
        <a:xfrm>
          <a:off x="0" y="0"/>
          <a:ext cx="0" cy="0"/>
          <a:chOff x="0" y="0"/>
          <a:chExt cx="0" cy="0"/>
        </a:xfrm>
      </p:grpSpPr>
      <p:graphicFrame>
        <p:nvGraphicFramePr>
          <p:cNvPr id="6" name="5 Tablo"/>
          <p:cNvGraphicFramePr>
            <a:graphicFrameLocks noGrp="1"/>
          </p:cNvGraphicFramePr>
          <p:nvPr>
            <p:extLst>
              <p:ext uri="{D42A27DB-BD31-4B8C-83A1-F6EECF244321}">
                <p14:modId xmlns:p14="http://schemas.microsoft.com/office/powerpoint/2010/main" val="2589304435"/>
              </p:ext>
            </p:extLst>
          </p:nvPr>
        </p:nvGraphicFramePr>
        <p:xfrm>
          <a:off x="0" y="642918"/>
          <a:ext cx="9143999" cy="6215082"/>
        </p:xfrm>
        <a:graphic>
          <a:graphicData uri="http://schemas.openxmlformats.org/drawingml/2006/table">
            <a:tbl>
              <a:tblPr>
                <a:effectLst>
                  <a:outerShdw blurRad="57150" dist="38100" dir="5400000" algn="ctr" rotWithShape="0">
                    <a:srgbClr val="F3850D">
                      <a:alpha val="48000"/>
                    </a:srgbClr>
                  </a:outerShdw>
                </a:effectLst>
                <a:tableStyleId>{69C7853C-536D-4A76-A0AE-DD22124D55A5}</a:tableStyleId>
              </a:tblPr>
              <a:tblGrid>
                <a:gridCol w="9143999"/>
              </a:tblGrid>
              <a:tr h="131924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tr-TR" sz="2500" b="1" u="none" dirty="0" smtClean="0">
                        <a:latin typeface="Comic Sans MS" pitchFamily="66" charset="0"/>
                        <a:cs typeface="Times New Roman"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tr-TR" sz="3200" b="1" u="none" dirty="0" smtClean="0">
                          <a:latin typeface="Comic Sans MS" pitchFamily="66" charset="0"/>
                          <a:cs typeface="Times New Roman" pitchFamily="18" charset="0"/>
                        </a:rPr>
                        <a:t>   </a:t>
                      </a:r>
                      <a:r>
                        <a:rPr lang="tr-TR" sz="3200" b="1" dirty="0" smtClean="0">
                          <a:solidFill>
                            <a:srgbClr val="FF0000"/>
                          </a:solidFill>
                          <a:latin typeface="Times New Roman" pitchFamily="18" charset="0"/>
                          <a:cs typeface="Times New Roman" pitchFamily="18" charset="0"/>
                        </a:rPr>
                        <a:t>Bütçe</a:t>
                      </a:r>
                      <a:r>
                        <a:rPr lang="tr-TR" sz="3200" b="1" baseline="0" dirty="0" smtClean="0">
                          <a:solidFill>
                            <a:srgbClr val="FF0000"/>
                          </a:solidFill>
                          <a:latin typeface="Times New Roman" pitchFamily="18" charset="0"/>
                          <a:cs typeface="Times New Roman" pitchFamily="18" charset="0"/>
                        </a:rPr>
                        <a:t> Hazırlık Mevzuatı ve Dokümanları </a:t>
                      </a:r>
                      <a:endParaRPr lang="tr-TR" sz="3200" b="1" u="none" dirty="0" smtClean="0">
                        <a:solidFill>
                          <a:srgbClr val="FF0000"/>
                        </a:solidFill>
                        <a:latin typeface="Comic Sans MS" pitchFamily="66" charset="0"/>
                        <a:cs typeface="Times New Roman"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9D1A9"/>
                    </a:solidFill>
                  </a:tcPr>
                </a:tc>
              </a:tr>
              <a:tr h="4895839">
                <a:tc>
                  <a:txBody>
                    <a:bodyPr/>
                    <a:lstStyle/>
                    <a:p>
                      <a:pPr eaLnBrk="1" hangingPunct="1">
                        <a:buFont typeface="Wingdings" pitchFamily="2" charset="2"/>
                        <a:buNone/>
                        <a:defRPr/>
                      </a:pPr>
                      <a:endParaRPr lang="tr-TR" sz="1600" b="1" dirty="0" smtClean="0">
                        <a:latin typeface="Times New Roman" pitchFamily="18" charset="0"/>
                        <a:cs typeface="Times New Roman" pitchFamily="18" charset="0"/>
                      </a:endParaRPr>
                    </a:p>
                    <a:p>
                      <a:pPr marL="0" marR="0" indent="0" algn="just" defTabSz="914400" rtl="0" eaLnBrk="1" fontAlgn="auto" latinLnBrk="0" hangingPunct="1">
                        <a:lnSpc>
                          <a:spcPct val="100000"/>
                        </a:lnSpc>
                        <a:spcBef>
                          <a:spcPts val="0"/>
                        </a:spcBef>
                        <a:spcAft>
                          <a:spcPts val="0"/>
                        </a:spcAft>
                        <a:buClrTx/>
                        <a:buSzTx/>
                        <a:buFont typeface="Wingdings" pitchFamily="2" charset="2"/>
                        <a:buNone/>
                        <a:tabLst/>
                        <a:defRPr/>
                      </a:pPr>
                      <a:r>
                        <a:rPr lang="tr-TR" sz="2400" b="1" dirty="0" smtClean="0">
                          <a:solidFill>
                            <a:srgbClr val="9933FF"/>
                          </a:solidFill>
                          <a:latin typeface="Times New Roman" pitchFamily="18" charset="0"/>
                          <a:cs typeface="Times New Roman" pitchFamily="18" charset="0"/>
                        </a:rPr>
                        <a:t>      </a:t>
                      </a:r>
                      <a:r>
                        <a:rPr kumimoji="0" lang="tr-TR" sz="2400" kern="1200" baseline="0" dirty="0" smtClean="0">
                          <a:solidFill>
                            <a:srgbClr val="9933FF"/>
                          </a:solidFill>
                          <a:latin typeface="Times New Roman" pitchFamily="18" charset="0"/>
                          <a:ea typeface="+mn-ea"/>
                          <a:cs typeface="Times New Roman" pitchFamily="18" charset="0"/>
                        </a:rPr>
                        <a:t>Merkezi Yönetim Bütçe Kanunu 5018 Sayılı Kamu Mali Yönetim ve Kontrol Kanunun 15, 16, 17, 18 ve 19 uncu maddeleri ile düzenlenmiştir.</a:t>
                      </a:r>
                    </a:p>
                    <a:p>
                      <a:pPr algn="just"/>
                      <a:endParaRPr kumimoji="0" lang="tr-TR" sz="1600" kern="1200" baseline="0" dirty="0" smtClean="0">
                        <a:solidFill>
                          <a:schemeClr val="dk1"/>
                        </a:solidFill>
                        <a:latin typeface="Times New Roman" pitchFamily="18" charset="0"/>
                        <a:ea typeface="+mn-ea"/>
                        <a:cs typeface="Times New Roman" pitchFamily="18" charset="0"/>
                      </a:endParaRPr>
                    </a:p>
                    <a:p>
                      <a:pPr algn="just"/>
                      <a:r>
                        <a:rPr kumimoji="0" lang="tr-TR" sz="2800" kern="1200" dirty="0" smtClean="0">
                          <a:solidFill>
                            <a:srgbClr val="FF0000"/>
                          </a:solidFill>
                          <a:latin typeface="Times New Roman" pitchFamily="18" charset="0"/>
                          <a:ea typeface="+mn-ea"/>
                          <a:cs typeface="Times New Roman" pitchFamily="18" charset="0"/>
                        </a:rPr>
                        <a:t>Merkezî yönetim bütçesinin hazırlanma süreci</a:t>
                      </a:r>
                      <a:r>
                        <a:rPr kumimoji="0" lang="tr-TR" sz="2800" kern="1200" dirty="0" smtClean="0">
                          <a:solidFill>
                            <a:schemeClr val="dk1"/>
                          </a:solidFill>
                          <a:latin typeface="Times New Roman" pitchFamily="18" charset="0"/>
                          <a:ea typeface="+mn-ea"/>
                          <a:cs typeface="Times New Roman" pitchFamily="18" charset="0"/>
                        </a:rPr>
                        <a:t>, Bakanlar Kurulunun en geç eylül ayının ilk haftası sonuna kadar toplanarak </a:t>
                      </a:r>
                      <a:r>
                        <a:rPr kumimoji="0" lang="tr-TR" sz="2800" kern="1200" dirty="0" smtClean="0">
                          <a:solidFill>
                            <a:srgbClr val="00B050"/>
                          </a:solidFill>
                          <a:latin typeface="Times New Roman" pitchFamily="18" charset="0"/>
                          <a:ea typeface="+mn-ea"/>
                          <a:cs typeface="Times New Roman" pitchFamily="18" charset="0"/>
                        </a:rPr>
                        <a:t>kalkınma planları, stratejik planlar</a:t>
                      </a:r>
                      <a:r>
                        <a:rPr kumimoji="0" lang="tr-TR" sz="2800" kern="1200" dirty="0" smtClean="0">
                          <a:solidFill>
                            <a:schemeClr val="dk1"/>
                          </a:solidFill>
                          <a:latin typeface="Times New Roman" pitchFamily="18" charset="0"/>
                          <a:ea typeface="+mn-ea"/>
                          <a:cs typeface="Times New Roman" pitchFamily="18" charset="0"/>
                        </a:rPr>
                        <a:t> ve </a:t>
                      </a:r>
                      <a:r>
                        <a:rPr kumimoji="0" lang="tr-TR" sz="2800" kern="1200" dirty="0" smtClean="0">
                          <a:solidFill>
                            <a:srgbClr val="00B050"/>
                          </a:solidFill>
                          <a:latin typeface="Times New Roman" pitchFamily="18" charset="0"/>
                          <a:ea typeface="+mn-ea"/>
                          <a:cs typeface="Times New Roman" pitchFamily="18" charset="0"/>
                        </a:rPr>
                        <a:t>genel ekonomik koşulların gerekleri</a:t>
                      </a:r>
                      <a:r>
                        <a:rPr kumimoji="0" lang="tr-TR" sz="2800" kern="1200" dirty="0" smtClean="0">
                          <a:solidFill>
                            <a:schemeClr val="dk1"/>
                          </a:solidFill>
                          <a:latin typeface="Times New Roman" pitchFamily="18" charset="0"/>
                          <a:ea typeface="+mn-ea"/>
                          <a:cs typeface="Times New Roman" pitchFamily="18" charset="0"/>
                        </a:rPr>
                        <a:t> doğrultusunda makro politikaları, ilkeleri, hedef ve gösterge niteliğindeki temel ekonomik büyüklükleri de kapsayacak şekilde Kalkınma Bakanlığınca hazırlanan </a:t>
                      </a:r>
                      <a:r>
                        <a:rPr kumimoji="0" lang="tr-TR" sz="2800" kern="1200" dirty="0" smtClean="0">
                          <a:solidFill>
                            <a:srgbClr val="9933FF"/>
                          </a:solidFill>
                          <a:latin typeface="Times New Roman" pitchFamily="18" charset="0"/>
                          <a:ea typeface="+mn-ea"/>
                          <a:cs typeface="Times New Roman" pitchFamily="18" charset="0"/>
                        </a:rPr>
                        <a:t>orta vadeli programı kabul etmesiyle başlar. </a:t>
                      </a:r>
                      <a:endParaRPr kumimoji="0" lang="tr-TR" sz="2800" kern="1200" baseline="0" dirty="0" smtClean="0">
                        <a:solidFill>
                          <a:srgbClr val="9933FF"/>
                        </a:solidFill>
                        <a:latin typeface="Times New Roman" pitchFamily="18" charset="0"/>
                        <a:ea typeface="+mn-ea"/>
                        <a:cs typeface="Times New Roman" pitchFamily="18" charset="0"/>
                      </a:endParaRPr>
                    </a:p>
                  </a:txBody>
                  <a:tcPr>
                    <a:lnL w="9525" cap="flat" cmpd="sng" algn="ctr">
                      <a:noFill/>
                      <a:prstDash val="solid"/>
                    </a:lnL>
                    <a:lnR w="9525" cap="flat" cmpd="sng" algn="ctr">
                      <a:noFill/>
                      <a:prstDash val="solid"/>
                    </a:lnR>
                    <a:lnT w="12700" cap="flat" cmpd="sng" algn="ctr">
                      <a:noFill/>
                      <a:prstDash val="solid"/>
                      <a:round/>
                      <a:headEnd type="none" w="med" len="med"/>
                      <a:tailEnd type="none" w="med" len="med"/>
                    </a:lnT>
                    <a:lnB w="9525" cap="flat" cmpd="sng" algn="ctr">
                      <a:noFill/>
                      <a:prstDash val="solid"/>
                    </a:lnB>
                    <a:lnTlToBr w="12700" cmpd="sng">
                      <a:noFill/>
                      <a:prstDash val="solid"/>
                    </a:lnTlToBr>
                    <a:lnBlToTr w="12700" cmpd="sng">
                      <a:noFill/>
                      <a:prstDash val="solid"/>
                    </a:lnBlToTr>
                    <a:solidFill>
                      <a:srgbClr val="F9D1A9"/>
                    </a:solidFill>
                  </a:tcPr>
                </a:tc>
              </a:tr>
            </a:tbl>
          </a:graphicData>
        </a:graphic>
      </p:graphicFrame>
      <p:sp>
        <p:nvSpPr>
          <p:cNvPr id="14" name="13 Eksi"/>
          <p:cNvSpPr/>
          <p:nvPr/>
        </p:nvSpPr>
        <p:spPr>
          <a:xfrm>
            <a:off x="-1357313" y="1500188"/>
            <a:ext cx="10501313" cy="785812"/>
          </a:xfrm>
          <a:prstGeom prst="mathMinus">
            <a:avLst/>
          </a:prstGeom>
          <a:solidFill>
            <a:srgbClr val="781E46"/>
          </a:solidFill>
          <a:ln>
            <a:solidFill>
              <a:srgbClr val="EF4111">
                <a:alpha val="40000"/>
              </a:srgb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tr-TR"/>
          </a:p>
        </p:txBody>
      </p:sp>
      <p:pic>
        <p:nvPicPr>
          <p:cNvPr id="8196" name="4 Resim"/>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auto">
          <a:xfrm>
            <a:off x="7816850" y="1357313"/>
            <a:ext cx="1035050" cy="1035050"/>
          </a:xfrm>
          <a:prstGeom prst="rect">
            <a:avLst/>
          </a:prstGeom>
          <a:noFill/>
          <a:ln w="9525">
            <a:noFill/>
            <a:miter lim="800000"/>
            <a:headEnd/>
            <a:tailEnd/>
          </a:ln>
        </p:spPr>
      </p:pic>
      <p:sp>
        <p:nvSpPr>
          <p:cNvPr id="7" name="6 Eksi"/>
          <p:cNvSpPr/>
          <p:nvPr/>
        </p:nvSpPr>
        <p:spPr>
          <a:xfrm>
            <a:off x="8858250" y="1500188"/>
            <a:ext cx="322263" cy="785812"/>
          </a:xfrm>
          <a:prstGeom prst="mathMinus">
            <a:avLst/>
          </a:prstGeom>
          <a:solidFill>
            <a:srgbClr val="781E46"/>
          </a:solidFill>
          <a:ln>
            <a:solidFill>
              <a:srgbClr val="EF4111">
                <a:alpha val="15000"/>
              </a:srgb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tr-T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9D1A9"/>
        </a:solidFill>
        <a:effectLst/>
      </p:bgPr>
    </p:bg>
    <p:spTree>
      <p:nvGrpSpPr>
        <p:cNvPr id="1" name=""/>
        <p:cNvGrpSpPr/>
        <p:nvPr/>
      </p:nvGrpSpPr>
      <p:grpSpPr>
        <a:xfrm>
          <a:off x="0" y="0"/>
          <a:ext cx="0" cy="0"/>
          <a:chOff x="0" y="0"/>
          <a:chExt cx="0" cy="0"/>
        </a:xfrm>
      </p:grpSpPr>
      <p:graphicFrame>
        <p:nvGraphicFramePr>
          <p:cNvPr id="6" name="5 Tablo"/>
          <p:cNvGraphicFramePr>
            <a:graphicFrameLocks noGrp="1"/>
          </p:cNvGraphicFramePr>
          <p:nvPr>
            <p:extLst>
              <p:ext uri="{D42A27DB-BD31-4B8C-83A1-F6EECF244321}">
                <p14:modId xmlns:p14="http://schemas.microsoft.com/office/powerpoint/2010/main" val="298843576"/>
              </p:ext>
            </p:extLst>
          </p:nvPr>
        </p:nvGraphicFramePr>
        <p:xfrm>
          <a:off x="1" y="764704"/>
          <a:ext cx="9143999" cy="6093295"/>
        </p:xfrm>
        <a:graphic>
          <a:graphicData uri="http://schemas.openxmlformats.org/drawingml/2006/table">
            <a:tbl>
              <a:tblPr>
                <a:effectLst>
                  <a:outerShdw blurRad="57150" dist="38100" dir="5400000" algn="ctr" rotWithShape="0">
                    <a:srgbClr val="F3850D">
                      <a:alpha val="48000"/>
                    </a:srgbClr>
                  </a:outerShdw>
                </a:effectLst>
                <a:tableStyleId>{69C7853C-536D-4A76-A0AE-DD22124D55A5}</a:tableStyleId>
              </a:tblPr>
              <a:tblGrid>
                <a:gridCol w="9143999"/>
              </a:tblGrid>
              <a:tr h="9857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sz="2800" b="1" dirty="0" smtClean="0">
                          <a:solidFill>
                            <a:srgbClr val="FF0000"/>
                          </a:solidFill>
                        </a:rPr>
                        <a:t>Bütçe Hazırlık Süreci</a:t>
                      </a:r>
                    </a:p>
                    <a:p>
                      <a:pPr marL="0" marR="0" indent="0" algn="l" defTabSz="914400" rtl="0" eaLnBrk="1" fontAlgn="auto" latinLnBrk="0" hangingPunct="1">
                        <a:lnSpc>
                          <a:spcPct val="100000"/>
                        </a:lnSpc>
                        <a:spcBef>
                          <a:spcPts val="0"/>
                        </a:spcBef>
                        <a:spcAft>
                          <a:spcPts val="0"/>
                        </a:spcAft>
                        <a:buClrTx/>
                        <a:buSzTx/>
                        <a:buFontTx/>
                        <a:buNone/>
                        <a:tabLst/>
                        <a:defRPr/>
                      </a:pPr>
                      <a:endParaRPr lang="tr-TR" sz="2800" b="1" u="none" dirty="0" smtClean="0">
                        <a:solidFill>
                          <a:srgbClr val="FF0000"/>
                        </a:solidFill>
                        <a:latin typeface="Comic Sans MS" pitchFamily="66" charset="0"/>
                        <a:cs typeface="Times New Roman" pitchFamily="18"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9D1A9"/>
                    </a:solidFill>
                  </a:tcPr>
                </a:tc>
              </a:tr>
              <a:tr h="5107555">
                <a:tc>
                  <a:txBody>
                    <a:bodyPr/>
                    <a:lstStyle/>
                    <a:p>
                      <a:pPr eaLnBrk="1" hangingPunct="1">
                        <a:buFont typeface="Wingdings" pitchFamily="2" charset="2"/>
                        <a:buNone/>
                        <a:defRPr/>
                      </a:pPr>
                      <a:endParaRPr lang="tr-TR" sz="2400" b="1" dirty="0" smtClean="0"/>
                    </a:p>
                    <a:p>
                      <a:pPr>
                        <a:buFont typeface="Wingdings" pitchFamily="2" charset="2"/>
                        <a:buNone/>
                      </a:pPr>
                      <a:endParaRPr lang="tr-TR" sz="2400" b="0" dirty="0" smtClean="0">
                        <a:latin typeface="Times New Roman" pitchFamily="18" charset="0"/>
                        <a:cs typeface="Times New Roman" pitchFamily="18" charset="0"/>
                      </a:endParaRPr>
                    </a:p>
                    <a:p>
                      <a:pPr lvl="1" eaLnBrk="1" hangingPunct="1">
                        <a:buClr>
                          <a:schemeClr val="tx1"/>
                        </a:buClr>
                        <a:buFont typeface="Wingdings" pitchFamily="2" charset="2"/>
                        <a:buChar char="q"/>
                      </a:pPr>
                      <a:endParaRPr lang="tr-TR" sz="2800" dirty="0" smtClean="0">
                        <a:solidFill>
                          <a:schemeClr val="tx2"/>
                        </a:solidFill>
                        <a:latin typeface="Verdana" pitchFamily="34" charset="0"/>
                      </a:endParaRPr>
                    </a:p>
                    <a:p>
                      <a:pPr eaLnBrk="1" hangingPunct="1">
                        <a:buFont typeface="Wingdings" pitchFamily="2" charset="2"/>
                        <a:buNone/>
                        <a:defRPr/>
                      </a:pPr>
                      <a:endParaRPr lang="tr-TR" sz="2400" b="1" dirty="0" smtClean="0">
                        <a:latin typeface="Times New Roman" pitchFamily="18" charset="0"/>
                        <a:cs typeface="Times New Roman" pitchFamily="18" charset="0"/>
                      </a:endParaRPr>
                    </a:p>
                    <a:p>
                      <a:pPr algn="l">
                        <a:spcBef>
                          <a:spcPts val="0"/>
                        </a:spcBef>
                        <a:buFont typeface="Wingdings" pitchFamily="2" charset="2"/>
                        <a:buChar char="Ø"/>
                      </a:pPr>
                      <a:endParaRPr lang="tr-TR" sz="2000" b="1" dirty="0">
                        <a:latin typeface="Times New Roman" pitchFamily="18" charset="0"/>
                        <a:cs typeface="Times New Roman" pitchFamily="18" charset="0"/>
                      </a:endParaRPr>
                    </a:p>
                  </a:txBody>
                  <a:tcPr>
                    <a:lnL w="9525" cap="flat" cmpd="sng" algn="ctr">
                      <a:noFill/>
                      <a:prstDash val="solid"/>
                    </a:lnL>
                    <a:lnR w="9525" cap="flat" cmpd="sng" algn="ctr">
                      <a:noFill/>
                      <a:prstDash val="solid"/>
                    </a:lnR>
                    <a:lnT w="12700" cap="flat" cmpd="sng" algn="ctr">
                      <a:noFill/>
                      <a:prstDash val="solid"/>
                      <a:round/>
                      <a:headEnd type="none" w="med" len="med"/>
                      <a:tailEnd type="none" w="med" len="med"/>
                    </a:lnT>
                    <a:lnB w="9525" cap="flat" cmpd="sng" algn="ctr">
                      <a:noFill/>
                      <a:prstDash val="solid"/>
                    </a:lnB>
                    <a:lnTlToBr w="12700" cmpd="sng">
                      <a:noFill/>
                      <a:prstDash val="solid"/>
                    </a:lnTlToBr>
                    <a:lnBlToTr w="12700" cmpd="sng">
                      <a:noFill/>
                      <a:prstDash val="solid"/>
                    </a:lnBlToTr>
                    <a:solidFill>
                      <a:srgbClr val="F9D1A9"/>
                    </a:solidFill>
                  </a:tcPr>
                </a:tc>
              </a:tr>
            </a:tbl>
          </a:graphicData>
        </a:graphic>
      </p:graphicFrame>
      <p:sp>
        <p:nvSpPr>
          <p:cNvPr id="14" name="13 Eksi"/>
          <p:cNvSpPr/>
          <p:nvPr/>
        </p:nvSpPr>
        <p:spPr>
          <a:xfrm>
            <a:off x="-1357313" y="1125538"/>
            <a:ext cx="10501313" cy="647700"/>
          </a:xfrm>
          <a:prstGeom prst="mathMinus">
            <a:avLst/>
          </a:prstGeom>
          <a:solidFill>
            <a:srgbClr val="781E46"/>
          </a:solidFill>
          <a:ln>
            <a:solidFill>
              <a:srgbClr val="EF4111">
                <a:alpha val="40000"/>
              </a:srgb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tr-TR"/>
          </a:p>
        </p:txBody>
      </p:sp>
      <p:pic>
        <p:nvPicPr>
          <p:cNvPr id="33796" name="4 Resim"/>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auto">
          <a:xfrm>
            <a:off x="7818438" y="908050"/>
            <a:ext cx="1035050" cy="1035050"/>
          </a:xfrm>
          <a:prstGeom prst="rect">
            <a:avLst/>
          </a:prstGeom>
          <a:noFill/>
          <a:ln w="9525">
            <a:noFill/>
            <a:miter lim="800000"/>
            <a:headEnd/>
            <a:tailEnd/>
          </a:ln>
        </p:spPr>
      </p:pic>
      <p:sp>
        <p:nvSpPr>
          <p:cNvPr id="7" name="6 Eksi"/>
          <p:cNvSpPr/>
          <p:nvPr/>
        </p:nvSpPr>
        <p:spPr>
          <a:xfrm>
            <a:off x="8858250" y="1125538"/>
            <a:ext cx="322263" cy="647700"/>
          </a:xfrm>
          <a:prstGeom prst="mathMinus">
            <a:avLst/>
          </a:prstGeom>
          <a:solidFill>
            <a:srgbClr val="781E46"/>
          </a:solidFill>
          <a:ln>
            <a:solidFill>
              <a:srgbClr val="EF4111">
                <a:alpha val="15000"/>
              </a:srgb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tr-TR"/>
          </a:p>
        </p:txBody>
      </p:sp>
      <p:graphicFrame>
        <p:nvGraphicFramePr>
          <p:cNvPr id="155" name="154 Tablo"/>
          <p:cNvGraphicFramePr>
            <a:graphicFrameLocks noGrp="1"/>
          </p:cNvGraphicFramePr>
          <p:nvPr/>
        </p:nvGraphicFramePr>
        <p:xfrm>
          <a:off x="250825" y="1844675"/>
          <a:ext cx="8712968" cy="4846758"/>
        </p:xfrm>
        <a:graphic>
          <a:graphicData uri="http://schemas.openxmlformats.org/drawingml/2006/table">
            <a:tbl>
              <a:tblPr firstRow="1" bandRow="1">
                <a:tableStyleId>{5C22544A-7EE6-4342-B048-85BDC9FD1C3A}</a:tableStyleId>
              </a:tblPr>
              <a:tblGrid>
                <a:gridCol w="1224136"/>
                <a:gridCol w="216024"/>
                <a:gridCol w="6017550"/>
                <a:gridCol w="221516"/>
                <a:gridCol w="1033742"/>
              </a:tblGrid>
              <a:tr h="916834">
                <a:tc>
                  <a:txBody>
                    <a:bodyPr/>
                    <a:lstStyle/>
                    <a:p>
                      <a:pPr algn="ctr"/>
                      <a:r>
                        <a:rPr lang="tr-TR" dirty="0" smtClean="0">
                          <a:solidFill>
                            <a:srgbClr val="FF0000"/>
                          </a:solidFill>
                          <a:latin typeface="Times New Roman" pitchFamily="18" charset="0"/>
                          <a:cs typeface="Times New Roman" pitchFamily="18" charset="0"/>
                        </a:rPr>
                        <a:t>Ağustos </a:t>
                      </a:r>
                      <a:r>
                        <a:rPr lang="tr-TR" baseline="0" dirty="0" smtClean="0">
                          <a:solidFill>
                            <a:srgbClr val="FF0000"/>
                          </a:solidFill>
                          <a:latin typeface="Times New Roman" pitchFamily="18" charset="0"/>
                          <a:cs typeface="Times New Roman" pitchFamily="18" charset="0"/>
                        </a:rPr>
                        <a:t>Sonu ve Eylül</a:t>
                      </a:r>
                      <a:endParaRPr lang="tr-TR" dirty="0">
                        <a:solidFill>
                          <a:srgbClr val="FF0000"/>
                        </a:solidFill>
                        <a:latin typeface="Times New Roman" pitchFamily="18" charset="0"/>
                        <a:cs typeface="Times New Roman" pitchFamily="18" charset="0"/>
                      </a:endParaRPr>
                    </a:p>
                  </a:txBody>
                  <a:tcPr anchor="ctr"/>
                </a:tc>
                <a:tc>
                  <a:txBody>
                    <a:bodyPr/>
                    <a:lstStyle/>
                    <a:p>
                      <a:endParaRPr lang="tr-TR" dirty="0">
                        <a:solidFill>
                          <a:srgbClr val="C00000"/>
                        </a:solidFill>
                        <a:latin typeface="Times New Roman" pitchFamily="18" charset="0"/>
                        <a:cs typeface="Times New Roman" pitchFamily="18" charset="0"/>
                      </a:endParaRPr>
                    </a:p>
                  </a:txBody>
                  <a:tcPr/>
                </a:tc>
                <a:tc>
                  <a:txBody>
                    <a:bodyPr/>
                    <a:lstStyle/>
                    <a:p>
                      <a:r>
                        <a:rPr lang="tr-TR" dirty="0" smtClean="0">
                          <a:latin typeface="Times New Roman" pitchFamily="18" charset="0"/>
                          <a:cs typeface="Times New Roman" pitchFamily="18" charset="0"/>
                        </a:rPr>
                        <a:t>Maliye Bakanlığı ve Kalkınma</a:t>
                      </a:r>
                      <a:r>
                        <a:rPr lang="tr-TR" baseline="0" dirty="0" smtClean="0">
                          <a:latin typeface="Times New Roman" pitchFamily="18" charset="0"/>
                          <a:cs typeface="Times New Roman" pitchFamily="18" charset="0"/>
                        </a:rPr>
                        <a:t> Bakanlığı ile Harcamacı Birimler Arasında Bütçe Görüşmelerinin yapılması</a:t>
                      </a:r>
                      <a:endParaRPr lang="tr-TR" dirty="0">
                        <a:latin typeface="Times New Roman" pitchFamily="18" charset="0"/>
                        <a:cs typeface="Times New Roman" pitchFamily="18" charset="0"/>
                      </a:endParaRPr>
                    </a:p>
                  </a:txBody>
                  <a:tcPr anchor="ctr"/>
                </a:tc>
                <a:tc>
                  <a:txBody>
                    <a:bodyPr/>
                    <a:lstStyle/>
                    <a:p>
                      <a:endParaRPr lang="tr-TR" dirty="0"/>
                    </a:p>
                  </a:txBody>
                  <a:tcPr/>
                </a:tc>
                <a:tc>
                  <a:txBody>
                    <a:bodyPr/>
                    <a:lstStyle/>
                    <a:p>
                      <a:pPr algn="ctr"/>
                      <a:r>
                        <a:rPr lang="tr-TR" dirty="0" smtClean="0">
                          <a:solidFill>
                            <a:srgbClr val="00B050"/>
                          </a:solidFill>
                          <a:latin typeface="Times New Roman" pitchFamily="18" charset="0"/>
                          <a:cs typeface="Times New Roman" pitchFamily="18" charset="0"/>
                        </a:rPr>
                        <a:t>Belli</a:t>
                      </a:r>
                      <a:r>
                        <a:rPr lang="tr-TR" baseline="0" dirty="0" smtClean="0">
                          <a:solidFill>
                            <a:srgbClr val="00B050"/>
                          </a:solidFill>
                          <a:latin typeface="Times New Roman" pitchFamily="18" charset="0"/>
                          <a:cs typeface="Times New Roman" pitchFamily="18" charset="0"/>
                        </a:rPr>
                        <a:t> Değil</a:t>
                      </a:r>
                      <a:endParaRPr lang="tr-TR" dirty="0">
                        <a:solidFill>
                          <a:srgbClr val="00B050"/>
                        </a:solidFill>
                        <a:latin typeface="Times New Roman" pitchFamily="18" charset="0"/>
                        <a:cs typeface="Times New Roman" pitchFamily="18" charset="0"/>
                      </a:endParaRPr>
                    </a:p>
                  </a:txBody>
                  <a:tcPr anchor="ctr"/>
                </a:tc>
              </a:tr>
              <a:tr h="892328">
                <a:tc>
                  <a:txBody>
                    <a:bodyPr/>
                    <a:lstStyle/>
                    <a:p>
                      <a:pPr algn="ctr"/>
                      <a:r>
                        <a:rPr lang="tr-TR" dirty="0" smtClean="0">
                          <a:solidFill>
                            <a:srgbClr val="FF0000"/>
                          </a:solidFill>
                          <a:latin typeface="Times New Roman" pitchFamily="18" charset="0"/>
                          <a:cs typeface="Times New Roman" pitchFamily="18" charset="0"/>
                        </a:rPr>
                        <a:t>Ekim’in İlk Haftası</a:t>
                      </a:r>
                      <a:endParaRPr lang="tr-TR" dirty="0">
                        <a:solidFill>
                          <a:srgbClr val="FF0000"/>
                        </a:solidFill>
                        <a:latin typeface="Times New Roman" pitchFamily="18" charset="0"/>
                        <a:cs typeface="Times New Roman" pitchFamily="18" charset="0"/>
                      </a:endParaRPr>
                    </a:p>
                  </a:txBody>
                  <a:tcPr anchor="ctr"/>
                </a:tc>
                <a:tc>
                  <a:txBody>
                    <a:bodyPr/>
                    <a:lstStyle/>
                    <a:p>
                      <a:endParaRPr lang="tr-TR" dirty="0">
                        <a:solidFill>
                          <a:srgbClr val="C00000"/>
                        </a:solidFill>
                        <a:latin typeface="Times New Roman" pitchFamily="18" charset="0"/>
                        <a:cs typeface="Times New Roman" pitchFamily="18" charset="0"/>
                      </a:endParaRPr>
                    </a:p>
                  </a:txBody>
                  <a:tcPr/>
                </a:tc>
                <a:tc>
                  <a:txBody>
                    <a:bodyPr/>
                    <a:lstStyle/>
                    <a:p>
                      <a:r>
                        <a:rPr lang="tr-TR" dirty="0" smtClean="0">
                          <a:latin typeface="Times New Roman" pitchFamily="18" charset="0"/>
                          <a:cs typeface="Times New Roman" pitchFamily="18" charset="0"/>
                        </a:rPr>
                        <a:t>Yüksek Planlama Kurulu’nun Toplanarak Makro Ekonomik Göstergeleri ve Bütçe Büyüklüklerini görüşmesi</a:t>
                      </a:r>
                      <a:endParaRPr lang="tr-TR" dirty="0">
                        <a:latin typeface="Times New Roman" pitchFamily="18" charset="0"/>
                        <a:cs typeface="Times New Roman" pitchFamily="18" charset="0"/>
                      </a:endParaRPr>
                    </a:p>
                  </a:txBody>
                  <a:tcPr anchor="ctr"/>
                </a:tc>
                <a:tc>
                  <a:txBody>
                    <a:bodyPr/>
                    <a:lstStyle/>
                    <a:p>
                      <a:endParaRPr lang="tr-TR" dirty="0"/>
                    </a:p>
                  </a:txBody>
                  <a:tcPr/>
                </a:tc>
                <a:tc>
                  <a:txBody>
                    <a:bodyPr/>
                    <a:lstStyle/>
                    <a:p>
                      <a:pPr algn="ctr"/>
                      <a:r>
                        <a:rPr lang="tr-TR" dirty="0" smtClean="0">
                          <a:solidFill>
                            <a:srgbClr val="00B050"/>
                          </a:solidFill>
                          <a:latin typeface="Times New Roman" pitchFamily="18" charset="0"/>
                          <a:cs typeface="Times New Roman" pitchFamily="18" charset="0"/>
                        </a:rPr>
                        <a:t>Ekim’in İlk Haftası</a:t>
                      </a:r>
                      <a:endParaRPr lang="tr-TR" dirty="0">
                        <a:solidFill>
                          <a:srgbClr val="00B050"/>
                        </a:solidFill>
                        <a:latin typeface="Times New Roman" pitchFamily="18" charset="0"/>
                        <a:cs typeface="Times New Roman" pitchFamily="18" charset="0"/>
                      </a:endParaRPr>
                    </a:p>
                  </a:txBody>
                  <a:tcPr anchor="ctr"/>
                </a:tc>
              </a:tr>
              <a:tr h="772872">
                <a:tc>
                  <a:txBody>
                    <a:bodyPr/>
                    <a:lstStyle/>
                    <a:p>
                      <a:pPr algn="ctr"/>
                      <a:r>
                        <a:rPr lang="tr-TR" dirty="0" smtClean="0">
                          <a:solidFill>
                            <a:srgbClr val="FF0000"/>
                          </a:solidFill>
                          <a:latin typeface="Times New Roman" pitchFamily="18" charset="0"/>
                          <a:cs typeface="Times New Roman" pitchFamily="18" charset="0"/>
                        </a:rPr>
                        <a:t>17 Ekim</a:t>
                      </a:r>
                      <a:endParaRPr lang="tr-TR" dirty="0">
                        <a:solidFill>
                          <a:srgbClr val="FF0000"/>
                        </a:solidFill>
                        <a:latin typeface="Times New Roman" pitchFamily="18" charset="0"/>
                        <a:cs typeface="Times New Roman" pitchFamily="18" charset="0"/>
                      </a:endParaRPr>
                    </a:p>
                  </a:txBody>
                  <a:tcPr anchor="ctr"/>
                </a:tc>
                <a:tc>
                  <a:txBody>
                    <a:bodyPr/>
                    <a:lstStyle/>
                    <a:p>
                      <a:endParaRPr lang="tr-TR" dirty="0">
                        <a:solidFill>
                          <a:srgbClr val="C00000"/>
                        </a:solidFill>
                        <a:latin typeface="Times New Roman" pitchFamily="18" charset="0"/>
                        <a:cs typeface="Times New Roman" pitchFamily="18" charset="0"/>
                      </a:endParaRPr>
                    </a:p>
                  </a:txBody>
                  <a:tcPr/>
                </a:tc>
                <a:tc>
                  <a:txBody>
                    <a:bodyPr/>
                    <a:lstStyle/>
                    <a:p>
                      <a:r>
                        <a:rPr lang="tr-TR" dirty="0" smtClean="0">
                          <a:latin typeface="Times New Roman" pitchFamily="18" charset="0"/>
                          <a:cs typeface="Times New Roman" pitchFamily="18" charset="0"/>
                        </a:rPr>
                        <a:t>Maliye Bakanlığınca </a:t>
                      </a:r>
                      <a:r>
                        <a:rPr lang="tr-TR" baseline="0" dirty="0" smtClean="0">
                          <a:latin typeface="Times New Roman" pitchFamily="18" charset="0"/>
                          <a:cs typeface="Times New Roman" pitchFamily="18" charset="0"/>
                        </a:rPr>
                        <a:t>Hazırlanan Merkezi Yönetim Bütçe Kanunu ile Milli Bütçe Tahmin Raporunun Meclise Sunulması</a:t>
                      </a:r>
                      <a:endParaRPr lang="tr-TR" dirty="0">
                        <a:latin typeface="Times New Roman" pitchFamily="18" charset="0"/>
                        <a:cs typeface="Times New Roman" pitchFamily="18" charset="0"/>
                      </a:endParaRPr>
                    </a:p>
                  </a:txBody>
                  <a:tcPr anchor="ctr"/>
                </a:tc>
                <a:tc>
                  <a:txBody>
                    <a:bodyPr/>
                    <a:lstStyle/>
                    <a:p>
                      <a:endParaRPr lang="tr-TR" dirty="0"/>
                    </a:p>
                  </a:txBody>
                  <a:tcPr/>
                </a:tc>
                <a:tc>
                  <a:txBody>
                    <a:bodyPr/>
                    <a:lstStyle/>
                    <a:p>
                      <a:pPr algn="ctr"/>
                      <a:r>
                        <a:rPr lang="tr-TR" dirty="0" smtClean="0">
                          <a:solidFill>
                            <a:srgbClr val="00B050"/>
                          </a:solidFill>
                          <a:latin typeface="Times New Roman" pitchFamily="18" charset="0"/>
                          <a:cs typeface="Times New Roman" pitchFamily="18" charset="0"/>
                        </a:rPr>
                        <a:t>17 Ekim</a:t>
                      </a:r>
                      <a:endParaRPr lang="tr-TR" dirty="0">
                        <a:solidFill>
                          <a:srgbClr val="00B050"/>
                        </a:solidFill>
                        <a:latin typeface="Times New Roman" pitchFamily="18" charset="0"/>
                        <a:cs typeface="Times New Roman" pitchFamily="18" charset="0"/>
                      </a:endParaRPr>
                    </a:p>
                  </a:txBody>
                  <a:tcPr anchor="ctr"/>
                </a:tc>
              </a:tr>
              <a:tr h="775718">
                <a:tc>
                  <a:txBody>
                    <a:bodyPr/>
                    <a:lstStyle/>
                    <a:p>
                      <a:pPr algn="ctr"/>
                      <a:r>
                        <a:rPr lang="tr-TR" dirty="0" smtClean="0">
                          <a:solidFill>
                            <a:srgbClr val="FF0000"/>
                          </a:solidFill>
                          <a:latin typeface="Times New Roman" pitchFamily="18" charset="0"/>
                          <a:cs typeface="Times New Roman" pitchFamily="18" charset="0"/>
                        </a:rPr>
                        <a:t>11 Aralık</a:t>
                      </a:r>
                      <a:endParaRPr lang="tr-TR" dirty="0">
                        <a:solidFill>
                          <a:srgbClr val="FF0000"/>
                        </a:solidFill>
                        <a:latin typeface="Times New Roman" pitchFamily="18" charset="0"/>
                        <a:cs typeface="Times New Roman" pitchFamily="18" charset="0"/>
                      </a:endParaRPr>
                    </a:p>
                  </a:txBody>
                  <a:tcPr anchor="ctr"/>
                </a:tc>
                <a:tc>
                  <a:txBody>
                    <a:bodyPr/>
                    <a:lstStyle/>
                    <a:p>
                      <a:endParaRPr lang="tr-TR" dirty="0">
                        <a:solidFill>
                          <a:srgbClr val="C00000"/>
                        </a:solidFill>
                        <a:latin typeface="Times New Roman" pitchFamily="18" charset="0"/>
                        <a:cs typeface="Times New Roman" pitchFamily="18" charset="0"/>
                      </a:endParaRPr>
                    </a:p>
                  </a:txBody>
                  <a:tcPr/>
                </a:tc>
                <a:tc>
                  <a:txBody>
                    <a:bodyPr/>
                    <a:lstStyle/>
                    <a:p>
                      <a:r>
                        <a:rPr lang="tr-TR" dirty="0" smtClean="0">
                          <a:latin typeface="Times New Roman" pitchFamily="18" charset="0"/>
                          <a:cs typeface="Times New Roman" pitchFamily="18" charset="0"/>
                        </a:rPr>
                        <a:t>Bütçe Tasarısının Plan ve Bütçe Komisyonunca İncelenmesi, Tasarının Genel Kurula Gönderilmesi</a:t>
                      </a:r>
                      <a:r>
                        <a:rPr lang="tr-TR" baseline="0" dirty="0" smtClean="0">
                          <a:latin typeface="Times New Roman" pitchFamily="18" charset="0"/>
                          <a:cs typeface="Times New Roman" pitchFamily="18" charset="0"/>
                        </a:rPr>
                        <a:t>.</a:t>
                      </a:r>
                      <a:endParaRPr lang="tr-TR" dirty="0">
                        <a:latin typeface="Times New Roman" pitchFamily="18" charset="0"/>
                        <a:cs typeface="Times New Roman" pitchFamily="18" charset="0"/>
                      </a:endParaRPr>
                    </a:p>
                  </a:txBody>
                  <a:tcPr anchor="ctr"/>
                </a:tc>
                <a:tc>
                  <a:txBody>
                    <a:bodyPr/>
                    <a:lstStyle/>
                    <a:p>
                      <a:endParaRPr lang="tr-TR" dirty="0"/>
                    </a:p>
                  </a:txBody>
                  <a:tcPr/>
                </a:tc>
                <a:tc>
                  <a:txBody>
                    <a:bodyPr/>
                    <a:lstStyle/>
                    <a:p>
                      <a:pPr algn="ctr"/>
                      <a:r>
                        <a:rPr lang="tr-TR" dirty="0" smtClean="0">
                          <a:solidFill>
                            <a:srgbClr val="00B050"/>
                          </a:solidFill>
                          <a:latin typeface="Times New Roman" pitchFamily="18" charset="0"/>
                          <a:cs typeface="Times New Roman" pitchFamily="18" charset="0"/>
                        </a:rPr>
                        <a:t>11 Aralık</a:t>
                      </a:r>
                      <a:endParaRPr lang="tr-TR" dirty="0">
                        <a:solidFill>
                          <a:srgbClr val="00B050"/>
                        </a:solidFill>
                        <a:latin typeface="Times New Roman" pitchFamily="18" charset="0"/>
                        <a:cs typeface="Times New Roman" pitchFamily="18" charset="0"/>
                      </a:endParaRPr>
                    </a:p>
                  </a:txBody>
                  <a:tcPr anchor="ctr"/>
                </a:tc>
              </a:tr>
              <a:tr h="1466934">
                <a:tc>
                  <a:txBody>
                    <a:bodyPr/>
                    <a:lstStyle/>
                    <a:p>
                      <a:pPr algn="ctr"/>
                      <a:r>
                        <a:rPr lang="tr-TR" dirty="0" smtClean="0">
                          <a:solidFill>
                            <a:srgbClr val="FF0000"/>
                          </a:solidFill>
                          <a:latin typeface="Times New Roman" pitchFamily="18" charset="0"/>
                          <a:cs typeface="Times New Roman" pitchFamily="18" charset="0"/>
                        </a:rPr>
                        <a:t>31 Aralık</a:t>
                      </a:r>
                      <a:endParaRPr lang="tr-TR" dirty="0">
                        <a:solidFill>
                          <a:srgbClr val="FF0000"/>
                        </a:solidFill>
                        <a:latin typeface="Times New Roman" pitchFamily="18" charset="0"/>
                        <a:cs typeface="Times New Roman" pitchFamily="18" charset="0"/>
                      </a:endParaRPr>
                    </a:p>
                  </a:txBody>
                  <a:tcPr anchor="ctr"/>
                </a:tc>
                <a:tc>
                  <a:txBody>
                    <a:bodyPr/>
                    <a:lstStyle/>
                    <a:p>
                      <a:endParaRPr lang="tr-TR" dirty="0">
                        <a:solidFill>
                          <a:srgbClr val="C00000"/>
                        </a:solidFill>
                        <a:latin typeface="Times New Roman" pitchFamily="18" charset="0"/>
                        <a:cs typeface="Times New Roman" pitchFamily="18" charset="0"/>
                      </a:endParaRPr>
                    </a:p>
                  </a:txBody>
                  <a:tcPr/>
                </a:tc>
                <a:tc>
                  <a:txBody>
                    <a:bodyPr/>
                    <a:lstStyle/>
                    <a:p>
                      <a:r>
                        <a:rPr lang="tr-TR" dirty="0" smtClean="0">
                          <a:latin typeface="Times New Roman" pitchFamily="18" charset="0"/>
                          <a:cs typeface="Times New Roman" pitchFamily="18" charset="0"/>
                        </a:rPr>
                        <a:t>Bütçe</a:t>
                      </a:r>
                      <a:r>
                        <a:rPr lang="tr-TR" baseline="0" dirty="0" smtClean="0">
                          <a:latin typeface="Times New Roman" pitchFamily="18" charset="0"/>
                          <a:cs typeface="Times New Roman" pitchFamily="18" charset="0"/>
                        </a:rPr>
                        <a:t> Tasarısı Üzerinde Genel Görüşmelerin Yapılması Merkezi Yönetim Bütçe Kanunu Tasarısının Metnini Maddeler, Gider ve Gelir Cetvellerini Kamu İdareleri İtibariyle Görüşüp Bölümler Halinde Oylanması ve Resmi Gazetede yayımlanması.</a:t>
                      </a:r>
                      <a:endParaRPr lang="tr-TR" dirty="0">
                        <a:latin typeface="Times New Roman" pitchFamily="18" charset="0"/>
                        <a:cs typeface="Times New Roman" pitchFamily="18" charset="0"/>
                      </a:endParaRPr>
                    </a:p>
                  </a:txBody>
                  <a:tcPr anchor="ctr"/>
                </a:tc>
                <a:tc>
                  <a:txBody>
                    <a:bodyPr/>
                    <a:lstStyle/>
                    <a:p>
                      <a:endParaRPr lang="tr-TR" dirty="0"/>
                    </a:p>
                  </a:txBody>
                  <a:tcPr/>
                </a:tc>
                <a:tc>
                  <a:txBody>
                    <a:bodyPr/>
                    <a:lstStyle/>
                    <a:p>
                      <a:pPr algn="ctr"/>
                      <a:r>
                        <a:rPr lang="tr-TR" dirty="0" smtClean="0">
                          <a:solidFill>
                            <a:srgbClr val="00B050"/>
                          </a:solidFill>
                          <a:latin typeface="Times New Roman" pitchFamily="18" charset="0"/>
                          <a:cs typeface="Times New Roman" pitchFamily="18" charset="0"/>
                        </a:rPr>
                        <a:t>31 Aralık</a:t>
                      </a:r>
                      <a:endParaRPr lang="tr-TR" dirty="0">
                        <a:solidFill>
                          <a:srgbClr val="00B050"/>
                        </a:solidFill>
                        <a:latin typeface="Times New Roman" pitchFamily="18" charset="0"/>
                        <a:cs typeface="Times New Roman" pitchFamily="18" charset="0"/>
                      </a:endParaRPr>
                    </a:p>
                  </a:txBody>
                  <a:tcPr anchor="ctr"/>
                </a:tc>
              </a:tr>
            </a:tbl>
          </a:graphicData>
        </a:graphic>
      </p:graphicFrame>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5 Tablo"/>
          <p:cNvGraphicFramePr>
            <a:graphicFrameLocks noGrp="1"/>
          </p:cNvGraphicFramePr>
          <p:nvPr>
            <p:extLst>
              <p:ext uri="{D42A27DB-BD31-4B8C-83A1-F6EECF244321}">
                <p14:modId xmlns:p14="http://schemas.microsoft.com/office/powerpoint/2010/main" val="683954886"/>
              </p:ext>
            </p:extLst>
          </p:nvPr>
        </p:nvGraphicFramePr>
        <p:xfrm>
          <a:off x="20494" y="0"/>
          <a:ext cx="9143999" cy="6084344"/>
        </p:xfrm>
        <a:graphic>
          <a:graphicData uri="http://schemas.openxmlformats.org/drawingml/2006/table">
            <a:tbl>
              <a:tblPr>
                <a:effectLst>
                  <a:outerShdw blurRad="57150" dist="38100" dir="5400000" algn="ctr" rotWithShape="0">
                    <a:srgbClr val="F3850D">
                      <a:alpha val="48000"/>
                    </a:srgbClr>
                  </a:outerShdw>
                </a:effectLst>
                <a:tableStyleId>{69C7853C-536D-4A76-A0AE-DD22124D55A5}</a:tableStyleId>
              </a:tblPr>
              <a:tblGrid>
                <a:gridCol w="9143999"/>
              </a:tblGrid>
              <a:tr h="64807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tr-TR" sz="2000" b="1" kern="1200" dirty="0" smtClean="0">
                          <a:solidFill>
                            <a:srgbClr val="FF0000"/>
                          </a:solidFill>
                          <a:latin typeface="+mn-lt"/>
                          <a:ea typeface="+mn-ea"/>
                          <a:cs typeface="+mn-cs"/>
                        </a:rPr>
                        <a:t>BÜTÇE HAZIRLIK ÇALIŞMALARINDA KULLANILACAK FORMLAR</a:t>
                      </a:r>
                      <a:endParaRPr lang="tr-TR" sz="2000" b="1" dirty="0" smtClean="0">
                        <a:solidFill>
                          <a:srgbClr val="7030A0"/>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9D1A9"/>
                    </a:solidFill>
                  </a:tcPr>
                </a:tc>
              </a:tr>
              <a:tr h="5436273">
                <a:tc>
                  <a:txBody>
                    <a:bodyPr/>
                    <a:lstStyle/>
                    <a:p>
                      <a:pPr eaLnBrk="1" hangingPunct="1">
                        <a:buFont typeface="Wingdings" pitchFamily="2" charset="2"/>
                        <a:buNone/>
                        <a:defRPr/>
                      </a:pPr>
                      <a:endParaRPr lang="tr-TR" sz="2400" b="1" dirty="0" smtClean="0"/>
                    </a:p>
                  </a:txBody>
                  <a:tcPr>
                    <a:lnL w="9525" cap="flat" cmpd="sng" algn="ctr">
                      <a:noFill/>
                      <a:prstDash val="solid"/>
                    </a:lnL>
                    <a:lnR w="9525" cap="flat" cmpd="sng" algn="ctr">
                      <a:noFill/>
                      <a:prstDash val="solid"/>
                    </a:lnR>
                    <a:lnT w="12700" cap="flat" cmpd="sng" algn="ctr">
                      <a:noFill/>
                      <a:prstDash val="solid"/>
                      <a:round/>
                      <a:headEnd type="none" w="med" len="med"/>
                      <a:tailEnd type="none" w="med" len="med"/>
                    </a:lnT>
                    <a:lnB w="9525" cap="flat" cmpd="sng" algn="ctr">
                      <a:noFill/>
                      <a:prstDash val="solid"/>
                    </a:lnB>
                    <a:lnTlToBr w="12700" cmpd="sng">
                      <a:noFill/>
                      <a:prstDash val="solid"/>
                    </a:lnTlToBr>
                    <a:lnBlToTr w="12700" cmpd="sng">
                      <a:noFill/>
                      <a:prstDash val="solid"/>
                    </a:lnBlToTr>
                    <a:solidFill>
                      <a:srgbClr val="F9D1A9"/>
                    </a:solidFill>
                  </a:tcPr>
                </a:tc>
              </a:tr>
            </a:tbl>
          </a:graphicData>
        </a:graphic>
      </p:graphicFrame>
      <p:sp>
        <p:nvSpPr>
          <p:cNvPr id="14" name="13 Eksi"/>
          <p:cNvSpPr/>
          <p:nvPr/>
        </p:nvSpPr>
        <p:spPr>
          <a:xfrm>
            <a:off x="-1357313" y="620713"/>
            <a:ext cx="10501313" cy="360362"/>
          </a:xfrm>
          <a:prstGeom prst="mathMinus">
            <a:avLst/>
          </a:prstGeom>
          <a:solidFill>
            <a:srgbClr val="F3850D"/>
          </a:solidFill>
          <a:ln>
            <a:solidFill>
              <a:srgbClr val="EF4111">
                <a:alpha val="40000"/>
              </a:srgb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tr-TR"/>
          </a:p>
        </p:txBody>
      </p:sp>
      <p:pic>
        <p:nvPicPr>
          <p:cNvPr id="34820" name="4 Resim"/>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7818438" y="260350"/>
            <a:ext cx="1035050" cy="1035050"/>
          </a:xfrm>
          <a:prstGeom prst="rect">
            <a:avLst/>
          </a:prstGeom>
          <a:noFill/>
          <a:ln w="9525">
            <a:noFill/>
            <a:miter lim="800000"/>
            <a:headEnd/>
            <a:tailEnd/>
          </a:ln>
        </p:spPr>
      </p:pic>
      <p:sp>
        <p:nvSpPr>
          <p:cNvPr id="7" name="6 Eksi"/>
          <p:cNvSpPr/>
          <p:nvPr/>
        </p:nvSpPr>
        <p:spPr>
          <a:xfrm>
            <a:off x="8821738" y="549275"/>
            <a:ext cx="322262" cy="503238"/>
          </a:xfrm>
          <a:prstGeom prst="mathMinus">
            <a:avLst/>
          </a:prstGeom>
          <a:solidFill>
            <a:srgbClr val="F3850D"/>
          </a:solidFill>
          <a:ln>
            <a:solidFill>
              <a:srgbClr val="EF4111">
                <a:alpha val="15000"/>
              </a:srgb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tr-TR"/>
          </a:p>
        </p:txBody>
      </p:sp>
      <p:graphicFrame>
        <p:nvGraphicFramePr>
          <p:cNvPr id="8" name="7 Tablo"/>
          <p:cNvGraphicFramePr>
            <a:graphicFrameLocks noGrp="1"/>
          </p:cNvGraphicFramePr>
          <p:nvPr>
            <p:extLst>
              <p:ext uri="{D42A27DB-BD31-4B8C-83A1-F6EECF244321}">
                <p14:modId xmlns:p14="http://schemas.microsoft.com/office/powerpoint/2010/main" val="272762571"/>
              </p:ext>
            </p:extLst>
          </p:nvPr>
        </p:nvGraphicFramePr>
        <p:xfrm>
          <a:off x="0" y="619977"/>
          <a:ext cx="9180512" cy="6225370"/>
        </p:xfrm>
        <a:graphic>
          <a:graphicData uri="http://schemas.openxmlformats.org/drawingml/2006/table">
            <a:tbl>
              <a:tblPr firstRow="1" bandRow="1">
                <a:tableStyleId>{5C22544A-7EE6-4342-B048-85BDC9FD1C3A}</a:tableStyleId>
              </a:tblPr>
              <a:tblGrid>
                <a:gridCol w="533078"/>
                <a:gridCol w="2247129"/>
                <a:gridCol w="482883"/>
                <a:gridCol w="357996"/>
                <a:gridCol w="574460"/>
                <a:gridCol w="376669"/>
                <a:gridCol w="512146"/>
                <a:gridCol w="512146"/>
                <a:gridCol w="392223"/>
                <a:gridCol w="502092"/>
                <a:gridCol w="497421"/>
                <a:gridCol w="396985"/>
                <a:gridCol w="396687"/>
                <a:gridCol w="573818"/>
                <a:gridCol w="824779"/>
              </a:tblGrid>
              <a:tr h="841271">
                <a:tc>
                  <a:txBody>
                    <a:bodyPr/>
                    <a:lstStyle/>
                    <a:p>
                      <a:pPr algn="ctr" fontAlgn="ctr"/>
                      <a:r>
                        <a:rPr lang="tr-TR" sz="1000" b="1" i="0" u="none" strike="noStrike" dirty="0">
                          <a:solidFill>
                            <a:schemeClr val="tx1"/>
                          </a:solidFill>
                          <a:latin typeface="Times New Roman"/>
                        </a:rPr>
                        <a:t>FORM </a:t>
                      </a:r>
                      <a:r>
                        <a:rPr lang="tr-TR" sz="1300" b="1" i="0" u="none" strike="noStrike" dirty="0">
                          <a:solidFill>
                            <a:schemeClr val="tx1"/>
                          </a:solidFill>
                          <a:latin typeface="Times New Roman"/>
                        </a:rPr>
                        <a:t>NO</a:t>
                      </a:r>
                    </a:p>
                  </a:txBody>
                  <a:tcPr marL="9525" marR="9525" marT="9525" marB="0" anchor="ctr"/>
                </a:tc>
                <a:tc>
                  <a:txBody>
                    <a:bodyPr/>
                    <a:lstStyle/>
                    <a:p>
                      <a:pPr algn="ctr" fontAlgn="ctr"/>
                      <a:r>
                        <a:rPr lang="tr-TR" sz="1000" b="1" i="0" u="none" strike="noStrike" dirty="0">
                          <a:solidFill>
                            <a:schemeClr val="tx1"/>
                          </a:solidFill>
                          <a:latin typeface="Times New Roman"/>
                        </a:rPr>
                        <a:t>BAŞLIĞI</a:t>
                      </a:r>
                    </a:p>
                  </a:txBody>
                  <a:tcPr marL="9525" marR="9525" marT="9525" marB="0" anchor="ctr"/>
                </a:tc>
                <a:tc>
                  <a:txBody>
                    <a:bodyPr/>
                    <a:lstStyle/>
                    <a:p>
                      <a:pPr algn="ctr" fontAlgn="ctr"/>
                      <a:r>
                        <a:rPr lang="tr-TR" sz="900" b="1" i="0" u="none" strike="noStrike" dirty="0">
                          <a:solidFill>
                            <a:schemeClr val="tx1"/>
                          </a:solidFill>
                          <a:latin typeface="Times New Roman"/>
                        </a:rPr>
                        <a:t>Rektörlük (Özel Kalem)</a:t>
                      </a:r>
                    </a:p>
                  </a:txBody>
                  <a:tcPr marL="9525" marR="9525" marT="9525" marB="0" vert="vert270" anchor="ctr"/>
                </a:tc>
                <a:tc>
                  <a:txBody>
                    <a:bodyPr/>
                    <a:lstStyle/>
                    <a:p>
                      <a:pPr algn="ctr" fontAlgn="ctr"/>
                      <a:r>
                        <a:rPr lang="tr-TR" sz="900" b="1" i="0" u="none" strike="noStrike" dirty="0">
                          <a:solidFill>
                            <a:schemeClr val="tx1"/>
                          </a:solidFill>
                          <a:latin typeface="Times New Roman"/>
                        </a:rPr>
                        <a:t>Genel Sekreterlik</a:t>
                      </a:r>
                    </a:p>
                  </a:txBody>
                  <a:tcPr marL="9525" marR="9525" marT="9525" marB="0" vert="vert270" anchor="ctr"/>
                </a:tc>
                <a:tc>
                  <a:txBody>
                    <a:bodyPr/>
                    <a:lstStyle/>
                    <a:p>
                      <a:pPr algn="ctr" fontAlgn="ctr"/>
                      <a:r>
                        <a:rPr lang="tr-TR" sz="900" b="1" i="0" u="none" strike="noStrike" dirty="0">
                          <a:solidFill>
                            <a:schemeClr val="tx1"/>
                          </a:solidFill>
                          <a:latin typeface="Times New Roman"/>
                        </a:rPr>
                        <a:t>İdari Mali İşler Daire Başkanlığı</a:t>
                      </a:r>
                    </a:p>
                  </a:txBody>
                  <a:tcPr marL="9525" marR="9525" marT="9525" marB="0" vert="vert270"/>
                </a:tc>
                <a:tc>
                  <a:txBody>
                    <a:bodyPr/>
                    <a:lstStyle/>
                    <a:p>
                      <a:pPr algn="ctr" fontAlgn="ctr"/>
                      <a:r>
                        <a:rPr lang="tr-TR" sz="900" b="1" i="0" u="none" strike="noStrike" dirty="0">
                          <a:solidFill>
                            <a:schemeClr val="tx1"/>
                          </a:solidFill>
                          <a:latin typeface="Times New Roman"/>
                        </a:rPr>
                        <a:t>Personel Daire Başkanlığı</a:t>
                      </a:r>
                    </a:p>
                  </a:txBody>
                  <a:tcPr marL="9525" marR="9525" marT="9525" marB="0" vert="vert270" anchor="ctr"/>
                </a:tc>
                <a:tc>
                  <a:txBody>
                    <a:bodyPr/>
                    <a:lstStyle/>
                    <a:p>
                      <a:pPr algn="ctr" fontAlgn="ctr"/>
                      <a:r>
                        <a:rPr lang="tr-TR" sz="900" b="1" i="0" u="none" strike="noStrike" dirty="0">
                          <a:solidFill>
                            <a:schemeClr val="tx1"/>
                          </a:solidFill>
                          <a:latin typeface="Times New Roman"/>
                        </a:rPr>
                        <a:t>Kütüphane ve </a:t>
                      </a:r>
                      <a:r>
                        <a:rPr lang="tr-TR" sz="900" b="1" i="0" u="none" strike="noStrike" dirty="0" smtClean="0">
                          <a:solidFill>
                            <a:schemeClr val="tx1"/>
                          </a:solidFill>
                          <a:latin typeface="Times New Roman"/>
                        </a:rPr>
                        <a:t>Dök. </a:t>
                      </a:r>
                      <a:r>
                        <a:rPr lang="tr-TR" sz="900" b="1" i="0" u="none" strike="noStrike" dirty="0">
                          <a:solidFill>
                            <a:schemeClr val="tx1"/>
                          </a:solidFill>
                          <a:latin typeface="Times New Roman"/>
                        </a:rPr>
                        <a:t>Daire Başkanlığı</a:t>
                      </a:r>
                    </a:p>
                  </a:txBody>
                  <a:tcPr marL="9525" marR="9525" marT="9525" marB="0" vert="vert270"/>
                </a:tc>
                <a:tc>
                  <a:txBody>
                    <a:bodyPr/>
                    <a:lstStyle/>
                    <a:p>
                      <a:pPr algn="l" fontAlgn="ctr"/>
                      <a:r>
                        <a:rPr lang="tr-TR" sz="900" b="1" i="0" u="none" strike="noStrike" dirty="0">
                          <a:solidFill>
                            <a:schemeClr val="tx1"/>
                          </a:solidFill>
                          <a:latin typeface="Times New Roman"/>
                        </a:rPr>
                        <a:t>Sağlık Kültür ve Spor Daire Başkanlığı</a:t>
                      </a:r>
                    </a:p>
                  </a:txBody>
                  <a:tcPr marL="9525" marR="9525" marT="9525" marB="0" vert="vert270"/>
                </a:tc>
                <a:tc>
                  <a:txBody>
                    <a:bodyPr/>
                    <a:lstStyle/>
                    <a:p>
                      <a:pPr algn="ctr" fontAlgn="ctr"/>
                      <a:r>
                        <a:rPr lang="tr-TR" sz="900" b="1" i="0" u="none" strike="noStrike" dirty="0">
                          <a:solidFill>
                            <a:schemeClr val="tx1"/>
                          </a:solidFill>
                          <a:latin typeface="Times New Roman"/>
                        </a:rPr>
                        <a:t>Bilgi İşlem Daire </a:t>
                      </a:r>
                      <a:r>
                        <a:rPr lang="tr-TR" sz="900" b="1" i="0" u="none" strike="noStrike" dirty="0" smtClean="0">
                          <a:solidFill>
                            <a:schemeClr val="tx1"/>
                          </a:solidFill>
                          <a:latin typeface="Times New Roman"/>
                        </a:rPr>
                        <a:t> </a:t>
                      </a:r>
                      <a:r>
                        <a:rPr lang="tr-TR" sz="900" b="1" i="0" u="none" strike="noStrike" dirty="0" err="1" smtClean="0">
                          <a:solidFill>
                            <a:schemeClr val="tx1"/>
                          </a:solidFill>
                          <a:latin typeface="Times New Roman"/>
                        </a:rPr>
                        <a:t>Başk</a:t>
                      </a:r>
                      <a:r>
                        <a:rPr lang="tr-TR" sz="900" b="1" i="0" u="none" strike="noStrike" dirty="0" smtClean="0">
                          <a:solidFill>
                            <a:schemeClr val="tx1"/>
                          </a:solidFill>
                          <a:latin typeface="Times New Roman"/>
                        </a:rPr>
                        <a:t>.</a:t>
                      </a:r>
                      <a:endParaRPr lang="tr-TR" sz="900" b="1" i="0" u="none" strike="noStrike" dirty="0">
                        <a:solidFill>
                          <a:schemeClr val="tx1"/>
                        </a:solidFill>
                        <a:latin typeface="Times New Roman"/>
                      </a:endParaRPr>
                    </a:p>
                  </a:txBody>
                  <a:tcPr marL="9525" marR="9525" marT="9525" marB="0" vert="vert270"/>
                </a:tc>
                <a:tc>
                  <a:txBody>
                    <a:bodyPr/>
                    <a:lstStyle/>
                    <a:p>
                      <a:pPr algn="ctr" fontAlgn="ctr"/>
                      <a:r>
                        <a:rPr lang="tr-TR" sz="900" b="1" i="0" u="none" strike="noStrike" dirty="0">
                          <a:solidFill>
                            <a:schemeClr val="tx1"/>
                          </a:solidFill>
                          <a:latin typeface="Times New Roman"/>
                        </a:rPr>
                        <a:t>Yapı İşleri ve Teknik Daire Başkanlığı</a:t>
                      </a:r>
                    </a:p>
                  </a:txBody>
                  <a:tcPr marL="9525" marR="9525" marT="9525" marB="0" vert="vert270"/>
                </a:tc>
                <a:tc>
                  <a:txBody>
                    <a:bodyPr/>
                    <a:lstStyle/>
                    <a:p>
                      <a:pPr algn="ctr" fontAlgn="ctr"/>
                      <a:r>
                        <a:rPr lang="tr-TR" sz="900" b="1" i="0" u="none" strike="noStrike" dirty="0">
                          <a:solidFill>
                            <a:schemeClr val="tx1"/>
                          </a:solidFill>
                          <a:latin typeface="Times New Roman"/>
                        </a:rPr>
                        <a:t>Öğrenci İşleri Daire Başkanlığı</a:t>
                      </a:r>
                    </a:p>
                  </a:txBody>
                  <a:tcPr marL="9525" marR="9525" marT="9525" marB="0" vert="vert270"/>
                </a:tc>
                <a:tc>
                  <a:txBody>
                    <a:bodyPr/>
                    <a:lstStyle/>
                    <a:p>
                      <a:pPr algn="ctr" fontAlgn="ctr"/>
                      <a:r>
                        <a:rPr lang="tr-TR" sz="900" b="1" i="0" u="none" strike="noStrike" dirty="0">
                          <a:solidFill>
                            <a:schemeClr val="tx1"/>
                          </a:solidFill>
                          <a:latin typeface="Times New Roman"/>
                        </a:rPr>
                        <a:t>Strateji Geliştirme Daire Başkanlığı</a:t>
                      </a:r>
                    </a:p>
                  </a:txBody>
                  <a:tcPr marL="9525" marR="9525" marT="9525" marB="0" vert="vert270"/>
                </a:tc>
                <a:tc>
                  <a:txBody>
                    <a:bodyPr/>
                    <a:lstStyle/>
                    <a:p>
                      <a:pPr algn="ctr" fontAlgn="ctr"/>
                      <a:r>
                        <a:rPr lang="tr-TR" sz="900" b="1" i="0" u="none" strike="noStrike" dirty="0">
                          <a:solidFill>
                            <a:schemeClr val="tx1"/>
                          </a:solidFill>
                          <a:latin typeface="Times New Roman"/>
                        </a:rPr>
                        <a:t>Hukuk Müşavirliği</a:t>
                      </a:r>
                    </a:p>
                  </a:txBody>
                  <a:tcPr marL="9525" marR="9525" marT="9525" marB="0" vert="vert270"/>
                </a:tc>
                <a:tc>
                  <a:txBody>
                    <a:bodyPr/>
                    <a:lstStyle/>
                    <a:p>
                      <a:pPr algn="ctr" fontAlgn="ctr"/>
                      <a:r>
                        <a:rPr lang="tr-TR" sz="1000" b="1" i="0" u="none" strike="noStrike" dirty="0">
                          <a:solidFill>
                            <a:schemeClr val="tx1"/>
                          </a:solidFill>
                          <a:latin typeface="Times New Roman"/>
                        </a:rPr>
                        <a:t>Fakülte, </a:t>
                      </a:r>
                      <a:r>
                        <a:rPr lang="tr-TR" sz="1000" b="1" i="0" u="none" strike="noStrike" dirty="0" smtClean="0">
                          <a:solidFill>
                            <a:schemeClr val="tx1"/>
                          </a:solidFill>
                          <a:latin typeface="Times New Roman"/>
                        </a:rPr>
                        <a:t>Enstitü, ve  Y.0. </a:t>
                      </a:r>
                      <a:endParaRPr lang="tr-TR" sz="1000" b="1" i="0" u="none" strike="noStrike" dirty="0">
                        <a:solidFill>
                          <a:schemeClr val="tx1"/>
                        </a:solidFill>
                        <a:latin typeface="Times New Roman"/>
                      </a:endParaRPr>
                    </a:p>
                  </a:txBody>
                  <a:tcPr marL="9525" marR="9525" marT="9525" marB="0" vert="vert270"/>
                </a:tc>
                <a:tc>
                  <a:txBody>
                    <a:bodyPr/>
                    <a:lstStyle/>
                    <a:p>
                      <a:pPr algn="ctr" fontAlgn="ctr"/>
                      <a:r>
                        <a:rPr lang="tr-TR" sz="900" b="1" i="0" u="none" strike="noStrike" dirty="0">
                          <a:solidFill>
                            <a:schemeClr val="tx1"/>
                          </a:solidFill>
                          <a:latin typeface="Times New Roman"/>
                        </a:rPr>
                        <a:t>Döner Sermaye</a:t>
                      </a:r>
                    </a:p>
                  </a:txBody>
                  <a:tcPr marL="9525" marR="9525" marT="9525" marB="0" vert="vert270" anchor="ctr"/>
                </a:tc>
              </a:tr>
              <a:tr h="252004">
                <a:tc>
                  <a:txBody>
                    <a:bodyPr/>
                    <a:lstStyle/>
                    <a:p>
                      <a:pPr algn="l" fontAlgn="ctr"/>
                      <a:r>
                        <a:rPr lang="tr-TR" sz="1400" b="1" i="0" u="none" strike="noStrike" dirty="0">
                          <a:latin typeface="Times New Roman" pitchFamily="18" charset="0"/>
                          <a:cs typeface="Times New Roman" pitchFamily="18" charset="0"/>
                        </a:rPr>
                        <a:t>1</a:t>
                      </a:r>
                    </a:p>
                  </a:txBody>
                  <a:tcPr marL="9525" marR="9525" marT="9525" marB="0" anchor="ctr"/>
                </a:tc>
                <a:tc>
                  <a:txBody>
                    <a:bodyPr/>
                    <a:lstStyle/>
                    <a:p>
                      <a:pPr algn="l" fontAlgn="ctr"/>
                      <a:r>
                        <a:rPr lang="tr-TR" sz="1200" b="0" i="0" u="none" strike="noStrike" dirty="0">
                          <a:latin typeface="Times New Roman" pitchFamily="18" charset="0"/>
                          <a:cs typeface="Times New Roman" pitchFamily="18" charset="0"/>
                        </a:rPr>
                        <a:t>Hizmet Gerekçesi ve Hedefleri</a:t>
                      </a:r>
                    </a:p>
                  </a:txBody>
                  <a:tcPr marL="9525" marR="9525" marT="9525" marB="0" anchor="ctr"/>
                </a:tc>
                <a:tc>
                  <a:txBody>
                    <a:bodyPr/>
                    <a:lstStyle/>
                    <a:p>
                      <a:pPr algn="ctr" fontAlgn="ctr"/>
                      <a:r>
                        <a:rPr lang="az-Cyrl-AZ" sz="1200" b="0" i="0" u="none" strike="noStrike" dirty="0">
                          <a:solidFill>
                            <a:srgbClr val="FF0000"/>
                          </a:solidFill>
                          <a:latin typeface="Arial" pitchFamily="34" charset="0"/>
                          <a:cs typeface="Arial" pitchFamily="34" charset="0"/>
                        </a:rPr>
                        <a:t>ѵ</a:t>
                      </a:r>
                    </a:p>
                  </a:txBody>
                  <a:tcPr marL="9525" marR="9525" marT="9525" marB="0" anchor="ctr"/>
                </a:tc>
                <a:tc>
                  <a:txBody>
                    <a:bodyPr/>
                    <a:lstStyle/>
                    <a:p>
                      <a:pPr algn="ctr" fontAlgn="ctr"/>
                      <a:r>
                        <a:rPr lang="az-Cyrl-AZ" sz="1200" b="0" i="0" u="none" strike="noStrike" dirty="0">
                          <a:solidFill>
                            <a:srgbClr val="FF0000"/>
                          </a:solidFill>
                          <a:latin typeface="Arial" pitchFamily="34" charset="0"/>
                          <a:cs typeface="Arial" pitchFamily="34" charset="0"/>
                        </a:rPr>
                        <a:t>ѵ</a:t>
                      </a:r>
                    </a:p>
                  </a:txBody>
                  <a:tcPr marL="9525" marR="9525" marT="9525" marB="0" anchor="ctr"/>
                </a:tc>
                <a:tc>
                  <a:txBody>
                    <a:bodyPr/>
                    <a:lstStyle/>
                    <a:p>
                      <a:pPr algn="ctr" fontAlgn="ctr"/>
                      <a:r>
                        <a:rPr lang="az-Cyrl-AZ" sz="1200" b="0" i="0" u="none" strike="noStrike" dirty="0">
                          <a:solidFill>
                            <a:srgbClr val="FF0000"/>
                          </a:solidFill>
                          <a:latin typeface="Arial" pitchFamily="34" charset="0"/>
                          <a:cs typeface="Arial" pitchFamily="34" charset="0"/>
                        </a:rPr>
                        <a:t>ѵ</a:t>
                      </a:r>
                    </a:p>
                  </a:txBody>
                  <a:tcPr marL="9525" marR="9525" marT="9525" marB="0" anchor="ctr"/>
                </a:tc>
                <a:tc>
                  <a:txBody>
                    <a:bodyPr/>
                    <a:lstStyle/>
                    <a:p>
                      <a:pPr algn="ctr" fontAlgn="ctr"/>
                      <a:r>
                        <a:rPr lang="az-Cyrl-AZ" sz="1200" b="0" i="0" u="none" strike="noStrike" dirty="0">
                          <a:solidFill>
                            <a:srgbClr val="FF0000"/>
                          </a:solidFill>
                          <a:latin typeface="Arial" pitchFamily="34" charset="0"/>
                          <a:cs typeface="Arial" pitchFamily="34" charset="0"/>
                        </a:rPr>
                        <a:t>ѵ</a:t>
                      </a:r>
                    </a:p>
                  </a:txBody>
                  <a:tcPr marL="9525" marR="9525" marT="9525" marB="0" anchor="ctr"/>
                </a:tc>
                <a:tc>
                  <a:txBody>
                    <a:bodyPr/>
                    <a:lstStyle/>
                    <a:p>
                      <a:pPr algn="ctr" fontAlgn="ctr"/>
                      <a:r>
                        <a:rPr lang="az-Cyrl-AZ" sz="1200" b="0" i="0" u="none" strike="noStrike" dirty="0">
                          <a:solidFill>
                            <a:srgbClr val="FF0000"/>
                          </a:solidFill>
                          <a:latin typeface="Arial" pitchFamily="34" charset="0"/>
                          <a:cs typeface="Arial" pitchFamily="34" charset="0"/>
                        </a:rPr>
                        <a:t>ѵ</a:t>
                      </a:r>
                    </a:p>
                  </a:txBody>
                  <a:tcPr marL="9525" marR="9525" marT="9525" marB="0" anchor="ctr"/>
                </a:tc>
                <a:tc>
                  <a:txBody>
                    <a:bodyPr/>
                    <a:lstStyle/>
                    <a:p>
                      <a:pPr algn="ctr" fontAlgn="ctr"/>
                      <a:r>
                        <a:rPr lang="az-Cyrl-AZ" sz="1200" b="0" i="0" u="none" strike="noStrike" dirty="0">
                          <a:solidFill>
                            <a:srgbClr val="FF0000"/>
                          </a:solidFill>
                          <a:latin typeface="Arial" pitchFamily="34" charset="0"/>
                          <a:cs typeface="Arial" pitchFamily="34" charset="0"/>
                        </a:rPr>
                        <a:t>ѵ</a:t>
                      </a:r>
                    </a:p>
                  </a:txBody>
                  <a:tcPr marL="9525" marR="9525" marT="9525" marB="0" anchor="ctr"/>
                </a:tc>
                <a:tc>
                  <a:txBody>
                    <a:bodyPr/>
                    <a:lstStyle/>
                    <a:p>
                      <a:pPr algn="ctr" fontAlgn="ctr"/>
                      <a:r>
                        <a:rPr lang="az-Cyrl-AZ" sz="1200" b="0" i="0" u="none" strike="noStrike" dirty="0">
                          <a:solidFill>
                            <a:srgbClr val="FF0000"/>
                          </a:solidFill>
                          <a:latin typeface="Arial" pitchFamily="34" charset="0"/>
                          <a:cs typeface="Arial" pitchFamily="34" charset="0"/>
                        </a:rPr>
                        <a:t>ѵ</a:t>
                      </a:r>
                    </a:p>
                  </a:txBody>
                  <a:tcPr marL="9525" marR="9525" marT="9525" marB="0" anchor="ctr"/>
                </a:tc>
                <a:tc>
                  <a:txBody>
                    <a:bodyPr/>
                    <a:lstStyle/>
                    <a:p>
                      <a:pPr algn="ctr" fontAlgn="ctr"/>
                      <a:r>
                        <a:rPr lang="az-Cyrl-AZ" sz="1200" b="0" i="0" u="none" strike="noStrike" dirty="0">
                          <a:solidFill>
                            <a:srgbClr val="FF0000"/>
                          </a:solidFill>
                          <a:latin typeface="Arial" pitchFamily="34" charset="0"/>
                          <a:cs typeface="Arial" pitchFamily="34" charset="0"/>
                        </a:rPr>
                        <a:t>ѵ</a:t>
                      </a:r>
                    </a:p>
                  </a:txBody>
                  <a:tcPr marL="9525" marR="9525" marT="9525" marB="0" anchor="ctr"/>
                </a:tc>
                <a:tc>
                  <a:txBody>
                    <a:bodyPr/>
                    <a:lstStyle/>
                    <a:p>
                      <a:pPr algn="ctr" fontAlgn="ctr"/>
                      <a:r>
                        <a:rPr lang="az-Cyrl-AZ" sz="1200" b="0" i="0" u="none" strike="noStrike" dirty="0">
                          <a:solidFill>
                            <a:srgbClr val="FF0000"/>
                          </a:solidFill>
                          <a:latin typeface="Arial" pitchFamily="34" charset="0"/>
                          <a:cs typeface="Arial" pitchFamily="34" charset="0"/>
                        </a:rPr>
                        <a:t>ѵ</a:t>
                      </a:r>
                    </a:p>
                  </a:txBody>
                  <a:tcPr marL="9525" marR="9525" marT="9525" marB="0" anchor="ctr"/>
                </a:tc>
                <a:tc>
                  <a:txBody>
                    <a:bodyPr/>
                    <a:lstStyle/>
                    <a:p>
                      <a:pPr algn="ctr" fontAlgn="ctr"/>
                      <a:r>
                        <a:rPr lang="az-Cyrl-AZ" sz="1200" b="0" i="0" u="none" strike="noStrike" dirty="0">
                          <a:solidFill>
                            <a:srgbClr val="FF0000"/>
                          </a:solidFill>
                          <a:latin typeface="Arial" pitchFamily="34" charset="0"/>
                          <a:cs typeface="Arial" pitchFamily="34" charset="0"/>
                        </a:rPr>
                        <a:t>ѵ</a:t>
                      </a:r>
                    </a:p>
                  </a:txBody>
                  <a:tcPr marL="9525" marR="9525" marT="9525" marB="0" anchor="ctr"/>
                </a:tc>
                <a:tc>
                  <a:txBody>
                    <a:bodyPr/>
                    <a:lstStyle/>
                    <a:p>
                      <a:pPr algn="ctr" fontAlgn="ctr"/>
                      <a:r>
                        <a:rPr lang="az-Cyrl-AZ" sz="1200" b="0" i="0" u="none" strike="noStrike" dirty="0">
                          <a:solidFill>
                            <a:srgbClr val="FF0000"/>
                          </a:solidFill>
                          <a:latin typeface="Arial" pitchFamily="34" charset="0"/>
                          <a:cs typeface="Arial" pitchFamily="34" charset="0"/>
                        </a:rPr>
                        <a:t>ѵ</a:t>
                      </a:r>
                    </a:p>
                  </a:txBody>
                  <a:tcPr marL="9525" marR="9525" marT="9525" marB="0" anchor="ctr"/>
                </a:tc>
                <a:tc>
                  <a:txBody>
                    <a:bodyPr/>
                    <a:lstStyle/>
                    <a:p>
                      <a:pPr algn="ctr" fontAlgn="ctr"/>
                      <a:r>
                        <a:rPr lang="az-Cyrl-AZ" sz="1200" b="0" i="0" u="none" strike="noStrike" dirty="0">
                          <a:solidFill>
                            <a:srgbClr val="FF0000"/>
                          </a:solidFill>
                          <a:latin typeface="Arial" pitchFamily="34" charset="0"/>
                          <a:cs typeface="Arial" pitchFamily="34" charset="0"/>
                        </a:rPr>
                        <a:t>ѵ</a:t>
                      </a:r>
                    </a:p>
                  </a:txBody>
                  <a:tcPr marL="9525" marR="9525" marT="9525" marB="0" anchor="ctr"/>
                </a:tc>
                <a:tc>
                  <a:txBody>
                    <a:bodyPr/>
                    <a:lstStyle/>
                    <a:p>
                      <a:pPr algn="ctr" fontAlgn="ctr"/>
                      <a:r>
                        <a:rPr lang="tr-TR" sz="1200" b="0" i="0" u="none" strike="noStrike" dirty="0">
                          <a:solidFill>
                            <a:srgbClr val="FF0000"/>
                          </a:solidFill>
                          <a:latin typeface="Arial" pitchFamily="34" charset="0"/>
                          <a:cs typeface="Arial" pitchFamily="34" charset="0"/>
                        </a:rPr>
                        <a:t> </a:t>
                      </a:r>
                    </a:p>
                  </a:txBody>
                  <a:tcPr marL="9525" marR="9525" marT="9525" marB="0" anchor="ctr"/>
                </a:tc>
              </a:tr>
              <a:tr h="389853">
                <a:tc>
                  <a:txBody>
                    <a:bodyPr/>
                    <a:lstStyle/>
                    <a:p>
                      <a:pPr algn="l" fontAlgn="ctr"/>
                      <a:r>
                        <a:rPr lang="tr-TR" sz="1200" b="1" i="0" u="none" strike="noStrike" dirty="0" smtClean="0">
                          <a:latin typeface="Times New Roman" pitchFamily="18" charset="0"/>
                          <a:cs typeface="Times New Roman" pitchFamily="18" charset="0"/>
                        </a:rPr>
                        <a:t>6-7</a:t>
                      </a:r>
                      <a:endParaRPr lang="tr-TR" sz="1200" b="1" i="0" u="none" strike="noStrike" dirty="0">
                        <a:latin typeface="Times New Roman" pitchFamily="18" charset="0"/>
                        <a:cs typeface="Times New Roman" pitchFamily="18" charset="0"/>
                      </a:endParaRPr>
                    </a:p>
                  </a:txBody>
                  <a:tcPr marL="9525" marR="9525" marT="9525" marB="0" anchor="ctr"/>
                </a:tc>
                <a:tc>
                  <a:txBody>
                    <a:bodyPr/>
                    <a:lstStyle/>
                    <a:p>
                      <a:pPr algn="l" fontAlgn="ctr"/>
                      <a:r>
                        <a:rPr lang="tr-TR" sz="1100" b="0" i="0" u="none" strike="noStrike" dirty="0" smtClean="0">
                          <a:latin typeface="Times New Roman" pitchFamily="18" charset="0"/>
                          <a:cs typeface="Times New Roman" pitchFamily="18" charset="0"/>
                        </a:rPr>
                        <a:t>2018-2020</a:t>
                      </a:r>
                      <a:r>
                        <a:rPr lang="tr-TR" sz="1100" b="0" i="0" u="none" strike="noStrike" baseline="0" dirty="0" smtClean="0">
                          <a:latin typeface="Times New Roman" pitchFamily="18" charset="0"/>
                          <a:cs typeface="Times New Roman" pitchFamily="18" charset="0"/>
                        </a:rPr>
                        <a:t> İlk Yapılacak, 2017-2019 Sonlanacak Hizmetler</a:t>
                      </a:r>
                      <a:endParaRPr lang="tr-TR" sz="1100" b="0" i="0" u="none" strike="noStrike" dirty="0">
                        <a:latin typeface="Times New Roman" pitchFamily="18" charset="0"/>
                        <a:cs typeface="Times New Roman" pitchFamily="18" charset="0"/>
                      </a:endParaRPr>
                    </a:p>
                  </a:txBody>
                  <a:tcPr marL="9525" marR="9525" marT="9525" marB="0" anchor="ctr"/>
                </a:tc>
                <a:tc>
                  <a:txBody>
                    <a:bodyPr/>
                    <a:lstStyle/>
                    <a:p>
                      <a:pPr algn="ctr" fontAlgn="ctr"/>
                      <a:endParaRPr lang="az-Cyrl-AZ" sz="1200" b="0" i="0" u="none" strike="noStrike" dirty="0">
                        <a:solidFill>
                          <a:srgbClr val="FF0000"/>
                        </a:solidFill>
                        <a:latin typeface="Arial" pitchFamily="34" charset="0"/>
                        <a:cs typeface="Arial" pitchFamily="34" charset="0"/>
                      </a:endParaRPr>
                    </a:p>
                  </a:txBody>
                  <a:tcPr marL="9525" marR="9525" marT="9525" marB="0" anchor="ctr"/>
                </a:tc>
                <a:tc>
                  <a:txBody>
                    <a:bodyPr/>
                    <a:lstStyle/>
                    <a:p>
                      <a:pPr algn="ctr" fontAlgn="ctr"/>
                      <a:endParaRPr lang="az-Cyrl-AZ" sz="1200" b="0" i="0" u="none" strike="noStrike" dirty="0">
                        <a:solidFill>
                          <a:srgbClr val="FF0000"/>
                        </a:solidFill>
                        <a:latin typeface="Arial" pitchFamily="34" charset="0"/>
                        <a:cs typeface="Arial" pitchFamily="34" charset="0"/>
                      </a:endParaRPr>
                    </a:p>
                  </a:txBody>
                  <a:tcPr marL="9525" marR="9525" marT="9525" marB="0" anchor="ct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az-Cyrl-AZ" sz="1200" b="0" i="0" u="none" strike="noStrike" dirty="0" smtClean="0">
                          <a:solidFill>
                            <a:srgbClr val="FF0000"/>
                          </a:solidFill>
                          <a:latin typeface="Arial" pitchFamily="34" charset="0"/>
                          <a:cs typeface="Arial" pitchFamily="34" charset="0"/>
                        </a:rPr>
                        <a:t>ѵ</a:t>
                      </a:r>
                      <a:endParaRPr lang="az-Cyrl-AZ" sz="1200" b="0" i="0" u="none" strike="noStrike" dirty="0">
                        <a:solidFill>
                          <a:srgbClr val="FF0000"/>
                        </a:solidFill>
                        <a:latin typeface="Arial" pitchFamily="34" charset="0"/>
                        <a:cs typeface="Arial" pitchFamily="34" charset="0"/>
                      </a:endParaRPr>
                    </a:p>
                  </a:txBody>
                  <a:tcPr marL="9525" marR="9525" marT="9525" marB="0" anchor="ctr"/>
                </a:tc>
                <a:tc>
                  <a:txBody>
                    <a:bodyPr/>
                    <a:lstStyle/>
                    <a:p>
                      <a:pPr algn="ctr" fontAlgn="ctr"/>
                      <a:endParaRPr lang="az-Cyrl-AZ" sz="1200" b="0" i="0" u="none" strike="noStrike" dirty="0">
                        <a:solidFill>
                          <a:srgbClr val="FF0000"/>
                        </a:solidFill>
                        <a:latin typeface="Arial" pitchFamily="34" charset="0"/>
                        <a:cs typeface="Arial" pitchFamily="34" charset="0"/>
                      </a:endParaRPr>
                    </a:p>
                  </a:txBody>
                  <a:tcPr marL="9525" marR="9525" marT="9525" marB="0" anchor="ctr"/>
                </a:tc>
                <a:tc>
                  <a:txBody>
                    <a:bodyPr/>
                    <a:lstStyle/>
                    <a:p>
                      <a:pPr algn="ctr" fontAlgn="ctr"/>
                      <a:endParaRPr lang="az-Cyrl-AZ" sz="1200" b="0" i="0" u="none" strike="noStrike" dirty="0">
                        <a:solidFill>
                          <a:srgbClr val="FF0000"/>
                        </a:solidFill>
                        <a:latin typeface="Arial" pitchFamily="34" charset="0"/>
                        <a:cs typeface="Arial" pitchFamily="34" charset="0"/>
                      </a:endParaRPr>
                    </a:p>
                  </a:txBody>
                  <a:tcPr marL="9525" marR="9525" marT="9525" marB="0" anchor="ct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az-Cyrl-AZ" sz="1200" b="0" i="0" u="none" strike="noStrike" dirty="0" smtClean="0">
                          <a:solidFill>
                            <a:srgbClr val="FF0000"/>
                          </a:solidFill>
                          <a:latin typeface="Arial" pitchFamily="34" charset="0"/>
                          <a:cs typeface="Arial" pitchFamily="34" charset="0"/>
                        </a:rPr>
                        <a:t>ѵ</a:t>
                      </a:r>
                      <a:endParaRPr lang="az-Cyrl-AZ" sz="1200" b="0" i="0" u="none" strike="noStrike" dirty="0">
                        <a:solidFill>
                          <a:srgbClr val="FF0000"/>
                        </a:solidFill>
                        <a:latin typeface="Arial" pitchFamily="34" charset="0"/>
                        <a:cs typeface="Arial" pitchFamily="34" charset="0"/>
                      </a:endParaRPr>
                    </a:p>
                  </a:txBody>
                  <a:tcPr marL="9525" marR="9525" marT="9525" marB="0" anchor="ctr"/>
                </a:tc>
                <a:tc>
                  <a:txBody>
                    <a:bodyPr/>
                    <a:lstStyle/>
                    <a:p>
                      <a:pPr algn="ctr" fontAlgn="ctr"/>
                      <a:endParaRPr lang="az-Cyrl-AZ" sz="1200" b="0" i="0" u="none" strike="noStrike" dirty="0">
                        <a:solidFill>
                          <a:srgbClr val="FF0000"/>
                        </a:solidFill>
                        <a:latin typeface="Arial" pitchFamily="34" charset="0"/>
                        <a:cs typeface="Arial" pitchFamily="34" charset="0"/>
                      </a:endParaRPr>
                    </a:p>
                  </a:txBody>
                  <a:tcPr marL="9525" marR="9525" marT="9525" marB="0" anchor="ctr"/>
                </a:tc>
                <a:tc>
                  <a:txBody>
                    <a:bodyPr/>
                    <a:lstStyle/>
                    <a:p>
                      <a:pPr algn="ctr" fontAlgn="ctr"/>
                      <a:endParaRPr lang="az-Cyrl-AZ" sz="1200" b="0" i="0" u="none" strike="noStrike" dirty="0">
                        <a:solidFill>
                          <a:srgbClr val="FF0000"/>
                        </a:solidFill>
                        <a:latin typeface="Arial" pitchFamily="34" charset="0"/>
                        <a:cs typeface="Arial" pitchFamily="34" charset="0"/>
                      </a:endParaRPr>
                    </a:p>
                  </a:txBody>
                  <a:tcPr marL="9525" marR="9525" marT="9525" marB="0" anchor="ctr"/>
                </a:tc>
                <a:tc>
                  <a:txBody>
                    <a:bodyPr/>
                    <a:lstStyle/>
                    <a:p>
                      <a:pPr algn="ctr" fontAlgn="ctr"/>
                      <a:endParaRPr lang="az-Cyrl-AZ" sz="1200" b="0" i="0" u="none" strike="noStrike" dirty="0">
                        <a:solidFill>
                          <a:srgbClr val="FF0000"/>
                        </a:solidFill>
                        <a:latin typeface="Arial" pitchFamily="34" charset="0"/>
                        <a:cs typeface="Arial" pitchFamily="34" charset="0"/>
                      </a:endParaRPr>
                    </a:p>
                  </a:txBody>
                  <a:tcPr marL="9525" marR="9525" marT="9525" marB="0" anchor="ctr"/>
                </a:tc>
                <a:tc>
                  <a:txBody>
                    <a:bodyPr/>
                    <a:lstStyle/>
                    <a:p>
                      <a:pPr algn="ctr" fontAlgn="ctr"/>
                      <a:endParaRPr lang="az-Cyrl-AZ" sz="1200" b="0" i="0" u="none" strike="noStrike" dirty="0">
                        <a:solidFill>
                          <a:srgbClr val="FF0000"/>
                        </a:solidFill>
                        <a:latin typeface="Arial" pitchFamily="34" charset="0"/>
                        <a:cs typeface="Arial" pitchFamily="34" charset="0"/>
                      </a:endParaRPr>
                    </a:p>
                  </a:txBody>
                  <a:tcPr marL="9525" marR="9525" marT="9525" marB="0" anchor="ctr"/>
                </a:tc>
                <a:tc>
                  <a:txBody>
                    <a:bodyPr/>
                    <a:lstStyle/>
                    <a:p>
                      <a:pPr algn="ctr" fontAlgn="ctr"/>
                      <a:endParaRPr lang="az-Cyrl-AZ" sz="1200" b="0" i="0" u="none" strike="noStrike" dirty="0">
                        <a:solidFill>
                          <a:srgbClr val="FF0000"/>
                        </a:solidFill>
                        <a:latin typeface="Arial" pitchFamily="34" charset="0"/>
                        <a:cs typeface="Arial" pitchFamily="34" charset="0"/>
                      </a:endParaRPr>
                    </a:p>
                  </a:txBody>
                  <a:tcPr marL="9525" marR="9525" marT="9525" marB="0" anchor="ctr"/>
                </a:tc>
                <a:tc>
                  <a:txBody>
                    <a:bodyPr/>
                    <a:lstStyle/>
                    <a:p>
                      <a:pPr algn="ctr" fontAlgn="ctr"/>
                      <a:endParaRPr lang="az-Cyrl-AZ" sz="1200" b="0" i="0" u="none" strike="noStrike" dirty="0">
                        <a:solidFill>
                          <a:srgbClr val="FF0000"/>
                        </a:solidFill>
                        <a:latin typeface="Arial" pitchFamily="34" charset="0"/>
                        <a:cs typeface="Arial" pitchFamily="34" charset="0"/>
                      </a:endParaRPr>
                    </a:p>
                  </a:txBody>
                  <a:tcPr marL="9525" marR="9525" marT="9525" marB="0" anchor="ctr"/>
                </a:tc>
                <a:tc>
                  <a:txBody>
                    <a:bodyPr/>
                    <a:lstStyle/>
                    <a:p>
                      <a:pPr algn="ctr" fontAlgn="ctr"/>
                      <a:endParaRPr lang="tr-TR" sz="1200" b="0" i="0" u="none" strike="noStrike" dirty="0">
                        <a:solidFill>
                          <a:srgbClr val="FF0000"/>
                        </a:solidFill>
                        <a:latin typeface="Arial" pitchFamily="34" charset="0"/>
                        <a:cs typeface="Arial" pitchFamily="34" charset="0"/>
                      </a:endParaRPr>
                    </a:p>
                  </a:txBody>
                  <a:tcPr marL="9525" marR="9525" marT="9525" marB="0" anchor="ctr"/>
                </a:tc>
              </a:tr>
              <a:tr h="424314">
                <a:tc>
                  <a:txBody>
                    <a:bodyPr/>
                    <a:lstStyle/>
                    <a:p>
                      <a:pPr algn="l" fontAlgn="ctr"/>
                      <a:r>
                        <a:rPr lang="tr-TR" sz="1200" b="1" i="0" u="none" strike="noStrike" dirty="0">
                          <a:latin typeface="Times New Roman" pitchFamily="18" charset="0"/>
                          <a:cs typeface="Times New Roman" pitchFamily="18" charset="0"/>
                        </a:rPr>
                        <a:t>10</a:t>
                      </a:r>
                    </a:p>
                  </a:txBody>
                  <a:tcPr marL="9525" marR="9525" marT="9525" marB="0" anchor="ctr"/>
                </a:tc>
                <a:tc>
                  <a:txBody>
                    <a:bodyPr/>
                    <a:lstStyle/>
                    <a:p>
                      <a:pPr algn="l" fontAlgn="ctr"/>
                      <a:r>
                        <a:rPr lang="tr-TR" sz="1200" b="0" i="0" u="none" strike="noStrike" dirty="0">
                          <a:latin typeface="Times New Roman" pitchFamily="18" charset="0"/>
                          <a:cs typeface="Times New Roman" pitchFamily="18" charset="0"/>
                        </a:rPr>
                        <a:t>Birimlerin Hizmet Maliyetinin Tespitine İlişkin Bilgi Formu</a:t>
                      </a:r>
                    </a:p>
                  </a:txBody>
                  <a:tcPr marL="9525" marR="9525" marT="9525" marB="0" anchor="ctr"/>
                </a:tc>
                <a:tc>
                  <a:txBody>
                    <a:bodyPr/>
                    <a:lstStyle/>
                    <a:p>
                      <a:pPr algn="ctr" fontAlgn="ctr"/>
                      <a:r>
                        <a:rPr lang="az-Cyrl-AZ" sz="1200" b="0" i="0" u="none" strike="noStrike" dirty="0">
                          <a:solidFill>
                            <a:srgbClr val="FF0000"/>
                          </a:solidFill>
                          <a:latin typeface="Arial" pitchFamily="34" charset="0"/>
                          <a:cs typeface="Arial" pitchFamily="34" charset="0"/>
                        </a:rPr>
                        <a:t>ѵ</a:t>
                      </a:r>
                    </a:p>
                  </a:txBody>
                  <a:tcPr marL="9525" marR="9525" marT="9525" marB="0" anchor="ctr"/>
                </a:tc>
                <a:tc>
                  <a:txBody>
                    <a:bodyPr/>
                    <a:lstStyle/>
                    <a:p>
                      <a:pPr algn="ctr" fontAlgn="ctr"/>
                      <a:r>
                        <a:rPr lang="az-Cyrl-AZ" sz="1200" b="0" i="0" u="none" strike="noStrike" dirty="0">
                          <a:solidFill>
                            <a:srgbClr val="FF0000"/>
                          </a:solidFill>
                          <a:latin typeface="Arial" pitchFamily="34" charset="0"/>
                          <a:cs typeface="Arial" pitchFamily="34" charset="0"/>
                        </a:rPr>
                        <a:t>ѵ</a:t>
                      </a:r>
                    </a:p>
                  </a:txBody>
                  <a:tcPr marL="9525" marR="9525" marT="9525" marB="0" anchor="ctr"/>
                </a:tc>
                <a:tc>
                  <a:txBody>
                    <a:bodyPr/>
                    <a:lstStyle/>
                    <a:p>
                      <a:pPr algn="ctr" fontAlgn="ctr"/>
                      <a:r>
                        <a:rPr lang="az-Cyrl-AZ" sz="1200" b="0" i="0" u="none" strike="noStrike" dirty="0">
                          <a:solidFill>
                            <a:srgbClr val="FF0000"/>
                          </a:solidFill>
                          <a:latin typeface="Arial" pitchFamily="34" charset="0"/>
                          <a:cs typeface="Arial" pitchFamily="34" charset="0"/>
                        </a:rPr>
                        <a:t>ѵ</a:t>
                      </a:r>
                    </a:p>
                  </a:txBody>
                  <a:tcPr marL="9525" marR="9525" marT="9525" marB="0" anchor="ctr"/>
                </a:tc>
                <a:tc>
                  <a:txBody>
                    <a:bodyPr/>
                    <a:lstStyle/>
                    <a:p>
                      <a:pPr algn="ctr" fontAlgn="ctr"/>
                      <a:r>
                        <a:rPr lang="az-Cyrl-AZ" sz="1200" b="0" i="0" u="none" strike="noStrike" dirty="0">
                          <a:solidFill>
                            <a:srgbClr val="FF0000"/>
                          </a:solidFill>
                          <a:latin typeface="Arial" pitchFamily="34" charset="0"/>
                          <a:cs typeface="Arial" pitchFamily="34" charset="0"/>
                        </a:rPr>
                        <a:t>ѵ</a:t>
                      </a:r>
                    </a:p>
                  </a:txBody>
                  <a:tcPr marL="9525" marR="9525" marT="9525" marB="0" anchor="ctr"/>
                </a:tc>
                <a:tc>
                  <a:txBody>
                    <a:bodyPr/>
                    <a:lstStyle/>
                    <a:p>
                      <a:pPr algn="ctr" fontAlgn="ctr"/>
                      <a:r>
                        <a:rPr lang="az-Cyrl-AZ" sz="1200" b="0" i="0" u="none" strike="noStrike">
                          <a:solidFill>
                            <a:srgbClr val="FF0000"/>
                          </a:solidFill>
                          <a:latin typeface="Arial" pitchFamily="34" charset="0"/>
                          <a:cs typeface="Arial" pitchFamily="34" charset="0"/>
                        </a:rPr>
                        <a:t>ѵ</a:t>
                      </a:r>
                    </a:p>
                  </a:txBody>
                  <a:tcPr marL="9525" marR="9525" marT="9525" marB="0" anchor="ctr"/>
                </a:tc>
                <a:tc>
                  <a:txBody>
                    <a:bodyPr/>
                    <a:lstStyle/>
                    <a:p>
                      <a:pPr algn="ctr" fontAlgn="ctr"/>
                      <a:r>
                        <a:rPr lang="az-Cyrl-AZ" sz="1200" b="0" i="0" u="none" strike="noStrike">
                          <a:solidFill>
                            <a:srgbClr val="FF0000"/>
                          </a:solidFill>
                          <a:latin typeface="Arial" pitchFamily="34" charset="0"/>
                          <a:cs typeface="Arial" pitchFamily="34" charset="0"/>
                        </a:rPr>
                        <a:t>ѵ</a:t>
                      </a:r>
                    </a:p>
                  </a:txBody>
                  <a:tcPr marL="9525" marR="9525" marT="9525" marB="0" anchor="ctr"/>
                </a:tc>
                <a:tc>
                  <a:txBody>
                    <a:bodyPr/>
                    <a:lstStyle/>
                    <a:p>
                      <a:pPr algn="ctr" fontAlgn="ctr"/>
                      <a:r>
                        <a:rPr lang="az-Cyrl-AZ" sz="1200" b="0" i="0" u="none" strike="noStrike">
                          <a:solidFill>
                            <a:srgbClr val="FF0000"/>
                          </a:solidFill>
                          <a:latin typeface="Arial" pitchFamily="34" charset="0"/>
                          <a:cs typeface="Arial" pitchFamily="34" charset="0"/>
                        </a:rPr>
                        <a:t>ѵ</a:t>
                      </a:r>
                    </a:p>
                  </a:txBody>
                  <a:tcPr marL="9525" marR="9525" marT="9525" marB="0" anchor="ctr"/>
                </a:tc>
                <a:tc>
                  <a:txBody>
                    <a:bodyPr/>
                    <a:lstStyle/>
                    <a:p>
                      <a:pPr algn="ctr" fontAlgn="ctr"/>
                      <a:r>
                        <a:rPr lang="az-Cyrl-AZ" sz="1200" b="0" i="0" u="none" strike="noStrike" dirty="0">
                          <a:solidFill>
                            <a:srgbClr val="FF0000"/>
                          </a:solidFill>
                          <a:latin typeface="Arial" pitchFamily="34" charset="0"/>
                          <a:cs typeface="Arial" pitchFamily="34" charset="0"/>
                        </a:rPr>
                        <a:t>ѵ</a:t>
                      </a:r>
                    </a:p>
                  </a:txBody>
                  <a:tcPr marL="9525" marR="9525" marT="9525" marB="0" anchor="ctr"/>
                </a:tc>
                <a:tc>
                  <a:txBody>
                    <a:bodyPr/>
                    <a:lstStyle/>
                    <a:p>
                      <a:pPr algn="ctr" fontAlgn="ctr"/>
                      <a:r>
                        <a:rPr lang="az-Cyrl-AZ" sz="1200" b="0" i="0" u="none" strike="noStrike" dirty="0">
                          <a:solidFill>
                            <a:srgbClr val="FF0000"/>
                          </a:solidFill>
                          <a:latin typeface="Arial" pitchFamily="34" charset="0"/>
                          <a:cs typeface="Arial" pitchFamily="34" charset="0"/>
                        </a:rPr>
                        <a:t>ѵ</a:t>
                      </a:r>
                    </a:p>
                  </a:txBody>
                  <a:tcPr marL="9525" marR="9525" marT="9525" marB="0" anchor="ctr"/>
                </a:tc>
                <a:tc>
                  <a:txBody>
                    <a:bodyPr/>
                    <a:lstStyle/>
                    <a:p>
                      <a:pPr algn="ctr" fontAlgn="ctr"/>
                      <a:r>
                        <a:rPr lang="az-Cyrl-AZ" sz="1200" b="0" i="0" u="none" strike="noStrike">
                          <a:solidFill>
                            <a:srgbClr val="FF0000"/>
                          </a:solidFill>
                          <a:latin typeface="Arial" pitchFamily="34" charset="0"/>
                          <a:cs typeface="Arial" pitchFamily="34" charset="0"/>
                        </a:rPr>
                        <a:t>ѵ</a:t>
                      </a:r>
                    </a:p>
                  </a:txBody>
                  <a:tcPr marL="9525" marR="9525" marT="9525" marB="0" anchor="ctr"/>
                </a:tc>
                <a:tc>
                  <a:txBody>
                    <a:bodyPr/>
                    <a:lstStyle/>
                    <a:p>
                      <a:pPr algn="ctr" fontAlgn="ctr"/>
                      <a:r>
                        <a:rPr lang="az-Cyrl-AZ" sz="1200" b="0" i="0" u="none" strike="noStrike">
                          <a:solidFill>
                            <a:srgbClr val="FF0000"/>
                          </a:solidFill>
                          <a:latin typeface="Arial" pitchFamily="34" charset="0"/>
                          <a:cs typeface="Arial" pitchFamily="34" charset="0"/>
                        </a:rPr>
                        <a:t>ѵ</a:t>
                      </a:r>
                    </a:p>
                  </a:txBody>
                  <a:tcPr marL="9525" marR="9525" marT="9525" marB="0" anchor="ctr"/>
                </a:tc>
                <a:tc>
                  <a:txBody>
                    <a:bodyPr/>
                    <a:lstStyle/>
                    <a:p>
                      <a:pPr algn="ctr" fontAlgn="ctr"/>
                      <a:r>
                        <a:rPr lang="az-Cyrl-AZ" sz="1200" b="0" i="0" u="none" strike="noStrike">
                          <a:solidFill>
                            <a:srgbClr val="FF0000"/>
                          </a:solidFill>
                          <a:latin typeface="Arial" pitchFamily="34" charset="0"/>
                          <a:cs typeface="Arial" pitchFamily="34" charset="0"/>
                        </a:rPr>
                        <a:t>ѵ</a:t>
                      </a:r>
                    </a:p>
                  </a:txBody>
                  <a:tcPr marL="9525" marR="9525" marT="9525" marB="0" anchor="ctr"/>
                </a:tc>
                <a:tc>
                  <a:txBody>
                    <a:bodyPr/>
                    <a:lstStyle/>
                    <a:p>
                      <a:pPr algn="ctr" fontAlgn="ctr"/>
                      <a:r>
                        <a:rPr lang="tr-TR" sz="1200" b="0" i="0" u="none" strike="noStrike" dirty="0">
                          <a:solidFill>
                            <a:srgbClr val="FF0000"/>
                          </a:solidFill>
                          <a:latin typeface="Arial" pitchFamily="34" charset="0"/>
                          <a:cs typeface="Arial" pitchFamily="34" charset="0"/>
                        </a:rPr>
                        <a:t> </a:t>
                      </a:r>
                    </a:p>
                  </a:txBody>
                  <a:tcPr marL="9525" marR="9525" marT="9525" marB="0" anchor="ctr"/>
                </a:tc>
              </a:tr>
              <a:tr h="217542">
                <a:tc>
                  <a:txBody>
                    <a:bodyPr/>
                    <a:lstStyle/>
                    <a:p>
                      <a:pPr algn="l" fontAlgn="ctr"/>
                      <a:r>
                        <a:rPr lang="tr-TR" sz="1200" b="1" i="0" u="none" strike="noStrike">
                          <a:latin typeface="Times New Roman" pitchFamily="18" charset="0"/>
                          <a:cs typeface="Times New Roman" pitchFamily="18" charset="0"/>
                        </a:rPr>
                        <a:t>11</a:t>
                      </a:r>
                    </a:p>
                  </a:txBody>
                  <a:tcPr marL="9525" marR="9525" marT="9525" marB="0" anchor="ctr"/>
                </a:tc>
                <a:tc>
                  <a:txBody>
                    <a:bodyPr/>
                    <a:lstStyle/>
                    <a:p>
                      <a:pPr algn="l" fontAlgn="ctr"/>
                      <a:r>
                        <a:rPr lang="tr-TR" sz="1200" b="0" i="0" u="none" strike="noStrike" dirty="0">
                          <a:latin typeface="Times New Roman" pitchFamily="18" charset="0"/>
                          <a:cs typeface="Times New Roman" pitchFamily="18" charset="0"/>
                        </a:rPr>
                        <a:t>Fiziksel Değerler Bilgi Formu</a:t>
                      </a:r>
                    </a:p>
                  </a:txBody>
                  <a:tcPr marL="9525" marR="9525" marT="9525" marB="0" anchor="ctr"/>
                </a:tc>
                <a:tc>
                  <a:txBody>
                    <a:bodyPr/>
                    <a:lstStyle/>
                    <a:p>
                      <a:pPr algn="ctr" fontAlgn="ctr"/>
                      <a:r>
                        <a:rPr lang="az-Cyrl-AZ" sz="1200" b="0" i="0" u="none" strike="noStrike">
                          <a:solidFill>
                            <a:srgbClr val="FF0000"/>
                          </a:solidFill>
                          <a:latin typeface="Arial" pitchFamily="34" charset="0"/>
                          <a:cs typeface="Arial" pitchFamily="34" charset="0"/>
                        </a:rPr>
                        <a:t>ѵ</a:t>
                      </a:r>
                    </a:p>
                  </a:txBody>
                  <a:tcPr marL="9525" marR="9525" marT="9525" marB="0" anchor="ctr"/>
                </a:tc>
                <a:tc>
                  <a:txBody>
                    <a:bodyPr/>
                    <a:lstStyle/>
                    <a:p>
                      <a:pPr algn="ctr" fontAlgn="ctr"/>
                      <a:r>
                        <a:rPr lang="az-Cyrl-AZ" sz="1200" b="0" i="0" u="none" strike="noStrike">
                          <a:solidFill>
                            <a:srgbClr val="FF0000"/>
                          </a:solidFill>
                          <a:latin typeface="Arial" pitchFamily="34" charset="0"/>
                          <a:cs typeface="Arial" pitchFamily="34" charset="0"/>
                        </a:rPr>
                        <a:t>ѵ</a:t>
                      </a:r>
                    </a:p>
                  </a:txBody>
                  <a:tcPr marL="9525" marR="9525" marT="9525" marB="0" anchor="ctr"/>
                </a:tc>
                <a:tc>
                  <a:txBody>
                    <a:bodyPr/>
                    <a:lstStyle/>
                    <a:p>
                      <a:pPr algn="ctr" fontAlgn="ctr"/>
                      <a:r>
                        <a:rPr lang="az-Cyrl-AZ" sz="1200" b="0" i="0" u="none" strike="noStrike" dirty="0">
                          <a:solidFill>
                            <a:srgbClr val="FF0000"/>
                          </a:solidFill>
                          <a:latin typeface="Arial" pitchFamily="34" charset="0"/>
                          <a:cs typeface="Arial" pitchFamily="34" charset="0"/>
                        </a:rPr>
                        <a:t>ѵ</a:t>
                      </a:r>
                    </a:p>
                  </a:txBody>
                  <a:tcPr marL="9525" marR="9525" marT="9525" marB="0" anchor="ctr"/>
                </a:tc>
                <a:tc>
                  <a:txBody>
                    <a:bodyPr/>
                    <a:lstStyle/>
                    <a:p>
                      <a:pPr algn="ctr" fontAlgn="ctr"/>
                      <a:r>
                        <a:rPr lang="az-Cyrl-AZ" sz="1200" b="0" i="0" u="none" strike="noStrike" dirty="0">
                          <a:solidFill>
                            <a:srgbClr val="FF0000"/>
                          </a:solidFill>
                          <a:latin typeface="Arial" pitchFamily="34" charset="0"/>
                          <a:cs typeface="Arial" pitchFamily="34" charset="0"/>
                        </a:rPr>
                        <a:t>ѵ</a:t>
                      </a:r>
                    </a:p>
                  </a:txBody>
                  <a:tcPr marL="9525" marR="9525" marT="9525" marB="0" anchor="ctr"/>
                </a:tc>
                <a:tc>
                  <a:txBody>
                    <a:bodyPr/>
                    <a:lstStyle/>
                    <a:p>
                      <a:pPr algn="ctr" fontAlgn="ctr"/>
                      <a:r>
                        <a:rPr lang="az-Cyrl-AZ" sz="1200" b="0" i="0" u="none" strike="noStrike" dirty="0">
                          <a:solidFill>
                            <a:srgbClr val="FF0000"/>
                          </a:solidFill>
                          <a:latin typeface="Arial" pitchFamily="34" charset="0"/>
                          <a:cs typeface="Arial" pitchFamily="34" charset="0"/>
                        </a:rPr>
                        <a:t>ѵ</a:t>
                      </a:r>
                    </a:p>
                  </a:txBody>
                  <a:tcPr marL="9525" marR="9525" marT="9525" marB="0" anchor="ctr"/>
                </a:tc>
                <a:tc>
                  <a:txBody>
                    <a:bodyPr/>
                    <a:lstStyle/>
                    <a:p>
                      <a:pPr algn="ctr" fontAlgn="ctr"/>
                      <a:r>
                        <a:rPr lang="az-Cyrl-AZ" sz="1200" b="0" i="0" u="none" strike="noStrike" dirty="0">
                          <a:solidFill>
                            <a:srgbClr val="FF0000"/>
                          </a:solidFill>
                          <a:latin typeface="Arial" pitchFamily="34" charset="0"/>
                          <a:cs typeface="Arial" pitchFamily="34" charset="0"/>
                        </a:rPr>
                        <a:t>ѵ</a:t>
                      </a:r>
                    </a:p>
                  </a:txBody>
                  <a:tcPr marL="9525" marR="9525" marT="9525" marB="0" anchor="ctr"/>
                </a:tc>
                <a:tc>
                  <a:txBody>
                    <a:bodyPr/>
                    <a:lstStyle/>
                    <a:p>
                      <a:pPr algn="ctr" fontAlgn="ctr"/>
                      <a:r>
                        <a:rPr lang="az-Cyrl-AZ" sz="1200" b="0" i="0" u="none" strike="noStrike">
                          <a:solidFill>
                            <a:srgbClr val="FF0000"/>
                          </a:solidFill>
                          <a:latin typeface="Arial" pitchFamily="34" charset="0"/>
                          <a:cs typeface="Arial" pitchFamily="34" charset="0"/>
                        </a:rPr>
                        <a:t>ѵ</a:t>
                      </a:r>
                    </a:p>
                  </a:txBody>
                  <a:tcPr marL="9525" marR="9525" marT="9525" marB="0" anchor="ctr"/>
                </a:tc>
                <a:tc>
                  <a:txBody>
                    <a:bodyPr/>
                    <a:lstStyle/>
                    <a:p>
                      <a:pPr algn="ctr" fontAlgn="ctr"/>
                      <a:r>
                        <a:rPr lang="az-Cyrl-AZ" sz="1200" b="0" i="0" u="none" strike="noStrike" dirty="0">
                          <a:solidFill>
                            <a:srgbClr val="FF0000"/>
                          </a:solidFill>
                          <a:latin typeface="Arial" pitchFamily="34" charset="0"/>
                          <a:cs typeface="Arial" pitchFamily="34" charset="0"/>
                        </a:rPr>
                        <a:t>ѵ</a:t>
                      </a:r>
                    </a:p>
                  </a:txBody>
                  <a:tcPr marL="9525" marR="9525" marT="9525" marB="0" anchor="ctr"/>
                </a:tc>
                <a:tc>
                  <a:txBody>
                    <a:bodyPr/>
                    <a:lstStyle/>
                    <a:p>
                      <a:pPr algn="ctr" fontAlgn="ctr"/>
                      <a:r>
                        <a:rPr lang="az-Cyrl-AZ" sz="1200" b="0" i="0" u="none" strike="noStrike">
                          <a:solidFill>
                            <a:srgbClr val="FF0000"/>
                          </a:solidFill>
                          <a:latin typeface="Arial" pitchFamily="34" charset="0"/>
                          <a:cs typeface="Arial" pitchFamily="34" charset="0"/>
                        </a:rPr>
                        <a:t>ѵ</a:t>
                      </a:r>
                    </a:p>
                  </a:txBody>
                  <a:tcPr marL="9525" marR="9525" marT="9525" marB="0" anchor="ctr"/>
                </a:tc>
                <a:tc>
                  <a:txBody>
                    <a:bodyPr/>
                    <a:lstStyle/>
                    <a:p>
                      <a:pPr algn="ctr" fontAlgn="ctr"/>
                      <a:r>
                        <a:rPr lang="az-Cyrl-AZ" sz="1200" b="0" i="0" u="none" strike="noStrike">
                          <a:solidFill>
                            <a:srgbClr val="FF0000"/>
                          </a:solidFill>
                          <a:latin typeface="Arial" pitchFamily="34" charset="0"/>
                          <a:cs typeface="Arial" pitchFamily="34" charset="0"/>
                        </a:rPr>
                        <a:t>ѵ</a:t>
                      </a:r>
                    </a:p>
                  </a:txBody>
                  <a:tcPr marL="9525" marR="9525" marT="9525" marB="0" anchor="ctr"/>
                </a:tc>
                <a:tc>
                  <a:txBody>
                    <a:bodyPr/>
                    <a:lstStyle/>
                    <a:p>
                      <a:pPr algn="ctr" fontAlgn="ctr"/>
                      <a:r>
                        <a:rPr lang="az-Cyrl-AZ" sz="1200" b="0" i="0" u="none" strike="noStrike">
                          <a:solidFill>
                            <a:srgbClr val="FF0000"/>
                          </a:solidFill>
                          <a:latin typeface="Arial" pitchFamily="34" charset="0"/>
                          <a:cs typeface="Arial" pitchFamily="34" charset="0"/>
                        </a:rPr>
                        <a:t>ѵ</a:t>
                      </a:r>
                    </a:p>
                  </a:txBody>
                  <a:tcPr marL="9525" marR="9525" marT="9525" marB="0" anchor="ctr"/>
                </a:tc>
                <a:tc>
                  <a:txBody>
                    <a:bodyPr/>
                    <a:lstStyle/>
                    <a:p>
                      <a:pPr algn="ctr" fontAlgn="ctr"/>
                      <a:r>
                        <a:rPr lang="az-Cyrl-AZ" sz="1200" b="0" i="0" u="none" strike="noStrike">
                          <a:solidFill>
                            <a:srgbClr val="FF0000"/>
                          </a:solidFill>
                          <a:latin typeface="Arial" pitchFamily="34" charset="0"/>
                          <a:cs typeface="Arial" pitchFamily="34" charset="0"/>
                        </a:rPr>
                        <a:t>ѵ</a:t>
                      </a:r>
                    </a:p>
                  </a:txBody>
                  <a:tcPr marL="9525" marR="9525" marT="9525" marB="0" anchor="ctr"/>
                </a:tc>
                <a:tc>
                  <a:txBody>
                    <a:bodyPr/>
                    <a:lstStyle/>
                    <a:p>
                      <a:pPr algn="ctr" fontAlgn="ctr"/>
                      <a:r>
                        <a:rPr lang="tr-TR" sz="1200" b="0" i="0" u="none" strike="noStrike" dirty="0">
                          <a:solidFill>
                            <a:srgbClr val="FF0000"/>
                          </a:solidFill>
                          <a:latin typeface="Arial" pitchFamily="34" charset="0"/>
                          <a:cs typeface="Arial" pitchFamily="34" charset="0"/>
                        </a:rPr>
                        <a:t> </a:t>
                      </a:r>
                    </a:p>
                  </a:txBody>
                  <a:tcPr marL="9525" marR="9525" marT="9525" marB="0" anchor="ctr"/>
                </a:tc>
              </a:tr>
              <a:tr h="217542">
                <a:tc>
                  <a:txBody>
                    <a:bodyPr/>
                    <a:lstStyle/>
                    <a:p>
                      <a:pPr algn="l" fontAlgn="ctr"/>
                      <a:r>
                        <a:rPr lang="tr-TR" sz="1200" b="1" i="0" u="none" strike="noStrike" dirty="0" smtClean="0">
                          <a:latin typeface="Times New Roman" pitchFamily="18" charset="0"/>
                          <a:cs typeface="Times New Roman" pitchFamily="18" charset="0"/>
                        </a:rPr>
                        <a:t>13/1</a:t>
                      </a:r>
                      <a:endParaRPr lang="tr-TR" sz="1200" b="1" i="0" u="none" strike="noStrike" dirty="0">
                        <a:latin typeface="Times New Roman" pitchFamily="18" charset="0"/>
                        <a:cs typeface="Times New Roman" pitchFamily="18" charset="0"/>
                      </a:endParaRPr>
                    </a:p>
                  </a:txBody>
                  <a:tcPr marL="9525" marR="9525" marT="9525" marB="0" anchor="ctr"/>
                </a:tc>
                <a:tc>
                  <a:txBody>
                    <a:bodyPr/>
                    <a:lstStyle/>
                    <a:p>
                      <a:pPr algn="l" fontAlgn="ctr"/>
                      <a:r>
                        <a:rPr lang="tr-TR" sz="1200" b="0" i="0" u="none" strike="noStrike" dirty="0" smtClean="0">
                          <a:latin typeface="Times New Roman" pitchFamily="18" charset="0"/>
                          <a:cs typeface="Times New Roman" pitchFamily="18" charset="0"/>
                        </a:rPr>
                        <a:t>Gider Bütçe Fişleri</a:t>
                      </a:r>
                      <a:endParaRPr lang="tr-TR" sz="1200" b="0" i="0" u="none" strike="noStrike" dirty="0">
                        <a:latin typeface="Times New Roman" pitchFamily="18" charset="0"/>
                        <a:cs typeface="Times New Roman" pitchFamily="18" charset="0"/>
                      </a:endParaRPr>
                    </a:p>
                  </a:txBody>
                  <a:tcPr marL="9525" marR="9525" marT="9525" marB="0" anchor="ctr"/>
                </a:tc>
                <a:tc>
                  <a:txBody>
                    <a:bodyPr/>
                    <a:lstStyle/>
                    <a:p>
                      <a:pPr algn="ctr" fontAlgn="ctr"/>
                      <a:r>
                        <a:rPr lang="az-Cyrl-AZ" sz="1200" b="0" i="0" u="none" strike="noStrike">
                          <a:solidFill>
                            <a:srgbClr val="FF0000"/>
                          </a:solidFill>
                          <a:latin typeface="Arial" pitchFamily="34" charset="0"/>
                          <a:cs typeface="Arial" pitchFamily="34" charset="0"/>
                        </a:rPr>
                        <a:t>ѵ</a:t>
                      </a:r>
                    </a:p>
                  </a:txBody>
                  <a:tcPr marL="9525" marR="9525" marT="9525" marB="0" anchor="ctr"/>
                </a:tc>
                <a:tc>
                  <a:txBody>
                    <a:bodyPr/>
                    <a:lstStyle/>
                    <a:p>
                      <a:pPr algn="ctr" fontAlgn="ctr"/>
                      <a:r>
                        <a:rPr lang="az-Cyrl-AZ" sz="1200" b="0" i="0" u="none" strike="noStrike">
                          <a:solidFill>
                            <a:srgbClr val="FF0000"/>
                          </a:solidFill>
                          <a:latin typeface="Arial" pitchFamily="34" charset="0"/>
                          <a:cs typeface="Arial" pitchFamily="34" charset="0"/>
                        </a:rPr>
                        <a:t>ѵ</a:t>
                      </a:r>
                    </a:p>
                  </a:txBody>
                  <a:tcPr marL="9525" marR="9525" marT="9525" marB="0" anchor="ctr"/>
                </a:tc>
                <a:tc>
                  <a:txBody>
                    <a:bodyPr/>
                    <a:lstStyle/>
                    <a:p>
                      <a:pPr algn="ctr" fontAlgn="ctr"/>
                      <a:r>
                        <a:rPr lang="az-Cyrl-AZ" sz="1200" b="0" i="0" u="none" strike="noStrike" dirty="0">
                          <a:solidFill>
                            <a:srgbClr val="FF0000"/>
                          </a:solidFill>
                          <a:latin typeface="Arial" pitchFamily="34" charset="0"/>
                          <a:cs typeface="Arial" pitchFamily="34" charset="0"/>
                        </a:rPr>
                        <a:t>ѵ</a:t>
                      </a:r>
                    </a:p>
                  </a:txBody>
                  <a:tcPr marL="9525" marR="9525" marT="9525" marB="0" anchor="ct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az-Cyrl-AZ" sz="1200" b="0" i="0" u="none" strike="noStrike" dirty="0" smtClean="0">
                          <a:solidFill>
                            <a:srgbClr val="FF0000"/>
                          </a:solidFill>
                          <a:latin typeface="Arial" pitchFamily="34" charset="0"/>
                          <a:cs typeface="Arial" pitchFamily="34" charset="0"/>
                        </a:rPr>
                        <a:t>ѵ</a:t>
                      </a:r>
                    </a:p>
                  </a:txBody>
                  <a:tcPr marL="9525" marR="9525" marT="9525" marB="0" anchor="ctr"/>
                </a:tc>
                <a:tc>
                  <a:txBody>
                    <a:bodyPr/>
                    <a:lstStyle/>
                    <a:p>
                      <a:pPr algn="ctr" fontAlgn="ctr"/>
                      <a:r>
                        <a:rPr lang="az-Cyrl-AZ" sz="1200" b="0" i="0" u="none" strike="noStrike">
                          <a:solidFill>
                            <a:srgbClr val="FF0000"/>
                          </a:solidFill>
                          <a:latin typeface="Arial" pitchFamily="34" charset="0"/>
                          <a:cs typeface="Arial" pitchFamily="34" charset="0"/>
                        </a:rPr>
                        <a:t>ѵ</a:t>
                      </a:r>
                    </a:p>
                  </a:txBody>
                  <a:tcPr marL="9525" marR="9525" marT="9525" marB="0" anchor="ctr"/>
                </a:tc>
                <a:tc>
                  <a:txBody>
                    <a:bodyPr/>
                    <a:lstStyle/>
                    <a:p>
                      <a:pPr algn="ctr" fontAlgn="ctr"/>
                      <a:r>
                        <a:rPr lang="az-Cyrl-AZ" sz="1200" b="0" i="0" u="none" strike="noStrike" dirty="0">
                          <a:solidFill>
                            <a:srgbClr val="FF0000"/>
                          </a:solidFill>
                          <a:latin typeface="Arial" pitchFamily="34" charset="0"/>
                          <a:cs typeface="Arial" pitchFamily="34" charset="0"/>
                        </a:rPr>
                        <a:t>ѵ</a:t>
                      </a:r>
                    </a:p>
                  </a:txBody>
                  <a:tcPr marL="9525" marR="9525" marT="9525" marB="0" anchor="ctr"/>
                </a:tc>
                <a:tc>
                  <a:txBody>
                    <a:bodyPr/>
                    <a:lstStyle/>
                    <a:p>
                      <a:pPr algn="ctr" fontAlgn="ctr"/>
                      <a:r>
                        <a:rPr lang="az-Cyrl-AZ" sz="1200" b="0" i="0" u="none" strike="noStrike" dirty="0">
                          <a:solidFill>
                            <a:srgbClr val="FF0000"/>
                          </a:solidFill>
                          <a:latin typeface="Arial" pitchFamily="34" charset="0"/>
                          <a:cs typeface="Arial" pitchFamily="34" charset="0"/>
                        </a:rPr>
                        <a:t>ѵ</a:t>
                      </a:r>
                    </a:p>
                  </a:txBody>
                  <a:tcPr marL="9525" marR="9525" marT="9525" marB="0" anchor="ctr"/>
                </a:tc>
                <a:tc>
                  <a:txBody>
                    <a:bodyPr/>
                    <a:lstStyle/>
                    <a:p>
                      <a:pPr algn="ctr" fontAlgn="ctr"/>
                      <a:r>
                        <a:rPr lang="az-Cyrl-AZ" sz="1200" b="0" i="0" u="none" strike="noStrike" dirty="0">
                          <a:solidFill>
                            <a:srgbClr val="FF0000"/>
                          </a:solidFill>
                          <a:latin typeface="Arial" pitchFamily="34" charset="0"/>
                          <a:cs typeface="Arial" pitchFamily="34" charset="0"/>
                        </a:rPr>
                        <a:t>ѵ</a:t>
                      </a:r>
                    </a:p>
                  </a:txBody>
                  <a:tcPr marL="9525" marR="9525" marT="9525" marB="0" anchor="ctr"/>
                </a:tc>
                <a:tc>
                  <a:txBody>
                    <a:bodyPr/>
                    <a:lstStyle/>
                    <a:p>
                      <a:pPr algn="ctr" fontAlgn="ctr"/>
                      <a:r>
                        <a:rPr lang="az-Cyrl-AZ" sz="1200" b="0" i="0" u="none" strike="noStrike">
                          <a:solidFill>
                            <a:srgbClr val="FF0000"/>
                          </a:solidFill>
                          <a:latin typeface="Arial" pitchFamily="34" charset="0"/>
                          <a:cs typeface="Arial" pitchFamily="34" charset="0"/>
                        </a:rPr>
                        <a:t>ѵ</a:t>
                      </a:r>
                    </a:p>
                  </a:txBody>
                  <a:tcPr marL="9525" marR="9525" marT="9525" marB="0" anchor="ctr"/>
                </a:tc>
                <a:tc>
                  <a:txBody>
                    <a:bodyPr/>
                    <a:lstStyle/>
                    <a:p>
                      <a:pPr algn="ctr" fontAlgn="ctr"/>
                      <a:r>
                        <a:rPr lang="az-Cyrl-AZ" sz="1200" b="0" i="0" u="none" strike="noStrike">
                          <a:solidFill>
                            <a:srgbClr val="FF0000"/>
                          </a:solidFill>
                          <a:latin typeface="Arial" pitchFamily="34" charset="0"/>
                          <a:cs typeface="Arial" pitchFamily="34" charset="0"/>
                        </a:rPr>
                        <a:t>ѵ</a:t>
                      </a:r>
                    </a:p>
                  </a:txBody>
                  <a:tcPr marL="9525" marR="9525" marT="9525" marB="0" anchor="ctr"/>
                </a:tc>
                <a:tc>
                  <a:txBody>
                    <a:bodyPr/>
                    <a:lstStyle/>
                    <a:p>
                      <a:pPr algn="ctr" fontAlgn="ctr"/>
                      <a:r>
                        <a:rPr lang="az-Cyrl-AZ" sz="1200" b="0" i="0" u="none" strike="noStrike">
                          <a:solidFill>
                            <a:srgbClr val="FF0000"/>
                          </a:solidFill>
                          <a:latin typeface="Arial" pitchFamily="34" charset="0"/>
                          <a:cs typeface="Arial" pitchFamily="34" charset="0"/>
                        </a:rPr>
                        <a:t>ѵ</a:t>
                      </a:r>
                    </a:p>
                  </a:txBody>
                  <a:tcPr marL="9525" marR="9525" marT="9525" marB="0" anchor="ctr"/>
                </a:tc>
                <a:tc>
                  <a:txBody>
                    <a:bodyPr/>
                    <a:lstStyle/>
                    <a:p>
                      <a:pPr algn="ctr" fontAlgn="ctr"/>
                      <a:r>
                        <a:rPr lang="az-Cyrl-AZ" sz="1200" b="0" i="0" u="none" strike="noStrike">
                          <a:solidFill>
                            <a:srgbClr val="FF0000"/>
                          </a:solidFill>
                          <a:latin typeface="Arial" pitchFamily="34" charset="0"/>
                          <a:cs typeface="Arial" pitchFamily="34" charset="0"/>
                        </a:rPr>
                        <a:t>ѵ</a:t>
                      </a:r>
                    </a:p>
                  </a:txBody>
                  <a:tcPr marL="9525" marR="9525" marT="9525" marB="0" anchor="ctr"/>
                </a:tc>
                <a:tc>
                  <a:txBody>
                    <a:bodyPr/>
                    <a:lstStyle/>
                    <a:p>
                      <a:pPr algn="ctr" fontAlgn="ctr"/>
                      <a:r>
                        <a:rPr lang="tr-TR" sz="1200" b="0" i="0" u="none" strike="noStrike" dirty="0">
                          <a:solidFill>
                            <a:srgbClr val="FF0000"/>
                          </a:solidFill>
                          <a:latin typeface="Arial" pitchFamily="34" charset="0"/>
                          <a:cs typeface="Arial" pitchFamily="34" charset="0"/>
                        </a:rPr>
                        <a:t> </a:t>
                      </a:r>
                    </a:p>
                  </a:txBody>
                  <a:tcPr marL="9525" marR="9525" marT="9525" marB="0" anchor="ctr"/>
                </a:tc>
              </a:tr>
              <a:tr h="217542">
                <a:tc>
                  <a:txBody>
                    <a:bodyPr/>
                    <a:lstStyle/>
                    <a:p>
                      <a:pPr algn="l" fontAlgn="ctr"/>
                      <a:r>
                        <a:rPr lang="tr-TR" sz="1200" b="1" i="0" u="none" strike="noStrike" dirty="0" smtClean="0">
                          <a:latin typeface="Times New Roman" pitchFamily="18" charset="0"/>
                          <a:cs typeface="Times New Roman" pitchFamily="18" charset="0"/>
                        </a:rPr>
                        <a:t>13/2</a:t>
                      </a:r>
                      <a:endParaRPr lang="tr-TR" sz="1200" b="1" i="0" u="none" strike="noStrike" dirty="0">
                        <a:latin typeface="Times New Roman" pitchFamily="18" charset="0"/>
                        <a:cs typeface="Times New Roman" pitchFamily="18" charset="0"/>
                      </a:endParaRPr>
                    </a:p>
                  </a:txBody>
                  <a:tcPr marL="9525" marR="9525" marT="9525" marB="0" anchor="ctr"/>
                </a:tc>
                <a:tc>
                  <a:txBody>
                    <a:bodyPr/>
                    <a:lstStyle/>
                    <a:p>
                      <a:pPr algn="l" fontAlgn="ctr"/>
                      <a:r>
                        <a:rPr lang="tr-TR" sz="1200" b="0" i="0" u="none" strike="noStrike" dirty="0">
                          <a:latin typeface="Times New Roman" pitchFamily="18" charset="0"/>
                          <a:cs typeface="Times New Roman" pitchFamily="18" charset="0"/>
                        </a:rPr>
                        <a:t>Gelir </a:t>
                      </a:r>
                      <a:r>
                        <a:rPr lang="tr-TR" sz="1200" b="0" i="0" u="none" strike="noStrike" dirty="0" smtClean="0">
                          <a:latin typeface="Times New Roman" pitchFamily="18" charset="0"/>
                          <a:cs typeface="Times New Roman" pitchFamily="18" charset="0"/>
                        </a:rPr>
                        <a:t>Bütçe Fişleri</a:t>
                      </a:r>
                      <a:endParaRPr lang="tr-TR" sz="1200" b="0" i="0" u="none" strike="noStrike" dirty="0">
                        <a:latin typeface="Times New Roman" pitchFamily="18" charset="0"/>
                        <a:cs typeface="Times New Roman" pitchFamily="18" charset="0"/>
                      </a:endParaRPr>
                    </a:p>
                  </a:txBody>
                  <a:tcPr marL="9525" marR="9525" marT="9525" marB="0" anchor="ctr"/>
                </a:tc>
                <a:tc>
                  <a:txBody>
                    <a:bodyPr/>
                    <a:lstStyle/>
                    <a:p>
                      <a:pPr algn="ctr" fontAlgn="ctr"/>
                      <a:r>
                        <a:rPr lang="tr-TR" sz="1200" b="0" i="0" u="none" strike="noStrike">
                          <a:solidFill>
                            <a:srgbClr val="FF0000"/>
                          </a:solidFill>
                          <a:latin typeface="Arial" pitchFamily="34" charset="0"/>
                          <a:cs typeface="Arial" pitchFamily="34" charset="0"/>
                        </a:rPr>
                        <a:t> </a:t>
                      </a:r>
                    </a:p>
                  </a:txBody>
                  <a:tcPr marL="9525" marR="9525" marT="9525" marB="0" anchor="ctr"/>
                </a:tc>
                <a:tc>
                  <a:txBody>
                    <a:bodyPr/>
                    <a:lstStyle/>
                    <a:p>
                      <a:pPr algn="ctr" fontAlgn="ctr"/>
                      <a:r>
                        <a:rPr lang="tr-TR" sz="1200" b="0" i="0" u="none" strike="noStrike">
                          <a:solidFill>
                            <a:srgbClr val="FF0000"/>
                          </a:solidFill>
                          <a:latin typeface="Arial" pitchFamily="34" charset="0"/>
                          <a:cs typeface="Arial" pitchFamily="34" charset="0"/>
                        </a:rPr>
                        <a:t> </a:t>
                      </a:r>
                    </a:p>
                  </a:txBody>
                  <a:tcPr marL="9525" marR="9525" marT="9525" marB="0" anchor="ct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tr-TR" sz="1200" b="0" i="0" u="none" strike="noStrike" dirty="0" smtClean="0">
                          <a:solidFill>
                            <a:srgbClr val="FF0000"/>
                          </a:solidFill>
                          <a:latin typeface="Arial" pitchFamily="34" charset="0"/>
                          <a:cs typeface="Arial" pitchFamily="34" charset="0"/>
                        </a:rPr>
                        <a:t> </a:t>
                      </a:r>
                      <a:r>
                        <a:rPr lang="az-Cyrl-AZ" sz="1200" b="0" i="0" u="none" strike="noStrike" dirty="0" smtClean="0">
                          <a:solidFill>
                            <a:srgbClr val="FF0000"/>
                          </a:solidFill>
                          <a:latin typeface="Arial" pitchFamily="34" charset="0"/>
                          <a:cs typeface="Arial" pitchFamily="34" charset="0"/>
                        </a:rPr>
                        <a:t>ѵ</a:t>
                      </a:r>
                      <a:endParaRPr lang="tr-TR" sz="1200" b="0" i="0" u="none" strike="noStrike" dirty="0">
                        <a:solidFill>
                          <a:srgbClr val="FF0000"/>
                        </a:solidFill>
                        <a:latin typeface="Arial" pitchFamily="34" charset="0"/>
                        <a:cs typeface="Arial" pitchFamily="34" charset="0"/>
                      </a:endParaRPr>
                    </a:p>
                  </a:txBody>
                  <a:tcPr marL="9525" marR="9525" marT="9525" marB="0" anchor="ct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tr-TR" sz="1200" b="0" i="0" u="none" strike="noStrike" dirty="0">
                          <a:solidFill>
                            <a:srgbClr val="FF0000"/>
                          </a:solidFill>
                          <a:latin typeface="Arial" pitchFamily="34" charset="0"/>
                          <a:cs typeface="Arial" pitchFamily="34" charset="0"/>
                        </a:rPr>
                        <a:t> </a:t>
                      </a:r>
                      <a:endParaRPr lang="az-Cyrl-AZ" sz="1200" b="0" i="0" u="none" strike="noStrike" dirty="0" smtClean="0">
                        <a:solidFill>
                          <a:srgbClr val="FF0000"/>
                        </a:solidFill>
                        <a:latin typeface="Arial" pitchFamily="34" charset="0"/>
                        <a:cs typeface="Arial" pitchFamily="34" charset="0"/>
                      </a:endParaRPr>
                    </a:p>
                  </a:txBody>
                  <a:tcPr marL="9525" marR="9525" marT="9525" marB="0" anchor="ctr"/>
                </a:tc>
                <a:tc>
                  <a:txBody>
                    <a:bodyPr/>
                    <a:lstStyle/>
                    <a:p>
                      <a:pPr algn="ctr" fontAlgn="ctr"/>
                      <a:r>
                        <a:rPr lang="tr-TR" sz="1200" b="0" i="0" u="none" strike="noStrike" dirty="0">
                          <a:solidFill>
                            <a:srgbClr val="FF0000"/>
                          </a:solidFill>
                          <a:latin typeface="Arial" pitchFamily="34" charset="0"/>
                          <a:cs typeface="Arial" pitchFamily="34" charset="0"/>
                        </a:rPr>
                        <a:t> </a:t>
                      </a:r>
                    </a:p>
                  </a:txBody>
                  <a:tcPr marL="9525" marR="9525" marT="9525" marB="0" anchor="ctr"/>
                </a:tc>
                <a:tc>
                  <a:txBody>
                    <a:bodyPr/>
                    <a:lstStyle/>
                    <a:p>
                      <a:pPr algn="ctr" fontAlgn="ctr"/>
                      <a:r>
                        <a:rPr lang="az-Cyrl-AZ" sz="1200" b="0" i="0" u="none" strike="noStrike" dirty="0" smtClean="0">
                          <a:solidFill>
                            <a:srgbClr val="FF0000"/>
                          </a:solidFill>
                          <a:latin typeface="Arial" pitchFamily="34" charset="0"/>
                          <a:cs typeface="Arial" pitchFamily="34" charset="0"/>
                        </a:rPr>
                        <a:t>ѵ</a:t>
                      </a:r>
                      <a:endParaRPr lang="tr-TR" sz="1200" b="0" i="0" u="none" strike="noStrike" dirty="0">
                        <a:solidFill>
                          <a:srgbClr val="FF0000"/>
                        </a:solidFill>
                        <a:latin typeface="Arial" pitchFamily="34" charset="0"/>
                        <a:cs typeface="Arial" pitchFamily="34" charset="0"/>
                      </a:endParaRPr>
                    </a:p>
                  </a:txBody>
                  <a:tcPr marL="9525" marR="9525" marT="9525" marB="0" anchor="ctr"/>
                </a:tc>
                <a:tc>
                  <a:txBody>
                    <a:bodyPr/>
                    <a:lstStyle/>
                    <a:p>
                      <a:pPr algn="ctr" fontAlgn="ctr"/>
                      <a:r>
                        <a:rPr lang="tr-TR" sz="1200" b="0" i="0" u="none" strike="noStrike" dirty="0">
                          <a:solidFill>
                            <a:srgbClr val="FF0000"/>
                          </a:solidFill>
                          <a:latin typeface="Arial" pitchFamily="34" charset="0"/>
                          <a:cs typeface="Arial" pitchFamily="34" charset="0"/>
                        </a:rPr>
                        <a:t> </a:t>
                      </a:r>
                    </a:p>
                  </a:txBody>
                  <a:tcPr marL="9525" marR="9525" marT="9525" marB="0" anchor="ctr"/>
                </a:tc>
                <a:tc>
                  <a:txBody>
                    <a:bodyPr/>
                    <a:lstStyle/>
                    <a:p>
                      <a:pPr algn="ctr" fontAlgn="ctr"/>
                      <a:r>
                        <a:rPr lang="tr-TR" sz="1200" b="0" i="0" u="none" strike="noStrike" dirty="0">
                          <a:solidFill>
                            <a:srgbClr val="FF0000"/>
                          </a:solidFill>
                          <a:latin typeface="Arial" pitchFamily="34" charset="0"/>
                          <a:cs typeface="Arial" pitchFamily="34" charset="0"/>
                        </a:rPr>
                        <a:t> </a:t>
                      </a:r>
                    </a:p>
                  </a:txBody>
                  <a:tcPr marL="9525" marR="9525" marT="9525" marB="0" anchor="ctr"/>
                </a:tc>
                <a:tc>
                  <a:txBody>
                    <a:bodyPr/>
                    <a:lstStyle/>
                    <a:p>
                      <a:pPr algn="ctr" fontAlgn="ctr"/>
                      <a:r>
                        <a:rPr lang="tr-TR" sz="1200" b="0" i="0" u="none" strike="noStrike" dirty="0">
                          <a:solidFill>
                            <a:srgbClr val="FF0000"/>
                          </a:solidFill>
                          <a:latin typeface="Arial" pitchFamily="34" charset="0"/>
                          <a:cs typeface="Arial" pitchFamily="34" charset="0"/>
                        </a:rPr>
                        <a:t> </a:t>
                      </a:r>
                    </a:p>
                  </a:txBody>
                  <a:tcPr marL="9525" marR="9525" marT="9525" marB="0" anchor="ctr"/>
                </a:tc>
                <a:tc>
                  <a:txBody>
                    <a:bodyPr/>
                    <a:lstStyle/>
                    <a:p>
                      <a:pPr algn="ctr" fontAlgn="ctr"/>
                      <a:r>
                        <a:rPr lang="tr-TR" sz="1200" b="0" i="0" u="none" strike="noStrike">
                          <a:solidFill>
                            <a:srgbClr val="FF0000"/>
                          </a:solidFill>
                          <a:latin typeface="Arial" pitchFamily="34" charset="0"/>
                          <a:cs typeface="Arial" pitchFamily="34" charset="0"/>
                        </a:rPr>
                        <a:t> </a:t>
                      </a:r>
                    </a:p>
                  </a:txBody>
                  <a:tcPr marL="9525" marR="9525" marT="9525" marB="0" anchor="ctr"/>
                </a:tc>
                <a:tc>
                  <a:txBody>
                    <a:bodyPr/>
                    <a:lstStyle/>
                    <a:p>
                      <a:pPr algn="ctr" fontAlgn="ctr"/>
                      <a:r>
                        <a:rPr lang="tr-TR" sz="1200" b="0" i="0" u="none" strike="noStrike">
                          <a:solidFill>
                            <a:srgbClr val="FF0000"/>
                          </a:solidFill>
                          <a:latin typeface="Arial" pitchFamily="34" charset="0"/>
                          <a:cs typeface="Arial" pitchFamily="34" charset="0"/>
                        </a:rPr>
                        <a:t> </a:t>
                      </a:r>
                    </a:p>
                  </a:txBody>
                  <a:tcPr marL="9525" marR="9525" marT="9525" marB="0" anchor="ctr"/>
                </a:tc>
                <a:tc>
                  <a:txBody>
                    <a:bodyPr/>
                    <a:lstStyle/>
                    <a:p>
                      <a:pPr algn="ctr" fontAlgn="ctr"/>
                      <a:r>
                        <a:rPr lang="tr-TR" sz="1200" b="0" i="0" u="none" strike="noStrike" dirty="0">
                          <a:solidFill>
                            <a:srgbClr val="FF0000"/>
                          </a:solidFill>
                          <a:latin typeface="Arial" pitchFamily="34" charset="0"/>
                          <a:cs typeface="Arial" pitchFamily="34" charset="0"/>
                        </a:rPr>
                        <a:t> </a:t>
                      </a:r>
                      <a:r>
                        <a:rPr lang="az-Cyrl-AZ" sz="1200" b="0" i="0" u="none" strike="noStrike" dirty="0" smtClean="0">
                          <a:solidFill>
                            <a:srgbClr val="FF0000"/>
                          </a:solidFill>
                          <a:latin typeface="Arial" pitchFamily="34" charset="0"/>
                          <a:cs typeface="Arial" pitchFamily="34" charset="0"/>
                        </a:rPr>
                        <a:t>ѵ</a:t>
                      </a:r>
                      <a:endParaRPr lang="tr-TR" sz="1200" b="0" i="0" u="none" strike="noStrike" dirty="0">
                        <a:solidFill>
                          <a:srgbClr val="FF0000"/>
                        </a:solidFill>
                        <a:latin typeface="Arial" pitchFamily="34" charset="0"/>
                        <a:cs typeface="Arial" pitchFamily="34" charset="0"/>
                      </a:endParaRPr>
                    </a:p>
                  </a:txBody>
                  <a:tcPr marL="9525" marR="9525" marT="9525" marB="0" anchor="ctr"/>
                </a:tc>
                <a:tc>
                  <a:txBody>
                    <a:bodyPr/>
                    <a:lstStyle/>
                    <a:p>
                      <a:pPr algn="ctr" fontAlgn="ctr"/>
                      <a:r>
                        <a:rPr lang="tr-TR" sz="1200" b="0" i="0" u="none" strike="noStrike" dirty="0">
                          <a:solidFill>
                            <a:srgbClr val="FF0000"/>
                          </a:solidFill>
                          <a:latin typeface="Arial" pitchFamily="34" charset="0"/>
                          <a:cs typeface="Arial" pitchFamily="34" charset="0"/>
                        </a:rPr>
                        <a:t> </a:t>
                      </a:r>
                    </a:p>
                  </a:txBody>
                  <a:tcPr marL="9525" marR="9525" marT="9525" marB="0" anchor="ctr"/>
                </a:tc>
              </a:tr>
              <a:tr h="424314">
                <a:tc>
                  <a:txBody>
                    <a:bodyPr/>
                    <a:lstStyle/>
                    <a:p>
                      <a:pPr algn="l" fontAlgn="ctr"/>
                      <a:r>
                        <a:rPr lang="tr-TR" sz="1200" b="1" i="0" u="none" strike="noStrike" dirty="0">
                          <a:latin typeface="Times New Roman" pitchFamily="18" charset="0"/>
                          <a:cs typeface="Times New Roman" pitchFamily="18" charset="0"/>
                        </a:rPr>
                        <a:t>17</a:t>
                      </a:r>
                    </a:p>
                  </a:txBody>
                  <a:tcPr marL="9525" marR="9525" marT="9525" marB="0" anchor="ctr"/>
                </a:tc>
                <a:tc>
                  <a:txBody>
                    <a:bodyPr/>
                    <a:lstStyle/>
                    <a:p>
                      <a:pPr algn="l" fontAlgn="ctr"/>
                      <a:r>
                        <a:rPr lang="tr-TR" sz="1200" b="0" i="0" u="none" strike="noStrike">
                          <a:latin typeface="Times New Roman" pitchFamily="18" charset="0"/>
                          <a:cs typeface="Times New Roman" pitchFamily="18" charset="0"/>
                        </a:rPr>
                        <a:t>Uluslararası Kuruluşlara Üyelik Bilgi Formu</a:t>
                      </a:r>
                    </a:p>
                  </a:txBody>
                  <a:tcPr marL="9525" marR="9525" marT="9525" marB="0" anchor="ctr"/>
                </a:tc>
                <a:tc>
                  <a:txBody>
                    <a:bodyPr/>
                    <a:lstStyle/>
                    <a:p>
                      <a:pPr algn="ctr" fontAlgn="ctr"/>
                      <a:r>
                        <a:rPr lang="tr-TR" sz="1200" b="0" i="0" u="none" strike="noStrike">
                          <a:solidFill>
                            <a:srgbClr val="FF0000"/>
                          </a:solidFill>
                          <a:latin typeface="Arial" pitchFamily="34" charset="0"/>
                          <a:cs typeface="Arial" pitchFamily="34" charset="0"/>
                        </a:rPr>
                        <a:t> </a:t>
                      </a:r>
                    </a:p>
                  </a:txBody>
                  <a:tcPr marL="9525" marR="9525" marT="9525" marB="0" anchor="ctr"/>
                </a:tc>
                <a:tc>
                  <a:txBody>
                    <a:bodyPr/>
                    <a:lstStyle/>
                    <a:p>
                      <a:pPr algn="ctr" fontAlgn="ctr"/>
                      <a:r>
                        <a:rPr lang="tr-TR" sz="1200" b="0" i="0" u="none" strike="noStrike">
                          <a:solidFill>
                            <a:srgbClr val="FF0000"/>
                          </a:solidFill>
                          <a:latin typeface="Arial" pitchFamily="34" charset="0"/>
                          <a:cs typeface="Arial" pitchFamily="34" charset="0"/>
                        </a:rPr>
                        <a:t> </a:t>
                      </a:r>
                    </a:p>
                  </a:txBody>
                  <a:tcPr marL="9525" marR="9525" marT="9525" marB="0" anchor="ctr"/>
                </a:tc>
                <a:tc>
                  <a:txBody>
                    <a:bodyPr/>
                    <a:lstStyle/>
                    <a:p>
                      <a:pPr algn="ctr" fontAlgn="ctr"/>
                      <a:r>
                        <a:rPr lang="az-Cyrl-AZ" sz="1200" b="0" i="0" u="none" strike="noStrike">
                          <a:solidFill>
                            <a:srgbClr val="FF0000"/>
                          </a:solidFill>
                          <a:latin typeface="Arial" pitchFamily="34" charset="0"/>
                          <a:cs typeface="Arial" pitchFamily="34" charset="0"/>
                        </a:rPr>
                        <a:t>ѵ</a:t>
                      </a:r>
                    </a:p>
                  </a:txBody>
                  <a:tcPr marL="9525" marR="9525" marT="9525" marB="0" anchor="ctr"/>
                </a:tc>
                <a:tc>
                  <a:txBody>
                    <a:bodyPr/>
                    <a:lstStyle/>
                    <a:p>
                      <a:pPr algn="ctr" fontAlgn="ctr"/>
                      <a:r>
                        <a:rPr lang="tr-TR" sz="1200" b="0" i="0" u="none" strike="noStrike" dirty="0">
                          <a:solidFill>
                            <a:srgbClr val="FF0000"/>
                          </a:solidFill>
                          <a:latin typeface="Arial" pitchFamily="34" charset="0"/>
                          <a:cs typeface="Arial" pitchFamily="34" charset="0"/>
                        </a:rPr>
                        <a:t> </a:t>
                      </a:r>
                    </a:p>
                  </a:txBody>
                  <a:tcPr marL="9525" marR="9525" marT="9525" marB="0" anchor="ctr"/>
                </a:tc>
                <a:tc>
                  <a:txBody>
                    <a:bodyPr/>
                    <a:lstStyle/>
                    <a:p>
                      <a:pPr algn="ctr" fontAlgn="ctr"/>
                      <a:r>
                        <a:rPr lang="tr-TR" sz="1200" b="0" i="0" u="none" strike="noStrike" dirty="0">
                          <a:solidFill>
                            <a:srgbClr val="FF0000"/>
                          </a:solidFill>
                          <a:latin typeface="Arial" pitchFamily="34" charset="0"/>
                          <a:cs typeface="Arial" pitchFamily="34" charset="0"/>
                        </a:rPr>
                        <a:t> </a:t>
                      </a:r>
                    </a:p>
                  </a:txBody>
                  <a:tcPr marL="9525" marR="9525" marT="9525" marB="0" anchor="ctr"/>
                </a:tc>
                <a:tc>
                  <a:txBody>
                    <a:bodyPr/>
                    <a:lstStyle/>
                    <a:p>
                      <a:pPr algn="ctr" fontAlgn="ctr"/>
                      <a:r>
                        <a:rPr lang="tr-TR" sz="1200" b="0" i="0" u="none" strike="noStrike" dirty="0">
                          <a:solidFill>
                            <a:srgbClr val="FF0000"/>
                          </a:solidFill>
                          <a:latin typeface="Arial" pitchFamily="34" charset="0"/>
                          <a:cs typeface="Arial" pitchFamily="34" charset="0"/>
                        </a:rPr>
                        <a:t> </a:t>
                      </a:r>
                    </a:p>
                  </a:txBody>
                  <a:tcPr marL="9525" marR="9525" marT="9525" marB="0" anchor="ctr"/>
                </a:tc>
                <a:tc>
                  <a:txBody>
                    <a:bodyPr/>
                    <a:lstStyle/>
                    <a:p>
                      <a:pPr algn="ctr" fontAlgn="ctr"/>
                      <a:r>
                        <a:rPr lang="tr-TR" sz="1200" b="0" i="0" u="none" strike="noStrike" dirty="0">
                          <a:solidFill>
                            <a:srgbClr val="FF0000"/>
                          </a:solidFill>
                          <a:latin typeface="Arial" pitchFamily="34" charset="0"/>
                          <a:cs typeface="Arial" pitchFamily="34" charset="0"/>
                        </a:rPr>
                        <a:t> </a:t>
                      </a:r>
                    </a:p>
                  </a:txBody>
                  <a:tcPr marL="9525" marR="9525" marT="9525" marB="0" anchor="ctr"/>
                </a:tc>
                <a:tc>
                  <a:txBody>
                    <a:bodyPr/>
                    <a:lstStyle/>
                    <a:p>
                      <a:pPr algn="ctr" fontAlgn="ctr"/>
                      <a:r>
                        <a:rPr lang="tr-TR" sz="1200" b="0" i="0" u="none" strike="noStrike" dirty="0">
                          <a:solidFill>
                            <a:srgbClr val="FF0000"/>
                          </a:solidFill>
                          <a:latin typeface="Arial" pitchFamily="34" charset="0"/>
                          <a:cs typeface="Arial" pitchFamily="34" charset="0"/>
                        </a:rPr>
                        <a:t> </a:t>
                      </a:r>
                    </a:p>
                  </a:txBody>
                  <a:tcPr marL="9525" marR="9525" marT="9525" marB="0" anchor="ctr"/>
                </a:tc>
                <a:tc>
                  <a:txBody>
                    <a:bodyPr/>
                    <a:lstStyle/>
                    <a:p>
                      <a:pPr algn="ctr" fontAlgn="ctr"/>
                      <a:r>
                        <a:rPr lang="tr-TR" sz="1200" b="0" i="0" u="none" strike="noStrike" dirty="0">
                          <a:solidFill>
                            <a:srgbClr val="FF0000"/>
                          </a:solidFill>
                          <a:latin typeface="Arial" pitchFamily="34" charset="0"/>
                          <a:cs typeface="Arial" pitchFamily="34" charset="0"/>
                        </a:rPr>
                        <a:t> </a:t>
                      </a:r>
                    </a:p>
                  </a:txBody>
                  <a:tcPr marL="9525" marR="9525" marT="9525" marB="0" anchor="ctr"/>
                </a:tc>
                <a:tc>
                  <a:txBody>
                    <a:bodyPr/>
                    <a:lstStyle/>
                    <a:p>
                      <a:pPr algn="ctr" fontAlgn="ctr"/>
                      <a:r>
                        <a:rPr lang="tr-TR" sz="1200" b="0" i="0" u="none" strike="noStrike" dirty="0">
                          <a:solidFill>
                            <a:srgbClr val="FF0000"/>
                          </a:solidFill>
                          <a:latin typeface="Arial" pitchFamily="34" charset="0"/>
                          <a:cs typeface="Arial" pitchFamily="34" charset="0"/>
                        </a:rPr>
                        <a:t> </a:t>
                      </a:r>
                    </a:p>
                  </a:txBody>
                  <a:tcPr marL="9525" marR="9525" marT="9525" marB="0" anchor="ctr"/>
                </a:tc>
                <a:tc>
                  <a:txBody>
                    <a:bodyPr/>
                    <a:lstStyle/>
                    <a:p>
                      <a:pPr algn="ctr" fontAlgn="ctr"/>
                      <a:r>
                        <a:rPr lang="tr-TR" sz="1200" b="0" i="0" u="none" strike="noStrike">
                          <a:solidFill>
                            <a:srgbClr val="FF0000"/>
                          </a:solidFill>
                          <a:latin typeface="Arial" pitchFamily="34" charset="0"/>
                          <a:cs typeface="Arial" pitchFamily="34" charset="0"/>
                        </a:rPr>
                        <a:t> </a:t>
                      </a:r>
                    </a:p>
                  </a:txBody>
                  <a:tcPr marL="9525" marR="9525" marT="9525" marB="0" anchor="ctr"/>
                </a:tc>
                <a:tc>
                  <a:txBody>
                    <a:bodyPr/>
                    <a:lstStyle/>
                    <a:p>
                      <a:pPr algn="ctr" fontAlgn="ctr"/>
                      <a:r>
                        <a:rPr lang="tr-TR" sz="1200" b="0" i="0" u="none" strike="noStrike">
                          <a:solidFill>
                            <a:srgbClr val="FF0000"/>
                          </a:solidFill>
                          <a:latin typeface="Arial" pitchFamily="34" charset="0"/>
                          <a:cs typeface="Arial" pitchFamily="34" charset="0"/>
                        </a:rPr>
                        <a:t> </a:t>
                      </a:r>
                    </a:p>
                  </a:txBody>
                  <a:tcPr marL="9525" marR="9525" marT="9525" marB="0" anchor="ctr"/>
                </a:tc>
                <a:tc>
                  <a:txBody>
                    <a:bodyPr/>
                    <a:lstStyle/>
                    <a:p>
                      <a:pPr algn="ctr" fontAlgn="ctr"/>
                      <a:r>
                        <a:rPr lang="tr-TR" sz="1200" b="0" i="0" u="none" strike="noStrike">
                          <a:solidFill>
                            <a:srgbClr val="FF0000"/>
                          </a:solidFill>
                          <a:latin typeface="Arial" pitchFamily="34" charset="0"/>
                          <a:cs typeface="Arial" pitchFamily="34" charset="0"/>
                        </a:rPr>
                        <a:t> </a:t>
                      </a:r>
                    </a:p>
                  </a:txBody>
                  <a:tcPr marL="9525" marR="9525" marT="9525" marB="0" anchor="ctr"/>
                </a:tc>
              </a:tr>
              <a:tr h="424314">
                <a:tc>
                  <a:txBody>
                    <a:bodyPr/>
                    <a:lstStyle/>
                    <a:p>
                      <a:pPr algn="l" fontAlgn="ctr"/>
                      <a:r>
                        <a:rPr lang="tr-TR" sz="1200" b="1" i="0" u="none" strike="noStrike">
                          <a:latin typeface="Times New Roman" pitchFamily="18" charset="0"/>
                          <a:cs typeface="Times New Roman" pitchFamily="18" charset="0"/>
                        </a:rPr>
                        <a:t>18</a:t>
                      </a:r>
                    </a:p>
                  </a:txBody>
                  <a:tcPr marL="9525" marR="9525" marT="9525" marB="0" anchor="ctr"/>
                </a:tc>
                <a:tc>
                  <a:txBody>
                    <a:bodyPr/>
                    <a:lstStyle/>
                    <a:p>
                      <a:pPr algn="l" fontAlgn="ctr"/>
                      <a:r>
                        <a:rPr lang="tr-TR" sz="1200" b="0" i="0" u="none" strike="noStrike" dirty="0">
                          <a:latin typeface="Times New Roman" pitchFamily="18" charset="0"/>
                          <a:cs typeface="Times New Roman" pitchFamily="18" charset="0"/>
                        </a:rPr>
                        <a:t>237 Sayılı Taşıt Kanununa Göre 2012 Yılında Edinilecek Taşıtlar</a:t>
                      </a:r>
                    </a:p>
                  </a:txBody>
                  <a:tcPr marL="9525" marR="9525" marT="9525" marB="0" anchor="ctr"/>
                </a:tc>
                <a:tc>
                  <a:txBody>
                    <a:bodyPr/>
                    <a:lstStyle/>
                    <a:p>
                      <a:pPr algn="ctr" fontAlgn="ctr"/>
                      <a:r>
                        <a:rPr lang="tr-TR" sz="1200" b="0" i="0" u="none" strike="noStrike">
                          <a:solidFill>
                            <a:srgbClr val="FF0000"/>
                          </a:solidFill>
                          <a:latin typeface="Arial" pitchFamily="34" charset="0"/>
                          <a:cs typeface="Arial" pitchFamily="34" charset="0"/>
                        </a:rPr>
                        <a:t> </a:t>
                      </a:r>
                    </a:p>
                  </a:txBody>
                  <a:tcPr marL="9525" marR="9525" marT="9525" marB="0" anchor="ctr"/>
                </a:tc>
                <a:tc>
                  <a:txBody>
                    <a:bodyPr/>
                    <a:lstStyle/>
                    <a:p>
                      <a:pPr algn="ctr" fontAlgn="ctr"/>
                      <a:r>
                        <a:rPr lang="tr-TR" sz="1200" b="0" i="0" u="none" strike="noStrike" dirty="0">
                          <a:solidFill>
                            <a:srgbClr val="FF0000"/>
                          </a:solidFill>
                          <a:latin typeface="Arial" pitchFamily="34" charset="0"/>
                          <a:cs typeface="Arial" pitchFamily="34" charset="0"/>
                        </a:rPr>
                        <a:t> </a:t>
                      </a:r>
                    </a:p>
                  </a:txBody>
                  <a:tcPr marL="9525" marR="9525" marT="9525" marB="0" anchor="ctr"/>
                </a:tc>
                <a:tc>
                  <a:txBody>
                    <a:bodyPr/>
                    <a:lstStyle/>
                    <a:p>
                      <a:pPr algn="ctr" fontAlgn="ctr"/>
                      <a:r>
                        <a:rPr lang="az-Cyrl-AZ" sz="1200" b="0" i="0" u="none" strike="noStrike" dirty="0">
                          <a:solidFill>
                            <a:srgbClr val="FF0000"/>
                          </a:solidFill>
                          <a:latin typeface="Arial" pitchFamily="34" charset="0"/>
                          <a:cs typeface="Arial" pitchFamily="34" charset="0"/>
                        </a:rPr>
                        <a:t>ѵ</a:t>
                      </a:r>
                    </a:p>
                  </a:txBody>
                  <a:tcPr marL="9525" marR="9525" marT="9525" marB="0" anchor="ctr"/>
                </a:tc>
                <a:tc>
                  <a:txBody>
                    <a:bodyPr/>
                    <a:lstStyle/>
                    <a:p>
                      <a:pPr algn="ctr" fontAlgn="ctr"/>
                      <a:r>
                        <a:rPr lang="tr-TR" sz="1200" b="0" i="0" u="none" strike="noStrike">
                          <a:solidFill>
                            <a:srgbClr val="FF0000"/>
                          </a:solidFill>
                          <a:latin typeface="Arial" pitchFamily="34" charset="0"/>
                          <a:cs typeface="Arial" pitchFamily="34" charset="0"/>
                        </a:rPr>
                        <a:t> </a:t>
                      </a:r>
                    </a:p>
                  </a:txBody>
                  <a:tcPr marL="9525" marR="9525" marT="9525" marB="0" anchor="ctr"/>
                </a:tc>
                <a:tc>
                  <a:txBody>
                    <a:bodyPr/>
                    <a:lstStyle/>
                    <a:p>
                      <a:pPr algn="ctr" fontAlgn="ctr"/>
                      <a:r>
                        <a:rPr lang="tr-TR" sz="1200" b="0" i="0" u="none" strike="noStrike">
                          <a:solidFill>
                            <a:srgbClr val="FF0000"/>
                          </a:solidFill>
                          <a:latin typeface="Arial" pitchFamily="34" charset="0"/>
                          <a:cs typeface="Arial" pitchFamily="34" charset="0"/>
                        </a:rPr>
                        <a:t> </a:t>
                      </a:r>
                    </a:p>
                  </a:txBody>
                  <a:tcPr marL="9525" marR="9525" marT="9525" marB="0" anchor="ct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az-Cyrl-AZ" sz="1200" b="0" i="0" u="none" strike="noStrike" dirty="0" smtClean="0">
                          <a:solidFill>
                            <a:srgbClr val="FF0000"/>
                          </a:solidFill>
                          <a:latin typeface="Arial" pitchFamily="34" charset="0"/>
                          <a:cs typeface="Arial" pitchFamily="34" charset="0"/>
                        </a:rPr>
                        <a:t>ѵ</a:t>
                      </a:r>
                      <a:r>
                        <a:rPr lang="tr-TR" sz="1200" b="0" i="0" u="none" strike="noStrike" dirty="0">
                          <a:solidFill>
                            <a:srgbClr val="FF0000"/>
                          </a:solidFill>
                          <a:latin typeface="Arial" pitchFamily="34" charset="0"/>
                          <a:cs typeface="Arial" pitchFamily="34" charset="0"/>
                        </a:rPr>
                        <a:t> </a:t>
                      </a:r>
                    </a:p>
                  </a:txBody>
                  <a:tcPr marL="9525" marR="9525" marT="9525" marB="0" anchor="ctr"/>
                </a:tc>
                <a:tc>
                  <a:txBody>
                    <a:bodyPr/>
                    <a:lstStyle/>
                    <a:p>
                      <a:pPr algn="ctr" fontAlgn="ctr"/>
                      <a:r>
                        <a:rPr lang="tr-TR" sz="1200" b="0" i="0" u="none" strike="noStrike" dirty="0">
                          <a:solidFill>
                            <a:srgbClr val="FF0000"/>
                          </a:solidFill>
                          <a:latin typeface="Arial" pitchFamily="34" charset="0"/>
                          <a:cs typeface="Arial" pitchFamily="34" charset="0"/>
                        </a:rPr>
                        <a:t> </a:t>
                      </a:r>
                    </a:p>
                  </a:txBody>
                  <a:tcPr marL="9525" marR="9525" marT="9525" marB="0" anchor="ctr"/>
                </a:tc>
                <a:tc>
                  <a:txBody>
                    <a:bodyPr/>
                    <a:lstStyle/>
                    <a:p>
                      <a:pPr algn="ctr" fontAlgn="ctr"/>
                      <a:r>
                        <a:rPr lang="tr-TR" sz="1200" b="0" i="0" u="none" strike="noStrike">
                          <a:solidFill>
                            <a:srgbClr val="FF0000"/>
                          </a:solidFill>
                          <a:latin typeface="Arial" pitchFamily="34" charset="0"/>
                          <a:cs typeface="Arial" pitchFamily="34" charset="0"/>
                        </a:rPr>
                        <a:t> </a:t>
                      </a:r>
                    </a:p>
                  </a:txBody>
                  <a:tcPr marL="9525" marR="9525" marT="9525" marB="0" anchor="ctr"/>
                </a:tc>
                <a:tc>
                  <a:txBody>
                    <a:bodyPr/>
                    <a:lstStyle/>
                    <a:p>
                      <a:pPr algn="ctr" fontAlgn="ctr"/>
                      <a:r>
                        <a:rPr lang="tr-TR" sz="1200" b="0" i="0" u="none" strike="noStrike" dirty="0">
                          <a:solidFill>
                            <a:srgbClr val="FF0000"/>
                          </a:solidFill>
                          <a:latin typeface="Arial" pitchFamily="34" charset="0"/>
                          <a:cs typeface="Arial" pitchFamily="34" charset="0"/>
                        </a:rPr>
                        <a:t> </a:t>
                      </a:r>
                    </a:p>
                  </a:txBody>
                  <a:tcPr marL="9525" marR="9525" marT="9525" marB="0" anchor="ctr"/>
                </a:tc>
                <a:tc>
                  <a:txBody>
                    <a:bodyPr/>
                    <a:lstStyle/>
                    <a:p>
                      <a:pPr algn="ctr" fontAlgn="ctr"/>
                      <a:r>
                        <a:rPr lang="tr-TR" sz="1200" b="0" i="0" u="none" strike="noStrike" dirty="0">
                          <a:solidFill>
                            <a:srgbClr val="FF0000"/>
                          </a:solidFill>
                          <a:latin typeface="Arial" pitchFamily="34" charset="0"/>
                          <a:cs typeface="Arial" pitchFamily="34" charset="0"/>
                        </a:rPr>
                        <a:t> </a:t>
                      </a:r>
                    </a:p>
                  </a:txBody>
                  <a:tcPr marL="9525" marR="9525" marT="9525" marB="0" anchor="ctr"/>
                </a:tc>
                <a:tc>
                  <a:txBody>
                    <a:bodyPr/>
                    <a:lstStyle/>
                    <a:p>
                      <a:pPr algn="ctr" fontAlgn="ctr"/>
                      <a:r>
                        <a:rPr lang="tr-TR" sz="1200" b="0" i="0" u="none" strike="noStrike">
                          <a:solidFill>
                            <a:srgbClr val="FF0000"/>
                          </a:solidFill>
                          <a:latin typeface="Arial" pitchFamily="34" charset="0"/>
                          <a:cs typeface="Arial" pitchFamily="34" charset="0"/>
                        </a:rPr>
                        <a:t> </a:t>
                      </a:r>
                    </a:p>
                  </a:txBody>
                  <a:tcPr marL="9525" marR="9525" marT="9525" marB="0" anchor="ctr"/>
                </a:tc>
                <a:tc>
                  <a:txBody>
                    <a:bodyPr/>
                    <a:lstStyle/>
                    <a:p>
                      <a:pPr algn="ctr" fontAlgn="ctr"/>
                      <a:r>
                        <a:rPr lang="tr-TR" sz="1200" b="0" i="0" u="none" strike="noStrike">
                          <a:solidFill>
                            <a:srgbClr val="FF0000"/>
                          </a:solidFill>
                          <a:latin typeface="Arial" pitchFamily="34" charset="0"/>
                          <a:cs typeface="Arial" pitchFamily="34" charset="0"/>
                        </a:rPr>
                        <a:t> </a:t>
                      </a:r>
                    </a:p>
                  </a:txBody>
                  <a:tcPr marL="9525" marR="9525" marT="9525" marB="0" anchor="ct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az-Cyrl-AZ" sz="1200" b="0" i="0" u="none" strike="noStrike" dirty="0" smtClean="0">
                          <a:solidFill>
                            <a:srgbClr val="FF0000"/>
                          </a:solidFill>
                          <a:latin typeface="Arial" pitchFamily="34" charset="0"/>
                          <a:cs typeface="Arial" pitchFamily="34" charset="0"/>
                        </a:rPr>
                        <a:t>ѵ</a:t>
                      </a:r>
                      <a:r>
                        <a:rPr lang="tr-TR" sz="1200" b="0" i="0" u="none" strike="noStrike" dirty="0" smtClean="0">
                          <a:solidFill>
                            <a:srgbClr val="FF0000"/>
                          </a:solidFill>
                          <a:latin typeface="Arial" pitchFamily="34" charset="0"/>
                          <a:cs typeface="Arial" pitchFamily="34" charset="0"/>
                        </a:rPr>
                        <a:t> </a:t>
                      </a:r>
                      <a:endParaRPr lang="tr-TR" sz="1200" b="0" i="0" u="none" strike="noStrike" dirty="0">
                        <a:solidFill>
                          <a:srgbClr val="FF0000"/>
                        </a:solidFill>
                        <a:latin typeface="Arial" pitchFamily="34" charset="0"/>
                        <a:cs typeface="Arial" pitchFamily="34" charset="0"/>
                      </a:endParaRPr>
                    </a:p>
                  </a:txBody>
                  <a:tcPr marL="9525" marR="9525" marT="9525" marB="0" anchor="ctr"/>
                </a:tc>
              </a:tr>
              <a:tr h="631087">
                <a:tc>
                  <a:txBody>
                    <a:bodyPr/>
                    <a:lstStyle/>
                    <a:p>
                      <a:pPr algn="l" fontAlgn="ctr"/>
                      <a:r>
                        <a:rPr lang="tr-TR" sz="1200" b="1" i="0" u="none" strike="noStrike">
                          <a:latin typeface="Times New Roman" pitchFamily="18" charset="0"/>
                          <a:cs typeface="Times New Roman" pitchFamily="18" charset="0"/>
                        </a:rPr>
                        <a:t>19</a:t>
                      </a:r>
                    </a:p>
                  </a:txBody>
                  <a:tcPr marL="9525" marR="9525" marT="9525" marB="0" anchor="ctr"/>
                </a:tc>
                <a:tc>
                  <a:txBody>
                    <a:bodyPr/>
                    <a:lstStyle/>
                    <a:p>
                      <a:pPr algn="l" fontAlgn="ctr"/>
                      <a:r>
                        <a:rPr lang="tr-TR" sz="1200" b="0" i="0" u="none" strike="noStrike">
                          <a:latin typeface="Times New Roman" pitchFamily="18" charset="0"/>
                          <a:cs typeface="Times New Roman" pitchFamily="18" charset="0"/>
                        </a:rPr>
                        <a:t>Mevcut Taşıtlar İle Hizmet Alımı Suretiyle Kullanılan/Kullanılacak Taşıtlara İlişkin Bilgi Formu</a:t>
                      </a:r>
                    </a:p>
                  </a:txBody>
                  <a:tcPr marL="9525" marR="9525" marT="9525" marB="0" anchor="ctr"/>
                </a:tc>
                <a:tc>
                  <a:txBody>
                    <a:bodyPr/>
                    <a:lstStyle/>
                    <a:p>
                      <a:pPr algn="ctr" fontAlgn="ctr"/>
                      <a:r>
                        <a:rPr lang="tr-TR" sz="1200" b="0" i="0" u="none" strike="noStrike">
                          <a:solidFill>
                            <a:srgbClr val="FF0000"/>
                          </a:solidFill>
                          <a:latin typeface="Arial" pitchFamily="34" charset="0"/>
                          <a:cs typeface="Arial" pitchFamily="34" charset="0"/>
                        </a:rPr>
                        <a:t> </a:t>
                      </a:r>
                    </a:p>
                  </a:txBody>
                  <a:tcPr marL="9525" marR="9525" marT="9525" marB="0" anchor="ctr"/>
                </a:tc>
                <a:tc>
                  <a:txBody>
                    <a:bodyPr/>
                    <a:lstStyle/>
                    <a:p>
                      <a:pPr algn="ctr" fontAlgn="ctr"/>
                      <a:r>
                        <a:rPr lang="tr-TR" sz="1200" b="0" i="0" u="none" strike="noStrike">
                          <a:solidFill>
                            <a:srgbClr val="FF0000"/>
                          </a:solidFill>
                          <a:latin typeface="Arial" pitchFamily="34" charset="0"/>
                          <a:cs typeface="Arial" pitchFamily="34" charset="0"/>
                        </a:rPr>
                        <a:t> </a:t>
                      </a:r>
                    </a:p>
                  </a:txBody>
                  <a:tcPr marL="9525" marR="9525" marT="9525" marB="0" anchor="ctr"/>
                </a:tc>
                <a:tc>
                  <a:txBody>
                    <a:bodyPr/>
                    <a:lstStyle/>
                    <a:p>
                      <a:pPr algn="ctr" fontAlgn="ctr"/>
                      <a:r>
                        <a:rPr lang="az-Cyrl-AZ" sz="1200" b="0" i="0" u="none" strike="noStrike" dirty="0">
                          <a:solidFill>
                            <a:srgbClr val="FF0000"/>
                          </a:solidFill>
                          <a:latin typeface="Arial" pitchFamily="34" charset="0"/>
                          <a:cs typeface="Arial" pitchFamily="34" charset="0"/>
                        </a:rPr>
                        <a:t>ѵ</a:t>
                      </a:r>
                    </a:p>
                  </a:txBody>
                  <a:tcPr marL="9525" marR="9525" marT="9525" marB="0" anchor="ctr"/>
                </a:tc>
                <a:tc>
                  <a:txBody>
                    <a:bodyPr/>
                    <a:lstStyle/>
                    <a:p>
                      <a:pPr algn="ctr" fontAlgn="ctr"/>
                      <a:r>
                        <a:rPr lang="tr-TR" sz="1200" b="0" i="0" u="none" strike="noStrike">
                          <a:solidFill>
                            <a:srgbClr val="FF0000"/>
                          </a:solidFill>
                          <a:latin typeface="Arial" pitchFamily="34" charset="0"/>
                          <a:cs typeface="Arial" pitchFamily="34" charset="0"/>
                        </a:rPr>
                        <a:t> </a:t>
                      </a:r>
                    </a:p>
                  </a:txBody>
                  <a:tcPr marL="9525" marR="9525" marT="9525" marB="0" anchor="ctr"/>
                </a:tc>
                <a:tc>
                  <a:txBody>
                    <a:bodyPr/>
                    <a:lstStyle/>
                    <a:p>
                      <a:pPr algn="ctr" fontAlgn="ctr"/>
                      <a:r>
                        <a:rPr lang="tr-TR" sz="1200" b="0" i="0" u="none" strike="noStrike">
                          <a:solidFill>
                            <a:srgbClr val="FF0000"/>
                          </a:solidFill>
                          <a:latin typeface="Arial" pitchFamily="34" charset="0"/>
                          <a:cs typeface="Arial" pitchFamily="34" charset="0"/>
                        </a:rPr>
                        <a:t> </a:t>
                      </a:r>
                    </a:p>
                  </a:txBody>
                  <a:tcPr marL="9525" marR="9525" marT="9525" marB="0" anchor="ct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tr-TR" sz="1200" b="0" i="0" u="none" strike="noStrike" dirty="0">
                          <a:solidFill>
                            <a:srgbClr val="FF0000"/>
                          </a:solidFill>
                          <a:latin typeface="Arial" pitchFamily="34" charset="0"/>
                          <a:cs typeface="Arial" pitchFamily="34" charset="0"/>
                        </a:rPr>
                        <a:t> </a:t>
                      </a:r>
                      <a:r>
                        <a:rPr lang="az-Cyrl-AZ" sz="1200" b="0" i="0" u="none" strike="noStrike" dirty="0" smtClean="0">
                          <a:solidFill>
                            <a:srgbClr val="FF0000"/>
                          </a:solidFill>
                          <a:latin typeface="Arial" pitchFamily="34" charset="0"/>
                          <a:cs typeface="Arial" pitchFamily="34" charset="0"/>
                        </a:rPr>
                        <a:t>ѵ</a:t>
                      </a:r>
                      <a:r>
                        <a:rPr lang="tr-TR" sz="1200" b="0" i="0" u="none" strike="noStrike" dirty="0" smtClean="0">
                          <a:solidFill>
                            <a:srgbClr val="FF0000"/>
                          </a:solidFill>
                          <a:latin typeface="Arial" pitchFamily="34" charset="0"/>
                          <a:cs typeface="Arial" pitchFamily="34" charset="0"/>
                        </a:rPr>
                        <a:t> </a:t>
                      </a:r>
                    </a:p>
                    <a:p>
                      <a:pPr algn="ctr" fontAlgn="ctr"/>
                      <a:endParaRPr lang="tr-TR" sz="1200" b="0" i="0" u="none" strike="noStrike" dirty="0">
                        <a:solidFill>
                          <a:srgbClr val="FF0000"/>
                        </a:solidFill>
                        <a:latin typeface="Arial" pitchFamily="34" charset="0"/>
                        <a:cs typeface="Arial" pitchFamily="34" charset="0"/>
                      </a:endParaRPr>
                    </a:p>
                  </a:txBody>
                  <a:tcPr marL="9525" marR="9525" marT="9525" marB="0" anchor="ctr"/>
                </a:tc>
                <a:tc>
                  <a:txBody>
                    <a:bodyPr/>
                    <a:lstStyle/>
                    <a:p>
                      <a:pPr algn="ctr" fontAlgn="ctr"/>
                      <a:r>
                        <a:rPr lang="tr-TR" sz="1200" b="0" i="0" u="none" strike="noStrike" dirty="0">
                          <a:solidFill>
                            <a:srgbClr val="FF0000"/>
                          </a:solidFill>
                          <a:latin typeface="Arial" pitchFamily="34" charset="0"/>
                          <a:cs typeface="Arial" pitchFamily="34" charset="0"/>
                        </a:rPr>
                        <a:t> </a:t>
                      </a:r>
                    </a:p>
                  </a:txBody>
                  <a:tcPr marL="9525" marR="9525" marT="9525" marB="0" anchor="ctr"/>
                </a:tc>
                <a:tc>
                  <a:txBody>
                    <a:bodyPr/>
                    <a:lstStyle/>
                    <a:p>
                      <a:pPr algn="ctr" fontAlgn="ctr"/>
                      <a:r>
                        <a:rPr lang="tr-TR" sz="1200" b="0" i="0" u="none" strike="noStrike" dirty="0">
                          <a:solidFill>
                            <a:srgbClr val="FF0000"/>
                          </a:solidFill>
                          <a:latin typeface="Arial" pitchFamily="34" charset="0"/>
                          <a:cs typeface="Arial" pitchFamily="34" charset="0"/>
                        </a:rPr>
                        <a:t> </a:t>
                      </a:r>
                    </a:p>
                  </a:txBody>
                  <a:tcPr marL="9525" marR="9525" marT="9525" marB="0" anchor="ctr"/>
                </a:tc>
                <a:tc>
                  <a:txBody>
                    <a:bodyPr/>
                    <a:lstStyle/>
                    <a:p>
                      <a:pPr algn="ctr" fontAlgn="ctr"/>
                      <a:r>
                        <a:rPr lang="tr-TR" sz="1200" b="0" i="0" u="none" strike="noStrike">
                          <a:solidFill>
                            <a:srgbClr val="FF0000"/>
                          </a:solidFill>
                          <a:latin typeface="Arial" pitchFamily="34" charset="0"/>
                          <a:cs typeface="Arial" pitchFamily="34" charset="0"/>
                        </a:rPr>
                        <a:t> </a:t>
                      </a:r>
                    </a:p>
                  </a:txBody>
                  <a:tcPr marL="9525" marR="9525" marT="9525" marB="0" anchor="ctr"/>
                </a:tc>
                <a:tc>
                  <a:txBody>
                    <a:bodyPr/>
                    <a:lstStyle/>
                    <a:p>
                      <a:pPr algn="ctr" fontAlgn="ctr"/>
                      <a:r>
                        <a:rPr lang="tr-TR" sz="1200" b="0" i="0" u="none" strike="noStrike" dirty="0">
                          <a:solidFill>
                            <a:srgbClr val="FF0000"/>
                          </a:solidFill>
                          <a:latin typeface="Arial" pitchFamily="34" charset="0"/>
                          <a:cs typeface="Arial" pitchFamily="34" charset="0"/>
                        </a:rPr>
                        <a:t> </a:t>
                      </a:r>
                    </a:p>
                  </a:txBody>
                  <a:tcPr marL="9525" marR="9525" marT="9525" marB="0" anchor="ctr"/>
                </a:tc>
                <a:tc>
                  <a:txBody>
                    <a:bodyPr/>
                    <a:lstStyle/>
                    <a:p>
                      <a:pPr algn="ctr" fontAlgn="ctr"/>
                      <a:r>
                        <a:rPr lang="tr-TR" sz="1200" b="0" i="0" u="none" strike="noStrike" dirty="0">
                          <a:solidFill>
                            <a:srgbClr val="FF0000"/>
                          </a:solidFill>
                          <a:latin typeface="Arial" pitchFamily="34" charset="0"/>
                          <a:cs typeface="Arial" pitchFamily="34" charset="0"/>
                        </a:rPr>
                        <a:t> </a:t>
                      </a:r>
                    </a:p>
                  </a:txBody>
                  <a:tcPr marL="9525" marR="9525" marT="9525" marB="0" anchor="ctr"/>
                </a:tc>
                <a:tc>
                  <a:txBody>
                    <a:bodyPr/>
                    <a:lstStyle/>
                    <a:p>
                      <a:pPr algn="ctr" fontAlgn="ctr"/>
                      <a:r>
                        <a:rPr lang="tr-TR" sz="1200" b="0" i="0" u="none" strike="noStrike">
                          <a:solidFill>
                            <a:srgbClr val="FF0000"/>
                          </a:solidFill>
                          <a:latin typeface="Arial" pitchFamily="34" charset="0"/>
                          <a:cs typeface="Arial" pitchFamily="34" charset="0"/>
                        </a:rPr>
                        <a:t> </a:t>
                      </a:r>
                    </a:p>
                  </a:txBody>
                  <a:tcPr marL="9525" marR="9525" marT="9525" marB="0" anchor="ct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az-Cyrl-AZ" sz="1200" b="0" i="0" u="none" strike="noStrike" dirty="0" smtClean="0">
                          <a:solidFill>
                            <a:srgbClr val="FF0000"/>
                          </a:solidFill>
                          <a:latin typeface="Arial" pitchFamily="34" charset="0"/>
                          <a:cs typeface="Arial" pitchFamily="34" charset="0"/>
                        </a:rPr>
                        <a:t>ѵ</a:t>
                      </a:r>
                      <a:r>
                        <a:rPr lang="tr-TR" sz="1200" b="0" i="0" u="none" strike="noStrike" dirty="0">
                          <a:solidFill>
                            <a:srgbClr val="FF0000"/>
                          </a:solidFill>
                          <a:latin typeface="Arial" pitchFamily="34" charset="0"/>
                          <a:cs typeface="Arial" pitchFamily="34" charset="0"/>
                        </a:rPr>
                        <a:t> </a:t>
                      </a:r>
                    </a:p>
                  </a:txBody>
                  <a:tcPr marL="9525" marR="9525" marT="9525" marB="0" anchor="ctr"/>
                </a:tc>
              </a:tr>
              <a:tr h="426861">
                <a:tc>
                  <a:txBody>
                    <a:bodyPr/>
                    <a:lstStyle/>
                    <a:p>
                      <a:pPr algn="l" fontAlgn="ctr"/>
                      <a:r>
                        <a:rPr lang="tr-TR" sz="1200" b="1" i="0" u="none" strike="noStrike">
                          <a:latin typeface="Times New Roman" pitchFamily="18" charset="0"/>
                          <a:cs typeface="Times New Roman" pitchFamily="18" charset="0"/>
                        </a:rPr>
                        <a:t>20 (1-2)</a:t>
                      </a:r>
                    </a:p>
                  </a:txBody>
                  <a:tcPr marL="9525" marR="9525" marT="9525" marB="0" anchor="ctr"/>
                </a:tc>
                <a:tc>
                  <a:txBody>
                    <a:bodyPr/>
                    <a:lstStyle/>
                    <a:p>
                      <a:pPr algn="l" fontAlgn="ctr"/>
                      <a:r>
                        <a:rPr lang="tr-TR" sz="1200" b="0" i="0" u="none" strike="noStrike">
                          <a:latin typeface="Times New Roman" pitchFamily="18" charset="0"/>
                          <a:cs typeface="Times New Roman" pitchFamily="18" charset="0"/>
                        </a:rPr>
                        <a:t>Hizmet Alımı Suretiyle Kullanılan Taşıtlara İlişkin Bilgi Formu</a:t>
                      </a:r>
                    </a:p>
                  </a:txBody>
                  <a:tcPr marL="9525" marR="9525" marT="9525" marB="0" anchor="ctr"/>
                </a:tc>
                <a:tc>
                  <a:txBody>
                    <a:bodyPr/>
                    <a:lstStyle/>
                    <a:p>
                      <a:pPr algn="ctr" fontAlgn="ctr"/>
                      <a:r>
                        <a:rPr lang="tr-TR" sz="1200" b="0" i="0" u="none" strike="noStrike">
                          <a:solidFill>
                            <a:srgbClr val="FF0000"/>
                          </a:solidFill>
                          <a:latin typeface="Arial" pitchFamily="34" charset="0"/>
                          <a:cs typeface="Arial" pitchFamily="34" charset="0"/>
                        </a:rPr>
                        <a:t> </a:t>
                      </a:r>
                    </a:p>
                  </a:txBody>
                  <a:tcPr marL="9525" marR="9525" marT="9525" marB="0" anchor="ctr"/>
                </a:tc>
                <a:tc>
                  <a:txBody>
                    <a:bodyPr/>
                    <a:lstStyle/>
                    <a:p>
                      <a:pPr algn="ctr" fontAlgn="ctr"/>
                      <a:r>
                        <a:rPr lang="tr-TR" sz="1200" b="0" i="0" u="none" strike="noStrike">
                          <a:solidFill>
                            <a:srgbClr val="FF0000"/>
                          </a:solidFill>
                          <a:latin typeface="Arial" pitchFamily="34" charset="0"/>
                          <a:cs typeface="Arial" pitchFamily="34" charset="0"/>
                        </a:rPr>
                        <a:t> </a:t>
                      </a:r>
                    </a:p>
                  </a:txBody>
                  <a:tcPr marL="9525" marR="9525" marT="9525" marB="0" anchor="ctr"/>
                </a:tc>
                <a:tc>
                  <a:txBody>
                    <a:bodyPr/>
                    <a:lstStyle/>
                    <a:p>
                      <a:pPr algn="ctr" fontAlgn="ctr"/>
                      <a:r>
                        <a:rPr lang="az-Cyrl-AZ" sz="1200" b="0" i="0" u="none" strike="noStrike" dirty="0">
                          <a:solidFill>
                            <a:srgbClr val="FF0000"/>
                          </a:solidFill>
                          <a:latin typeface="Arial" pitchFamily="34" charset="0"/>
                          <a:cs typeface="Arial" pitchFamily="34" charset="0"/>
                        </a:rPr>
                        <a:t>ѵ</a:t>
                      </a:r>
                    </a:p>
                  </a:txBody>
                  <a:tcPr marL="9525" marR="9525" marT="9525" marB="0" anchor="ctr"/>
                </a:tc>
                <a:tc>
                  <a:txBody>
                    <a:bodyPr/>
                    <a:lstStyle/>
                    <a:p>
                      <a:pPr algn="ctr" fontAlgn="ctr"/>
                      <a:r>
                        <a:rPr lang="tr-TR" sz="1200" b="0" i="0" u="none" strike="noStrike" dirty="0">
                          <a:solidFill>
                            <a:srgbClr val="FF0000"/>
                          </a:solidFill>
                          <a:latin typeface="Arial" pitchFamily="34" charset="0"/>
                          <a:cs typeface="Arial" pitchFamily="34" charset="0"/>
                        </a:rPr>
                        <a:t> </a:t>
                      </a:r>
                    </a:p>
                  </a:txBody>
                  <a:tcPr marL="9525" marR="9525" marT="9525" marB="0" anchor="ctr"/>
                </a:tc>
                <a:tc>
                  <a:txBody>
                    <a:bodyPr/>
                    <a:lstStyle/>
                    <a:p>
                      <a:pPr algn="ctr" fontAlgn="ctr"/>
                      <a:r>
                        <a:rPr lang="tr-TR" sz="1200" b="0" i="0" u="none" strike="noStrike" dirty="0">
                          <a:solidFill>
                            <a:srgbClr val="FF0000"/>
                          </a:solidFill>
                          <a:latin typeface="Arial" pitchFamily="34" charset="0"/>
                          <a:cs typeface="Arial" pitchFamily="34" charset="0"/>
                        </a:rPr>
                        <a:t> </a:t>
                      </a:r>
                    </a:p>
                  </a:txBody>
                  <a:tcPr marL="9525" marR="9525" marT="9525" marB="0" anchor="ct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tr-TR" sz="1200" b="0" i="0" u="none" strike="noStrike" dirty="0">
                          <a:solidFill>
                            <a:srgbClr val="FF0000"/>
                          </a:solidFill>
                          <a:latin typeface="Arial" pitchFamily="34" charset="0"/>
                          <a:cs typeface="Arial" pitchFamily="34" charset="0"/>
                        </a:rPr>
                        <a:t> </a:t>
                      </a:r>
                      <a:r>
                        <a:rPr lang="az-Cyrl-AZ" sz="1200" b="0" i="0" u="none" strike="noStrike" dirty="0" smtClean="0">
                          <a:solidFill>
                            <a:srgbClr val="FF0000"/>
                          </a:solidFill>
                          <a:latin typeface="Arial" pitchFamily="34" charset="0"/>
                          <a:cs typeface="Arial" pitchFamily="34" charset="0"/>
                        </a:rPr>
                        <a:t>ѵ</a:t>
                      </a:r>
                      <a:r>
                        <a:rPr lang="tr-TR" sz="1200" b="0" i="0" u="none" strike="noStrike" dirty="0" smtClean="0">
                          <a:solidFill>
                            <a:srgbClr val="FF0000"/>
                          </a:solidFill>
                          <a:latin typeface="Arial" pitchFamily="34" charset="0"/>
                          <a:cs typeface="Arial" pitchFamily="34" charset="0"/>
                        </a:rPr>
                        <a:t> </a:t>
                      </a:r>
                    </a:p>
                    <a:p>
                      <a:pPr algn="ctr" fontAlgn="ctr"/>
                      <a:endParaRPr lang="tr-TR" sz="1200" b="0" i="0" u="none" strike="noStrike" dirty="0">
                        <a:solidFill>
                          <a:srgbClr val="FF0000"/>
                        </a:solidFill>
                        <a:latin typeface="Arial" pitchFamily="34" charset="0"/>
                        <a:cs typeface="Arial" pitchFamily="34" charset="0"/>
                      </a:endParaRPr>
                    </a:p>
                  </a:txBody>
                  <a:tcPr marL="9525" marR="9525" marT="9525" marB="0" anchor="ctr"/>
                </a:tc>
                <a:tc>
                  <a:txBody>
                    <a:bodyPr/>
                    <a:lstStyle/>
                    <a:p>
                      <a:pPr algn="ctr" fontAlgn="ctr"/>
                      <a:r>
                        <a:rPr lang="tr-TR" sz="1200" b="0" i="0" u="none" strike="noStrike">
                          <a:solidFill>
                            <a:srgbClr val="FF0000"/>
                          </a:solidFill>
                          <a:latin typeface="Arial" pitchFamily="34" charset="0"/>
                          <a:cs typeface="Arial" pitchFamily="34" charset="0"/>
                        </a:rPr>
                        <a:t> </a:t>
                      </a:r>
                    </a:p>
                  </a:txBody>
                  <a:tcPr marL="9525" marR="9525" marT="9525" marB="0" anchor="ctr"/>
                </a:tc>
                <a:tc>
                  <a:txBody>
                    <a:bodyPr/>
                    <a:lstStyle/>
                    <a:p>
                      <a:pPr algn="ctr" fontAlgn="ctr"/>
                      <a:r>
                        <a:rPr lang="tr-TR" sz="1200" b="0" i="0" u="none" strike="noStrike" dirty="0">
                          <a:solidFill>
                            <a:srgbClr val="FF0000"/>
                          </a:solidFill>
                          <a:latin typeface="Arial" pitchFamily="34" charset="0"/>
                          <a:cs typeface="Arial" pitchFamily="34" charset="0"/>
                        </a:rPr>
                        <a:t> </a:t>
                      </a:r>
                    </a:p>
                  </a:txBody>
                  <a:tcPr marL="9525" marR="9525" marT="9525" marB="0" anchor="ctr"/>
                </a:tc>
                <a:tc>
                  <a:txBody>
                    <a:bodyPr/>
                    <a:lstStyle/>
                    <a:p>
                      <a:pPr algn="ctr" fontAlgn="ctr"/>
                      <a:r>
                        <a:rPr lang="tr-TR" sz="1200" b="0" i="0" u="none" strike="noStrike" dirty="0">
                          <a:solidFill>
                            <a:srgbClr val="FF0000"/>
                          </a:solidFill>
                          <a:latin typeface="Arial" pitchFamily="34" charset="0"/>
                          <a:cs typeface="Arial" pitchFamily="34" charset="0"/>
                        </a:rPr>
                        <a:t> </a:t>
                      </a:r>
                    </a:p>
                  </a:txBody>
                  <a:tcPr marL="9525" marR="9525" marT="9525" marB="0" anchor="ctr"/>
                </a:tc>
                <a:tc>
                  <a:txBody>
                    <a:bodyPr/>
                    <a:lstStyle/>
                    <a:p>
                      <a:pPr algn="ctr" fontAlgn="ctr"/>
                      <a:r>
                        <a:rPr lang="tr-TR" sz="1200" b="0" i="0" u="none" strike="noStrike" dirty="0">
                          <a:solidFill>
                            <a:srgbClr val="FF0000"/>
                          </a:solidFill>
                          <a:latin typeface="Arial" pitchFamily="34" charset="0"/>
                          <a:cs typeface="Arial" pitchFamily="34" charset="0"/>
                        </a:rPr>
                        <a:t> </a:t>
                      </a:r>
                    </a:p>
                  </a:txBody>
                  <a:tcPr marL="9525" marR="9525" marT="9525" marB="0" anchor="ctr"/>
                </a:tc>
                <a:tc>
                  <a:txBody>
                    <a:bodyPr/>
                    <a:lstStyle/>
                    <a:p>
                      <a:pPr algn="ctr" fontAlgn="ctr"/>
                      <a:r>
                        <a:rPr lang="tr-TR" sz="1200" b="0" i="0" u="none" strike="noStrike" dirty="0">
                          <a:solidFill>
                            <a:srgbClr val="FF0000"/>
                          </a:solidFill>
                          <a:latin typeface="Arial" pitchFamily="34" charset="0"/>
                          <a:cs typeface="Arial" pitchFamily="34" charset="0"/>
                        </a:rPr>
                        <a:t> </a:t>
                      </a:r>
                    </a:p>
                  </a:txBody>
                  <a:tcPr marL="9525" marR="9525" marT="9525" marB="0" anchor="ctr"/>
                </a:tc>
                <a:tc>
                  <a:txBody>
                    <a:bodyPr/>
                    <a:lstStyle/>
                    <a:p>
                      <a:pPr algn="ctr" fontAlgn="ctr"/>
                      <a:r>
                        <a:rPr lang="tr-TR" sz="1200" b="0" i="0" u="none" strike="noStrike" dirty="0">
                          <a:solidFill>
                            <a:srgbClr val="FF0000"/>
                          </a:solidFill>
                          <a:latin typeface="Arial" pitchFamily="34" charset="0"/>
                          <a:cs typeface="Arial" pitchFamily="34" charset="0"/>
                        </a:rPr>
                        <a:t> </a:t>
                      </a:r>
                    </a:p>
                  </a:txBody>
                  <a:tcPr marL="9525" marR="9525" marT="9525" marB="0" anchor="ct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az-Cyrl-AZ" sz="1200" b="0" i="0" u="none" strike="noStrike" dirty="0" smtClean="0">
                          <a:solidFill>
                            <a:srgbClr val="FF0000"/>
                          </a:solidFill>
                          <a:latin typeface="Arial" pitchFamily="34" charset="0"/>
                          <a:cs typeface="Arial" pitchFamily="34" charset="0"/>
                        </a:rPr>
                        <a:t>ѵ</a:t>
                      </a:r>
                      <a:r>
                        <a:rPr lang="tr-TR" sz="1200" b="0" i="0" u="none" strike="noStrike" dirty="0" smtClean="0">
                          <a:solidFill>
                            <a:srgbClr val="FF0000"/>
                          </a:solidFill>
                          <a:latin typeface="Arial" pitchFamily="34" charset="0"/>
                          <a:cs typeface="Arial" pitchFamily="34" charset="0"/>
                        </a:rPr>
                        <a:t> </a:t>
                      </a:r>
                    </a:p>
                    <a:p>
                      <a:pPr algn="ctr" fontAlgn="ctr"/>
                      <a:r>
                        <a:rPr lang="tr-TR" sz="1200" b="0" i="0" u="none" strike="noStrike" dirty="0">
                          <a:solidFill>
                            <a:srgbClr val="FF0000"/>
                          </a:solidFill>
                          <a:latin typeface="Arial" pitchFamily="34" charset="0"/>
                          <a:cs typeface="Arial" pitchFamily="34" charset="0"/>
                        </a:rPr>
                        <a:t> </a:t>
                      </a:r>
                    </a:p>
                  </a:txBody>
                  <a:tcPr marL="9525" marR="9525" marT="9525" marB="0" anchor="ctr"/>
                </a:tc>
              </a:tr>
              <a:tr h="250590">
                <a:tc>
                  <a:txBody>
                    <a:bodyPr/>
                    <a:lstStyle/>
                    <a:p>
                      <a:pPr algn="l" fontAlgn="ctr"/>
                      <a:r>
                        <a:rPr lang="tr-TR" sz="1200" b="1" i="0" u="none" strike="noStrike">
                          <a:latin typeface="Times New Roman" pitchFamily="18" charset="0"/>
                          <a:cs typeface="Times New Roman" pitchFamily="18" charset="0"/>
                        </a:rPr>
                        <a:t>21</a:t>
                      </a:r>
                    </a:p>
                  </a:txBody>
                  <a:tcPr marL="9525" marR="9525" marT="9525" marB="0" anchor="ctr"/>
                </a:tc>
                <a:tc>
                  <a:txBody>
                    <a:bodyPr/>
                    <a:lstStyle/>
                    <a:p>
                      <a:pPr algn="l" fontAlgn="ctr"/>
                      <a:r>
                        <a:rPr lang="tr-TR" sz="1200" b="0" i="0" u="none" strike="noStrike" dirty="0">
                          <a:latin typeface="Times New Roman" pitchFamily="18" charset="0"/>
                          <a:cs typeface="Times New Roman" pitchFamily="18" charset="0"/>
                        </a:rPr>
                        <a:t>Özel </a:t>
                      </a:r>
                      <a:r>
                        <a:rPr lang="tr-TR" sz="1200" b="0" i="0" u="none" strike="noStrike" dirty="0" err="1" smtClean="0">
                          <a:latin typeface="Times New Roman" pitchFamily="18" charset="0"/>
                          <a:cs typeface="Times New Roman" pitchFamily="18" charset="0"/>
                        </a:rPr>
                        <a:t>Güv</a:t>
                      </a:r>
                      <a:r>
                        <a:rPr lang="tr-TR" sz="1200" b="0" i="0" u="none" strike="noStrike" dirty="0" smtClean="0">
                          <a:latin typeface="Times New Roman" pitchFamily="18" charset="0"/>
                          <a:cs typeface="Times New Roman" pitchFamily="18" charset="0"/>
                        </a:rPr>
                        <a:t>. </a:t>
                      </a:r>
                      <a:r>
                        <a:rPr lang="tr-TR" sz="1200" b="0" i="0" u="none" strike="noStrike" dirty="0" err="1" smtClean="0">
                          <a:latin typeface="Times New Roman" pitchFamily="18" charset="0"/>
                          <a:cs typeface="Times New Roman" pitchFamily="18" charset="0"/>
                        </a:rPr>
                        <a:t>Hiz</a:t>
                      </a:r>
                      <a:r>
                        <a:rPr lang="tr-TR" sz="1200" b="0" i="0" u="none" strike="noStrike" dirty="0" smtClean="0">
                          <a:latin typeface="Times New Roman" pitchFamily="18" charset="0"/>
                          <a:cs typeface="Times New Roman" pitchFamily="18" charset="0"/>
                        </a:rPr>
                        <a:t>.İlişkin </a:t>
                      </a:r>
                      <a:r>
                        <a:rPr lang="tr-TR" sz="1200" b="0" i="0" u="none" strike="noStrike" dirty="0">
                          <a:latin typeface="Times New Roman" pitchFamily="18" charset="0"/>
                          <a:cs typeface="Times New Roman" pitchFamily="18" charset="0"/>
                        </a:rPr>
                        <a:t>Bilgi Formu</a:t>
                      </a:r>
                    </a:p>
                  </a:txBody>
                  <a:tcPr marL="9525" marR="9525" marT="9525" marB="0" anchor="ctr"/>
                </a:tc>
                <a:tc>
                  <a:txBody>
                    <a:bodyPr/>
                    <a:lstStyle/>
                    <a:p>
                      <a:pPr algn="ctr" fontAlgn="ctr"/>
                      <a:r>
                        <a:rPr lang="tr-TR" sz="1200" b="0" i="0" u="none" strike="noStrike" dirty="0">
                          <a:solidFill>
                            <a:srgbClr val="FF0000"/>
                          </a:solidFill>
                          <a:latin typeface="Arial" pitchFamily="34" charset="0"/>
                          <a:cs typeface="Arial" pitchFamily="34" charset="0"/>
                        </a:rPr>
                        <a:t> </a:t>
                      </a:r>
                    </a:p>
                  </a:txBody>
                  <a:tcPr marL="9525" marR="9525" marT="9525" marB="0" anchor="ctr"/>
                </a:tc>
                <a:tc>
                  <a:txBody>
                    <a:bodyPr/>
                    <a:lstStyle/>
                    <a:p>
                      <a:pPr algn="ctr" fontAlgn="ctr"/>
                      <a:r>
                        <a:rPr lang="tr-TR" sz="1200" b="0" i="0" u="none" strike="noStrike">
                          <a:solidFill>
                            <a:srgbClr val="FF0000"/>
                          </a:solidFill>
                          <a:latin typeface="Arial" pitchFamily="34" charset="0"/>
                          <a:cs typeface="Arial" pitchFamily="34" charset="0"/>
                        </a:rPr>
                        <a:t> </a:t>
                      </a:r>
                    </a:p>
                  </a:txBody>
                  <a:tcPr marL="9525" marR="9525" marT="9525" marB="0" anchor="ctr"/>
                </a:tc>
                <a:tc>
                  <a:txBody>
                    <a:bodyPr/>
                    <a:lstStyle/>
                    <a:p>
                      <a:pPr algn="ctr" fontAlgn="ctr"/>
                      <a:r>
                        <a:rPr lang="az-Cyrl-AZ" sz="1200" b="0" i="0" u="none" strike="noStrike">
                          <a:solidFill>
                            <a:srgbClr val="FF0000"/>
                          </a:solidFill>
                          <a:latin typeface="Arial" pitchFamily="34" charset="0"/>
                          <a:cs typeface="Arial" pitchFamily="34" charset="0"/>
                        </a:rPr>
                        <a:t>ѵ</a:t>
                      </a:r>
                    </a:p>
                  </a:txBody>
                  <a:tcPr marL="9525" marR="9525" marT="9525" marB="0" anchor="ctr"/>
                </a:tc>
                <a:tc>
                  <a:txBody>
                    <a:bodyPr/>
                    <a:lstStyle/>
                    <a:p>
                      <a:pPr algn="ctr" fontAlgn="ctr"/>
                      <a:r>
                        <a:rPr lang="tr-TR" sz="1200" b="0" i="0" u="none" strike="noStrike" dirty="0">
                          <a:solidFill>
                            <a:srgbClr val="FF0000"/>
                          </a:solidFill>
                          <a:latin typeface="Arial" pitchFamily="34" charset="0"/>
                          <a:cs typeface="Arial" pitchFamily="34" charset="0"/>
                        </a:rPr>
                        <a:t> </a:t>
                      </a:r>
                    </a:p>
                  </a:txBody>
                  <a:tcPr marL="9525" marR="9525" marT="9525" marB="0" anchor="ctr"/>
                </a:tc>
                <a:tc>
                  <a:txBody>
                    <a:bodyPr/>
                    <a:lstStyle/>
                    <a:p>
                      <a:pPr algn="ctr" fontAlgn="ctr"/>
                      <a:r>
                        <a:rPr lang="tr-TR" sz="1200" b="0" i="0" u="none" strike="noStrike">
                          <a:solidFill>
                            <a:srgbClr val="FF0000"/>
                          </a:solidFill>
                          <a:latin typeface="Arial" pitchFamily="34" charset="0"/>
                          <a:cs typeface="Arial" pitchFamily="34" charset="0"/>
                        </a:rPr>
                        <a:t> </a:t>
                      </a:r>
                    </a:p>
                  </a:txBody>
                  <a:tcPr marL="9525" marR="9525" marT="9525" marB="0" anchor="ctr"/>
                </a:tc>
                <a:tc>
                  <a:txBody>
                    <a:bodyPr/>
                    <a:lstStyle/>
                    <a:p>
                      <a:pPr algn="ctr" fontAlgn="ctr"/>
                      <a:r>
                        <a:rPr lang="tr-TR" sz="1200" b="0" i="0" u="none" strike="noStrike">
                          <a:solidFill>
                            <a:srgbClr val="FF0000"/>
                          </a:solidFill>
                          <a:latin typeface="Arial" pitchFamily="34" charset="0"/>
                          <a:cs typeface="Arial" pitchFamily="34" charset="0"/>
                        </a:rPr>
                        <a:t> </a:t>
                      </a:r>
                    </a:p>
                  </a:txBody>
                  <a:tcPr marL="9525" marR="9525" marT="9525" marB="0" anchor="ctr"/>
                </a:tc>
                <a:tc>
                  <a:txBody>
                    <a:bodyPr/>
                    <a:lstStyle/>
                    <a:p>
                      <a:pPr algn="ctr" fontAlgn="ctr"/>
                      <a:r>
                        <a:rPr lang="tr-TR" sz="1200" b="0" i="0" u="none" strike="noStrike">
                          <a:solidFill>
                            <a:srgbClr val="FF0000"/>
                          </a:solidFill>
                          <a:latin typeface="Arial" pitchFamily="34" charset="0"/>
                          <a:cs typeface="Arial" pitchFamily="34" charset="0"/>
                        </a:rPr>
                        <a:t> </a:t>
                      </a:r>
                    </a:p>
                  </a:txBody>
                  <a:tcPr marL="9525" marR="9525" marT="9525" marB="0" anchor="ctr"/>
                </a:tc>
                <a:tc>
                  <a:txBody>
                    <a:bodyPr/>
                    <a:lstStyle/>
                    <a:p>
                      <a:pPr algn="ctr" fontAlgn="ctr"/>
                      <a:r>
                        <a:rPr lang="tr-TR" sz="1200" b="0" i="0" u="none" strike="noStrike">
                          <a:solidFill>
                            <a:srgbClr val="FF0000"/>
                          </a:solidFill>
                          <a:latin typeface="Arial" pitchFamily="34" charset="0"/>
                          <a:cs typeface="Arial" pitchFamily="34" charset="0"/>
                        </a:rPr>
                        <a:t> </a:t>
                      </a:r>
                    </a:p>
                  </a:txBody>
                  <a:tcPr marL="9525" marR="9525" marT="9525" marB="0" anchor="ctr"/>
                </a:tc>
                <a:tc>
                  <a:txBody>
                    <a:bodyPr/>
                    <a:lstStyle/>
                    <a:p>
                      <a:pPr algn="ctr" fontAlgn="ctr"/>
                      <a:r>
                        <a:rPr lang="tr-TR" sz="1200" b="0" i="0" u="none" strike="noStrike" dirty="0">
                          <a:solidFill>
                            <a:srgbClr val="FF0000"/>
                          </a:solidFill>
                          <a:latin typeface="Arial" pitchFamily="34" charset="0"/>
                          <a:cs typeface="Arial" pitchFamily="34" charset="0"/>
                        </a:rPr>
                        <a:t> </a:t>
                      </a:r>
                    </a:p>
                  </a:txBody>
                  <a:tcPr marL="9525" marR="9525" marT="9525" marB="0" anchor="ctr"/>
                </a:tc>
                <a:tc>
                  <a:txBody>
                    <a:bodyPr/>
                    <a:lstStyle/>
                    <a:p>
                      <a:pPr algn="ctr" fontAlgn="ctr"/>
                      <a:r>
                        <a:rPr lang="tr-TR" sz="1200" b="0" i="0" u="none" strike="noStrike" dirty="0">
                          <a:solidFill>
                            <a:srgbClr val="FF0000"/>
                          </a:solidFill>
                          <a:latin typeface="Arial" pitchFamily="34" charset="0"/>
                          <a:cs typeface="Arial" pitchFamily="34" charset="0"/>
                        </a:rPr>
                        <a:t> </a:t>
                      </a:r>
                    </a:p>
                  </a:txBody>
                  <a:tcPr marL="9525" marR="9525" marT="9525" marB="0" anchor="ctr"/>
                </a:tc>
                <a:tc>
                  <a:txBody>
                    <a:bodyPr/>
                    <a:lstStyle/>
                    <a:p>
                      <a:pPr algn="ctr" fontAlgn="ctr"/>
                      <a:r>
                        <a:rPr lang="tr-TR" sz="1200" b="0" i="0" u="none" strike="noStrike" dirty="0">
                          <a:solidFill>
                            <a:srgbClr val="FF0000"/>
                          </a:solidFill>
                          <a:latin typeface="Arial" pitchFamily="34" charset="0"/>
                          <a:cs typeface="Arial" pitchFamily="34" charset="0"/>
                        </a:rPr>
                        <a:t> </a:t>
                      </a:r>
                    </a:p>
                  </a:txBody>
                  <a:tcPr marL="9525" marR="9525" marT="9525" marB="0" anchor="ctr"/>
                </a:tc>
                <a:tc>
                  <a:txBody>
                    <a:bodyPr/>
                    <a:lstStyle/>
                    <a:p>
                      <a:pPr algn="ctr" fontAlgn="ctr"/>
                      <a:r>
                        <a:rPr lang="tr-TR" sz="1200" b="0" i="0" u="none" strike="noStrike" dirty="0">
                          <a:solidFill>
                            <a:srgbClr val="FF0000"/>
                          </a:solidFill>
                          <a:latin typeface="Arial" pitchFamily="34" charset="0"/>
                          <a:cs typeface="Arial" pitchFamily="34" charset="0"/>
                        </a:rPr>
                        <a:t> </a:t>
                      </a:r>
                    </a:p>
                  </a:txBody>
                  <a:tcPr marL="9525" marR="9525" marT="9525" marB="0" anchor="ctr"/>
                </a:tc>
                <a:tc>
                  <a:txBody>
                    <a:bodyPr/>
                    <a:lstStyle/>
                    <a:p>
                      <a:pPr algn="ctr" fontAlgn="ctr"/>
                      <a:r>
                        <a:rPr lang="tr-TR" sz="1200" b="0" i="0" u="none" strike="noStrike" dirty="0">
                          <a:solidFill>
                            <a:srgbClr val="FF0000"/>
                          </a:solidFill>
                          <a:latin typeface="Arial" pitchFamily="34" charset="0"/>
                          <a:cs typeface="Arial" pitchFamily="34" charset="0"/>
                        </a:rPr>
                        <a:t> </a:t>
                      </a:r>
                    </a:p>
                  </a:txBody>
                  <a:tcPr marL="9525" marR="9525" marT="9525" marB="0" anchor="ctr"/>
                </a:tc>
              </a:tr>
              <a:tr h="247042">
                <a:tc>
                  <a:txBody>
                    <a:bodyPr/>
                    <a:lstStyle/>
                    <a:p>
                      <a:pPr algn="l" fontAlgn="ctr"/>
                      <a:r>
                        <a:rPr lang="tr-TR" sz="1200" b="1" i="0" u="none" strike="noStrike">
                          <a:latin typeface="Times New Roman" pitchFamily="18" charset="0"/>
                          <a:cs typeface="Times New Roman" pitchFamily="18" charset="0"/>
                        </a:rPr>
                        <a:t>22</a:t>
                      </a:r>
                    </a:p>
                  </a:txBody>
                  <a:tcPr marL="9525" marR="9525" marT="9525" marB="0" anchor="ctr"/>
                </a:tc>
                <a:tc>
                  <a:txBody>
                    <a:bodyPr/>
                    <a:lstStyle/>
                    <a:p>
                      <a:pPr algn="l" fontAlgn="ctr"/>
                      <a:r>
                        <a:rPr lang="tr-TR" sz="1200" b="0" i="0" u="none" strike="noStrike">
                          <a:latin typeface="Times New Roman" pitchFamily="18" charset="0"/>
                          <a:cs typeface="Times New Roman" pitchFamily="18" charset="0"/>
                        </a:rPr>
                        <a:t>Temizlik Hizmetine İlişkin Formu</a:t>
                      </a:r>
                    </a:p>
                  </a:txBody>
                  <a:tcPr marL="9525" marR="9525" marT="9525" marB="0" anchor="ctr"/>
                </a:tc>
                <a:tc>
                  <a:txBody>
                    <a:bodyPr/>
                    <a:lstStyle/>
                    <a:p>
                      <a:pPr algn="ctr" fontAlgn="ctr"/>
                      <a:r>
                        <a:rPr lang="tr-TR" sz="1200" b="0" i="0" u="none" strike="noStrike">
                          <a:solidFill>
                            <a:srgbClr val="FF0000"/>
                          </a:solidFill>
                          <a:latin typeface="Arial" pitchFamily="34" charset="0"/>
                          <a:cs typeface="Arial" pitchFamily="34" charset="0"/>
                        </a:rPr>
                        <a:t> </a:t>
                      </a:r>
                    </a:p>
                  </a:txBody>
                  <a:tcPr marL="9525" marR="9525" marT="9525" marB="0" anchor="ctr"/>
                </a:tc>
                <a:tc>
                  <a:txBody>
                    <a:bodyPr/>
                    <a:lstStyle/>
                    <a:p>
                      <a:pPr algn="ctr" fontAlgn="ctr"/>
                      <a:r>
                        <a:rPr lang="tr-TR" sz="1200" b="0" i="0" u="none" strike="noStrike">
                          <a:solidFill>
                            <a:srgbClr val="FF0000"/>
                          </a:solidFill>
                          <a:latin typeface="Arial" pitchFamily="34" charset="0"/>
                          <a:cs typeface="Arial" pitchFamily="34" charset="0"/>
                        </a:rPr>
                        <a:t> </a:t>
                      </a:r>
                    </a:p>
                  </a:txBody>
                  <a:tcPr marL="9525" marR="9525" marT="9525" marB="0" anchor="ctr"/>
                </a:tc>
                <a:tc>
                  <a:txBody>
                    <a:bodyPr/>
                    <a:lstStyle/>
                    <a:p>
                      <a:pPr algn="ctr" fontAlgn="ctr"/>
                      <a:r>
                        <a:rPr lang="az-Cyrl-AZ" sz="1200" b="0" i="0" u="none" strike="noStrike" dirty="0">
                          <a:solidFill>
                            <a:srgbClr val="FF0000"/>
                          </a:solidFill>
                          <a:latin typeface="Arial" pitchFamily="34" charset="0"/>
                          <a:cs typeface="Arial" pitchFamily="34" charset="0"/>
                        </a:rPr>
                        <a:t>ѵ</a:t>
                      </a:r>
                    </a:p>
                  </a:txBody>
                  <a:tcPr marL="9525" marR="9525" marT="9525" marB="0" anchor="ctr"/>
                </a:tc>
                <a:tc>
                  <a:txBody>
                    <a:bodyPr/>
                    <a:lstStyle/>
                    <a:p>
                      <a:pPr algn="ctr" fontAlgn="ctr"/>
                      <a:r>
                        <a:rPr lang="tr-TR" sz="1200" b="0" i="0" u="none" strike="noStrike" dirty="0">
                          <a:solidFill>
                            <a:srgbClr val="FF0000"/>
                          </a:solidFill>
                          <a:latin typeface="Arial" pitchFamily="34" charset="0"/>
                          <a:cs typeface="Arial" pitchFamily="34" charset="0"/>
                        </a:rPr>
                        <a:t> </a:t>
                      </a:r>
                    </a:p>
                  </a:txBody>
                  <a:tcPr marL="9525" marR="9525" marT="9525" marB="0" anchor="ctr"/>
                </a:tc>
                <a:tc>
                  <a:txBody>
                    <a:bodyPr/>
                    <a:lstStyle/>
                    <a:p>
                      <a:pPr algn="ctr" fontAlgn="ctr"/>
                      <a:r>
                        <a:rPr lang="tr-TR" sz="1200" b="0" i="0" u="none" strike="noStrike">
                          <a:solidFill>
                            <a:srgbClr val="FF0000"/>
                          </a:solidFill>
                          <a:latin typeface="Arial" pitchFamily="34" charset="0"/>
                          <a:cs typeface="Arial" pitchFamily="34" charset="0"/>
                        </a:rPr>
                        <a:t> </a:t>
                      </a:r>
                    </a:p>
                  </a:txBody>
                  <a:tcPr marL="9525" marR="9525" marT="9525" marB="0" anchor="ct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az-Cyrl-AZ" sz="1200" b="0" i="0" u="none" strike="noStrike" dirty="0" smtClean="0">
                          <a:solidFill>
                            <a:srgbClr val="FF0000"/>
                          </a:solidFill>
                          <a:latin typeface="Arial" pitchFamily="34" charset="0"/>
                          <a:cs typeface="Arial" pitchFamily="34" charset="0"/>
                        </a:rPr>
                        <a:t>ѵ</a:t>
                      </a:r>
                      <a:endParaRPr lang="tr-TR" sz="1200" b="0" i="0" u="none" strike="noStrike" dirty="0">
                        <a:solidFill>
                          <a:srgbClr val="FF0000"/>
                        </a:solidFill>
                        <a:latin typeface="Arial" pitchFamily="34" charset="0"/>
                        <a:cs typeface="Arial" pitchFamily="34" charset="0"/>
                      </a:endParaRPr>
                    </a:p>
                  </a:txBody>
                  <a:tcPr marL="9525" marR="9525" marT="9525" marB="0" anchor="ctr"/>
                </a:tc>
                <a:tc>
                  <a:txBody>
                    <a:bodyPr/>
                    <a:lstStyle/>
                    <a:p>
                      <a:pPr algn="ctr" fontAlgn="ctr"/>
                      <a:r>
                        <a:rPr lang="tr-TR" sz="1200" b="0" i="0" u="none" strike="noStrike" dirty="0">
                          <a:solidFill>
                            <a:srgbClr val="FF0000"/>
                          </a:solidFill>
                          <a:latin typeface="Arial" pitchFamily="34" charset="0"/>
                          <a:cs typeface="Arial" pitchFamily="34" charset="0"/>
                        </a:rPr>
                        <a:t> </a:t>
                      </a:r>
                    </a:p>
                  </a:txBody>
                  <a:tcPr marL="9525" marR="9525" marT="9525" marB="0" anchor="ctr"/>
                </a:tc>
                <a:tc>
                  <a:txBody>
                    <a:bodyPr/>
                    <a:lstStyle/>
                    <a:p>
                      <a:pPr algn="ctr" fontAlgn="ctr"/>
                      <a:r>
                        <a:rPr lang="tr-TR" sz="1200" b="0" i="0" u="none" strike="noStrike">
                          <a:solidFill>
                            <a:srgbClr val="FF0000"/>
                          </a:solidFill>
                          <a:latin typeface="Arial" pitchFamily="34" charset="0"/>
                          <a:cs typeface="Arial" pitchFamily="34" charset="0"/>
                        </a:rPr>
                        <a:t> </a:t>
                      </a:r>
                    </a:p>
                  </a:txBody>
                  <a:tcPr marL="9525" marR="9525" marT="9525" marB="0" anchor="ctr"/>
                </a:tc>
                <a:tc>
                  <a:txBody>
                    <a:bodyPr/>
                    <a:lstStyle/>
                    <a:p>
                      <a:pPr algn="ctr" fontAlgn="ctr"/>
                      <a:r>
                        <a:rPr lang="tr-TR" sz="1200" b="0" i="0" u="none" strike="noStrike">
                          <a:solidFill>
                            <a:srgbClr val="FF0000"/>
                          </a:solidFill>
                          <a:latin typeface="Arial" pitchFamily="34" charset="0"/>
                          <a:cs typeface="Arial" pitchFamily="34" charset="0"/>
                        </a:rPr>
                        <a:t> </a:t>
                      </a:r>
                    </a:p>
                  </a:txBody>
                  <a:tcPr marL="9525" marR="9525" marT="9525" marB="0" anchor="ctr"/>
                </a:tc>
                <a:tc>
                  <a:txBody>
                    <a:bodyPr/>
                    <a:lstStyle/>
                    <a:p>
                      <a:pPr algn="ctr" fontAlgn="ctr"/>
                      <a:r>
                        <a:rPr lang="tr-TR" sz="1200" b="0" i="0" u="none" strike="noStrike" dirty="0">
                          <a:solidFill>
                            <a:srgbClr val="FF0000"/>
                          </a:solidFill>
                          <a:latin typeface="Arial" pitchFamily="34" charset="0"/>
                          <a:cs typeface="Arial" pitchFamily="34" charset="0"/>
                        </a:rPr>
                        <a:t> </a:t>
                      </a:r>
                    </a:p>
                  </a:txBody>
                  <a:tcPr marL="9525" marR="9525" marT="9525" marB="0" anchor="ctr"/>
                </a:tc>
                <a:tc>
                  <a:txBody>
                    <a:bodyPr/>
                    <a:lstStyle/>
                    <a:p>
                      <a:pPr algn="ctr" fontAlgn="ctr"/>
                      <a:r>
                        <a:rPr lang="tr-TR" sz="1200" b="0" i="0" u="none" strike="noStrike" dirty="0">
                          <a:solidFill>
                            <a:srgbClr val="FF0000"/>
                          </a:solidFill>
                          <a:latin typeface="Arial" pitchFamily="34" charset="0"/>
                          <a:cs typeface="Arial" pitchFamily="34" charset="0"/>
                        </a:rPr>
                        <a:t> </a:t>
                      </a:r>
                    </a:p>
                  </a:txBody>
                  <a:tcPr marL="9525" marR="9525" marT="9525" marB="0" anchor="ctr"/>
                </a:tc>
                <a:tc>
                  <a:txBody>
                    <a:bodyPr/>
                    <a:lstStyle/>
                    <a:p>
                      <a:pPr algn="ctr" fontAlgn="ctr"/>
                      <a:r>
                        <a:rPr lang="tr-TR" sz="1200" b="0" i="0" u="none" strike="noStrike" dirty="0">
                          <a:solidFill>
                            <a:srgbClr val="FF0000"/>
                          </a:solidFill>
                          <a:latin typeface="Arial" pitchFamily="34" charset="0"/>
                          <a:cs typeface="Arial" pitchFamily="34" charset="0"/>
                        </a:rPr>
                        <a:t> </a:t>
                      </a:r>
                    </a:p>
                  </a:txBody>
                  <a:tcPr marL="9525" marR="9525" marT="9525" marB="0" anchor="ctr"/>
                </a:tc>
                <a:tc>
                  <a:txBody>
                    <a:bodyPr/>
                    <a:lstStyle/>
                    <a:p>
                      <a:pPr algn="ctr" fontAlgn="ctr"/>
                      <a:r>
                        <a:rPr lang="tr-TR" sz="1200" b="0" i="0" u="none" strike="noStrike" dirty="0">
                          <a:solidFill>
                            <a:srgbClr val="FF0000"/>
                          </a:solidFill>
                          <a:latin typeface="Arial" pitchFamily="34" charset="0"/>
                          <a:cs typeface="Arial" pitchFamily="34" charset="0"/>
                        </a:rPr>
                        <a:t> </a:t>
                      </a:r>
                    </a:p>
                  </a:txBody>
                  <a:tcPr marL="9525" marR="9525" marT="9525" marB="0" anchor="ctr"/>
                </a:tc>
              </a:tr>
              <a:tr h="243953">
                <a:tc>
                  <a:txBody>
                    <a:bodyPr/>
                    <a:lstStyle/>
                    <a:p>
                      <a:pPr algn="l" fontAlgn="ctr"/>
                      <a:r>
                        <a:rPr lang="tr-TR" sz="1200" b="1" i="0" u="none" strike="noStrike">
                          <a:latin typeface="Times New Roman"/>
                        </a:rPr>
                        <a:t>23</a:t>
                      </a:r>
                    </a:p>
                  </a:txBody>
                  <a:tcPr marL="9525" marR="9525" marT="9525" marB="0" anchor="ctr"/>
                </a:tc>
                <a:tc>
                  <a:txBody>
                    <a:bodyPr/>
                    <a:lstStyle/>
                    <a:p>
                      <a:pPr algn="l" fontAlgn="ctr"/>
                      <a:r>
                        <a:rPr lang="tr-TR" sz="1200" b="0" i="0" u="none" strike="noStrike" dirty="0">
                          <a:latin typeface="Times New Roman"/>
                        </a:rPr>
                        <a:t>Döner Sermaye Gelir-Gider Cetveli</a:t>
                      </a:r>
                    </a:p>
                  </a:txBody>
                  <a:tcPr marL="9525" marR="9525" marT="9525" marB="0" anchor="ctr"/>
                </a:tc>
                <a:tc>
                  <a:txBody>
                    <a:bodyPr/>
                    <a:lstStyle/>
                    <a:p>
                      <a:pPr algn="ctr" fontAlgn="ctr"/>
                      <a:r>
                        <a:rPr lang="tr-TR" sz="1200" b="0" i="0" u="none" strike="noStrike">
                          <a:solidFill>
                            <a:srgbClr val="FF0000"/>
                          </a:solidFill>
                          <a:latin typeface="Arial" pitchFamily="34" charset="0"/>
                          <a:cs typeface="Arial" pitchFamily="34" charset="0"/>
                        </a:rPr>
                        <a:t> </a:t>
                      </a:r>
                    </a:p>
                  </a:txBody>
                  <a:tcPr marL="9525" marR="9525" marT="9525" marB="0" anchor="ctr"/>
                </a:tc>
                <a:tc>
                  <a:txBody>
                    <a:bodyPr/>
                    <a:lstStyle/>
                    <a:p>
                      <a:pPr algn="ctr" fontAlgn="ctr"/>
                      <a:r>
                        <a:rPr lang="tr-TR" sz="1200" b="0" i="0" u="none" strike="noStrike">
                          <a:solidFill>
                            <a:srgbClr val="FF0000"/>
                          </a:solidFill>
                          <a:latin typeface="Arial" pitchFamily="34" charset="0"/>
                          <a:cs typeface="Arial" pitchFamily="34" charset="0"/>
                        </a:rPr>
                        <a:t> </a:t>
                      </a:r>
                    </a:p>
                  </a:txBody>
                  <a:tcPr marL="9525" marR="9525" marT="9525" marB="0" anchor="ctr"/>
                </a:tc>
                <a:tc>
                  <a:txBody>
                    <a:bodyPr/>
                    <a:lstStyle/>
                    <a:p>
                      <a:pPr algn="ctr" fontAlgn="ctr"/>
                      <a:r>
                        <a:rPr lang="tr-TR" sz="1200" b="0" i="0" u="none" strike="noStrike">
                          <a:solidFill>
                            <a:srgbClr val="FF0000"/>
                          </a:solidFill>
                          <a:latin typeface="Arial" pitchFamily="34" charset="0"/>
                          <a:cs typeface="Arial" pitchFamily="34" charset="0"/>
                        </a:rPr>
                        <a:t> </a:t>
                      </a:r>
                    </a:p>
                  </a:txBody>
                  <a:tcPr marL="9525" marR="9525" marT="9525" marB="0" anchor="ctr"/>
                </a:tc>
                <a:tc>
                  <a:txBody>
                    <a:bodyPr/>
                    <a:lstStyle/>
                    <a:p>
                      <a:pPr algn="ctr" fontAlgn="ctr"/>
                      <a:r>
                        <a:rPr lang="tr-TR" sz="1200" b="0" i="0" u="none" strike="noStrike" dirty="0">
                          <a:solidFill>
                            <a:srgbClr val="FF0000"/>
                          </a:solidFill>
                          <a:latin typeface="Arial" pitchFamily="34" charset="0"/>
                          <a:cs typeface="Arial" pitchFamily="34" charset="0"/>
                        </a:rPr>
                        <a:t> </a:t>
                      </a:r>
                    </a:p>
                  </a:txBody>
                  <a:tcPr marL="9525" marR="9525" marT="9525" marB="0" anchor="ctr"/>
                </a:tc>
                <a:tc>
                  <a:txBody>
                    <a:bodyPr/>
                    <a:lstStyle/>
                    <a:p>
                      <a:pPr algn="ctr" fontAlgn="ctr"/>
                      <a:r>
                        <a:rPr lang="tr-TR" sz="1200" b="0" i="0" u="none" strike="noStrike" dirty="0">
                          <a:solidFill>
                            <a:srgbClr val="FF0000"/>
                          </a:solidFill>
                          <a:latin typeface="Arial" pitchFamily="34" charset="0"/>
                          <a:cs typeface="Arial" pitchFamily="34" charset="0"/>
                        </a:rPr>
                        <a:t> </a:t>
                      </a:r>
                    </a:p>
                  </a:txBody>
                  <a:tcPr marL="9525" marR="9525" marT="9525" marB="0" anchor="ctr"/>
                </a:tc>
                <a:tc>
                  <a:txBody>
                    <a:bodyPr/>
                    <a:lstStyle/>
                    <a:p>
                      <a:pPr algn="ctr" fontAlgn="ctr"/>
                      <a:r>
                        <a:rPr lang="tr-TR" sz="1200" b="0" i="0" u="none" strike="noStrike" dirty="0">
                          <a:solidFill>
                            <a:srgbClr val="FF0000"/>
                          </a:solidFill>
                          <a:latin typeface="Arial" pitchFamily="34" charset="0"/>
                          <a:cs typeface="Arial" pitchFamily="34" charset="0"/>
                        </a:rPr>
                        <a:t> </a:t>
                      </a:r>
                    </a:p>
                  </a:txBody>
                  <a:tcPr marL="9525" marR="9525" marT="9525" marB="0" anchor="ctr"/>
                </a:tc>
                <a:tc>
                  <a:txBody>
                    <a:bodyPr/>
                    <a:lstStyle/>
                    <a:p>
                      <a:pPr algn="ctr" fontAlgn="ctr"/>
                      <a:r>
                        <a:rPr lang="tr-TR" sz="1200" b="0" i="0" u="none" strike="noStrike" dirty="0">
                          <a:solidFill>
                            <a:srgbClr val="FF0000"/>
                          </a:solidFill>
                          <a:latin typeface="Arial" pitchFamily="34" charset="0"/>
                          <a:cs typeface="Arial" pitchFamily="34" charset="0"/>
                        </a:rPr>
                        <a:t> </a:t>
                      </a:r>
                    </a:p>
                  </a:txBody>
                  <a:tcPr marL="9525" marR="9525" marT="9525" marB="0" anchor="ctr"/>
                </a:tc>
                <a:tc>
                  <a:txBody>
                    <a:bodyPr/>
                    <a:lstStyle/>
                    <a:p>
                      <a:pPr algn="ctr" fontAlgn="ctr"/>
                      <a:r>
                        <a:rPr lang="tr-TR" sz="1200" b="0" i="0" u="none" strike="noStrike" dirty="0">
                          <a:solidFill>
                            <a:srgbClr val="FF0000"/>
                          </a:solidFill>
                          <a:latin typeface="Arial" pitchFamily="34" charset="0"/>
                          <a:cs typeface="Arial" pitchFamily="34" charset="0"/>
                        </a:rPr>
                        <a:t> </a:t>
                      </a:r>
                    </a:p>
                  </a:txBody>
                  <a:tcPr marL="9525" marR="9525" marT="9525" marB="0" anchor="ctr"/>
                </a:tc>
                <a:tc>
                  <a:txBody>
                    <a:bodyPr/>
                    <a:lstStyle/>
                    <a:p>
                      <a:pPr algn="ctr" fontAlgn="ctr"/>
                      <a:r>
                        <a:rPr lang="tr-TR" sz="1200" b="0" i="0" u="none" strike="noStrike" dirty="0">
                          <a:solidFill>
                            <a:srgbClr val="FF0000"/>
                          </a:solidFill>
                          <a:latin typeface="Arial" pitchFamily="34" charset="0"/>
                          <a:cs typeface="Arial" pitchFamily="34" charset="0"/>
                        </a:rPr>
                        <a:t> </a:t>
                      </a:r>
                    </a:p>
                  </a:txBody>
                  <a:tcPr marL="9525" marR="9525" marT="9525" marB="0" anchor="ctr"/>
                </a:tc>
                <a:tc>
                  <a:txBody>
                    <a:bodyPr/>
                    <a:lstStyle/>
                    <a:p>
                      <a:pPr algn="ctr" fontAlgn="ctr"/>
                      <a:r>
                        <a:rPr lang="tr-TR" sz="1200" b="0" i="0" u="none" strike="noStrike" dirty="0">
                          <a:solidFill>
                            <a:srgbClr val="FF0000"/>
                          </a:solidFill>
                          <a:latin typeface="Arial" pitchFamily="34" charset="0"/>
                          <a:cs typeface="Arial" pitchFamily="34" charset="0"/>
                        </a:rPr>
                        <a:t> </a:t>
                      </a:r>
                    </a:p>
                  </a:txBody>
                  <a:tcPr marL="9525" marR="9525" marT="9525" marB="0" anchor="ctr"/>
                </a:tc>
                <a:tc>
                  <a:txBody>
                    <a:bodyPr/>
                    <a:lstStyle/>
                    <a:p>
                      <a:pPr algn="ctr" fontAlgn="ctr"/>
                      <a:r>
                        <a:rPr lang="tr-TR" sz="1200" b="0" i="0" u="none" strike="noStrike" dirty="0">
                          <a:solidFill>
                            <a:srgbClr val="FF0000"/>
                          </a:solidFill>
                          <a:latin typeface="Arial" pitchFamily="34" charset="0"/>
                          <a:cs typeface="Arial" pitchFamily="34" charset="0"/>
                        </a:rPr>
                        <a:t> </a:t>
                      </a:r>
                    </a:p>
                  </a:txBody>
                  <a:tcPr marL="9525" marR="9525" marT="9525" marB="0" anchor="ctr"/>
                </a:tc>
                <a:tc>
                  <a:txBody>
                    <a:bodyPr/>
                    <a:lstStyle/>
                    <a:p>
                      <a:pPr algn="ctr" fontAlgn="ctr"/>
                      <a:r>
                        <a:rPr lang="tr-TR" sz="1200" b="0" i="0" u="none" strike="noStrike" dirty="0">
                          <a:solidFill>
                            <a:srgbClr val="FF0000"/>
                          </a:solidFill>
                          <a:latin typeface="Arial" pitchFamily="34" charset="0"/>
                          <a:cs typeface="Arial" pitchFamily="34" charset="0"/>
                        </a:rPr>
                        <a:t> </a:t>
                      </a:r>
                    </a:p>
                  </a:txBody>
                  <a:tcPr marL="9525" marR="9525" marT="9525" marB="0" anchor="ctr"/>
                </a:tc>
                <a:tc>
                  <a:txBody>
                    <a:bodyPr/>
                    <a:lstStyle/>
                    <a:p>
                      <a:pPr algn="ctr" fontAlgn="ctr"/>
                      <a:r>
                        <a:rPr lang="az-Cyrl-AZ" sz="1200" b="0" i="0" u="none" strike="noStrike" dirty="0" smtClean="0">
                          <a:solidFill>
                            <a:srgbClr val="FF0000"/>
                          </a:solidFill>
                          <a:latin typeface="Arial" pitchFamily="34" charset="0"/>
                          <a:cs typeface="Arial" pitchFamily="34" charset="0"/>
                        </a:rPr>
                        <a:t>ѵ</a:t>
                      </a:r>
                      <a:endParaRPr lang="az-Cyrl-AZ" sz="1200" b="0" i="0" u="none" strike="noStrike" dirty="0">
                        <a:solidFill>
                          <a:srgbClr val="FF0000"/>
                        </a:solidFill>
                        <a:latin typeface="Arial" pitchFamily="34" charset="0"/>
                        <a:cs typeface="Arial" pitchFamily="34" charset="0"/>
                      </a:endParaRPr>
                    </a:p>
                  </a:txBody>
                  <a:tcPr marL="9525" marR="9525" marT="9525" marB="0" anchor="ctr"/>
                </a:tc>
              </a:tr>
              <a:tr h="424314">
                <a:tc>
                  <a:txBody>
                    <a:bodyPr/>
                    <a:lstStyle/>
                    <a:p>
                      <a:pPr algn="l" fontAlgn="ctr"/>
                      <a:r>
                        <a:rPr lang="tr-TR" sz="1200" b="1" i="0" u="none" strike="noStrike" dirty="0">
                          <a:latin typeface="Times New Roman" pitchFamily="18" charset="0"/>
                          <a:cs typeface="Times New Roman" pitchFamily="18" charset="0"/>
                        </a:rPr>
                        <a:t>25</a:t>
                      </a:r>
                    </a:p>
                  </a:txBody>
                  <a:tcPr marL="9525" marR="9525" marT="9525" marB="0" anchor="ctr"/>
                </a:tc>
                <a:tc>
                  <a:txBody>
                    <a:bodyPr/>
                    <a:lstStyle/>
                    <a:p>
                      <a:pPr algn="l" fontAlgn="ctr"/>
                      <a:r>
                        <a:rPr lang="tr-TR" sz="1200" b="0" i="0" u="none" strike="noStrike">
                          <a:latin typeface="Times New Roman" pitchFamily="18" charset="0"/>
                          <a:cs typeface="Times New Roman" pitchFamily="18" charset="0"/>
                        </a:rPr>
                        <a:t>Tavanı Aşan İlave Ödenek Teklifleri Formu</a:t>
                      </a:r>
                    </a:p>
                  </a:txBody>
                  <a:tcPr marL="9525" marR="9525" marT="9525" marB="0" anchor="ctr"/>
                </a:tc>
                <a:tc>
                  <a:txBody>
                    <a:bodyPr/>
                    <a:lstStyle/>
                    <a:p>
                      <a:pPr algn="ctr" fontAlgn="ctr"/>
                      <a:r>
                        <a:rPr lang="az-Cyrl-AZ" sz="1200" b="0" i="0" u="none" strike="noStrike" dirty="0">
                          <a:solidFill>
                            <a:srgbClr val="FF0000"/>
                          </a:solidFill>
                          <a:latin typeface="Arial" pitchFamily="34" charset="0"/>
                          <a:cs typeface="Arial" pitchFamily="34" charset="0"/>
                        </a:rPr>
                        <a:t>ѵ</a:t>
                      </a:r>
                    </a:p>
                  </a:txBody>
                  <a:tcPr marL="9525" marR="9525" marT="9525" marB="0" anchor="ctr"/>
                </a:tc>
                <a:tc>
                  <a:txBody>
                    <a:bodyPr/>
                    <a:lstStyle/>
                    <a:p>
                      <a:pPr algn="ctr" fontAlgn="ctr"/>
                      <a:r>
                        <a:rPr lang="az-Cyrl-AZ" sz="1200" b="0" i="0" u="none" strike="noStrike" dirty="0">
                          <a:solidFill>
                            <a:srgbClr val="FF0000"/>
                          </a:solidFill>
                          <a:latin typeface="Arial" pitchFamily="34" charset="0"/>
                          <a:cs typeface="Arial" pitchFamily="34" charset="0"/>
                        </a:rPr>
                        <a:t>ѵ</a:t>
                      </a:r>
                    </a:p>
                  </a:txBody>
                  <a:tcPr marL="9525" marR="9525" marT="9525" marB="0" anchor="ctr"/>
                </a:tc>
                <a:tc>
                  <a:txBody>
                    <a:bodyPr/>
                    <a:lstStyle/>
                    <a:p>
                      <a:pPr algn="ctr" fontAlgn="ctr"/>
                      <a:r>
                        <a:rPr lang="az-Cyrl-AZ" sz="1200" b="0" i="0" u="none" strike="noStrike" dirty="0">
                          <a:solidFill>
                            <a:srgbClr val="FF0000"/>
                          </a:solidFill>
                          <a:latin typeface="Arial" pitchFamily="34" charset="0"/>
                          <a:cs typeface="Arial" pitchFamily="34" charset="0"/>
                        </a:rPr>
                        <a:t>ѵ</a:t>
                      </a:r>
                    </a:p>
                  </a:txBody>
                  <a:tcPr marL="9525" marR="9525" marT="9525" marB="0" anchor="ctr"/>
                </a:tc>
                <a:tc>
                  <a:txBody>
                    <a:bodyPr/>
                    <a:lstStyle/>
                    <a:p>
                      <a:pPr algn="ctr" fontAlgn="ctr"/>
                      <a:r>
                        <a:rPr lang="az-Cyrl-AZ" sz="1200" b="0" i="0" u="none" strike="noStrike" dirty="0">
                          <a:solidFill>
                            <a:srgbClr val="FF0000"/>
                          </a:solidFill>
                          <a:latin typeface="Arial" pitchFamily="34" charset="0"/>
                          <a:cs typeface="Arial" pitchFamily="34" charset="0"/>
                        </a:rPr>
                        <a:t>ѵ</a:t>
                      </a:r>
                    </a:p>
                  </a:txBody>
                  <a:tcPr marL="9525" marR="9525" marT="9525" marB="0" anchor="ctr"/>
                </a:tc>
                <a:tc>
                  <a:txBody>
                    <a:bodyPr/>
                    <a:lstStyle/>
                    <a:p>
                      <a:pPr algn="ctr" fontAlgn="ctr"/>
                      <a:r>
                        <a:rPr lang="az-Cyrl-AZ" sz="1200" b="0" i="0" u="none" strike="noStrike">
                          <a:solidFill>
                            <a:srgbClr val="FF0000"/>
                          </a:solidFill>
                          <a:latin typeface="Arial" pitchFamily="34" charset="0"/>
                          <a:cs typeface="Arial" pitchFamily="34" charset="0"/>
                        </a:rPr>
                        <a:t>ѵ</a:t>
                      </a:r>
                    </a:p>
                  </a:txBody>
                  <a:tcPr marL="9525" marR="9525" marT="9525" marB="0" anchor="ctr"/>
                </a:tc>
                <a:tc>
                  <a:txBody>
                    <a:bodyPr/>
                    <a:lstStyle/>
                    <a:p>
                      <a:pPr algn="ctr" fontAlgn="ctr"/>
                      <a:r>
                        <a:rPr lang="az-Cyrl-AZ" sz="1200" b="0" i="0" u="none" strike="noStrike">
                          <a:solidFill>
                            <a:srgbClr val="FF0000"/>
                          </a:solidFill>
                          <a:latin typeface="Arial" pitchFamily="34" charset="0"/>
                          <a:cs typeface="Arial" pitchFamily="34" charset="0"/>
                        </a:rPr>
                        <a:t>ѵ</a:t>
                      </a:r>
                    </a:p>
                  </a:txBody>
                  <a:tcPr marL="9525" marR="9525" marT="9525" marB="0" anchor="ctr"/>
                </a:tc>
                <a:tc>
                  <a:txBody>
                    <a:bodyPr/>
                    <a:lstStyle/>
                    <a:p>
                      <a:pPr algn="ctr" fontAlgn="ctr"/>
                      <a:r>
                        <a:rPr lang="az-Cyrl-AZ" sz="1200" b="0" i="0" u="none" strike="noStrike" dirty="0">
                          <a:solidFill>
                            <a:srgbClr val="FF0000"/>
                          </a:solidFill>
                          <a:latin typeface="Arial" pitchFamily="34" charset="0"/>
                          <a:cs typeface="Arial" pitchFamily="34" charset="0"/>
                        </a:rPr>
                        <a:t>ѵ</a:t>
                      </a:r>
                    </a:p>
                  </a:txBody>
                  <a:tcPr marL="9525" marR="9525" marT="9525" marB="0" anchor="ctr"/>
                </a:tc>
                <a:tc>
                  <a:txBody>
                    <a:bodyPr/>
                    <a:lstStyle/>
                    <a:p>
                      <a:pPr algn="ctr" fontAlgn="ctr"/>
                      <a:r>
                        <a:rPr lang="az-Cyrl-AZ" sz="1200" b="0" i="0" u="none" strike="noStrike" dirty="0">
                          <a:solidFill>
                            <a:srgbClr val="FF0000"/>
                          </a:solidFill>
                          <a:latin typeface="Arial" pitchFamily="34" charset="0"/>
                          <a:cs typeface="Arial" pitchFamily="34" charset="0"/>
                        </a:rPr>
                        <a:t>ѵ</a:t>
                      </a:r>
                    </a:p>
                  </a:txBody>
                  <a:tcPr marL="9525" marR="9525" marT="9525" marB="0" anchor="ctr"/>
                </a:tc>
                <a:tc>
                  <a:txBody>
                    <a:bodyPr/>
                    <a:lstStyle/>
                    <a:p>
                      <a:pPr algn="ctr" fontAlgn="ctr"/>
                      <a:r>
                        <a:rPr lang="az-Cyrl-AZ" sz="1200" b="0" i="0" u="none" strike="noStrike" dirty="0">
                          <a:solidFill>
                            <a:srgbClr val="FF0000"/>
                          </a:solidFill>
                          <a:latin typeface="Arial" pitchFamily="34" charset="0"/>
                          <a:cs typeface="Arial" pitchFamily="34" charset="0"/>
                        </a:rPr>
                        <a:t>ѵ</a:t>
                      </a:r>
                    </a:p>
                  </a:txBody>
                  <a:tcPr marL="9525" marR="9525" marT="9525" marB="0" anchor="ctr"/>
                </a:tc>
                <a:tc>
                  <a:txBody>
                    <a:bodyPr/>
                    <a:lstStyle/>
                    <a:p>
                      <a:pPr algn="ctr" fontAlgn="ctr"/>
                      <a:r>
                        <a:rPr lang="az-Cyrl-AZ" sz="1200" b="0" i="0" u="none" strike="noStrike" dirty="0">
                          <a:solidFill>
                            <a:srgbClr val="FF0000"/>
                          </a:solidFill>
                          <a:latin typeface="Arial" pitchFamily="34" charset="0"/>
                          <a:cs typeface="Arial" pitchFamily="34" charset="0"/>
                        </a:rPr>
                        <a:t>ѵ</a:t>
                      </a:r>
                    </a:p>
                  </a:txBody>
                  <a:tcPr marL="9525" marR="9525" marT="9525" marB="0" anchor="ctr"/>
                </a:tc>
                <a:tc>
                  <a:txBody>
                    <a:bodyPr/>
                    <a:lstStyle/>
                    <a:p>
                      <a:pPr algn="ctr" fontAlgn="ctr"/>
                      <a:r>
                        <a:rPr lang="az-Cyrl-AZ" sz="1200" b="0" i="0" u="none" strike="noStrike" dirty="0">
                          <a:solidFill>
                            <a:srgbClr val="FF0000"/>
                          </a:solidFill>
                          <a:latin typeface="Arial" pitchFamily="34" charset="0"/>
                          <a:cs typeface="Arial" pitchFamily="34" charset="0"/>
                        </a:rPr>
                        <a:t>ѵ</a:t>
                      </a:r>
                    </a:p>
                  </a:txBody>
                  <a:tcPr marL="9525" marR="9525" marT="9525" marB="0" anchor="ctr"/>
                </a:tc>
                <a:tc>
                  <a:txBody>
                    <a:bodyPr/>
                    <a:lstStyle/>
                    <a:p>
                      <a:pPr algn="ctr" fontAlgn="ctr"/>
                      <a:r>
                        <a:rPr lang="az-Cyrl-AZ" sz="1200" b="0" i="0" u="none" strike="noStrike" dirty="0">
                          <a:solidFill>
                            <a:srgbClr val="FF0000"/>
                          </a:solidFill>
                          <a:latin typeface="Arial" pitchFamily="34" charset="0"/>
                          <a:cs typeface="Arial" pitchFamily="34" charset="0"/>
                        </a:rPr>
                        <a:t>ѵ</a:t>
                      </a:r>
                    </a:p>
                  </a:txBody>
                  <a:tcPr marL="9525" marR="9525" marT="9525" marB="0" anchor="ctr"/>
                </a:tc>
                <a:tc>
                  <a:txBody>
                    <a:bodyPr/>
                    <a:lstStyle/>
                    <a:p>
                      <a:pPr algn="ctr" fontAlgn="ctr"/>
                      <a:r>
                        <a:rPr lang="tr-TR" sz="1200" b="0" i="0" u="none" strike="noStrike" dirty="0">
                          <a:solidFill>
                            <a:srgbClr val="FF0000"/>
                          </a:solidFill>
                          <a:latin typeface="Arial" pitchFamily="34" charset="0"/>
                          <a:cs typeface="Arial" pitchFamily="34" charset="0"/>
                        </a:rPr>
                        <a:t> </a:t>
                      </a:r>
                    </a:p>
                  </a:txBody>
                  <a:tcPr marL="9525" marR="9525" marT="9525" marB="0" anchor="ctr"/>
                </a:tc>
              </a:tr>
              <a:tr h="217542">
                <a:tc>
                  <a:txBody>
                    <a:bodyPr/>
                    <a:lstStyle/>
                    <a:p>
                      <a:pPr algn="l" fontAlgn="ctr"/>
                      <a:r>
                        <a:rPr lang="tr-TR" sz="1200" b="1" i="0" u="none" strike="noStrike" dirty="0" smtClean="0">
                          <a:latin typeface="Times New Roman" pitchFamily="18" charset="0"/>
                          <a:cs typeface="Times New Roman" pitchFamily="18" charset="0"/>
                        </a:rPr>
                        <a:t>27/1-8</a:t>
                      </a:r>
                      <a:endParaRPr lang="tr-TR" sz="1200" b="1" i="0" u="none" strike="noStrike" dirty="0">
                        <a:latin typeface="Times New Roman" pitchFamily="18" charset="0"/>
                        <a:cs typeface="Times New Roman" pitchFamily="18" charset="0"/>
                      </a:endParaRPr>
                    </a:p>
                  </a:txBody>
                  <a:tcPr marL="9525" marR="9525" marT="9525" marB="0" anchor="ctr"/>
                </a:tc>
                <a:tc>
                  <a:txBody>
                    <a:bodyPr/>
                    <a:lstStyle/>
                    <a:p>
                      <a:pPr algn="l" fontAlgn="ctr"/>
                      <a:r>
                        <a:rPr lang="tr-TR" sz="1200" b="0" i="0" u="none" strike="noStrike" dirty="0" smtClean="0">
                          <a:latin typeface="Times New Roman" pitchFamily="18" charset="0"/>
                          <a:cs typeface="Times New Roman" pitchFamily="18" charset="0"/>
                        </a:rPr>
                        <a:t>Yükseköğretim </a:t>
                      </a:r>
                      <a:r>
                        <a:rPr lang="tr-TR" sz="1200" b="0" i="0" u="none" strike="noStrike" dirty="0">
                          <a:latin typeface="Times New Roman" pitchFamily="18" charset="0"/>
                          <a:cs typeface="Times New Roman" pitchFamily="18" charset="0"/>
                        </a:rPr>
                        <a:t>Bilgi </a:t>
                      </a:r>
                      <a:r>
                        <a:rPr lang="tr-TR" sz="1200" b="0" i="0" u="none" strike="noStrike" dirty="0" smtClean="0">
                          <a:latin typeface="Times New Roman" pitchFamily="18" charset="0"/>
                          <a:cs typeface="Times New Roman" pitchFamily="18" charset="0"/>
                        </a:rPr>
                        <a:t>Formları</a:t>
                      </a:r>
                      <a:endParaRPr lang="tr-TR" sz="1200" b="0" i="0" u="none" strike="noStrike" dirty="0">
                        <a:latin typeface="Times New Roman" pitchFamily="18" charset="0"/>
                        <a:cs typeface="Times New Roman" pitchFamily="18" charset="0"/>
                      </a:endParaRPr>
                    </a:p>
                  </a:txBody>
                  <a:tcPr marL="9525" marR="9525" marT="9525" marB="0" anchor="ct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az-Cyrl-AZ" sz="1200" b="0" i="0" u="none" strike="noStrike" dirty="0" smtClean="0">
                          <a:solidFill>
                            <a:srgbClr val="FF0000"/>
                          </a:solidFill>
                          <a:latin typeface="Arial" pitchFamily="34" charset="0"/>
                          <a:cs typeface="Arial" pitchFamily="34" charset="0"/>
                        </a:rPr>
                        <a:t>ѵ</a:t>
                      </a:r>
                    </a:p>
                  </a:txBody>
                  <a:tcPr marL="9525" marR="9525" marT="9525" marB="0" anchor="ct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az-Cyrl-AZ" sz="1200" b="0" i="0" u="none" strike="noStrike" dirty="0" smtClean="0">
                          <a:solidFill>
                            <a:srgbClr val="FF0000"/>
                          </a:solidFill>
                          <a:latin typeface="Arial" pitchFamily="34" charset="0"/>
                          <a:cs typeface="Arial" pitchFamily="34" charset="0"/>
                        </a:rPr>
                        <a:t>ѵ</a:t>
                      </a:r>
                    </a:p>
                  </a:txBody>
                  <a:tcPr marL="9525" marR="9525" marT="9525" marB="0" anchor="ct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az-Cyrl-AZ" sz="1200" b="0" i="0" u="none" strike="noStrike" dirty="0" smtClean="0">
                          <a:solidFill>
                            <a:srgbClr val="FF0000"/>
                          </a:solidFill>
                          <a:latin typeface="Arial" pitchFamily="34" charset="0"/>
                          <a:cs typeface="Arial" pitchFamily="34" charset="0"/>
                        </a:rPr>
                        <a:t>ѵ</a:t>
                      </a:r>
                      <a:endParaRPr lang="az-Cyrl-AZ" sz="1200" b="0" i="0" u="none" strike="noStrike" dirty="0">
                        <a:solidFill>
                          <a:srgbClr val="FF0000"/>
                        </a:solidFill>
                        <a:latin typeface="Arial" pitchFamily="34" charset="0"/>
                        <a:cs typeface="Arial" pitchFamily="34" charset="0"/>
                      </a:endParaRPr>
                    </a:p>
                  </a:txBody>
                  <a:tcPr marL="9525" marR="9525" marT="9525" marB="0" anchor="ct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az-Cyrl-AZ" sz="1200" b="0" i="0" u="none" strike="noStrike" dirty="0" smtClean="0">
                          <a:solidFill>
                            <a:srgbClr val="FF0000"/>
                          </a:solidFill>
                          <a:latin typeface="Arial" pitchFamily="34" charset="0"/>
                          <a:cs typeface="Arial" pitchFamily="34" charset="0"/>
                        </a:rPr>
                        <a:t>ѵ</a:t>
                      </a:r>
                      <a:endParaRPr lang="az-Cyrl-AZ" sz="1200" b="0" i="0" u="none" strike="noStrike" dirty="0">
                        <a:solidFill>
                          <a:srgbClr val="FF0000"/>
                        </a:solidFill>
                        <a:latin typeface="Arial" pitchFamily="34" charset="0"/>
                        <a:cs typeface="Arial" pitchFamily="34" charset="0"/>
                      </a:endParaRPr>
                    </a:p>
                  </a:txBody>
                  <a:tcPr marL="9525" marR="9525" marT="9525" marB="0" anchor="ct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az-Cyrl-AZ" sz="1200" b="0" i="0" u="none" strike="noStrike" dirty="0" smtClean="0">
                          <a:solidFill>
                            <a:srgbClr val="FF0000"/>
                          </a:solidFill>
                          <a:latin typeface="Arial" pitchFamily="34" charset="0"/>
                          <a:cs typeface="Arial" pitchFamily="34" charset="0"/>
                        </a:rPr>
                        <a:t>ѵ</a:t>
                      </a:r>
                    </a:p>
                  </a:txBody>
                  <a:tcPr marL="9525" marR="9525" marT="9525" marB="0" anchor="ct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az-Cyrl-AZ" sz="1200" b="0" i="0" u="none" strike="noStrike" dirty="0" smtClean="0">
                          <a:solidFill>
                            <a:srgbClr val="FF0000"/>
                          </a:solidFill>
                          <a:latin typeface="Arial" pitchFamily="34" charset="0"/>
                          <a:cs typeface="Arial" pitchFamily="34" charset="0"/>
                        </a:rPr>
                        <a:t>ѵ</a:t>
                      </a:r>
                      <a:r>
                        <a:rPr lang="tr-TR" sz="1200" b="0" i="0" u="none" strike="noStrike" dirty="0" smtClean="0">
                          <a:solidFill>
                            <a:srgbClr val="FF0000"/>
                          </a:solidFill>
                          <a:latin typeface="Arial" pitchFamily="34" charset="0"/>
                          <a:cs typeface="Arial" pitchFamily="34" charset="0"/>
                        </a:rPr>
                        <a:t> </a:t>
                      </a:r>
                    </a:p>
                  </a:txBody>
                  <a:tcPr marL="9525" marR="9525" marT="9525" marB="0" anchor="ct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az-Cyrl-AZ" sz="1200" b="0" i="0" u="none" strike="noStrike" dirty="0" smtClean="0">
                          <a:solidFill>
                            <a:srgbClr val="FF0000"/>
                          </a:solidFill>
                          <a:latin typeface="Arial" pitchFamily="34" charset="0"/>
                          <a:cs typeface="Arial" pitchFamily="34" charset="0"/>
                        </a:rPr>
                        <a:t>ѵ</a:t>
                      </a:r>
                    </a:p>
                  </a:txBody>
                  <a:tcPr marL="9525" marR="9525" marT="9525" marB="0" anchor="ct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az-Cyrl-AZ" sz="1200" b="0" i="0" u="none" strike="noStrike" dirty="0" smtClean="0">
                          <a:solidFill>
                            <a:srgbClr val="FF0000"/>
                          </a:solidFill>
                          <a:latin typeface="Arial" pitchFamily="34" charset="0"/>
                          <a:cs typeface="Arial" pitchFamily="34" charset="0"/>
                        </a:rPr>
                        <a:t>ѵ</a:t>
                      </a:r>
                    </a:p>
                  </a:txBody>
                  <a:tcPr marL="9525" marR="9525" marT="9525" marB="0" anchor="ctr"/>
                </a:tc>
                <a:tc>
                  <a:txBody>
                    <a:bodyPr/>
                    <a:lstStyle/>
                    <a:p>
                      <a:pPr algn="ctr" fontAlgn="ctr"/>
                      <a:r>
                        <a:rPr lang="az-Cyrl-AZ" sz="1200" b="0" i="0" u="none" strike="noStrike" dirty="0">
                          <a:solidFill>
                            <a:srgbClr val="FF0000"/>
                          </a:solidFill>
                          <a:latin typeface="Arial" pitchFamily="34" charset="0"/>
                          <a:cs typeface="Arial" pitchFamily="34" charset="0"/>
                        </a:rPr>
                        <a:t>ѵ</a:t>
                      </a:r>
                    </a:p>
                  </a:txBody>
                  <a:tcPr marL="9525" marR="9525" marT="9525" marB="0" anchor="ct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az-Cyrl-AZ" sz="1200" b="0" i="0" u="none" strike="noStrike" dirty="0" smtClean="0">
                          <a:solidFill>
                            <a:srgbClr val="FF0000"/>
                          </a:solidFill>
                          <a:latin typeface="Arial" pitchFamily="34" charset="0"/>
                          <a:cs typeface="Arial" pitchFamily="34" charset="0"/>
                        </a:rPr>
                        <a:t>ѵ</a:t>
                      </a:r>
                    </a:p>
                  </a:txBody>
                  <a:tcPr marL="9525" marR="9525" marT="9525" marB="0" anchor="ct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az-Cyrl-AZ" sz="1200" b="0" i="0" u="none" strike="noStrike" dirty="0" smtClean="0">
                          <a:solidFill>
                            <a:srgbClr val="FF0000"/>
                          </a:solidFill>
                          <a:latin typeface="Arial" pitchFamily="34" charset="0"/>
                          <a:cs typeface="Arial" pitchFamily="34" charset="0"/>
                        </a:rPr>
                        <a:t>ѵ</a:t>
                      </a:r>
                    </a:p>
                  </a:txBody>
                  <a:tcPr marL="9525" marR="9525" marT="9525" marB="0" anchor="ctr"/>
                </a:tc>
                <a:tc>
                  <a:txBody>
                    <a:bodyPr/>
                    <a:lstStyle/>
                    <a:p>
                      <a:pPr algn="ctr" fontAlgn="ctr"/>
                      <a:r>
                        <a:rPr lang="az-Cyrl-AZ" sz="1200" b="0" i="0" u="none" strike="noStrike" dirty="0">
                          <a:solidFill>
                            <a:srgbClr val="FF0000"/>
                          </a:solidFill>
                          <a:latin typeface="Arial" pitchFamily="34" charset="0"/>
                          <a:cs typeface="Arial" pitchFamily="34" charset="0"/>
                        </a:rPr>
                        <a:t>ѵ</a:t>
                      </a:r>
                    </a:p>
                  </a:txBody>
                  <a:tcPr marL="9525" marR="9525" marT="9525" marB="0" anchor="ctr"/>
                </a:tc>
                <a:tc>
                  <a:txBody>
                    <a:bodyPr/>
                    <a:lstStyle/>
                    <a:p>
                      <a:pPr algn="ctr" fontAlgn="ctr"/>
                      <a:r>
                        <a:rPr lang="tr-TR" sz="1200" b="0" i="0" u="none" strike="noStrike" dirty="0">
                          <a:solidFill>
                            <a:srgbClr val="FF0000"/>
                          </a:solidFill>
                          <a:latin typeface="Arial" pitchFamily="34" charset="0"/>
                          <a:cs typeface="Arial" pitchFamily="34" charset="0"/>
                        </a:rPr>
                        <a:t> </a:t>
                      </a:r>
                      <a:r>
                        <a:rPr lang="az-Cyrl-AZ" sz="1200" b="0" i="0" u="none" strike="noStrike" dirty="0" smtClean="0">
                          <a:solidFill>
                            <a:srgbClr val="FF0000"/>
                          </a:solidFill>
                          <a:latin typeface="Arial" pitchFamily="34" charset="0"/>
                          <a:cs typeface="Arial" pitchFamily="34" charset="0"/>
                        </a:rPr>
                        <a:t>ѵ</a:t>
                      </a:r>
                      <a:endParaRPr lang="tr-TR" sz="1200" b="0" i="0" u="none" strike="noStrike" dirty="0">
                        <a:solidFill>
                          <a:srgbClr val="FF0000"/>
                        </a:solidFill>
                        <a:latin typeface="Arial" pitchFamily="34" charset="0"/>
                        <a:cs typeface="Arial" pitchFamily="34" charset="0"/>
                      </a:endParaRPr>
                    </a:p>
                  </a:txBody>
                  <a:tcPr marL="9525" marR="9525" marT="9525" marB="0" anchor="ctr"/>
                </a:tc>
              </a:tr>
              <a:tr h="54571">
                <a:tc>
                  <a:txBody>
                    <a:bodyPr/>
                    <a:lstStyle/>
                    <a:p>
                      <a:pPr algn="l" fontAlgn="ctr"/>
                      <a:r>
                        <a:rPr lang="tr-TR" sz="1200" b="1" i="0" u="none" strike="noStrike" dirty="0">
                          <a:latin typeface="Times New Roman" pitchFamily="18" charset="0"/>
                          <a:cs typeface="Times New Roman" pitchFamily="18" charset="0"/>
                        </a:rPr>
                        <a:t>28</a:t>
                      </a:r>
                    </a:p>
                  </a:txBody>
                  <a:tcPr marL="9525" marR="9525" marT="9525" marB="0" anchor="ctr"/>
                </a:tc>
                <a:tc>
                  <a:txBody>
                    <a:bodyPr/>
                    <a:lstStyle/>
                    <a:p>
                      <a:pPr algn="l" fontAlgn="ctr"/>
                      <a:r>
                        <a:rPr lang="tr-TR" sz="1200" b="0" i="0" u="none" strike="noStrike" dirty="0">
                          <a:latin typeface="Times New Roman" pitchFamily="18" charset="0"/>
                          <a:cs typeface="Times New Roman" pitchFamily="18" charset="0"/>
                        </a:rPr>
                        <a:t>Hizmet Alımı Suretiyle Çalıştırılan Görevli Sayısına ilişkin Bilgi </a:t>
                      </a:r>
                    </a:p>
                  </a:txBody>
                  <a:tcPr marL="9525" marR="9525" marT="9525" marB="0" anchor="ctr"/>
                </a:tc>
                <a:tc>
                  <a:txBody>
                    <a:bodyPr/>
                    <a:lstStyle/>
                    <a:p>
                      <a:pPr algn="ctr" fontAlgn="ctr"/>
                      <a:r>
                        <a:rPr lang="tr-TR" sz="1200" b="0" i="0" u="none" strike="noStrike" dirty="0">
                          <a:solidFill>
                            <a:srgbClr val="FF0000"/>
                          </a:solidFill>
                          <a:latin typeface="Arial" pitchFamily="34" charset="0"/>
                          <a:cs typeface="Arial" pitchFamily="34" charset="0"/>
                        </a:rPr>
                        <a:t> </a:t>
                      </a:r>
                    </a:p>
                  </a:txBody>
                  <a:tcPr marL="9525" marR="9525" marT="9525" marB="0" anchor="ctr"/>
                </a:tc>
                <a:tc>
                  <a:txBody>
                    <a:bodyPr/>
                    <a:lstStyle/>
                    <a:p>
                      <a:pPr algn="ctr" fontAlgn="ctr"/>
                      <a:r>
                        <a:rPr lang="tr-TR" sz="1200" b="0" i="0" u="none" strike="noStrike" dirty="0">
                          <a:solidFill>
                            <a:srgbClr val="FF0000"/>
                          </a:solidFill>
                          <a:latin typeface="Arial" pitchFamily="34" charset="0"/>
                          <a:cs typeface="Arial" pitchFamily="34" charset="0"/>
                        </a:rPr>
                        <a:t> </a:t>
                      </a:r>
                    </a:p>
                  </a:txBody>
                  <a:tcPr marL="9525" marR="9525" marT="9525" marB="0" anchor="ctr"/>
                </a:tc>
                <a:tc>
                  <a:txBody>
                    <a:bodyPr/>
                    <a:lstStyle/>
                    <a:p>
                      <a:pPr algn="ctr" fontAlgn="ctr"/>
                      <a:r>
                        <a:rPr lang="az-Cyrl-AZ" sz="1200" b="0" i="0" u="none" strike="noStrike" dirty="0">
                          <a:solidFill>
                            <a:srgbClr val="FF0000"/>
                          </a:solidFill>
                          <a:latin typeface="Arial" pitchFamily="34" charset="0"/>
                          <a:cs typeface="Arial" pitchFamily="34" charset="0"/>
                        </a:rPr>
                        <a:t>ѵ</a:t>
                      </a:r>
                    </a:p>
                  </a:txBody>
                  <a:tcPr marL="9525" marR="9525" marT="9525" marB="0" anchor="ctr"/>
                </a:tc>
                <a:tc>
                  <a:txBody>
                    <a:bodyPr/>
                    <a:lstStyle/>
                    <a:p>
                      <a:pPr algn="ctr" fontAlgn="ctr"/>
                      <a:r>
                        <a:rPr lang="tr-TR" sz="1200" b="0" i="0" u="none" strike="noStrike" dirty="0">
                          <a:solidFill>
                            <a:srgbClr val="FF0000"/>
                          </a:solidFill>
                          <a:latin typeface="Arial" pitchFamily="34" charset="0"/>
                          <a:cs typeface="Arial" pitchFamily="34" charset="0"/>
                        </a:rPr>
                        <a:t> </a:t>
                      </a:r>
                    </a:p>
                  </a:txBody>
                  <a:tcPr marL="9525" marR="9525" marT="9525" marB="0" anchor="ctr"/>
                </a:tc>
                <a:tc>
                  <a:txBody>
                    <a:bodyPr/>
                    <a:lstStyle/>
                    <a:p>
                      <a:pPr algn="ctr" fontAlgn="ctr"/>
                      <a:r>
                        <a:rPr lang="tr-TR" sz="1200" b="0" i="0" u="none" strike="noStrike" dirty="0">
                          <a:solidFill>
                            <a:srgbClr val="FF0000"/>
                          </a:solidFill>
                          <a:latin typeface="Arial" pitchFamily="34" charset="0"/>
                          <a:cs typeface="Arial" pitchFamily="34" charset="0"/>
                        </a:rPr>
                        <a:t> </a:t>
                      </a:r>
                    </a:p>
                  </a:txBody>
                  <a:tcPr marL="9525" marR="9525" marT="9525" marB="0" anchor="ct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az-Cyrl-AZ" sz="1200" b="0" i="0" u="none" strike="noStrike" dirty="0" smtClean="0">
                          <a:solidFill>
                            <a:srgbClr val="FF0000"/>
                          </a:solidFill>
                          <a:latin typeface="Arial" pitchFamily="34" charset="0"/>
                          <a:cs typeface="Arial" pitchFamily="34" charset="0"/>
                        </a:rPr>
                        <a:t>ѵ</a:t>
                      </a:r>
                      <a:endParaRPr lang="tr-TR" sz="1200" b="0" i="0" u="none" strike="noStrike" dirty="0">
                        <a:solidFill>
                          <a:srgbClr val="FF0000"/>
                        </a:solidFill>
                        <a:latin typeface="Arial" pitchFamily="34" charset="0"/>
                        <a:cs typeface="Arial" pitchFamily="34" charset="0"/>
                      </a:endParaRPr>
                    </a:p>
                  </a:txBody>
                  <a:tcPr marL="9525" marR="9525" marT="9525" marB="0" anchor="ctr"/>
                </a:tc>
                <a:tc>
                  <a:txBody>
                    <a:bodyPr/>
                    <a:lstStyle/>
                    <a:p>
                      <a:pPr algn="ctr" fontAlgn="ctr"/>
                      <a:r>
                        <a:rPr lang="tr-TR" sz="1200" b="0" i="0" u="none" strike="noStrike" dirty="0">
                          <a:solidFill>
                            <a:srgbClr val="FF0000"/>
                          </a:solidFill>
                          <a:latin typeface="Arial" pitchFamily="34" charset="0"/>
                          <a:cs typeface="Arial" pitchFamily="34" charset="0"/>
                        </a:rPr>
                        <a:t> </a:t>
                      </a:r>
                    </a:p>
                  </a:txBody>
                  <a:tcPr marL="9525" marR="9525" marT="9525" marB="0" anchor="ctr"/>
                </a:tc>
                <a:tc>
                  <a:txBody>
                    <a:bodyPr/>
                    <a:lstStyle/>
                    <a:p>
                      <a:pPr algn="ctr" fontAlgn="ctr"/>
                      <a:r>
                        <a:rPr lang="tr-TR" sz="1200" b="0" i="0" u="none" strike="noStrike" dirty="0">
                          <a:solidFill>
                            <a:srgbClr val="FF0000"/>
                          </a:solidFill>
                          <a:latin typeface="Arial" pitchFamily="34" charset="0"/>
                          <a:cs typeface="Arial" pitchFamily="34" charset="0"/>
                        </a:rPr>
                        <a:t> </a:t>
                      </a:r>
                    </a:p>
                  </a:txBody>
                  <a:tcPr marL="9525" marR="9525" marT="9525" marB="0" anchor="ctr"/>
                </a:tc>
                <a:tc>
                  <a:txBody>
                    <a:bodyPr/>
                    <a:lstStyle/>
                    <a:p>
                      <a:pPr algn="ctr" fontAlgn="ctr"/>
                      <a:r>
                        <a:rPr lang="tr-TR" sz="1200" b="0" i="0" u="none" strike="noStrike" dirty="0">
                          <a:solidFill>
                            <a:srgbClr val="FF0000"/>
                          </a:solidFill>
                          <a:latin typeface="Arial" pitchFamily="34" charset="0"/>
                          <a:cs typeface="Arial" pitchFamily="34" charset="0"/>
                        </a:rPr>
                        <a:t> </a:t>
                      </a:r>
                    </a:p>
                  </a:txBody>
                  <a:tcPr marL="9525" marR="9525" marT="9525" marB="0" anchor="ctr"/>
                </a:tc>
                <a:tc>
                  <a:txBody>
                    <a:bodyPr/>
                    <a:lstStyle/>
                    <a:p>
                      <a:pPr algn="ctr" fontAlgn="ctr"/>
                      <a:r>
                        <a:rPr lang="tr-TR" sz="1200" b="0" i="0" u="none" strike="noStrike" dirty="0">
                          <a:solidFill>
                            <a:srgbClr val="FF0000"/>
                          </a:solidFill>
                          <a:latin typeface="Arial" pitchFamily="34" charset="0"/>
                          <a:cs typeface="Arial" pitchFamily="34" charset="0"/>
                        </a:rPr>
                        <a:t> </a:t>
                      </a:r>
                    </a:p>
                  </a:txBody>
                  <a:tcPr marL="9525" marR="9525" marT="9525" marB="0" anchor="ctr"/>
                </a:tc>
                <a:tc>
                  <a:txBody>
                    <a:bodyPr/>
                    <a:lstStyle/>
                    <a:p>
                      <a:pPr algn="ctr" fontAlgn="ctr"/>
                      <a:r>
                        <a:rPr lang="tr-TR" sz="1200" b="0" i="0" u="none" strike="noStrike" dirty="0">
                          <a:solidFill>
                            <a:srgbClr val="FF0000"/>
                          </a:solidFill>
                          <a:latin typeface="Arial" pitchFamily="34" charset="0"/>
                          <a:cs typeface="Arial" pitchFamily="34" charset="0"/>
                        </a:rPr>
                        <a:t> </a:t>
                      </a:r>
                    </a:p>
                  </a:txBody>
                  <a:tcPr marL="9525" marR="9525" marT="9525" marB="0" anchor="ctr"/>
                </a:tc>
                <a:tc>
                  <a:txBody>
                    <a:bodyPr/>
                    <a:lstStyle/>
                    <a:p>
                      <a:pPr algn="ctr" fontAlgn="ctr"/>
                      <a:r>
                        <a:rPr lang="tr-TR" sz="1200" b="0" i="0" u="none" strike="noStrike" dirty="0">
                          <a:solidFill>
                            <a:srgbClr val="FF0000"/>
                          </a:solidFill>
                          <a:latin typeface="Arial" pitchFamily="34" charset="0"/>
                          <a:cs typeface="Arial" pitchFamily="34" charset="0"/>
                        </a:rPr>
                        <a:t> </a:t>
                      </a:r>
                    </a:p>
                  </a:txBody>
                  <a:tcPr marL="9525" marR="9525" marT="9525" marB="0" anchor="ctr"/>
                </a:tc>
                <a:tc>
                  <a:txBody>
                    <a:bodyPr/>
                    <a:lstStyle/>
                    <a:p>
                      <a:pPr algn="ctr" fontAlgn="ctr"/>
                      <a:r>
                        <a:rPr lang="tr-TR" sz="1200" b="0" i="0" u="none" strike="noStrike" dirty="0">
                          <a:solidFill>
                            <a:srgbClr val="FF0000"/>
                          </a:solidFill>
                          <a:latin typeface="Arial" pitchFamily="34" charset="0"/>
                          <a:cs typeface="Arial" pitchFamily="34" charset="0"/>
                        </a:rPr>
                        <a:t> </a:t>
                      </a:r>
                    </a:p>
                  </a:txBody>
                  <a:tcPr marL="9525" marR="9525" marT="9525" marB="0" anchor="ctr"/>
                </a:tc>
              </a:tr>
            </a:tbl>
          </a:graphicData>
        </a:graphic>
      </p:graphicFrame>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9D1A9"/>
        </a:solidFill>
        <a:effectLst/>
      </p:bgPr>
    </p:bg>
    <p:spTree>
      <p:nvGrpSpPr>
        <p:cNvPr id="1" name=""/>
        <p:cNvGrpSpPr/>
        <p:nvPr/>
      </p:nvGrpSpPr>
      <p:grpSpPr>
        <a:xfrm>
          <a:off x="0" y="0"/>
          <a:ext cx="0" cy="0"/>
          <a:chOff x="0" y="0"/>
          <a:chExt cx="0" cy="0"/>
        </a:xfrm>
      </p:grpSpPr>
      <p:graphicFrame>
        <p:nvGraphicFramePr>
          <p:cNvPr id="6" name="5 Tablo"/>
          <p:cNvGraphicFramePr>
            <a:graphicFrameLocks noGrp="1"/>
          </p:cNvGraphicFramePr>
          <p:nvPr>
            <p:extLst>
              <p:ext uri="{D42A27DB-BD31-4B8C-83A1-F6EECF244321}">
                <p14:modId xmlns:p14="http://schemas.microsoft.com/office/powerpoint/2010/main" val="4135086730"/>
              </p:ext>
            </p:extLst>
          </p:nvPr>
        </p:nvGraphicFramePr>
        <p:xfrm>
          <a:off x="1" y="764704"/>
          <a:ext cx="9143999" cy="6093296"/>
        </p:xfrm>
        <a:graphic>
          <a:graphicData uri="http://schemas.openxmlformats.org/drawingml/2006/table">
            <a:tbl>
              <a:tblPr>
                <a:effectLst>
                  <a:outerShdw blurRad="57150" dist="38100" dir="5400000" algn="ctr" rotWithShape="0">
                    <a:srgbClr val="F3850D">
                      <a:alpha val="48000"/>
                    </a:srgbClr>
                  </a:outerShdw>
                </a:effectLst>
                <a:tableStyleId>{69C7853C-536D-4A76-A0AE-DD22124D55A5}</a:tableStyleId>
              </a:tblPr>
              <a:tblGrid>
                <a:gridCol w="9143999"/>
              </a:tblGrid>
              <a:tr h="65076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tr-TR" sz="2000" b="1" kern="1200" dirty="0" smtClean="0">
                          <a:solidFill>
                            <a:srgbClr val="FF0000"/>
                          </a:solidFill>
                          <a:latin typeface="+mn-lt"/>
                          <a:ea typeface="+mn-ea"/>
                          <a:cs typeface="+mn-cs"/>
                        </a:rPr>
                        <a:t>BÜTÇE HAZIRLIK ÇALIŞMALARINDA KULLANILACAK FORMLAR</a:t>
                      </a:r>
                      <a:endParaRPr lang="tr-TR" sz="2000" b="1" u="none" dirty="0" smtClean="0">
                        <a:solidFill>
                          <a:srgbClr val="FF0000"/>
                        </a:solidFill>
                        <a:latin typeface="Comic Sans MS" pitchFamily="66" charset="0"/>
                        <a:cs typeface="Times New Roman" pitchFamily="18"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9D1A9"/>
                    </a:solidFill>
                  </a:tcPr>
                </a:tc>
              </a:tr>
              <a:tr h="5442534">
                <a:tc>
                  <a:txBody>
                    <a:bodyPr/>
                    <a:lstStyle/>
                    <a:p>
                      <a:pPr marL="0" marR="0" indent="0" algn="l" defTabSz="914400" rtl="0" eaLnBrk="1" fontAlgn="auto" latinLnBrk="0" hangingPunct="1">
                        <a:lnSpc>
                          <a:spcPct val="100000"/>
                        </a:lnSpc>
                        <a:spcBef>
                          <a:spcPts val="0"/>
                        </a:spcBef>
                        <a:spcAft>
                          <a:spcPts val="0"/>
                        </a:spcAft>
                        <a:buClrTx/>
                        <a:buSzTx/>
                        <a:buFont typeface="Wingdings" pitchFamily="2" charset="2"/>
                        <a:buNone/>
                        <a:tabLst/>
                        <a:defRPr/>
                      </a:pPr>
                      <a:endParaRPr kumimoji="0" lang="tr-TR" sz="800" b="1" kern="1200" dirty="0" smtClean="0">
                        <a:solidFill>
                          <a:srgbClr val="9933FF"/>
                        </a:solidFill>
                        <a:latin typeface="Times New Roman" pitchFamily="18" charset="0"/>
                        <a:ea typeface="+mn-ea"/>
                        <a:cs typeface="Times New Roman" pitchFamily="18" charset="0"/>
                      </a:endParaRPr>
                    </a:p>
                    <a:p>
                      <a:pPr marL="0" marR="0" indent="0" algn="l" defTabSz="914400" rtl="0" eaLnBrk="1" fontAlgn="auto" latinLnBrk="0" hangingPunct="1">
                        <a:lnSpc>
                          <a:spcPct val="100000"/>
                        </a:lnSpc>
                        <a:spcBef>
                          <a:spcPts val="0"/>
                        </a:spcBef>
                        <a:spcAft>
                          <a:spcPts val="0"/>
                        </a:spcAft>
                        <a:buClrTx/>
                        <a:buSzTx/>
                        <a:buFont typeface="Wingdings" pitchFamily="2" charset="2"/>
                        <a:buNone/>
                        <a:tabLst/>
                        <a:defRPr/>
                      </a:pPr>
                      <a:r>
                        <a:rPr kumimoji="0" lang="tr-TR" sz="2000" b="1" kern="1200" dirty="0" smtClean="0">
                          <a:solidFill>
                            <a:srgbClr val="9933FF"/>
                          </a:solidFill>
                          <a:latin typeface="Times New Roman" pitchFamily="18" charset="0"/>
                          <a:ea typeface="+mn-ea"/>
                          <a:cs typeface="Times New Roman" pitchFamily="18" charset="0"/>
                        </a:rPr>
                        <a:t>FORMLARA İLİŞKİN GENEL</a:t>
                      </a:r>
                      <a:r>
                        <a:rPr kumimoji="0" lang="tr-TR" sz="2000" b="1" kern="1200" baseline="0" dirty="0" smtClean="0">
                          <a:solidFill>
                            <a:srgbClr val="9933FF"/>
                          </a:solidFill>
                          <a:latin typeface="Times New Roman" pitchFamily="18" charset="0"/>
                          <a:ea typeface="+mn-ea"/>
                          <a:cs typeface="Times New Roman" pitchFamily="18" charset="0"/>
                        </a:rPr>
                        <a:t> </a:t>
                      </a:r>
                      <a:r>
                        <a:rPr kumimoji="0" lang="tr-TR" sz="2000" b="1" kern="1200" dirty="0" smtClean="0">
                          <a:solidFill>
                            <a:srgbClr val="9933FF"/>
                          </a:solidFill>
                          <a:latin typeface="Times New Roman" pitchFamily="18" charset="0"/>
                          <a:ea typeface="+mn-ea"/>
                          <a:cs typeface="Times New Roman" pitchFamily="18" charset="0"/>
                        </a:rPr>
                        <a:t>BİLGİLER</a:t>
                      </a:r>
                    </a:p>
                    <a:p>
                      <a:pPr marL="0" marR="0" indent="0" algn="l" defTabSz="914400" rtl="0" eaLnBrk="1" fontAlgn="auto" latinLnBrk="0" hangingPunct="1">
                        <a:lnSpc>
                          <a:spcPct val="100000"/>
                        </a:lnSpc>
                        <a:spcBef>
                          <a:spcPts val="0"/>
                        </a:spcBef>
                        <a:spcAft>
                          <a:spcPts val="0"/>
                        </a:spcAft>
                        <a:buClrTx/>
                        <a:buSzTx/>
                        <a:buFont typeface="Wingdings" pitchFamily="2" charset="2"/>
                        <a:buNone/>
                        <a:tabLst/>
                        <a:defRPr/>
                      </a:pPr>
                      <a:endParaRPr kumimoji="0" lang="tr-TR" sz="800" kern="1200" dirty="0" smtClean="0">
                        <a:solidFill>
                          <a:srgbClr val="9933FF"/>
                        </a:solidFill>
                        <a:latin typeface="Times New Roman" pitchFamily="18" charset="0"/>
                        <a:ea typeface="+mn-ea"/>
                        <a:cs typeface="Times New Roman" pitchFamily="18" charset="0"/>
                      </a:endParaRPr>
                    </a:p>
                    <a:p>
                      <a:r>
                        <a:rPr kumimoji="0" lang="tr-TR" sz="2300" kern="1200" dirty="0" smtClean="0">
                          <a:solidFill>
                            <a:schemeClr val="dk1"/>
                          </a:solidFill>
                          <a:latin typeface="Times New Roman" pitchFamily="18" charset="0"/>
                          <a:ea typeface="+mn-ea"/>
                          <a:cs typeface="Times New Roman" pitchFamily="18" charset="0"/>
                        </a:rPr>
                        <a:t>Kuruluşlar bütçe hazırlık çalışmalarında yer alan formları, aşağıda belirtilen bilgi ve açıklamalar doğrultusunda dolduracaklardır.  </a:t>
                      </a:r>
                    </a:p>
                    <a:p>
                      <a:endParaRPr kumimoji="0" lang="tr-TR" sz="1000" kern="1200" dirty="0" smtClean="0">
                        <a:solidFill>
                          <a:schemeClr val="dk1"/>
                        </a:solidFill>
                        <a:latin typeface="Times New Roman" pitchFamily="18" charset="0"/>
                        <a:ea typeface="+mn-ea"/>
                        <a:cs typeface="Times New Roman" pitchFamily="18" charset="0"/>
                      </a:endParaRPr>
                    </a:p>
                    <a:p>
                      <a:pPr marL="457200" indent="-457200">
                        <a:buClr>
                          <a:srgbClr val="C00000"/>
                        </a:buClr>
                        <a:buFont typeface="+mj-lt"/>
                        <a:buAutoNum type="arabicParenR"/>
                      </a:pPr>
                      <a:r>
                        <a:rPr kumimoji="0" lang="tr-TR" sz="2300" kern="1200" dirty="0" smtClean="0">
                          <a:solidFill>
                            <a:schemeClr val="dk1"/>
                          </a:solidFill>
                          <a:latin typeface="Times New Roman" pitchFamily="18" charset="0"/>
                          <a:ea typeface="+mn-ea"/>
                          <a:cs typeface="Times New Roman" pitchFamily="18" charset="0"/>
                        </a:rPr>
                        <a:t> Formlar </a:t>
                      </a:r>
                      <a:r>
                        <a:rPr kumimoji="0" lang="tr-TR" sz="2300" kern="1200" dirty="0" smtClean="0">
                          <a:solidFill>
                            <a:srgbClr val="FF0000"/>
                          </a:solidFill>
                          <a:latin typeface="Times New Roman" pitchFamily="18" charset="0"/>
                          <a:ea typeface="+mn-ea"/>
                          <a:cs typeface="Times New Roman" pitchFamily="18" charset="0"/>
                        </a:rPr>
                        <a:t>A4 kağıdı ebadında </a:t>
                      </a:r>
                      <a:r>
                        <a:rPr kumimoji="0" lang="tr-TR" sz="2300" kern="1200" dirty="0" smtClean="0">
                          <a:solidFill>
                            <a:schemeClr val="dk1"/>
                          </a:solidFill>
                          <a:latin typeface="Times New Roman" pitchFamily="18" charset="0"/>
                          <a:ea typeface="+mn-ea"/>
                          <a:cs typeface="Times New Roman" pitchFamily="18" charset="0"/>
                        </a:rPr>
                        <a:t>olacak ve eksiksiz olarak doldurulacaktır. </a:t>
                      </a:r>
                      <a:r>
                        <a:rPr kumimoji="0" lang="tr-TR" sz="2300" b="1" kern="1200" dirty="0" smtClean="0">
                          <a:solidFill>
                            <a:schemeClr val="dk1"/>
                          </a:solidFill>
                          <a:latin typeface="Times New Roman" pitchFamily="18" charset="0"/>
                          <a:ea typeface="+mn-ea"/>
                          <a:cs typeface="Times New Roman" pitchFamily="18" charset="0"/>
                        </a:rPr>
                        <a:t>  </a:t>
                      </a:r>
                      <a:endParaRPr kumimoji="0" lang="tr-TR" sz="2300" kern="1200" dirty="0" smtClean="0">
                        <a:solidFill>
                          <a:schemeClr val="dk1"/>
                        </a:solidFill>
                        <a:latin typeface="Times New Roman" pitchFamily="18" charset="0"/>
                        <a:ea typeface="+mn-ea"/>
                        <a:cs typeface="Times New Roman" pitchFamily="18" charset="0"/>
                      </a:endParaRPr>
                    </a:p>
                    <a:p>
                      <a:pPr marL="457200" marR="0" indent="-457200" algn="l" defTabSz="914400" rtl="0" eaLnBrk="1" fontAlgn="auto" latinLnBrk="0" hangingPunct="1">
                        <a:lnSpc>
                          <a:spcPct val="100000"/>
                        </a:lnSpc>
                        <a:spcBef>
                          <a:spcPts val="0"/>
                        </a:spcBef>
                        <a:spcAft>
                          <a:spcPts val="0"/>
                        </a:spcAft>
                        <a:buClr>
                          <a:srgbClr val="C00000"/>
                        </a:buClr>
                        <a:buSzTx/>
                        <a:buFont typeface="+mj-lt"/>
                        <a:buAutoNum type="arabicParenR"/>
                        <a:tabLst/>
                        <a:defRPr/>
                      </a:pPr>
                      <a:r>
                        <a:rPr kumimoji="0" lang="tr-TR" sz="2300" kern="1200" dirty="0" smtClean="0">
                          <a:solidFill>
                            <a:schemeClr val="dk1"/>
                          </a:solidFill>
                          <a:latin typeface="Times New Roman" pitchFamily="18" charset="0"/>
                          <a:ea typeface="+mn-ea"/>
                          <a:cs typeface="Times New Roman" pitchFamily="18" charset="0"/>
                        </a:rPr>
                        <a:t> Kuruluşların dolduracağı </a:t>
                      </a:r>
                      <a:r>
                        <a:rPr kumimoji="0" lang="tr-TR" sz="2300" b="1" kern="1200" dirty="0" smtClean="0">
                          <a:solidFill>
                            <a:srgbClr val="3643BA"/>
                          </a:solidFill>
                          <a:latin typeface="Times New Roman" pitchFamily="18" charset="0"/>
                          <a:ea typeface="+mn-ea"/>
                          <a:cs typeface="Times New Roman" pitchFamily="18" charset="0"/>
                        </a:rPr>
                        <a:t>bazı formlarda yer alan bilgilere, merkezi yönetim bütçe kanunu, eki belgeler ve bütçe gerekçesinde yer verileceğinden,</a:t>
                      </a:r>
                      <a:r>
                        <a:rPr kumimoji="0" lang="tr-TR" sz="2300" kern="1200" dirty="0" smtClean="0">
                          <a:solidFill>
                            <a:schemeClr val="dk1"/>
                          </a:solidFill>
                          <a:latin typeface="Times New Roman" pitchFamily="18" charset="0"/>
                          <a:ea typeface="+mn-ea"/>
                          <a:cs typeface="Times New Roman" pitchFamily="18" charset="0"/>
                        </a:rPr>
                        <a:t> formların doldurulması hususunda gereken hassasiyetin gösterilmesi gerekmektedir. </a:t>
                      </a:r>
                    </a:p>
                    <a:p>
                      <a:pPr marL="457200" indent="-457200">
                        <a:buClr>
                          <a:srgbClr val="C00000"/>
                        </a:buClr>
                        <a:buFont typeface="+mj-lt"/>
                        <a:buAutoNum type="arabicParenR"/>
                      </a:pPr>
                      <a:r>
                        <a:rPr kumimoji="0" lang="tr-TR" sz="2300" b="1" i="1" u="sng" kern="1200" dirty="0" smtClean="0">
                          <a:solidFill>
                            <a:srgbClr val="D83486"/>
                          </a:solidFill>
                          <a:latin typeface="Times New Roman" pitchFamily="18" charset="0"/>
                          <a:ea typeface="+mn-ea"/>
                          <a:cs typeface="Times New Roman" pitchFamily="18" charset="0"/>
                        </a:rPr>
                        <a:t>Yılsonu harcama tahmin bilgileri de ödenek teklifleri gibi e-bütçe ortamına girilecektir. </a:t>
                      </a:r>
                      <a:r>
                        <a:rPr kumimoji="0" lang="tr-TR" sz="2300" kern="1200" dirty="0" smtClean="0">
                          <a:solidFill>
                            <a:srgbClr val="0070C0"/>
                          </a:solidFill>
                          <a:latin typeface="Times New Roman" pitchFamily="18" charset="0"/>
                          <a:ea typeface="+mn-ea"/>
                          <a:cs typeface="Times New Roman" pitchFamily="18" charset="0"/>
                        </a:rPr>
                        <a:t>Geçmiş yıl bilgileri ile harcama bilgileri ise sistem tarafından otomatik olarak üretilecektir. </a:t>
                      </a:r>
                      <a:r>
                        <a:rPr kumimoji="0" lang="tr-TR" sz="2300" kern="1200" dirty="0" smtClean="0">
                          <a:solidFill>
                            <a:schemeClr val="dk1"/>
                          </a:solidFill>
                          <a:latin typeface="Times New Roman" pitchFamily="18" charset="0"/>
                          <a:ea typeface="+mn-ea"/>
                          <a:cs typeface="Times New Roman" pitchFamily="18" charset="0"/>
                        </a:rPr>
                        <a:t>Yılsonu harcama tahminleri, geçmiş yıl gerçekleşmeleri, Haziran ayı harcamaları, önümüzdeki döneme ilişkin tahmin ve beklentiler dikkate alınarak gerçekçi bir şekilde yapılacaktır.</a:t>
                      </a:r>
                      <a:endParaRPr lang="tr-TR" sz="2300" b="1" dirty="0">
                        <a:latin typeface="Times New Roman" pitchFamily="18" charset="0"/>
                        <a:cs typeface="Times New Roman" pitchFamily="18" charset="0"/>
                      </a:endParaRPr>
                    </a:p>
                  </a:txBody>
                  <a:tcPr>
                    <a:lnL w="9525" cap="flat" cmpd="sng" algn="ctr">
                      <a:noFill/>
                      <a:prstDash val="solid"/>
                    </a:lnL>
                    <a:lnR w="9525" cap="flat" cmpd="sng" algn="ctr">
                      <a:noFill/>
                      <a:prstDash val="solid"/>
                    </a:lnR>
                    <a:lnT w="12700" cap="flat" cmpd="sng" algn="ctr">
                      <a:noFill/>
                      <a:prstDash val="solid"/>
                      <a:round/>
                      <a:headEnd type="none" w="med" len="med"/>
                      <a:tailEnd type="none" w="med" len="med"/>
                    </a:lnT>
                    <a:lnB w="9525" cap="flat" cmpd="sng" algn="ctr">
                      <a:noFill/>
                      <a:prstDash val="solid"/>
                    </a:lnB>
                    <a:lnTlToBr w="12700" cmpd="sng">
                      <a:noFill/>
                      <a:prstDash val="solid"/>
                    </a:lnTlToBr>
                    <a:lnBlToTr w="12700" cmpd="sng">
                      <a:noFill/>
                      <a:prstDash val="solid"/>
                    </a:lnBlToTr>
                    <a:solidFill>
                      <a:srgbClr val="F9D1A9"/>
                    </a:solidFill>
                  </a:tcPr>
                </a:tc>
              </a:tr>
            </a:tbl>
          </a:graphicData>
        </a:graphic>
      </p:graphicFrame>
      <p:sp>
        <p:nvSpPr>
          <p:cNvPr id="14" name="13 Eksi"/>
          <p:cNvSpPr/>
          <p:nvPr/>
        </p:nvSpPr>
        <p:spPr>
          <a:xfrm>
            <a:off x="-1357313" y="1125538"/>
            <a:ext cx="10501313" cy="647700"/>
          </a:xfrm>
          <a:prstGeom prst="mathMinus">
            <a:avLst/>
          </a:prstGeom>
          <a:solidFill>
            <a:srgbClr val="781E46"/>
          </a:solidFill>
          <a:ln>
            <a:solidFill>
              <a:srgbClr val="EF4111">
                <a:alpha val="40000"/>
              </a:srgb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tr-TR"/>
          </a:p>
        </p:txBody>
      </p:sp>
      <p:pic>
        <p:nvPicPr>
          <p:cNvPr id="35844" name="4 Resim"/>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auto">
          <a:xfrm>
            <a:off x="7818438" y="908050"/>
            <a:ext cx="1035050" cy="1035050"/>
          </a:xfrm>
          <a:prstGeom prst="rect">
            <a:avLst/>
          </a:prstGeom>
          <a:noFill/>
          <a:ln w="9525">
            <a:noFill/>
            <a:miter lim="800000"/>
            <a:headEnd/>
            <a:tailEnd/>
          </a:ln>
        </p:spPr>
      </p:pic>
      <p:sp>
        <p:nvSpPr>
          <p:cNvPr id="7" name="6 Eksi"/>
          <p:cNvSpPr/>
          <p:nvPr/>
        </p:nvSpPr>
        <p:spPr>
          <a:xfrm>
            <a:off x="8858250" y="1125538"/>
            <a:ext cx="322263" cy="647700"/>
          </a:xfrm>
          <a:prstGeom prst="mathMinus">
            <a:avLst/>
          </a:prstGeom>
          <a:solidFill>
            <a:srgbClr val="781E46"/>
          </a:solidFill>
          <a:ln>
            <a:solidFill>
              <a:srgbClr val="EF4111">
                <a:alpha val="15000"/>
              </a:srgb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tr-T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5 Tablo"/>
          <p:cNvGraphicFramePr>
            <a:graphicFrameLocks noGrp="1"/>
          </p:cNvGraphicFramePr>
          <p:nvPr>
            <p:extLst>
              <p:ext uri="{D42A27DB-BD31-4B8C-83A1-F6EECF244321}">
                <p14:modId xmlns:p14="http://schemas.microsoft.com/office/powerpoint/2010/main" val="3292182936"/>
              </p:ext>
            </p:extLst>
          </p:nvPr>
        </p:nvGraphicFramePr>
        <p:xfrm>
          <a:off x="0" y="0"/>
          <a:ext cx="9143999" cy="6272985"/>
        </p:xfrm>
        <a:graphic>
          <a:graphicData uri="http://schemas.openxmlformats.org/drawingml/2006/table">
            <a:tbl>
              <a:tblPr>
                <a:effectLst>
                  <a:outerShdw blurRad="57150" dist="38100" dir="5400000" algn="ctr" rotWithShape="0">
                    <a:srgbClr val="F3850D">
                      <a:alpha val="48000"/>
                    </a:srgbClr>
                  </a:outerShdw>
                </a:effectLst>
                <a:tableStyleId>{69C7853C-536D-4A76-A0AE-DD22124D55A5}</a:tableStyleId>
              </a:tblPr>
              <a:tblGrid>
                <a:gridCol w="9143999"/>
              </a:tblGrid>
              <a:tr h="66816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sz="2400" b="1" dirty="0" smtClean="0">
                          <a:solidFill>
                            <a:srgbClr val="FF0000"/>
                          </a:solidFill>
                        </a:rPr>
                        <a:t>Bütçe Hazırlık Formları </a:t>
                      </a:r>
                      <a:r>
                        <a:rPr lang="tr-TR" sz="1800" b="1" dirty="0" smtClean="0">
                          <a:solidFill>
                            <a:srgbClr val="7030A0"/>
                          </a:solidFill>
                        </a:rPr>
                        <a:t>(Form-1 Hizmet Gerekçesi ve Hedef.-</a:t>
                      </a:r>
                      <a:r>
                        <a:rPr lang="tr-TR" sz="1800" b="1" dirty="0" smtClean="0">
                          <a:solidFill>
                            <a:srgbClr val="FF0000"/>
                          </a:solidFill>
                        </a:rPr>
                        <a:t>GİRİŞ</a:t>
                      </a:r>
                      <a:r>
                        <a:rPr lang="tr-TR" sz="1800" b="1" dirty="0" smtClean="0">
                          <a:solidFill>
                            <a:srgbClr val="00B050"/>
                          </a:solidFill>
                        </a:rPr>
                        <a: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9D1A9"/>
                    </a:solidFill>
                  </a:tcPr>
                </a:tc>
              </a:tr>
              <a:tr h="5604821">
                <a:tc>
                  <a:txBody>
                    <a:bodyPr/>
                    <a:lstStyle/>
                    <a:p>
                      <a:pPr eaLnBrk="1" hangingPunct="1">
                        <a:buFont typeface="Wingdings" pitchFamily="2" charset="2"/>
                        <a:buNone/>
                        <a:defRPr/>
                      </a:pPr>
                      <a:endParaRPr lang="tr-TR" sz="2400" b="1" dirty="0" smtClean="0"/>
                    </a:p>
                  </a:txBody>
                  <a:tcPr>
                    <a:lnL w="9525" cap="flat" cmpd="sng" algn="ctr">
                      <a:noFill/>
                      <a:prstDash val="solid"/>
                    </a:lnL>
                    <a:lnR w="9525" cap="flat" cmpd="sng" algn="ctr">
                      <a:noFill/>
                      <a:prstDash val="solid"/>
                    </a:lnR>
                    <a:lnT w="12700" cap="flat" cmpd="sng" algn="ctr">
                      <a:noFill/>
                      <a:prstDash val="solid"/>
                      <a:round/>
                      <a:headEnd type="none" w="med" len="med"/>
                      <a:tailEnd type="none" w="med" len="med"/>
                    </a:lnT>
                    <a:lnB w="9525" cap="flat" cmpd="sng" algn="ctr">
                      <a:noFill/>
                      <a:prstDash val="solid"/>
                    </a:lnB>
                    <a:lnTlToBr w="12700" cmpd="sng">
                      <a:noFill/>
                      <a:prstDash val="solid"/>
                    </a:lnTlToBr>
                    <a:lnBlToTr w="12700" cmpd="sng">
                      <a:noFill/>
                      <a:prstDash val="solid"/>
                    </a:lnBlToTr>
                    <a:solidFill>
                      <a:srgbClr val="F9D1A9"/>
                    </a:solidFill>
                  </a:tcPr>
                </a:tc>
              </a:tr>
            </a:tbl>
          </a:graphicData>
        </a:graphic>
      </p:graphicFrame>
      <p:sp>
        <p:nvSpPr>
          <p:cNvPr id="14" name="13 Eksi"/>
          <p:cNvSpPr/>
          <p:nvPr/>
        </p:nvSpPr>
        <p:spPr>
          <a:xfrm>
            <a:off x="-1357313" y="620713"/>
            <a:ext cx="10501313" cy="360362"/>
          </a:xfrm>
          <a:prstGeom prst="mathMinus">
            <a:avLst/>
          </a:prstGeom>
          <a:solidFill>
            <a:srgbClr val="781E46"/>
          </a:solidFill>
          <a:ln>
            <a:solidFill>
              <a:srgbClr val="EF4111">
                <a:alpha val="40000"/>
              </a:srgb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tr-TR"/>
          </a:p>
        </p:txBody>
      </p:sp>
      <p:pic>
        <p:nvPicPr>
          <p:cNvPr id="36868" name="4 Resim"/>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auto">
          <a:xfrm>
            <a:off x="7818438" y="260350"/>
            <a:ext cx="1035050" cy="1035050"/>
          </a:xfrm>
          <a:prstGeom prst="rect">
            <a:avLst/>
          </a:prstGeom>
          <a:noFill/>
          <a:ln w="9525">
            <a:noFill/>
            <a:miter lim="800000"/>
            <a:headEnd/>
            <a:tailEnd/>
          </a:ln>
        </p:spPr>
      </p:pic>
      <p:sp>
        <p:nvSpPr>
          <p:cNvPr id="7" name="6 Eksi"/>
          <p:cNvSpPr/>
          <p:nvPr/>
        </p:nvSpPr>
        <p:spPr>
          <a:xfrm>
            <a:off x="8821738" y="549275"/>
            <a:ext cx="322262" cy="503238"/>
          </a:xfrm>
          <a:prstGeom prst="mathMinus">
            <a:avLst/>
          </a:prstGeom>
          <a:solidFill>
            <a:srgbClr val="781E46"/>
          </a:solidFill>
          <a:ln>
            <a:solidFill>
              <a:srgbClr val="EF4111">
                <a:alpha val="15000"/>
              </a:srgb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tr-TR"/>
          </a:p>
        </p:txBody>
      </p:sp>
      <p:pic>
        <p:nvPicPr>
          <p:cNvPr id="2" name="Resim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92696"/>
            <a:ext cx="9144000" cy="6165304"/>
          </a:xfrm>
          <a:prstGeom prst="rect">
            <a:avLst/>
          </a:prstGeom>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9D1A9"/>
        </a:solidFill>
        <a:effectLst/>
      </p:bgPr>
    </p:bg>
    <p:spTree>
      <p:nvGrpSpPr>
        <p:cNvPr id="1" name=""/>
        <p:cNvGrpSpPr/>
        <p:nvPr/>
      </p:nvGrpSpPr>
      <p:grpSpPr>
        <a:xfrm>
          <a:off x="0" y="0"/>
          <a:ext cx="0" cy="0"/>
          <a:chOff x="0" y="0"/>
          <a:chExt cx="0" cy="0"/>
        </a:xfrm>
      </p:grpSpPr>
      <p:graphicFrame>
        <p:nvGraphicFramePr>
          <p:cNvPr id="6" name="5 Tablo"/>
          <p:cNvGraphicFramePr>
            <a:graphicFrameLocks noGrp="1"/>
          </p:cNvGraphicFramePr>
          <p:nvPr>
            <p:extLst>
              <p:ext uri="{D42A27DB-BD31-4B8C-83A1-F6EECF244321}">
                <p14:modId xmlns:p14="http://schemas.microsoft.com/office/powerpoint/2010/main" val="1744558782"/>
              </p:ext>
            </p:extLst>
          </p:nvPr>
        </p:nvGraphicFramePr>
        <p:xfrm>
          <a:off x="0" y="116632"/>
          <a:ext cx="9143999" cy="6529356"/>
        </p:xfrm>
        <a:graphic>
          <a:graphicData uri="http://schemas.openxmlformats.org/drawingml/2006/table">
            <a:tbl>
              <a:tblPr>
                <a:effectLst>
                  <a:outerShdw blurRad="57150" dist="38100" dir="5400000" algn="ctr" rotWithShape="0">
                    <a:srgbClr val="F3850D">
                      <a:alpha val="48000"/>
                    </a:srgbClr>
                  </a:outerShdw>
                </a:effectLst>
                <a:tableStyleId>{69C7853C-536D-4A76-A0AE-DD22124D55A5}</a:tableStyleId>
              </a:tblPr>
              <a:tblGrid>
                <a:gridCol w="9143999"/>
              </a:tblGrid>
              <a:tr h="14401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sz="2000" b="1" dirty="0" smtClean="0">
                          <a:solidFill>
                            <a:srgbClr val="FF0000"/>
                          </a:solidFill>
                          <a:latin typeface="Times New Roman" pitchFamily="18" charset="0"/>
                          <a:cs typeface="Times New Roman" pitchFamily="18" charset="0"/>
                        </a:rPr>
                        <a:t>Bütçe Hazırlık Formları </a:t>
                      </a:r>
                    </a:p>
                    <a:p>
                      <a:pPr marL="0" marR="0" indent="0" algn="l" defTabSz="914400" rtl="0" eaLnBrk="1" fontAlgn="auto" latinLnBrk="0" hangingPunct="1">
                        <a:lnSpc>
                          <a:spcPct val="100000"/>
                        </a:lnSpc>
                        <a:spcBef>
                          <a:spcPts val="0"/>
                        </a:spcBef>
                        <a:spcAft>
                          <a:spcPts val="0"/>
                        </a:spcAft>
                        <a:buClrTx/>
                        <a:buSzTx/>
                        <a:buFontTx/>
                        <a:buNone/>
                        <a:tabLst/>
                        <a:defRPr/>
                      </a:pPr>
                      <a:r>
                        <a:rPr lang="tr-TR" sz="1600" b="1" dirty="0" smtClean="0">
                          <a:solidFill>
                            <a:srgbClr val="7030A0"/>
                          </a:solidFill>
                          <a:latin typeface="Times New Roman" pitchFamily="18" charset="0"/>
                          <a:cs typeface="Times New Roman" pitchFamily="18" charset="0"/>
                        </a:rPr>
                        <a:t>(Form-4/2 Yıl Sonu Tahminleri Fo</a:t>
                      </a:r>
                      <a:r>
                        <a:rPr lang="tr-TR" sz="1600" b="1" baseline="0" dirty="0" smtClean="0">
                          <a:solidFill>
                            <a:srgbClr val="7030A0"/>
                          </a:solidFill>
                          <a:latin typeface="Times New Roman" pitchFamily="18" charset="0"/>
                          <a:cs typeface="Times New Roman" pitchFamily="18" charset="0"/>
                        </a:rPr>
                        <a:t>rmu)</a:t>
                      </a:r>
                      <a:endParaRPr lang="tr-TR" sz="2400" b="1" dirty="0" smtClean="0">
                        <a:solidFill>
                          <a:srgbClr val="7030A0"/>
                        </a:solidFill>
                        <a:latin typeface="Times New Roman" pitchFamily="18" charset="0"/>
                        <a:cs typeface="Times New Roman"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9D1A9"/>
                    </a:solidFill>
                  </a:tcPr>
                </a:tc>
              </a:tr>
              <a:tr h="5889276">
                <a:tc>
                  <a:txBody>
                    <a:bodyPr/>
                    <a:lstStyle/>
                    <a:p>
                      <a:pPr>
                        <a:buFont typeface="Wingdings" pitchFamily="2" charset="2"/>
                        <a:buNone/>
                      </a:pPr>
                      <a:endParaRPr lang="tr-TR" sz="2400" b="1" dirty="0" smtClean="0">
                        <a:latin typeface="Times New Roman" pitchFamily="18" charset="0"/>
                        <a:cs typeface="Times New Roman" pitchFamily="18" charset="0"/>
                      </a:endParaRPr>
                    </a:p>
                  </a:txBody>
                  <a:tcPr>
                    <a:lnL w="9525" cap="flat" cmpd="sng" algn="ctr">
                      <a:noFill/>
                      <a:prstDash val="solid"/>
                    </a:lnL>
                    <a:lnR w="9525" cap="flat" cmpd="sng" algn="ctr">
                      <a:noFill/>
                      <a:prstDash val="solid"/>
                    </a:lnR>
                    <a:lnT w="12700" cap="flat" cmpd="sng" algn="ctr">
                      <a:noFill/>
                      <a:prstDash val="solid"/>
                      <a:round/>
                      <a:headEnd type="none" w="med" len="med"/>
                      <a:tailEnd type="none" w="med" len="med"/>
                    </a:lnT>
                    <a:lnB w="9525" cap="flat" cmpd="sng" algn="ctr">
                      <a:noFill/>
                      <a:prstDash val="solid"/>
                    </a:lnB>
                    <a:lnTlToBr w="12700" cmpd="sng">
                      <a:noFill/>
                      <a:prstDash val="solid"/>
                    </a:lnTlToBr>
                    <a:lnBlToTr w="12700" cmpd="sng">
                      <a:noFill/>
                      <a:prstDash val="solid"/>
                    </a:lnBlToTr>
                    <a:noFill/>
                  </a:tcPr>
                </a:tc>
              </a:tr>
            </a:tbl>
          </a:graphicData>
        </a:graphic>
      </p:graphicFrame>
      <p:sp>
        <p:nvSpPr>
          <p:cNvPr id="14" name="13 Eksi"/>
          <p:cNvSpPr/>
          <p:nvPr/>
        </p:nvSpPr>
        <p:spPr>
          <a:xfrm>
            <a:off x="-1357313" y="620713"/>
            <a:ext cx="10501313" cy="360362"/>
          </a:xfrm>
          <a:prstGeom prst="mathMinus">
            <a:avLst/>
          </a:prstGeom>
          <a:solidFill>
            <a:srgbClr val="781E46"/>
          </a:solidFill>
          <a:ln>
            <a:solidFill>
              <a:srgbClr val="EF4111">
                <a:alpha val="40000"/>
              </a:srgb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tr-TR"/>
          </a:p>
        </p:txBody>
      </p:sp>
      <p:pic>
        <p:nvPicPr>
          <p:cNvPr id="38916" name="4 Resim"/>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auto">
          <a:xfrm>
            <a:off x="7818438" y="260350"/>
            <a:ext cx="1035050" cy="1035050"/>
          </a:xfrm>
          <a:prstGeom prst="rect">
            <a:avLst/>
          </a:prstGeom>
          <a:noFill/>
          <a:ln w="9525">
            <a:noFill/>
            <a:miter lim="800000"/>
            <a:headEnd/>
            <a:tailEnd/>
          </a:ln>
        </p:spPr>
      </p:pic>
      <p:sp>
        <p:nvSpPr>
          <p:cNvPr id="7" name="6 Eksi"/>
          <p:cNvSpPr/>
          <p:nvPr/>
        </p:nvSpPr>
        <p:spPr>
          <a:xfrm>
            <a:off x="8821738" y="549275"/>
            <a:ext cx="322262" cy="503238"/>
          </a:xfrm>
          <a:prstGeom prst="mathMinus">
            <a:avLst/>
          </a:prstGeom>
          <a:solidFill>
            <a:srgbClr val="781E46"/>
          </a:solidFill>
          <a:ln>
            <a:solidFill>
              <a:srgbClr val="EF4111">
                <a:alpha val="15000"/>
              </a:srgb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tr-TR"/>
          </a:p>
        </p:txBody>
      </p:sp>
      <p:pic>
        <p:nvPicPr>
          <p:cNvPr id="3" name="Resim 2"/>
          <p:cNvPicPr>
            <a:picLocks noChangeAspect="1"/>
          </p:cNvPicPr>
          <p:nvPr/>
        </p:nvPicPr>
        <p:blipFill>
          <a:blip r:embed="rId3"/>
          <a:stretch>
            <a:fillRect/>
          </a:stretch>
        </p:blipFill>
        <p:spPr>
          <a:xfrm>
            <a:off x="34616" y="800894"/>
            <a:ext cx="9109384" cy="6057106"/>
          </a:xfrm>
          <a:prstGeom prst="rect">
            <a:avLst/>
          </a:prstGeom>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9D1A9"/>
        </a:solidFill>
        <a:effectLst/>
      </p:bgPr>
    </p:bg>
    <p:spTree>
      <p:nvGrpSpPr>
        <p:cNvPr id="1" name=""/>
        <p:cNvGrpSpPr/>
        <p:nvPr/>
      </p:nvGrpSpPr>
      <p:grpSpPr>
        <a:xfrm>
          <a:off x="0" y="0"/>
          <a:ext cx="0" cy="0"/>
          <a:chOff x="0" y="0"/>
          <a:chExt cx="0" cy="0"/>
        </a:xfrm>
      </p:grpSpPr>
      <p:graphicFrame>
        <p:nvGraphicFramePr>
          <p:cNvPr id="6" name="5 Tablo"/>
          <p:cNvGraphicFramePr>
            <a:graphicFrameLocks noGrp="1"/>
          </p:cNvGraphicFramePr>
          <p:nvPr>
            <p:extLst>
              <p:ext uri="{D42A27DB-BD31-4B8C-83A1-F6EECF244321}">
                <p14:modId xmlns:p14="http://schemas.microsoft.com/office/powerpoint/2010/main" val="4209317220"/>
              </p:ext>
            </p:extLst>
          </p:nvPr>
        </p:nvGraphicFramePr>
        <p:xfrm>
          <a:off x="0" y="116632"/>
          <a:ext cx="9143999" cy="6889396"/>
        </p:xfrm>
        <a:graphic>
          <a:graphicData uri="http://schemas.openxmlformats.org/drawingml/2006/table">
            <a:tbl>
              <a:tblPr>
                <a:effectLst>
                  <a:outerShdw blurRad="57150" dist="38100" dir="5400000" algn="ctr" rotWithShape="0">
                    <a:srgbClr val="F3850D">
                      <a:alpha val="48000"/>
                    </a:srgbClr>
                  </a:outerShdw>
                </a:effectLst>
                <a:tableStyleId>{69C7853C-536D-4A76-A0AE-DD22124D55A5}</a:tableStyleId>
              </a:tblPr>
              <a:tblGrid>
                <a:gridCol w="9143999"/>
              </a:tblGrid>
              <a:tr h="67537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sz="2000" b="1" dirty="0" smtClean="0">
                          <a:solidFill>
                            <a:srgbClr val="FF0000"/>
                          </a:solidFill>
                          <a:latin typeface="Times New Roman" pitchFamily="18" charset="0"/>
                          <a:cs typeface="Times New Roman" pitchFamily="18" charset="0"/>
                        </a:rPr>
                        <a:t>Bütçe Hazırlık Formları </a:t>
                      </a:r>
                    </a:p>
                    <a:p>
                      <a:pPr marL="0" marR="0" indent="0" algn="l" defTabSz="914400" rtl="0" eaLnBrk="1" fontAlgn="auto" latinLnBrk="0" hangingPunct="1">
                        <a:lnSpc>
                          <a:spcPct val="100000"/>
                        </a:lnSpc>
                        <a:spcBef>
                          <a:spcPts val="0"/>
                        </a:spcBef>
                        <a:spcAft>
                          <a:spcPts val="0"/>
                        </a:spcAft>
                        <a:buClrTx/>
                        <a:buSzTx/>
                        <a:buFontTx/>
                        <a:buNone/>
                        <a:tabLst/>
                        <a:defRPr/>
                      </a:pPr>
                      <a:r>
                        <a:rPr lang="tr-TR" sz="1600" b="1" dirty="0" smtClean="0">
                          <a:solidFill>
                            <a:srgbClr val="7030A0"/>
                          </a:solidFill>
                          <a:latin typeface="Times New Roman" pitchFamily="18" charset="0"/>
                          <a:cs typeface="Times New Roman" pitchFamily="18" charset="0"/>
                        </a:rPr>
                        <a:t>(Form-4/2 Yıl Sonu Tahminleri Fo</a:t>
                      </a:r>
                      <a:r>
                        <a:rPr lang="tr-TR" sz="1600" b="1" baseline="0" dirty="0" smtClean="0">
                          <a:solidFill>
                            <a:srgbClr val="7030A0"/>
                          </a:solidFill>
                          <a:latin typeface="Times New Roman" pitchFamily="18" charset="0"/>
                          <a:cs typeface="Times New Roman" pitchFamily="18" charset="0"/>
                        </a:rPr>
                        <a:t>rmu)</a:t>
                      </a:r>
                      <a:endParaRPr lang="tr-TR" sz="2400" b="1" dirty="0" smtClean="0">
                        <a:solidFill>
                          <a:srgbClr val="7030A0"/>
                        </a:solidFill>
                        <a:latin typeface="Times New Roman" pitchFamily="18" charset="0"/>
                        <a:cs typeface="Times New Roman"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9D1A9"/>
                    </a:solidFill>
                  </a:tcPr>
                </a:tc>
              </a:tr>
              <a:tr h="6214021">
                <a:tc>
                  <a:txBody>
                    <a:bodyPr/>
                    <a:lstStyle/>
                    <a:p>
                      <a:pPr>
                        <a:buFont typeface="Wingdings" pitchFamily="2" charset="2"/>
                        <a:buChar char="Ø"/>
                      </a:pPr>
                      <a:endParaRPr lang="tr-TR" sz="2400" b="1" dirty="0" smtClean="0">
                        <a:latin typeface="Times New Roman" pitchFamily="18" charset="0"/>
                        <a:cs typeface="Times New Roman" pitchFamily="18" charset="0"/>
                      </a:endParaRPr>
                    </a:p>
                  </a:txBody>
                  <a:tcPr>
                    <a:lnL w="9525" cap="flat" cmpd="sng" algn="ctr">
                      <a:noFill/>
                      <a:prstDash val="solid"/>
                    </a:lnL>
                    <a:lnR w="9525" cap="flat" cmpd="sng" algn="ctr">
                      <a:noFill/>
                      <a:prstDash val="solid"/>
                    </a:lnR>
                    <a:lnT w="12700" cap="flat" cmpd="sng" algn="ctr">
                      <a:noFill/>
                      <a:prstDash val="solid"/>
                      <a:round/>
                      <a:headEnd type="none" w="med" len="med"/>
                      <a:tailEnd type="none" w="med" len="med"/>
                    </a:lnT>
                    <a:lnB w="9525" cap="flat" cmpd="sng" algn="ctr">
                      <a:noFill/>
                      <a:prstDash val="solid"/>
                    </a:lnB>
                    <a:lnTlToBr w="12700" cmpd="sng">
                      <a:noFill/>
                      <a:prstDash val="solid"/>
                    </a:lnTlToBr>
                    <a:lnBlToTr w="12700" cmpd="sng">
                      <a:noFill/>
                      <a:prstDash val="solid"/>
                    </a:lnBlToTr>
                    <a:noFill/>
                  </a:tcPr>
                </a:tc>
              </a:tr>
            </a:tbl>
          </a:graphicData>
        </a:graphic>
      </p:graphicFrame>
      <p:sp>
        <p:nvSpPr>
          <p:cNvPr id="14" name="13 Eksi"/>
          <p:cNvSpPr/>
          <p:nvPr/>
        </p:nvSpPr>
        <p:spPr>
          <a:xfrm>
            <a:off x="-1357313" y="620713"/>
            <a:ext cx="10501313" cy="360362"/>
          </a:xfrm>
          <a:prstGeom prst="mathMinus">
            <a:avLst/>
          </a:prstGeom>
          <a:solidFill>
            <a:srgbClr val="781E46"/>
          </a:solidFill>
          <a:ln>
            <a:solidFill>
              <a:srgbClr val="EF4111">
                <a:alpha val="40000"/>
              </a:srgb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tr-TR"/>
          </a:p>
        </p:txBody>
      </p:sp>
      <p:pic>
        <p:nvPicPr>
          <p:cNvPr id="39940" name="4 Resim"/>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auto">
          <a:xfrm>
            <a:off x="7818438" y="260350"/>
            <a:ext cx="1035050" cy="1035050"/>
          </a:xfrm>
          <a:prstGeom prst="rect">
            <a:avLst/>
          </a:prstGeom>
          <a:noFill/>
          <a:ln w="9525">
            <a:noFill/>
            <a:miter lim="800000"/>
            <a:headEnd/>
            <a:tailEnd/>
          </a:ln>
        </p:spPr>
      </p:pic>
      <p:sp>
        <p:nvSpPr>
          <p:cNvPr id="7" name="6 Eksi"/>
          <p:cNvSpPr/>
          <p:nvPr/>
        </p:nvSpPr>
        <p:spPr>
          <a:xfrm>
            <a:off x="8821738" y="549275"/>
            <a:ext cx="322262" cy="503238"/>
          </a:xfrm>
          <a:prstGeom prst="mathMinus">
            <a:avLst/>
          </a:prstGeom>
          <a:solidFill>
            <a:srgbClr val="781E46"/>
          </a:solidFill>
          <a:ln>
            <a:solidFill>
              <a:srgbClr val="EF4111">
                <a:alpha val="15000"/>
              </a:srgb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tr-TR"/>
          </a:p>
        </p:txBody>
      </p:sp>
      <p:pic>
        <p:nvPicPr>
          <p:cNvPr id="2" name="Resim 1"/>
          <p:cNvPicPr>
            <a:picLocks noChangeAspect="1"/>
          </p:cNvPicPr>
          <p:nvPr/>
        </p:nvPicPr>
        <p:blipFill>
          <a:blip r:embed="rId3"/>
          <a:stretch>
            <a:fillRect/>
          </a:stretch>
        </p:blipFill>
        <p:spPr>
          <a:xfrm>
            <a:off x="28302" y="777874"/>
            <a:ext cx="9145016" cy="6251525"/>
          </a:xfrm>
          <a:prstGeom prst="rect">
            <a:avLst/>
          </a:prstGeom>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9D1A9"/>
        </a:solidFill>
        <a:effectLst/>
      </p:bgPr>
    </p:bg>
    <p:spTree>
      <p:nvGrpSpPr>
        <p:cNvPr id="1" name=""/>
        <p:cNvGrpSpPr/>
        <p:nvPr/>
      </p:nvGrpSpPr>
      <p:grpSpPr>
        <a:xfrm>
          <a:off x="0" y="0"/>
          <a:ext cx="0" cy="0"/>
          <a:chOff x="0" y="0"/>
          <a:chExt cx="0" cy="0"/>
        </a:xfrm>
      </p:grpSpPr>
      <p:graphicFrame>
        <p:nvGraphicFramePr>
          <p:cNvPr id="6" name="5 Tablo"/>
          <p:cNvGraphicFramePr>
            <a:graphicFrameLocks noGrp="1"/>
          </p:cNvGraphicFramePr>
          <p:nvPr>
            <p:extLst>
              <p:ext uri="{D42A27DB-BD31-4B8C-83A1-F6EECF244321}">
                <p14:modId xmlns:p14="http://schemas.microsoft.com/office/powerpoint/2010/main" val="2330348998"/>
              </p:ext>
            </p:extLst>
          </p:nvPr>
        </p:nvGraphicFramePr>
        <p:xfrm>
          <a:off x="0" y="44625"/>
          <a:ext cx="9143999" cy="6753371"/>
        </p:xfrm>
        <a:graphic>
          <a:graphicData uri="http://schemas.openxmlformats.org/drawingml/2006/table">
            <a:tbl>
              <a:tblPr>
                <a:effectLst>
                  <a:outerShdw blurRad="57150" dist="38100" dir="5400000" algn="ctr" rotWithShape="0">
                    <a:srgbClr val="F3850D">
                      <a:alpha val="48000"/>
                    </a:srgbClr>
                  </a:outerShdw>
                </a:effectLst>
                <a:tableStyleId>{69C7853C-536D-4A76-A0AE-DD22124D55A5}</a:tableStyleId>
              </a:tblPr>
              <a:tblGrid>
                <a:gridCol w="9143999"/>
              </a:tblGrid>
              <a:tr h="86409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sz="2000" b="1" dirty="0" smtClean="0">
                          <a:solidFill>
                            <a:srgbClr val="FF0000"/>
                          </a:solidFill>
                          <a:latin typeface="Times New Roman" pitchFamily="18" charset="0"/>
                          <a:cs typeface="Times New Roman" pitchFamily="18" charset="0"/>
                        </a:rPr>
                        <a:t>Bütçe Hazırlık Formları </a:t>
                      </a:r>
                    </a:p>
                    <a:p>
                      <a:pPr marL="0" marR="0" indent="0" algn="l" defTabSz="914400" rtl="0" eaLnBrk="1" fontAlgn="auto" latinLnBrk="0" hangingPunct="1">
                        <a:lnSpc>
                          <a:spcPct val="100000"/>
                        </a:lnSpc>
                        <a:spcBef>
                          <a:spcPts val="0"/>
                        </a:spcBef>
                        <a:spcAft>
                          <a:spcPts val="0"/>
                        </a:spcAft>
                        <a:buClrTx/>
                        <a:buSzTx/>
                        <a:buFontTx/>
                        <a:buNone/>
                        <a:tabLst/>
                        <a:defRPr/>
                      </a:pPr>
                      <a:r>
                        <a:rPr lang="tr-TR" sz="1600" b="1" dirty="0" smtClean="0">
                          <a:solidFill>
                            <a:srgbClr val="7030A0"/>
                          </a:solidFill>
                          <a:latin typeface="Times New Roman" pitchFamily="18" charset="0"/>
                          <a:cs typeface="Times New Roman" pitchFamily="18" charset="0"/>
                        </a:rPr>
                        <a:t>(Form-4/2 Yıl Sonu Tahminleri Fo</a:t>
                      </a:r>
                      <a:r>
                        <a:rPr lang="tr-TR" sz="1600" b="1" baseline="0" dirty="0" smtClean="0">
                          <a:solidFill>
                            <a:srgbClr val="7030A0"/>
                          </a:solidFill>
                          <a:latin typeface="Times New Roman" pitchFamily="18" charset="0"/>
                          <a:cs typeface="Times New Roman" pitchFamily="18" charset="0"/>
                        </a:rPr>
                        <a:t>rmu) </a:t>
                      </a:r>
                      <a:r>
                        <a:rPr lang="tr-TR" sz="1600" b="1" baseline="0" dirty="0" smtClean="0">
                          <a:solidFill>
                            <a:srgbClr val="00B050"/>
                          </a:solidFill>
                          <a:latin typeface="Times New Roman" pitchFamily="18" charset="0"/>
                          <a:cs typeface="Times New Roman" pitchFamily="18" charset="0"/>
                        </a:rPr>
                        <a:t>(Kurum düzeyinde yıl sonu harcamasının oluşturulması)</a:t>
                      </a:r>
                      <a:endParaRPr lang="tr-TR" sz="2400" b="1" dirty="0" smtClean="0">
                        <a:solidFill>
                          <a:srgbClr val="00B050"/>
                        </a:solidFill>
                        <a:latin typeface="Times New Roman" pitchFamily="18" charset="0"/>
                        <a:cs typeface="Times New Roman"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9D1A9"/>
                    </a:solidFill>
                  </a:tcPr>
                </a:tc>
              </a:tr>
              <a:tr h="5889275">
                <a:tc>
                  <a:txBody>
                    <a:bodyPr/>
                    <a:lstStyle/>
                    <a:p>
                      <a:pPr>
                        <a:buFont typeface="Wingdings" pitchFamily="2" charset="2"/>
                        <a:buChar char="Ø"/>
                      </a:pPr>
                      <a:endParaRPr lang="tr-TR" sz="2400" b="1" dirty="0" smtClean="0">
                        <a:latin typeface="Times New Roman" pitchFamily="18" charset="0"/>
                        <a:cs typeface="Times New Roman" pitchFamily="18" charset="0"/>
                      </a:endParaRPr>
                    </a:p>
                  </a:txBody>
                  <a:tcPr>
                    <a:lnL w="9525" cap="flat" cmpd="sng" algn="ctr">
                      <a:noFill/>
                      <a:prstDash val="solid"/>
                    </a:lnL>
                    <a:lnR w="9525" cap="flat" cmpd="sng" algn="ctr">
                      <a:noFill/>
                      <a:prstDash val="solid"/>
                    </a:lnR>
                    <a:lnT w="12700" cap="flat" cmpd="sng" algn="ctr">
                      <a:noFill/>
                      <a:prstDash val="solid"/>
                      <a:round/>
                      <a:headEnd type="none" w="med" len="med"/>
                      <a:tailEnd type="none" w="med" len="med"/>
                    </a:lnT>
                    <a:lnB w="9525" cap="flat" cmpd="sng" algn="ctr">
                      <a:noFill/>
                      <a:prstDash val="solid"/>
                    </a:lnB>
                    <a:lnTlToBr w="12700" cmpd="sng">
                      <a:noFill/>
                      <a:prstDash val="solid"/>
                    </a:lnTlToBr>
                    <a:lnBlToTr w="12700" cmpd="sng">
                      <a:noFill/>
                      <a:prstDash val="solid"/>
                    </a:lnBlToTr>
                    <a:noFill/>
                  </a:tcPr>
                </a:tc>
              </a:tr>
            </a:tbl>
          </a:graphicData>
        </a:graphic>
      </p:graphicFrame>
      <p:sp>
        <p:nvSpPr>
          <p:cNvPr id="14" name="13 Eksi"/>
          <p:cNvSpPr/>
          <p:nvPr/>
        </p:nvSpPr>
        <p:spPr>
          <a:xfrm>
            <a:off x="-1357313" y="620713"/>
            <a:ext cx="10501313" cy="360362"/>
          </a:xfrm>
          <a:prstGeom prst="mathMinus">
            <a:avLst/>
          </a:prstGeom>
          <a:solidFill>
            <a:srgbClr val="781E46"/>
          </a:solidFill>
          <a:ln>
            <a:solidFill>
              <a:srgbClr val="EF4111">
                <a:alpha val="40000"/>
              </a:srgb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tr-TR"/>
          </a:p>
        </p:txBody>
      </p:sp>
      <p:pic>
        <p:nvPicPr>
          <p:cNvPr id="40964" name="4 Resim"/>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auto">
          <a:xfrm>
            <a:off x="7821382" y="629289"/>
            <a:ext cx="1035050" cy="1035050"/>
          </a:xfrm>
          <a:prstGeom prst="rect">
            <a:avLst/>
          </a:prstGeom>
          <a:noFill/>
          <a:ln w="9525">
            <a:noFill/>
            <a:miter lim="800000"/>
            <a:headEnd/>
            <a:tailEnd/>
          </a:ln>
        </p:spPr>
      </p:pic>
      <p:sp>
        <p:nvSpPr>
          <p:cNvPr id="7" name="6 Eksi"/>
          <p:cNvSpPr/>
          <p:nvPr/>
        </p:nvSpPr>
        <p:spPr>
          <a:xfrm>
            <a:off x="8821738" y="549275"/>
            <a:ext cx="322262" cy="503238"/>
          </a:xfrm>
          <a:prstGeom prst="mathMinus">
            <a:avLst/>
          </a:prstGeom>
          <a:solidFill>
            <a:srgbClr val="781E46"/>
          </a:solidFill>
          <a:ln>
            <a:solidFill>
              <a:srgbClr val="EF4111">
                <a:alpha val="15000"/>
              </a:srgb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tr-TR"/>
          </a:p>
        </p:txBody>
      </p:sp>
      <p:pic>
        <p:nvPicPr>
          <p:cNvPr id="2" name="Resim 1"/>
          <p:cNvPicPr>
            <a:picLocks noChangeAspect="1"/>
          </p:cNvPicPr>
          <p:nvPr/>
        </p:nvPicPr>
        <p:blipFill>
          <a:blip r:embed="rId3"/>
          <a:stretch>
            <a:fillRect/>
          </a:stretch>
        </p:blipFill>
        <p:spPr>
          <a:xfrm>
            <a:off x="0" y="800894"/>
            <a:ext cx="9152791" cy="6057106"/>
          </a:xfrm>
          <a:prstGeom prst="rect">
            <a:avLst/>
          </a:prstGeom>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9D1A9"/>
        </a:solidFill>
        <a:effectLst/>
      </p:bgPr>
    </p:bg>
    <p:spTree>
      <p:nvGrpSpPr>
        <p:cNvPr id="1" name=""/>
        <p:cNvGrpSpPr/>
        <p:nvPr/>
      </p:nvGrpSpPr>
      <p:grpSpPr>
        <a:xfrm>
          <a:off x="0" y="0"/>
          <a:ext cx="0" cy="0"/>
          <a:chOff x="0" y="0"/>
          <a:chExt cx="0" cy="0"/>
        </a:xfrm>
      </p:grpSpPr>
      <p:graphicFrame>
        <p:nvGraphicFramePr>
          <p:cNvPr id="6" name="5 Tablo"/>
          <p:cNvGraphicFramePr>
            <a:graphicFrameLocks noGrp="1"/>
          </p:cNvGraphicFramePr>
          <p:nvPr>
            <p:extLst>
              <p:ext uri="{D42A27DB-BD31-4B8C-83A1-F6EECF244321}">
                <p14:modId xmlns:p14="http://schemas.microsoft.com/office/powerpoint/2010/main" val="2980341702"/>
              </p:ext>
            </p:extLst>
          </p:nvPr>
        </p:nvGraphicFramePr>
        <p:xfrm>
          <a:off x="107504" y="188912"/>
          <a:ext cx="9001000" cy="6077617"/>
        </p:xfrm>
        <a:graphic>
          <a:graphicData uri="http://schemas.openxmlformats.org/drawingml/2006/table">
            <a:tbl>
              <a:tblPr>
                <a:effectLst>
                  <a:outerShdw blurRad="57150" dist="38100" dir="5400000" algn="ctr" rotWithShape="0">
                    <a:srgbClr val="F3850D">
                      <a:alpha val="48000"/>
                    </a:srgbClr>
                  </a:outerShdw>
                </a:effectLst>
                <a:tableStyleId>{69C7853C-536D-4A76-A0AE-DD22124D55A5}</a:tableStyleId>
              </a:tblPr>
              <a:tblGrid>
                <a:gridCol w="9001000"/>
              </a:tblGrid>
              <a:tr h="61095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sz="2000" b="1" dirty="0" smtClean="0">
                          <a:solidFill>
                            <a:srgbClr val="FF0000"/>
                          </a:solidFill>
                          <a:latin typeface="Times New Roman" pitchFamily="18" charset="0"/>
                          <a:cs typeface="Times New Roman" pitchFamily="18" charset="0"/>
                        </a:rPr>
                        <a:t>Bütçe Hazırlık Formları </a:t>
                      </a:r>
                    </a:p>
                    <a:p>
                      <a:pPr marL="0" marR="0" indent="0" algn="l" defTabSz="914400" rtl="0" eaLnBrk="1" fontAlgn="auto" latinLnBrk="0" hangingPunct="1">
                        <a:lnSpc>
                          <a:spcPct val="100000"/>
                        </a:lnSpc>
                        <a:spcBef>
                          <a:spcPts val="0"/>
                        </a:spcBef>
                        <a:spcAft>
                          <a:spcPts val="0"/>
                        </a:spcAft>
                        <a:buClrTx/>
                        <a:buSzTx/>
                        <a:buFontTx/>
                        <a:buNone/>
                        <a:tabLst/>
                        <a:defRPr/>
                      </a:pPr>
                      <a:r>
                        <a:rPr lang="tr-TR" sz="1600" b="1" dirty="0" smtClean="0">
                          <a:solidFill>
                            <a:srgbClr val="7030A0"/>
                          </a:solidFill>
                          <a:latin typeface="Times New Roman" pitchFamily="18" charset="0"/>
                          <a:cs typeface="Times New Roman" pitchFamily="18" charset="0"/>
                        </a:rPr>
                        <a:t>(Form-4/2 Yıl Sonu Tahminleri Fo</a:t>
                      </a:r>
                      <a:r>
                        <a:rPr lang="tr-TR" sz="1600" b="1" baseline="0" dirty="0" smtClean="0">
                          <a:solidFill>
                            <a:srgbClr val="7030A0"/>
                          </a:solidFill>
                          <a:latin typeface="Times New Roman" pitchFamily="18" charset="0"/>
                          <a:cs typeface="Times New Roman" pitchFamily="18" charset="0"/>
                        </a:rPr>
                        <a:t>rmu) </a:t>
                      </a:r>
                      <a:r>
                        <a:rPr lang="tr-TR" sz="1600" b="1" baseline="0" dirty="0" smtClean="0">
                          <a:solidFill>
                            <a:srgbClr val="00B050"/>
                          </a:solidFill>
                          <a:latin typeface="Times New Roman" pitchFamily="18" charset="0"/>
                          <a:cs typeface="Times New Roman" pitchFamily="18" charset="0"/>
                        </a:rPr>
                        <a:t>(Kurum düzeyinde çıktı alınacak)</a:t>
                      </a:r>
                      <a:endParaRPr lang="tr-TR" sz="2400" b="1" dirty="0" smtClean="0">
                        <a:solidFill>
                          <a:srgbClr val="00B050"/>
                        </a:solidFill>
                        <a:latin typeface="Times New Roman" pitchFamily="18" charset="0"/>
                        <a:cs typeface="Times New Roman"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9D1A9"/>
                    </a:solidFill>
                  </a:tcPr>
                </a:tc>
              </a:tr>
              <a:tr h="5437537">
                <a:tc>
                  <a:txBody>
                    <a:bodyPr/>
                    <a:lstStyle/>
                    <a:p>
                      <a:pPr>
                        <a:buFont typeface="Wingdings" pitchFamily="2" charset="2"/>
                        <a:buNone/>
                      </a:pPr>
                      <a:endParaRPr lang="tr-TR" sz="2400" b="1" dirty="0" smtClean="0">
                        <a:latin typeface="Times New Roman" pitchFamily="18" charset="0"/>
                        <a:cs typeface="Times New Roman" pitchFamily="18" charset="0"/>
                      </a:endParaRPr>
                    </a:p>
                  </a:txBody>
                  <a:tcPr>
                    <a:lnL w="9525" cap="flat" cmpd="sng" algn="ctr">
                      <a:noFill/>
                      <a:prstDash val="solid"/>
                    </a:lnL>
                    <a:lnR w="9525" cap="flat" cmpd="sng" algn="ctr">
                      <a:noFill/>
                      <a:prstDash val="solid"/>
                    </a:lnR>
                    <a:lnT w="12700" cap="flat" cmpd="sng" algn="ctr">
                      <a:noFill/>
                      <a:prstDash val="solid"/>
                      <a:round/>
                      <a:headEnd type="none" w="med" len="med"/>
                      <a:tailEnd type="none" w="med" len="med"/>
                    </a:lnT>
                    <a:lnB w="9525" cap="flat" cmpd="sng" algn="ctr">
                      <a:noFill/>
                      <a:prstDash val="solid"/>
                    </a:lnB>
                    <a:lnTlToBr w="12700" cmpd="sng">
                      <a:noFill/>
                      <a:prstDash val="solid"/>
                    </a:lnTlToBr>
                    <a:lnBlToTr w="12700" cmpd="sng">
                      <a:noFill/>
                      <a:prstDash val="solid"/>
                    </a:lnBlToTr>
                    <a:noFill/>
                  </a:tcPr>
                </a:tc>
              </a:tr>
            </a:tbl>
          </a:graphicData>
        </a:graphic>
      </p:graphicFrame>
      <p:sp>
        <p:nvSpPr>
          <p:cNvPr id="14" name="13 Eksi"/>
          <p:cNvSpPr/>
          <p:nvPr/>
        </p:nvSpPr>
        <p:spPr>
          <a:xfrm>
            <a:off x="-1357313" y="620713"/>
            <a:ext cx="10501313" cy="360362"/>
          </a:xfrm>
          <a:prstGeom prst="mathMinus">
            <a:avLst/>
          </a:prstGeom>
          <a:solidFill>
            <a:srgbClr val="781E46"/>
          </a:solidFill>
          <a:ln>
            <a:solidFill>
              <a:srgbClr val="EF4111">
                <a:alpha val="40000"/>
              </a:srgb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tr-TR"/>
          </a:p>
        </p:txBody>
      </p:sp>
      <p:pic>
        <p:nvPicPr>
          <p:cNvPr id="41988" name="4 Resim"/>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auto">
          <a:xfrm>
            <a:off x="7818438" y="260350"/>
            <a:ext cx="1035050" cy="1035050"/>
          </a:xfrm>
          <a:prstGeom prst="rect">
            <a:avLst/>
          </a:prstGeom>
          <a:noFill/>
          <a:ln w="9525">
            <a:noFill/>
            <a:miter lim="800000"/>
            <a:headEnd/>
            <a:tailEnd/>
          </a:ln>
        </p:spPr>
      </p:pic>
      <p:sp>
        <p:nvSpPr>
          <p:cNvPr id="7" name="6 Eksi"/>
          <p:cNvSpPr/>
          <p:nvPr/>
        </p:nvSpPr>
        <p:spPr>
          <a:xfrm>
            <a:off x="8821738" y="549275"/>
            <a:ext cx="322262" cy="503238"/>
          </a:xfrm>
          <a:prstGeom prst="mathMinus">
            <a:avLst/>
          </a:prstGeom>
          <a:solidFill>
            <a:srgbClr val="781E46"/>
          </a:solidFill>
          <a:ln>
            <a:solidFill>
              <a:srgbClr val="EF4111">
                <a:alpha val="15000"/>
              </a:srgb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tr-TR"/>
          </a:p>
        </p:txBody>
      </p:sp>
      <p:pic>
        <p:nvPicPr>
          <p:cNvPr id="3" name="Resim 2"/>
          <p:cNvPicPr>
            <a:picLocks noChangeAspect="1"/>
          </p:cNvPicPr>
          <p:nvPr/>
        </p:nvPicPr>
        <p:blipFill>
          <a:blip r:embed="rId3"/>
          <a:stretch>
            <a:fillRect/>
          </a:stretch>
        </p:blipFill>
        <p:spPr>
          <a:xfrm>
            <a:off x="0" y="776392"/>
            <a:ext cx="9144000" cy="6081608"/>
          </a:xfrm>
          <a:prstGeom prst="rect">
            <a:avLst/>
          </a:prstGeom>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9D1A9"/>
        </a:solidFill>
        <a:effectLst/>
      </p:bgPr>
    </p:bg>
    <p:spTree>
      <p:nvGrpSpPr>
        <p:cNvPr id="1" name=""/>
        <p:cNvGrpSpPr/>
        <p:nvPr/>
      </p:nvGrpSpPr>
      <p:grpSpPr>
        <a:xfrm>
          <a:off x="0" y="0"/>
          <a:ext cx="0" cy="0"/>
          <a:chOff x="0" y="0"/>
          <a:chExt cx="0" cy="0"/>
        </a:xfrm>
      </p:grpSpPr>
      <p:graphicFrame>
        <p:nvGraphicFramePr>
          <p:cNvPr id="6" name="5 Tablo"/>
          <p:cNvGraphicFramePr>
            <a:graphicFrameLocks noGrp="1"/>
          </p:cNvGraphicFramePr>
          <p:nvPr>
            <p:extLst>
              <p:ext uri="{D42A27DB-BD31-4B8C-83A1-F6EECF244321}">
                <p14:modId xmlns:p14="http://schemas.microsoft.com/office/powerpoint/2010/main" val="979026955"/>
              </p:ext>
            </p:extLst>
          </p:nvPr>
        </p:nvGraphicFramePr>
        <p:xfrm>
          <a:off x="0" y="116632"/>
          <a:ext cx="9143999" cy="6156353"/>
        </p:xfrm>
        <a:graphic>
          <a:graphicData uri="http://schemas.openxmlformats.org/drawingml/2006/table">
            <a:tbl>
              <a:tblPr>
                <a:effectLst>
                  <a:outerShdw blurRad="57150" dist="38100" dir="5400000" algn="ctr" rotWithShape="0">
                    <a:srgbClr val="F3850D">
                      <a:alpha val="48000"/>
                    </a:srgbClr>
                  </a:outerShdw>
                </a:effectLst>
                <a:tableStyleId>{69C7853C-536D-4A76-A0AE-DD22124D55A5}</a:tableStyleId>
              </a:tblPr>
              <a:tblGrid>
                <a:gridCol w="9143999"/>
              </a:tblGrid>
              <a:tr h="65574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sz="2400" b="1" dirty="0" smtClean="0">
                          <a:solidFill>
                            <a:srgbClr val="FF0000"/>
                          </a:solidFill>
                        </a:rPr>
                        <a:t>Bütçe Hazırlık Formları </a:t>
                      </a:r>
                      <a:r>
                        <a:rPr lang="tr-TR" sz="1400" b="1" dirty="0" smtClean="0">
                          <a:solidFill>
                            <a:srgbClr val="9933FF"/>
                          </a:solidFill>
                        </a:rPr>
                        <a:t>(</a:t>
                      </a:r>
                      <a:r>
                        <a:rPr lang="tr-TR" sz="1400" b="1" i="0" u="none" strike="noStrike" dirty="0" smtClean="0">
                          <a:solidFill>
                            <a:srgbClr val="9933FF"/>
                          </a:solidFill>
                          <a:latin typeface="Times New Roman" pitchFamily="18" charset="0"/>
                          <a:cs typeface="Times New Roman" pitchFamily="18" charset="0"/>
                        </a:rPr>
                        <a:t>2018-2020</a:t>
                      </a:r>
                      <a:r>
                        <a:rPr lang="tr-TR" sz="1400" b="1" i="0" u="none" strike="noStrike" baseline="0" dirty="0" smtClean="0">
                          <a:solidFill>
                            <a:srgbClr val="9933FF"/>
                          </a:solidFill>
                          <a:latin typeface="Times New Roman" pitchFamily="18" charset="0"/>
                          <a:cs typeface="Times New Roman" pitchFamily="18" charset="0"/>
                        </a:rPr>
                        <a:t> İlk  Defa Yapılacak, 2017-2019 Sonlanacak Hizmetler)</a:t>
                      </a:r>
                      <a:endParaRPr lang="tr-TR" sz="1400" b="1" i="0" u="none" strike="noStrike" dirty="0" smtClean="0">
                        <a:solidFill>
                          <a:srgbClr val="9933FF"/>
                        </a:solidFill>
                        <a:latin typeface="Times New Roman" pitchFamily="18" charset="0"/>
                        <a:cs typeface="Times New Roman" pitchFamily="18"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9D1A9"/>
                    </a:solidFill>
                  </a:tcPr>
                </a:tc>
              </a:tr>
              <a:tr h="5500612">
                <a:tc>
                  <a:txBody>
                    <a:bodyPr/>
                    <a:lstStyle/>
                    <a:p>
                      <a:pPr eaLnBrk="1" hangingPunct="1">
                        <a:buFont typeface="Wingdings" pitchFamily="2" charset="2"/>
                        <a:buNone/>
                        <a:defRPr/>
                      </a:pPr>
                      <a:endParaRPr lang="tr-TR" sz="2400" b="1" dirty="0" smtClean="0"/>
                    </a:p>
                  </a:txBody>
                  <a:tcPr>
                    <a:lnL w="9525" cap="flat" cmpd="sng" algn="ctr">
                      <a:noFill/>
                      <a:prstDash val="solid"/>
                    </a:lnL>
                    <a:lnR w="9525" cap="flat" cmpd="sng" algn="ctr">
                      <a:noFill/>
                      <a:prstDash val="solid"/>
                    </a:lnR>
                    <a:lnT w="12700" cap="flat" cmpd="sng" algn="ctr">
                      <a:noFill/>
                      <a:prstDash val="solid"/>
                      <a:round/>
                      <a:headEnd type="none" w="med" len="med"/>
                      <a:tailEnd type="none" w="med" len="med"/>
                    </a:lnT>
                    <a:lnB w="9525" cap="flat" cmpd="sng" algn="ctr">
                      <a:noFill/>
                      <a:prstDash val="solid"/>
                    </a:lnB>
                    <a:lnTlToBr w="12700" cmpd="sng">
                      <a:noFill/>
                      <a:prstDash val="solid"/>
                    </a:lnTlToBr>
                    <a:lnBlToTr w="12700" cmpd="sng">
                      <a:noFill/>
                      <a:prstDash val="solid"/>
                    </a:lnBlToTr>
                    <a:noFill/>
                  </a:tcPr>
                </a:tc>
              </a:tr>
            </a:tbl>
          </a:graphicData>
        </a:graphic>
      </p:graphicFrame>
      <p:sp>
        <p:nvSpPr>
          <p:cNvPr id="14" name="13 Eksi"/>
          <p:cNvSpPr/>
          <p:nvPr/>
        </p:nvSpPr>
        <p:spPr>
          <a:xfrm>
            <a:off x="-1357313" y="620713"/>
            <a:ext cx="10501313" cy="360362"/>
          </a:xfrm>
          <a:prstGeom prst="mathMinus">
            <a:avLst/>
          </a:prstGeom>
          <a:solidFill>
            <a:srgbClr val="781E46"/>
          </a:solidFill>
          <a:ln>
            <a:solidFill>
              <a:srgbClr val="EF4111">
                <a:alpha val="40000"/>
              </a:srgb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tr-TR"/>
          </a:p>
        </p:txBody>
      </p:sp>
      <p:pic>
        <p:nvPicPr>
          <p:cNvPr id="43012" name="4 Resim"/>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auto">
          <a:xfrm>
            <a:off x="7818438" y="549275"/>
            <a:ext cx="1035050" cy="1035050"/>
          </a:xfrm>
          <a:prstGeom prst="rect">
            <a:avLst/>
          </a:prstGeom>
          <a:noFill/>
          <a:ln w="9525">
            <a:noFill/>
            <a:miter lim="800000"/>
            <a:headEnd/>
            <a:tailEnd/>
          </a:ln>
        </p:spPr>
      </p:pic>
      <p:sp>
        <p:nvSpPr>
          <p:cNvPr id="7" name="6 Eksi"/>
          <p:cNvSpPr/>
          <p:nvPr/>
        </p:nvSpPr>
        <p:spPr>
          <a:xfrm>
            <a:off x="8821738" y="549275"/>
            <a:ext cx="322262" cy="503238"/>
          </a:xfrm>
          <a:prstGeom prst="mathMinus">
            <a:avLst/>
          </a:prstGeom>
          <a:solidFill>
            <a:srgbClr val="781E46"/>
          </a:solidFill>
          <a:ln>
            <a:solidFill>
              <a:srgbClr val="EF4111">
                <a:alpha val="15000"/>
              </a:srgb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tr-TR"/>
          </a:p>
        </p:txBody>
      </p:sp>
      <p:pic>
        <p:nvPicPr>
          <p:cNvPr id="2" name="Resim 1"/>
          <p:cNvPicPr>
            <a:picLocks noChangeAspect="1"/>
          </p:cNvPicPr>
          <p:nvPr/>
        </p:nvPicPr>
        <p:blipFill>
          <a:blip r:embed="rId3"/>
          <a:stretch>
            <a:fillRect/>
          </a:stretch>
        </p:blipFill>
        <p:spPr>
          <a:xfrm>
            <a:off x="1" y="784009"/>
            <a:ext cx="9144000" cy="6073992"/>
          </a:xfrm>
          <a:prstGeom prst="rect">
            <a:avLst/>
          </a:prstGeom>
        </p:spPr>
      </p:pic>
      <p:pic>
        <p:nvPicPr>
          <p:cNvPr id="3" name="Resim 2"/>
          <p:cNvPicPr>
            <a:picLocks noChangeAspect="1"/>
          </p:cNvPicPr>
          <p:nvPr/>
        </p:nvPicPr>
        <p:blipFill>
          <a:blip r:embed="rId4"/>
          <a:stretch>
            <a:fillRect/>
          </a:stretch>
        </p:blipFill>
        <p:spPr>
          <a:xfrm>
            <a:off x="971600" y="784008"/>
            <a:ext cx="8172400" cy="6073992"/>
          </a:xfrm>
          <a:prstGeom prst="rect">
            <a:avLst/>
          </a:prstGeom>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F9D1A9"/>
        </a:solidFill>
        <a:effectLst/>
      </p:bgPr>
    </p:bg>
    <p:spTree>
      <p:nvGrpSpPr>
        <p:cNvPr id="1" name=""/>
        <p:cNvGrpSpPr/>
        <p:nvPr/>
      </p:nvGrpSpPr>
      <p:grpSpPr>
        <a:xfrm>
          <a:off x="0" y="0"/>
          <a:ext cx="0" cy="0"/>
          <a:chOff x="0" y="0"/>
          <a:chExt cx="0" cy="0"/>
        </a:xfrm>
      </p:grpSpPr>
      <p:graphicFrame>
        <p:nvGraphicFramePr>
          <p:cNvPr id="6" name="5 Tablo"/>
          <p:cNvGraphicFramePr>
            <a:graphicFrameLocks noGrp="1"/>
          </p:cNvGraphicFramePr>
          <p:nvPr>
            <p:extLst>
              <p:ext uri="{D42A27DB-BD31-4B8C-83A1-F6EECF244321}">
                <p14:modId xmlns:p14="http://schemas.microsoft.com/office/powerpoint/2010/main" val="2256874453"/>
              </p:ext>
            </p:extLst>
          </p:nvPr>
        </p:nvGraphicFramePr>
        <p:xfrm>
          <a:off x="0" y="188641"/>
          <a:ext cx="9143999" cy="6156352"/>
        </p:xfrm>
        <a:graphic>
          <a:graphicData uri="http://schemas.openxmlformats.org/drawingml/2006/table">
            <a:tbl>
              <a:tblPr>
                <a:effectLst>
                  <a:outerShdw blurRad="57150" dist="38100" dir="5400000" algn="ctr" rotWithShape="0">
                    <a:srgbClr val="F3850D">
                      <a:alpha val="48000"/>
                    </a:srgbClr>
                  </a:outerShdw>
                </a:effectLst>
                <a:tableStyleId>{69C7853C-536D-4A76-A0AE-DD22124D55A5}</a:tableStyleId>
              </a:tblPr>
              <a:tblGrid>
                <a:gridCol w="9143999"/>
              </a:tblGrid>
              <a:tr h="72007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sz="2400" b="1" dirty="0" smtClean="0">
                          <a:solidFill>
                            <a:srgbClr val="FF0000"/>
                          </a:solidFill>
                          <a:latin typeface="Times New Roman" pitchFamily="18" charset="0"/>
                          <a:cs typeface="Times New Roman" pitchFamily="18" charset="0"/>
                        </a:rPr>
                        <a:t>Bütçe Hazırlık Formları </a:t>
                      </a:r>
                      <a:r>
                        <a:rPr lang="tr-TR" sz="1800" b="1" dirty="0" smtClean="0">
                          <a:solidFill>
                            <a:srgbClr val="7030A0"/>
                          </a:solidFill>
                        </a:rPr>
                        <a:t>(Form-10 Birimlerin Hizmet Mal.iliş.F.-</a:t>
                      </a:r>
                      <a:r>
                        <a:rPr lang="tr-TR" sz="1800" b="1" dirty="0" smtClean="0">
                          <a:solidFill>
                            <a:srgbClr val="00B050"/>
                          </a:solidFill>
                        </a:rPr>
                        <a:t>GİRDİ</a:t>
                      </a:r>
                      <a:r>
                        <a:rPr lang="tr-TR" sz="1800" b="1" dirty="0" smtClean="0">
                          <a:solidFill>
                            <a:srgbClr val="7030A0"/>
                          </a:solidFill>
                        </a:rPr>
                        <a: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9D1A9"/>
                    </a:solidFill>
                  </a:tcPr>
                </a:tc>
              </a:tr>
              <a:tr h="5436273">
                <a:tc>
                  <a:txBody>
                    <a:bodyPr/>
                    <a:lstStyle/>
                    <a:p>
                      <a:pPr eaLnBrk="1" hangingPunct="1">
                        <a:buFont typeface="Wingdings" pitchFamily="2" charset="2"/>
                        <a:buNone/>
                        <a:defRPr/>
                      </a:pPr>
                      <a:endParaRPr lang="tr-TR" sz="2400" b="1" dirty="0" smtClean="0"/>
                    </a:p>
                  </a:txBody>
                  <a:tcPr>
                    <a:lnL w="9525" cap="flat" cmpd="sng" algn="ctr">
                      <a:noFill/>
                      <a:prstDash val="solid"/>
                    </a:lnL>
                    <a:lnR w="9525" cap="flat" cmpd="sng" algn="ctr">
                      <a:noFill/>
                      <a:prstDash val="solid"/>
                    </a:lnR>
                    <a:lnT w="12700" cap="flat" cmpd="sng" algn="ctr">
                      <a:noFill/>
                      <a:prstDash val="solid"/>
                      <a:round/>
                      <a:headEnd type="none" w="med" len="med"/>
                      <a:tailEnd type="none" w="med" len="med"/>
                    </a:lnT>
                    <a:lnB w="9525" cap="flat" cmpd="sng" algn="ctr">
                      <a:noFill/>
                      <a:prstDash val="solid"/>
                    </a:lnB>
                    <a:lnTlToBr w="12700" cmpd="sng">
                      <a:noFill/>
                      <a:prstDash val="solid"/>
                    </a:lnTlToBr>
                    <a:lnBlToTr w="12700" cmpd="sng">
                      <a:noFill/>
                      <a:prstDash val="solid"/>
                    </a:lnBlToTr>
                    <a:noFill/>
                  </a:tcPr>
                </a:tc>
              </a:tr>
            </a:tbl>
          </a:graphicData>
        </a:graphic>
      </p:graphicFrame>
      <p:sp>
        <p:nvSpPr>
          <p:cNvPr id="14" name="13 Eksi"/>
          <p:cNvSpPr/>
          <p:nvPr/>
        </p:nvSpPr>
        <p:spPr>
          <a:xfrm>
            <a:off x="-1357313" y="620713"/>
            <a:ext cx="10501313" cy="360362"/>
          </a:xfrm>
          <a:prstGeom prst="mathMinus">
            <a:avLst/>
          </a:prstGeom>
          <a:solidFill>
            <a:srgbClr val="781E46"/>
          </a:solidFill>
          <a:ln>
            <a:solidFill>
              <a:srgbClr val="EF4111">
                <a:alpha val="40000"/>
              </a:srgb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tr-TR"/>
          </a:p>
        </p:txBody>
      </p:sp>
      <p:pic>
        <p:nvPicPr>
          <p:cNvPr id="44036" name="4 Resim"/>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auto">
          <a:xfrm>
            <a:off x="7818438" y="260350"/>
            <a:ext cx="1035050" cy="1035050"/>
          </a:xfrm>
          <a:prstGeom prst="rect">
            <a:avLst/>
          </a:prstGeom>
          <a:noFill/>
          <a:ln w="9525">
            <a:noFill/>
            <a:miter lim="800000"/>
            <a:headEnd/>
            <a:tailEnd/>
          </a:ln>
        </p:spPr>
      </p:pic>
      <p:sp>
        <p:nvSpPr>
          <p:cNvPr id="7" name="6 Eksi"/>
          <p:cNvSpPr/>
          <p:nvPr/>
        </p:nvSpPr>
        <p:spPr>
          <a:xfrm>
            <a:off x="8821738" y="549275"/>
            <a:ext cx="322262" cy="503238"/>
          </a:xfrm>
          <a:prstGeom prst="mathMinus">
            <a:avLst/>
          </a:prstGeom>
          <a:solidFill>
            <a:srgbClr val="781E46"/>
          </a:solidFill>
          <a:ln>
            <a:solidFill>
              <a:srgbClr val="EF4111">
                <a:alpha val="15000"/>
              </a:srgb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tr-TR"/>
          </a:p>
        </p:txBody>
      </p:sp>
      <p:pic>
        <p:nvPicPr>
          <p:cNvPr id="3" name="Resim 2"/>
          <p:cNvPicPr>
            <a:picLocks noChangeAspect="1"/>
          </p:cNvPicPr>
          <p:nvPr/>
        </p:nvPicPr>
        <p:blipFill>
          <a:blip r:embed="rId3"/>
          <a:stretch>
            <a:fillRect/>
          </a:stretch>
        </p:blipFill>
        <p:spPr>
          <a:xfrm>
            <a:off x="0" y="807625"/>
            <a:ext cx="9144000" cy="6050375"/>
          </a:xfrm>
          <a:prstGeom prst="rect">
            <a:avLst/>
          </a:prstGeom>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9D1A9"/>
        </a:solidFill>
        <a:effectLst/>
      </p:bgPr>
    </p:bg>
    <p:spTree>
      <p:nvGrpSpPr>
        <p:cNvPr id="1" name=""/>
        <p:cNvGrpSpPr/>
        <p:nvPr/>
      </p:nvGrpSpPr>
      <p:grpSpPr>
        <a:xfrm>
          <a:off x="0" y="0"/>
          <a:ext cx="0" cy="0"/>
          <a:chOff x="0" y="0"/>
          <a:chExt cx="0" cy="0"/>
        </a:xfrm>
      </p:grpSpPr>
      <p:graphicFrame>
        <p:nvGraphicFramePr>
          <p:cNvPr id="6" name="5 Tablo"/>
          <p:cNvGraphicFramePr>
            <a:graphicFrameLocks noGrp="1"/>
          </p:cNvGraphicFramePr>
          <p:nvPr>
            <p:extLst>
              <p:ext uri="{D42A27DB-BD31-4B8C-83A1-F6EECF244321}">
                <p14:modId xmlns:p14="http://schemas.microsoft.com/office/powerpoint/2010/main" val="1948157757"/>
              </p:ext>
            </p:extLst>
          </p:nvPr>
        </p:nvGraphicFramePr>
        <p:xfrm>
          <a:off x="0" y="642918"/>
          <a:ext cx="9143999" cy="6215082"/>
        </p:xfrm>
        <a:graphic>
          <a:graphicData uri="http://schemas.openxmlformats.org/drawingml/2006/table">
            <a:tbl>
              <a:tblPr>
                <a:effectLst>
                  <a:outerShdw blurRad="57150" dist="38100" dir="5400000" algn="ctr" rotWithShape="0">
                    <a:srgbClr val="F3850D">
                      <a:alpha val="48000"/>
                    </a:srgbClr>
                  </a:outerShdw>
                </a:effectLst>
                <a:tableStyleId>{69C7853C-536D-4A76-A0AE-DD22124D55A5}</a:tableStyleId>
              </a:tblPr>
              <a:tblGrid>
                <a:gridCol w="9143999"/>
              </a:tblGrid>
              <a:tr h="131924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tr-TR" sz="2500" b="1" u="none" dirty="0" smtClean="0">
                        <a:latin typeface="Comic Sans MS" pitchFamily="66" charset="0"/>
                        <a:cs typeface="Times New Roman"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tr-TR" sz="3200" b="1" u="none" dirty="0" smtClean="0">
                          <a:latin typeface="Comic Sans MS" pitchFamily="66" charset="0"/>
                          <a:cs typeface="Times New Roman" pitchFamily="18" charset="0"/>
                        </a:rPr>
                        <a:t>   </a:t>
                      </a:r>
                      <a:r>
                        <a:rPr lang="tr-TR" sz="3200" b="1" dirty="0" smtClean="0">
                          <a:solidFill>
                            <a:srgbClr val="FF0000"/>
                          </a:solidFill>
                          <a:latin typeface="Times New Roman" pitchFamily="18" charset="0"/>
                          <a:cs typeface="Times New Roman" pitchFamily="18" charset="0"/>
                        </a:rPr>
                        <a:t>Bütçe</a:t>
                      </a:r>
                      <a:r>
                        <a:rPr lang="tr-TR" sz="3200" b="1" baseline="0" dirty="0" smtClean="0">
                          <a:solidFill>
                            <a:srgbClr val="FF0000"/>
                          </a:solidFill>
                          <a:latin typeface="Times New Roman" pitchFamily="18" charset="0"/>
                          <a:cs typeface="Times New Roman" pitchFamily="18" charset="0"/>
                        </a:rPr>
                        <a:t> Hazırlık Mevzuatı ve Dokümanları </a:t>
                      </a:r>
                      <a:endParaRPr lang="tr-TR" sz="3200" b="1" u="none" dirty="0" smtClean="0">
                        <a:solidFill>
                          <a:srgbClr val="FF0000"/>
                        </a:solidFill>
                        <a:latin typeface="Comic Sans MS" pitchFamily="66" charset="0"/>
                        <a:cs typeface="Times New Roman"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9D1A9"/>
                    </a:solidFill>
                  </a:tcPr>
                </a:tc>
              </a:tr>
              <a:tr h="4895839">
                <a:tc>
                  <a:txBody>
                    <a:bodyPr/>
                    <a:lstStyle/>
                    <a:p>
                      <a:pPr eaLnBrk="1" hangingPunct="1">
                        <a:buFont typeface="Wingdings" pitchFamily="2" charset="2"/>
                        <a:buNone/>
                        <a:defRPr/>
                      </a:pPr>
                      <a:endParaRPr lang="tr-TR" sz="1600" b="1" dirty="0" smtClean="0">
                        <a:latin typeface="Times New Roman" pitchFamily="18" charset="0"/>
                        <a:cs typeface="Times New Roman" pitchFamily="18" charset="0"/>
                      </a:endParaRPr>
                    </a:p>
                    <a:p>
                      <a:pPr algn="just"/>
                      <a:r>
                        <a:rPr kumimoji="0" lang="tr-TR" sz="2800" kern="1200" baseline="0" dirty="0" smtClean="0">
                          <a:solidFill>
                            <a:srgbClr val="C00000"/>
                          </a:solidFill>
                          <a:latin typeface="Times New Roman" pitchFamily="18" charset="0"/>
                          <a:ea typeface="+mn-ea"/>
                          <a:cs typeface="Times New Roman" pitchFamily="18" charset="0"/>
                        </a:rPr>
                        <a:t>Orta </a:t>
                      </a:r>
                      <a:r>
                        <a:rPr kumimoji="0" lang="tr-TR" sz="2600" kern="1200" baseline="0" dirty="0" smtClean="0">
                          <a:solidFill>
                            <a:srgbClr val="C00000"/>
                          </a:solidFill>
                          <a:latin typeface="Times New Roman" pitchFamily="18" charset="0"/>
                          <a:ea typeface="+mn-ea"/>
                          <a:cs typeface="Times New Roman" pitchFamily="18" charset="0"/>
                        </a:rPr>
                        <a:t>Vadeli Program; </a:t>
                      </a:r>
                      <a:r>
                        <a:rPr kumimoji="0" lang="tr-TR" sz="2600" kern="1200" baseline="0" dirty="0" smtClean="0">
                          <a:solidFill>
                            <a:schemeClr val="dk1"/>
                          </a:solidFill>
                          <a:latin typeface="Times New Roman" pitchFamily="18" charset="0"/>
                          <a:ea typeface="+mn-ea"/>
                          <a:cs typeface="Times New Roman" pitchFamily="18" charset="0"/>
                        </a:rPr>
                        <a:t>3 yıllık hazırlanır, ülke </a:t>
                      </a:r>
                      <a:r>
                        <a:rPr kumimoji="0" lang="tr-TR" sz="2600" kern="1200" baseline="0" dirty="0" smtClean="0">
                          <a:solidFill>
                            <a:srgbClr val="3643BA"/>
                          </a:solidFill>
                          <a:latin typeface="Times New Roman" pitchFamily="18" charset="0"/>
                          <a:ea typeface="+mn-ea"/>
                          <a:cs typeface="Times New Roman" pitchFamily="18" charset="0"/>
                        </a:rPr>
                        <a:t>ekonomisinin uygulanmasında ilke, politika ve öncelikler </a:t>
                      </a:r>
                      <a:r>
                        <a:rPr kumimoji="0" lang="tr-TR" sz="2600" kern="1200" baseline="0" dirty="0" smtClean="0">
                          <a:solidFill>
                            <a:schemeClr val="dk1"/>
                          </a:solidFill>
                          <a:latin typeface="Times New Roman" pitchFamily="18" charset="0"/>
                          <a:ea typeface="+mn-ea"/>
                          <a:cs typeface="Times New Roman" pitchFamily="18" charset="0"/>
                        </a:rPr>
                        <a:t>belirlenir. Kalkınma Bakanlığı tarafından hazırlanır (BKK)’</a:t>
                      </a:r>
                      <a:r>
                        <a:rPr kumimoji="0" lang="tr-TR" sz="2600" kern="1200" baseline="0" dirty="0" err="1" smtClean="0">
                          <a:solidFill>
                            <a:schemeClr val="dk1"/>
                          </a:solidFill>
                          <a:latin typeface="Times New Roman" pitchFamily="18" charset="0"/>
                          <a:ea typeface="+mn-ea"/>
                          <a:cs typeface="Times New Roman" pitchFamily="18" charset="0"/>
                        </a:rPr>
                        <a:t>ca</a:t>
                      </a:r>
                      <a:r>
                        <a:rPr kumimoji="0" lang="tr-TR" sz="2600" kern="1200" baseline="0" dirty="0" smtClean="0">
                          <a:solidFill>
                            <a:schemeClr val="dk1"/>
                          </a:solidFill>
                          <a:latin typeface="Times New Roman" pitchFamily="18" charset="0"/>
                          <a:ea typeface="+mn-ea"/>
                          <a:cs typeface="Times New Roman" pitchFamily="18" charset="0"/>
                        </a:rPr>
                        <a:t> karara bağlanır.</a:t>
                      </a:r>
                    </a:p>
                    <a:p>
                      <a:pPr algn="just"/>
                      <a:endParaRPr kumimoji="0" lang="tr-TR" sz="2600" kern="1200" baseline="0" dirty="0" smtClean="0">
                        <a:solidFill>
                          <a:schemeClr val="dk1"/>
                        </a:solidFill>
                        <a:latin typeface="Times New Roman" pitchFamily="18" charset="0"/>
                        <a:ea typeface="+mn-ea"/>
                        <a:cs typeface="Times New Roman" pitchFamily="18" charset="0"/>
                      </a:endParaRPr>
                    </a:p>
                    <a:p>
                      <a:pPr algn="just"/>
                      <a:r>
                        <a:rPr kumimoji="0" lang="tr-TR" sz="2600" kern="1200" baseline="0" dirty="0" smtClean="0">
                          <a:solidFill>
                            <a:srgbClr val="C00000"/>
                          </a:solidFill>
                          <a:latin typeface="Times New Roman" pitchFamily="18" charset="0"/>
                          <a:ea typeface="+mn-ea"/>
                          <a:cs typeface="Times New Roman" pitchFamily="18" charset="0"/>
                        </a:rPr>
                        <a:t>Orta Vadeli Mali Plan ; </a:t>
                      </a:r>
                      <a:r>
                        <a:rPr kumimoji="0" lang="tr-TR" sz="2600" kern="1200" baseline="0" dirty="0" smtClean="0">
                          <a:solidFill>
                            <a:schemeClr val="dk1"/>
                          </a:solidFill>
                          <a:latin typeface="Times New Roman" pitchFamily="18" charset="0"/>
                          <a:ea typeface="+mn-ea"/>
                          <a:cs typeface="Times New Roman" pitchFamily="18" charset="0"/>
                        </a:rPr>
                        <a:t>3 yıllık hazırlanır, üç yıla ilişkin merkezi yönetim bütçesi toplam gelir ve gider tahminleriyle, </a:t>
                      </a:r>
                      <a:r>
                        <a:rPr kumimoji="0" lang="tr-TR" sz="2600" kern="1200" baseline="0" dirty="0" smtClean="0">
                          <a:solidFill>
                            <a:srgbClr val="3643BA"/>
                          </a:solidFill>
                          <a:latin typeface="Times New Roman" pitchFamily="18" charset="0"/>
                          <a:ea typeface="+mn-ea"/>
                          <a:cs typeface="Times New Roman" pitchFamily="18" charset="0"/>
                        </a:rPr>
                        <a:t>kamu idarelerinin ödenek teklif tavanları </a:t>
                      </a:r>
                      <a:r>
                        <a:rPr kumimoji="0" lang="tr-TR" sz="2600" kern="1200" baseline="0" dirty="0" smtClean="0">
                          <a:solidFill>
                            <a:schemeClr val="dk1"/>
                          </a:solidFill>
                          <a:latin typeface="Times New Roman" pitchFamily="18" charset="0"/>
                          <a:ea typeface="+mn-ea"/>
                          <a:cs typeface="Times New Roman" pitchFamily="18" charset="0"/>
                        </a:rPr>
                        <a:t>belirlenir. Maliye Bakanlığınca hazırlanır, Yüksek Planlama Kurulu tarafından karara bağlanır.</a:t>
                      </a:r>
                    </a:p>
                    <a:p>
                      <a:pPr algn="just"/>
                      <a:endParaRPr kumimoji="0" lang="tr-TR" sz="2600" kern="1200" baseline="0" dirty="0" smtClean="0">
                        <a:solidFill>
                          <a:schemeClr val="dk1"/>
                        </a:solidFill>
                        <a:latin typeface="Times New Roman" pitchFamily="18" charset="0"/>
                        <a:ea typeface="+mn-ea"/>
                        <a:cs typeface="Times New Roman" pitchFamily="18" charset="0"/>
                      </a:endParaRPr>
                    </a:p>
                    <a:p>
                      <a:pPr algn="just"/>
                      <a:r>
                        <a:rPr kumimoji="0" lang="tr-TR" sz="2600" kern="1200" baseline="0" dirty="0" smtClean="0">
                          <a:solidFill>
                            <a:srgbClr val="C00000"/>
                          </a:solidFill>
                          <a:latin typeface="Times New Roman" pitchFamily="18" charset="0"/>
                          <a:ea typeface="+mn-ea"/>
                          <a:cs typeface="Times New Roman" pitchFamily="18" charset="0"/>
                        </a:rPr>
                        <a:t>Bütçe Hazırlama Rehberi ; </a:t>
                      </a:r>
                      <a:r>
                        <a:rPr kumimoji="0" lang="tr-TR" sz="2600" kern="1200" baseline="0" dirty="0" smtClean="0">
                          <a:solidFill>
                            <a:schemeClr val="dk1"/>
                          </a:solidFill>
                          <a:latin typeface="Times New Roman" pitchFamily="18" charset="0"/>
                          <a:ea typeface="+mn-ea"/>
                          <a:cs typeface="Times New Roman" pitchFamily="18" charset="0"/>
                        </a:rPr>
                        <a:t>Bütçe tekliflerinin hazırlanmasına ışık tutan ayrıntılı açıklama dokümanıdır. </a:t>
                      </a:r>
                    </a:p>
                  </a:txBody>
                  <a:tcPr>
                    <a:lnL w="9525" cap="flat" cmpd="sng" algn="ctr">
                      <a:noFill/>
                      <a:prstDash val="solid"/>
                    </a:lnL>
                    <a:lnR w="9525" cap="flat" cmpd="sng" algn="ctr">
                      <a:noFill/>
                      <a:prstDash val="solid"/>
                    </a:lnR>
                    <a:lnT w="12700" cap="flat" cmpd="sng" algn="ctr">
                      <a:noFill/>
                      <a:prstDash val="solid"/>
                      <a:round/>
                      <a:headEnd type="none" w="med" len="med"/>
                      <a:tailEnd type="none" w="med" len="med"/>
                    </a:lnT>
                    <a:lnB w="9525" cap="flat" cmpd="sng" algn="ctr">
                      <a:noFill/>
                      <a:prstDash val="solid"/>
                    </a:lnB>
                    <a:lnTlToBr w="12700" cmpd="sng">
                      <a:noFill/>
                      <a:prstDash val="solid"/>
                    </a:lnTlToBr>
                    <a:lnBlToTr w="12700" cmpd="sng">
                      <a:noFill/>
                      <a:prstDash val="solid"/>
                    </a:lnBlToTr>
                    <a:solidFill>
                      <a:srgbClr val="F9D1A9"/>
                    </a:solidFill>
                  </a:tcPr>
                </a:tc>
              </a:tr>
            </a:tbl>
          </a:graphicData>
        </a:graphic>
      </p:graphicFrame>
      <p:sp>
        <p:nvSpPr>
          <p:cNvPr id="14" name="13 Eksi"/>
          <p:cNvSpPr/>
          <p:nvPr/>
        </p:nvSpPr>
        <p:spPr>
          <a:xfrm>
            <a:off x="-1357313" y="1500188"/>
            <a:ext cx="10501313" cy="785812"/>
          </a:xfrm>
          <a:prstGeom prst="mathMinus">
            <a:avLst/>
          </a:prstGeom>
          <a:solidFill>
            <a:srgbClr val="781E46"/>
          </a:solidFill>
          <a:ln>
            <a:solidFill>
              <a:srgbClr val="EF4111">
                <a:alpha val="40000"/>
              </a:srgb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tr-TR"/>
          </a:p>
        </p:txBody>
      </p:sp>
      <p:pic>
        <p:nvPicPr>
          <p:cNvPr id="8196" name="4 Resim"/>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auto">
          <a:xfrm>
            <a:off x="7816850" y="1357313"/>
            <a:ext cx="1035050" cy="1035050"/>
          </a:xfrm>
          <a:prstGeom prst="rect">
            <a:avLst/>
          </a:prstGeom>
          <a:noFill/>
          <a:ln w="9525">
            <a:noFill/>
            <a:miter lim="800000"/>
            <a:headEnd/>
            <a:tailEnd/>
          </a:ln>
        </p:spPr>
      </p:pic>
      <p:sp>
        <p:nvSpPr>
          <p:cNvPr id="7" name="6 Eksi"/>
          <p:cNvSpPr/>
          <p:nvPr/>
        </p:nvSpPr>
        <p:spPr>
          <a:xfrm>
            <a:off x="8858250" y="1500188"/>
            <a:ext cx="322263" cy="785812"/>
          </a:xfrm>
          <a:prstGeom prst="mathMinus">
            <a:avLst/>
          </a:prstGeom>
          <a:solidFill>
            <a:srgbClr val="781E46"/>
          </a:solidFill>
          <a:ln>
            <a:solidFill>
              <a:srgbClr val="EF4111">
                <a:alpha val="15000"/>
              </a:srgb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tr-T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F9D1A9"/>
        </a:solidFill>
        <a:effectLst/>
      </p:bgPr>
    </p:bg>
    <p:spTree>
      <p:nvGrpSpPr>
        <p:cNvPr id="1" name=""/>
        <p:cNvGrpSpPr/>
        <p:nvPr/>
      </p:nvGrpSpPr>
      <p:grpSpPr>
        <a:xfrm>
          <a:off x="0" y="0"/>
          <a:ext cx="0" cy="0"/>
          <a:chOff x="0" y="0"/>
          <a:chExt cx="0" cy="0"/>
        </a:xfrm>
      </p:grpSpPr>
      <p:graphicFrame>
        <p:nvGraphicFramePr>
          <p:cNvPr id="6" name="5 Tablo"/>
          <p:cNvGraphicFramePr>
            <a:graphicFrameLocks noGrp="1"/>
          </p:cNvGraphicFramePr>
          <p:nvPr>
            <p:extLst>
              <p:ext uri="{D42A27DB-BD31-4B8C-83A1-F6EECF244321}">
                <p14:modId xmlns:p14="http://schemas.microsoft.com/office/powerpoint/2010/main" val="2636746058"/>
              </p:ext>
            </p:extLst>
          </p:nvPr>
        </p:nvGraphicFramePr>
        <p:xfrm>
          <a:off x="0" y="188641"/>
          <a:ext cx="9143999" cy="6156352"/>
        </p:xfrm>
        <a:graphic>
          <a:graphicData uri="http://schemas.openxmlformats.org/drawingml/2006/table">
            <a:tbl>
              <a:tblPr>
                <a:effectLst>
                  <a:outerShdw blurRad="57150" dist="38100" dir="5400000" algn="ctr" rotWithShape="0">
                    <a:srgbClr val="F3850D">
                      <a:alpha val="48000"/>
                    </a:srgbClr>
                  </a:outerShdw>
                </a:effectLst>
                <a:tableStyleId>{69C7853C-536D-4A76-A0AE-DD22124D55A5}</a:tableStyleId>
              </a:tblPr>
              <a:tblGrid>
                <a:gridCol w="9143999"/>
              </a:tblGrid>
              <a:tr h="72007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sz="2400" b="1" dirty="0" smtClean="0">
                          <a:solidFill>
                            <a:srgbClr val="FF0000"/>
                          </a:solidFill>
                          <a:latin typeface="Times New Roman" pitchFamily="18" charset="0"/>
                          <a:cs typeface="Times New Roman" pitchFamily="18" charset="0"/>
                        </a:rPr>
                        <a:t>Bütçe Hazırlık Formları </a:t>
                      </a:r>
                      <a:r>
                        <a:rPr lang="tr-TR" sz="1600" b="1" dirty="0" smtClean="0">
                          <a:solidFill>
                            <a:srgbClr val="7030A0"/>
                          </a:solidFill>
                          <a:latin typeface="Times New Roman" pitchFamily="18" charset="0"/>
                          <a:cs typeface="Times New Roman" pitchFamily="18" charset="0"/>
                        </a:rPr>
                        <a:t>(Form-10 Birimlerin Hizmet Mal.iliş.F.-</a:t>
                      </a:r>
                      <a:r>
                        <a:rPr lang="tr-TR" sz="2400" b="1" dirty="0" smtClean="0">
                          <a:solidFill>
                            <a:srgbClr val="00B050"/>
                          </a:solidFill>
                          <a:latin typeface="Times New Roman" pitchFamily="18" charset="0"/>
                          <a:cs typeface="Times New Roman" pitchFamily="18" charset="0"/>
                        </a:rPr>
                        <a:t>ÇIKTI</a:t>
                      </a:r>
                      <a:r>
                        <a:rPr lang="tr-TR" sz="2400" b="1" dirty="0" smtClean="0">
                          <a:solidFill>
                            <a:srgbClr val="7030A0"/>
                          </a:solidFill>
                          <a:latin typeface="Times New Roman" pitchFamily="18" charset="0"/>
                          <a:cs typeface="Times New Roman" pitchFamily="18" charset="0"/>
                        </a:rPr>
                        <a: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9D1A9"/>
                    </a:solidFill>
                  </a:tcPr>
                </a:tc>
              </a:tr>
              <a:tr h="5436273">
                <a:tc>
                  <a:txBody>
                    <a:bodyPr/>
                    <a:lstStyle/>
                    <a:p>
                      <a:pPr eaLnBrk="1" hangingPunct="1">
                        <a:buFont typeface="Wingdings" pitchFamily="2" charset="2"/>
                        <a:buNone/>
                        <a:defRPr/>
                      </a:pPr>
                      <a:endParaRPr lang="tr-TR" sz="2400" b="1" dirty="0" smtClean="0"/>
                    </a:p>
                  </a:txBody>
                  <a:tcPr>
                    <a:lnL w="9525" cap="flat" cmpd="sng" algn="ctr">
                      <a:noFill/>
                      <a:prstDash val="solid"/>
                    </a:lnL>
                    <a:lnR w="9525" cap="flat" cmpd="sng" algn="ctr">
                      <a:noFill/>
                      <a:prstDash val="solid"/>
                    </a:lnR>
                    <a:lnT w="12700" cap="flat" cmpd="sng" algn="ctr">
                      <a:noFill/>
                      <a:prstDash val="solid"/>
                      <a:round/>
                      <a:headEnd type="none" w="med" len="med"/>
                      <a:tailEnd type="none" w="med" len="med"/>
                    </a:lnT>
                    <a:lnB w="9525" cap="flat" cmpd="sng" algn="ctr">
                      <a:noFill/>
                      <a:prstDash val="solid"/>
                    </a:lnB>
                    <a:lnTlToBr w="12700" cmpd="sng">
                      <a:noFill/>
                      <a:prstDash val="solid"/>
                    </a:lnTlToBr>
                    <a:lnBlToTr w="12700" cmpd="sng">
                      <a:noFill/>
                      <a:prstDash val="solid"/>
                    </a:lnBlToTr>
                    <a:noFill/>
                  </a:tcPr>
                </a:tc>
              </a:tr>
            </a:tbl>
          </a:graphicData>
        </a:graphic>
      </p:graphicFrame>
      <p:sp>
        <p:nvSpPr>
          <p:cNvPr id="14" name="13 Eksi"/>
          <p:cNvSpPr/>
          <p:nvPr/>
        </p:nvSpPr>
        <p:spPr>
          <a:xfrm>
            <a:off x="-1357313" y="620713"/>
            <a:ext cx="10501313" cy="360362"/>
          </a:xfrm>
          <a:prstGeom prst="mathMinus">
            <a:avLst/>
          </a:prstGeom>
          <a:solidFill>
            <a:srgbClr val="781E46"/>
          </a:solidFill>
          <a:ln>
            <a:solidFill>
              <a:srgbClr val="EF4111">
                <a:alpha val="40000"/>
              </a:srgb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tr-TR"/>
          </a:p>
        </p:txBody>
      </p:sp>
      <p:pic>
        <p:nvPicPr>
          <p:cNvPr id="46084" name="4 Resim"/>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auto">
          <a:xfrm>
            <a:off x="7818438" y="260350"/>
            <a:ext cx="1035050" cy="1035050"/>
          </a:xfrm>
          <a:prstGeom prst="rect">
            <a:avLst/>
          </a:prstGeom>
          <a:noFill/>
          <a:ln w="9525">
            <a:noFill/>
            <a:miter lim="800000"/>
            <a:headEnd/>
            <a:tailEnd/>
          </a:ln>
        </p:spPr>
      </p:pic>
      <p:sp>
        <p:nvSpPr>
          <p:cNvPr id="7" name="6 Eksi"/>
          <p:cNvSpPr/>
          <p:nvPr/>
        </p:nvSpPr>
        <p:spPr>
          <a:xfrm>
            <a:off x="8821738" y="549275"/>
            <a:ext cx="322262" cy="503238"/>
          </a:xfrm>
          <a:prstGeom prst="mathMinus">
            <a:avLst/>
          </a:prstGeom>
          <a:solidFill>
            <a:srgbClr val="781E46"/>
          </a:solidFill>
          <a:ln>
            <a:solidFill>
              <a:srgbClr val="EF4111">
                <a:alpha val="15000"/>
              </a:srgb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tr-TR"/>
          </a:p>
        </p:txBody>
      </p:sp>
      <p:pic>
        <p:nvPicPr>
          <p:cNvPr id="3" name="Resim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88" y="836711"/>
            <a:ext cx="9135112" cy="6021289"/>
          </a:xfrm>
          <a:prstGeom prst="rect">
            <a:avLst/>
          </a:prstGeom>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F9D1A9"/>
        </a:solidFill>
        <a:effectLst/>
      </p:bgPr>
    </p:bg>
    <p:spTree>
      <p:nvGrpSpPr>
        <p:cNvPr id="1" name=""/>
        <p:cNvGrpSpPr/>
        <p:nvPr/>
      </p:nvGrpSpPr>
      <p:grpSpPr>
        <a:xfrm>
          <a:off x="0" y="0"/>
          <a:ext cx="0" cy="0"/>
          <a:chOff x="0" y="0"/>
          <a:chExt cx="0" cy="0"/>
        </a:xfrm>
      </p:grpSpPr>
      <p:graphicFrame>
        <p:nvGraphicFramePr>
          <p:cNvPr id="6" name="5 Tablo"/>
          <p:cNvGraphicFramePr>
            <a:graphicFrameLocks noGrp="1"/>
          </p:cNvGraphicFramePr>
          <p:nvPr>
            <p:extLst>
              <p:ext uri="{D42A27DB-BD31-4B8C-83A1-F6EECF244321}">
                <p14:modId xmlns:p14="http://schemas.microsoft.com/office/powerpoint/2010/main" val="186396534"/>
              </p:ext>
            </p:extLst>
          </p:nvPr>
        </p:nvGraphicFramePr>
        <p:xfrm>
          <a:off x="0" y="188641"/>
          <a:ext cx="9143999" cy="6156352"/>
        </p:xfrm>
        <a:graphic>
          <a:graphicData uri="http://schemas.openxmlformats.org/drawingml/2006/table">
            <a:tbl>
              <a:tblPr>
                <a:effectLst>
                  <a:outerShdw blurRad="57150" dist="38100" dir="5400000" algn="ctr" rotWithShape="0">
                    <a:srgbClr val="F3850D">
                      <a:alpha val="48000"/>
                    </a:srgbClr>
                  </a:outerShdw>
                </a:effectLst>
                <a:tableStyleId>{69C7853C-536D-4A76-A0AE-DD22124D55A5}</a:tableStyleId>
              </a:tblPr>
              <a:tblGrid>
                <a:gridCol w="9143999"/>
              </a:tblGrid>
              <a:tr h="72007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sz="2400" b="1" dirty="0" smtClean="0">
                          <a:solidFill>
                            <a:srgbClr val="FF0000"/>
                          </a:solidFill>
                          <a:latin typeface="Times New Roman" pitchFamily="18" charset="0"/>
                          <a:cs typeface="Times New Roman" pitchFamily="18" charset="0"/>
                        </a:rPr>
                        <a:t>Bütçe Hazırlık Formları </a:t>
                      </a:r>
                      <a:r>
                        <a:rPr lang="tr-TR" sz="1600" b="1" dirty="0" smtClean="0">
                          <a:solidFill>
                            <a:srgbClr val="7030A0"/>
                          </a:solidFill>
                          <a:latin typeface="Times New Roman" pitchFamily="18" charset="0"/>
                          <a:cs typeface="Times New Roman" pitchFamily="18" charset="0"/>
                        </a:rPr>
                        <a:t>(Form-10 Birimlerin Hizmet Mal.iliş.F.-</a:t>
                      </a:r>
                      <a:r>
                        <a:rPr lang="tr-TR" sz="2400" b="1" dirty="0" smtClean="0">
                          <a:solidFill>
                            <a:srgbClr val="00B050"/>
                          </a:solidFill>
                          <a:latin typeface="Times New Roman" pitchFamily="18" charset="0"/>
                          <a:cs typeface="Times New Roman" pitchFamily="18" charset="0"/>
                        </a:rPr>
                        <a:t>ÇIKTI</a:t>
                      </a:r>
                      <a:r>
                        <a:rPr lang="tr-TR" sz="2400" b="1" dirty="0" smtClean="0">
                          <a:solidFill>
                            <a:srgbClr val="7030A0"/>
                          </a:solidFill>
                          <a:latin typeface="Times New Roman" pitchFamily="18" charset="0"/>
                          <a:cs typeface="Times New Roman" pitchFamily="18" charset="0"/>
                        </a:rPr>
                        <a: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9D1A9"/>
                    </a:solidFill>
                  </a:tcPr>
                </a:tc>
              </a:tr>
              <a:tr h="5436273">
                <a:tc>
                  <a:txBody>
                    <a:bodyPr/>
                    <a:lstStyle/>
                    <a:p>
                      <a:pPr eaLnBrk="1" hangingPunct="1">
                        <a:buFont typeface="Wingdings" pitchFamily="2" charset="2"/>
                        <a:buNone/>
                        <a:defRPr/>
                      </a:pPr>
                      <a:endParaRPr lang="tr-TR" sz="2400" b="1" dirty="0" smtClean="0"/>
                    </a:p>
                  </a:txBody>
                  <a:tcPr>
                    <a:lnL w="9525" cap="flat" cmpd="sng" algn="ctr">
                      <a:noFill/>
                      <a:prstDash val="solid"/>
                    </a:lnL>
                    <a:lnR w="9525" cap="flat" cmpd="sng" algn="ctr">
                      <a:noFill/>
                      <a:prstDash val="solid"/>
                    </a:lnR>
                    <a:lnT w="12700" cap="flat" cmpd="sng" algn="ctr">
                      <a:noFill/>
                      <a:prstDash val="solid"/>
                      <a:round/>
                      <a:headEnd type="none" w="med" len="med"/>
                      <a:tailEnd type="none" w="med" len="med"/>
                    </a:lnT>
                    <a:lnB w="9525" cap="flat" cmpd="sng" algn="ctr">
                      <a:noFill/>
                      <a:prstDash val="solid"/>
                    </a:lnB>
                    <a:lnTlToBr w="12700" cmpd="sng">
                      <a:noFill/>
                      <a:prstDash val="solid"/>
                    </a:lnTlToBr>
                    <a:lnBlToTr w="12700" cmpd="sng">
                      <a:noFill/>
                      <a:prstDash val="solid"/>
                    </a:lnBlToTr>
                    <a:noFill/>
                  </a:tcPr>
                </a:tc>
              </a:tr>
            </a:tbl>
          </a:graphicData>
        </a:graphic>
      </p:graphicFrame>
      <p:sp>
        <p:nvSpPr>
          <p:cNvPr id="14" name="13 Eksi"/>
          <p:cNvSpPr/>
          <p:nvPr/>
        </p:nvSpPr>
        <p:spPr>
          <a:xfrm>
            <a:off x="-1357313" y="620713"/>
            <a:ext cx="10501313" cy="360362"/>
          </a:xfrm>
          <a:prstGeom prst="mathMinus">
            <a:avLst/>
          </a:prstGeom>
          <a:solidFill>
            <a:srgbClr val="781E46"/>
          </a:solidFill>
          <a:ln>
            <a:solidFill>
              <a:srgbClr val="EF4111">
                <a:alpha val="40000"/>
              </a:srgb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tr-TR"/>
          </a:p>
        </p:txBody>
      </p:sp>
      <p:pic>
        <p:nvPicPr>
          <p:cNvPr id="48132" name="4 Resim"/>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auto">
          <a:xfrm>
            <a:off x="7818438" y="260350"/>
            <a:ext cx="1035050" cy="1035050"/>
          </a:xfrm>
          <a:prstGeom prst="rect">
            <a:avLst/>
          </a:prstGeom>
          <a:noFill/>
          <a:ln w="9525">
            <a:noFill/>
            <a:miter lim="800000"/>
            <a:headEnd/>
            <a:tailEnd/>
          </a:ln>
        </p:spPr>
      </p:pic>
      <p:sp>
        <p:nvSpPr>
          <p:cNvPr id="7" name="6 Eksi"/>
          <p:cNvSpPr/>
          <p:nvPr/>
        </p:nvSpPr>
        <p:spPr>
          <a:xfrm>
            <a:off x="8821738" y="549275"/>
            <a:ext cx="322262" cy="503238"/>
          </a:xfrm>
          <a:prstGeom prst="mathMinus">
            <a:avLst/>
          </a:prstGeom>
          <a:solidFill>
            <a:srgbClr val="781E46"/>
          </a:solidFill>
          <a:ln>
            <a:solidFill>
              <a:srgbClr val="EF4111">
                <a:alpha val="15000"/>
              </a:srgb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tr-TR"/>
          </a:p>
        </p:txBody>
      </p:sp>
      <p:pic>
        <p:nvPicPr>
          <p:cNvPr id="48134" name="Picture 2"/>
          <p:cNvPicPr>
            <a:picLocks noChangeAspect="1" noChangeArrowheads="1"/>
          </p:cNvPicPr>
          <p:nvPr/>
        </p:nvPicPr>
        <p:blipFill>
          <a:blip r:embed="rId3" cstate="print"/>
          <a:srcRect/>
          <a:stretch>
            <a:fillRect/>
          </a:stretch>
        </p:blipFill>
        <p:spPr bwMode="auto">
          <a:xfrm>
            <a:off x="0" y="836712"/>
            <a:ext cx="9144000" cy="6480076"/>
          </a:xfrm>
          <a:prstGeom prst="rect">
            <a:avLst/>
          </a:prstGeom>
          <a:solidFill>
            <a:srgbClr val="781E46"/>
          </a:solidFill>
          <a:ln w="9525">
            <a:noFill/>
            <a:miter lim="800000"/>
            <a:headEnd/>
            <a:tailEnd/>
          </a:ln>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F9D1A9"/>
        </a:solidFill>
        <a:effectLst/>
      </p:bgPr>
    </p:bg>
    <p:spTree>
      <p:nvGrpSpPr>
        <p:cNvPr id="1" name=""/>
        <p:cNvGrpSpPr/>
        <p:nvPr/>
      </p:nvGrpSpPr>
      <p:grpSpPr>
        <a:xfrm>
          <a:off x="0" y="0"/>
          <a:ext cx="0" cy="0"/>
          <a:chOff x="0" y="0"/>
          <a:chExt cx="0" cy="0"/>
        </a:xfrm>
      </p:grpSpPr>
      <p:graphicFrame>
        <p:nvGraphicFramePr>
          <p:cNvPr id="6" name="5 Tablo"/>
          <p:cNvGraphicFramePr>
            <a:graphicFrameLocks noGrp="1"/>
          </p:cNvGraphicFramePr>
          <p:nvPr>
            <p:extLst>
              <p:ext uri="{D42A27DB-BD31-4B8C-83A1-F6EECF244321}">
                <p14:modId xmlns:p14="http://schemas.microsoft.com/office/powerpoint/2010/main" val="793997353"/>
              </p:ext>
            </p:extLst>
          </p:nvPr>
        </p:nvGraphicFramePr>
        <p:xfrm>
          <a:off x="395536" y="188641"/>
          <a:ext cx="8748463" cy="6156352"/>
        </p:xfrm>
        <a:graphic>
          <a:graphicData uri="http://schemas.openxmlformats.org/drawingml/2006/table">
            <a:tbl>
              <a:tblPr>
                <a:effectLst>
                  <a:outerShdw blurRad="57150" dist="38100" dir="5400000" algn="ctr" rotWithShape="0">
                    <a:srgbClr val="F3850D">
                      <a:alpha val="48000"/>
                    </a:srgbClr>
                  </a:outerShdw>
                </a:effectLst>
                <a:tableStyleId>{69C7853C-536D-4A76-A0AE-DD22124D55A5}</a:tableStyleId>
              </a:tblPr>
              <a:tblGrid>
                <a:gridCol w="8748463"/>
              </a:tblGrid>
              <a:tr h="72007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sz="2400" b="1" dirty="0" smtClean="0">
                          <a:solidFill>
                            <a:srgbClr val="FF0000"/>
                          </a:solidFill>
                          <a:latin typeface="Times New Roman" pitchFamily="18" charset="0"/>
                          <a:cs typeface="Times New Roman" pitchFamily="18" charset="0"/>
                        </a:rPr>
                        <a:t>Bütçe Hazırlık Formları </a:t>
                      </a:r>
                      <a:r>
                        <a:rPr lang="tr-TR" sz="1600" b="1" dirty="0" smtClean="0">
                          <a:solidFill>
                            <a:srgbClr val="7030A0"/>
                          </a:solidFill>
                          <a:latin typeface="Times New Roman" pitchFamily="18" charset="0"/>
                          <a:cs typeface="Times New Roman" pitchFamily="18" charset="0"/>
                        </a:rPr>
                        <a:t>(Form-10 Birimlerin Hizmet Mal.iliş.F.-</a:t>
                      </a:r>
                      <a:r>
                        <a:rPr lang="tr-TR" sz="2400" b="1" dirty="0" smtClean="0">
                          <a:solidFill>
                            <a:srgbClr val="00B050"/>
                          </a:solidFill>
                          <a:latin typeface="Times New Roman" pitchFamily="18" charset="0"/>
                          <a:cs typeface="Times New Roman" pitchFamily="18" charset="0"/>
                        </a:rPr>
                        <a:t>ÇIKTI</a:t>
                      </a:r>
                      <a:r>
                        <a:rPr lang="tr-TR" sz="2400" b="1" dirty="0" smtClean="0">
                          <a:solidFill>
                            <a:srgbClr val="7030A0"/>
                          </a:solidFill>
                          <a:latin typeface="Times New Roman" pitchFamily="18" charset="0"/>
                          <a:cs typeface="Times New Roman" pitchFamily="18" charset="0"/>
                        </a:rPr>
                        <a: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9D1A9"/>
                    </a:solidFill>
                  </a:tcPr>
                </a:tc>
              </a:tr>
              <a:tr h="5436273">
                <a:tc>
                  <a:txBody>
                    <a:bodyPr/>
                    <a:lstStyle/>
                    <a:p>
                      <a:pPr eaLnBrk="1" hangingPunct="1">
                        <a:buFont typeface="Wingdings" pitchFamily="2" charset="2"/>
                        <a:buNone/>
                        <a:defRPr/>
                      </a:pPr>
                      <a:endParaRPr lang="tr-TR" sz="2400" b="1" dirty="0" smtClean="0"/>
                    </a:p>
                  </a:txBody>
                  <a:tcPr>
                    <a:lnL w="9525" cap="flat" cmpd="sng" algn="ctr">
                      <a:noFill/>
                      <a:prstDash val="solid"/>
                    </a:lnL>
                    <a:lnR w="9525" cap="flat" cmpd="sng" algn="ctr">
                      <a:noFill/>
                      <a:prstDash val="solid"/>
                    </a:lnR>
                    <a:lnT w="12700" cap="flat" cmpd="sng" algn="ctr">
                      <a:noFill/>
                      <a:prstDash val="solid"/>
                      <a:round/>
                      <a:headEnd type="none" w="med" len="med"/>
                      <a:tailEnd type="none" w="med" len="med"/>
                    </a:lnT>
                    <a:lnB w="9525" cap="flat" cmpd="sng" algn="ctr">
                      <a:noFill/>
                      <a:prstDash val="solid"/>
                    </a:lnB>
                    <a:lnTlToBr w="12700" cmpd="sng">
                      <a:noFill/>
                      <a:prstDash val="solid"/>
                    </a:lnTlToBr>
                    <a:lnBlToTr w="12700" cmpd="sng">
                      <a:noFill/>
                      <a:prstDash val="solid"/>
                    </a:lnBlToTr>
                    <a:noFill/>
                  </a:tcPr>
                </a:tc>
              </a:tr>
            </a:tbl>
          </a:graphicData>
        </a:graphic>
      </p:graphicFrame>
      <p:sp>
        <p:nvSpPr>
          <p:cNvPr id="14" name="13 Eksi"/>
          <p:cNvSpPr/>
          <p:nvPr/>
        </p:nvSpPr>
        <p:spPr>
          <a:xfrm>
            <a:off x="-1357313" y="620713"/>
            <a:ext cx="10501313" cy="360362"/>
          </a:xfrm>
          <a:prstGeom prst="mathMinus">
            <a:avLst/>
          </a:prstGeom>
          <a:solidFill>
            <a:srgbClr val="781E46"/>
          </a:solidFill>
          <a:ln>
            <a:solidFill>
              <a:srgbClr val="EF4111">
                <a:alpha val="40000"/>
              </a:srgb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tr-TR"/>
          </a:p>
        </p:txBody>
      </p:sp>
      <p:pic>
        <p:nvPicPr>
          <p:cNvPr id="49156" name="4 Resim"/>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auto">
          <a:xfrm>
            <a:off x="7818438" y="260350"/>
            <a:ext cx="1035050" cy="1035050"/>
          </a:xfrm>
          <a:prstGeom prst="rect">
            <a:avLst/>
          </a:prstGeom>
          <a:noFill/>
          <a:ln w="9525">
            <a:noFill/>
            <a:miter lim="800000"/>
            <a:headEnd/>
            <a:tailEnd/>
          </a:ln>
        </p:spPr>
      </p:pic>
      <p:sp>
        <p:nvSpPr>
          <p:cNvPr id="7" name="6 Eksi"/>
          <p:cNvSpPr/>
          <p:nvPr/>
        </p:nvSpPr>
        <p:spPr>
          <a:xfrm>
            <a:off x="8821738" y="549275"/>
            <a:ext cx="322262" cy="503238"/>
          </a:xfrm>
          <a:prstGeom prst="mathMinus">
            <a:avLst/>
          </a:prstGeom>
          <a:solidFill>
            <a:srgbClr val="781E46"/>
          </a:solidFill>
          <a:ln>
            <a:solidFill>
              <a:srgbClr val="EF4111">
                <a:alpha val="15000"/>
              </a:srgb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tr-TR"/>
          </a:p>
        </p:txBody>
      </p:sp>
      <p:pic>
        <p:nvPicPr>
          <p:cNvPr id="49158" name="Picture 2"/>
          <p:cNvPicPr>
            <a:picLocks noChangeAspect="1" noChangeArrowheads="1"/>
          </p:cNvPicPr>
          <p:nvPr/>
        </p:nvPicPr>
        <p:blipFill>
          <a:blip r:embed="rId3" cstate="print"/>
          <a:srcRect/>
          <a:stretch>
            <a:fillRect/>
          </a:stretch>
        </p:blipFill>
        <p:spPr bwMode="auto">
          <a:xfrm>
            <a:off x="1" y="836712"/>
            <a:ext cx="9144000" cy="70563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F9D1A9"/>
        </a:solidFill>
        <a:effectLst/>
      </p:bgPr>
    </p:bg>
    <p:spTree>
      <p:nvGrpSpPr>
        <p:cNvPr id="1" name=""/>
        <p:cNvGrpSpPr/>
        <p:nvPr/>
      </p:nvGrpSpPr>
      <p:grpSpPr>
        <a:xfrm>
          <a:off x="0" y="0"/>
          <a:ext cx="0" cy="0"/>
          <a:chOff x="0" y="0"/>
          <a:chExt cx="0" cy="0"/>
        </a:xfrm>
      </p:grpSpPr>
      <p:graphicFrame>
        <p:nvGraphicFramePr>
          <p:cNvPr id="6" name="5 Tablo"/>
          <p:cNvGraphicFramePr>
            <a:graphicFrameLocks noGrp="1"/>
          </p:cNvGraphicFramePr>
          <p:nvPr>
            <p:extLst>
              <p:ext uri="{D42A27DB-BD31-4B8C-83A1-F6EECF244321}">
                <p14:modId xmlns:p14="http://schemas.microsoft.com/office/powerpoint/2010/main" val="649864262"/>
              </p:ext>
            </p:extLst>
          </p:nvPr>
        </p:nvGraphicFramePr>
        <p:xfrm>
          <a:off x="0" y="188641"/>
          <a:ext cx="9143999" cy="6156352"/>
        </p:xfrm>
        <a:graphic>
          <a:graphicData uri="http://schemas.openxmlformats.org/drawingml/2006/table">
            <a:tbl>
              <a:tblPr>
                <a:effectLst>
                  <a:outerShdw blurRad="57150" dist="38100" dir="5400000" algn="ctr" rotWithShape="0">
                    <a:srgbClr val="F3850D">
                      <a:alpha val="48000"/>
                    </a:srgbClr>
                  </a:outerShdw>
                </a:effectLst>
                <a:tableStyleId>{69C7853C-536D-4A76-A0AE-DD22124D55A5}</a:tableStyleId>
              </a:tblPr>
              <a:tblGrid>
                <a:gridCol w="9143999"/>
              </a:tblGrid>
              <a:tr h="72007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sz="2400" b="1" dirty="0" smtClean="0">
                          <a:solidFill>
                            <a:srgbClr val="FF0000"/>
                          </a:solidFill>
                          <a:latin typeface="Times New Roman" pitchFamily="18" charset="0"/>
                          <a:cs typeface="Times New Roman" pitchFamily="18" charset="0"/>
                        </a:rPr>
                        <a:t>Bütçe Hazırlık Formları </a:t>
                      </a:r>
                      <a:r>
                        <a:rPr lang="tr-TR" sz="1600" b="1" dirty="0" smtClean="0">
                          <a:solidFill>
                            <a:srgbClr val="7030A0"/>
                          </a:solidFill>
                          <a:latin typeface="Times New Roman" pitchFamily="18" charset="0"/>
                          <a:cs typeface="Times New Roman" pitchFamily="18" charset="0"/>
                        </a:rPr>
                        <a:t>(Form-10 Birimlerin Hizmet Mal.iliş.F.-</a:t>
                      </a:r>
                      <a:r>
                        <a:rPr lang="tr-TR" sz="2400" b="1" dirty="0" smtClean="0">
                          <a:solidFill>
                            <a:srgbClr val="00B050"/>
                          </a:solidFill>
                          <a:latin typeface="Times New Roman" pitchFamily="18" charset="0"/>
                          <a:cs typeface="Times New Roman" pitchFamily="18" charset="0"/>
                        </a:rPr>
                        <a:t>ÇIKTI</a:t>
                      </a:r>
                      <a:r>
                        <a:rPr lang="tr-TR" sz="2400" b="1" dirty="0" smtClean="0">
                          <a:solidFill>
                            <a:srgbClr val="7030A0"/>
                          </a:solidFill>
                          <a:latin typeface="Times New Roman" pitchFamily="18" charset="0"/>
                          <a:cs typeface="Times New Roman" pitchFamily="18" charset="0"/>
                        </a:rPr>
                        <a: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9D1A9"/>
                    </a:solidFill>
                  </a:tcPr>
                </a:tc>
              </a:tr>
              <a:tr h="5436273">
                <a:tc>
                  <a:txBody>
                    <a:bodyPr/>
                    <a:lstStyle/>
                    <a:p>
                      <a:pPr eaLnBrk="1" hangingPunct="1">
                        <a:buFont typeface="Wingdings" pitchFamily="2" charset="2"/>
                        <a:buNone/>
                        <a:defRPr/>
                      </a:pPr>
                      <a:endParaRPr lang="tr-TR" sz="2400" b="1" dirty="0" smtClean="0"/>
                    </a:p>
                  </a:txBody>
                  <a:tcPr>
                    <a:lnL w="9525" cap="flat" cmpd="sng" algn="ctr">
                      <a:noFill/>
                      <a:prstDash val="solid"/>
                    </a:lnL>
                    <a:lnR w="9525" cap="flat" cmpd="sng" algn="ctr">
                      <a:noFill/>
                      <a:prstDash val="solid"/>
                    </a:lnR>
                    <a:lnT w="12700" cap="flat" cmpd="sng" algn="ctr">
                      <a:noFill/>
                      <a:prstDash val="solid"/>
                      <a:round/>
                      <a:headEnd type="none" w="med" len="med"/>
                      <a:tailEnd type="none" w="med" len="med"/>
                    </a:lnT>
                    <a:lnB w="9525" cap="flat" cmpd="sng" algn="ctr">
                      <a:noFill/>
                      <a:prstDash val="solid"/>
                    </a:lnB>
                    <a:lnTlToBr w="12700" cmpd="sng">
                      <a:noFill/>
                      <a:prstDash val="solid"/>
                    </a:lnTlToBr>
                    <a:lnBlToTr w="12700" cmpd="sng">
                      <a:noFill/>
                      <a:prstDash val="solid"/>
                    </a:lnBlToTr>
                    <a:noFill/>
                  </a:tcPr>
                </a:tc>
              </a:tr>
            </a:tbl>
          </a:graphicData>
        </a:graphic>
      </p:graphicFrame>
      <p:sp>
        <p:nvSpPr>
          <p:cNvPr id="14" name="13 Eksi"/>
          <p:cNvSpPr/>
          <p:nvPr/>
        </p:nvSpPr>
        <p:spPr>
          <a:xfrm>
            <a:off x="-1357313" y="620713"/>
            <a:ext cx="10501313" cy="360362"/>
          </a:xfrm>
          <a:prstGeom prst="mathMinus">
            <a:avLst/>
          </a:prstGeom>
          <a:solidFill>
            <a:srgbClr val="781E46"/>
          </a:solidFill>
          <a:ln>
            <a:solidFill>
              <a:srgbClr val="EF4111">
                <a:alpha val="40000"/>
              </a:srgb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tr-TR"/>
          </a:p>
        </p:txBody>
      </p:sp>
      <p:pic>
        <p:nvPicPr>
          <p:cNvPr id="50180" name="4 Resim"/>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auto">
          <a:xfrm>
            <a:off x="7818438" y="260350"/>
            <a:ext cx="1035050" cy="1035050"/>
          </a:xfrm>
          <a:prstGeom prst="rect">
            <a:avLst/>
          </a:prstGeom>
          <a:noFill/>
          <a:ln w="9525">
            <a:noFill/>
            <a:miter lim="800000"/>
            <a:headEnd/>
            <a:tailEnd/>
          </a:ln>
        </p:spPr>
      </p:pic>
      <p:sp>
        <p:nvSpPr>
          <p:cNvPr id="7" name="6 Eksi"/>
          <p:cNvSpPr/>
          <p:nvPr/>
        </p:nvSpPr>
        <p:spPr>
          <a:xfrm>
            <a:off x="8821738" y="549275"/>
            <a:ext cx="322262" cy="503238"/>
          </a:xfrm>
          <a:prstGeom prst="mathMinus">
            <a:avLst/>
          </a:prstGeom>
          <a:solidFill>
            <a:srgbClr val="781E46"/>
          </a:solidFill>
          <a:ln>
            <a:solidFill>
              <a:srgbClr val="EF4111">
                <a:alpha val="15000"/>
              </a:srgb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tr-TR"/>
          </a:p>
        </p:txBody>
      </p:sp>
      <p:pic>
        <p:nvPicPr>
          <p:cNvPr id="50182" name="Picture 2"/>
          <p:cNvPicPr>
            <a:picLocks noChangeAspect="1" noChangeArrowheads="1"/>
          </p:cNvPicPr>
          <p:nvPr/>
        </p:nvPicPr>
        <p:blipFill>
          <a:blip r:embed="rId3" cstate="print"/>
          <a:srcRect/>
          <a:stretch>
            <a:fillRect/>
          </a:stretch>
        </p:blipFill>
        <p:spPr bwMode="auto">
          <a:xfrm>
            <a:off x="0" y="765175"/>
            <a:ext cx="9144000" cy="68008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F9D1A9"/>
        </a:solidFill>
        <a:effectLst/>
      </p:bgPr>
    </p:bg>
    <p:spTree>
      <p:nvGrpSpPr>
        <p:cNvPr id="1" name=""/>
        <p:cNvGrpSpPr/>
        <p:nvPr/>
      </p:nvGrpSpPr>
      <p:grpSpPr>
        <a:xfrm>
          <a:off x="0" y="0"/>
          <a:ext cx="0" cy="0"/>
          <a:chOff x="0" y="0"/>
          <a:chExt cx="0" cy="0"/>
        </a:xfrm>
      </p:grpSpPr>
      <p:graphicFrame>
        <p:nvGraphicFramePr>
          <p:cNvPr id="6" name="5 Tablo"/>
          <p:cNvGraphicFramePr>
            <a:graphicFrameLocks noGrp="1"/>
          </p:cNvGraphicFramePr>
          <p:nvPr>
            <p:extLst>
              <p:ext uri="{D42A27DB-BD31-4B8C-83A1-F6EECF244321}">
                <p14:modId xmlns:p14="http://schemas.microsoft.com/office/powerpoint/2010/main" val="1887383492"/>
              </p:ext>
            </p:extLst>
          </p:nvPr>
        </p:nvGraphicFramePr>
        <p:xfrm>
          <a:off x="0" y="188641"/>
          <a:ext cx="9143999" cy="6156352"/>
        </p:xfrm>
        <a:graphic>
          <a:graphicData uri="http://schemas.openxmlformats.org/drawingml/2006/table">
            <a:tbl>
              <a:tblPr>
                <a:effectLst>
                  <a:outerShdw blurRad="57150" dist="38100" dir="5400000" algn="ctr" rotWithShape="0">
                    <a:srgbClr val="F3850D">
                      <a:alpha val="48000"/>
                    </a:srgbClr>
                  </a:outerShdw>
                </a:effectLst>
                <a:tableStyleId>{69C7853C-536D-4A76-A0AE-DD22124D55A5}</a:tableStyleId>
              </a:tblPr>
              <a:tblGrid>
                <a:gridCol w="9143999"/>
              </a:tblGrid>
              <a:tr h="72007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sz="2400" b="1" dirty="0" smtClean="0">
                          <a:solidFill>
                            <a:srgbClr val="FF0000"/>
                          </a:solidFill>
                          <a:latin typeface="Times New Roman" pitchFamily="18" charset="0"/>
                          <a:cs typeface="Times New Roman" pitchFamily="18" charset="0"/>
                        </a:rPr>
                        <a:t>Bütçe Hazırlık Formları </a:t>
                      </a:r>
                      <a:r>
                        <a:rPr lang="tr-TR" sz="1600" b="1" dirty="0" smtClean="0">
                          <a:solidFill>
                            <a:srgbClr val="7030A0"/>
                          </a:solidFill>
                          <a:latin typeface="Times New Roman" pitchFamily="18" charset="0"/>
                          <a:cs typeface="Times New Roman" pitchFamily="18" charset="0"/>
                        </a:rPr>
                        <a:t>(Form-11 Fiziksel Değerler Bilgi</a:t>
                      </a:r>
                      <a:r>
                        <a:rPr lang="tr-TR" sz="1600" b="1" baseline="0" dirty="0" smtClean="0">
                          <a:solidFill>
                            <a:srgbClr val="7030A0"/>
                          </a:solidFill>
                          <a:latin typeface="Times New Roman" pitchFamily="18" charset="0"/>
                          <a:cs typeface="Times New Roman" pitchFamily="18" charset="0"/>
                        </a:rPr>
                        <a:t> Formu</a:t>
                      </a:r>
                      <a:r>
                        <a:rPr lang="tr-TR" sz="1600" b="1" dirty="0" smtClean="0">
                          <a:solidFill>
                            <a:srgbClr val="7030A0"/>
                          </a:solidFill>
                          <a:latin typeface="Times New Roman" pitchFamily="18" charset="0"/>
                          <a:cs typeface="Times New Roman" pitchFamily="18" charset="0"/>
                        </a:rPr>
                        <a:t>-</a:t>
                      </a:r>
                      <a:r>
                        <a:rPr lang="tr-TR" sz="1600" b="1" dirty="0" smtClean="0">
                          <a:solidFill>
                            <a:srgbClr val="FF0000"/>
                          </a:solidFill>
                          <a:latin typeface="Times New Roman" pitchFamily="18" charset="0"/>
                          <a:cs typeface="Times New Roman" pitchFamily="18" charset="0"/>
                        </a:rPr>
                        <a:t>GİRDİ</a:t>
                      </a:r>
                      <a:r>
                        <a:rPr lang="tr-TR" sz="2400" b="1" dirty="0" smtClean="0">
                          <a:solidFill>
                            <a:srgbClr val="7030A0"/>
                          </a:solidFill>
                          <a:latin typeface="Times New Roman" pitchFamily="18" charset="0"/>
                          <a:cs typeface="Times New Roman" pitchFamily="18" charset="0"/>
                        </a:rPr>
                        <a: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9D1A9"/>
                    </a:solidFill>
                  </a:tcPr>
                </a:tc>
              </a:tr>
              <a:tr h="5436273">
                <a:tc>
                  <a:txBody>
                    <a:bodyPr/>
                    <a:lstStyle/>
                    <a:p>
                      <a:pPr eaLnBrk="1" hangingPunct="1">
                        <a:buFont typeface="Wingdings" pitchFamily="2" charset="2"/>
                        <a:buNone/>
                        <a:defRPr/>
                      </a:pPr>
                      <a:endParaRPr lang="tr-TR" sz="2400" b="1" dirty="0" smtClean="0"/>
                    </a:p>
                  </a:txBody>
                  <a:tcPr>
                    <a:lnL w="9525" cap="flat" cmpd="sng" algn="ctr">
                      <a:noFill/>
                      <a:prstDash val="solid"/>
                    </a:lnL>
                    <a:lnR w="9525" cap="flat" cmpd="sng" algn="ctr">
                      <a:noFill/>
                      <a:prstDash val="solid"/>
                    </a:lnR>
                    <a:lnT w="12700" cap="flat" cmpd="sng" algn="ctr">
                      <a:noFill/>
                      <a:prstDash val="solid"/>
                      <a:round/>
                      <a:headEnd type="none" w="med" len="med"/>
                      <a:tailEnd type="none" w="med" len="med"/>
                    </a:lnT>
                    <a:lnB w="9525" cap="flat" cmpd="sng" algn="ctr">
                      <a:noFill/>
                      <a:prstDash val="solid"/>
                    </a:lnB>
                    <a:lnTlToBr w="12700" cmpd="sng">
                      <a:noFill/>
                      <a:prstDash val="solid"/>
                    </a:lnTlToBr>
                    <a:lnBlToTr w="12700" cmpd="sng">
                      <a:noFill/>
                      <a:prstDash val="solid"/>
                    </a:lnBlToTr>
                    <a:noFill/>
                  </a:tcPr>
                </a:tc>
              </a:tr>
            </a:tbl>
          </a:graphicData>
        </a:graphic>
      </p:graphicFrame>
      <p:sp>
        <p:nvSpPr>
          <p:cNvPr id="14" name="13 Eksi"/>
          <p:cNvSpPr/>
          <p:nvPr/>
        </p:nvSpPr>
        <p:spPr>
          <a:xfrm>
            <a:off x="-1357313" y="620713"/>
            <a:ext cx="10501313" cy="360362"/>
          </a:xfrm>
          <a:prstGeom prst="mathMinus">
            <a:avLst/>
          </a:prstGeom>
          <a:solidFill>
            <a:srgbClr val="781E46"/>
          </a:solidFill>
          <a:ln>
            <a:solidFill>
              <a:srgbClr val="EF4111">
                <a:alpha val="40000"/>
              </a:srgb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tr-TR"/>
          </a:p>
        </p:txBody>
      </p:sp>
      <p:pic>
        <p:nvPicPr>
          <p:cNvPr id="51204" name="4 Resim"/>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auto">
          <a:xfrm>
            <a:off x="7818438" y="260350"/>
            <a:ext cx="1035050" cy="1035050"/>
          </a:xfrm>
          <a:prstGeom prst="rect">
            <a:avLst/>
          </a:prstGeom>
          <a:noFill/>
          <a:ln w="9525">
            <a:noFill/>
            <a:miter lim="800000"/>
            <a:headEnd/>
            <a:tailEnd/>
          </a:ln>
        </p:spPr>
      </p:pic>
      <p:sp>
        <p:nvSpPr>
          <p:cNvPr id="7" name="6 Eksi"/>
          <p:cNvSpPr/>
          <p:nvPr/>
        </p:nvSpPr>
        <p:spPr>
          <a:xfrm>
            <a:off x="8821738" y="549275"/>
            <a:ext cx="322262" cy="503238"/>
          </a:xfrm>
          <a:prstGeom prst="mathMinus">
            <a:avLst/>
          </a:prstGeom>
          <a:solidFill>
            <a:srgbClr val="781E46"/>
          </a:solidFill>
          <a:ln>
            <a:solidFill>
              <a:srgbClr val="EF4111">
                <a:alpha val="15000"/>
              </a:srgb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tr-TR"/>
          </a:p>
        </p:txBody>
      </p:sp>
      <p:pic>
        <p:nvPicPr>
          <p:cNvPr id="2" name="Resim 1"/>
          <p:cNvPicPr>
            <a:picLocks noChangeAspect="1"/>
          </p:cNvPicPr>
          <p:nvPr/>
        </p:nvPicPr>
        <p:blipFill>
          <a:blip r:embed="rId3"/>
          <a:stretch>
            <a:fillRect/>
          </a:stretch>
        </p:blipFill>
        <p:spPr>
          <a:xfrm>
            <a:off x="-3236" y="800894"/>
            <a:ext cx="9147236" cy="6057106"/>
          </a:xfrm>
          <a:prstGeom prst="rect">
            <a:avLst/>
          </a:prstGeom>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F9D1A9"/>
        </a:solidFill>
        <a:effectLst/>
      </p:bgPr>
    </p:bg>
    <p:spTree>
      <p:nvGrpSpPr>
        <p:cNvPr id="1" name=""/>
        <p:cNvGrpSpPr/>
        <p:nvPr/>
      </p:nvGrpSpPr>
      <p:grpSpPr>
        <a:xfrm>
          <a:off x="0" y="0"/>
          <a:ext cx="0" cy="0"/>
          <a:chOff x="0" y="0"/>
          <a:chExt cx="0" cy="0"/>
        </a:xfrm>
      </p:grpSpPr>
      <p:graphicFrame>
        <p:nvGraphicFramePr>
          <p:cNvPr id="6" name="5 Tablo"/>
          <p:cNvGraphicFramePr>
            <a:graphicFrameLocks noGrp="1"/>
          </p:cNvGraphicFramePr>
          <p:nvPr>
            <p:extLst>
              <p:ext uri="{D42A27DB-BD31-4B8C-83A1-F6EECF244321}">
                <p14:modId xmlns:p14="http://schemas.microsoft.com/office/powerpoint/2010/main" val="2585423255"/>
              </p:ext>
            </p:extLst>
          </p:nvPr>
        </p:nvGraphicFramePr>
        <p:xfrm>
          <a:off x="0" y="188641"/>
          <a:ext cx="9143999" cy="6156352"/>
        </p:xfrm>
        <a:graphic>
          <a:graphicData uri="http://schemas.openxmlformats.org/drawingml/2006/table">
            <a:tbl>
              <a:tblPr>
                <a:effectLst>
                  <a:outerShdw blurRad="57150" dist="38100" dir="5400000" algn="ctr" rotWithShape="0">
                    <a:srgbClr val="F3850D">
                      <a:alpha val="48000"/>
                    </a:srgbClr>
                  </a:outerShdw>
                </a:effectLst>
                <a:tableStyleId>{69C7853C-536D-4A76-A0AE-DD22124D55A5}</a:tableStyleId>
              </a:tblPr>
              <a:tblGrid>
                <a:gridCol w="9143999"/>
              </a:tblGrid>
              <a:tr h="72007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sz="2400" b="1" dirty="0" smtClean="0">
                          <a:solidFill>
                            <a:srgbClr val="FF0000"/>
                          </a:solidFill>
                          <a:latin typeface="Times New Roman" pitchFamily="18" charset="0"/>
                          <a:cs typeface="Times New Roman" pitchFamily="18" charset="0"/>
                        </a:rPr>
                        <a:t>Bütçe Hazırlık Formları </a:t>
                      </a:r>
                      <a:r>
                        <a:rPr lang="tr-TR" sz="1600" b="1" dirty="0" smtClean="0">
                          <a:solidFill>
                            <a:srgbClr val="7030A0"/>
                          </a:solidFill>
                          <a:latin typeface="Times New Roman" pitchFamily="18" charset="0"/>
                          <a:cs typeface="Times New Roman" pitchFamily="18" charset="0"/>
                        </a:rPr>
                        <a:t>(Form-11 Fiziksel Değerler Bilgi</a:t>
                      </a:r>
                      <a:r>
                        <a:rPr lang="tr-TR" sz="1600" b="1" baseline="0" dirty="0" smtClean="0">
                          <a:solidFill>
                            <a:srgbClr val="7030A0"/>
                          </a:solidFill>
                          <a:latin typeface="Times New Roman" pitchFamily="18" charset="0"/>
                          <a:cs typeface="Times New Roman" pitchFamily="18" charset="0"/>
                        </a:rPr>
                        <a:t> Formu</a:t>
                      </a:r>
                      <a:r>
                        <a:rPr lang="tr-TR" sz="1600" b="1" dirty="0" smtClean="0">
                          <a:solidFill>
                            <a:srgbClr val="7030A0"/>
                          </a:solidFill>
                          <a:latin typeface="Times New Roman" pitchFamily="18" charset="0"/>
                          <a:cs typeface="Times New Roman" pitchFamily="18" charset="0"/>
                        </a:rPr>
                        <a:t>-</a:t>
                      </a:r>
                      <a:r>
                        <a:rPr lang="tr-TR" sz="2400" b="1" dirty="0" smtClean="0">
                          <a:solidFill>
                            <a:srgbClr val="00B050"/>
                          </a:solidFill>
                          <a:latin typeface="Times New Roman" pitchFamily="18" charset="0"/>
                          <a:cs typeface="Times New Roman" pitchFamily="18" charset="0"/>
                        </a:rPr>
                        <a:t>ÇIKTI</a:t>
                      </a:r>
                      <a:r>
                        <a:rPr lang="tr-TR" sz="2400" b="1" dirty="0" smtClean="0">
                          <a:solidFill>
                            <a:srgbClr val="7030A0"/>
                          </a:solidFill>
                          <a:latin typeface="Times New Roman" pitchFamily="18" charset="0"/>
                          <a:cs typeface="Times New Roman" pitchFamily="18" charset="0"/>
                        </a:rPr>
                        <a: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9D1A9"/>
                    </a:solidFill>
                  </a:tcPr>
                </a:tc>
              </a:tr>
              <a:tr h="5436273">
                <a:tc>
                  <a:txBody>
                    <a:bodyPr/>
                    <a:lstStyle/>
                    <a:p>
                      <a:pPr eaLnBrk="1" hangingPunct="1">
                        <a:buFont typeface="Wingdings" pitchFamily="2" charset="2"/>
                        <a:buNone/>
                        <a:defRPr/>
                      </a:pPr>
                      <a:endParaRPr lang="tr-TR" sz="2400" b="1" dirty="0" smtClean="0"/>
                    </a:p>
                  </a:txBody>
                  <a:tcPr>
                    <a:lnL w="9525" cap="flat" cmpd="sng" algn="ctr">
                      <a:noFill/>
                      <a:prstDash val="solid"/>
                    </a:lnL>
                    <a:lnR w="9525" cap="flat" cmpd="sng" algn="ctr">
                      <a:noFill/>
                      <a:prstDash val="solid"/>
                    </a:lnR>
                    <a:lnT w="12700" cap="flat" cmpd="sng" algn="ctr">
                      <a:noFill/>
                      <a:prstDash val="solid"/>
                      <a:round/>
                      <a:headEnd type="none" w="med" len="med"/>
                      <a:tailEnd type="none" w="med" len="med"/>
                    </a:lnT>
                    <a:lnB w="9525" cap="flat" cmpd="sng" algn="ctr">
                      <a:noFill/>
                      <a:prstDash val="solid"/>
                    </a:lnB>
                    <a:lnTlToBr w="12700" cmpd="sng">
                      <a:noFill/>
                      <a:prstDash val="solid"/>
                    </a:lnTlToBr>
                    <a:lnBlToTr w="12700" cmpd="sng">
                      <a:noFill/>
                      <a:prstDash val="solid"/>
                    </a:lnBlToTr>
                    <a:noFill/>
                  </a:tcPr>
                </a:tc>
              </a:tr>
            </a:tbl>
          </a:graphicData>
        </a:graphic>
      </p:graphicFrame>
      <p:sp>
        <p:nvSpPr>
          <p:cNvPr id="14" name="13 Eksi"/>
          <p:cNvSpPr/>
          <p:nvPr/>
        </p:nvSpPr>
        <p:spPr>
          <a:xfrm>
            <a:off x="-1357313" y="620713"/>
            <a:ext cx="10501313" cy="360362"/>
          </a:xfrm>
          <a:prstGeom prst="mathMinus">
            <a:avLst/>
          </a:prstGeom>
          <a:solidFill>
            <a:srgbClr val="781E46"/>
          </a:solidFill>
          <a:ln>
            <a:solidFill>
              <a:srgbClr val="EF4111">
                <a:alpha val="40000"/>
              </a:srgb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tr-TR"/>
          </a:p>
        </p:txBody>
      </p:sp>
      <p:pic>
        <p:nvPicPr>
          <p:cNvPr id="52228" name="4 Resim"/>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auto">
          <a:xfrm>
            <a:off x="7818438" y="260350"/>
            <a:ext cx="1035050" cy="1035050"/>
          </a:xfrm>
          <a:prstGeom prst="rect">
            <a:avLst/>
          </a:prstGeom>
          <a:noFill/>
          <a:ln w="9525">
            <a:noFill/>
            <a:miter lim="800000"/>
            <a:headEnd/>
            <a:tailEnd/>
          </a:ln>
        </p:spPr>
      </p:pic>
      <p:sp>
        <p:nvSpPr>
          <p:cNvPr id="7" name="6 Eksi"/>
          <p:cNvSpPr/>
          <p:nvPr/>
        </p:nvSpPr>
        <p:spPr>
          <a:xfrm>
            <a:off x="8821738" y="549275"/>
            <a:ext cx="322262" cy="503238"/>
          </a:xfrm>
          <a:prstGeom prst="mathMinus">
            <a:avLst/>
          </a:prstGeom>
          <a:solidFill>
            <a:srgbClr val="781E46"/>
          </a:solidFill>
          <a:ln>
            <a:solidFill>
              <a:srgbClr val="EF4111">
                <a:alpha val="15000"/>
              </a:srgb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tr-TR"/>
          </a:p>
        </p:txBody>
      </p:sp>
      <p:pic>
        <p:nvPicPr>
          <p:cNvPr id="2" name="Resim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64704"/>
            <a:ext cx="9144000" cy="6093296"/>
          </a:xfrm>
          <a:prstGeom prst="rect">
            <a:avLst/>
          </a:prstGeom>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F9D1A9"/>
        </a:solidFill>
        <a:effectLst/>
      </p:bgPr>
    </p:bg>
    <p:spTree>
      <p:nvGrpSpPr>
        <p:cNvPr id="1" name=""/>
        <p:cNvGrpSpPr/>
        <p:nvPr/>
      </p:nvGrpSpPr>
      <p:grpSpPr>
        <a:xfrm>
          <a:off x="0" y="0"/>
          <a:ext cx="0" cy="0"/>
          <a:chOff x="0" y="0"/>
          <a:chExt cx="0" cy="0"/>
        </a:xfrm>
      </p:grpSpPr>
      <p:graphicFrame>
        <p:nvGraphicFramePr>
          <p:cNvPr id="6" name="5 Tablo"/>
          <p:cNvGraphicFramePr>
            <a:graphicFrameLocks noGrp="1"/>
          </p:cNvGraphicFramePr>
          <p:nvPr>
            <p:extLst>
              <p:ext uri="{D42A27DB-BD31-4B8C-83A1-F6EECF244321}">
                <p14:modId xmlns:p14="http://schemas.microsoft.com/office/powerpoint/2010/main" val="1949373800"/>
              </p:ext>
            </p:extLst>
          </p:nvPr>
        </p:nvGraphicFramePr>
        <p:xfrm>
          <a:off x="0" y="188641"/>
          <a:ext cx="9143999" cy="6156352"/>
        </p:xfrm>
        <a:graphic>
          <a:graphicData uri="http://schemas.openxmlformats.org/drawingml/2006/table">
            <a:tbl>
              <a:tblPr>
                <a:effectLst>
                  <a:outerShdw blurRad="57150" dist="38100" dir="5400000" algn="ctr" rotWithShape="0">
                    <a:srgbClr val="F3850D">
                      <a:alpha val="48000"/>
                    </a:srgbClr>
                  </a:outerShdw>
                </a:effectLst>
                <a:tableStyleId>{69C7853C-536D-4A76-A0AE-DD22124D55A5}</a:tableStyleId>
              </a:tblPr>
              <a:tblGrid>
                <a:gridCol w="9143999"/>
              </a:tblGrid>
              <a:tr h="72007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sz="2400" b="1" dirty="0" smtClean="0">
                          <a:solidFill>
                            <a:srgbClr val="FF0000"/>
                          </a:solidFill>
                          <a:latin typeface="Times New Roman" pitchFamily="18" charset="0"/>
                          <a:cs typeface="Times New Roman" pitchFamily="18" charset="0"/>
                        </a:rPr>
                        <a:t>Bütçe Hazırlık Formları </a:t>
                      </a:r>
                      <a:r>
                        <a:rPr lang="tr-TR" sz="1600" b="1" dirty="0" smtClean="0">
                          <a:solidFill>
                            <a:srgbClr val="7030A0"/>
                          </a:solidFill>
                          <a:latin typeface="Times New Roman" pitchFamily="18" charset="0"/>
                          <a:cs typeface="Times New Roman" pitchFamily="18" charset="0"/>
                        </a:rPr>
                        <a:t>(Form-11 Fiziksel Değerler Bilgi</a:t>
                      </a:r>
                      <a:r>
                        <a:rPr lang="tr-TR" sz="1600" b="1" baseline="0" dirty="0" smtClean="0">
                          <a:solidFill>
                            <a:srgbClr val="7030A0"/>
                          </a:solidFill>
                          <a:latin typeface="Times New Roman" pitchFamily="18" charset="0"/>
                          <a:cs typeface="Times New Roman" pitchFamily="18" charset="0"/>
                        </a:rPr>
                        <a:t> Formu</a:t>
                      </a:r>
                      <a:r>
                        <a:rPr lang="tr-TR" sz="1600" b="1" dirty="0" smtClean="0">
                          <a:solidFill>
                            <a:srgbClr val="7030A0"/>
                          </a:solidFill>
                          <a:latin typeface="Times New Roman" pitchFamily="18" charset="0"/>
                          <a:cs typeface="Times New Roman" pitchFamily="18" charset="0"/>
                        </a:rPr>
                        <a:t>-</a:t>
                      </a:r>
                      <a:r>
                        <a:rPr lang="tr-TR" sz="1600" b="1" dirty="0" smtClean="0">
                          <a:solidFill>
                            <a:srgbClr val="00B050"/>
                          </a:solidFill>
                          <a:latin typeface="Times New Roman" pitchFamily="18" charset="0"/>
                          <a:cs typeface="Times New Roman" pitchFamily="18" charset="0"/>
                        </a:rPr>
                        <a:t>AÇIKLAMA</a:t>
                      </a:r>
                      <a:r>
                        <a:rPr lang="tr-TR" sz="2400" b="1" dirty="0" smtClean="0">
                          <a:solidFill>
                            <a:srgbClr val="7030A0"/>
                          </a:solidFill>
                          <a:latin typeface="Times New Roman" pitchFamily="18" charset="0"/>
                          <a:cs typeface="Times New Roman" pitchFamily="18" charset="0"/>
                        </a:rPr>
                        <a: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9D1A9"/>
                    </a:solidFill>
                  </a:tcPr>
                </a:tc>
              </a:tr>
              <a:tr h="5436273">
                <a:tc>
                  <a:txBody>
                    <a:bodyPr/>
                    <a:lstStyle/>
                    <a:p>
                      <a:pPr eaLnBrk="1" hangingPunct="1">
                        <a:buFont typeface="Wingdings" pitchFamily="2" charset="2"/>
                        <a:buNone/>
                        <a:defRPr/>
                      </a:pPr>
                      <a:endParaRPr lang="tr-TR" sz="2400" b="1" dirty="0" smtClean="0"/>
                    </a:p>
                  </a:txBody>
                  <a:tcPr>
                    <a:lnL w="9525" cap="flat" cmpd="sng" algn="ctr">
                      <a:noFill/>
                      <a:prstDash val="solid"/>
                    </a:lnL>
                    <a:lnR w="9525" cap="flat" cmpd="sng" algn="ctr">
                      <a:noFill/>
                      <a:prstDash val="solid"/>
                    </a:lnR>
                    <a:lnT w="12700" cap="flat" cmpd="sng" algn="ctr">
                      <a:noFill/>
                      <a:prstDash val="solid"/>
                      <a:round/>
                      <a:headEnd type="none" w="med" len="med"/>
                      <a:tailEnd type="none" w="med" len="med"/>
                    </a:lnT>
                    <a:lnB w="9525" cap="flat" cmpd="sng" algn="ctr">
                      <a:noFill/>
                      <a:prstDash val="solid"/>
                    </a:lnB>
                    <a:lnTlToBr w="12700" cmpd="sng">
                      <a:noFill/>
                      <a:prstDash val="solid"/>
                    </a:lnTlToBr>
                    <a:lnBlToTr w="12700" cmpd="sng">
                      <a:noFill/>
                      <a:prstDash val="solid"/>
                    </a:lnBlToTr>
                    <a:noFill/>
                  </a:tcPr>
                </a:tc>
              </a:tr>
            </a:tbl>
          </a:graphicData>
        </a:graphic>
      </p:graphicFrame>
      <p:sp>
        <p:nvSpPr>
          <p:cNvPr id="14" name="13 Eksi"/>
          <p:cNvSpPr/>
          <p:nvPr/>
        </p:nvSpPr>
        <p:spPr>
          <a:xfrm>
            <a:off x="-1357313" y="620713"/>
            <a:ext cx="10501313" cy="360362"/>
          </a:xfrm>
          <a:prstGeom prst="mathMinus">
            <a:avLst/>
          </a:prstGeom>
          <a:solidFill>
            <a:srgbClr val="781E46"/>
          </a:solidFill>
          <a:ln>
            <a:solidFill>
              <a:srgbClr val="EF4111">
                <a:alpha val="40000"/>
              </a:srgb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tr-TR"/>
          </a:p>
        </p:txBody>
      </p:sp>
      <p:pic>
        <p:nvPicPr>
          <p:cNvPr id="53252" name="4 Resim"/>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auto">
          <a:xfrm>
            <a:off x="7818438" y="260350"/>
            <a:ext cx="1035050" cy="1035050"/>
          </a:xfrm>
          <a:prstGeom prst="rect">
            <a:avLst/>
          </a:prstGeom>
          <a:noFill/>
          <a:ln w="9525">
            <a:noFill/>
            <a:miter lim="800000"/>
            <a:headEnd/>
            <a:tailEnd/>
          </a:ln>
        </p:spPr>
      </p:pic>
      <p:sp>
        <p:nvSpPr>
          <p:cNvPr id="7" name="6 Eksi"/>
          <p:cNvSpPr/>
          <p:nvPr/>
        </p:nvSpPr>
        <p:spPr>
          <a:xfrm>
            <a:off x="8821738" y="549275"/>
            <a:ext cx="322262" cy="503238"/>
          </a:xfrm>
          <a:prstGeom prst="mathMinus">
            <a:avLst/>
          </a:prstGeom>
          <a:solidFill>
            <a:srgbClr val="781E46"/>
          </a:solidFill>
          <a:ln>
            <a:solidFill>
              <a:srgbClr val="EF4111">
                <a:alpha val="15000"/>
              </a:srgb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tr-TR"/>
          </a:p>
        </p:txBody>
      </p:sp>
      <p:pic>
        <p:nvPicPr>
          <p:cNvPr id="2" name="Resim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64703"/>
            <a:ext cx="9144000" cy="6093297"/>
          </a:xfrm>
          <a:prstGeom prst="rect">
            <a:avLst/>
          </a:prstGeom>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F9D1A9"/>
        </a:solidFill>
        <a:effectLst/>
      </p:bgPr>
    </p:bg>
    <p:spTree>
      <p:nvGrpSpPr>
        <p:cNvPr id="1" name=""/>
        <p:cNvGrpSpPr/>
        <p:nvPr/>
      </p:nvGrpSpPr>
      <p:grpSpPr>
        <a:xfrm>
          <a:off x="0" y="0"/>
          <a:ext cx="0" cy="0"/>
          <a:chOff x="0" y="0"/>
          <a:chExt cx="0" cy="0"/>
        </a:xfrm>
      </p:grpSpPr>
      <p:graphicFrame>
        <p:nvGraphicFramePr>
          <p:cNvPr id="6" name="5 Tablo"/>
          <p:cNvGraphicFramePr>
            <a:graphicFrameLocks noGrp="1"/>
          </p:cNvGraphicFramePr>
          <p:nvPr>
            <p:extLst>
              <p:ext uri="{D42A27DB-BD31-4B8C-83A1-F6EECF244321}">
                <p14:modId xmlns:p14="http://schemas.microsoft.com/office/powerpoint/2010/main" val="861768145"/>
              </p:ext>
            </p:extLst>
          </p:nvPr>
        </p:nvGraphicFramePr>
        <p:xfrm>
          <a:off x="0" y="188640"/>
          <a:ext cx="9143999" cy="6876083"/>
        </p:xfrm>
        <a:graphic>
          <a:graphicData uri="http://schemas.openxmlformats.org/drawingml/2006/table">
            <a:tbl>
              <a:tblPr>
                <a:effectLst>
                  <a:outerShdw blurRad="57150" dist="38100" dir="5400000" algn="ctr" rotWithShape="0">
                    <a:srgbClr val="F3850D">
                      <a:alpha val="48000"/>
                    </a:srgbClr>
                  </a:outerShdw>
                </a:effectLst>
                <a:tableStyleId>{69C7853C-536D-4A76-A0AE-DD22124D55A5}</a:tableStyleId>
              </a:tblPr>
              <a:tblGrid>
                <a:gridCol w="9143999"/>
              </a:tblGrid>
              <a:tr h="78008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sz="2400" b="1" dirty="0" smtClean="0">
                          <a:solidFill>
                            <a:srgbClr val="FF0000"/>
                          </a:solidFill>
                          <a:latin typeface="Times New Roman" pitchFamily="18" charset="0"/>
                          <a:cs typeface="Times New Roman" pitchFamily="18" charset="0"/>
                        </a:rPr>
                        <a:t>Bütçe Hazırlık Formları </a:t>
                      </a:r>
                      <a:r>
                        <a:rPr lang="tr-TR" sz="1600" b="1" dirty="0" smtClean="0">
                          <a:solidFill>
                            <a:srgbClr val="7030A0"/>
                          </a:solidFill>
                          <a:latin typeface="Times New Roman" pitchFamily="18" charset="0"/>
                          <a:cs typeface="Times New Roman" pitchFamily="18" charset="0"/>
                        </a:rPr>
                        <a:t>(Form-13 Gider Bütçe Fişi -</a:t>
                      </a:r>
                      <a:r>
                        <a:rPr lang="tr-TR" sz="1600" b="1" dirty="0" smtClean="0">
                          <a:solidFill>
                            <a:srgbClr val="00B050"/>
                          </a:solidFill>
                          <a:latin typeface="Times New Roman" pitchFamily="18" charset="0"/>
                          <a:cs typeface="Times New Roman" pitchFamily="18" charset="0"/>
                        </a:rPr>
                        <a:t>GİRDİ</a:t>
                      </a:r>
                      <a:r>
                        <a:rPr lang="tr-TR" sz="2400" b="1" dirty="0" smtClean="0">
                          <a:solidFill>
                            <a:srgbClr val="7030A0"/>
                          </a:solidFill>
                          <a:latin typeface="Times New Roman" pitchFamily="18" charset="0"/>
                          <a:cs typeface="Times New Roman" pitchFamily="18" charset="0"/>
                        </a:rPr>
                        <a: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9D1A9"/>
                    </a:solidFill>
                  </a:tcPr>
                </a:tc>
              </a:tr>
              <a:tr h="5889276">
                <a:tc>
                  <a:txBody>
                    <a:bodyPr/>
                    <a:lstStyle/>
                    <a:p>
                      <a:pPr>
                        <a:buFont typeface="Wingdings" pitchFamily="2" charset="2"/>
                        <a:buChar char="Ø"/>
                      </a:pPr>
                      <a:endParaRPr kumimoji="0" lang="tr-TR" sz="1400" kern="1200" dirty="0" smtClean="0">
                        <a:solidFill>
                          <a:schemeClr val="dk1"/>
                        </a:solidFill>
                        <a:latin typeface="Times New Roman" pitchFamily="18" charset="0"/>
                        <a:ea typeface="+mn-ea"/>
                        <a:cs typeface="Times New Roman" pitchFamily="18" charset="0"/>
                      </a:endParaRPr>
                    </a:p>
                    <a:p>
                      <a:pPr>
                        <a:buFont typeface="Wingdings" pitchFamily="2" charset="2"/>
                        <a:buChar char="Ø"/>
                      </a:pPr>
                      <a:r>
                        <a:rPr kumimoji="0" lang="tr-TR" sz="2400" kern="1200" dirty="0" smtClean="0">
                          <a:solidFill>
                            <a:schemeClr val="dk1"/>
                          </a:solidFill>
                          <a:latin typeface="Times New Roman" pitchFamily="18" charset="0"/>
                          <a:ea typeface="+mn-ea"/>
                          <a:cs typeface="Times New Roman" pitchFamily="18" charset="0"/>
                        </a:rPr>
                        <a:t>Gider bütçe fişleri ekonomik sınıflandırmanın dördüncü düzeyinde doldurulacaktır. </a:t>
                      </a:r>
                    </a:p>
                    <a:p>
                      <a:pPr>
                        <a:buFont typeface="Wingdings" pitchFamily="2" charset="2"/>
                        <a:buChar char="Ø"/>
                      </a:pPr>
                      <a:endParaRPr kumimoji="0" lang="tr-TR" sz="1000" kern="1200" dirty="0" smtClean="0">
                        <a:solidFill>
                          <a:schemeClr val="dk1"/>
                        </a:solidFill>
                        <a:latin typeface="Times New Roman" pitchFamily="18" charset="0"/>
                        <a:ea typeface="+mn-ea"/>
                        <a:cs typeface="Times New Roman" pitchFamily="18" charset="0"/>
                      </a:endParaRPr>
                    </a:p>
                    <a:p>
                      <a:pPr>
                        <a:buFont typeface="Wingdings" pitchFamily="2" charset="2"/>
                        <a:buChar char="Ø"/>
                      </a:pPr>
                      <a:r>
                        <a:rPr kumimoji="0" lang="tr-TR" sz="2400" kern="1200" dirty="0" smtClean="0">
                          <a:solidFill>
                            <a:schemeClr val="dk1"/>
                          </a:solidFill>
                          <a:latin typeface="Times New Roman" pitchFamily="18" charset="0"/>
                          <a:ea typeface="+mn-ea"/>
                          <a:cs typeface="Times New Roman" pitchFamily="18" charset="0"/>
                        </a:rPr>
                        <a:t>Gider bütçe fişlerinde ödenek teklifi hesaplanırken birim maliyetin tespitine ilişkin bilgi formunda </a:t>
                      </a:r>
                      <a:r>
                        <a:rPr kumimoji="0" lang="tr-TR" sz="2400" b="1" kern="1200" dirty="0" smtClean="0">
                          <a:solidFill>
                            <a:srgbClr val="FF0000"/>
                          </a:solidFill>
                          <a:latin typeface="Times New Roman" pitchFamily="18" charset="0"/>
                          <a:ea typeface="+mn-ea"/>
                          <a:cs typeface="Times New Roman" pitchFamily="18" charset="0"/>
                        </a:rPr>
                        <a:t>(Form 10) belirtilen bilgiler </a:t>
                      </a:r>
                      <a:r>
                        <a:rPr kumimoji="0" lang="tr-TR" sz="2400" kern="1200" dirty="0" smtClean="0">
                          <a:solidFill>
                            <a:schemeClr val="dk1"/>
                          </a:solidFill>
                          <a:latin typeface="Times New Roman" pitchFamily="18" charset="0"/>
                          <a:ea typeface="+mn-ea"/>
                          <a:cs typeface="Times New Roman" pitchFamily="18" charset="0"/>
                        </a:rPr>
                        <a:t>dikkate alınacaktır. </a:t>
                      </a:r>
                    </a:p>
                    <a:p>
                      <a:pPr>
                        <a:buFont typeface="Wingdings" pitchFamily="2" charset="2"/>
                        <a:buChar char="Ø"/>
                      </a:pPr>
                      <a:endParaRPr kumimoji="0" lang="tr-TR" sz="1000" kern="1200" dirty="0" smtClean="0">
                        <a:solidFill>
                          <a:schemeClr val="dk1"/>
                        </a:solidFill>
                        <a:latin typeface="Times New Roman" pitchFamily="18" charset="0"/>
                        <a:ea typeface="+mn-ea"/>
                        <a:cs typeface="Times New Roman" pitchFamily="18" charset="0"/>
                      </a:endParaRPr>
                    </a:p>
                    <a:p>
                      <a:pPr>
                        <a:buFont typeface="Wingdings" pitchFamily="2" charset="2"/>
                        <a:buChar char="Ø"/>
                      </a:pPr>
                      <a:r>
                        <a:rPr kumimoji="0" lang="tr-TR" sz="2400" kern="1200" dirty="0" smtClean="0">
                          <a:solidFill>
                            <a:schemeClr val="dk1"/>
                          </a:solidFill>
                          <a:latin typeface="Times New Roman" pitchFamily="18" charset="0"/>
                          <a:ea typeface="+mn-ea"/>
                          <a:cs typeface="Times New Roman" pitchFamily="18" charset="0"/>
                        </a:rPr>
                        <a:t>Bütçe fişlerinin gerekçelerinde, genel ifadeler yerine hesaplamalara dayanan detaylı bilgilere yer verilecektir.</a:t>
                      </a:r>
                    </a:p>
                    <a:p>
                      <a:pPr>
                        <a:buFont typeface="Wingdings" pitchFamily="2" charset="2"/>
                        <a:buChar char="Ø"/>
                      </a:pPr>
                      <a:endParaRPr kumimoji="0" lang="tr-TR" sz="2400" kern="1200" dirty="0" smtClean="0">
                        <a:solidFill>
                          <a:schemeClr val="dk1"/>
                        </a:solidFill>
                        <a:latin typeface="Times New Roman" pitchFamily="18" charset="0"/>
                        <a:ea typeface="+mn-ea"/>
                        <a:cs typeface="Times New Roman" pitchFamily="18" charset="0"/>
                      </a:endParaRPr>
                    </a:p>
                    <a:p>
                      <a:pPr>
                        <a:buFont typeface="Wingdings" pitchFamily="2" charset="2"/>
                        <a:buChar char="Ø"/>
                      </a:pPr>
                      <a:r>
                        <a:rPr kumimoji="0" lang="tr-TR" sz="2400" b="1" kern="1200" dirty="0" smtClean="0">
                          <a:solidFill>
                            <a:srgbClr val="9933FF"/>
                          </a:solidFill>
                          <a:latin typeface="Times New Roman" pitchFamily="18" charset="0"/>
                          <a:ea typeface="+mn-ea"/>
                          <a:cs typeface="Times New Roman" pitchFamily="18" charset="0"/>
                        </a:rPr>
                        <a:t>Gider bütçe fişlerinin doldurulmasında kurumsal tavanlar esas alınacaktır. </a:t>
                      </a:r>
                    </a:p>
                    <a:p>
                      <a:pPr>
                        <a:buFont typeface="Wingdings" pitchFamily="2" charset="2"/>
                        <a:buChar char="Ø"/>
                      </a:pPr>
                      <a:r>
                        <a:rPr kumimoji="0" lang="tr-TR" sz="2400" kern="1200" dirty="0" smtClean="0">
                          <a:solidFill>
                            <a:schemeClr val="dk1"/>
                          </a:solidFill>
                          <a:latin typeface="Times New Roman" pitchFamily="18" charset="0"/>
                          <a:ea typeface="+mn-ea"/>
                          <a:cs typeface="Times New Roman" pitchFamily="18" charset="0"/>
                        </a:rPr>
                        <a:t>Diğer yandan kurumsal tavanları aşan ihtiyaçlara ilişkin ilave ödenek teklifleri ile bu tekliflere ilişkin hesaplama ve açıklamalar </a:t>
                      </a:r>
                      <a:r>
                        <a:rPr kumimoji="0" lang="tr-TR" sz="2400" b="1" kern="1200" dirty="0" smtClean="0">
                          <a:solidFill>
                            <a:srgbClr val="EF4111"/>
                          </a:solidFill>
                          <a:latin typeface="Times New Roman" pitchFamily="18" charset="0"/>
                          <a:ea typeface="+mn-ea"/>
                          <a:cs typeface="Times New Roman" pitchFamily="18" charset="0"/>
                        </a:rPr>
                        <a:t>gider bütçe fişinde yer alan bölümlerde ayrıca gösterilecek ve ilgili tertiplerin teklif rakamlarına dahil edilmeyecektir. </a:t>
                      </a:r>
                    </a:p>
                    <a:p>
                      <a:pPr eaLnBrk="1" hangingPunct="1">
                        <a:buFont typeface="Wingdings" pitchFamily="2" charset="2"/>
                        <a:buNone/>
                        <a:defRPr/>
                      </a:pPr>
                      <a:endParaRPr lang="tr-TR" sz="2400" b="1" dirty="0" smtClean="0"/>
                    </a:p>
                  </a:txBody>
                  <a:tcPr>
                    <a:lnL w="9525" cap="flat" cmpd="sng" algn="ctr">
                      <a:noFill/>
                      <a:prstDash val="solid"/>
                    </a:lnL>
                    <a:lnR w="9525" cap="flat" cmpd="sng" algn="ctr">
                      <a:noFill/>
                      <a:prstDash val="solid"/>
                    </a:lnR>
                    <a:lnT w="12700" cap="flat" cmpd="sng" algn="ctr">
                      <a:noFill/>
                      <a:prstDash val="solid"/>
                      <a:round/>
                      <a:headEnd type="none" w="med" len="med"/>
                      <a:tailEnd type="none" w="med" len="med"/>
                    </a:lnT>
                    <a:lnB w="9525" cap="flat" cmpd="sng" algn="ctr">
                      <a:noFill/>
                      <a:prstDash val="solid"/>
                    </a:lnB>
                    <a:lnTlToBr w="12700" cmpd="sng">
                      <a:noFill/>
                      <a:prstDash val="solid"/>
                    </a:lnTlToBr>
                    <a:lnBlToTr w="12700" cmpd="sng">
                      <a:noFill/>
                      <a:prstDash val="solid"/>
                    </a:lnBlToTr>
                    <a:solidFill>
                      <a:srgbClr val="F9D1A9"/>
                    </a:solidFill>
                  </a:tcPr>
                </a:tc>
              </a:tr>
            </a:tbl>
          </a:graphicData>
        </a:graphic>
      </p:graphicFrame>
      <p:sp>
        <p:nvSpPr>
          <p:cNvPr id="14" name="13 Eksi"/>
          <p:cNvSpPr/>
          <p:nvPr/>
        </p:nvSpPr>
        <p:spPr>
          <a:xfrm>
            <a:off x="-1357313" y="620713"/>
            <a:ext cx="10501313" cy="360362"/>
          </a:xfrm>
          <a:prstGeom prst="mathMinus">
            <a:avLst/>
          </a:prstGeom>
          <a:solidFill>
            <a:srgbClr val="781E46"/>
          </a:solidFill>
          <a:ln>
            <a:solidFill>
              <a:srgbClr val="EF4111">
                <a:alpha val="40000"/>
              </a:srgb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tr-TR"/>
          </a:p>
        </p:txBody>
      </p:sp>
      <p:pic>
        <p:nvPicPr>
          <p:cNvPr id="54276" name="4 Resim"/>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auto">
          <a:xfrm>
            <a:off x="7818438" y="260350"/>
            <a:ext cx="1035050" cy="1035050"/>
          </a:xfrm>
          <a:prstGeom prst="rect">
            <a:avLst/>
          </a:prstGeom>
          <a:noFill/>
          <a:ln w="9525">
            <a:noFill/>
            <a:miter lim="800000"/>
            <a:headEnd/>
            <a:tailEnd/>
          </a:ln>
        </p:spPr>
      </p:pic>
      <p:sp>
        <p:nvSpPr>
          <p:cNvPr id="7" name="6 Eksi"/>
          <p:cNvSpPr/>
          <p:nvPr/>
        </p:nvSpPr>
        <p:spPr>
          <a:xfrm>
            <a:off x="8821738" y="549275"/>
            <a:ext cx="322262" cy="503238"/>
          </a:xfrm>
          <a:prstGeom prst="mathMinus">
            <a:avLst/>
          </a:prstGeom>
          <a:solidFill>
            <a:srgbClr val="781E46"/>
          </a:solidFill>
          <a:ln>
            <a:solidFill>
              <a:srgbClr val="EF4111">
                <a:alpha val="15000"/>
              </a:srgb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tr-T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F9D1A9"/>
        </a:solidFill>
        <a:effectLst/>
      </p:bgPr>
    </p:bg>
    <p:spTree>
      <p:nvGrpSpPr>
        <p:cNvPr id="1" name=""/>
        <p:cNvGrpSpPr/>
        <p:nvPr/>
      </p:nvGrpSpPr>
      <p:grpSpPr>
        <a:xfrm>
          <a:off x="0" y="0"/>
          <a:ext cx="0" cy="0"/>
          <a:chOff x="0" y="0"/>
          <a:chExt cx="0" cy="0"/>
        </a:xfrm>
      </p:grpSpPr>
      <p:graphicFrame>
        <p:nvGraphicFramePr>
          <p:cNvPr id="6" name="5 Tablo"/>
          <p:cNvGraphicFramePr>
            <a:graphicFrameLocks noGrp="1"/>
          </p:cNvGraphicFramePr>
          <p:nvPr>
            <p:extLst>
              <p:ext uri="{D42A27DB-BD31-4B8C-83A1-F6EECF244321}">
                <p14:modId xmlns:p14="http://schemas.microsoft.com/office/powerpoint/2010/main" val="3173371074"/>
              </p:ext>
            </p:extLst>
          </p:nvPr>
        </p:nvGraphicFramePr>
        <p:xfrm>
          <a:off x="0" y="188641"/>
          <a:ext cx="9143999" cy="6156352"/>
        </p:xfrm>
        <a:graphic>
          <a:graphicData uri="http://schemas.openxmlformats.org/drawingml/2006/table">
            <a:tbl>
              <a:tblPr>
                <a:effectLst>
                  <a:outerShdw blurRad="57150" dist="38100" dir="5400000" algn="ctr" rotWithShape="0">
                    <a:srgbClr val="F3850D">
                      <a:alpha val="48000"/>
                    </a:srgbClr>
                  </a:outerShdw>
                </a:effectLst>
                <a:tableStyleId>{69C7853C-536D-4A76-A0AE-DD22124D55A5}</a:tableStyleId>
              </a:tblPr>
              <a:tblGrid>
                <a:gridCol w="9143999"/>
              </a:tblGrid>
              <a:tr h="72007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sz="2400" b="1" dirty="0" smtClean="0">
                          <a:solidFill>
                            <a:srgbClr val="FF0000"/>
                          </a:solidFill>
                          <a:latin typeface="Times New Roman" pitchFamily="18" charset="0"/>
                          <a:cs typeface="Times New Roman" pitchFamily="18" charset="0"/>
                        </a:rPr>
                        <a:t>Bütçe Hazırlık Formları </a:t>
                      </a:r>
                      <a:r>
                        <a:rPr lang="tr-TR" sz="1600" b="1" dirty="0" smtClean="0">
                          <a:solidFill>
                            <a:srgbClr val="7030A0"/>
                          </a:solidFill>
                          <a:latin typeface="Times New Roman" pitchFamily="18" charset="0"/>
                          <a:cs typeface="Times New Roman" pitchFamily="18" charset="0"/>
                        </a:rPr>
                        <a:t>(Form-13 Gider Bütçe Fişi -</a:t>
                      </a:r>
                      <a:r>
                        <a:rPr lang="tr-TR" sz="1600" b="1" dirty="0" smtClean="0">
                          <a:solidFill>
                            <a:srgbClr val="00B050"/>
                          </a:solidFill>
                          <a:latin typeface="Times New Roman" pitchFamily="18" charset="0"/>
                          <a:cs typeface="Times New Roman" pitchFamily="18" charset="0"/>
                        </a:rPr>
                        <a:t>GİRDİ</a:t>
                      </a:r>
                      <a:r>
                        <a:rPr lang="tr-TR" sz="2400" b="1" dirty="0" smtClean="0">
                          <a:solidFill>
                            <a:srgbClr val="7030A0"/>
                          </a:solidFill>
                          <a:latin typeface="Times New Roman" pitchFamily="18" charset="0"/>
                          <a:cs typeface="Times New Roman" pitchFamily="18" charset="0"/>
                        </a:rPr>
                        <a: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9D1A9"/>
                    </a:solidFill>
                  </a:tcPr>
                </a:tc>
              </a:tr>
              <a:tr h="5436273">
                <a:tc>
                  <a:txBody>
                    <a:bodyPr/>
                    <a:lstStyle/>
                    <a:p>
                      <a:pPr eaLnBrk="1" hangingPunct="1">
                        <a:buFont typeface="Wingdings" pitchFamily="2" charset="2"/>
                        <a:buNone/>
                        <a:defRPr/>
                      </a:pPr>
                      <a:endParaRPr lang="tr-TR" sz="2400" b="1" dirty="0" smtClean="0"/>
                    </a:p>
                  </a:txBody>
                  <a:tcPr>
                    <a:lnL w="9525" cap="flat" cmpd="sng" algn="ctr">
                      <a:noFill/>
                      <a:prstDash val="solid"/>
                    </a:lnL>
                    <a:lnR w="9525" cap="flat" cmpd="sng" algn="ctr">
                      <a:noFill/>
                      <a:prstDash val="solid"/>
                    </a:lnR>
                    <a:lnT w="12700" cap="flat" cmpd="sng" algn="ctr">
                      <a:noFill/>
                      <a:prstDash val="solid"/>
                      <a:round/>
                      <a:headEnd type="none" w="med" len="med"/>
                      <a:tailEnd type="none" w="med" len="med"/>
                    </a:lnT>
                    <a:lnB w="9525" cap="flat" cmpd="sng" algn="ctr">
                      <a:noFill/>
                      <a:prstDash val="solid"/>
                    </a:lnB>
                    <a:lnTlToBr w="12700" cmpd="sng">
                      <a:noFill/>
                      <a:prstDash val="solid"/>
                    </a:lnTlToBr>
                    <a:lnBlToTr w="12700" cmpd="sng">
                      <a:noFill/>
                      <a:prstDash val="solid"/>
                    </a:lnBlToTr>
                    <a:solidFill>
                      <a:srgbClr val="F9D1A9"/>
                    </a:solidFill>
                  </a:tcPr>
                </a:tc>
              </a:tr>
            </a:tbl>
          </a:graphicData>
        </a:graphic>
      </p:graphicFrame>
      <p:sp>
        <p:nvSpPr>
          <p:cNvPr id="14" name="13 Eksi"/>
          <p:cNvSpPr/>
          <p:nvPr/>
        </p:nvSpPr>
        <p:spPr>
          <a:xfrm>
            <a:off x="-1357313" y="620713"/>
            <a:ext cx="10501313" cy="360362"/>
          </a:xfrm>
          <a:prstGeom prst="mathMinus">
            <a:avLst/>
          </a:prstGeom>
          <a:solidFill>
            <a:srgbClr val="781E46"/>
          </a:solidFill>
          <a:ln>
            <a:solidFill>
              <a:srgbClr val="EF4111">
                <a:alpha val="40000"/>
              </a:srgb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tr-TR"/>
          </a:p>
        </p:txBody>
      </p:sp>
      <p:pic>
        <p:nvPicPr>
          <p:cNvPr id="55300" name="4 Resim"/>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auto">
          <a:xfrm>
            <a:off x="7818438" y="260350"/>
            <a:ext cx="1035050" cy="1035050"/>
          </a:xfrm>
          <a:prstGeom prst="rect">
            <a:avLst/>
          </a:prstGeom>
          <a:noFill/>
          <a:ln w="9525">
            <a:noFill/>
            <a:miter lim="800000"/>
            <a:headEnd/>
            <a:tailEnd/>
          </a:ln>
        </p:spPr>
      </p:pic>
      <p:sp>
        <p:nvSpPr>
          <p:cNvPr id="7" name="6 Eksi"/>
          <p:cNvSpPr/>
          <p:nvPr/>
        </p:nvSpPr>
        <p:spPr>
          <a:xfrm>
            <a:off x="8821738" y="549275"/>
            <a:ext cx="322262" cy="503238"/>
          </a:xfrm>
          <a:prstGeom prst="mathMinus">
            <a:avLst/>
          </a:prstGeom>
          <a:solidFill>
            <a:srgbClr val="781E46"/>
          </a:solidFill>
          <a:ln>
            <a:solidFill>
              <a:srgbClr val="EF4111">
                <a:alpha val="15000"/>
              </a:srgb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tr-TR"/>
          </a:p>
        </p:txBody>
      </p:sp>
      <p:pic>
        <p:nvPicPr>
          <p:cNvPr id="2" name="Resim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64704"/>
            <a:ext cx="9144000" cy="6093296"/>
          </a:xfrm>
          <a:prstGeom prst="rect">
            <a:avLst/>
          </a:prstGeom>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F9D1A9"/>
        </a:solidFill>
        <a:effectLst/>
      </p:bgPr>
    </p:bg>
    <p:spTree>
      <p:nvGrpSpPr>
        <p:cNvPr id="1" name=""/>
        <p:cNvGrpSpPr/>
        <p:nvPr/>
      </p:nvGrpSpPr>
      <p:grpSpPr>
        <a:xfrm>
          <a:off x="0" y="0"/>
          <a:ext cx="0" cy="0"/>
          <a:chOff x="0" y="0"/>
          <a:chExt cx="0" cy="0"/>
        </a:xfrm>
      </p:grpSpPr>
      <p:graphicFrame>
        <p:nvGraphicFramePr>
          <p:cNvPr id="6" name="5 Tablo"/>
          <p:cNvGraphicFramePr>
            <a:graphicFrameLocks noGrp="1"/>
          </p:cNvGraphicFramePr>
          <p:nvPr>
            <p:extLst>
              <p:ext uri="{D42A27DB-BD31-4B8C-83A1-F6EECF244321}">
                <p14:modId xmlns:p14="http://schemas.microsoft.com/office/powerpoint/2010/main" val="4081708795"/>
              </p:ext>
            </p:extLst>
          </p:nvPr>
        </p:nvGraphicFramePr>
        <p:xfrm>
          <a:off x="0" y="188641"/>
          <a:ext cx="9143999" cy="6156352"/>
        </p:xfrm>
        <a:graphic>
          <a:graphicData uri="http://schemas.openxmlformats.org/drawingml/2006/table">
            <a:tbl>
              <a:tblPr>
                <a:effectLst>
                  <a:outerShdw blurRad="57150" dist="38100" dir="5400000" algn="ctr" rotWithShape="0">
                    <a:srgbClr val="F3850D">
                      <a:alpha val="48000"/>
                    </a:srgbClr>
                  </a:outerShdw>
                </a:effectLst>
                <a:tableStyleId>{69C7853C-536D-4A76-A0AE-DD22124D55A5}</a:tableStyleId>
              </a:tblPr>
              <a:tblGrid>
                <a:gridCol w="9143999"/>
              </a:tblGrid>
              <a:tr h="72007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sz="2400" b="1" dirty="0" smtClean="0">
                          <a:solidFill>
                            <a:srgbClr val="FF0000"/>
                          </a:solidFill>
                          <a:latin typeface="Times New Roman" pitchFamily="18" charset="0"/>
                          <a:cs typeface="Times New Roman" pitchFamily="18" charset="0"/>
                        </a:rPr>
                        <a:t>Bütçe Hazırlık Formları </a:t>
                      </a:r>
                      <a:r>
                        <a:rPr lang="tr-TR" sz="1600" b="1" dirty="0" smtClean="0">
                          <a:solidFill>
                            <a:srgbClr val="7030A0"/>
                          </a:solidFill>
                          <a:latin typeface="Times New Roman" pitchFamily="18" charset="0"/>
                          <a:cs typeface="Times New Roman" pitchFamily="18" charset="0"/>
                        </a:rPr>
                        <a:t>(Form-13 Gider Bütçe Fişi -</a:t>
                      </a:r>
                      <a:r>
                        <a:rPr lang="tr-TR" sz="1600" b="1" dirty="0" smtClean="0">
                          <a:solidFill>
                            <a:srgbClr val="00B050"/>
                          </a:solidFill>
                          <a:latin typeface="Times New Roman" pitchFamily="18" charset="0"/>
                          <a:cs typeface="Times New Roman" pitchFamily="18" charset="0"/>
                        </a:rPr>
                        <a:t>GİRDİ</a:t>
                      </a:r>
                      <a:r>
                        <a:rPr lang="tr-TR" sz="2400" b="1" dirty="0" smtClean="0">
                          <a:solidFill>
                            <a:srgbClr val="7030A0"/>
                          </a:solidFill>
                          <a:latin typeface="Times New Roman" pitchFamily="18" charset="0"/>
                          <a:cs typeface="Times New Roman" pitchFamily="18" charset="0"/>
                        </a:rPr>
                        <a: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9D1A9"/>
                    </a:solidFill>
                  </a:tcPr>
                </a:tc>
              </a:tr>
              <a:tr h="5436273">
                <a:tc>
                  <a:txBody>
                    <a:bodyPr/>
                    <a:lstStyle/>
                    <a:p>
                      <a:pPr eaLnBrk="1" hangingPunct="1">
                        <a:buFont typeface="Wingdings" pitchFamily="2" charset="2"/>
                        <a:buNone/>
                        <a:defRPr/>
                      </a:pPr>
                      <a:endParaRPr lang="tr-TR" sz="2400" b="1" dirty="0" smtClean="0"/>
                    </a:p>
                  </a:txBody>
                  <a:tcPr>
                    <a:lnL w="9525" cap="flat" cmpd="sng" algn="ctr">
                      <a:noFill/>
                      <a:prstDash val="solid"/>
                    </a:lnL>
                    <a:lnR w="9525" cap="flat" cmpd="sng" algn="ctr">
                      <a:noFill/>
                      <a:prstDash val="solid"/>
                    </a:lnR>
                    <a:lnT w="12700" cap="flat" cmpd="sng" algn="ctr">
                      <a:noFill/>
                      <a:prstDash val="solid"/>
                      <a:round/>
                      <a:headEnd type="none" w="med" len="med"/>
                      <a:tailEnd type="none" w="med" len="med"/>
                    </a:lnT>
                    <a:lnB w="9525" cap="flat" cmpd="sng" algn="ctr">
                      <a:noFill/>
                      <a:prstDash val="solid"/>
                    </a:lnB>
                    <a:lnTlToBr w="12700" cmpd="sng">
                      <a:noFill/>
                      <a:prstDash val="solid"/>
                    </a:lnTlToBr>
                    <a:lnBlToTr w="12700" cmpd="sng">
                      <a:noFill/>
                      <a:prstDash val="solid"/>
                    </a:lnBlToTr>
                    <a:solidFill>
                      <a:srgbClr val="F9D1A9"/>
                    </a:solidFill>
                  </a:tcPr>
                </a:tc>
              </a:tr>
            </a:tbl>
          </a:graphicData>
        </a:graphic>
      </p:graphicFrame>
      <p:sp>
        <p:nvSpPr>
          <p:cNvPr id="14" name="13 Eksi"/>
          <p:cNvSpPr/>
          <p:nvPr/>
        </p:nvSpPr>
        <p:spPr>
          <a:xfrm>
            <a:off x="-1357313" y="620713"/>
            <a:ext cx="10501313" cy="360362"/>
          </a:xfrm>
          <a:prstGeom prst="mathMinus">
            <a:avLst/>
          </a:prstGeom>
          <a:solidFill>
            <a:srgbClr val="781E46"/>
          </a:solidFill>
          <a:ln>
            <a:solidFill>
              <a:srgbClr val="EF4111">
                <a:alpha val="40000"/>
              </a:srgb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tr-TR"/>
          </a:p>
        </p:txBody>
      </p:sp>
      <p:pic>
        <p:nvPicPr>
          <p:cNvPr id="56324" name="4 Resim"/>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auto">
          <a:xfrm>
            <a:off x="7818438" y="260350"/>
            <a:ext cx="1035050" cy="1035050"/>
          </a:xfrm>
          <a:prstGeom prst="rect">
            <a:avLst/>
          </a:prstGeom>
          <a:noFill/>
          <a:ln w="9525">
            <a:noFill/>
            <a:miter lim="800000"/>
            <a:headEnd/>
            <a:tailEnd/>
          </a:ln>
        </p:spPr>
      </p:pic>
      <p:sp>
        <p:nvSpPr>
          <p:cNvPr id="7" name="6 Eksi"/>
          <p:cNvSpPr/>
          <p:nvPr/>
        </p:nvSpPr>
        <p:spPr>
          <a:xfrm>
            <a:off x="8821738" y="549275"/>
            <a:ext cx="322262" cy="503238"/>
          </a:xfrm>
          <a:prstGeom prst="mathMinus">
            <a:avLst/>
          </a:prstGeom>
          <a:solidFill>
            <a:srgbClr val="781E46"/>
          </a:solidFill>
          <a:ln>
            <a:solidFill>
              <a:srgbClr val="EF4111">
                <a:alpha val="15000"/>
              </a:srgb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tr-TR"/>
          </a:p>
        </p:txBody>
      </p:sp>
      <p:pic>
        <p:nvPicPr>
          <p:cNvPr id="2" name="Resim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57250"/>
            <a:ext cx="9144000" cy="6000750"/>
          </a:xfrm>
          <a:prstGeom prst="rect">
            <a:avLst/>
          </a:prstGeom>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9D1A9"/>
        </a:solidFill>
        <a:effectLst/>
      </p:bgPr>
    </p:bg>
    <p:spTree>
      <p:nvGrpSpPr>
        <p:cNvPr id="1" name=""/>
        <p:cNvGrpSpPr/>
        <p:nvPr/>
      </p:nvGrpSpPr>
      <p:grpSpPr>
        <a:xfrm>
          <a:off x="0" y="0"/>
          <a:ext cx="0" cy="0"/>
          <a:chOff x="0" y="0"/>
          <a:chExt cx="0" cy="0"/>
        </a:xfrm>
      </p:grpSpPr>
      <p:graphicFrame>
        <p:nvGraphicFramePr>
          <p:cNvPr id="6" name="5 Tablo"/>
          <p:cNvGraphicFramePr>
            <a:graphicFrameLocks noGrp="1"/>
          </p:cNvGraphicFramePr>
          <p:nvPr>
            <p:extLst>
              <p:ext uri="{D42A27DB-BD31-4B8C-83A1-F6EECF244321}">
                <p14:modId xmlns:p14="http://schemas.microsoft.com/office/powerpoint/2010/main" val="2810186499"/>
              </p:ext>
            </p:extLst>
          </p:nvPr>
        </p:nvGraphicFramePr>
        <p:xfrm>
          <a:off x="0" y="642918"/>
          <a:ext cx="9143999" cy="6327474"/>
        </p:xfrm>
        <a:graphic>
          <a:graphicData uri="http://schemas.openxmlformats.org/drawingml/2006/table">
            <a:tbl>
              <a:tblPr>
                <a:effectLst>
                  <a:outerShdw blurRad="57150" dist="38100" dir="5400000" algn="ctr" rotWithShape="0">
                    <a:srgbClr val="F3850D">
                      <a:alpha val="48000"/>
                    </a:srgbClr>
                  </a:outerShdw>
                </a:effectLst>
                <a:tableStyleId>{69C7853C-536D-4A76-A0AE-DD22124D55A5}</a:tableStyleId>
              </a:tblPr>
              <a:tblGrid>
                <a:gridCol w="9143999"/>
              </a:tblGrid>
              <a:tr h="1142826">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tr-TR" sz="3200" b="1" u="none" dirty="0" smtClean="0">
                          <a:latin typeface="Times New Roman" pitchFamily="18" charset="0"/>
                          <a:cs typeface="Times New Roman" pitchFamily="18" charset="0"/>
                        </a:rPr>
                        <a:t>   </a:t>
                      </a:r>
                      <a:r>
                        <a:rPr lang="tr-TR" sz="3200" b="1" dirty="0" smtClean="0">
                          <a:solidFill>
                            <a:srgbClr val="FF0000"/>
                          </a:solidFill>
                          <a:latin typeface="Times New Roman" pitchFamily="18" charset="0"/>
                          <a:cs typeface="Times New Roman" pitchFamily="18" charset="0"/>
                        </a:rPr>
                        <a:t>Bütçe</a:t>
                      </a:r>
                      <a:r>
                        <a:rPr lang="tr-TR" sz="3200" b="1" baseline="0" dirty="0" smtClean="0">
                          <a:solidFill>
                            <a:srgbClr val="FF0000"/>
                          </a:solidFill>
                          <a:latin typeface="Times New Roman" pitchFamily="18" charset="0"/>
                          <a:cs typeface="Times New Roman" pitchFamily="18" charset="0"/>
                        </a:rPr>
                        <a:t> Hazırlık Mevzuatı ve Dokümanları       </a:t>
                      </a:r>
                      <a:r>
                        <a:rPr lang="tr-TR" sz="2800" b="1" baseline="0" dirty="0" smtClean="0">
                          <a:solidFill>
                            <a:srgbClr val="00B050"/>
                          </a:solidFill>
                          <a:latin typeface="Times New Roman" pitchFamily="18" charset="0"/>
                          <a:cs typeface="Times New Roman" pitchFamily="18" charset="0"/>
                        </a:rPr>
                        <a:t>Bütçe Hazırlama Rehberi-1 </a:t>
                      </a:r>
                      <a:endParaRPr lang="tr-TR" sz="2800" b="1" u="none" dirty="0" smtClean="0">
                        <a:solidFill>
                          <a:srgbClr val="00B050"/>
                        </a:solidFill>
                        <a:latin typeface="Times New Roman" pitchFamily="18" charset="0"/>
                        <a:cs typeface="Times New Roman"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9D1A9"/>
                    </a:solidFill>
                  </a:tcPr>
                </a:tc>
              </a:tr>
              <a:tr h="5072256">
                <a:tc>
                  <a:txBody>
                    <a:bodyPr/>
                    <a:lstStyle/>
                    <a:p>
                      <a:pPr marL="457200" marR="0" lvl="1" indent="0" algn="l" defTabSz="914400" rtl="0" eaLnBrk="1" fontAlgn="auto" latinLnBrk="0" hangingPunct="1">
                        <a:lnSpc>
                          <a:spcPct val="150000"/>
                        </a:lnSpc>
                        <a:spcBef>
                          <a:spcPts val="0"/>
                        </a:spcBef>
                        <a:spcAft>
                          <a:spcPts val="0"/>
                        </a:spcAft>
                        <a:buClrTx/>
                        <a:buSzTx/>
                        <a:buFontTx/>
                        <a:buNone/>
                        <a:tabLst/>
                        <a:defRPr/>
                      </a:pPr>
                      <a:r>
                        <a:rPr lang="tr-TR" sz="2400" b="1" dirty="0" smtClean="0">
                          <a:solidFill>
                            <a:srgbClr val="D83486"/>
                          </a:solidFill>
                          <a:effectLst/>
                          <a:latin typeface="Bookman Old Style" pitchFamily="18" charset="0"/>
                        </a:rPr>
                        <a:t>Bütçe hazırlama rehberinde;</a:t>
                      </a:r>
                    </a:p>
                    <a:p>
                      <a:pPr marL="457200" marR="0" lvl="1" indent="0" algn="l" defTabSz="914400" rtl="0" eaLnBrk="1" fontAlgn="auto" latinLnBrk="0" hangingPunct="1">
                        <a:lnSpc>
                          <a:spcPct val="150000"/>
                        </a:lnSpc>
                        <a:spcBef>
                          <a:spcPts val="0"/>
                        </a:spcBef>
                        <a:spcAft>
                          <a:spcPts val="0"/>
                        </a:spcAft>
                        <a:buClrTx/>
                        <a:buSzTx/>
                        <a:buFontTx/>
                        <a:buNone/>
                        <a:tabLst/>
                        <a:defRPr/>
                      </a:pPr>
                      <a:endParaRPr lang="tr-TR" sz="1800" b="1" dirty="0" smtClean="0">
                        <a:solidFill>
                          <a:srgbClr val="D83486"/>
                        </a:solidFill>
                        <a:effectLst/>
                        <a:latin typeface="Bookman Old Style" pitchFamily="18" charset="0"/>
                      </a:endParaRPr>
                    </a:p>
                    <a:p>
                      <a:pPr eaLnBrk="1" hangingPunct="1">
                        <a:lnSpc>
                          <a:spcPct val="80000"/>
                        </a:lnSpc>
                      </a:pPr>
                      <a:r>
                        <a:rPr kumimoji="0" lang="tr-TR" sz="2400" b="1" kern="1200" dirty="0" smtClean="0">
                          <a:solidFill>
                            <a:srgbClr val="3643BA"/>
                          </a:solidFill>
                          <a:latin typeface="Times New Roman" pitchFamily="18" charset="0"/>
                          <a:ea typeface="+mn-ea"/>
                          <a:cs typeface="Times New Roman" pitchFamily="18" charset="0"/>
                        </a:rPr>
                        <a:t>      A.</a:t>
                      </a:r>
                      <a:r>
                        <a:rPr kumimoji="0" lang="tr-TR" sz="2400" b="1" kern="1200" dirty="0" smtClean="0">
                          <a:solidFill>
                            <a:schemeClr val="dk1"/>
                          </a:solidFill>
                          <a:latin typeface="Times New Roman" pitchFamily="18" charset="0"/>
                          <a:ea typeface="+mn-ea"/>
                          <a:cs typeface="Times New Roman" pitchFamily="18" charset="0"/>
                        </a:rPr>
                        <a:t> GENEL </a:t>
                      </a:r>
                      <a:r>
                        <a:rPr kumimoji="0" lang="tr-TR" sz="2400" b="1" i="0" kern="1200" dirty="0" smtClean="0">
                          <a:solidFill>
                            <a:schemeClr val="dk1"/>
                          </a:solidFill>
                          <a:latin typeface="Times New Roman" pitchFamily="18" charset="0"/>
                          <a:ea typeface="+mn-ea"/>
                          <a:cs typeface="Times New Roman" pitchFamily="18" charset="0"/>
                        </a:rPr>
                        <a:t>İLKELER </a:t>
                      </a:r>
                      <a:r>
                        <a:rPr kumimoji="0" lang="tr-TR" sz="1100" b="1" i="1" kern="1200" dirty="0" smtClean="0">
                          <a:solidFill>
                            <a:schemeClr val="tx1"/>
                          </a:solidFill>
                          <a:latin typeface="Times New Roman" pitchFamily="18" charset="0"/>
                          <a:ea typeface="+mn-ea"/>
                          <a:cs typeface="Times New Roman" pitchFamily="18" charset="0"/>
                        </a:rPr>
                        <a:t>(</a:t>
                      </a:r>
                      <a:r>
                        <a:rPr lang="tr-TR" sz="1100" b="1" i="1" dirty="0" smtClean="0">
                          <a:solidFill>
                            <a:schemeClr val="tx1"/>
                          </a:solidFill>
                          <a:effectLst/>
                          <a:latin typeface="Times New Roman" pitchFamily="18" charset="0"/>
                          <a:cs typeface="Times New Roman" pitchFamily="18" charset="0"/>
                        </a:rPr>
                        <a:t>Bütçe hazırlık sürecinde idarelerin uymaları gereken genel ilkelere yer verilmektedir.)</a:t>
                      </a:r>
                      <a:endParaRPr kumimoji="0" lang="tr-TR" sz="1100" b="1" i="1" kern="1200" dirty="0" smtClean="0">
                        <a:solidFill>
                          <a:schemeClr val="tx1"/>
                        </a:solidFill>
                        <a:latin typeface="Times New Roman" pitchFamily="18" charset="0"/>
                        <a:ea typeface="+mn-ea"/>
                        <a:cs typeface="Times New Roman" pitchFamily="18" charset="0"/>
                      </a:endParaRPr>
                    </a:p>
                    <a:p>
                      <a:pPr marL="457200" marR="0" lvl="1" indent="0" algn="l" defTabSz="914400" rtl="0" eaLnBrk="1" fontAlgn="auto" latinLnBrk="0" hangingPunct="1">
                        <a:lnSpc>
                          <a:spcPct val="150000"/>
                        </a:lnSpc>
                        <a:spcBef>
                          <a:spcPts val="0"/>
                        </a:spcBef>
                        <a:spcAft>
                          <a:spcPts val="0"/>
                        </a:spcAft>
                        <a:buClrTx/>
                        <a:buSzTx/>
                        <a:buFont typeface="Wingdings" pitchFamily="2" charset="2"/>
                        <a:buNone/>
                        <a:tabLst/>
                        <a:defRPr/>
                      </a:pPr>
                      <a:r>
                        <a:rPr kumimoji="0" lang="tr-TR" sz="2400" b="1" kern="1200" dirty="0" smtClean="0">
                          <a:solidFill>
                            <a:srgbClr val="3643BA"/>
                          </a:solidFill>
                          <a:latin typeface="Times New Roman" pitchFamily="18" charset="0"/>
                          <a:ea typeface="+mn-ea"/>
                          <a:cs typeface="Times New Roman" pitchFamily="18" charset="0"/>
                        </a:rPr>
                        <a:t>B.</a:t>
                      </a:r>
                      <a:r>
                        <a:rPr kumimoji="0" lang="tr-TR" sz="2400" b="1" kern="1200" dirty="0" smtClean="0">
                          <a:solidFill>
                            <a:schemeClr val="dk1"/>
                          </a:solidFill>
                          <a:latin typeface="Times New Roman" pitchFamily="18" charset="0"/>
                          <a:ea typeface="+mn-ea"/>
                          <a:cs typeface="Times New Roman" pitchFamily="18" charset="0"/>
                        </a:rPr>
                        <a:t> ANALİTİK BÜTÇE SINIFLANDIRMASI </a:t>
                      </a:r>
                      <a:endParaRPr kumimoji="0" lang="tr-TR" sz="2400" kern="1200" dirty="0" smtClean="0">
                        <a:solidFill>
                          <a:schemeClr val="dk1"/>
                        </a:solidFill>
                        <a:latin typeface="Times New Roman" pitchFamily="18" charset="0"/>
                        <a:ea typeface="+mn-ea"/>
                        <a:cs typeface="Times New Roman" pitchFamily="18" charset="0"/>
                      </a:endParaRPr>
                    </a:p>
                    <a:p>
                      <a:pPr marL="457200" marR="0" lvl="1" indent="0" algn="l" defTabSz="914400" rtl="0" eaLnBrk="1" fontAlgn="auto" latinLnBrk="0" hangingPunct="1">
                        <a:lnSpc>
                          <a:spcPct val="150000"/>
                        </a:lnSpc>
                        <a:spcBef>
                          <a:spcPts val="0"/>
                        </a:spcBef>
                        <a:spcAft>
                          <a:spcPts val="0"/>
                        </a:spcAft>
                        <a:buClrTx/>
                        <a:buSzTx/>
                        <a:buFont typeface="Wingdings" pitchFamily="2" charset="2"/>
                        <a:buNone/>
                        <a:tabLst/>
                        <a:defRPr/>
                      </a:pPr>
                      <a:r>
                        <a:rPr kumimoji="0" lang="tr-TR" sz="2400" b="1" kern="1200" dirty="0" smtClean="0">
                          <a:solidFill>
                            <a:srgbClr val="3643BA"/>
                          </a:solidFill>
                          <a:latin typeface="Times New Roman" pitchFamily="18" charset="0"/>
                          <a:ea typeface="+mn-ea"/>
                          <a:cs typeface="Times New Roman" pitchFamily="18" charset="0"/>
                        </a:rPr>
                        <a:t>C.</a:t>
                      </a:r>
                      <a:r>
                        <a:rPr kumimoji="0" lang="tr-TR" sz="2400" b="1" kern="1200" dirty="0" smtClean="0">
                          <a:solidFill>
                            <a:schemeClr val="dk1"/>
                          </a:solidFill>
                          <a:latin typeface="Times New Roman" pitchFamily="18" charset="0"/>
                          <a:ea typeface="+mn-ea"/>
                          <a:cs typeface="Times New Roman" pitchFamily="18" charset="0"/>
                        </a:rPr>
                        <a:t> DİĞER HUSUSLAR</a:t>
                      </a:r>
                      <a:endParaRPr kumimoji="0" lang="tr-TR" sz="2400" kern="1200" dirty="0" smtClean="0">
                        <a:solidFill>
                          <a:schemeClr val="dk1"/>
                        </a:solidFill>
                        <a:latin typeface="Times New Roman" pitchFamily="18" charset="0"/>
                        <a:ea typeface="+mn-ea"/>
                        <a:cs typeface="Times New Roman" pitchFamily="18" charset="0"/>
                      </a:endParaRPr>
                    </a:p>
                    <a:p>
                      <a:pPr marL="457200" marR="0" lvl="1" indent="0" algn="l" defTabSz="914400" rtl="0" eaLnBrk="1" fontAlgn="auto" latinLnBrk="0" hangingPunct="1">
                        <a:lnSpc>
                          <a:spcPct val="150000"/>
                        </a:lnSpc>
                        <a:spcBef>
                          <a:spcPts val="0"/>
                        </a:spcBef>
                        <a:spcAft>
                          <a:spcPts val="0"/>
                        </a:spcAft>
                        <a:buClrTx/>
                        <a:buSzTx/>
                        <a:buFont typeface="Wingdings" pitchFamily="2" charset="2"/>
                        <a:buNone/>
                        <a:tabLst/>
                        <a:defRPr/>
                      </a:pPr>
                      <a:r>
                        <a:rPr kumimoji="0" lang="tr-TR" sz="2400" b="1" kern="1200" dirty="0" smtClean="0">
                          <a:solidFill>
                            <a:srgbClr val="3643BA"/>
                          </a:solidFill>
                          <a:latin typeface="Times New Roman" pitchFamily="18" charset="0"/>
                          <a:ea typeface="+mn-ea"/>
                          <a:cs typeface="Times New Roman" pitchFamily="18" charset="0"/>
                        </a:rPr>
                        <a:t>EK-1</a:t>
                      </a:r>
                      <a:r>
                        <a:rPr kumimoji="0" lang="tr-TR" sz="2400" b="1" kern="1200" dirty="0" smtClean="0">
                          <a:solidFill>
                            <a:schemeClr val="dk1"/>
                          </a:solidFill>
                          <a:latin typeface="Times New Roman" pitchFamily="18" charset="0"/>
                          <a:ea typeface="+mn-ea"/>
                          <a:cs typeface="Times New Roman" pitchFamily="18" charset="0"/>
                        </a:rPr>
                        <a:t> ANALİTİK BÜTÇE SINIFLANDIRMASI CETVELLERİ</a:t>
                      </a:r>
                      <a:endParaRPr kumimoji="0" lang="tr-TR" sz="2400" kern="1200" dirty="0" smtClean="0">
                        <a:solidFill>
                          <a:schemeClr val="dk1"/>
                        </a:solidFill>
                        <a:latin typeface="Times New Roman" pitchFamily="18" charset="0"/>
                        <a:ea typeface="+mn-ea"/>
                        <a:cs typeface="Times New Roman" pitchFamily="18" charset="0"/>
                      </a:endParaRPr>
                    </a:p>
                    <a:p>
                      <a:pPr marL="457200" marR="0" lvl="1" indent="0" algn="l" defTabSz="914400" rtl="0" eaLnBrk="1" fontAlgn="auto" latinLnBrk="0" hangingPunct="1">
                        <a:lnSpc>
                          <a:spcPct val="150000"/>
                        </a:lnSpc>
                        <a:spcBef>
                          <a:spcPts val="0"/>
                        </a:spcBef>
                        <a:spcAft>
                          <a:spcPts val="0"/>
                        </a:spcAft>
                        <a:buClrTx/>
                        <a:buSzTx/>
                        <a:buFont typeface="Wingdings" pitchFamily="2" charset="2"/>
                        <a:buNone/>
                        <a:tabLst/>
                        <a:defRPr/>
                      </a:pPr>
                      <a:r>
                        <a:rPr kumimoji="0" lang="tr-TR" sz="2400" b="1" kern="1200" dirty="0" smtClean="0">
                          <a:solidFill>
                            <a:srgbClr val="3643BA"/>
                          </a:solidFill>
                          <a:latin typeface="Times New Roman" pitchFamily="18" charset="0"/>
                          <a:ea typeface="+mn-ea"/>
                          <a:cs typeface="Times New Roman" pitchFamily="18" charset="0"/>
                        </a:rPr>
                        <a:t>EK-2</a:t>
                      </a:r>
                      <a:r>
                        <a:rPr kumimoji="0" lang="tr-TR" sz="2400" b="1" kern="1200" dirty="0" smtClean="0">
                          <a:solidFill>
                            <a:schemeClr val="dk1"/>
                          </a:solidFill>
                          <a:latin typeface="Times New Roman" pitchFamily="18" charset="0"/>
                          <a:ea typeface="+mn-ea"/>
                          <a:cs typeface="Times New Roman" pitchFamily="18" charset="0"/>
                        </a:rPr>
                        <a:t> STANDARTLAR </a:t>
                      </a:r>
                      <a:r>
                        <a:rPr kumimoji="0" lang="tr-TR" sz="1100" b="1" i="1" kern="1200" dirty="0" smtClean="0">
                          <a:solidFill>
                            <a:schemeClr val="tx1"/>
                          </a:solidFill>
                          <a:latin typeface="Times New Roman" pitchFamily="18" charset="0"/>
                          <a:ea typeface="+mn-ea"/>
                          <a:cs typeface="Times New Roman" pitchFamily="18" charset="0"/>
                        </a:rPr>
                        <a:t>(Giyecek yardımı, 237</a:t>
                      </a:r>
                      <a:r>
                        <a:rPr kumimoji="0" lang="tr-TR" sz="1100" b="1" i="1" kern="1200" baseline="0" dirty="0" smtClean="0">
                          <a:solidFill>
                            <a:schemeClr val="tx1"/>
                          </a:solidFill>
                          <a:latin typeface="Times New Roman" pitchFamily="18" charset="0"/>
                          <a:ea typeface="+mn-ea"/>
                          <a:cs typeface="Times New Roman" pitchFamily="18" charset="0"/>
                        </a:rPr>
                        <a:t> s.Taşıt Kanuna Tabi  Fiyatlar, Memurların Öğle yemeği </a:t>
                      </a:r>
                      <a:r>
                        <a:rPr kumimoji="0" lang="tr-TR" sz="1100" b="1" i="1" kern="1200" baseline="0" dirty="0" err="1" smtClean="0">
                          <a:solidFill>
                            <a:schemeClr val="tx1"/>
                          </a:solidFill>
                          <a:latin typeface="Times New Roman" pitchFamily="18" charset="0"/>
                          <a:ea typeface="+mn-ea"/>
                          <a:cs typeface="Times New Roman" pitchFamily="18" charset="0"/>
                        </a:rPr>
                        <a:t>bed</a:t>
                      </a:r>
                      <a:r>
                        <a:rPr kumimoji="0" lang="tr-TR" sz="1100" b="1" i="1" kern="1200" baseline="0" dirty="0" smtClean="0">
                          <a:solidFill>
                            <a:schemeClr val="tx1"/>
                          </a:solidFill>
                          <a:latin typeface="Times New Roman" pitchFamily="18" charset="0"/>
                          <a:ea typeface="+mn-ea"/>
                          <a:cs typeface="Times New Roman" pitchFamily="18" charset="0"/>
                        </a:rPr>
                        <a:t>.)</a:t>
                      </a:r>
                      <a:endParaRPr kumimoji="0" lang="tr-TR" sz="1100" i="1" kern="1200" dirty="0" smtClean="0">
                        <a:solidFill>
                          <a:schemeClr val="tx1"/>
                        </a:solidFill>
                        <a:latin typeface="Times New Roman" pitchFamily="18" charset="0"/>
                        <a:ea typeface="+mn-ea"/>
                        <a:cs typeface="Times New Roman" pitchFamily="18" charset="0"/>
                      </a:endParaRPr>
                    </a:p>
                    <a:p>
                      <a:pPr marL="457200" marR="0" lvl="1" indent="0" algn="l" defTabSz="914400" rtl="0" eaLnBrk="1" fontAlgn="auto" latinLnBrk="0" hangingPunct="1">
                        <a:lnSpc>
                          <a:spcPct val="150000"/>
                        </a:lnSpc>
                        <a:spcBef>
                          <a:spcPts val="0"/>
                        </a:spcBef>
                        <a:spcAft>
                          <a:spcPts val="0"/>
                        </a:spcAft>
                        <a:buClrTx/>
                        <a:buSzTx/>
                        <a:buFont typeface="Wingdings" pitchFamily="2" charset="2"/>
                        <a:buNone/>
                        <a:tabLst/>
                        <a:defRPr/>
                      </a:pPr>
                      <a:r>
                        <a:rPr kumimoji="0" lang="tr-TR" sz="2400" b="1" kern="1200" dirty="0" smtClean="0">
                          <a:solidFill>
                            <a:srgbClr val="3643BA"/>
                          </a:solidFill>
                          <a:latin typeface="Times New Roman" pitchFamily="18" charset="0"/>
                          <a:ea typeface="+mn-ea"/>
                          <a:cs typeface="Times New Roman" pitchFamily="18" charset="0"/>
                        </a:rPr>
                        <a:t>EK-3</a:t>
                      </a:r>
                      <a:r>
                        <a:rPr kumimoji="0" lang="tr-TR" sz="2400" b="1" kern="1200" dirty="0" smtClean="0">
                          <a:solidFill>
                            <a:schemeClr val="dk1"/>
                          </a:solidFill>
                          <a:latin typeface="Times New Roman" pitchFamily="18" charset="0"/>
                          <a:ea typeface="+mn-ea"/>
                          <a:cs typeface="Times New Roman" pitchFamily="18" charset="0"/>
                        </a:rPr>
                        <a:t> BÜTÇE HAZIRLIK ÇALIŞMALARINDA </a:t>
                      </a:r>
                    </a:p>
                    <a:p>
                      <a:pPr marL="457200" marR="0" lvl="1" indent="0" algn="l" defTabSz="914400" rtl="0" eaLnBrk="1" fontAlgn="auto" latinLnBrk="0" hangingPunct="1">
                        <a:lnSpc>
                          <a:spcPct val="150000"/>
                        </a:lnSpc>
                        <a:spcBef>
                          <a:spcPts val="0"/>
                        </a:spcBef>
                        <a:spcAft>
                          <a:spcPts val="0"/>
                        </a:spcAft>
                        <a:buClrTx/>
                        <a:buSzTx/>
                        <a:buFont typeface="Wingdings" pitchFamily="2" charset="2"/>
                        <a:buNone/>
                        <a:tabLst/>
                        <a:defRPr/>
                      </a:pPr>
                      <a:r>
                        <a:rPr kumimoji="0" lang="tr-TR" sz="2400" b="1" kern="1200" dirty="0" smtClean="0">
                          <a:solidFill>
                            <a:schemeClr val="dk1"/>
                          </a:solidFill>
                          <a:latin typeface="Times New Roman" pitchFamily="18" charset="0"/>
                          <a:ea typeface="+mn-ea"/>
                          <a:cs typeface="Times New Roman" pitchFamily="18" charset="0"/>
                        </a:rPr>
                        <a:t>          KULLANILACAK FORMLAR</a:t>
                      </a:r>
                    </a:p>
                    <a:p>
                      <a:pPr marL="457200" marR="0" lvl="1" indent="0" algn="l" defTabSz="914400" rtl="0" eaLnBrk="1" fontAlgn="auto" latinLnBrk="0" hangingPunct="1">
                        <a:lnSpc>
                          <a:spcPct val="150000"/>
                        </a:lnSpc>
                        <a:spcBef>
                          <a:spcPts val="0"/>
                        </a:spcBef>
                        <a:spcAft>
                          <a:spcPts val="0"/>
                        </a:spcAft>
                        <a:buClrTx/>
                        <a:buSzTx/>
                        <a:buFont typeface="Wingdings" pitchFamily="2" charset="2"/>
                        <a:buNone/>
                        <a:tabLst/>
                        <a:defRPr/>
                      </a:pPr>
                      <a:r>
                        <a:rPr lang="tr-TR" sz="2400" b="1" dirty="0" smtClean="0">
                          <a:solidFill>
                            <a:srgbClr val="D83486"/>
                          </a:solidFill>
                          <a:effectLst/>
                          <a:latin typeface="Bookman Old Style" pitchFamily="18" charset="0"/>
                        </a:rPr>
                        <a:t>yer almaktadır.</a:t>
                      </a:r>
                      <a:endParaRPr lang="tr-TR" sz="2000" b="1" i="1" dirty="0">
                        <a:solidFill>
                          <a:srgbClr val="EF4111"/>
                        </a:solidFill>
                        <a:latin typeface="Times New Roman" pitchFamily="18" charset="0"/>
                        <a:cs typeface="Times New Roman" pitchFamily="18" charset="0"/>
                      </a:endParaRPr>
                    </a:p>
                  </a:txBody>
                  <a:tcPr>
                    <a:lnL w="9525" cap="flat" cmpd="sng" algn="ctr">
                      <a:noFill/>
                      <a:prstDash val="solid"/>
                    </a:lnL>
                    <a:lnR w="9525" cap="flat" cmpd="sng" algn="ctr">
                      <a:noFill/>
                      <a:prstDash val="solid"/>
                    </a:lnR>
                    <a:lnT w="12700" cap="flat" cmpd="sng" algn="ctr">
                      <a:noFill/>
                      <a:prstDash val="solid"/>
                      <a:round/>
                      <a:headEnd type="none" w="med" len="med"/>
                      <a:tailEnd type="none" w="med" len="med"/>
                    </a:lnT>
                    <a:lnB w="9525" cap="flat" cmpd="sng" algn="ctr">
                      <a:noFill/>
                      <a:prstDash val="solid"/>
                    </a:lnB>
                    <a:lnTlToBr w="12700" cmpd="sng">
                      <a:noFill/>
                      <a:prstDash val="solid"/>
                    </a:lnTlToBr>
                    <a:lnBlToTr w="12700" cmpd="sng">
                      <a:noFill/>
                      <a:prstDash val="solid"/>
                    </a:lnBlToTr>
                    <a:solidFill>
                      <a:srgbClr val="F9D1A9"/>
                    </a:solidFill>
                  </a:tcPr>
                </a:tc>
              </a:tr>
            </a:tbl>
          </a:graphicData>
        </a:graphic>
      </p:graphicFrame>
      <p:sp>
        <p:nvSpPr>
          <p:cNvPr id="14" name="13 Eksi"/>
          <p:cNvSpPr/>
          <p:nvPr/>
        </p:nvSpPr>
        <p:spPr>
          <a:xfrm>
            <a:off x="-1357313" y="1341438"/>
            <a:ext cx="10501313" cy="574675"/>
          </a:xfrm>
          <a:prstGeom prst="mathMinus">
            <a:avLst/>
          </a:prstGeom>
          <a:solidFill>
            <a:srgbClr val="781E46"/>
          </a:solidFill>
          <a:ln>
            <a:solidFill>
              <a:srgbClr val="EF4111">
                <a:alpha val="40000"/>
              </a:srgb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tr-TR"/>
          </a:p>
        </p:txBody>
      </p:sp>
      <p:pic>
        <p:nvPicPr>
          <p:cNvPr id="9220" name="4 Resim"/>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auto">
          <a:xfrm>
            <a:off x="7818438" y="1052513"/>
            <a:ext cx="1035050" cy="1035050"/>
          </a:xfrm>
          <a:prstGeom prst="rect">
            <a:avLst/>
          </a:prstGeom>
          <a:noFill/>
          <a:ln w="9525">
            <a:noFill/>
            <a:miter lim="800000"/>
            <a:headEnd/>
            <a:tailEnd/>
          </a:ln>
        </p:spPr>
      </p:pic>
      <p:sp>
        <p:nvSpPr>
          <p:cNvPr id="7" name="6 Eksi"/>
          <p:cNvSpPr/>
          <p:nvPr/>
        </p:nvSpPr>
        <p:spPr>
          <a:xfrm>
            <a:off x="8858250" y="1268413"/>
            <a:ext cx="322263" cy="720725"/>
          </a:xfrm>
          <a:prstGeom prst="mathMinus">
            <a:avLst/>
          </a:prstGeom>
          <a:solidFill>
            <a:srgbClr val="781E46"/>
          </a:solidFill>
          <a:ln>
            <a:solidFill>
              <a:srgbClr val="EF4111">
                <a:alpha val="15000"/>
              </a:srgb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tr-T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F9D1A9"/>
        </a:solidFill>
        <a:effectLst/>
      </p:bgPr>
    </p:bg>
    <p:spTree>
      <p:nvGrpSpPr>
        <p:cNvPr id="1" name=""/>
        <p:cNvGrpSpPr/>
        <p:nvPr/>
      </p:nvGrpSpPr>
      <p:grpSpPr>
        <a:xfrm>
          <a:off x="0" y="0"/>
          <a:ext cx="0" cy="0"/>
          <a:chOff x="0" y="0"/>
          <a:chExt cx="0" cy="0"/>
        </a:xfrm>
      </p:grpSpPr>
      <p:graphicFrame>
        <p:nvGraphicFramePr>
          <p:cNvPr id="6" name="5 Tablo"/>
          <p:cNvGraphicFramePr>
            <a:graphicFrameLocks noGrp="1"/>
          </p:cNvGraphicFramePr>
          <p:nvPr>
            <p:extLst>
              <p:ext uri="{D42A27DB-BD31-4B8C-83A1-F6EECF244321}">
                <p14:modId xmlns:p14="http://schemas.microsoft.com/office/powerpoint/2010/main" val="3047674855"/>
              </p:ext>
            </p:extLst>
          </p:nvPr>
        </p:nvGraphicFramePr>
        <p:xfrm>
          <a:off x="0" y="188640"/>
          <a:ext cx="9143999" cy="6669359"/>
        </p:xfrm>
        <a:graphic>
          <a:graphicData uri="http://schemas.openxmlformats.org/drawingml/2006/table">
            <a:tbl>
              <a:tblPr>
                <a:effectLst>
                  <a:outerShdw blurRad="57150" dist="38100" dir="5400000" algn="ctr" rotWithShape="0">
                    <a:srgbClr val="F3850D">
                      <a:alpha val="48000"/>
                    </a:srgbClr>
                  </a:outerShdw>
                </a:effectLst>
                <a:tableStyleId>{69C7853C-536D-4A76-A0AE-DD22124D55A5}</a:tableStyleId>
              </a:tblPr>
              <a:tblGrid>
                <a:gridCol w="9143999"/>
              </a:tblGrid>
              <a:tr h="78008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sz="2400" b="1" dirty="0" smtClean="0">
                          <a:solidFill>
                            <a:srgbClr val="FF0000"/>
                          </a:solidFill>
                          <a:latin typeface="Times New Roman" pitchFamily="18" charset="0"/>
                          <a:cs typeface="Times New Roman" pitchFamily="18" charset="0"/>
                        </a:rPr>
                        <a:t>Bütçe Hazırlık Formları </a:t>
                      </a:r>
                      <a:r>
                        <a:rPr lang="tr-TR" sz="1600" b="1" dirty="0" smtClean="0">
                          <a:solidFill>
                            <a:srgbClr val="7030A0"/>
                          </a:solidFill>
                          <a:latin typeface="Times New Roman" pitchFamily="18" charset="0"/>
                          <a:cs typeface="Times New Roman" pitchFamily="18" charset="0"/>
                        </a:rPr>
                        <a:t>(Form-13 Gelir Bütçe Fişi -</a:t>
                      </a:r>
                      <a:r>
                        <a:rPr lang="tr-TR" sz="1600" b="1" dirty="0" smtClean="0">
                          <a:solidFill>
                            <a:srgbClr val="00B050"/>
                          </a:solidFill>
                          <a:latin typeface="Times New Roman" pitchFamily="18" charset="0"/>
                          <a:cs typeface="Times New Roman" pitchFamily="18" charset="0"/>
                        </a:rPr>
                        <a:t>GİRDİ</a:t>
                      </a:r>
                      <a:r>
                        <a:rPr lang="tr-TR" sz="2400" b="1" dirty="0" smtClean="0">
                          <a:solidFill>
                            <a:srgbClr val="7030A0"/>
                          </a:solidFill>
                          <a:latin typeface="Times New Roman" pitchFamily="18" charset="0"/>
                          <a:cs typeface="Times New Roman" pitchFamily="18" charset="0"/>
                        </a:rPr>
                        <a: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9D1A9"/>
                    </a:solidFill>
                  </a:tcPr>
                </a:tc>
              </a:tr>
              <a:tr h="5889276">
                <a:tc>
                  <a:txBody>
                    <a:bodyPr/>
                    <a:lstStyle/>
                    <a:p>
                      <a:pPr>
                        <a:buFont typeface="Wingdings" pitchFamily="2" charset="2"/>
                        <a:buChar char="Ø"/>
                      </a:pPr>
                      <a:r>
                        <a:rPr kumimoji="0" lang="tr-TR" sz="2400" kern="1200" dirty="0" smtClean="0">
                          <a:solidFill>
                            <a:schemeClr val="dk1"/>
                          </a:solidFill>
                          <a:latin typeface="Times New Roman" pitchFamily="18" charset="0"/>
                          <a:ea typeface="+mn-ea"/>
                          <a:cs typeface="Times New Roman" pitchFamily="18" charset="0"/>
                        </a:rPr>
                        <a:t> </a:t>
                      </a:r>
                    </a:p>
                    <a:p>
                      <a:pPr>
                        <a:buFont typeface="Wingdings" pitchFamily="2" charset="2"/>
                        <a:buChar char="Ø"/>
                      </a:pPr>
                      <a:r>
                        <a:rPr kumimoji="0" lang="tr-TR" sz="2400" kern="1200" dirty="0" smtClean="0">
                          <a:solidFill>
                            <a:schemeClr val="dk1"/>
                          </a:solidFill>
                          <a:latin typeface="Times New Roman" pitchFamily="18" charset="0"/>
                          <a:ea typeface="+mn-ea"/>
                          <a:cs typeface="Times New Roman" pitchFamily="18" charset="0"/>
                        </a:rPr>
                        <a:t>Gelir bütçe fişleri ekonomik sınıflandırmanın dördüncü düzeyinde doldurulacaktır. </a:t>
                      </a:r>
                    </a:p>
                    <a:p>
                      <a:pPr>
                        <a:buFont typeface="Wingdings" pitchFamily="2" charset="2"/>
                        <a:buChar char="Ø"/>
                      </a:pPr>
                      <a:endParaRPr kumimoji="0" lang="tr-TR" sz="2400" kern="1200" dirty="0" smtClean="0">
                        <a:solidFill>
                          <a:schemeClr val="dk1"/>
                        </a:solidFill>
                        <a:latin typeface="Times New Roman" pitchFamily="18" charset="0"/>
                        <a:ea typeface="+mn-ea"/>
                        <a:cs typeface="Times New Roman" pitchFamily="18" charset="0"/>
                      </a:endParaRPr>
                    </a:p>
                    <a:p>
                      <a:pPr>
                        <a:buFont typeface="Wingdings" pitchFamily="2" charset="2"/>
                        <a:buChar char="Ø"/>
                      </a:pPr>
                      <a:r>
                        <a:rPr kumimoji="0" lang="tr-TR" sz="2400" kern="1200" dirty="0" smtClean="0">
                          <a:solidFill>
                            <a:schemeClr val="dk1"/>
                          </a:solidFill>
                          <a:latin typeface="Times New Roman" pitchFamily="18" charset="0"/>
                          <a:ea typeface="+mn-ea"/>
                          <a:cs typeface="Times New Roman" pitchFamily="18" charset="0"/>
                        </a:rPr>
                        <a:t>Bütçe fişlerinin gerekçelerinde, genel ifadeler yerine hesaplamalara dayanan detaylı bilgilere yer verilecektir.</a:t>
                      </a:r>
                    </a:p>
                    <a:p>
                      <a:pPr>
                        <a:buFont typeface="Wingdings" pitchFamily="2" charset="2"/>
                        <a:buChar char="Ø"/>
                      </a:pPr>
                      <a:endParaRPr kumimoji="0" lang="tr-TR" sz="2400" kern="1200" dirty="0" smtClean="0">
                        <a:solidFill>
                          <a:schemeClr val="dk1"/>
                        </a:solidFill>
                        <a:latin typeface="Times New Roman" pitchFamily="18" charset="0"/>
                        <a:ea typeface="+mn-ea"/>
                        <a:cs typeface="Times New Roman" pitchFamily="18" charset="0"/>
                      </a:endParaRPr>
                    </a:p>
                    <a:p>
                      <a:pPr>
                        <a:buFont typeface="Wingdings" pitchFamily="2" charset="2"/>
                        <a:buChar char="Ø"/>
                      </a:pPr>
                      <a:r>
                        <a:rPr kumimoji="0" lang="tr-TR" sz="2400" kern="1200" dirty="0" smtClean="0">
                          <a:solidFill>
                            <a:schemeClr val="dk1"/>
                          </a:solidFill>
                          <a:latin typeface="Times New Roman" pitchFamily="18" charset="0"/>
                          <a:ea typeface="+mn-ea"/>
                          <a:cs typeface="Times New Roman" pitchFamily="18" charset="0"/>
                        </a:rPr>
                        <a:t> 5018 sayılı Kanunun (II) sayılı cetvelinde yer alan idareler gelir bütçe fişlerini ayrıntılı </a:t>
                      </a:r>
                      <a:r>
                        <a:rPr kumimoji="0" lang="tr-TR" sz="2400" b="1" kern="1200" dirty="0" smtClean="0">
                          <a:solidFill>
                            <a:srgbClr val="EF4111"/>
                          </a:solidFill>
                          <a:latin typeface="Times New Roman" pitchFamily="18" charset="0"/>
                          <a:ea typeface="+mn-ea"/>
                          <a:cs typeface="Times New Roman" pitchFamily="18" charset="0"/>
                        </a:rPr>
                        <a:t>(gelirin yasal dayanağı, önceki yıllar gerçekleşmeleri, gelir tahmininde kullanılan hesaplama yöntemi vb.)</a:t>
                      </a:r>
                      <a:r>
                        <a:rPr kumimoji="0" lang="tr-TR" sz="2400" kern="1200" dirty="0" smtClean="0">
                          <a:solidFill>
                            <a:schemeClr val="dk1"/>
                          </a:solidFill>
                          <a:latin typeface="Times New Roman" pitchFamily="18" charset="0"/>
                          <a:ea typeface="+mn-ea"/>
                          <a:cs typeface="Times New Roman" pitchFamily="18" charset="0"/>
                        </a:rPr>
                        <a:t> biçimde dolduracaklardır.</a:t>
                      </a:r>
                    </a:p>
                    <a:p>
                      <a:pPr eaLnBrk="1" hangingPunct="1">
                        <a:buFont typeface="Wingdings" pitchFamily="2" charset="2"/>
                        <a:buChar char="Ø"/>
                        <a:defRPr/>
                      </a:pPr>
                      <a:endParaRPr lang="tr-TR" sz="2400" b="1" dirty="0" smtClean="0">
                        <a:latin typeface="Times New Roman" pitchFamily="18" charset="0"/>
                        <a:cs typeface="Times New Roman" pitchFamily="18" charset="0"/>
                      </a:endParaRPr>
                    </a:p>
                  </a:txBody>
                  <a:tcPr>
                    <a:lnL w="9525" cap="flat" cmpd="sng" algn="ctr">
                      <a:noFill/>
                      <a:prstDash val="solid"/>
                    </a:lnL>
                    <a:lnR w="9525" cap="flat" cmpd="sng" algn="ctr">
                      <a:noFill/>
                      <a:prstDash val="solid"/>
                    </a:lnR>
                    <a:lnT w="12700" cap="flat" cmpd="sng" algn="ctr">
                      <a:noFill/>
                      <a:prstDash val="solid"/>
                      <a:round/>
                      <a:headEnd type="none" w="med" len="med"/>
                      <a:tailEnd type="none" w="med" len="med"/>
                    </a:lnT>
                    <a:lnB w="9525" cap="flat" cmpd="sng" algn="ctr">
                      <a:noFill/>
                      <a:prstDash val="solid"/>
                    </a:lnB>
                    <a:lnTlToBr w="12700" cmpd="sng">
                      <a:noFill/>
                      <a:prstDash val="solid"/>
                    </a:lnTlToBr>
                    <a:lnBlToTr w="12700" cmpd="sng">
                      <a:noFill/>
                      <a:prstDash val="solid"/>
                    </a:lnBlToTr>
                    <a:solidFill>
                      <a:srgbClr val="F9D1A9"/>
                    </a:solidFill>
                  </a:tcPr>
                </a:tc>
              </a:tr>
            </a:tbl>
          </a:graphicData>
        </a:graphic>
      </p:graphicFrame>
      <p:sp>
        <p:nvSpPr>
          <p:cNvPr id="14" name="13 Eksi"/>
          <p:cNvSpPr/>
          <p:nvPr/>
        </p:nvSpPr>
        <p:spPr>
          <a:xfrm>
            <a:off x="-1357313" y="620713"/>
            <a:ext cx="10501313" cy="360362"/>
          </a:xfrm>
          <a:prstGeom prst="mathMinus">
            <a:avLst/>
          </a:prstGeom>
          <a:solidFill>
            <a:srgbClr val="781E46"/>
          </a:solidFill>
          <a:ln>
            <a:solidFill>
              <a:srgbClr val="EF4111">
                <a:alpha val="40000"/>
              </a:srgb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tr-TR"/>
          </a:p>
        </p:txBody>
      </p:sp>
      <p:pic>
        <p:nvPicPr>
          <p:cNvPr id="57348" name="4 Resim"/>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auto">
          <a:xfrm>
            <a:off x="7818438" y="260350"/>
            <a:ext cx="1035050" cy="1035050"/>
          </a:xfrm>
          <a:prstGeom prst="rect">
            <a:avLst/>
          </a:prstGeom>
          <a:noFill/>
          <a:ln w="9525">
            <a:noFill/>
            <a:miter lim="800000"/>
            <a:headEnd/>
            <a:tailEnd/>
          </a:ln>
        </p:spPr>
      </p:pic>
      <p:sp>
        <p:nvSpPr>
          <p:cNvPr id="7" name="6 Eksi"/>
          <p:cNvSpPr/>
          <p:nvPr/>
        </p:nvSpPr>
        <p:spPr>
          <a:xfrm>
            <a:off x="8821738" y="549275"/>
            <a:ext cx="322262" cy="503238"/>
          </a:xfrm>
          <a:prstGeom prst="mathMinus">
            <a:avLst/>
          </a:prstGeom>
          <a:solidFill>
            <a:srgbClr val="781E46"/>
          </a:solidFill>
          <a:ln>
            <a:solidFill>
              <a:srgbClr val="EF4111">
                <a:alpha val="15000"/>
              </a:srgb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tr-T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F9D1A9"/>
        </a:solidFill>
        <a:effectLst/>
      </p:bgPr>
    </p:bg>
    <p:spTree>
      <p:nvGrpSpPr>
        <p:cNvPr id="1" name=""/>
        <p:cNvGrpSpPr/>
        <p:nvPr/>
      </p:nvGrpSpPr>
      <p:grpSpPr>
        <a:xfrm>
          <a:off x="0" y="0"/>
          <a:ext cx="0" cy="0"/>
          <a:chOff x="0" y="0"/>
          <a:chExt cx="0" cy="0"/>
        </a:xfrm>
      </p:grpSpPr>
      <p:graphicFrame>
        <p:nvGraphicFramePr>
          <p:cNvPr id="6" name="5 Tablo"/>
          <p:cNvGraphicFramePr>
            <a:graphicFrameLocks noGrp="1"/>
          </p:cNvGraphicFramePr>
          <p:nvPr>
            <p:extLst>
              <p:ext uri="{D42A27DB-BD31-4B8C-83A1-F6EECF244321}">
                <p14:modId xmlns:p14="http://schemas.microsoft.com/office/powerpoint/2010/main" val="1672128821"/>
              </p:ext>
            </p:extLst>
          </p:nvPr>
        </p:nvGraphicFramePr>
        <p:xfrm>
          <a:off x="0" y="188640"/>
          <a:ext cx="9143999" cy="6669359"/>
        </p:xfrm>
        <a:graphic>
          <a:graphicData uri="http://schemas.openxmlformats.org/drawingml/2006/table">
            <a:tbl>
              <a:tblPr>
                <a:effectLst>
                  <a:outerShdw blurRad="57150" dist="38100" dir="5400000" algn="ctr" rotWithShape="0">
                    <a:srgbClr val="F3850D">
                      <a:alpha val="48000"/>
                    </a:srgbClr>
                  </a:outerShdw>
                </a:effectLst>
                <a:tableStyleId>{69C7853C-536D-4A76-A0AE-DD22124D55A5}</a:tableStyleId>
              </a:tblPr>
              <a:tblGrid>
                <a:gridCol w="9143999"/>
              </a:tblGrid>
              <a:tr h="78008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sz="2400" b="1" dirty="0" smtClean="0">
                          <a:solidFill>
                            <a:srgbClr val="FF0000"/>
                          </a:solidFill>
                          <a:latin typeface="Times New Roman" pitchFamily="18" charset="0"/>
                          <a:cs typeface="Times New Roman" pitchFamily="18" charset="0"/>
                        </a:rPr>
                        <a:t>Bütçe Hazırlık Formları </a:t>
                      </a:r>
                      <a:r>
                        <a:rPr lang="tr-TR" sz="1600" b="1" dirty="0" smtClean="0">
                          <a:solidFill>
                            <a:srgbClr val="7030A0"/>
                          </a:solidFill>
                          <a:latin typeface="Times New Roman" pitchFamily="18" charset="0"/>
                          <a:cs typeface="Times New Roman" pitchFamily="18" charset="0"/>
                        </a:rPr>
                        <a:t>(Form-13/2 Gelir Bütçe Fişi -</a:t>
                      </a:r>
                      <a:r>
                        <a:rPr lang="tr-TR" sz="1600" b="1" dirty="0" smtClean="0">
                          <a:solidFill>
                            <a:srgbClr val="00B050"/>
                          </a:solidFill>
                          <a:latin typeface="Times New Roman" pitchFamily="18" charset="0"/>
                          <a:cs typeface="Times New Roman" pitchFamily="18" charset="0"/>
                        </a:rPr>
                        <a:t>GİRDİ</a:t>
                      </a:r>
                      <a:r>
                        <a:rPr lang="tr-TR" sz="2400" b="1" dirty="0" smtClean="0">
                          <a:solidFill>
                            <a:srgbClr val="7030A0"/>
                          </a:solidFill>
                          <a:latin typeface="Times New Roman" pitchFamily="18" charset="0"/>
                          <a:cs typeface="Times New Roman" pitchFamily="18" charset="0"/>
                        </a:rPr>
                        <a: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9D1A9"/>
                    </a:solidFill>
                  </a:tcPr>
                </a:tc>
              </a:tr>
              <a:tr h="5889276">
                <a:tc>
                  <a:txBody>
                    <a:bodyPr/>
                    <a:lstStyle/>
                    <a:p>
                      <a:pPr>
                        <a:buFont typeface="Wingdings" pitchFamily="2" charset="2"/>
                        <a:buChar char="Ø"/>
                      </a:pPr>
                      <a:r>
                        <a:rPr kumimoji="0" lang="tr-TR" sz="2400" kern="1200" dirty="0" smtClean="0">
                          <a:solidFill>
                            <a:schemeClr val="dk1"/>
                          </a:solidFill>
                          <a:latin typeface="Times New Roman" pitchFamily="18" charset="0"/>
                          <a:ea typeface="+mn-ea"/>
                          <a:cs typeface="Times New Roman" pitchFamily="18" charset="0"/>
                        </a:rPr>
                        <a:t> </a:t>
                      </a:r>
                    </a:p>
                    <a:p>
                      <a:pPr>
                        <a:buFont typeface="Wingdings" pitchFamily="2" charset="2"/>
                        <a:buChar char="Ø"/>
                      </a:pPr>
                      <a:r>
                        <a:rPr kumimoji="0" lang="tr-TR" sz="2400" kern="1200" dirty="0" smtClean="0">
                          <a:solidFill>
                            <a:schemeClr val="dk1"/>
                          </a:solidFill>
                          <a:latin typeface="Times New Roman" pitchFamily="18" charset="0"/>
                          <a:ea typeface="+mn-ea"/>
                          <a:cs typeface="Times New Roman" pitchFamily="18" charset="0"/>
                        </a:rPr>
                        <a:t>Gelir bütçe fişleri ekonomik sınıflandırmanın dördüncü düzeyinde doldurulacaktır. </a:t>
                      </a:r>
                    </a:p>
                    <a:p>
                      <a:pPr>
                        <a:buFont typeface="Wingdings" pitchFamily="2" charset="2"/>
                        <a:buChar char="Ø"/>
                      </a:pPr>
                      <a:endParaRPr kumimoji="0" lang="tr-TR" sz="2400" kern="1200" dirty="0" smtClean="0">
                        <a:solidFill>
                          <a:schemeClr val="dk1"/>
                        </a:solidFill>
                        <a:latin typeface="Times New Roman" pitchFamily="18" charset="0"/>
                        <a:ea typeface="+mn-ea"/>
                        <a:cs typeface="Times New Roman" pitchFamily="18" charset="0"/>
                      </a:endParaRPr>
                    </a:p>
                    <a:p>
                      <a:pPr>
                        <a:buFont typeface="Wingdings" pitchFamily="2" charset="2"/>
                        <a:buChar char="Ø"/>
                      </a:pPr>
                      <a:r>
                        <a:rPr kumimoji="0" lang="tr-TR" sz="2400" kern="1200" dirty="0" smtClean="0">
                          <a:solidFill>
                            <a:schemeClr val="dk1"/>
                          </a:solidFill>
                          <a:latin typeface="Times New Roman" pitchFamily="18" charset="0"/>
                          <a:ea typeface="+mn-ea"/>
                          <a:cs typeface="Times New Roman" pitchFamily="18" charset="0"/>
                        </a:rPr>
                        <a:t>Bütçe fişlerinin gerekçelerinde, genel ifadeler yerine hesaplamalara dayanan detaylı bilgilere yer verilecektir.</a:t>
                      </a:r>
                    </a:p>
                    <a:p>
                      <a:pPr>
                        <a:buFont typeface="Wingdings" pitchFamily="2" charset="2"/>
                        <a:buChar char="Ø"/>
                      </a:pPr>
                      <a:endParaRPr kumimoji="0" lang="tr-TR" sz="2400" kern="1200" dirty="0" smtClean="0">
                        <a:solidFill>
                          <a:schemeClr val="dk1"/>
                        </a:solidFill>
                        <a:latin typeface="Times New Roman" pitchFamily="18" charset="0"/>
                        <a:ea typeface="+mn-ea"/>
                        <a:cs typeface="Times New Roman" pitchFamily="18" charset="0"/>
                      </a:endParaRPr>
                    </a:p>
                    <a:p>
                      <a:pPr>
                        <a:buFont typeface="Wingdings" pitchFamily="2" charset="2"/>
                        <a:buChar char="Ø"/>
                      </a:pPr>
                      <a:r>
                        <a:rPr kumimoji="0" lang="tr-TR" sz="2400" kern="1200" dirty="0" smtClean="0">
                          <a:solidFill>
                            <a:schemeClr val="dk1"/>
                          </a:solidFill>
                          <a:latin typeface="Times New Roman" pitchFamily="18" charset="0"/>
                          <a:ea typeface="+mn-ea"/>
                          <a:cs typeface="Times New Roman" pitchFamily="18" charset="0"/>
                        </a:rPr>
                        <a:t> 5018 sayılı Kanunun (II) sayılı cetvelinde yer alan idareler gelir bütçe fişlerini ayrıntılı </a:t>
                      </a:r>
                      <a:r>
                        <a:rPr kumimoji="0" lang="tr-TR" sz="2400" b="1" kern="1200" dirty="0" smtClean="0">
                          <a:solidFill>
                            <a:srgbClr val="EF4111"/>
                          </a:solidFill>
                          <a:latin typeface="Times New Roman" pitchFamily="18" charset="0"/>
                          <a:ea typeface="+mn-ea"/>
                          <a:cs typeface="Times New Roman" pitchFamily="18" charset="0"/>
                        </a:rPr>
                        <a:t>(gelirin yasal dayanağı, önceki yıllar gerçekleşmeleri, gelir tahmininde kullanılan hesaplama yöntemi vb.)</a:t>
                      </a:r>
                      <a:r>
                        <a:rPr kumimoji="0" lang="tr-TR" sz="2400" kern="1200" dirty="0" smtClean="0">
                          <a:solidFill>
                            <a:schemeClr val="dk1"/>
                          </a:solidFill>
                          <a:latin typeface="Times New Roman" pitchFamily="18" charset="0"/>
                          <a:ea typeface="+mn-ea"/>
                          <a:cs typeface="Times New Roman" pitchFamily="18" charset="0"/>
                        </a:rPr>
                        <a:t> biçimde dolduracaklardır.</a:t>
                      </a:r>
                    </a:p>
                    <a:p>
                      <a:pPr eaLnBrk="1" hangingPunct="1">
                        <a:buFont typeface="Wingdings" pitchFamily="2" charset="2"/>
                        <a:buChar char="Ø"/>
                        <a:defRPr/>
                      </a:pPr>
                      <a:endParaRPr lang="tr-TR" sz="2400" b="1" dirty="0" smtClean="0">
                        <a:latin typeface="Times New Roman" pitchFamily="18" charset="0"/>
                        <a:cs typeface="Times New Roman" pitchFamily="18" charset="0"/>
                      </a:endParaRPr>
                    </a:p>
                  </a:txBody>
                  <a:tcPr>
                    <a:lnL w="9525" cap="flat" cmpd="sng" algn="ctr">
                      <a:noFill/>
                      <a:prstDash val="solid"/>
                    </a:lnL>
                    <a:lnR w="9525" cap="flat" cmpd="sng" algn="ctr">
                      <a:noFill/>
                      <a:prstDash val="solid"/>
                    </a:lnR>
                    <a:lnT w="12700" cap="flat" cmpd="sng" algn="ctr">
                      <a:noFill/>
                      <a:prstDash val="solid"/>
                      <a:round/>
                      <a:headEnd type="none" w="med" len="med"/>
                      <a:tailEnd type="none" w="med" len="med"/>
                    </a:lnT>
                    <a:lnB w="9525" cap="flat" cmpd="sng" algn="ctr">
                      <a:noFill/>
                      <a:prstDash val="solid"/>
                    </a:lnB>
                    <a:lnTlToBr w="12700" cmpd="sng">
                      <a:noFill/>
                      <a:prstDash val="solid"/>
                    </a:lnTlToBr>
                    <a:lnBlToTr w="12700" cmpd="sng">
                      <a:noFill/>
                      <a:prstDash val="solid"/>
                    </a:lnBlToTr>
                    <a:solidFill>
                      <a:srgbClr val="F9D1A9"/>
                    </a:solidFill>
                  </a:tcPr>
                </a:tc>
              </a:tr>
            </a:tbl>
          </a:graphicData>
        </a:graphic>
      </p:graphicFrame>
      <p:sp>
        <p:nvSpPr>
          <p:cNvPr id="14" name="13 Eksi"/>
          <p:cNvSpPr/>
          <p:nvPr/>
        </p:nvSpPr>
        <p:spPr>
          <a:xfrm>
            <a:off x="-1357313" y="620713"/>
            <a:ext cx="10501313" cy="360362"/>
          </a:xfrm>
          <a:prstGeom prst="mathMinus">
            <a:avLst/>
          </a:prstGeom>
          <a:solidFill>
            <a:srgbClr val="781E46"/>
          </a:solidFill>
          <a:ln>
            <a:solidFill>
              <a:srgbClr val="EF4111">
                <a:alpha val="40000"/>
              </a:srgb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tr-TR"/>
          </a:p>
        </p:txBody>
      </p:sp>
      <p:pic>
        <p:nvPicPr>
          <p:cNvPr id="58372" name="4 Resim"/>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auto">
          <a:xfrm>
            <a:off x="7818438" y="260350"/>
            <a:ext cx="1035050" cy="1035050"/>
          </a:xfrm>
          <a:prstGeom prst="rect">
            <a:avLst/>
          </a:prstGeom>
          <a:noFill/>
          <a:ln w="9525">
            <a:noFill/>
            <a:miter lim="800000"/>
            <a:headEnd/>
            <a:tailEnd/>
          </a:ln>
        </p:spPr>
      </p:pic>
      <p:sp>
        <p:nvSpPr>
          <p:cNvPr id="7" name="6 Eksi"/>
          <p:cNvSpPr/>
          <p:nvPr/>
        </p:nvSpPr>
        <p:spPr>
          <a:xfrm>
            <a:off x="8821738" y="549275"/>
            <a:ext cx="322262" cy="503238"/>
          </a:xfrm>
          <a:prstGeom prst="mathMinus">
            <a:avLst/>
          </a:prstGeom>
          <a:solidFill>
            <a:srgbClr val="781E46"/>
          </a:solidFill>
          <a:ln>
            <a:solidFill>
              <a:srgbClr val="EF4111">
                <a:alpha val="15000"/>
              </a:srgb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tr-T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F9D1A9"/>
        </a:solidFill>
        <a:effectLst/>
      </p:bgPr>
    </p:bg>
    <p:spTree>
      <p:nvGrpSpPr>
        <p:cNvPr id="1" name=""/>
        <p:cNvGrpSpPr/>
        <p:nvPr/>
      </p:nvGrpSpPr>
      <p:grpSpPr>
        <a:xfrm>
          <a:off x="0" y="0"/>
          <a:ext cx="0" cy="0"/>
          <a:chOff x="0" y="0"/>
          <a:chExt cx="0" cy="0"/>
        </a:xfrm>
      </p:grpSpPr>
      <p:graphicFrame>
        <p:nvGraphicFramePr>
          <p:cNvPr id="6" name="5 Tablo"/>
          <p:cNvGraphicFramePr>
            <a:graphicFrameLocks noGrp="1"/>
          </p:cNvGraphicFramePr>
          <p:nvPr>
            <p:extLst>
              <p:ext uri="{D42A27DB-BD31-4B8C-83A1-F6EECF244321}">
                <p14:modId xmlns:p14="http://schemas.microsoft.com/office/powerpoint/2010/main" val="2698434843"/>
              </p:ext>
            </p:extLst>
          </p:nvPr>
        </p:nvGraphicFramePr>
        <p:xfrm>
          <a:off x="0" y="188640"/>
          <a:ext cx="9143999" cy="6669359"/>
        </p:xfrm>
        <a:graphic>
          <a:graphicData uri="http://schemas.openxmlformats.org/drawingml/2006/table">
            <a:tbl>
              <a:tblPr>
                <a:effectLst>
                  <a:outerShdw blurRad="57150" dist="38100" dir="5400000" algn="ctr" rotWithShape="0">
                    <a:srgbClr val="F3850D">
                      <a:alpha val="48000"/>
                    </a:srgbClr>
                  </a:outerShdw>
                </a:effectLst>
                <a:tableStyleId>{69C7853C-536D-4A76-A0AE-DD22124D55A5}</a:tableStyleId>
              </a:tblPr>
              <a:tblGrid>
                <a:gridCol w="9143999"/>
              </a:tblGrid>
              <a:tr h="78008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sz="2400" b="1" dirty="0" smtClean="0">
                          <a:solidFill>
                            <a:srgbClr val="FF0000"/>
                          </a:solidFill>
                          <a:latin typeface="Times New Roman" pitchFamily="18" charset="0"/>
                          <a:cs typeface="Times New Roman" pitchFamily="18" charset="0"/>
                        </a:rPr>
                        <a:t>Bütçe Hazırlık Formları </a:t>
                      </a:r>
                      <a:r>
                        <a:rPr lang="tr-TR" sz="1600" b="1" dirty="0" smtClean="0">
                          <a:solidFill>
                            <a:srgbClr val="7030A0"/>
                          </a:solidFill>
                          <a:latin typeface="Times New Roman" pitchFamily="18" charset="0"/>
                          <a:cs typeface="Times New Roman" pitchFamily="18" charset="0"/>
                        </a:rPr>
                        <a:t>(Form-13/2 Gelir Bütçe Fişi -</a:t>
                      </a:r>
                      <a:r>
                        <a:rPr lang="tr-TR" sz="1600" b="1" dirty="0" smtClean="0">
                          <a:solidFill>
                            <a:srgbClr val="00B050"/>
                          </a:solidFill>
                          <a:latin typeface="Times New Roman" pitchFamily="18" charset="0"/>
                          <a:cs typeface="Times New Roman" pitchFamily="18" charset="0"/>
                        </a:rPr>
                        <a:t>GİRDİ</a:t>
                      </a:r>
                      <a:r>
                        <a:rPr lang="tr-TR" sz="2400" b="1" dirty="0" smtClean="0">
                          <a:solidFill>
                            <a:srgbClr val="7030A0"/>
                          </a:solidFill>
                          <a:latin typeface="Times New Roman" pitchFamily="18" charset="0"/>
                          <a:cs typeface="Times New Roman" pitchFamily="18" charset="0"/>
                        </a:rPr>
                        <a: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9D1A9"/>
                    </a:solidFill>
                  </a:tcPr>
                </a:tc>
              </a:tr>
              <a:tr h="5889276">
                <a:tc>
                  <a:txBody>
                    <a:bodyPr/>
                    <a:lstStyle/>
                    <a:p>
                      <a:pPr>
                        <a:buFont typeface="Wingdings" pitchFamily="2" charset="2"/>
                        <a:buChar char="Ø"/>
                      </a:pPr>
                      <a:r>
                        <a:rPr kumimoji="0" lang="tr-TR" sz="2400" kern="1200" dirty="0" smtClean="0">
                          <a:solidFill>
                            <a:schemeClr val="dk1"/>
                          </a:solidFill>
                          <a:latin typeface="Times New Roman" pitchFamily="18" charset="0"/>
                          <a:ea typeface="+mn-ea"/>
                          <a:cs typeface="Times New Roman" pitchFamily="18" charset="0"/>
                        </a:rPr>
                        <a:t> </a:t>
                      </a:r>
                      <a:endParaRPr lang="tr-TR" sz="2400" b="1" dirty="0" smtClean="0">
                        <a:latin typeface="Times New Roman" pitchFamily="18" charset="0"/>
                        <a:cs typeface="Times New Roman" pitchFamily="18" charset="0"/>
                      </a:endParaRPr>
                    </a:p>
                  </a:txBody>
                  <a:tcPr>
                    <a:lnL w="9525" cap="flat" cmpd="sng" algn="ctr">
                      <a:noFill/>
                      <a:prstDash val="solid"/>
                    </a:lnL>
                    <a:lnR w="9525" cap="flat" cmpd="sng" algn="ctr">
                      <a:noFill/>
                      <a:prstDash val="solid"/>
                    </a:lnR>
                    <a:lnT w="12700" cap="flat" cmpd="sng" algn="ctr">
                      <a:noFill/>
                      <a:prstDash val="solid"/>
                      <a:round/>
                      <a:headEnd type="none" w="med" len="med"/>
                      <a:tailEnd type="none" w="med" len="med"/>
                    </a:lnT>
                    <a:lnB w="9525" cap="flat" cmpd="sng" algn="ctr">
                      <a:noFill/>
                      <a:prstDash val="solid"/>
                    </a:lnB>
                    <a:lnTlToBr w="12700" cmpd="sng">
                      <a:noFill/>
                      <a:prstDash val="solid"/>
                    </a:lnTlToBr>
                    <a:lnBlToTr w="12700" cmpd="sng">
                      <a:noFill/>
                      <a:prstDash val="solid"/>
                    </a:lnBlToTr>
                    <a:solidFill>
                      <a:srgbClr val="F9D1A9"/>
                    </a:solidFill>
                  </a:tcPr>
                </a:tc>
              </a:tr>
            </a:tbl>
          </a:graphicData>
        </a:graphic>
      </p:graphicFrame>
      <p:sp>
        <p:nvSpPr>
          <p:cNvPr id="14" name="13 Eksi"/>
          <p:cNvSpPr/>
          <p:nvPr/>
        </p:nvSpPr>
        <p:spPr>
          <a:xfrm>
            <a:off x="-1357313" y="620713"/>
            <a:ext cx="10501313" cy="360362"/>
          </a:xfrm>
          <a:prstGeom prst="mathMinus">
            <a:avLst/>
          </a:prstGeom>
          <a:solidFill>
            <a:srgbClr val="781E46"/>
          </a:solidFill>
          <a:ln>
            <a:solidFill>
              <a:srgbClr val="EF4111">
                <a:alpha val="40000"/>
              </a:srgb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tr-TR"/>
          </a:p>
        </p:txBody>
      </p:sp>
      <p:pic>
        <p:nvPicPr>
          <p:cNvPr id="59396" name="4 Resim"/>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auto">
          <a:xfrm>
            <a:off x="7818438" y="260350"/>
            <a:ext cx="1035050" cy="1035050"/>
          </a:xfrm>
          <a:prstGeom prst="rect">
            <a:avLst/>
          </a:prstGeom>
          <a:noFill/>
          <a:ln w="9525">
            <a:noFill/>
            <a:miter lim="800000"/>
            <a:headEnd/>
            <a:tailEnd/>
          </a:ln>
        </p:spPr>
      </p:pic>
      <p:sp>
        <p:nvSpPr>
          <p:cNvPr id="7" name="6 Eksi"/>
          <p:cNvSpPr/>
          <p:nvPr/>
        </p:nvSpPr>
        <p:spPr>
          <a:xfrm>
            <a:off x="8821738" y="549275"/>
            <a:ext cx="322262" cy="503238"/>
          </a:xfrm>
          <a:prstGeom prst="mathMinus">
            <a:avLst/>
          </a:prstGeom>
          <a:solidFill>
            <a:srgbClr val="781E46"/>
          </a:solidFill>
          <a:ln>
            <a:solidFill>
              <a:srgbClr val="EF4111">
                <a:alpha val="15000"/>
              </a:srgb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tr-TR"/>
          </a:p>
        </p:txBody>
      </p:sp>
      <p:pic>
        <p:nvPicPr>
          <p:cNvPr id="2" name="Resim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64704"/>
            <a:ext cx="9144000" cy="6093296"/>
          </a:xfrm>
          <a:prstGeom prst="rect">
            <a:avLst/>
          </a:prstGeom>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F9D1A9"/>
        </a:solidFill>
        <a:effectLst/>
      </p:bgPr>
    </p:bg>
    <p:spTree>
      <p:nvGrpSpPr>
        <p:cNvPr id="1" name=""/>
        <p:cNvGrpSpPr/>
        <p:nvPr/>
      </p:nvGrpSpPr>
      <p:grpSpPr>
        <a:xfrm>
          <a:off x="0" y="0"/>
          <a:ext cx="0" cy="0"/>
          <a:chOff x="0" y="0"/>
          <a:chExt cx="0" cy="0"/>
        </a:xfrm>
      </p:grpSpPr>
      <p:graphicFrame>
        <p:nvGraphicFramePr>
          <p:cNvPr id="6" name="5 Tablo"/>
          <p:cNvGraphicFramePr>
            <a:graphicFrameLocks noGrp="1"/>
          </p:cNvGraphicFramePr>
          <p:nvPr>
            <p:extLst>
              <p:ext uri="{D42A27DB-BD31-4B8C-83A1-F6EECF244321}">
                <p14:modId xmlns:p14="http://schemas.microsoft.com/office/powerpoint/2010/main" val="259241982"/>
              </p:ext>
            </p:extLst>
          </p:nvPr>
        </p:nvGraphicFramePr>
        <p:xfrm>
          <a:off x="0" y="188640"/>
          <a:ext cx="9143999" cy="6669359"/>
        </p:xfrm>
        <a:graphic>
          <a:graphicData uri="http://schemas.openxmlformats.org/drawingml/2006/table">
            <a:tbl>
              <a:tblPr>
                <a:effectLst>
                  <a:outerShdw blurRad="57150" dist="38100" dir="5400000" algn="ctr" rotWithShape="0">
                    <a:srgbClr val="F3850D">
                      <a:alpha val="48000"/>
                    </a:srgbClr>
                  </a:outerShdw>
                </a:effectLst>
                <a:tableStyleId>{69C7853C-536D-4A76-A0AE-DD22124D55A5}</a:tableStyleId>
              </a:tblPr>
              <a:tblGrid>
                <a:gridCol w="9143999"/>
              </a:tblGrid>
              <a:tr h="78008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sz="2400" b="1" dirty="0" smtClean="0">
                          <a:solidFill>
                            <a:srgbClr val="FF0000"/>
                          </a:solidFill>
                          <a:latin typeface="Times New Roman" pitchFamily="18" charset="0"/>
                          <a:cs typeface="Times New Roman" pitchFamily="18" charset="0"/>
                        </a:rPr>
                        <a:t>Bütçe Hazırlık Formları </a:t>
                      </a:r>
                      <a:r>
                        <a:rPr lang="tr-TR" sz="1600" b="1" dirty="0" smtClean="0">
                          <a:solidFill>
                            <a:srgbClr val="7030A0"/>
                          </a:solidFill>
                          <a:latin typeface="Times New Roman" pitchFamily="18" charset="0"/>
                          <a:cs typeface="Times New Roman" pitchFamily="18" charset="0"/>
                        </a:rPr>
                        <a:t>(Form-13/2 Gelir Bütçe Fişi -</a:t>
                      </a:r>
                      <a:r>
                        <a:rPr lang="tr-TR" sz="1600" b="1" dirty="0" smtClean="0">
                          <a:solidFill>
                            <a:schemeClr val="accent4">
                              <a:lumMod val="75000"/>
                            </a:schemeClr>
                          </a:solidFill>
                          <a:latin typeface="Times New Roman" pitchFamily="18" charset="0"/>
                          <a:cs typeface="Times New Roman" pitchFamily="18" charset="0"/>
                        </a:rPr>
                        <a:t>ÇIKTI</a:t>
                      </a:r>
                      <a:r>
                        <a:rPr lang="tr-TR" sz="2400" b="1" dirty="0" smtClean="0">
                          <a:solidFill>
                            <a:srgbClr val="7030A0"/>
                          </a:solidFill>
                          <a:latin typeface="Times New Roman" pitchFamily="18" charset="0"/>
                          <a:cs typeface="Times New Roman" pitchFamily="18" charset="0"/>
                        </a:rPr>
                        <a: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9D1A9"/>
                    </a:solidFill>
                  </a:tcPr>
                </a:tc>
              </a:tr>
              <a:tr h="5889276">
                <a:tc>
                  <a:txBody>
                    <a:bodyPr/>
                    <a:lstStyle/>
                    <a:p>
                      <a:pPr>
                        <a:buFont typeface="Wingdings" pitchFamily="2" charset="2"/>
                        <a:buChar char="Ø"/>
                      </a:pPr>
                      <a:r>
                        <a:rPr kumimoji="0" lang="tr-TR" sz="2400" kern="1200" dirty="0" smtClean="0">
                          <a:solidFill>
                            <a:schemeClr val="dk1"/>
                          </a:solidFill>
                          <a:latin typeface="Times New Roman" pitchFamily="18" charset="0"/>
                          <a:ea typeface="+mn-ea"/>
                          <a:cs typeface="Times New Roman" pitchFamily="18" charset="0"/>
                        </a:rPr>
                        <a:t> </a:t>
                      </a:r>
                      <a:endParaRPr lang="tr-TR" sz="2400" b="1" dirty="0" smtClean="0">
                        <a:latin typeface="Times New Roman" pitchFamily="18" charset="0"/>
                        <a:cs typeface="Times New Roman" pitchFamily="18" charset="0"/>
                      </a:endParaRPr>
                    </a:p>
                  </a:txBody>
                  <a:tcPr>
                    <a:lnL w="9525" cap="flat" cmpd="sng" algn="ctr">
                      <a:noFill/>
                      <a:prstDash val="solid"/>
                    </a:lnL>
                    <a:lnR w="9525" cap="flat" cmpd="sng" algn="ctr">
                      <a:noFill/>
                      <a:prstDash val="solid"/>
                    </a:lnR>
                    <a:lnT w="12700" cap="flat" cmpd="sng" algn="ctr">
                      <a:noFill/>
                      <a:prstDash val="solid"/>
                      <a:round/>
                      <a:headEnd type="none" w="med" len="med"/>
                      <a:tailEnd type="none" w="med" len="med"/>
                    </a:lnT>
                    <a:lnB w="9525" cap="flat" cmpd="sng" algn="ctr">
                      <a:noFill/>
                      <a:prstDash val="solid"/>
                    </a:lnB>
                    <a:lnTlToBr w="12700" cmpd="sng">
                      <a:noFill/>
                      <a:prstDash val="solid"/>
                    </a:lnTlToBr>
                    <a:lnBlToTr w="12700" cmpd="sng">
                      <a:noFill/>
                      <a:prstDash val="solid"/>
                    </a:lnBlToTr>
                    <a:solidFill>
                      <a:srgbClr val="F9D1A9"/>
                    </a:solidFill>
                  </a:tcPr>
                </a:tc>
              </a:tr>
            </a:tbl>
          </a:graphicData>
        </a:graphic>
      </p:graphicFrame>
      <p:sp>
        <p:nvSpPr>
          <p:cNvPr id="14" name="13 Eksi"/>
          <p:cNvSpPr/>
          <p:nvPr/>
        </p:nvSpPr>
        <p:spPr>
          <a:xfrm>
            <a:off x="-1357313" y="620713"/>
            <a:ext cx="10501313" cy="360362"/>
          </a:xfrm>
          <a:prstGeom prst="mathMinus">
            <a:avLst/>
          </a:prstGeom>
          <a:solidFill>
            <a:srgbClr val="781E46"/>
          </a:solidFill>
          <a:ln>
            <a:solidFill>
              <a:srgbClr val="EF4111">
                <a:alpha val="40000"/>
              </a:srgb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tr-TR"/>
          </a:p>
        </p:txBody>
      </p:sp>
      <p:pic>
        <p:nvPicPr>
          <p:cNvPr id="60420" name="4 Resim"/>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auto">
          <a:xfrm>
            <a:off x="7818438" y="260350"/>
            <a:ext cx="1035050" cy="1035050"/>
          </a:xfrm>
          <a:prstGeom prst="rect">
            <a:avLst/>
          </a:prstGeom>
          <a:noFill/>
          <a:ln w="9525">
            <a:noFill/>
            <a:miter lim="800000"/>
            <a:headEnd/>
            <a:tailEnd/>
          </a:ln>
        </p:spPr>
      </p:pic>
      <p:sp>
        <p:nvSpPr>
          <p:cNvPr id="7" name="6 Eksi"/>
          <p:cNvSpPr/>
          <p:nvPr/>
        </p:nvSpPr>
        <p:spPr>
          <a:xfrm>
            <a:off x="8821738" y="549275"/>
            <a:ext cx="322262" cy="503238"/>
          </a:xfrm>
          <a:prstGeom prst="mathMinus">
            <a:avLst/>
          </a:prstGeom>
          <a:solidFill>
            <a:srgbClr val="781E46"/>
          </a:solidFill>
          <a:ln>
            <a:solidFill>
              <a:srgbClr val="EF4111">
                <a:alpha val="15000"/>
              </a:srgb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tr-TR"/>
          </a:p>
        </p:txBody>
      </p:sp>
      <p:pic>
        <p:nvPicPr>
          <p:cNvPr id="60422" name="Picture 7"/>
          <p:cNvPicPr>
            <a:picLocks noChangeAspect="1" noChangeArrowheads="1"/>
          </p:cNvPicPr>
          <p:nvPr/>
        </p:nvPicPr>
        <p:blipFill>
          <a:blip r:embed="rId3" cstate="print"/>
          <a:srcRect/>
          <a:stretch>
            <a:fillRect/>
          </a:stretch>
        </p:blipFill>
        <p:spPr bwMode="auto">
          <a:xfrm>
            <a:off x="0" y="764705"/>
            <a:ext cx="9144000" cy="609329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F9D1A9"/>
        </a:solidFill>
        <a:effectLst/>
      </p:bgPr>
    </p:bg>
    <p:spTree>
      <p:nvGrpSpPr>
        <p:cNvPr id="1" name=""/>
        <p:cNvGrpSpPr/>
        <p:nvPr/>
      </p:nvGrpSpPr>
      <p:grpSpPr>
        <a:xfrm>
          <a:off x="0" y="0"/>
          <a:ext cx="0" cy="0"/>
          <a:chOff x="0" y="0"/>
          <a:chExt cx="0" cy="0"/>
        </a:xfrm>
      </p:grpSpPr>
      <p:graphicFrame>
        <p:nvGraphicFramePr>
          <p:cNvPr id="6" name="5 Tablo"/>
          <p:cNvGraphicFramePr>
            <a:graphicFrameLocks noGrp="1"/>
          </p:cNvGraphicFramePr>
          <p:nvPr>
            <p:extLst>
              <p:ext uri="{D42A27DB-BD31-4B8C-83A1-F6EECF244321}">
                <p14:modId xmlns:p14="http://schemas.microsoft.com/office/powerpoint/2010/main" val="1080200659"/>
              </p:ext>
            </p:extLst>
          </p:nvPr>
        </p:nvGraphicFramePr>
        <p:xfrm>
          <a:off x="0" y="404664"/>
          <a:ext cx="9143999" cy="6345824"/>
        </p:xfrm>
        <a:graphic>
          <a:graphicData uri="http://schemas.openxmlformats.org/drawingml/2006/table">
            <a:tbl>
              <a:tblPr>
                <a:effectLst>
                  <a:outerShdw blurRad="57150" dist="38100" dir="5400000" algn="ctr" rotWithShape="0">
                    <a:srgbClr val="F3850D">
                      <a:alpha val="48000"/>
                    </a:srgbClr>
                  </a:outerShdw>
                </a:effectLst>
                <a:tableStyleId>{69C7853C-536D-4A76-A0AE-DD22124D55A5}</a:tableStyleId>
              </a:tblPr>
              <a:tblGrid>
                <a:gridCol w="9143999"/>
              </a:tblGrid>
              <a:tr h="135280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sz="2400" b="1" dirty="0" smtClean="0">
                          <a:solidFill>
                            <a:srgbClr val="FF0000"/>
                          </a:solidFill>
                          <a:latin typeface="Times New Roman" pitchFamily="18" charset="0"/>
                          <a:cs typeface="Times New Roman" pitchFamily="18" charset="0"/>
                        </a:rPr>
                        <a:t>Bütçe Hazırlık Formları </a:t>
                      </a:r>
                      <a:r>
                        <a:rPr lang="tr-TR" sz="2400" b="1" dirty="0" smtClean="0">
                          <a:solidFill>
                            <a:srgbClr val="7030A0"/>
                          </a:solidFill>
                          <a:latin typeface="Times New Roman" pitchFamily="18" charset="0"/>
                          <a:cs typeface="Times New Roman" pitchFamily="18" charset="0"/>
                        </a:rPr>
                        <a:t>(Form-13/2 Gelir Bütçe Fişi -</a:t>
                      </a:r>
                      <a:r>
                        <a:rPr lang="tr-TR" sz="2400" b="1" dirty="0" smtClean="0">
                          <a:solidFill>
                            <a:schemeClr val="accent4">
                              <a:lumMod val="75000"/>
                            </a:schemeClr>
                          </a:solidFill>
                          <a:latin typeface="Times New Roman" pitchFamily="18" charset="0"/>
                          <a:cs typeface="Times New Roman" pitchFamily="18" charset="0"/>
                        </a:rPr>
                        <a:t>ÇIKTI</a:t>
                      </a:r>
                      <a:r>
                        <a:rPr lang="tr-TR" sz="2400" b="1" dirty="0" smtClean="0">
                          <a:solidFill>
                            <a:srgbClr val="7030A0"/>
                          </a:solidFill>
                          <a:latin typeface="Times New Roman" pitchFamily="18" charset="0"/>
                          <a:cs typeface="Times New Roman" pitchFamily="18" charset="0"/>
                        </a:rPr>
                        <a:t>)</a:t>
                      </a:r>
                    </a:p>
                    <a:p>
                      <a:pPr marL="0" marR="0" indent="0" algn="l" defTabSz="914400" rtl="0" eaLnBrk="1" fontAlgn="auto" latinLnBrk="0" hangingPunct="1">
                        <a:lnSpc>
                          <a:spcPct val="100000"/>
                        </a:lnSpc>
                        <a:spcBef>
                          <a:spcPts val="0"/>
                        </a:spcBef>
                        <a:spcAft>
                          <a:spcPts val="0"/>
                        </a:spcAft>
                        <a:buClrTx/>
                        <a:buSzTx/>
                        <a:buFontTx/>
                        <a:buNone/>
                        <a:tabLst/>
                        <a:defRPr/>
                      </a:pPr>
                      <a:endParaRPr lang="tr-TR" sz="1600" b="1" i="1" u="none" dirty="0" smtClean="0">
                        <a:solidFill>
                          <a:srgbClr val="00B0F0"/>
                        </a:solidFill>
                        <a:latin typeface="Comic Sans MS" pitchFamily="66" charset="0"/>
                        <a:cs typeface="Times New Roman"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9D1A9"/>
                    </a:solidFill>
                  </a:tcPr>
                </a:tc>
              </a:tr>
              <a:tr h="4993023">
                <a:tc>
                  <a:txBody>
                    <a:bodyPr/>
                    <a:lstStyle/>
                    <a:p>
                      <a:pPr lvl="1" algn="just">
                        <a:buFont typeface="Wingdings" pitchFamily="2" charset="2"/>
                        <a:buNone/>
                      </a:pPr>
                      <a:endParaRPr kumimoji="0" lang="tr-TR" sz="2800" kern="1200" baseline="0" dirty="0" smtClean="0">
                        <a:solidFill>
                          <a:srgbClr val="00B0F0"/>
                        </a:solidFill>
                        <a:latin typeface="Times New Roman" pitchFamily="18" charset="0"/>
                        <a:ea typeface="+mn-ea"/>
                        <a:cs typeface="Times New Roman" pitchFamily="18" charset="0"/>
                      </a:endParaRPr>
                    </a:p>
                    <a:p>
                      <a:pPr lvl="1" eaLnBrk="1" hangingPunct="1">
                        <a:lnSpc>
                          <a:spcPct val="80000"/>
                        </a:lnSpc>
                        <a:buFontTx/>
                        <a:buNone/>
                        <a:defRPr/>
                      </a:pPr>
                      <a:endParaRPr kumimoji="0" lang="tr-TR" sz="2400" kern="1200" dirty="0" smtClean="0">
                        <a:solidFill>
                          <a:schemeClr val="dk1"/>
                        </a:solidFill>
                        <a:latin typeface="Times New Roman" pitchFamily="18" charset="0"/>
                        <a:ea typeface="+mn-ea"/>
                        <a:cs typeface="Times New Roman" pitchFamily="18" charset="0"/>
                      </a:endParaRPr>
                    </a:p>
                    <a:p>
                      <a:pPr lvl="1" eaLnBrk="1" hangingPunct="1">
                        <a:lnSpc>
                          <a:spcPct val="80000"/>
                        </a:lnSpc>
                        <a:buFontTx/>
                        <a:buNone/>
                        <a:defRPr/>
                      </a:pPr>
                      <a:endParaRPr lang="tr-TR" sz="2400" b="1" i="0" dirty="0" smtClean="0">
                        <a:solidFill>
                          <a:srgbClr val="F3850D"/>
                        </a:solidFill>
                        <a:effectLst/>
                        <a:latin typeface="Times New Roman" pitchFamily="18" charset="0"/>
                        <a:cs typeface="Times New Roman" pitchFamily="18" charset="0"/>
                      </a:endParaRPr>
                    </a:p>
                  </a:txBody>
                  <a:tcPr>
                    <a:lnL w="9525" cap="flat" cmpd="sng" algn="ctr">
                      <a:noFill/>
                      <a:prstDash val="solid"/>
                    </a:lnL>
                    <a:lnR w="9525" cap="flat" cmpd="sng" algn="ctr">
                      <a:noFill/>
                      <a:prstDash val="solid"/>
                    </a:lnR>
                    <a:lnT w="12700" cap="flat" cmpd="sng" algn="ctr">
                      <a:noFill/>
                      <a:prstDash val="solid"/>
                      <a:round/>
                      <a:headEnd type="none" w="med" len="med"/>
                      <a:tailEnd type="none" w="med" len="med"/>
                    </a:lnT>
                    <a:lnB w="9525" cap="flat" cmpd="sng" algn="ctr">
                      <a:noFill/>
                      <a:prstDash val="solid"/>
                    </a:lnB>
                    <a:lnTlToBr w="12700" cmpd="sng">
                      <a:noFill/>
                      <a:prstDash val="solid"/>
                    </a:lnTlToBr>
                    <a:lnBlToTr w="12700" cmpd="sng">
                      <a:noFill/>
                      <a:prstDash val="solid"/>
                    </a:lnBlToTr>
                    <a:noFill/>
                  </a:tcPr>
                </a:tc>
              </a:tr>
            </a:tbl>
          </a:graphicData>
        </a:graphic>
      </p:graphicFrame>
      <p:sp>
        <p:nvSpPr>
          <p:cNvPr id="14" name="13 Eksi"/>
          <p:cNvSpPr/>
          <p:nvPr/>
        </p:nvSpPr>
        <p:spPr>
          <a:xfrm>
            <a:off x="-1357313" y="549275"/>
            <a:ext cx="10501313" cy="792163"/>
          </a:xfrm>
          <a:prstGeom prst="mathMinus">
            <a:avLst/>
          </a:prstGeom>
          <a:solidFill>
            <a:srgbClr val="781E46"/>
          </a:solidFill>
          <a:ln>
            <a:solidFill>
              <a:srgbClr val="EF4111">
                <a:alpha val="40000"/>
              </a:srgb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tr-TR"/>
          </a:p>
        </p:txBody>
      </p:sp>
      <p:pic>
        <p:nvPicPr>
          <p:cNvPr id="61444" name="4 Resim"/>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auto">
          <a:xfrm>
            <a:off x="7818438" y="333375"/>
            <a:ext cx="1035050" cy="1035050"/>
          </a:xfrm>
          <a:prstGeom prst="rect">
            <a:avLst/>
          </a:prstGeom>
          <a:noFill/>
          <a:ln w="9525">
            <a:noFill/>
            <a:miter lim="800000"/>
            <a:headEnd/>
            <a:tailEnd/>
          </a:ln>
        </p:spPr>
      </p:pic>
      <p:sp>
        <p:nvSpPr>
          <p:cNvPr id="7" name="6 Eksi"/>
          <p:cNvSpPr/>
          <p:nvPr/>
        </p:nvSpPr>
        <p:spPr>
          <a:xfrm>
            <a:off x="8821738" y="476250"/>
            <a:ext cx="322262" cy="865188"/>
          </a:xfrm>
          <a:prstGeom prst="mathMinus">
            <a:avLst/>
          </a:prstGeom>
          <a:solidFill>
            <a:srgbClr val="781E46"/>
          </a:solidFill>
          <a:ln>
            <a:solidFill>
              <a:srgbClr val="EF4111">
                <a:alpha val="15000"/>
              </a:srgb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tr-TR"/>
          </a:p>
        </p:txBody>
      </p:sp>
      <p:pic>
        <p:nvPicPr>
          <p:cNvPr id="61446" name="Picture 7"/>
          <p:cNvPicPr>
            <a:picLocks noChangeAspect="1" noChangeArrowheads="1"/>
          </p:cNvPicPr>
          <p:nvPr/>
        </p:nvPicPr>
        <p:blipFill>
          <a:blip r:embed="rId3" cstate="print"/>
          <a:srcRect/>
          <a:stretch>
            <a:fillRect/>
          </a:stretch>
        </p:blipFill>
        <p:spPr bwMode="auto">
          <a:xfrm>
            <a:off x="0" y="1052513"/>
            <a:ext cx="9251950" cy="60483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F9D1A9"/>
        </a:solidFill>
        <a:effectLst/>
      </p:bgPr>
    </p:bg>
    <p:spTree>
      <p:nvGrpSpPr>
        <p:cNvPr id="1" name=""/>
        <p:cNvGrpSpPr/>
        <p:nvPr/>
      </p:nvGrpSpPr>
      <p:grpSpPr>
        <a:xfrm>
          <a:off x="0" y="0"/>
          <a:ext cx="0" cy="0"/>
          <a:chOff x="0" y="0"/>
          <a:chExt cx="0" cy="0"/>
        </a:xfrm>
      </p:grpSpPr>
      <p:graphicFrame>
        <p:nvGraphicFramePr>
          <p:cNvPr id="6" name="5 Tablo"/>
          <p:cNvGraphicFramePr>
            <a:graphicFrameLocks noGrp="1"/>
          </p:cNvGraphicFramePr>
          <p:nvPr>
            <p:extLst>
              <p:ext uri="{D42A27DB-BD31-4B8C-83A1-F6EECF244321}">
                <p14:modId xmlns:p14="http://schemas.microsoft.com/office/powerpoint/2010/main" val="1012112506"/>
              </p:ext>
            </p:extLst>
          </p:nvPr>
        </p:nvGraphicFramePr>
        <p:xfrm>
          <a:off x="0" y="188640"/>
          <a:ext cx="9143999" cy="6609356"/>
        </p:xfrm>
        <a:graphic>
          <a:graphicData uri="http://schemas.openxmlformats.org/drawingml/2006/table">
            <a:tbl>
              <a:tblPr>
                <a:effectLst>
                  <a:outerShdw blurRad="57150" dist="38100" dir="5400000" algn="ctr" rotWithShape="0">
                    <a:srgbClr val="F3850D">
                      <a:alpha val="48000"/>
                    </a:srgbClr>
                  </a:outerShdw>
                </a:effectLst>
                <a:tableStyleId>{69C7853C-536D-4A76-A0AE-DD22124D55A5}</a:tableStyleId>
              </a:tblPr>
              <a:tblGrid>
                <a:gridCol w="9143999"/>
              </a:tblGrid>
              <a:tr h="72008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sz="2400" b="1" dirty="0" smtClean="0">
                          <a:solidFill>
                            <a:srgbClr val="FF0000"/>
                          </a:solidFill>
                          <a:latin typeface="Times New Roman" pitchFamily="18" charset="0"/>
                          <a:cs typeface="Times New Roman" pitchFamily="18" charset="0"/>
                        </a:rPr>
                        <a:t>Bütçe Hazırlık Formları </a:t>
                      </a:r>
                      <a:r>
                        <a:rPr lang="tr-TR" sz="1600" b="1" dirty="0" smtClean="0">
                          <a:solidFill>
                            <a:srgbClr val="7030A0"/>
                          </a:solidFill>
                          <a:latin typeface="Times New Roman" pitchFamily="18" charset="0"/>
                          <a:cs typeface="Times New Roman" pitchFamily="18" charset="0"/>
                        </a:rPr>
                        <a:t>(Form-17 Uluslar arası</a:t>
                      </a:r>
                      <a:r>
                        <a:rPr lang="tr-TR" sz="1600" b="1" baseline="0" dirty="0" smtClean="0">
                          <a:solidFill>
                            <a:srgbClr val="7030A0"/>
                          </a:solidFill>
                          <a:latin typeface="Times New Roman" pitchFamily="18" charset="0"/>
                          <a:cs typeface="Times New Roman" pitchFamily="18" charset="0"/>
                        </a:rPr>
                        <a:t> Kuruluşlara Üyelik Bilgi Formu)</a:t>
                      </a:r>
                      <a:endParaRPr lang="tr-TR" sz="2400" b="1" dirty="0" smtClean="0">
                        <a:solidFill>
                          <a:srgbClr val="7030A0"/>
                        </a:solidFill>
                        <a:latin typeface="Times New Roman" pitchFamily="18" charset="0"/>
                        <a:cs typeface="Times New Roman"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9D1A9"/>
                    </a:solidFill>
                  </a:tcPr>
                </a:tc>
              </a:tr>
              <a:tr h="5889276">
                <a:tc>
                  <a:txBody>
                    <a:bodyPr/>
                    <a:lstStyle/>
                    <a:p>
                      <a:pPr>
                        <a:buFont typeface="Wingdings" pitchFamily="2" charset="2"/>
                        <a:buChar char="Ø"/>
                      </a:pPr>
                      <a:r>
                        <a:rPr kumimoji="0" lang="tr-TR" sz="2400" kern="1200" dirty="0" smtClean="0">
                          <a:solidFill>
                            <a:schemeClr val="dk1"/>
                          </a:solidFill>
                          <a:latin typeface="Times New Roman" pitchFamily="18" charset="0"/>
                          <a:ea typeface="+mn-ea"/>
                          <a:cs typeface="Times New Roman" pitchFamily="18" charset="0"/>
                        </a:rPr>
                        <a:t> </a:t>
                      </a:r>
                      <a:endParaRPr lang="tr-TR" sz="2400" b="1" dirty="0" smtClean="0">
                        <a:latin typeface="Times New Roman" pitchFamily="18" charset="0"/>
                        <a:cs typeface="Times New Roman" pitchFamily="18" charset="0"/>
                      </a:endParaRPr>
                    </a:p>
                  </a:txBody>
                  <a:tcPr>
                    <a:lnL w="9525" cap="flat" cmpd="sng" algn="ctr">
                      <a:noFill/>
                      <a:prstDash val="solid"/>
                    </a:lnL>
                    <a:lnR w="9525" cap="flat" cmpd="sng" algn="ctr">
                      <a:noFill/>
                      <a:prstDash val="solid"/>
                    </a:lnR>
                    <a:lnT w="12700" cap="flat" cmpd="sng" algn="ctr">
                      <a:noFill/>
                      <a:prstDash val="solid"/>
                      <a:round/>
                      <a:headEnd type="none" w="med" len="med"/>
                      <a:tailEnd type="none" w="med" len="med"/>
                    </a:lnT>
                    <a:lnB w="9525" cap="flat" cmpd="sng" algn="ctr">
                      <a:noFill/>
                      <a:prstDash val="solid"/>
                    </a:lnB>
                    <a:lnTlToBr w="12700" cmpd="sng">
                      <a:noFill/>
                      <a:prstDash val="solid"/>
                    </a:lnTlToBr>
                    <a:lnBlToTr w="12700" cmpd="sng">
                      <a:noFill/>
                      <a:prstDash val="solid"/>
                    </a:lnBlToTr>
                    <a:solidFill>
                      <a:srgbClr val="F9D1A9"/>
                    </a:solidFill>
                  </a:tcPr>
                </a:tc>
              </a:tr>
            </a:tbl>
          </a:graphicData>
        </a:graphic>
      </p:graphicFrame>
      <p:sp>
        <p:nvSpPr>
          <p:cNvPr id="14" name="13 Eksi"/>
          <p:cNvSpPr/>
          <p:nvPr/>
        </p:nvSpPr>
        <p:spPr>
          <a:xfrm>
            <a:off x="-1357313" y="620713"/>
            <a:ext cx="10501313" cy="360362"/>
          </a:xfrm>
          <a:prstGeom prst="mathMinus">
            <a:avLst/>
          </a:prstGeom>
          <a:solidFill>
            <a:srgbClr val="781E46"/>
          </a:solidFill>
          <a:ln>
            <a:solidFill>
              <a:srgbClr val="EF4111">
                <a:alpha val="40000"/>
              </a:srgb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tr-TR"/>
          </a:p>
        </p:txBody>
      </p:sp>
      <p:pic>
        <p:nvPicPr>
          <p:cNvPr id="62468" name="4 Resim"/>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auto">
          <a:xfrm>
            <a:off x="7818438" y="260350"/>
            <a:ext cx="1035050" cy="1035050"/>
          </a:xfrm>
          <a:prstGeom prst="rect">
            <a:avLst/>
          </a:prstGeom>
          <a:noFill/>
          <a:ln w="9525">
            <a:noFill/>
            <a:miter lim="800000"/>
            <a:headEnd/>
            <a:tailEnd/>
          </a:ln>
        </p:spPr>
      </p:pic>
      <p:sp>
        <p:nvSpPr>
          <p:cNvPr id="7" name="6 Eksi"/>
          <p:cNvSpPr/>
          <p:nvPr/>
        </p:nvSpPr>
        <p:spPr>
          <a:xfrm>
            <a:off x="8821738" y="549275"/>
            <a:ext cx="322262" cy="503238"/>
          </a:xfrm>
          <a:prstGeom prst="mathMinus">
            <a:avLst/>
          </a:prstGeom>
          <a:solidFill>
            <a:srgbClr val="781E46"/>
          </a:solidFill>
          <a:ln>
            <a:solidFill>
              <a:srgbClr val="EF4111">
                <a:alpha val="15000"/>
              </a:srgb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tr-TR"/>
          </a:p>
        </p:txBody>
      </p:sp>
      <p:pic>
        <p:nvPicPr>
          <p:cNvPr id="2" name="Resim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64704"/>
            <a:ext cx="9144000" cy="6093296"/>
          </a:xfrm>
          <a:prstGeom prst="rect">
            <a:avLst/>
          </a:prstGeom>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F9D1A9"/>
        </a:solidFill>
        <a:effectLst/>
      </p:bgPr>
    </p:bg>
    <p:spTree>
      <p:nvGrpSpPr>
        <p:cNvPr id="1" name=""/>
        <p:cNvGrpSpPr/>
        <p:nvPr/>
      </p:nvGrpSpPr>
      <p:grpSpPr>
        <a:xfrm>
          <a:off x="0" y="0"/>
          <a:ext cx="0" cy="0"/>
          <a:chOff x="0" y="0"/>
          <a:chExt cx="0" cy="0"/>
        </a:xfrm>
      </p:grpSpPr>
      <p:graphicFrame>
        <p:nvGraphicFramePr>
          <p:cNvPr id="6" name="5 Tablo"/>
          <p:cNvGraphicFramePr>
            <a:graphicFrameLocks noGrp="1"/>
          </p:cNvGraphicFramePr>
          <p:nvPr>
            <p:extLst>
              <p:ext uri="{D42A27DB-BD31-4B8C-83A1-F6EECF244321}">
                <p14:modId xmlns:p14="http://schemas.microsoft.com/office/powerpoint/2010/main" val="1693175745"/>
              </p:ext>
            </p:extLst>
          </p:nvPr>
        </p:nvGraphicFramePr>
        <p:xfrm>
          <a:off x="0" y="188640"/>
          <a:ext cx="9143999" cy="6609356"/>
        </p:xfrm>
        <a:graphic>
          <a:graphicData uri="http://schemas.openxmlformats.org/drawingml/2006/table">
            <a:tbl>
              <a:tblPr>
                <a:effectLst>
                  <a:outerShdw blurRad="57150" dist="38100" dir="5400000" algn="ctr" rotWithShape="0">
                    <a:srgbClr val="F3850D">
                      <a:alpha val="48000"/>
                    </a:srgbClr>
                  </a:outerShdw>
                </a:effectLst>
                <a:tableStyleId>{69C7853C-536D-4A76-A0AE-DD22124D55A5}</a:tableStyleId>
              </a:tblPr>
              <a:tblGrid>
                <a:gridCol w="9143999"/>
              </a:tblGrid>
              <a:tr h="72008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sz="2400" b="1" dirty="0" smtClean="0">
                          <a:solidFill>
                            <a:srgbClr val="FF0000"/>
                          </a:solidFill>
                          <a:latin typeface="Times New Roman" pitchFamily="18" charset="0"/>
                          <a:cs typeface="Times New Roman" pitchFamily="18" charset="0"/>
                        </a:rPr>
                        <a:t>Bütçe Hazırlık Formları </a:t>
                      </a:r>
                      <a:r>
                        <a:rPr lang="tr-TR" sz="1600" b="1" dirty="0" smtClean="0">
                          <a:solidFill>
                            <a:srgbClr val="7030A0"/>
                          </a:solidFill>
                          <a:latin typeface="Times New Roman" pitchFamily="18" charset="0"/>
                          <a:cs typeface="Times New Roman" pitchFamily="18" charset="0"/>
                        </a:rPr>
                        <a:t>(Form-18 237 s.Taşıt </a:t>
                      </a:r>
                      <a:r>
                        <a:rPr lang="tr-TR" sz="1600" b="1" dirty="0" err="1" smtClean="0">
                          <a:solidFill>
                            <a:srgbClr val="7030A0"/>
                          </a:solidFill>
                          <a:latin typeface="Times New Roman" pitchFamily="18" charset="0"/>
                          <a:cs typeface="Times New Roman" pitchFamily="18" charset="0"/>
                        </a:rPr>
                        <a:t>K.Göre</a:t>
                      </a:r>
                      <a:r>
                        <a:rPr lang="tr-TR" sz="1600" b="1" dirty="0" smtClean="0">
                          <a:solidFill>
                            <a:srgbClr val="7030A0"/>
                          </a:solidFill>
                          <a:latin typeface="Times New Roman" pitchFamily="18" charset="0"/>
                          <a:cs typeface="Times New Roman" pitchFamily="18" charset="0"/>
                        </a:rPr>
                        <a:t> 2018 Yılında </a:t>
                      </a:r>
                      <a:r>
                        <a:rPr lang="tr-TR" sz="1600" b="1" dirty="0" err="1" smtClean="0">
                          <a:solidFill>
                            <a:srgbClr val="7030A0"/>
                          </a:solidFill>
                          <a:latin typeface="Times New Roman" pitchFamily="18" charset="0"/>
                          <a:cs typeface="Times New Roman" pitchFamily="18" charset="0"/>
                        </a:rPr>
                        <a:t>Edi.Taşıtlar</a:t>
                      </a:r>
                      <a:r>
                        <a:rPr lang="tr-TR" sz="1600" b="1" baseline="0" dirty="0" smtClean="0">
                          <a:solidFill>
                            <a:srgbClr val="7030A0"/>
                          </a:solidFill>
                          <a:latin typeface="Times New Roman" pitchFamily="18" charset="0"/>
                          <a:cs typeface="Times New Roman" pitchFamily="18" charset="0"/>
                        </a:rPr>
                        <a:t> F.)</a:t>
                      </a:r>
                      <a:endParaRPr lang="tr-TR" sz="2400" b="1" dirty="0" smtClean="0">
                        <a:solidFill>
                          <a:srgbClr val="7030A0"/>
                        </a:solidFill>
                        <a:latin typeface="Times New Roman" pitchFamily="18" charset="0"/>
                        <a:cs typeface="Times New Roman"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9D1A9"/>
                    </a:solidFill>
                  </a:tcPr>
                </a:tc>
              </a:tr>
              <a:tr h="5889276">
                <a:tc>
                  <a:txBody>
                    <a:bodyPr/>
                    <a:lstStyle/>
                    <a:p>
                      <a:pPr>
                        <a:buFont typeface="Wingdings" pitchFamily="2" charset="2"/>
                        <a:buChar char="Ø"/>
                      </a:pPr>
                      <a:r>
                        <a:rPr kumimoji="0" lang="tr-TR" sz="2400" kern="1200" dirty="0" smtClean="0">
                          <a:solidFill>
                            <a:schemeClr val="dk1"/>
                          </a:solidFill>
                          <a:latin typeface="Times New Roman" pitchFamily="18" charset="0"/>
                          <a:ea typeface="+mn-ea"/>
                          <a:cs typeface="Times New Roman" pitchFamily="18" charset="0"/>
                        </a:rPr>
                        <a:t> </a:t>
                      </a:r>
                      <a:endParaRPr lang="tr-TR" sz="2400" b="1" dirty="0" smtClean="0">
                        <a:latin typeface="Times New Roman" pitchFamily="18" charset="0"/>
                        <a:cs typeface="Times New Roman" pitchFamily="18" charset="0"/>
                      </a:endParaRPr>
                    </a:p>
                  </a:txBody>
                  <a:tcPr>
                    <a:lnL w="9525" cap="flat" cmpd="sng" algn="ctr">
                      <a:noFill/>
                      <a:prstDash val="solid"/>
                    </a:lnL>
                    <a:lnR w="9525" cap="flat" cmpd="sng" algn="ctr">
                      <a:noFill/>
                      <a:prstDash val="solid"/>
                    </a:lnR>
                    <a:lnT w="12700" cap="flat" cmpd="sng" algn="ctr">
                      <a:noFill/>
                      <a:prstDash val="solid"/>
                      <a:round/>
                      <a:headEnd type="none" w="med" len="med"/>
                      <a:tailEnd type="none" w="med" len="med"/>
                    </a:lnT>
                    <a:lnB w="9525" cap="flat" cmpd="sng" algn="ctr">
                      <a:noFill/>
                      <a:prstDash val="solid"/>
                    </a:lnB>
                    <a:lnTlToBr w="12700" cmpd="sng">
                      <a:noFill/>
                      <a:prstDash val="solid"/>
                    </a:lnTlToBr>
                    <a:lnBlToTr w="12700" cmpd="sng">
                      <a:noFill/>
                      <a:prstDash val="solid"/>
                    </a:lnBlToTr>
                    <a:solidFill>
                      <a:srgbClr val="F9D1A9"/>
                    </a:solidFill>
                  </a:tcPr>
                </a:tc>
              </a:tr>
            </a:tbl>
          </a:graphicData>
        </a:graphic>
      </p:graphicFrame>
      <p:sp>
        <p:nvSpPr>
          <p:cNvPr id="14" name="13 Eksi"/>
          <p:cNvSpPr/>
          <p:nvPr/>
        </p:nvSpPr>
        <p:spPr>
          <a:xfrm>
            <a:off x="-1357313" y="620713"/>
            <a:ext cx="10501313" cy="360362"/>
          </a:xfrm>
          <a:prstGeom prst="mathMinus">
            <a:avLst/>
          </a:prstGeom>
          <a:solidFill>
            <a:srgbClr val="781E46"/>
          </a:solidFill>
          <a:ln>
            <a:solidFill>
              <a:srgbClr val="EF4111">
                <a:alpha val="40000"/>
              </a:srgb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tr-TR"/>
          </a:p>
        </p:txBody>
      </p:sp>
      <p:pic>
        <p:nvPicPr>
          <p:cNvPr id="63492" name="4 Resim"/>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auto">
          <a:xfrm>
            <a:off x="7818438" y="260350"/>
            <a:ext cx="1035050" cy="1035050"/>
          </a:xfrm>
          <a:prstGeom prst="rect">
            <a:avLst/>
          </a:prstGeom>
          <a:noFill/>
          <a:ln w="9525">
            <a:noFill/>
            <a:miter lim="800000"/>
            <a:headEnd/>
            <a:tailEnd/>
          </a:ln>
        </p:spPr>
      </p:pic>
      <p:sp>
        <p:nvSpPr>
          <p:cNvPr id="7" name="6 Eksi"/>
          <p:cNvSpPr/>
          <p:nvPr/>
        </p:nvSpPr>
        <p:spPr>
          <a:xfrm>
            <a:off x="8821738" y="549275"/>
            <a:ext cx="322262" cy="503238"/>
          </a:xfrm>
          <a:prstGeom prst="mathMinus">
            <a:avLst/>
          </a:prstGeom>
          <a:solidFill>
            <a:srgbClr val="781E46"/>
          </a:solidFill>
          <a:ln>
            <a:solidFill>
              <a:srgbClr val="EF4111">
                <a:alpha val="15000"/>
              </a:srgb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tr-TR"/>
          </a:p>
        </p:txBody>
      </p:sp>
      <p:pic>
        <p:nvPicPr>
          <p:cNvPr id="2" name="Resim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64704"/>
            <a:ext cx="9144000" cy="6093296"/>
          </a:xfrm>
          <a:prstGeom prst="rect">
            <a:avLst/>
          </a:prstGeom>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F9D1A9"/>
        </a:solidFill>
        <a:effectLst/>
      </p:bgPr>
    </p:bg>
    <p:spTree>
      <p:nvGrpSpPr>
        <p:cNvPr id="1" name=""/>
        <p:cNvGrpSpPr/>
        <p:nvPr/>
      </p:nvGrpSpPr>
      <p:grpSpPr>
        <a:xfrm>
          <a:off x="0" y="0"/>
          <a:ext cx="0" cy="0"/>
          <a:chOff x="0" y="0"/>
          <a:chExt cx="0" cy="0"/>
        </a:xfrm>
      </p:grpSpPr>
      <p:graphicFrame>
        <p:nvGraphicFramePr>
          <p:cNvPr id="6" name="5 Tablo"/>
          <p:cNvGraphicFramePr>
            <a:graphicFrameLocks noGrp="1"/>
          </p:cNvGraphicFramePr>
          <p:nvPr>
            <p:extLst>
              <p:ext uri="{D42A27DB-BD31-4B8C-83A1-F6EECF244321}">
                <p14:modId xmlns:p14="http://schemas.microsoft.com/office/powerpoint/2010/main" val="3535178115"/>
              </p:ext>
            </p:extLst>
          </p:nvPr>
        </p:nvGraphicFramePr>
        <p:xfrm>
          <a:off x="0" y="188640"/>
          <a:ext cx="9143999" cy="6609356"/>
        </p:xfrm>
        <a:graphic>
          <a:graphicData uri="http://schemas.openxmlformats.org/drawingml/2006/table">
            <a:tbl>
              <a:tblPr>
                <a:effectLst>
                  <a:outerShdw blurRad="57150" dist="38100" dir="5400000" algn="ctr" rotWithShape="0">
                    <a:srgbClr val="F3850D">
                      <a:alpha val="48000"/>
                    </a:srgbClr>
                  </a:outerShdw>
                </a:effectLst>
                <a:tableStyleId>{69C7853C-536D-4A76-A0AE-DD22124D55A5}</a:tableStyleId>
              </a:tblPr>
              <a:tblGrid>
                <a:gridCol w="9143999"/>
              </a:tblGrid>
              <a:tr h="72008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sz="2400" b="1" dirty="0" smtClean="0">
                          <a:solidFill>
                            <a:srgbClr val="FF0000"/>
                          </a:solidFill>
                          <a:latin typeface="Times New Roman" pitchFamily="18" charset="0"/>
                          <a:cs typeface="Times New Roman" pitchFamily="18" charset="0"/>
                        </a:rPr>
                        <a:t>Bütçe Hazırlık Formları </a:t>
                      </a:r>
                      <a:r>
                        <a:rPr lang="tr-TR" sz="1600" b="1" dirty="0" smtClean="0">
                          <a:solidFill>
                            <a:srgbClr val="7030A0"/>
                          </a:solidFill>
                          <a:latin typeface="Times New Roman" pitchFamily="18" charset="0"/>
                          <a:cs typeface="Times New Roman" pitchFamily="18" charset="0"/>
                        </a:rPr>
                        <a:t>(Form-19 Mevcut Taşıtlar</a:t>
                      </a:r>
                      <a:r>
                        <a:rPr lang="tr-TR" sz="1600" b="1" baseline="0" dirty="0" smtClean="0">
                          <a:solidFill>
                            <a:srgbClr val="7030A0"/>
                          </a:solidFill>
                          <a:latin typeface="Times New Roman" pitchFamily="18" charset="0"/>
                          <a:cs typeface="Times New Roman" pitchFamily="18" charset="0"/>
                        </a:rPr>
                        <a:t> İle </a:t>
                      </a:r>
                      <a:r>
                        <a:rPr lang="tr-TR" sz="1600" b="1" baseline="0" dirty="0" err="1" smtClean="0">
                          <a:solidFill>
                            <a:srgbClr val="7030A0"/>
                          </a:solidFill>
                          <a:latin typeface="Times New Roman" pitchFamily="18" charset="0"/>
                          <a:cs typeface="Times New Roman" pitchFamily="18" charset="0"/>
                        </a:rPr>
                        <a:t>Hiz</a:t>
                      </a:r>
                      <a:r>
                        <a:rPr lang="tr-TR" sz="1600" b="1" baseline="0" dirty="0" smtClean="0">
                          <a:solidFill>
                            <a:srgbClr val="7030A0"/>
                          </a:solidFill>
                          <a:latin typeface="Times New Roman" pitchFamily="18" charset="0"/>
                          <a:cs typeface="Times New Roman" pitchFamily="18" charset="0"/>
                        </a:rPr>
                        <a:t>.Alı.Sur.Kul.Taşıtlar F.)</a:t>
                      </a:r>
                      <a:endParaRPr lang="tr-TR" sz="2400" b="1" dirty="0" smtClean="0">
                        <a:solidFill>
                          <a:srgbClr val="7030A0"/>
                        </a:solidFill>
                        <a:latin typeface="Times New Roman" pitchFamily="18" charset="0"/>
                        <a:cs typeface="Times New Roman"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9D1A9"/>
                    </a:solidFill>
                  </a:tcPr>
                </a:tc>
              </a:tr>
              <a:tr h="5889276">
                <a:tc>
                  <a:txBody>
                    <a:bodyPr/>
                    <a:lstStyle/>
                    <a:p>
                      <a:pPr>
                        <a:buFont typeface="Wingdings" pitchFamily="2" charset="2"/>
                        <a:buChar char="Ø"/>
                      </a:pPr>
                      <a:r>
                        <a:rPr kumimoji="0" lang="tr-TR" sz="2400" kern="1200" dirty="0" smtClean="0">
                          <a:solidFill>
                            <a:schemeClr val="dk1"/>
                          </a:solidFill>
                          <a:latin typeface="Times New Roman" pitchFamily="18" charset="0"/>
                          <a:ea typeface="+mn-ea"/>
                          <a:cs typeface="Times New Roman" pitchFamily="18" charset="0"/>
                        </a:rPr>
                        <a:t> </a:t>
                      </a:r>
                      <a:endParaRPr lang="tr-TR" sz="2400" b="1" dirty="0" smtClean="0">
                        <a:latin typeface="Times New Roman" pitchFamily="18" charset="0"/>
                        <a:cs typeface="Times New Roman" pitchFamily="18" charset="0"/>
                      </a:endParaRPr>
                    </a:p>
                  </a:txBody>
                  <a:tcPr>
                    <a:lnL w="9525" cap="flat" cmpd="sng" algn="ctr">
                      <a:noFill/>
                      <a:prstDash val="solid"/>
                    </a:lnL>
                    <a:lnR w="9525" cap="flat" cmpd="sng" algn="ctr">
                      <a:noFill/>
                      <a:prstDash val="solid"/>
                    </a:lnR>
                    <a:lnT w="12700" cap="flat" cmpd="sng" algn="ctr">
                      <a:noFill/>
                      <a:prstDash val="solid"/>
                      <a:round/>
                      <a:headEnd type="none" w="med" len="med"/>
                      <a:tailEnd type="none" w="med" len="med"/>
                    </a:lnT>
                    <a:lnB w="9525" cap="flat" cmpd="sng" algn="ctr">
                      <a:noFill/>
                      <a:prstDash val="solid"/>
                    </a:lnB>
                    <a:lnTlToBr w="12700" cmpd="sng">
                      <a:noFill/>
                      <a:prstDash val="solid"/>
                    </a:lnTlToBr>
                    <a:lnBlToTr w="12700" cmpd="sng">
                      <a:noFill/>
                      <a:prstDash val="solid"/>
                    </a:lnBlToTr>
                    <a:solidFill>
                      <a:srgbClr val="F9D1A9"/>
                    </a:solidFill>
                  </a:tcPr>
                </a:tc>
              </a:tr>
            </a:tbl>
          </a:graphicData>
        </a:graphic>
      </p:graphicFrame>
      <p:sp>
        <p:nvSpPr>
          <p:cNvPr id="14" name="13 Eksi"/>
          <p:cNvSpPr/>
          <p:nvPr/>
        </p:nvSpPr>
        <p:spPr>
          <a:xfrm>
            <a:off x="-1357313" y="620713"/>
            <a:ext cx="10501313" cy="360362"/>
          </a:xfrm>
          <a:prstGeom prst="mathMinus">
            <a:avLst/>
          </a:prstGeom>
          <a:solidFill>
            <a:srgbClr val="781E46"/>
          </a:solidFill>
          <a:ln>
            <a:solidFill>
              <a:srgbClr val="EF4111">
                <a:alpha val="40000"/>
              </a:srgb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tr-TR"/>
          </a:p>
        </p:txBody>
      </p:sp>
      <p:pic>
        <p:nvPicPr>
          <p:cNvPr id="64516" name="4 Resim"/>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auto">
          <a:xfrm>
            <a:off x="7818438" y="260350"/>
            <a:ext cx="1035050" cy="1035050"/>
          </a:xfrm>
          <a:prstGeom prst="rect">
            <a:avLst/>
          </a:prstGeom>
          <a:noFill/>
          <a:ln w="9525">
            <a:noFill/>
            <a:miter lim="800000"/>
            <a:headEnd/>
            <a:tailEnd/>
          </a:ln>
        </p:spPr>
      </p:pic>
      <p:sp>
        <p:nvSpPr>
          <p:cNvPr id="7" name="6 Eksi"/>
          <p:cNvSpPr/>
          <p:nvPr/>
        </p:nvSpPr>
        <p:spPr>
          <a:xfrm>
            <a:off x="8821738" y="549275"/>
            <a:ext cx="322262" cy="503238"/>
          </a:xfrm>
          <a:prstGeom prst="mathMinus">
            <a:avLst/>
          </a:prstGeom>
          <a:solidFill>
            <a:srgbClr val="781E46"/>
          </a:solidFill>
          <a:ln>
            <a:solidFill>
              <a:srgbClr val="EF4111">
                <a:alpha val="15000"/>
              </a:srgb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tr-TR"/>
          </a:p>
        </p:txBody>
      </p:sp>
      <p:pic>
        <p:nvPicPr>
          <p:cNvPr id="2" name="Resim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64704"/>
            <a:ext cx="9144000" cy="6093296"/>
          </a:xfrm>
          <a:prstGeom prst="rect">
            <a:avLst/>
          </a:prstGeom>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F9D1A9"/>
        </a:solidFill>
        <a:effectLst/>
      </p:bgPr>
    </p:bg>
    <p:spTree>
      <p:nvGrpSpPr>
        <p:cNvPr id="1" name=""/>
        <p:cNvGrpSpPr/>
        <p:nvPr/>
      </p:nvGrpSpPr>
      <p:grpSpPr>
        <a:xfrm>
          <a:off x="0" y="0"/>
          <a:ext cx="0" cy="0"/>
          <a:chOff x="0" y="0"/>
          <a:chExt cx="0" cy="0"/>
        </a:xfrm>
      </p:grpSpPr>
      <p:graphicFrame>
        <p:nvGraphicFramePr>
          <p:cNvPr id="6" name="5 Tablo"/>
          <p:cNvGraphicFramePr>
            <a:graphicFrameLocks noGrp="1"/>
          </p:cNvGraphicFramePr>
          <p:nvPr>
            <p:extLst>
              <p:ext uri="{D42A27DB-BD31-4B8C-83A1-F6EECF244321}">
                <p14:modId xmlns:p14="http://schemas.microsoft.com/office/powerpoint/2010/main" val="1893781395"/>
              </p:ext>
            </p:extLst>
          </p:nvPr>
        </p:nvGraphicFramePr>
        <p:xfrm>
          <a:off x="0" y="188640"/>
          <a:ext cx="9143999" cy="6609356"/>
        </p:xfrm>
        <a:graphic>
          <a:graphicData uri="http://schemas.openxmlformats.org/drawingml/2006/table">
            <a:tbl>
              <a:tblPr>
                <a:effectLst>
                  <a:outerShdw blurRad="57150" dist="38100" dir="5400000" algn="ctr" rotWithShape="0">
                    <a:srgbClr val="F3850D">
                      <a:alpha val="48000"/>
                    </a:srgbClr>
                  </a:outerShdw>
                </a:effectLst>
                <a:tableStyleId>{69C7853C-536D-4A76-A0AE-DD22124D55A5}</a:tableStyleId>
              </a:tblPr>
              <a:tblGrid>
                <a:gridCol w="9143999"/>
              </a:tblGrid>
              <a:tr h="72008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sz="2400" b="1" dirty="0" smtClean="0">
                          <a:solidFill>
                            <a:srgbClr val="FF0000"/>
                          </a:solidFill>
                          <a:latin typeface="Times New Roman" pitchFamily="18" charset="0"/>
                          <a:cs typeface="Times New Roman" pitchFamily="18" charset="0"/>
                        </a:rPr>
                        <a:t>Bütçe Hazırlık Formları </a:t>
                      </a:r>
                      <a:r>
                        <a:rPr lang="tr-TR" sz="1600" b="1" dirty="0" smtClean="0">
                          <a:solidFill>
                            <a:srgbClr val="7030A0"/>
                          </a:solidFill>
                          <a:latin typeface="Times New Roman" pitchFamily="18" charset="0"/>
                          <a:cs typeface="Times New Roman" pitchFamily="18" charset="0"/>
                        </a:rPr>
                        <a:t>(Form-20/1 </a:t>
                      </a:r>
                      <a:r>
                        <a:rPr lang="tr-TR" sz="1600" b="1" dirty="0" err="1" smtClean="0">
                          <a:solidFill>
                            <a:srgbClr val="7030A0"/>
                          </a:solidFill>
                          <a:latin typeface="Times New Roman" pitchFamily="18" charset="0"/>
                          <a:cs typeface="Times New Roman" pitchFamily="18" charset="0"/>
                        </a:rPr>
                        <a:t>H</a:t>
                      </a:r>
                      <a:r>
                        <a:rPr lang="tr-TR" sz="1600" b="1" baseline="0" dirty="0" err="1" smtClean="0">
                          <a:solidFill>
                            <a:srgbClr val="7030A0"/>
                          </a:solidFill>
                          <a:latin typeface="Times New Roman" pitchFamily="18" charset="0"/>
                          <a:cs typeface="Times New Roman" pitchFamily="18" charset="0"/>
                        </a:rPr>
                        <a:t>iz.Alı.Sur.</a:t>
                      </a:r>
                      <a:r>
                        <a:rPr lang="tr-TR" sz="1600" b="1" baseline="0" dirty="0" err="1" smtClean="0">
                          <a:solidFill>
                            <a:schemeClr val="accent4">
                              <a:lumMod val="75000"/>
                            </a:schemeClr>
                          </a:solidFill>
                          <a:latin typeface="Times New Roman" pitchFamily="18" charset="0"/>
                          <a:cs typeface="Times New Roman" pitchFamily="18" charset="0"/>
                        </a:rPr>
                        <a:t>Kullanılacak</a:t>
                      </a:r>
                      <a:r>
                        <a:rPr lang="tr-TR" sz="1600" b="1" baseline="0" dirty="0" smtClean="0">
                          <a:solidFill>
                            <a:schemeClr val="accent4">
                              <a:lumMod val="75000"/>
                            </a:schemeClr>
                          </a:solidFill>
                          <a:latin typeface="Times New Roman" pitchFamily="18" charset="0"/>
                          <a:cs typeface="Times New Roman" pitchFamily="18" charset="0"/>
                        </a:rPr>
                        <a:t> </a:t>
                      </a:r>
                      <a:r>
                        <a:rPr lang="tr-TR" sz="1600" b="1" baseline="0" dirty="0" smtClean="0">
                          <a:solidFill>
                            <a:srgbClr val="7030A0"/>
                          </a:solidFill>
                          <a:latin typeface="Times New Roman" pitchFamily="18" charset="0"/>
                          <a:cs typeface="Times New Roman" pitchFamily="18" charset="0"/>
                        </a:rPr>
                        <a:t>Taşıtlar F.)</a:t>
                      </a:r>
                      <a:endParaRPr lang="tr-TR" sz="2400" b="1" dirty="0" smtClean="0">
                        <a:solidFill>
                          <a:srgbClr val="7030A0"/>
                        </a:solidFill>
                        <a:latin typeface="Times New Roman" pitchFamily="18" charset="0"/>
                        <a:cs typeface="Times New Roman"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9D1A9"/>
                    </a:solidFill>
                  </a:tcPr>
                </a:tc>
              </a:tr>
              <a:tr h="5889276">
                <a:tc>
                  <a:txBody>
                    <a:bodyPr/>
                    <a:lstStyle/>
                    <a:p>
                      <a:pPr>
                        <a:buFont typeface="Wingdings" pitchFamily="2" charset="2"/>
                        <a:buChar char="Ø"/>
                      </a:pPr>
                      <a:r>
                        <a:rPr kumimoji="0" lang="tr-TR" sz="2400" kern="1200" dirty="0" smtClean="0">
                          <a:solidFill>
                            <a:schemeClr val="dk1"/>
                          </a:solidFill>
                          <a:latin typeface="Times New Roman" pitchFamily="18" charset="0"/>
                          <a:ea typeface="+mn-ea"/>
                          <a:cs typeface="Times New Roman" pitchFamily="18" charset="0"/>
                        </a:rPr>
                        <a:t> </a:t>
                      </a:r>
                      <a:endParaRPr lang="tr-TR" sz="2400" b="1" dirty="0" smtClean="0">
                        <a:latin typeface="Times New Roman" pitchFamily="18" charset="0"/>
                        <a:cs typeface="Times New Roman" pitchFamily="18" charset="0"/>
                      </a:endParaRPr>
                    </a:p>
                  </a:txBody>
                  <a:tcPr>
                    <a:lnL w="9525" cap="flat" cmpd="sng" algn="ctr">
                      <a:noFill/>
                      <a:prstDash val="solid"/>
                    </a:lnL>
                    <a:lnR w="9525" cap="flat" cmpd="sng" algn="ctr">
                      <a:noFill/>
                      <a:prstDash val="solid"/>
                    </a:lnR>
                    <a:lnT w="12700" cap="flat" cmpd="sng" algn="ctr">
                      <a:noFill/>
                      <a:prstDash val="solid"/>
                      <a:round/>
                      <a:headEnd type="none" w="med" len="med"/>
                      <a:tailEnd type="none" w="med" len="med"/>
                    </a:lnT>
                    <a:lnB w="9525" cap="flat" cmpd="sng" algn="ctr">
                      <a:noFill/>
                      <a:prstDash val="solid"/>
                    </a:lnB>
                    <a:lnTlToBr w="12700" cmpd="sng">
                      <a:noFill/>
                      <a:prstDash val="solid"/>
                    </a:lnTlToBr>
                    <a:lnBlToTr w="12700" cmpd="sng">
                      <a:noFill/>
                      <a:prstDash val="solid"/>
                    </a:lnBlToTr>
                    <a:noFill/>
                  </a:tcPr>
                </a:tc>
              </a:tr>
            </a:tbl>
          </a:graphicData>
        </a:graphic>
      </p:graphicFrame>
      <p:sp>
        <p:nvSpPr>
          <p:cNvPr id="14" name="13 Eksi"/>
          <p:cNvSpPr/>
          <p:nvPr/>
        </p:nvSpPr>
        <p:spPr>
          <a:xfrm>
            <a:off x="-1357313" y="620713"/>
            <a:ext cx="10501313" cy="360362"/>
          </a:xfrm>
          <a:prstGeom prst="mathMinus">
            <a:avLst/>
          </a:prstGeom>
          <a:solidFill>
            <a:srgbClr val="781E46"/>
          </a:solidFill>
          <a:ln>
            <a:solidFill>
              <a:srgbClr val="EF4111">
                <a:alpha val="40000"/>
              </a:srgb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tr-TR"/>
          </a:p>
        </p:txBody>
      </p:sp>
      <p:pic>
        <p:nvPicPr>
          <p:cNvPr id="66564" name="4 Resim"/>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auto">
          <a:xfrm>
            <a:off x="7818438" y="260350"/>
            <a:ext cx="1035050" cy="1035050"/>
          </a:xfrm>
          <a:prstGeom prst="rect">
            <a:avLst/>
          </a:prstGeom>
          <a:noFill/>
          <a:ln w="9525">
            <a:noFill/>
            <a:miter lim="800000"/>
            <a:headEnd/>
            <a:tailEnd/>
          </a:ln>
        </p:spPr>
      </p:pic>
      <p:sp>
        <p:nvSpPr>
          <p:cNvPr id="7" name="6 Eksi"/>
          <p:cNvSpPr/>
          <p:nvPr/>
        </p:nvSpPr>
        <p:spPr>
          <a:xfrm>
            <a:off x="8821738" y="549275"/>
            <a:ext cx="322262" cy="503238"/>
          </a:xfrm>
          <a:prstGeom prst="mathMinus">
            <a:avLst/>
          </a:prstGeom>
          <a:solidFill>
            <a:srgbClr val="F3850D"/>
          </a:solidFill>
          <a:ln>
            <a:solidFill>
              <a:srgbClr val="EF4111">
                <a:alpha val="15000"/>
              </a:srgb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tr-TR"/>
          </a:p>
        </p:txBody>
      </p:sp>
      <p:pic>
        <p:nvPicPr>
          <p:cNvPr id="4" name="Resim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64704"/>
            <a:ext cx="9144000" cy="6093296"/>
          </a:xfrm>
          <a:prstGeom prst="rect">
            <a:avLst/>
          </a:prstGeom>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5 Tablo"/>
          <p:cNvGraphicFramePr>
            <a:graphicFrameLocks noGrp="1"/>
          </p:cNvGraphicFramePr>
          <p:nvPr>
            <p:extLst>
              <p:ext uri="{D42A27DB-BD31-4B8C-83A1-F6EECF244321}">
                <p14:modId xmlns:p14="http://schemas.microsoft.com/office/powerpoint/2010/main" val="1627029560"/>
              </p:ext>
            </p:extLst>
          </p:nvPr>
        </p:nvGraphicFramePr>
        <p:xfrm>
          <a:off x="0" y="188640"/>
          <a:ext cx="9143999" cy="6609356"/>
        </p:xfrm>
        <a:graphic>
          <a:graphicData uri="http://schemas.openxmlformats.org/drawingml/2006/table">
            <a:tbl>
              <a:tblPr>
                <a:effectLst>
                  <a:outerShdw blurRad="57150" dist="38100" dir="5400000" algn="ctr" rotWithShape="0">
                    <a:srgbClr val="F3850D">
                      <a:alpha val="48000"/>
                    </a:srgbClr>
                  </a:outerShdw>
                </a:effectLst>
                <a:tableStyleId>{69C7853C-536D-4A76-A0AE-DD22124D55A5}</a:tableStyleId>
              </a:tblPr>
              <a:tblGrid>
                <a:gridCol w="9143999"/>
              </a:tblGrid>
              <a:tr h="72008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sz="2400" b="1" dirty="0" smtClean="0">
                          <a:solidFill>
                            <a:srgbClr val="FF0000"/>
                          </a:solidFill>
                          <a:latin typeface="Times New Roman" pitchFamily="18" charset="0"/>
                          <a:cs typeface="Times New Roman" pitchFamily="18" charset="0"/>
                        </a:rPr>
                        <a:t>Bütçe Hazırlık Formları </a:t>
                      </a:r>
                      <a:r>
                        <a:rPr lang="tr-TR" sz="1600" b="1" dirty="0" smtClean="0">
                          <a:solidFill>
                            <a:srgbClr val="7030A0"/>
                          </a:solidFill>
                          <a:latin typeface="Times New Roman" pitchFamily="18" charset="0"/>
                          <a:cs typeface="Times New Roman" pitchFamily="18" charset="0"/>
                        </a:rPr>
                        <a:t>(Form-20/2 </a:t>
                      </a:r>
                      <a:r>
                        <a:rPr lang="tr-TR" sz="1600" b="1" dirty="0" err="1" smtClean="0">
                          <a:solidFill>
                            <a:srgbClr val="7030A0"/>
                          </a:solidFill>
                          <a:latin typeface="Times New Roman" pitchFamily="18" charset="0"/>
                          <a:cs typeface="Times New Roman" pitchFamily="18" charset="0"/>
                        </a:rPr>
                        <a:t>H</a:t>
                      </a:r>
                      <a:r>
                        <a:rPr lang="tr-TR" sz="1600" b="1" baseline="0" dirty="0" err="1" smtClean="0">
                          <a:solidFill>
                            <a:srgbClr val="7030A0"/>
                          </a:solidFill>
                          <a:latin typeface="Times New Roman" pitchFamily="18" charset="0"/>
                          <a:cs typeface="Times New Roman" pitchFamily="18" charset="0"/>
                        </a:rPr>
                        <a:t>iz.Alı.Sur.</a:t>
                      </a:r>
                      <a:r>
                        <a:rPr lang="tr-TR" sz="1600" b="1" baseline="0" dirty="0" err="1" smtClean="0">
                          <a:solidFill>
                            <a:schemeClr val="accent4">
                              <a:lumMod val="75000"/>
                            </a:schemeClr>
                          </a:solidFill>
                          <a:latin typeface="Times New Roman" pitchFamily="18" charset="0"/>
                          <a:cs typeface="Times New Roman" pitchFamily="18" charset="0"/>
                        </a:rPr>
                        <a:t>Kullanılan</a:t>
                      </a:r>
                      <a:r>
                        <a:rPr lang="tr-TR" sz="1600" b="1" baseline="0" dirty="0" smtClean="0">
                          <a:solidFill>
                            <a:schemeClr val="accent4">
                              <a:lumMod val="75000"/>
                            </a:schemeClr>
                          </a:solidFill>
                          <a:latin typeface="Times New Roman" pitchFamily="18" charset="0"/>
                          <a:cs typeface="Times New Roman" pitchFamily="18" charset="0"/>
                        </a:rPr>
                        <a:t> </a:t>
                      </a:r>
                      <a:r>
                        <a:rPr lang="tr-TR" sz="1600" b="1" baseline="0" dirty="0" smtClean="0">
                          <a:solidFill>
                            <a:srgbClr val="7030A0"/>
                          </a:solidFill>
                          <a:latin typeface="Times New Roman" pitchFamily="18" charset="0"/>
                          <a:cs typeface="Times New Roman" pitchFamily="18" charset="0"/>
                        </a:rPr>
                        <a:t>Taşıtlar F.)</a:t>
                      </a:r>
                      <a:endParaRPr lang="tr-TR" sz="2400" b="1" dirty="0" smtClean="0">
                        <a:solidFill>
                          <a:srgbClr val="7030A0"/>
                        </a:solidFill>
                        <a:latin typeface="Times New Roman" pitchFamily="18" charset="0"/>
                        <a:cs typeface="Times New Roman"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9D1A9"/>
                    </a:solidFill>
                  </a:tcPr>
                </a:tc>
              </a:tr>
              <a:tr h="5889276">
                <a:tc>
                  <a:txBody>
                    <a:bodyPr/>
                    <a:lstStyle/>
                    <a:p>
                      <a:pPr>
                        <a:buFont typeface="Wingdings" pitchFamily="2" charset="2"/>
                        <a:buChar char="Ø"/>
                      </a:pPr>
                      <a:r>
                        <a:rPr kumimoji="0" lang="tr-TR" sz="2400" kern="1200" dirty="0" smtClean="0">
                          <a:solidFill>
                            <a:schemeClr val="dk1"/>
                          </a:solidFill>
                          <a:latin typeface="Times New Roman" pitchFamily="18" charset="0"/>
                          <a:ea typeface="+mn-ea"/>
                          <a:cs typeface="Times New Roman" pitchFamily="18" charset="0"/>
                        </a:rPr>
                        <a:t> </a:t>
                      </a:r>
                      <a:endParaRPr lang="tr-TR" sz="2400" b="1" dirty="0" smtClean="0">
                        <a:latin typeface="Times New Roman" pitchFamily="18" charset="0"/>
                        <a:cs typeface="Times New Roman" pitchFamily="18" charset="0"/>
                      </a:endParaRPr>
                    </a:p>
                  </a:txBody>
                  <a:tcPr>
                    <a:lnL w="9525" cap="flat" cmpd="sng" algn="ctr">
                      <a:noFill/>
                      <a:prstDash val="solid"/>
                    </a:lnL>
                    <a:lnR w="9525" cap="flat" cmpd="sng" algn="ctr">
                      <a:noFill/>
                      <a:prstDash val="solid"/>
                    </a:lnR>
                    <a:lnT w="12700" cap="flat" cmpd="sng" algn="ctr">
                      <a:noFill/>
                      <a:prstDash val="solid"/>
                      <a:round/>
                      <a:headEnd type="none" w="med" len="med"/>
                      <a:tailEnd type="none" w="med" len="med"/>
                    </a:lnT>
                    <a:lnB w="9525" cap="flat" cmpd="sng" algn="ctr">
                      <a:noFill/>
                      <a:prstDash val="solid"/>
                    </a:lnB>
                    <a:lnTlToBr w="12700" cmpd="sng">
                      <a:noFill/>
                      <a:prstDash val="solid"/>
                    </a:lnTlToBr>
                    <a:lnBlToTr w="12700" cmpd="sng">
                      <a:noFill/>
                      <a:prstDash val="solid"/>
                    </a:lnBlToTr>
                    <a:solidFill>
                      <a:srgbClr val="F9D1A9"/>
                    </a:solidFill>
                  </a:tcPr>
                </a:tc>
              </a:tr>
            </a:tbl>
          </a:graphicData>
        </a:graphic>
      </p:graphicFrame>
      <p:sp>
        <p:nvSpPr>
          <p:cNvPr id="14" name="13 Eksi"/>
          <p:cNvSpPr/>
          <p:nvPr/>
        </p:nvSpPr>
        <p:spPr>
          <a:xfrm>
            <a:off x="-1357313" y="620713"/>
            <a:ext cx="10501313" cy="360362"/>
          </a:xfrm>
          <a:prstGeom prst="mathMinus">
            <a:avLst/>
          </a:prstGeom>
          <a:solidFill>
            <a:srgbClr val="781E46"/>
          </a:solidFill>
          <a:ln>
            <a:solidFill>
              <a:srgbClr val="EF4111">
                <a:alpha val="40000"/>
              </a:srgb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tr-TR"/>
          </a:p>
        </p:txBody>
      </p:sp>
      <p:pic>
        <p:nvPicPr>
          <p:cNvPr id="65540" name="4 Resim"/>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auto">
          <a:xfrm>
            <a:off x="7818438" y="260350"/>
            <a:ext cx="1035050" cy="1035050"/>
          </a:xfrm>
          <a:prstGeom prst="rect">
            <a:avLst/>
          </a:prstGeom>
          <a:noFill/>
          <a:ln w="9525">
            <a:noFill/>
            <a:miter lim="800000"/>
            <a:headEnd/>
            <a:tailEnd/>
          </a:ln>
        </p:spPr>
      </p:pic>
      <p:sp>
        <p:nvSpPr>
          <p:cNvPr id="7" name="6 Eksi"/>
          <p:cNvSpPr/>
          <p:nvPr/>
        </p:nvSpPr>
        <p:spPr>
          <a:xfrm>
            <a:off x="8821738" y="549275"/>
            <a:ext cx="322262" cy="503238"/>
          </a:xfrm>
          <a:prstGeom prst="mathMinus">
            <a:avLst/>
          </a:prstGeom>
          <a:solidFill>
            <a:srgbClr val="781E46"/>
          </a:solidFill>
          <a:ln>
            <a:solidFill>
              <a:srgbClr val="EF4111">
                <a:alpha val="15000"/>
              </a:srgb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tr-TR"/>
          </a:p>
        </p:txBody>
      </p:sp>
      <p:pic>
        <p:nvPicPr>
          <p:cNvPr id="2" name="Resim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36712"/>
            <a:ext cx="9144000" cy="6021288"/>
          </a:xfrm>
          <a:prstGeom prst="rect">
            <a:avLst/>
          </a:prstGeom>
        </p:spPr>
      </p:pic>
    </p:spTree>
    <p:extLst>
      <p:ext uri="{BB962C8B-B14F-4D97-AF65-F5344CB8AC3E}">
        <p14:creationId xmlns:p14="http://schemas.microsoft.com/office/powerpoint/2010/main" val="147447809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9D1A9"/>
        </a:solidFill>
        <a:effectLst/>
      </p:bgPr>
    </p:bg>
    <p:spTree>
      <p:nvGrpSpPr>
        <p:cNvPr id="1" name=""/>
        <p:cNvGrpSpPr/>
        <p:nvPr/>
      </p:nvGrpSpPr>
      <p:grpSpPr>
        <a:xfrm>
          <a:off x="0" y="0"/>
          <a:ext cx="0" cy="0"/>
          <a:chOff x="0" y="0"/>
          <a:chExt cx="0" cy="0"/>
        </a:xfrm>
      </p:grpSpPr>
      <p:graphicFrame>
        <p:nvGraphicFramePr>
          <p:cNvPr id="6" name="5 Tablo"/>
          <p:cNvGraphicFramePr>
            <a:graphicFrameLocks noGrp="1"/>
          </p:cNvGraphicFramePr>
          <p:nvPr>
            <p:extLst>
              <p:ext uri="{D42A27DB-BD31-4B8C-83A1-F6EECF244321}">
                <p14:modId xmlns:p14="http://schemas.microsoft.com/office/powerpoint/2010/main" val="1348511591"/>
              </p:ext>
            </p:extLst>
          </p:nvPr>
        </p:nvGraphicFramePr>
        <p:xfrm>
          <a:off x="0" y="642918"/>
          <a:ext cx="9143999" cy="6215082"/>
        </p:xfrm>
        <a:graphic>
          <a:graphicData uri="http://schemas.openxmlformats.org/drawingml/2006/table">
            <a:tbl>
              <a:tblPr>
                <a:effectLst>
                  <a:outerShdw blurRad="57150" dist="38100" dir="5400000" algn="ctr" rotWithShape="0">
                    <a:srgbClr val="F3850D">
                      <a:alpha val="48000"/>
                    </a:srgbClr>
                  </a:outerShdw>
                </a:effectLst>
                <a:tableStyleId>{69C7853C-536D-4A76-A0AE-DD22124D55A5}</a:tableStyleId>
              </a:tblPr>
              <a:tblGrid>
                <a:gridCol w="9143999"/>
              </a:tblGrid>
              <a:tr h="1142826">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tr-TR" sz="3200" b="1" u="none" dirty="0" smtClean="0">
                          <a:latin typeface="Times New Roman" pitchFamily="18" charset="0"/>
                          <a:cs typeface="Times New Roman" pitchFamily="18" charset="0"/>
                        </a:rPr>
                        <a:t>   </a:t>
                      </a:r>
                      <a:r>
                        <a:rPr lang="tr-TR" sz="3200" b="1" dirty="0" smtClean="0">
                          <a:solidFill>
                            <a:srgbClr val="FF0000"/>
                          </a:solidFill>
                          <a:latin typeface="Times New Roman" pitchFamily="18" charset="0"/>
                          <a:cs typeface="Times New Roman" pitchFamily="18" charset="0"/>
                        </a:rPr>
                        <a:t>Bütçe</a:t>
                      </a:r>
                      <a:r>
                        <a:rPr lang="tr-TR" sz="3200" b="1" baseline="0" dirty="0" smtClean="0">
                          <a:solidFill>
                            <a:srgbClr val="FF0000"/>
                          </a:solidFill>
                          <a:latin typeface="Times New Roman" pitchFamily="18" charset="0"/>
                          <a:cs typeface="Times New Roman" pitchFamily="18" charset="0"/>
                        </a:rPr>
                        <a:t> Hazırlık Mevzuatı ve Dokümanları       </a:t>
                      </a:r>
                      <a:r>
                        <a:rPr lang="tr-TR" sz="2800" b="1" baseline="0" dirty="0" smtClean="0">
                          <a:solidFill>
                            <a:srgbClr val="00B050"/>
                          </a:solidFill>
                          <a:latin typeface="Times New Roman" pitchFamily="18" charset="0"/>
                          <a:cs typeface="Times New Roman" pitchFamily="18" charset="0"/>
                        </a:rPr>
                        <a:t>Bütçe Hazırlama Rehberi-1 </a:t>
                      </a:r>
                      <a:endParaRPr lang="tr-TR" sz="2800" b="1" u="none" dirty="0" smtClean="0">
                        <a:solidFill>
                          <a:srgbClr val="00B050"/>
                        </a:solidFill>
                        <a:latin typeface="Times New Roman" pitchFamily="18" charset="0"/>
                        <a:cs typeface="Times New Roman"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9D1A9"/>
                    </a:solidFill>
                  </a:tcPr>
                </a:tc>
              </a:tr>
              <a:tr h="5072256">
                <a:tc>
                  <a:txBody>
                    <a:bodyPr/>
                    <a:lstStyle/>
                    <a:p>
                      <a:pPr algn="just" eaLnBrk="1" hangingPunct="1">
                        <a:lnSpc>
                          <a:spcPct val="80000"/>
                        </a:lnSpc>
                        <a:defRPr/>
                      </a:pPr>
                      <a:endParaRPr lang="tr-TR" sz="1000" dirty="0" smtClean="0">
                        <a:solidFill>
                          <a:srgbClr val="0000FF"/>
                        </a:solidFill>
                        <a:latin typeface="Times New Roman" pitchFamily="18" charset="0"/>
                        <a:cs typeface="Times New Roman" pitchFamily="18" charset="0"/>
                      </a:endParaRPr>
                    </a:p>
                    <a:p>
                      <a:pPr algn="just" eaLnBrk="1" hangingPunct="1">
                        <a:lnSpc>
                          <a:spcPct val="80000"/>
                        </a:lnSpc>
                        <a:defRPr/>
                      </a:pPr>
                      <a:r>
                        <a:rPr lang="tr-TR" sz="1000" dirty="0" smtClean="0">
                          <a:solidFill>
                            <a:srgbClr val="0000FF"/>
                          </a:solidFill>
                          <a:latin typeface="Times New Roman" pitchFamily="18" charset="0"/>
                          <a:cs typeface="Times New Roman" pitchFamily="18" charset="0"/>
                        </a:rPr>
                        <a:t>	</a:t>
                      </a:r>
                      <a:r>
                        <a:rPr kumimoji="0" lang="tr-TR" sz="2400" b="1" kern="1200" dirty="0" smtClean="0">
                          <a:solidFill>
                            <a:srgbClr val="FF0000"/>
                          </a:solidFill>
                          <a:latin typeface="Times New Roman" pitchFamily="18" charset="0"/>
                          <a:ea typeface="+mn-ea"/>
                          <a:cs typeface="Times New Roman" pitchFamily="18" charset="0"/>
                        </a:rPr>
                        <a:t>A. GENEL </a:t>
                      </a:r>
                      <a:r>
                        <a:rPr kumimoji="0" lang="tr-TR" sz="2400" b="1" i="0" kern="1200" dirty="0" smtClean="0">
                          <a:solidFill>
                            <a:srgbClr val="FF0000"/>
                          </a:solidFill>
                          <a:latin typeface="Times New Roman" pitchFamily="18" charset="0"/>
                          <a:ea typeface="+mn-ea"/>
                          <a:cs typeface="Times New Roman" pitchFamily="18" charset="0"/>
                        </a:rPr>
                        <a:t>İLKELER -1</a:t>
                      </a:r>
                      <a:endParaRPr lang="tr-TR" sz="2400" b="1" u="none" dirty="0" smtClean="0">
                        <a:solidFill>
                          <a:srgbClr val="FF0000"/>
                        </a:solidFill>
                        <a:latin typeface="Times New Roman" pitchFamily="18" charset="0"/>
                        <a:cs typeface="Times New Roman" pitchFamily="18" charset="0"/>
                      </a:endParaRPr>
                    </a:p>
                    <a:p>
                      <a:pPr marL="457200" indent="-457200" algn="just" eaLnBrk="1" hangingPunct="1">
                        <a:lnSpc>
                          <a:spcPct val="80000"/>
                        </a:lnSpc>
                        <a:buClr>
                          <a:schemeClr val="tx2"/>
                        </a:buClr>
                        <a:buFont typeface="+mj-lt"/>
                        <a:buNone/>
                        <a:defRPr/>
                      </a:pPr>
                      <a:endParaRPr lang="tr-TR" sz="1000" dirty="0" smtClean="0">
                        <a:solidFill>
                          <a:srgbClr val="0000FF"/>
                        </a:solidFill>
                        <a:latin typeface="Times New Roman" pitchFamily="18" charset="0"/>
                        <a:cs typeface="Times New Roman" pitchFamily="18" charset="0"/>
                      </a:endParaRPr>
                    </a:p>
                    <a:p>
                      <a:pPr marL="457200" indent="-457200">
                        <a:buFont typeface="+mj-lt"/>
                        <a:buAutoNum type="arabicPeriod"/>
                      </a:pPr>
                      <a:r>
                        <a:rPr kumimoji="0" lang="tr-TR" sz="2400" kern="1200" dirty="0" smtClean="0">
                          <a:solidFill>
                            <a:schemeClr val="dk1"/>
                          </a:solidFill>
                          <a:latin typeface="Times New Roman" pitchFamily="18" charset="0"/>
                          <a:ea typeface="+mn-ea"/>
                          <a:cs typeface="Times New Roman" pitchFamily="18" charset="0"/>
                        </a:rPr>
                        <a:t>Bütçe teklifleri; </a:t>
                      </a:r>
                      <a:r>
                        <a:rPr kumimoji="0" lang="tr-TR" sz="2400" kern="1200" dirty="0" smtClean="0">
                          <a:solidFill>
                            <a:srgbClr val="0070C0"/>
                          </a:solidFill>
                          <a:latin typeface="Times New Roman" pitchFamily="18" charset="0"/>
                          <a:ea typeface="+mn-ea"/>
                          <a:cs typeface="Times New Roman" pitchFamily="18" charset="0"/>
                        </a:rPr>
                        <a:t>çok yıllı bütçeleme anlayışı çerçevesinde </a:t>
                      </a:r>
                      <a:r>
                        <a:rPr kumimoji="0" lang="tr-TR" sz="2400" i="1" kern="1200" dirty="0" smtClean="0">
                          <a:solidFill>
                            <a:schemeClr val="dk1"/>
                          </a:solidFill>
                          <a:latin typeface="Times New Roman" pitchFamily="18" charset="0"/>
                          <a:ea typeface="+mn-ea"/>
                          <a:cs typeface="Times New Roman" pitchFamily="18" charset="0"/>
                        </a:rPr>
                        <a:t>2018-2020</a:t>
                      </a:r>
                      <a:r>
                        <a:rPr kumimoji="0" lang="tr-TR" sz="2400" kern="1200" dirty="0" smtClean="0">
                          <a:solidFill>
                            <a:schemeClr val="dk1"/>
                          </a:solidFill>
                          <a:latin typeface="Times New Roman" pitchFamily="18" charset="0"/>
                          <a:ea typeface="+mn-ea"/>
                          <a:cs typeface="Times New Roman" pitchFamily="18" charset="0"/>
                        </a:rPr>
                        <a:t> dönemini kapsayacak şekilde hazırlanacaktır.</a:t>
                      </a:r>
                    </a:p>
                    <a:p>
                      <a:pPr marL="457200" indent="-457200">
                        <a:buFont typeface="+mj-lt"/>
                        <a:buAutoNum type="arabicPeriod"/>
                      </a:pPr>
                      <a:endParaRPr kumimoji="0" lang="tr-TR" sz="1000" kern="1200" dirty="0" smtClean="0">
                        <a:solidFill>
                          <a:schemeClr val="dk1"/>
                        </a:solidFill>
                        <a:latin typeface="Times New Roman" pitchFamily="18" charset="0"/>
                        <a:ea typeface="+mn-ea"/>
                        <a:cs typeface="Times New Roman" pitchFamily="18" charset="0"/>
                      </a:endParaRPr>
                    </a:p>
                    <a:p>
                      <a:pPr marL="457200" indent="-457200">
                        <a:buFont typeface="+mj-lt"/>
                        <a:buAutoNum type="arabicPeriod"/>
                      </a:pPr>
                      <a:r>
                        <a:rPr kumimoji="0" lang="tr-TR" sz="2300" kern="1200" dirty="0" smtClean="0">
                          <a:solidFill>
                            <a:schemeClr val="dk1"/>
                          </a:solidFill>
                          <a:latin typeface="Times New Roman" pitchFamily="18" charset="0"/>
                          <a:ea typeface="+mn-ea"/>
                          <a:cs typeface="Times New Roman" pitchFamily="18" charset="0"/>
                        </a:rPr>
                        <a:t>Ödenek teklifleri ile gelir tahminlerine ilişkin </a:t>
                      </a:r>
                      <a:r>
                        <a:rPr kumimoji="0" lang="tr-TR" sz="2300" kern="1200" dirty="0" smtClean="0">
                          <a:solidFill>
                            <a:srgbClr val="3643BA"/>
                          </a:solidFill>
                          <a:latin typeface="Times New Roman" pitchFamily="18" charset="0"/>
                          <a:ea typeface="+mn-ea"/>
                          <a:cs typeface="Times New Roman" pitchFamily="18" charset="0"/>
                        </a:rPr>
                        <a:t>bütçe fişleri, hizmet maliyeti ile gelir tahminlerinin hesaplanmasına ilişkin ayrıntılı ve somut verilere </a:t>
                      </a:r>
                      <a:r>
                        <a:rPr kumimoji="0" lang="tr-TR" sz="2300" kern="1200" dirty="0" smtClean="0">
                          <a:solidFill>
                            <a:schemeClr val="dk1"/>
                          </a:solidFill>
                          <a:latin typeface="Times New Roman" pitchFamily="18" charset="0"/>
                          <a:ea typeface="+mn-ea"/>
                          <a:cs typeface="Times New Roman" pitchFamily="18" charset="0"/>
                        </a:rPr>
                        <a:t>dayandırılacaktır. </a:t>
                      </a:r>
                      <a:r>
                        <a:rPr kumimoji="0" lang="tr-TR" sz="2300" i="1" kern="1200" dirty="0" smtClean="0">
                          <a:solidFill>
                            <a:srgbClr val="FF0000"/>
                          </a:solidFill>
                          <a:latin typeface="Times New Roman" pitchFamily="18" charset="0"/>
                          <a:ea typeface="+mn-ea"/>
                          <a:cs typeface="Times New Roman" pitchFamily="18" charset="0"/>
                        </a:rPr>
                        <a:t>(01.Personel ve 02.Sosyal </a:t>
                      </a:r>
                      <a:r>
                        <a:rPr kumimoji="0" lang="tr-TR" sz="2300" i="1" kern="1200" dirty="0" err="1" smtClean="0">
                          <a:solidFill>
                            <a:srgbClr val="FF0000"/>
                          </a:solidFill>
                          <a:latin typeface="Times New Roman" pitchFamily="18" charset="0"/>
                          <a:ea typeface="+mn-ea"/>
                          <a:cs typeface="Times New Roman" pitchFamily="18" charset="0"/>
                        </a:rPr>
                        <a:t>Güv</a:t>
                      </a:r>
                      <a:r>
                        <a:rPr kumimoji="0" lang="tr-TR" sz="2300" i="1" kern="1200" dirty="0" smtClean="0">
                          <a:solidFill>
                            <a:srgbClr val="FF0000"/>
                          </a:solidFill>
                          <a:latin typeface="Times New Roman" pitchFamily="18" charset="0"/>
                          <a:ea typeface="+mn-ea"/>
                          <a:cs typeface="Times New Roman" pitchFamily="18" charset="0"/>
                        </a:rPr>
                        <a:t>.</a:t>
                      </a:r>
                      <a:r>
                        <a:rPr kumimoji="0" lang="tr-TR" sz="2300" i="1" kern="1200" dirty="0" err="1" smtClean="0">
                          <a:solidFill>
                            <a:srgbClr val="FF0000"/>
                          </a:solidFill>
                          <a:latin typeface="Times New Roman" pitchFamily="18" charset="0"/>
                          <a:ea typeface="+mn-ea"/>
                          <a:cs typeface="Times New Roman" pitchFamily="18" charset="0"/>
                        </a:rPr>
                        <a:t>Gid</a:t>
                      </a:r>
                      <a:r>
                        <a:rPr kumimoji="0" lang="tr-TR" sz="2300" i="1" kern="1200" dirty="0" smtClean="0">
                          <a:solidFill>
                            <a:srgbClr val="FF0000"/>
                          </a:solidFill>
                          <a:latin typeface="Times New Roman" pitchFamily="18" charset="0"/>
                          <a:ea typeface="+mn-ea"/>
                          <a:cs typeface="Times New Roman" pitchFamily="18" charset="0"/>
                        </a:rPr>
                        <a:t>.Hariç)</a:t>
                      </a:r>
                    </a:p>
                    <a:p>
                      <a:pPr marL="457200" indent="-457200">
                        <a:buFont typeface="+mj-lt"/>
                        <a:buAutoNum type="arabicPeriod"/>
                      </a:pPr>
                      <a:endParaRPr kumimoji="0" lang="tr-TR" sz="800" kern="1200" dirty="0" smtClean="0">
                        <a:solidFill>
                          <a:schemeClr val="dk1"/>
                        </a:solidFill>
                        <a:latin typeface="Times New Roman" pitchFamily="18" charset="0"/>
                        <a:ea typeface="+mn-ea"/>
                        <a:cs typeface="Times New Roman" pitchFamily="18" charset="0"/>
                      </a:endParaRPr>
                    </a:p>
                    <a:p>
                      <a:pPr marL="457200" indent="-457200" algn="just" eaLnBrk="1" hangingPunct="1">
                        <a:lnSpc>
                          <a:spcPct val="80000"/>
                        </a:lnSpc>
                        <a:buClr>
                          <a:schemeClr val="tx2"/>
                        </a:buClr>
                        <a:buFont typeface="+mj-lt"/>
                        <a:buAutoNum type="arabicPeriod"/>
                        <a:defRPr/>
                      </a:pPr>
                      <a:r>
                        <a:rPr kumimoji="0" lang="tr-TR" sz="2300" kern="1200" dirty="0" smtClean="0">
                          <a:solidFill>
                            <a:schemeClr val="dk1"/>
                          </a:solidFill>
                          <a:latin typeface="Times New Roman" pitchFamily="18" charset="0"/>
                          <a:ea typeface="+mn-ea"/>
                          <a:cs typeface="Times New Roman" pitchFamily="18" charset="0"/>
                        </a:rPr>
                        <a:t>İdareler, bütçelerini hizmet öncelikleri ve performans hedeflerini dikkate alarak Orta Vadeli Mali Plan ekinde yer alan ödenek teklif tavanları dahilinde hazırlayacaklardır.  </a:t>
                      </a:r>
                      <a:r>
                        <a:rPr kumimoji="0" lang="tr-TR" sz="2300" kern="1200" dirty="0" smtClean="0">
                          <a:solidFill>
                            <a:srgbClr val="9933FF"/>
                          </a:solidFill>
                          <a:latin typeface="Times New Roman" pitchFamily="18" charset="0"/>
                          <a:ea typeface="+mn-ea"/>
                          <a:cs typeface="Times New Roman" pitchFamily="18" charset="0"/>
                        </a:rPr>
                        <a:t>(</a:t>
                      </a:r>
                      <a:r>
                        <a:rPr kumimoji="0" lang="tr-TR" sz="2000" i="0" kern="1200" baseline="0" dirty="0" smtClean="0">
                          <a:solidFill>
                            <a:srgbClr val="9933FF"/>
                          </a:solidFill>
                          <a:latin typeface="Times New Roman" pitchFamily="18" charset="0"/>
                          <a:ea typeface="+mn-ea"/>
                          <a:cs typeface="Times New Roman" pitchFamily="18" charset="0"/>
                        </a:rPr>
                        <a:t>2018 ve 2019 yılları bütçe tekliflerinin hazırlanmasında 2017 Merkezi Yönetim Bütçe Kanununda bu yıllar için öngörülen tutarlar esas alınacaktır. 2020 yılında ise 2019 yılı için öngörülen tutarlar dikkate alınmak suretiyle bütçe teklifi yapılacaktır.) </a:t>
                      </a:r>
                      <a:r>
                        <a:rPr kumimoji="0" lang="tr-TR" sz="2000" i="1" kern="1200" baseline="0" dirty="0" smtClean="0">
                          <a:solidFill>
                            <a:srgbClr val="EF4111"/>
                          </a:solidFill>
                          <a:latin typeface="Times New Roman" pitchFamily="18" charset="0"/>
                          <a:ea typeface="+mn-ea"/>
                          <a:cs typeface="Times New Roman" pitchFamily="18" charset="0"/>
                        </a:rPr>
                        <a:t>Bu verilere bir sonraki slaytta gösterilen e-bütçe sayfasından ulaşılacaktır.</a:t>
                      </a:r>
                      <a:endParaRPr lang="tr-TR" sz="2000" b="1" i="1" dirty="0">
                        <a:solidFill>
                          <a:srgbClr val="EF4111"/>
                        </a:solidFill>
                        <a:latin typeface="Times New Roman" pitchFamily="18" charset="0"/>
                        <a:cs typeface="Times New Roman" pitchFamily="18" charset="0"/>
                      </a:endParaRPr>
                    </a:p>
                  </a:txBody>
                  <a:tcPr>
                    <a:lnL w="9525" cap="flat" cmpd="sng" algn="ctr">
                      <a:noFill/>
                      <a:prstDash val="solid"/>
                    </a:lnL>
                    <a:lnR w="9525" cap="flat" cmpd="sng" algn="ctr">
                      <a:noFill/>
                      <a:prstDash val="solid"/>
                    </a:lnR>
                    <a:lnT w="12700" cap="flat" cmpd="sng" algn="ctr">
                      <a:noFill/>
                      <a:prstDash val="solid"/>
                      <a:round/>
                      <a:headEnd type="none" w="med" len="med"/>
                      <a:tailEnd type="none" w="med" len="med"/>
                    </a:lnT>
                    <a:lnB w="9525" cap="flat" cmpd="sng" algn="ctr">
                      <a:noFill/>
                      <a:prstDash val="solid"/>
                    </a:lnB>
                    <a:lnTlToBr w="12700" cmpd="sng">
                      <a:noFill/>
                      <a:prstDash val="solid"/>
                    </a:lnTlToBr>
                    <a:lnBlToTr w="12700" cmpd="sng">
                      <a:noFill/>
                      <a:prstDash val="solid"/>
                    </a:lnBlToTr>
                    <a:solidFill>
                      <a:srgbClr val="F9D1A9"/>
                    </a:solidFill>
                  </a:tcPr>
                </a:tc>
              </a:tr>
            </a:tbl>
          </a:graphicData>
        </a:graphic>
      </p:graphicFrame>
      <p:sp>
        <p:nvSpPr>
          <p:cNvPr id="14" name="13 Eksi"/>
          <p:cNvSpPr/>
          <p:nvPr/>
        </p:nvSpPr>
        <p:spPr>
          <a:xfrm>
            <a:off x="-1357313" y="1341438"/>
            <a:ext cx="10501313" cy="574675"/>
          </a:xfrm>
          <a:prstGeom prst="mathMinus">
            <a:avLst/>
          </a:prstGeom>
          <a:solidFill>
            <a:srgbClr val="781E46"/>
          </a:solidFill>
          <a:ln>
            <a:solidFill>
              <a:srgbClr val="EF4111">
                <a:alpha val="40000"/>
              </a:srgb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tr-TR"/>
          </a:p>
        </p:txBody>
      </p:sp>
      <p:pic>
        <p:nvPicPr>
          <p:cNvPr id="10244" name="4 Resim"/>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auto">
          <a:xfrm>
            <a:off x="7818438" y="1052513"/>
            <a:ext cx="1035050" cy="1035050"/>
          </a:xfrm>
          <a:prstGeom prst="rect">
            <a:avLst/>
          </a:prstGeom>
          <a:noFill/>
          <a:ln w="9525">
            <a:noFill/>
            <a:miter lim="800000"/>
            <a:headEnd/>
            <a:tailEnd/>
          </a:ln>
        </p:spPr>
      </p:pic>
      <p:sp>
        <p:nvSpPr>
          <p:cNvPr id="7" name="6 Eksi"/>
          <p:cNvSpPr/>
          <p:nvPr/>
        </p:nvSpPr>
        <p:spPr>
          <a:xfrm>
            <a:off x="8858250" y="1268413"/>
            <a:ext cx="322263" cy="720725"/>
          </a:xfrm>
          <a:prstGeom prst="mathMinus">
            <a:avLst/>
          </a:prstGeom>
          <a:solidFill>
            <a:srgbClr val="781E46"/>
          </a:solidFill>
          <a:ln>
            <a:solidFill>
              <a:srgbClr val="EF4111">
                <a:alpha val="15000"/>
              </a:srgb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tr-T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rgbClr val="F9D1A9"/>
        </a:solidFill>
        <a:effectLst/>
      </p:bgPr>
    </p:bg>
    <p:spTree>
      <p:nvGrpSpPr>
        <p:cNvPr id="1" name=""/>
        <p:cNvGrpSpPr/>
        <p:nvPr/>
      </p:nvGrpSpPr>
      <p:grpSpPr>
        <a:xfrm>
          <a:off x="0" y="0"/>
          <a:ext cx="0" cy="0"/>
          <a:chOff x="0" y="0"/>
          <a:chExt cx="0" cy="0"/>
        </a:xfrm>
      </p:grpSpPr>
      <p:graphicFrame>
        <p:nvGraphicFramePr>
          <p:cNvPr id="6" name="5 Tablo"/>
          <p:cNvGraphicFramePr>
            <a:graphicFrameLocks noGrp="1"/>
          </p:cNvGraphicFramePr>
          <p:nvPr>
            <p:extLst>
              <p:ext uri="{D42A27DB-BD31-4B8C-83A1-F6EECF244321}">
                <p14:modId xmlns:p14="http://schemas.microsoft.com/office/powerpoint/2010/main" val="3685793042"/>
              </p:ext>
            </p:extLst>
          </p:nvPr>
        </p:nvGraphicFramePr>
        <p:xfrm>
          <a:off x="0" y="188640"/>
          <a:ext cx="9143999" cy="6609356"/>
        </p:xfrm>
        <a:graphic>
          <a:graphicData uri="http://schemas.openxmlformats.org/drawingml/2006/table">
            <a:tbl>
              <a:tblPr>
                <a:effectLst>
                  <a:outerShdw blurRad="57150" dist="38100" dir="5400000" algn="ctr" rotWithShape="0">
                    <a:srgbClr val="F3850D">
                      <a:alpha val="48000"/>
                    </a:srgbClr>
                  </a:outerShdw>
                </a:effectLst>
                <a:tableStyleId>{69C7853C-536D-4A76-A0AE-DD22124D55A5}</a:tableStyleId>
              </a:tblPr>
              <a:tblGrid>
                <a:gridCol w="9143999"/>
              </a:tblGrid>
              <a:tr h="72008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sz="2400" b="1" dirty="0" smtClean="0">
                          <a:solidFill>
                            <a:srgbClr val="FF0000"/>
                          </a:solidFill>
                          <a:latin typeface="Times New Roman" pitchFamily="18" charset="0"/>
                          <a:cs typeface="Times New Roman" pitchFamily="18" charset="0"/>
                        </a:rPr>
                        <a:t>Bütçe Hazırlık Formları </a:t>
                      </a:r>
                      <a:r>
                        <a:rPr lang="tr-TR" sz="1600" b="1" dirty="0" smtClean="0">
                          <a:solidFill>
                            <a:srgbClr val="7030A0"/>
                          </a:solidFill>
                          <a:latin typeface="Times New Roman" pitchFamily="18" charset="0"/>
                          <a:cs typeface="Times New Roman" pitchFamily="18" charset="0"/>
                        </a:rPr>
                        <a:t>(Form-21 Özel</a:t>
                      </a:r>
                      <a:r>
                        <a:rPr lang="tr-TR" sz="1600" b="1" baseline="0" dirty="0" smtClean="0">
                          <a:solidFill>
                            <a:srgbClr val="7030A0"/>
                          </a:solidFill>
                          <a:latin typeface="Times New Roman" pitchFamily="18" charset="0"/>
                          <a:cs typeface="Times New Roman" pitchFamily="18" charset="0"/>
                        </a:rPr>
                        <a:t> Güvenlik </a:t>
                      </a:r>
                      <a:r>
                        <a:rPr lang="tr-TR" sz="1600" b="1" baseline="0" dirty="0" err="1" smtClean="0">
                          <a:solidFill>
                            <a:srgbClr val="7030A0"/>
                          </a:solidFill>
                          <a:latin typeface="Times New Roman" pitchFamily="18" charset="0"/>
                          <a:cs typeface="Times New Roman" pitchFamily="18" charset="0"/>
                        </a:rPr>
                        <a:t>Hiz</a:t>
                      </a:r>
                      <a:r>
                        <a:rPr lang="tr-TR" sz="1600" b="1" baseline="0" dirty="0" smtClean="0">
                          <a:solidFill>
                            <a:srgbClr val="7030A0"/>
                          </a:solidFill>
                          <a:latin typeface="Times New Roman" pitchFamily="18" charset="0"/>
                          <a:cs typeface="Times New Roman" pitchFamily="18" charset="0"/>
                        </a:rPr>
                        <a:t>. İlişkin Bilgi Formu)</a:t>
                      </a:r>
                      <a:endParaRPr lang="tr-TR" sz="2400" b="1" dirty="0" smtClean="0">
                        <a:solidFill>
                          <a:srgbClr val="7030A0"/>
                        </a:solidFill>
                        <a:latin typeface="Times New Roman" pitchFamily="18" charset="0"/>
                        <a:cs typeface="Times New Roman"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9D1A9"/>
                    </a:solidFill>
                  </a:tcPr>
                </a:tc>
              </a:tr>
              <a:tr h="5889276">
                <a:tc>
                  <a:txBody>
                    <a:bodyPr/>
                    <a:lstStyle/>
                    <a:p>
                      <a:pPr>
                        <a:buFont typeface="Wingdings" pitchFamily="2" charset="2"/>
                        <a:buChar char="Ø"/>
                      </a:pPr>
                      <a:endParaRPr lang="tr-TR" sz="2400" b="1" dirty="0" smtClean="0">
                        <a:latin typeface="Times New Roman" pitchFamily="18" charset="0"/>
                        <a:cs typeface="Times New Roman" pitchFamily="18" charset="0"/>
                      </a:endParaRPr>
                    </a:p>
                  </a:txBody>
                  <a:tcPr>
                    <a:lnL w="9525" cap="flat" cmpd="sng" algn="ctr">
                      <a:noFill/>
                      <a:prstDash val="solid"/>
                    </a:lnL>
                    <a:lnR w="9525" cap="flat" cmpd="sng" algn="ctr">
                      <a:noFill/>
                      <a:prstDash val="solid"/>
                    </a:lnR>
                    <a:lnT w="12700" cap="flat" cmpd="sng" algn="ctr">
                      <a:noFill/>
                      <a:prstDash val="solid"/>
                      <a:round/>
                      <a:headEnd type="none" w="med" len="med"/>
                      <a:tailEnd type="none" w="med" len="med"/>
                    </a:lnT>
                    <a:lnB w="9525" cap="flat" cmpd="sng" algn="ctr">
                      <a:noFill/>
                      <a:prstDash val="solid"/>
                    </a:lnB>
                    <a:lnTlToBr w="12700" cmpd="sng">
                      <a:noFill/>
                      <a:prstDash val="solid"/>
                    </a:lnTlToBr>
                    <a:lnBlToTr w="12700" cmpd="sng">
                      <a:noFill/>
                      <a:prstDash val="solid"/>
                    </a:lnBlToTr>
                    <a:solidFill>
                      <a:srgbClr val="F9D1A9"/>
                    </a:solidFill>
                  </a:tcPr>
                </a:tc>
              </a:tr>
            </a:tbl>
          </a:graphicData>
        </a:graphic>
      </p:graphicFrame>
      <p:sp>
        <p:nvSpPr>
          <p:cNvPr id="14" name="13 Eksi"/>
          <p:cNvSpPr/>
          <p:nvPr/>
        </p:nvSpPr>
        <p:spPr>
          <a:xfrm>
            <a:off x="-1357313" y="620713"/>
            <a:ext cx="10501313" cy="360362"/>
          </a:xfrm>
          <a:prstGeom prst="mathMinus">
            <a:avLst/>
          </a:prstGeom>
          <a:solidFill>
            <a:srgbClr val="781E46"/>
          </a:solidFill>
          <a:ln>
            <a:solidFill>
              <a:srgbClr val="EF4111">
                <a:alpha val="40000"/>
              </a:srgb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tr-TR"/>
          </a:p>
        </p:txBody>
      </p:sp>
      <p:pic>
        <p:nvPicPr>
          <p:cNvPr id="67588" name="4 Resim"/>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auto">
          <a:xfrm>
            <a:off x="7818438" y="260350"/>
            <a:ext cx="1035050" cy="1035050"/>
          </a:xfrm>
          <a:prstGeom prst="rect">
            <a:avLst/>
          </a:prstGeom>
          <a:noFill/>
          <a:ln w="9525">
            <a:noFill/>
            <a:miter lim="800000"/>
            <a:headEnd/>
            <a:tailEnd/>
          </a:ln>
        </p:spPr>
      </p:pic>
      <p:sp>
        <p:nvSpPr>
          <p:cNvPr id="7" name="6 Eksi"/>
          <p:cNvSpPr/>
          <p:nvPr/>
        </p:nvSpPr>
        <p:spPr>
          <a:xfrm>
            <a:off x="8821738" y="549275"/>
            <a:ext cx="322262" cy="503238"/>
          </a:xfrm>
          <a:prstGeom prst="mathMinus">
            <a:avLst/>
          </a:prstGeom>
          <a:solidFill>
            <a:srgbClr val="781E46"/>
          </a:solidFill>
          <a:ln>
            <a:solidFill>
              <a:srgbClr val="EF4111">
                <a:alpha val="15000"/>
              </a:srgb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tr-TR"/>
          </a:p>
        </p:txBody>
      </p:sp>
      <p:pic>
        <p:nvPicPr>
          <p:cNvPr id="2" name="Resim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64704"/>
            <a:ext cx="9144000" cy="6093296"/>
          </a:xfrm>
          <a:prstGeom prst="rect">
            <a:avLst/>
          </a:prstGeom>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rgbClr val="F9D1A9"/>
        </a:solidFill>
        <a:effectLst/>
      </p:bgPr>
    </p:bg>
    <p:spTree>
      <p:nvGrpSpPr>
        <p:cNvPr id="1" name=""/>
        <p:cNvGrpSpPr/>
        <p:nvPr/>
      </p:nvGrpSpPr>
      <p:grpSpPr>
        <a:xfrm>
          <a:off x="0" y="0"/>
          <a:ext cx="0" cy="0"/>
          <a:chOff x="0" y="0"/>
          <a:chExt cx="0" cy="0"/>
        </a:xfrm>
      </p:grpSpPr>
      <p:graphicFrame>
        <p:nvGraphicFramePr>
          <p:cNvPr id="6" name="5 Tablo"/>
          <p:cNvGraphicFramePr>
            <a:graphicFrameLocks noGrp="1"/>
          </p:cNvGraphicFramePr>
          <p:nvPr>
            <p:extLst>
              <p:ext uri="{D42A27DB-BD31-4B8C-83A1-F6EECF244321}">
                <p14:modId xmlns:p14="http://schemas.microsoft.com/office/powerpoint/2010/main" val="2633445467"/>
              </p:ext>
            </p:extLst>
          </p:nvPr>
        </p:nvGraphicFramePr>
        <p:xfrm>
          <a:off x="0" y="188640"/>
          <a:ext cx="9143999" cy="6609356"/>
        </p:xfrm>
        <a:graphic>
          <a:graphicData uri="http://schemas.openxmlformats.org/drawingml/2006/table">
            <a:tbl>
              <a:tblPr>
                <a:effectLst>
                  <a:outerShdw blurRad="57150" dist="38100" dir="5400000" algn="ctr" rotWithShape="0">
                    <a:srgbClr val="F3850D">
                      <a:alpha val="48000"/>
                    </a:srgbClr>
                  </a:outerShdw>
                </a:effectLst>
                <a:tableStyleId>{69C7853C-536D-4A76-A0AE-DD22124D55A5}</a:tableStyleId>
              </a:tblPr>
              <a:tblGrid>
                <a:gridCol w="9143999"/>
              </a:tblGrid>
              <a:tr h="72008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sz="2400" b="1" dirty="0" smtClean="0">
                          <a:solidFill>
                            <a:srgbClr val="FF0000"/>
                          </a:solidFill>
                          <a:latin typeface="Times New Roman" pitchFamily="18" charset="0"/>
                          <a:cs typeface="Times New Roman" pitchFamily="18" charset="0"/>
                        </a:rPr>
                        <a:t>Bütçe Hazırlık Formları </a:t>
                      </a:r>
                      <a:r>
                        <a:rPr lang="tr-TR" sz="1600" b="1" dirty="0" smtClean="0">
                          <a:solidFill>
                            <a:srgbClr val="7030A0"/>
                          </a:solidFill>
                          <a:latin typeface="Times New Roman" pitchFamily="18" charset="0"/>
                          <a:cs typeface="Times New Roman" pitchFamily="18" charset="0"/>
                        </a:rPr>
                        <a:t>(Form-22 Temizli</a:t>
                      </a:r>
                      <a:r>
                        <a:rPr lang="tr-TR" sz="1600" b="1" baseline="0" dirty="0" smtClean="0">
                          <a:solidFill>
                            <a:srgbClr val="7030A0"/>
                          </a:solidFill>
                          <a:latin typeface="Times New Roman" pitchFamily="18" charset="0"/>
                          <a:cs typeface="Times New Roman" pitchFamily="18" charset="0"/>
                        </a:rPr>
                        <a:t>k Hizmetine İlişkin Bilgi Formu)</a:t>
                      </a:r>
                      <a:endParaRPr lang="tr-TR" sz="2400" b="1" dirty="0" smtClean="0">
                        <a:solidFill>
                          <a:srgbClr val="7030A0"/>
                        </a:solidFill>
                        <a:latin typeface="Times New Roman" pitchFamily="18" charset="0"/>
                        <a:cs typeface="Times New Roman"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9D1A9"/>
                    </a:solidFill>
                  </a:tcPr>
                </a:tc>
              </a:tr>
              <a:tr h="5889276">
                <a:tc>
                  <a:txBody>
                    <a:bodyPr/>
                    <a:lstStyle/>
                    <a:p>
                      <a:pPr>
                        <a:buFont typeface="Wingdings" pitchFamily="2" charset="2"/>
                        <a:buChar char="Ø"/>
                      </a:pPr>
                      <a:endParaRPr lang="tr-TR" sz="2400" b="1" dirty="0" smtClean="0">
                        <a:latin typeface="Times New Roman" pitchFamily="18" charset="0"/>
                        <a:cs typeface="Times New Roman" pitchFamily="18" charset="0"/>
                      </a:endParaRPr>
                    </a:p>
                  </a:txBody>
                  <a:tcPr>
                    <a:lnL w="9525" cap="flat" cmpd="sng" algn="ctr">
                      <a:noFill/>
                      <a:prstDash val="solid"/>
                    </a:lnL>
                    <a:lnR w="9525" cap="flat" cmpd="sng" algn="ctr">
                      <a:noFill/>
                      <a:prstDash val="solid"/>
                    </a:lnR>
                    <a:lnT w="12700" cap="flat" cmpd="sng" algn="ctr">
                      <a:noFill/>
                      <a:prstDash val="solid"/>
                      <a:round/>
                      <a:headEnd type="none" w="med" len="med"/>
                      <a:tailEnd type="none" w="med" len="med"/>
                    </a:lnT>
                    <a:lnB w="9525" cap="flat" cmpd="sng" algn="ctr">
                      <a:noFill/>
                      <a:prstDash val="solid"/>
                    </a:lnB>
                    <a:lnTlToBr w="12700" cmpd="sng">
                      <a:noFill/>
                      <a:prstDash val="solid"/>
                    </a:lnTlToBr>
                    <a:lnBlToTr w="12700" cmpd="sng">
                      <a:noFill/>
                      <a:prstDash val="solid"/>
                    </a:lnBlToTr>
                    <a:solidFill>
                      <a:srgbClr val="F9D1A9"/>
                    </a:solidFill>
                  </a:tcPr>
                </a:tc>
              </a:tr>
            </a:tbl>
          </a:graphicData>
        </a:graphic>
      </p:graphicFrame>
      <p:sp>
        <p:nvSpPr>
          <p:cNvPr id="14" name="13 Eksi"/>
          <p:cNvSpPr/>
          <p:nvPr/>
        </p:nvSpPr>
        <p:spPr>
          <a:xfrm>
            <a:off x="-1357313" y="620713"/>
            <a:ext cx="10501313" cy="360362"/>
          </a:xfrm>
          <a:prstGeom prst="mathMinus">
            <a:avLst/>
          </a:prstGeom>
          <a:solidFill>
            <a:srgbClr val="781E46"/>
          </a:solidFill>
          <a:ln>
            <a:solidFill>
              <a:srgbClr val="EF4111">
                <a:alpha val="40000"/>
              </a:srgb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tr-TR"/>
          </a:p>
        </p:txBody>
      </p:sp>
      <p:pic>
        <p:nvPicPr>
          <p:cNvPr id="68612" name="4 Resim"/>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auto">
          <a:xfrm>
            <a:off x="7818438" y="260350"/>
            <a:ext cx="1035050" cy="1035050"/>
          </a:xfrm>
          <a:prstGeom prst="rect">
            <a:avLst/>
          </a:prstGeom>
          <a:noFill/>
          <a:ln w="9525">
            <a:noFill/>
            <a:miter lim="800000"/>
            <a:headEnd/>
            <a:tailEnd/>
          </a:ln>
        </p:spPr>
      </p:pic>
      <p:sp>
        <p:nvSpPr>
          <p:cNvPr id="7" name="6 Eksi"/>
          <p:cNvSpPr/>
          <p:nvPr/>
        </p:nvSpPr>
        <p:spPr>
          <a:xfrm>
            <a:off x="8821738" y="549275"/>
            <a:ext cx="322262" cy="503238"/>
          </a:xfrm>
          <a:prstGeom prst="mathMinus">
            <a:avLst/>
          </a:prstGeom>
          <a:solidFill>
            <a:srgbClr val="781E46"/>
          </a:solidFill>
          <a:ln>
            <a:solidFill>
              <a:srgbClr val="EF4111">
                <a:alpha val="15000"/>
              </a:srgb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tr-TR"/>
          </a:p>
        </p:txBody>
      </p:sp>
      <p:pic>
        <p:nvPicPr>
          <p:cNvPr id="2" name="Resim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36712"/>
            <a:ext cx="9144000" cy="6021288"/>
          </a:xfrm>
          <a:prstGeom prst="rect">
            <a:avLst/>
          </a:prstGeom>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rgbClr val="F9D1A9"/>
        </a:solidFill>
        <a:effectLst/>
      </p:bgPr>
    </p:bg>
    <p:spTree>
      <p:nvGrpSpPr>
        <p:cNvPr id="1" name=""/>
        <p:cNvGrpSpPr/>
        <p:nvPr/>
      </p:nvGrpSpPr>
      <p:grpSpPr>
        <a:xfrm>
          <a:off x="0" y="0"/>
          <a:ext cx="0" cy="0"/>
          <a:chOff x="0" y="0"/>
          <a:chExt cx="0" cy="0"/>
        </a:xfrm>
      </p:grpSpPr>
      <p:graphicFrame>
        <p:nvGraphicFramePr>
          <p:cNvPr id="6" name="5 Tablo"/>
          <p:cNvGraphicFramePr>
            <a:graphicFrameLocks noGrp="1"/>
          </p:cNvGraphicFramePr>
          <p:nvPr>
            <p:extLst>
              <p:ext uri="{D42A27DB-BD31-4B8C-83A1-F6EECF244321}">
                <p14:modId xmlns:p14="http://schemas.microsoft.com/office/powerpoint/2010/main" val="1626884395"/>
              </p:ext>
            </p:extLst>
          </p:nvPr>
        </p:nvGraphicFramePr>
        <p:xfrm>
          <a:off x="0" y="188640"/>
          <a:ext cx="9143999" cy="6609356"/>
        </p:xfrm>
        <a:graphic>
          <a:graphicData uri="http://schemas.openxmlformats.org/drawingml/2006/table">
            <a:tbl>
              <a:tblPr>
                <a:effectLst>
                  <a:outerShdw blurRad="57150" dist="38100" dir="5400000" algn="ctr" rotWithShape="0">
                    <a:srgbClr val="F3850D">
                      <a:alpha val="48000"/>
                    </a:srgbClr>
                  </a:outerShdw>
                </a:effectLst>
                <a:tableStyleId>{69C7853C-536D-4A76-A0AE-DD22124D55A5}</a:tableStyleId>
              </a:tblPr>
              <a:tblGrid>
                <a:gridCol w="9143999"/>
              </a:tblGrid>
              <a:tr h="72008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sz="2400" b="1" dirty="0" smtClean="0">
                          <a:solidFill>
                            <a:srgbClr val="FF0000"/>
                          </a:solidFill>
                          <a:latin typeface="Times New Roman" pitchFamily="18" charset="0"/>
                          <a:cs typeface="Times New Roman" pitchFamily="18" charset="0"/>
                        </a:rPr>
                        <a:t>Bütçe Hazırlık Formları </a:t>
                      </a:r>
                      <a:r>
                        <a:rPr lang="tr-TR" sz="1600" b="1" dirty="0" smtClean="0">
                          <a:solidFill>
                            <a:srgbClr val="7030A0"/>
                          </a:solidFill>
                          <a:latin typeface="Times New Roman" pitchFamily="18" charset="0"/>
                          <a:cs typeface="Times New Roman" pitchFamily="18" charset="0"/>
                        </a:rPr>
                        <a:t>(Form-23 Döner</a:t>
                      </a:r>
                      <a:r>
                        <a:rPr lang="tr-TR" sz="1600" b="1" baseline="0" dirty="0" smtClean="0">
                          <a:solidFill>
                            <a:srgbClr val="7030A0"/>
                          </a:solidFill>
                          <a:latin typeface="Times New Roman" pitchFamily="18" charset="0"/>
                          <a:cs typeface="Times New Roman" pitchFamily="18" charset="0"/>
                        </a:rPr>
                        <a:t> Sermaye Bilgi Formu)</a:t>
                      </a:r>
                      <a:endParaRPr lang="tr-TR" sz="2400" b="1" dirty="0" smtClean="0">
                        <a:solidFill>
                          <a:srgbClr val="7030A0"/>
                        </a:solidFill>
                        <a:latin typeface="Times New Roman" pitchFamily="18" charset="0"/>
                        <a:cs typeface="Times New Roman"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9D1A9"/>
                    </a:solidFill>
                  </a:tcPr>
                </a:tc>
              </a:tr>
              <a:tr h="5889276">
                <a:tc>
                  <a:txBody>
                    <a:bodyPr/>
                    <a:lstStyle/>
                    <a:p>
                      <a:pPr>
                        <a:buFont typeface="Wingdings" pitchFamily="2" charset="2"/>
                        <a:buChar char="Ø"/>
                      </a:pPr>
                      <a:endParaRPr lang="tr-TR" sz="2400" b="1" dirty="0" smtClean="0">
                        <a:latin typeface="Times New Roman" pitchFamily="18" charset="0"/>
                        <a:cs typeface="Times New Roman" pitchFamily="18" charset="0"/>
                      </a:endParaRPr>
                    </a:p>
                  </a:txBody>
                  <a:tcPr>
                    <a:lnL w="9525" cap="flat" cmpd="sng" algn="ctr">
                      <a:noFill/>
                      <a:prstDash val="solid"/>
                    </a:lnL>
                    <a:lnR w="9525" cap="flat" cmpd="sng" algn="ctr">
                      <a:noFill/>
                      <a:prstDash val="solid"/>
                    </a:lnR>
                    <a:lnT w="12700" cap="flat" cmpd="sng" algn="ctr">
                      <a:noFill/>
                      <a:prstDash val="solid"/>
                      <a:round/>
                      <a:headEnd type="none" w="med" len="med"/>
                      <a:tailEnd type="none" w="med" len="med"/>
                    </a:lnT>
                    <a:lnB w="9525" cap="flat" cmpd="sng" algn="ctr">
                      <a:noFill/>
                      <a:prstDash val="solid"/>
                    </a:lnB>
                    <a:lnTlToBr w="12700" cmpd="sng">
                      <a:noFill/>
                      <a:prstDash val="solid"/>
                    </a:lnTlToBr>
                    <a:lnBlToTr w="12700" cmpd="sng">
                      <a:noFill/>
                      <a:prstDash val="solid"/>
                    </a:lnBlToTr>
                    <a:solidFill>
                      <a:srgbClr val="F9D1A9"/>
                    </a:solidFill>
                  </a:tcPr>
                </a:tc>
              </a:tr>
            </a:tbl>
          </a:graphicData>
        </a:graphic>
      </p:graphicFrame>
      <p:sp>
        <p:nvSpPr>
          <p:cNvPr id="14" name="13 Eksi"/>
          <p:cNvSpPr/>
          <p:nvPr/>
        </p:nvSpPr>
        <p:spPr>
          <a:xfrm>
            <a:off x="-1357313" y="620713"/>
            <a:ext cx="10501313" cy="360362"/>
          </a:xfrm>
          <a:prstGeom prst="mathMinus">
            <a:avLst/>
          </a:prstGeom>
          <a:solidFill>
            <a:srgbClr val="781E46"/>
          </a:solidFill>
          <a:ln>
            <a:solidFill>
              <a:srgbClr val="EF4111">
                <a:alpha val="40000"/>
              </a:srgb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tr-TR"/>
          </a:p>
        </p:txBody>
      </p:sp>
      <p:pic>
        <p:nvPicPr>
          <p:cNvPr id="69636" name="4 Resim"/>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auto">
          <a:xfrm>
            <a:off x="7818438" y="260350"/>
            <a:ext cx="1035050" cy="1035050"/>
          </a:xfrm>
          <a:prstGeom prst="rect">
            <a:avLst/>
          </a:prstGeom>
          <a:noFill/>
          <a:ln w="9525">
            <a:noFill/>
            <a:miter lim="800000"/>
            <a:headEnd/>
            <a:tailEnd/>
          </a:ln>
        </p:spPr>
      </p:pic>
      <p:sp>
        <p:nvSpPr>
          <p:cNvPr id="7" name="6 Eksi"/>
          <p:cNvSpPr/>
          <p:nvPr/>
        </p:nvSpPr>
        <p:spPr>
          <a:xfrm>
            <a:off x="8821738" y="549275"/>
            <a:ext cx="322262" cy="503238"/>
          </a:xfrm>
          <a:prstGeom prst="mathMinus">
            <a:avLst/>
          </a:prstGeom>
          <a:solidFill>
            <a:srgbClr val="781E46"/>
          </a:solidFill>
          <a:ln>
            <a:solidFill>
              <a:srgbClr val="EF4111">
                <a:alpha val="15000"/>
              </a:srgb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tr-TR"/>
          </a:p>
        </p:txBody>
      </p:sp>
      <p:pic>
        <p:nvPicPr>
          <p:cNvPr id="2" name="Resim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57165"/>
            <a:ext cx="9144000" cy="6000835"/>
          </a:xfrm>
          <a:prstGeom prst="rect">
            <a:avLst/>
          </a:prstGeom>
        </p:spPr>
      </p:pic>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rgbClr val="F9D1A9"/>
        </a:solidFill>
        <a:effectLst/>
      </p:bgPr>
    </p:bg>
    <p:spTree>
      <p:nvGrpSpPr>
        <p:cNvPr id="1" name=""/>
        <p:cNvGrpSpPr/>
        <p:nvPr/>
      </p:nvGrpSpPr>
      <p:grpSpPr>
        <a:xfrm>
          <a:off x="0" y="0"/>
          <a:ext cx="0" cy="0"/>
          <a:chOff x="0" y="0"/>
          <a:chExt cx="0" cy="0"/>
        </a:xfrm>
      </p:grpSpPr>
      <p:graphicFrame>
        <p:nvGraphicFramePr>
          <p:cNvPr id="6" name="5 Tablo"/>
          <p:cNvGraphicFramePr>
            <a:graphicFrameLocks noGrp="1"/>
          </p:cNvGraphicFramePr>
          <p:nvPr>
            <p:extLst>
              <p:ext uri="{D42A27DB-BD31-4B8C-83A1-F6EECF244321}">
                <p14:modId xmlns:p14="http://schemas.microsoft.com/office/powerpoint/2010/main" val="3533304405"/>
              </p:ext>
            </p:extLst>
          </p:nvPr>
        </p:nvGraphicFramePr>
        <p:xfrm>
          <a:off x="0" y="188640"/>
          <a:ext cx="9143999" cy="6609356"/>
        </p:xfrm>
        <a:graphic>
          <a:graphicData uri="http://schemas.openxmlformats.org/drawingml/2006/table">
            <a:tbl>
              <a:tblPr>
                <a:effectLst>
                  <a:outerShdw blurRad="57150" dist="38100" dir="5400000" algn="ctr" rotWithShape="0">
                    <a:srgbClr val="F3850D">
                      <a:alpha val="48000"/>
                    </a:srgbClr>
                  </a:outerShdw>
                </a:effectLst>
                <a:tableStyleId>{69C7853C-536D-4A76-A0AE-DD22124D55A5}</a:tableStyleId>
              </a:tblPr>
              <a:tblGrid>
                <a:gridCol w="9143999"/>
              </a:tblGrid>
              <a:tr h="72008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sz="2400" b="1" dirty="0" smtClean="0">
                          <a:solidFill>
                            <a:srgbClr val="FF0000"/>
                          </a:solidFill>
                          <a:latin typeface="Times New Roman" pitchFamily="18" charset="0"/>
                          <a:cs typeface="Times New Roman" pitchFamily="18" charset="0"/>
                        </a:rPr>
                        <a:t>Bütçe Hazırlık Formları </a:t>
                      </a:r>
                      <a:r>
                        <a:rPr lang="tr-TR" sz="1600" b="1" dirty="0" smtClean="0">
                          <a:solidFill>
                            <a:srgbClr val="7030A0"/>
                          </a:solidFill>
                          <a:latin typeface="Times New Roman" pitchFamily="18" charset="0"/>
                          <a:cs typeface="Times New Roman" pitchFamily="18" charset="0"/>
                        </a:rPr>
                        <a:t>(Form-25/1 Tavanı</a:t>
                      </a:r>
                      <a:r>
                        <a:rPr lang="tr-TR" sz="1600" b="1" baseline="0" dirty="0" smtClean="0">
                          <a:solidFill>
                            <a:srgbClr val="7030A0"/>
                          </a:solidFill>
                          <a:latin typeface="Times New Roman" pitchFamily="18" charset="0"/>
                          <a:cs typeface="Times New Roman" pitchFamily="18" charset="0"/>
                        </a:rPr>
                        <a:t> Aşan İlave Ödenek Teklif Formu)</a:t>
                      </a:r>
                      <a:endParaRPr lang="tr-TR" sz="2400" b="1" dirty="0" smtClean="0">
                        <a:solidFill>
                          <a:srgbClr val="7030A0"/>
                        </a:solidFill>
                        <a:latin typeface="Times New Roman" pitchFamily="18" charset="0"/>
                        <a:cs typeface="Times New Roman"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9D1A9"/>
                    </a:solidFill>
                  </a:tcPr>
                </a:tc>
              </a:tr>
              <a:tr h="5889276">
                <a:tc>
                  <a:txBody>
                    <a:bodyPr/>
                    <a:lstStyle/>
                    <a:p>
                      <a:pPr>
                        <a:buFont typeface="Wingdings" pitchFamily="2" charset="2"/>
                        <a:buChar char="Ø"/>
                      </a:pPr>
                      <a:endParaRPr lang="tr-TR" sz="2400" b="1" dirty="0" smtClean="0">
                        <a:latin typeface="Times New Roman" pitchFamily="18" charset="0"/>
                        <a:cs typeface="Times New Roman" pitchFamily="18" charset="0"/>
                      </a:endParaRPr>
                    </a:p>
                  </a:txBody>
                  <a:tcPr>
                    <a:lnL w="9525" cap="flat" cmpd="sng" algn="ctr">
                      <a:noFill/>
                      <a:prstDash val="solid"/>
                    </a:lnL>
                    <a:lnR w="9525" cap="flat" cmpd="sng" algn="ctr">
                      <a:noFill/>
                      <a:prstDash val="solid"/>
                    </a:lnR>
                    <a:lnT w="12700" cap="flat" cmpd="sng" algn="ctr">
                      <a:noFill/>
                      <a:prstDash val="solid"/>
                      <a:round/>
                      <a:headEnd type="none" w="med" len="med"/>
                      <a:tailEnd type="none" w="med" len="med"/>
                    </a:lnT>
                    <a:lnB w="9525" cap="flat" cmpd="sng" algn="ctr">
                      <a:noFill/>
                      <a:prstDash val="solid"/>
                    </a:lnB>
                    <a:lnTlToBr w="12700" cmpd="sng">
                      <a:noFill/>
                      <a:prstDash val="solid"/>
                    </a:lnTlToBr>
                    <a:lnBlToTr w="12700" cmpd="sng">
                      <a:noFill/>
                      <a:prstDash val="solid"/>
                    </a:lnBlToTr>
                    <a:solidFill>
                      <a:srgbClr val="F9D1A9"/>
                    </a:solidFill>
                  </a:tcPr>
                </a:tc>
              </a:tr>
            </a:tbl>
          </a:graphicData>
        </a:graphic>
      </p:graphicFrame>
      <p:sp>
        <p:nvSpPr>
          <p:cNvPr id="14" name="13 Eksi"/>
          <p:cNvSpPr/>
          <p:nvPr/>
        </p:nvSpPr>
        <p:spPr>
          <a:xfrm>
            <a:off x="-1357313" y="620713"/>
            <a:ext cx="10501313" cy="360362"/>
          </a:xfrm>
          <a:prstGeom prst="mathMinus">
            <a:avLst/>
          </a:prstGeom>
          <a:solidFill>
            <a:srgbClr val="781E46"/>
          </a:solidFill>
          <a:ln>
            <a:solidFill>
              <a:srgbClr val="EF4111">
                <a:alpha val="40000"/>
              </a:srgb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tr-TR"/>
          </a:p>
        </p:txBody>
      </p:sp>
      <p:pic>
        <p:nvPicPr>
          <p:cNvPr id="70660" name="4 Resim"/>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auto">
          <a:xfrm>
            <a:off x="7818438" y="260350"/>
            <a:ext cx="1035050" cy="1035050"/>
          </a:xfrm>
          <a:prstGeom prst="rect">
            <a:avLst/>
          </a:prstGeom>
          <a:noFill/>
          <a:ln w="9525">
            <a:noFill/>
            <a:miter lim="800000"/>
            <a:headEnd/>
            <a:tailEnd/>
          </a:ln>
        </p:spPr>
      </p:pic>
      <p:sp>
        <p:nvSpPr>
          <p:cNvPr id="7" name="6 Eksi"/>
          <p:cNvSpPr/>
          <p:nvPr/>
        </p:nvSpPr>
        <p:spPr>
          <a:xfrm>
            <a:off x="8821738" y="549275"/>
            <a:ext cx="322262" cy="503238"/>
          </a:xfrm>
          <a:prstGeom prst="mathMinus">
            <a:avLst/>
          </a:prstGeom>
          <a:solidFill>
            <a:srgbClr val="781E46"/>
          </a:solidFill>
          <a:ln>
            <a:solidFill>
              <a:srgbClr val="EF4111">
                <a:alpha val="15000"/>
              </a:srgb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tr-TR"/>
          </a:p>
        </p:txBody>
      </p:sp>
      <p:pic>
        <p:nvPicPr>
          <p:cNvPr id="2" name="Resim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01874"/>
            <a:ext cx="9144000" cy="5956126"/>
          </a:xfrm>
          <a:prstGeom prst="rect">
            <a:avLst/>
          </a:prstGeom>
        </p:spPr>
      </p:pic>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rgbClr val="F9D1A9"/>
        </a:solidFill>
        <a:effectLst/>
      </p:bgPr>
    </p:bg>
    <p:spTree>
      <p:nvGrpSpPr>
        <p:cNvPr id="1" name=""/>
        <p:cNvGrpSpPr/>
        <p:nvPr/>
      </p:nvGrpSpPr>
      <p:grpSpPr>
        <a:xfrm>
          <a:off x="0" y="0"/>
          <a:ext cx="0" cy="0"/>
          <a:chOff x="0" y="0"/>
          <a:chExt cx="0" cy="0"/>
        </a:xfrm>
      </p:grpSpPr>
      <p:graphicFrame>
        <p:nvGraphicFramePr>
          <p:cNvPr id="6" name="5 Tablo"/>
          <p:cNvGraphicFramePr>
            <a:graphicFrameLocks noGrp="1"/>
          </p:cNvGraphicFramePr>
          <p:nvPr>
            <p:extLst>
              <p:ext uri="{D42A27DB-BD31-4B8C-83A1-F6EECF244321}">
                <p14:modId xmlns:p14="http://schemas.microsoft.com/office/powerpoint/2010/main" val="2784913276"/>
              </p:ext>
            </p:extLst>
          </p:nvPr>
        </p:nvGraphicFramePr>
        <p:xfrm>
          <a:off x="0" y="188640"/>
          <a:ext cx="9143999" cy="6609356"/>
        </p:xfrm>
        <a:graphic>
          <a:graphicData uri="http://schemas.openxmlformats.org/drawingml/2006/table">
            <a:tbl>
              <a:tblPr>
                <a:effectLst>
                  <a:outerShdw blurRad="57150" dist="38100" dir="5400000" algn="ctr" rotWithShape="0">
                    <a:srgbClr val="F3850D">
                      <a:alpha val="48000"/>
                    </a:srgbClr>
                  </a:outerShdw>
                </a:effectLst>
                <a:tableStyleId>{69C7853C-536D-4A76-A0AE-DD22124D55A5}</a:tableStyleId>
              </a:tblPr>
              <a:tblGrid>
                <a:gridCol w="9143999"/>
              </a:tblGrid>
              <a:tr h="72008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sz="2400" b="1" dirty="0" smtClean="0">
                          <a:solidFill>
                            <a:srgbClr val="FF0000"/>
                          </a:solidFill>
                          <a:latin typeface="Times New Roman" pitchFamily="18" charset="0"/>
                          <a:cs typeface="Times New Roman" pitchFamily="18" charset="0"/>
                        </a:rPr>
                        <a:t>Bütçe Hazırlık Formları </a:t>
                      </a:r>
                      <a:r>
                        <a:rPr lang="tr-TR" sz="1600" b="1" dirty="0" smtClean="0">
                          <a:solidFill>
                            <a:srgbClr val="7030A0"/>
                          </a:solidFill>
                          <a:latin typeface="Times New Roman" pitchFamily="18" charset="0"/>
                          <a:cs typeface="Times New Roman" pitchFamily="18" charset="0"/>
                        </a:rPr>
                        <a:t>(Form-25/1 Tavanı</a:t>
                      </a:r>
                      <a:r>
                        <a:rPr lang="tr-TR" sz="1600" b="1" baseline="0" dirty="0" smtClean="0">
                          <a:solidFill>
                            <a:srgbClr val="7030A0"/>
                          </a:solidFill>
                          <a:latin typeface="Times New Roman" pitchFamily="18" charset="0"/>
                          <a:cs typeface="Times New Roman" pitchFamily="18" charset="0"/>
                        </a:rPr>
                        <a:t> Aşan İlave Ödenek Teklif Formu)</a:t>
                      </a:r>
                      <a:endParaRPr lang="tr-TR" sz="2400" b="1" dirty="0" smtClean="0">
                        <a:solidFill>
                          <a:srgbClr val="7030A0"/>
                        </a:solidFill>
                        <a:latin typeface="Times New Roman" pitchFamily="18" charset="0"/>
                        <a:cs typeface="Times New Roman"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9D1A9"/>
                    </a:solidFill>
                  </a:tcPr>
                </a:tc>
              </a:tr>
              <a:tr h="5889276">
                <a:tc>
                  <a:txBody>
                    <a:bodyPr/>
                    <a:lstStyle/>
                    <a:p>
                      <a:pPr>
                        <a:buFont typeface="Wingdings" pitchFamily="2" charset="2"/>
                        <a:buNone/>
                      </a:pPr>
                      <a:endParaRPr lang="tr-TR" sz="2400" b="1" dirty="0" smtClean="0">
                        <a:latin typeface="Times New Roman" pitchFamily="18" charset="0"/>
                        <a:cs typeface="Times New Roman" pitchFamily="18" charset="0"/>
                      </a:endParaRPr>
                    </a:p>
                  </a:txBody>
                  <a:tcPr>
                    <a:lnL w="9525" cap="flat" cmpd="sng" algn="ctr">
                      <a:noFill/>
                      <a:prstDash val="solid"/>
                    </a:lnL>
                    <a:lnR w="9525" cap="flat" cmpd="sng" algn="ctr">
                      <a:noFill/>
                      <a:prstDash val="solid"/>
                    </a:lnR>
                    <a:lnT w="12700" cap="flat" cmpd="sng" algn="ctr">
                      <a:noFill/>
                      <a:prstDash val="solid"/>
                      <a:round/>
                      <a:headEnd type="none" w="med" len="med"/>
                      <a:tailEnd type="none" w="med" len="med"/>
                    </a:lnT>
                    <a:lnB w="9525" cap="flat" cmpd="sng" algn="ctr">
                      <a:noFill/>
                      <a:prstDash val="solid"/>
                    </a:lnB>
                    <a:lnTlToBr w="12700" cmpd="sng">
                      <a:noFill/>
                      <a:prstDash val="solid"/>
                    </a:lnTlToBr>
                    <a:lnBlToTr w="12700" cmpd="sng">
                      <a:noFill/>
                      <a:prstDash val="solid"/>
                    </a:lnBlToTr>
                    <a:noFill/>
                  </a:tcPr>
                </a:tc>
              </a:tr>
            </a:tbl>
          </a:graphicData>
        </a:graphic>
      </p:graphicFrame>
      <p:sp>
        <p:nvSpPr>
          <p:cNvPr id="14" name="13 Eksi"/>
          <p:cNvSpPr/>
          <p:nvPr/>
        </p:nvSpPr>
        <p:spPr>
          <a:xfrm>
            <a:off x="-1357313" y="620713"/>
            <a:ext cx="10501313" cy="360362"/>
          </a:xfrm>
          <a:prstGeom prst="mathMinus">
            <a:avLst/>
          </a:prstGeom>
          <a:solidFill>
            <a:srgbClr val="781E46"/>
          </a:solidFill>
          <a:ln>
            <a:solidFill>
              <a:srgbClr val="EF4111">
                <a:alpha val="40000"/>
              </a:srgb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tr-TR"/>
          </a:p>
        </p:txBody>
      </p:sp>
      <p:pic>
        <p:nvPicPr>
          <p:cNvPr id="71684" name="4 Resim"/>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auto">
          <a:xfrm>
            <a:off x="7818438" y="260350"/>
            <a:ext cx="1035050" cy="1035050"/>
          </a:xfrm>
          <a:prstGeom prst="rect">
            <a:avLst/>
          </a:prstGeom>
          <a:noFill/>
          <a:ln w="9525">
            <a:noFill/>
            <a:miter lim="800000"/>
            <a:headEnd/>
            <a:tailEnd/>
          </a:ln>
        </p:spPr>
      </p:pic>
      <p:sp>
        <p:nvSpPr>
          <p:cNvPr id="7" name="6 Eksi"/>
          <p:cNvSpPr/>
          <p:nvPr/>
        </p:nvSpPr>
        <p:spPr>
          <a:xfrm>
            <a:off x="8821738" y="549275"/>
            <a:ext cx="322262" cy="503238"/>
          </a:xfrm>
          <a:prstGeom prst="mathMinus">
            <a:avLst/>
          </a:prstGeom>
          <a:solidFill>
            <a:srgbClr val="781E46"/>
          </a:solidFill>
          <a:ln>
            <a:solidFill>
              <a:srgbClr val="EF4111">
                <a:alpha val="15000"/>
              </a:srgb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tr-TR"/>
          </a:p>
        </p:txBody>
      </p:sp>
      <p:pic>
        <p:nvPicPr>
          <p:cNvPr id="3" name="Resim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57250"/>
            <a:ext cx="9144000" cy="6000750"/>
          </a:xfrm>
          <a:prstGeom prst="rect">
            <a:avLst/>
          </a:prstGeom>
        </p:spPr>
      </p:pic>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bg>
      <p:bgPr>
        <a:solidFill>
          <a:srgbClr val="F9D1A9"/>
        </a:solidFill>
        <a:effectLst/>
      </p:bgPr>
    </p:bg>
    <p:spTree>
      <p:nvGrpSpPr>
        <p:cNvPr id="1" name=""/>
        <p:cNvGrpSpPr/>
        <p:nvPr/>
      </p:nvGrpSpPr>
      <p:grpSpPr>
        <a:xfrm>
          <a:off x="0" y="0"/>
          <a:ext cx="0" cy="0"/>
          <a:chOff x="0" y="0"/>
          <a:chExt cx="0" cy="0"/>
        </a:xfrm>
      </p:grpSpPr>
      <p:graphicFrame>
        <p:nvGraphicFramePr>
          <p:cNvPr id="6" name="5 Tablo"/>
          <p:cNvGraphicFramePr>
            <a:graphicFrameLocks noGrp="1"/>
          </p:cNvGraphicFramePr>
          <p:nvPr>
            <p:extLst>
              <p:ext uri="{D42A27DB-BD31-4B8C-83A1-F6EECF244321}">
                <p14:modId xmlns:p14="http://schemas.microsoft.com/office/powerpoint/2010/main" val="219375772"/>
              </p:ext>
            </p:extLst>
          </p:nvPr>
        </p:nvGraphicFramePr>
        <p:xfrm>
          <a:off x="0" y="188640"/>
          <a:ext cx="9143999" cy="6609356"/>
        </p:xfrm>
        <a:graphic>
          <a:graphicData uri="http://schemas.openxmlformats.org/drawingml/2006/table">
            <a:tbl>
              <a:tblPr>
                <a:effectLst>
                  <a:outerShdw blurRad="57150" dist="38100" dir="5400000" algn="ctr" rotWithShape="0">
                    <a:srgbClr val="F3850D">
                      <a:alpha val="48000"/>
                    </a:srgbClr>
                  </a:outerShdw>
                </a:effectLst>
                <a:tableStyleId>{69C7853C-536D-4A76-A0AE-DD22124D55A5}</a:tableStyleId>
              </a:tblPr>
              <a:tblGrid>
                <a:gridCol w="9143999"/>
              </a:tblGrid>
              <a:tr h="72008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sz="2400" b="1" dirty="0" smtClean="0">
                          <a:solidFill>
                            <a:srgbClr val="FF0000"/>
                          </a:solidFill>
                          <a:latin typeface="Times New Roman" pitchFamily="18" charset="0"/>
                          <a:cs typeface="Times New Roman" pitchFamily="18" charset="0"/>
                        </a:rPr>
                        <a:t>Bütçe Hazırlık Formları </a:t>
                      </a:r>
                      <a:r>
                        <a:rPr lang="tr-TR" sz="1600" b="1" dirty="0" smtClean="0">
                          <a:solidFill>
                            <a:srgbClr val="7030A0"/>
                          </a:solidFill>
                          <a:latin typeface="Times New Roman" pitchFamily="18" charset="0"/>
                          <a:cs typeface="Times New Roman" pitchFamily="18" charset="0"/>
                        </a:rPr>
                        <a:t>(Form-25/2 Tavanı</a:t>
                      </a:r>
                      <a:r>
                        <a:rPr lang="tr-TR" sz="1600" b="1" baseline="0" dirty="0" smtClean="0">
                          <a:solidFill>
                            <a:srgbClr val="7030A0"/>
                          </a:solidFill>
                          <a:latin typeface="Times New Roman" pitchFamily="18" charset="0"/>
                          <a:cs typeface="Times New Roman" pitchFamily="18" charset="0"/>
                        </a:rPr>
                        <a:t> Aşan İlave Ödenek Teklif Formu)</a:t>
                      </a:r>
                      <a:endParaRPr lang="tr-TR" sz="2400" b="1" dirty="0" smtClean="0">
                        <a:solidFill>
                          <a:srgbClr val="7030A0"/>
                        </a:solidFill>
                        <a:latin typeface="Times New Roman" pitchFamily="18" charset="0"/>
                        <a:cs typeface="Times New Roman"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9D1A9"/>
                    </a:solidFill>
                  </a:tcPr>
                </a:tc>
              </a:tr>
              <a:tr h="5889276">
                <a:tc>
                  <a:txBody>
                    <a:bodyPr/>
                    <a:lstStyle/>
                    <a:p>
                      <a:pPr>
                        <a:buFont typeface="Wingdings" pitchFamily="2" charset="2"/>
                        <a:buChar char="Ø"/>
                      </a:pPr>
                      <a:endParaRPr lang="tr-TR" sz="2400" b="1" dirty="0" smtClean="0">
                        <a:latin typeface="Times New Roman" pitchFamily="18" charset="0"/>
                        <a:cs typeface="Times New Roman" pitchFamily="18" charset="0"/>
                      </a:endParaRPr>
                    </a:p>
                  </a:txBody>
                  <a:tcPr>
                    <a:lnL w="9525" cap="flat" cmpd="sng" algn="ctr">
                      <a:noFill/>
                      <a:prstDash val="solid"/>
                    </a:lnL>
                    <a:lnR w="9525" cap="flat" cmpd="sng" algn="ctr">
                      <a:noFill/>
                      <a:prstDash val="solid"/>
                    </a:lnR>
                    <a:lnT w="12700" cap="flat" cmpd="sng" algn="ctr">
                      <a:noFill/>
                      <a:prstDash val="solid"/>
                      <a:round/>
                      <a:headEnd type="none" w="med" len="med"/>
                      <a:tailEnd type="none" w="med" len="med"/>
                    </a:lnT>
                    <a:lnB w="9525" cap="flat" cmpd="sng" algn="ctr">
                      <a:noFill/>
                      <a:prstDash val="solid"/>
                    </a:lnB>
                    <a:lnTlToBr w="12700" cmpd="sng">
                      <a:noFill/>
                      <a:prstDash val="solid"/>
                    </a:lnTlToBr>
                    <a:lnBlToTr w="12700" cmpd="sng">
                      <a:noFill/>
                      <a:prstDash val="solid"/>
                    </a:lnBlToTr>
                    <a:solidFill>
                      <a:srgbClr val="F9D1A9"/>
                    </a:solidFill>
                  </a:tcPr>
                </a:tc>
              </a:tr>
            </a:tbl>
          </a:graphicData>
        </a:graphic>
      </p:graphicFrame>
      <p:sp>
        <p:nvSpPr>
          <p:cNvPr id="14" name="13 Eksi"/>
          <p:cNvSpPr/>
          <p:nvPr/>
        </p:nvSpPr>
        <p:spPr>
          <a:xfrm>
            <a:off x="-1357313" y="620713"/>
            <a:ext cx="10501313" cy="360362"/>
          </a:xfrm>
          <a:prstGeom prst="mathMinus">
            <a:avLst/>
          </a:prstGeom>
          <a:solidFill>
            <a:srgbClr val="781E46"/>
          </a:solidFill>
          <a:ln>
            <a:solidFill>
              <a:srgbClr val="EF4111">
                <a:alpha val="40000"/>
              </a:srgb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tr-TR"/>
          </a:p>
        </p:txBody>
      </p:sp>
      <p:pic>
        <p:nvPicPr>
          <p:cNvPr id="72708" name="4 Resim"/>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auto">
          <a:xfrm>
            <a:off x="7818438" y="260350"/>
            <a:ext cx="1035050" cy="1035050"/>
          </a:xfrm>
          <a:prstGeom prst="rect">
            <a:avLst/>
          </a:prstGeom>
          <a:noFill/>
          <a:ln w="9525">
            <a:noFill/>
            <a:miter lim="800000"/>
            <a:headEnd/>
            <a:tailEnd/>
          </a:ln>
        </p:spPr>
      </p:pic>
      <p:sp>
        <p:nvSpPr>
          <p:cNvPr id="7" name="6 Eksi"/>
          <p:cNvSpPr/>
          <p:nvPr/>
        </p:nvSpPr>
        <p:spPr>
          <a:xfrm>
            <a:off x="8821738" y="549275"/>
            <a:ext cx="322262" cy="503238"/>
          </a:xfrm>
          <a:prstGeom prst="mathMinus">
            <a:avLst/>
          </a:prstGeom>
          <a:solidFill>
            <a:srgbClr val="781E46"/>
          </a:solidFill>
          <a:ln>
            <a:solidFill>
              <a:srgbClr val="EF4111">
                <a:alpha val="15000"/>
              </a:srgb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tr-TR"/>
          </a:p>
        </p:txBody>
      </p:sp>
      <p:pic>
        <p:nvPicPr>
          <p:cNvPr id="3" name="Resim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64704"/>
            <a:ext cx="9144000" cy="6093296"/>
          </a:xfrm>
          <a:prstGeom prst="rect">
            <a:avLst/>
          </a:prstGeom>
        </p:spPr>
      </p:pic>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rgbClr val="F9D1A9"/>
        </a:solidFill>
        <a:effectLst/>
      </p:bgPr>
    </p:bg>
    <p:spTree>
      <p:nvGrpSpPr>
        <p:cNvPr id="1" name=""/>
        <p:cNvGrpSpPr/>
        <p:nvPr/>
      </p:nvGrpSpPr>
      <p:grpSpPr>
        <a:xfrm>
          <a:off x="0" y="0"/>
          <a:ext cx="0" cy="0"/>
          <a:chOff x="0" y="0"/>
          <a:chExt cx="0" cy="0"/>
        </a:xfrm>
      </p:grpSpPr>
      <p:graphicFrame>
        <p:nvGraphicFramePr>
          <p:cNvPr id="6" name="5 Tablo"/>
          <p:cNvGraphicFramePr>
            <a:graphicFrameLocks noGrp="1"/>
          </p:cNvGraphicFramePr>
          <p:nvPr>
            <p:extLst>
              <p:ext uri="{D42A27DB-BD31-4B8C-83A1-F6EECF244321}">
                <p14:modId xmlns:p14="http://schemas.microsoft.com/office/powerpoint/2010/main" val="2629123306"/>
              </p:ext>
            </p:extLst>
          </p:nvPr>
        </p:nvGraphicFramePr>
        <p:xfrm>
          <a:off x="0" y="188640"/>
          <a:ext cx="9143999" cy="6663680"/>
        </p:xfrm>
        <a:graphic>
          <a:graphicData uri="http://schemas.openxmlformats.org/drawingml/2006/table">
            <a:tbl>
              <a:tblPr>
                <a:effectLst>
                  <a:outerShdw blurRad="57150" dist="38100" dir="5400000" algn="ctr" rotWithShape="0">
                    <a:srgbClr val="F3850D">
                      <a:alpha val="48000"/>
                    </a:srgbClr>
                  </a:outerShdw>
                </a:effectLst>
                <a:tableStyleId>{69C7853C-536D-4A76-A0AE-DD22124D55A5}</a:tableStyleId>
              </a:tblPr>
              <a:tblGrid>
                <a:gridCol w="9143999"/>
              </a:tblGrid>
              <a:tr h="72008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sz="2400" b="1" dirty="0" smtClean="0">
                          <a:solidFill>
                            <a:srgbClr val="FF0000"/>
                          </a:solidFill>
                          <a:latin typeface="Times New Roman" pitchFamily="18" charset="0"/>
                          <a:cs typeface="Times New Roman" pitchFamily="18" charset="0"/>
                        </a:rPr>
                        <a:t>Bütçe Hazırlık Formları </a:t>
                      </a:r>
                      <a:r>
                        <a:rPr lang="tr-TR" sz="1600" b="1" dirty="0" smtClean="0">
                          <a:solidFill>
                            <a:srgbClr val="7030A0"/>
                          </a:solidFill>
                          <a:latin typeface="Times New Roman" pitchFamily="18" charset="0"/>
                          <a:cs typeface="Times New Roman" pitchFamily="18" charset="0"/>
                        </a:rPr>
                        <a:t>(Form-27 Öğrenci Sayıları Bilgi </a:t>
                      </a:r>
                      <a:r>
                        <a:rPr lang="tr-TR" sz="1600" b="1" baseline="0" dirty="0" smtClean="0">
                          <a:solidFill>
                            <a:srgbClr val="7030A0"/>
                          </a:solidFill>
                          <a:latin typeface="Times New Roman" pitchFamily="18" charset="0"/>
                          <a:cs typeface="Times New Roman" pitchFamily="18" charset="0"/>
                        </a:rPr>
                        <a:t>Formu)</a:t>
                      </a:r>
                      <a:endParaRPr lang="tr-TR" sz="2400" b="1" dirty="0" smtClean="0">
                        <a:solidFill>
                          <a:srgbClr val="7030A0"/>
                        </a:solidFill>
                        <a:latin typeface="Times New Roman" pitchFamily="18" charset="0"/>
                        <a:cs typeface="Times New Roman"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9D1A9"/>
                    </a:solidFill>
                  </a:tcPr>
                </a:tc>
              </a:tr>
              <a:tr h="5889276">
                <a:tc>
                  <a:txBody>
                    <a:bodyPr/>
                    <a:lstStyle/>
                    <a:p>
                      <a:pPr>
                        <a:buFont typeface="Wingdings" pitchFamily="2" charset="2"/>
                        <a:buChar char="Ø"/>
                      </a:pPr>
                      <a:endParaRPr lang="tr-TR" sz="2400" b="1" dirty="0" smtClean="0">
                        <a:latin typeface="Times New Roman" pitchFamily="18" charset="0"/>
                        <a:cs typeface="Times New Roman" pitchFamily="18" charset="0"/>
                      </a:endParaRPr>
                    </a:p>
                    <a:p>
                      <a:pPr>
                        <a:buFont typeface="Wingdings" pitchFamily="2" charset="2"/>
                        <a:buChar char="Ø"/>
                      </a:pPr>
                      <a:endParaRPr lang="tr-TR" sz="2400" b="1" dirty="0" smtClean="0">
                        <a:latin typeface="Times New Roman" pitchFamily="18" charset="0"/>
                        <a:cs typeface="Times New Roman" pitchFamily="18" charset="0"/>
                      </a:endParaRPr>
                    </a:p>
                    <a:p>
                      <a:pPr>
                        <a:buFont typeface="Wingdings" pitchFamily="2" charset="2"/>
                        <a:buChar char="Ø"/>
                      </a:pPr>
                      <a:endParaRPr lang="tr-TR" sz="2400" b="1" dirty="0" smtClean="0">
                        <a:latin typeface="Times New Roman" pitchFamily="18" charset="0"/>
                        <a:cs typeface="Times New Roman" pitchFamily="18" charset="0"/>
                      </a:endParaRPr>
                    </a:p>
                    <a:p>
                      <a:pPr>
                        <a:buFont typeface="Wingdings" pitchFamily="2" charset="2"/>
                        <a:buChar char="Ø"/>
                      </a:pPr>
                      <a:endParaRPr lang="tr-TR" sz="2400" b="1" dirty="0" smtClean="0">
                        <a:latin typeface="Times New Roman" pitchFamily="18" charset="0"/>
                        <a:cs typeface="Times New Roman" pitchFamily="18" charset="0"/>
                      </a:endParaRPr>
                    </a:p>
                    <a:p>
                      <a:pPr>
                        <a:buFont typeface="Wingdings" pitchFamily="2" charset="2"/>
                        <a:buChar char="Ø"/>
                      </a:pPr>
                      <a:endParaRPr lang="tr-TR" sz="2400" b="1" dirty="0" smtClean="0">
                        <a:latin typeface="Times New Roman" pitchFamily="18" charset="0"/>
                        <a:cs typeface="Times New Roman" pitchFamily="18" charset="0"/>
                      </a:endParaRPr>
                    </a:p>
                    <a:p>
                      <a:pPr>
                        <a:buFont typeface="Wingdings" pitchFamily="2" charset="2"/>
                        <a:buChar char="Ø"/>
                      </a:pPr>
                      <a:endParaRPr lang="tr-TR" sz="2400" b="1" dirty="0" smtClean="0">
                        <a:latin typeface="Times New Roman" pitchFamily="18" charset="0"/>
                        <a:cs typeface="Times New Roman" pitchFamily="18" charset="0"/>
                      </a:endParaRPr>
                    </a:p>
                    <a:p>
                      <a:pPr>
                        <a:buFont typeface="Wingdings" pitchFamily="2" charset="2"/>
                        <a:buChar char="Ø"/>
                      </a:pPr>
                      <a:endParaRPr lang="tr-TR" sz="2400" b="1" dirty="0" smtClean="0">
                        <a:latin typeface="Times New Roman" pitchFamily="18" charset="0"/>
                        <a:cs typeface="Times New Roman" pitchFamily="18" charset="0"/>
                      </a:endParaRPr>
                    </a:p>
                    <a:p>
                      <a:pPr>
                        <a:buFont typeface="Wingdings" pitchFamily="2" charset="2"/>
                        <a:buChar char="Ø"/>
                      </a:pPr>
                      <a:endParaRPr lang="tr-TR" sz="2400" b="1" dirty="0" smtClean="0">
                        <a:latin typeface="Times New Roman" pitchFamily="18" charset="0"/>
                        <a:cs typeface="Times New Roman" pitchFamily="18" charset="0"/>
                      </a:endParaRPr>
                    </a:p>
                    <a:p>
                      <a:pPr>
                        <a:buFont typeface="Wingdings" pitchFamily="2" charset="2"/>
                        <a:buChar char="Ø"/>
                      </a:pPr>
                      <a:endParaRPr lang="tr-TR" sz="2400" b="1" dirty="0" smtClean="0">
                        <a:latin typeface="Times New Roman" pitchFamily="18" charset="0"/>
                        <a:cs typeface="Times New Roman" pitchFamily="18" charset="0"/>
                      </a:endParaRPr>
                    </a:p>
                    <a:p>
                      <a:pPr>
                        <a:buFont typeface="Wingdings" pitchFamily="2" charset="2"/>
                        <a:buChar char="Ø"/>
                      </a:pPr>
                      <a:endParaRPr lang="tr-TR" sz="2400" b="1" dirty="0" smtClean="0">
                        <a:latin typeface="Times New Roman" pitchFamily="18" charset="0"/>
                        <a:cs typeface="Times New Roman" pitchFamily="18" charset="0"/>
                      </a:endParaRPr>
                    </a:p>
                    <a:p>
                      <a:pPr>
                        <a:buFont typeface="Wingdings" pitchFamily="2" charset="2"/>
                        <a:buChar char="Ø"/>
                      </a:pPr>
                      <a:endParaRPr lang="tr-TR" sz="2400" b="1" dirty="0" smtClean="0">
                        <a:latin typeface="Times New Roman" pitchFamily="18" charset="0"/>
                        <a:cs typeface="Times New Roman" pitchFamily="18" charset="0"/>
                      </a:endParaRPr>
                    </a:p>
                    <a:p>
                      <a:pPr>
                        <a:buFont typeface="Wingdings" pitchFamily="2" charset="2"/>
                        <a:buChar char="Ø"/>
                      </a:pPr>
                      <a:endParaRPr lang="tr-TR" sz="2400" b="1" dirty="0" smtClean="0">
                        <a:latin typeface="Times New Roman" pitchFamily="18" charset="0"/>
                        <a:cs typeface="Times New Roman" pitchFamily="18" charset="0"/>
                      </a:endParaRPr>
                    </a:p>
                    <a:p>
                      <a:pPr>
                        <a:buFont typeface="Wingdings" pitchFamily="2" charset="2"/>
                        <a:buChar char="Ø"/>
                      </a:pPr>
                      <a:endParaRPr lang="tr-TR" sz="2400" b="1" dirty="0" smtClean="0">
                        <a:latin typeface="Times New Roman" pitchFamily="18" charset="0"/>
                        <a:cs typeface="Times New Roman" pitchFamily="18" charset="0"/>
                      </a:endParaRPr>
                    </a:p>
                    <a:p>
                      <a:pPr>
                        <a:buFont typeface="Wingdings" pitchFamily="2" charset="2"/>
                        <a:buChar char="Ø"/>
                      </a:pPr>
                      <a:endParaRPr lang="tr-TR" sz="2400" b="1" dirty="0" smtClean="0">
                        <a:latin typeface="Times New Roman" pitchFamily="18" charset="0"/>
                        <a:cs typeface="Times New Roman" pitchFamily="18" charset="0"/>
                      </a:endParaRPr>
                    </a:p>
                    <a:p>
                      <a:pPr>
                        <a:buFont typeface="Wingdings" pitchFamily="2" charset="2"/>
                        <a:buChar char="Ø"/>
                      </a:pPr>
                      <a:endParaRPr lang="tr-TR" sz="1600" b="1" dirty="0" smtClean="0">
                        <a:solidFill>
                          <a:srgbClr val="9933FF"/>
                        </a:solidFill>
                        <a:latin typeface="Times New Roman" pitchFamily="18" charset="0"/>
                        <a:cs typeface="Times New Roman" pitchFamily="18" charset="0"/>
                      </a:endParaRPr>
                    </a:p>
                    <a:p>
                      <a:pPr>
                        <a:buFont typeface="Wingdings" pitchFamily="2" charset="2"/>
                        <a:buChar char="Ø"/>
                      </a:pPr>
                      <a:r>
                        <a:rPr lang="tr-TR" sz="1600" b="1" i="1" dirty="0" smtClean="0">
                          <a:solidFill>
                            <a:srgbClr val="FF0000"/>
                          </a:solidFill>
                          <a:latin typeface="Times New Roman" pitchFamily="18" charset="0"/>
                          <a:cs typeface="Times New Roman" pitchFamily="18" charset="0"/>
                        </a:rPr>
                        <a:t>Veriler 2016-2017</a:t>
                      </a:r>
                      <a:r>
                        <a:rPr lang="tr-TR" sz="1600" b="1" i="1" baseline="0" dirty="0" smtClean="0">
                          <a:solidFill>
                            <a:srgbClr val="FF0000"/>
                          </a:solidFill>
                          <a:latin typeface="Times New Roman" pitchFamily="18" charset="0"/>
                          <a:cs typeface="Times New Roman" pitchFamily="18" charset="0"/>
                        </a:rPr>
                        <a:t> </a:t>
                      </a:r>
                      <a:r>
                        <a:rPr lang="tr-TR" sz="1600" b="1" i="1" dirty="0" smtClean="0">
                          <a:solidFill>
                            <a:srgbClr val="FF0000"/>
                          </a:solidFill>
                          <a:latin typeface="Times New Roman" pitchFamily="18" charset="0"/>
                          <a:cs typeface="Times New Roman" pitchFamily="18" charset="0"/>
                        </a:rPr>
                        <a:t>eğitim-öğretim</a:t>
                      </a:r>
                      <a:r>
                        <a:rPr lang="tr-TR" sz="1600" b="1" i="1" baseline="0" dirty="0" smtClean="0">
                          <a:solidFill>
                            <a:srgbClr val="FF0000"/>
                          </a:solidFill>
                          <a:latin typeface="Times New Roman" pitchFamily="18" charset="0"/>
                          <a:cs typeface="Times New Roman" pitchFamily="18" charset="0"/>
                        </a:rPr>
                        <a:t> yılı verileri olacak ve Kasım 2016 verileri, ÖİDB koordineli</a:t>
                      </a:r>
                      <a:endParaRPr lang="tr-TR" sz="1600" b="1" i="1" dirty="0" smtClean="0">
                        <a:solidFill>
                          <a:srgbClr val="FF0000"/>
                        </a:solidFill>
                        <a:latin typeface="Times New Roman" pitchFamily="18" charset="0"/>
                        <a:cs typeface="Times New Roman" pitchFamily="18" charset="0"/>
                      </a:endParaRPr>
                    </a:p>
                    <a:p>
                      <a:pPr>
                        <a:buFont typeface="Wingdings" pitchFamily="2" charset="2"/>
                        <a:buChar char="Ø"/>
                      </a:pPr>
                      <a:r>
                        <a:rPr lang="tr-TR" sz="1600" b="1" dirty="0" smtClean="0">
                          <a:solidFill>
                            <a:srgbClr val="9933FF"/>
                          </a:solidFill>
                          <a:latin typeface="Times New Roman" pitchFamily="18" charset="0"/>
                          <a:cs typeface="Times New Roman" pitchFamily="18" charset="0"/>
                        </a:rPr>
                        <a:t>Form 27 birim düzeyinde tüm akademik birimler tarafından doldurulacaktır. </a:t>
                      </a:r>
                      <a:r>
                        <a:rPr lang="tr-TR" sz="1600" b="1" dirty="0" smtClean="0">
                          <a:solidFill>
                            <a:srgbClr val="00B050"/>
                          </a:solidFill>
                          <a:latin typeface="Times New Roman" pitchFamily="18" charset="0"/>
                          <a:cs typeface="Times New Roman" pitchFamily="18" charset="0"/>
                        </a:rPr>
                        <a:t>(Form</a:t>
                      </a:r>
                      <a:r>
                        <a:rPr lang="tr-TR" sz="1600" b="1" baseline="0" dirty="0" smtClean="0">
                          <a:solidFill>
                            <a:srgbClr val="00B050"/>
                          </a:solidFill>
                          <a:latin typeface="Times New Roman" pitchFamily="18" charset="0"/>
                          <a:cs typeface="Times New Roman" pitchFamily="18" charset="0"/>
                        </a:rPr>
                        <a:t> 27/1-9 Ayrıca)</a:t>
                      </a:r>
                      <a:endParaRPr lang="tr-TR" sz="1600" b="1" dirty="0" smtClean="0">
                        <a:solidFill>
                          <a:srgbClr val="00B050"/>
                        </a:solidFill>
                        <a:latin typeface="Times New Roman" pitchFamily="18" charset="0"/>
                        <a:cs typeface="Times New Roman" pitchFamily="18" charset="0"/>
                      </a:endParaRPr>
                    </a:p>
                  </a:txBody>
                  <a:tcPr>
                    <a:lnL w="9525" cap="flat" cmpd="sng" algn="ctr">
                      <a:noFill/>
                      <a:prstDash val="solid"/>
                    </a:lnL>
                    <a:lnR w="9525" cap="flat" cmpd="sng" algn="ctr">
                      <a:noFill/>
                      <a:prstDash val="solid"/>
                    </a:lnR>
                    <a:lnT w="12700" cap="flat" cmpd="sng" algn="ctr">
                      <a:noFill/>
                      <a:prstDash val="solid"/>
                      <a:round/>
                      <a:headEnd type="none" w="med" len="med"/>
                      <a:tailEnd type="none" w="med" len="med"/>
                    </a:lnT>
                    <a:lnB w="9525" cap="flat" cmpd="sng" algn="ctr">
                      <a:noFill/>
                      <a:prstDash val="solid"/>
                    </a:lnB>
                    <a:lnTlToBr w="12700" cmpd="sng">
                      <a:noFill/>
                      <a:prstDash val="solid"/>
                    </a:lnTlToBr>
                    <a:lnBlToTr w="12700" cmpd="sng">
                      <a:noFill/>
                      <a:prstDash val="solid"/>
                    </a:lnBlToTr>
                    <a:solidFill>
                      <a:srgbClr val="F9D1A9"/>
                    </a:solidFill>
                  </a:tcPr>
                </a:tc>
              </a:tr>
            </a:tbl>
          </a:graphicData>
        </a:graphic>
      </p:graphicFrame>
      <p:sp>
        <p:nvSpPr>
          <p:cNvPr id="14" name="13 Eksi"/>
          <p:cNvSpPr/>
          <p:nvPr/>
        </p:nvSpPr>
        <p:spPr>
          <a:xfrm>
            <a:off x="-1357313" y="620713"/>
            <a:ext cx="10501313" cy="360362"/>
          </a:xfrm>
          <a:prstGeom prst="mathMinus">
            <a:avLst/>
          </a:prstGeom>
          <a:solidFill>
            <a:srgbClr val="781E46"/>
          </a:solidFill>
          <a:ln>
            <a:solidFill>
              <a:srgbClr val="EF4111">
                <a:alpha val="40000"/>
              </a:srgb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tr-TR"/>
          </a:p>
        </p:txBody>
      </p:sp>
      <p:pic>
        <p:nvPicPr>
          <p:cNvPr id="73732" name="4 Resim"/>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auto">
          <a:xfrm>
            <a:off x="7818438" y="260350"/>
            <a:ext cx="1035050" cy="1035050"/>
          </a:xfrm>
          <a:prstGeom prst="rect">
            <a:avLst/>
          </a:prstGeom>
          <a:noFill/>
          <a:ln w="9525">
            <a:noFill/>
            <a:miter lim="800000"/>
            <a:headEnd/>
            <a:tailEnd/>
          </a:ln>
        </p:spPr>
      </p:pic>
      <p:sp>
        <p:nvSpPr>
          <p:cNvPr id="7" name="6 Eksi"/>
          <p:cNvSpPr/>
          <p:nvPr/>
        </p:nvSpPr>
        <p:spPr>
          <a:xfrm>
            <a:off x="8821738" y="549275"/>
            <a:ext cx="322262" cy="503238"/>
          </a:xfrm>
          <a:prstGeom prst="mathMinus">
            <a:avLst/>
          </a:prstGeom>
          <a:solidFill>
            <a:srgbClr val="781E46"/>
          </a:solidFill>
          <a:ln>
            <a:solidFill>
              <a:srgbClr val="EF4111">
                <a:alpha val="15000"/>
              </a:srgb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tr-TR"/>
          </a:p>
        </p:txBody>
      </p:sp>
      <p:pic>
        <p:nvPicPr>
          <p:cNvPr id="2" name="Resim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08719"/>
            <a:ext cx="9143999" cy="5400601"/>
          </a:xfrm>
          <a:prstGeom prst="rect">
            <a:avLst/>
          </a:prstGeom>
        </p:spPr>
      </p:pic>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bg>
      <p:bgPr>
        <a:solidFill>
          <a:srgbClr val="F9D1A9"/>
        </a:solidFill>
        <a:effectLst/>
      </p:bgPr>
    </p:bg>
    <p:spTree>
      <p:nvGrpSpPr>
        <p:cNvPr id="1" name=""/>
        <p:cNvGrpSpPr/>
        <p:nvPr/>
      </p:nvGrpSpPr>
      <p:grpSpPr>
        <a:xfrm>
          <a:off x="0" y="0"/>
          <a:ext cx="0" cy="0"/>
          <a:chOff x="0" y="0"/>
          <a:chExt cx="0" cy="0"/>
        </a:xfrm>
      </p:grpSpPr>
      <p:graphicFrame>
        <p:nvGraphicFramePr>
          <p:cNvPr id="6" name="5 Tablo"/>
          <p:cNvGraphicFramePr>
            <a:graphicFrameLocks noGrp="1"/>
          </p:cNvGraphicFramePr>
          <p:nvPr>
            <p:extLst>
              <p:ext uri="{D42A27DB-BD31-4B8C-83A1-F6EECF244321}">
                <p14:modId xmlns:p14="http://schemas.microsoft.com/office/powerpoint/2010/main" val="3254062087"/>
              </p:ext>
            </p:extLst>
          </p:nvPr>
        </p:nvGraphicFramePr>
        <p:xfrm>
          <a:off x="0" y="188640"/>
          <a:ext cx="9143999" cy="6609356"/>
        </p:xfrm>
        <a:graphic>
          <a:graphicData uri="http://schemas.openxmlformats.org/drawingml/2006/table">
            <a:tbl>
              <a:tblPr>
                <a:effectLst>
                  <a:outerShdw blurRad="57150" dist="38100" dir="5400000" algn="ctr" rotWithShape="0">
                    <a:srgbClr val="F3850D">
                      <a:alpha val="48000"/>
                    </a:srgbClr>
                  </a:outerShdw>
                </a:effectLst>
                <a:tableStyleId>{69C7853C-536D-4A76-A0AE-DD22124D55A5}</a:tableStyleId>
              </a:tblPr>
              <a:tblGrid>
                <a:gridCol w="9143999"/>
              </a:tblGrid>
              <a:tr h="72008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sz="2400" b="1" dirty="0" smtClean="0">
                          <a:solidFill>
                            <a:srgbClr val="FF0000"/>
                          </a:solidFill>
                          <a:latin typeface="Times New Roman" pitchFamily="18" charset="0"/>
                          <a:cs typeface="Times New Roman" pitchFamily="18" charset="0"/>
                        </a:rPr>
                        <a:t>Bütçe Hazırlık Formları </a:t>
                      </a:r>
                      <a:r>
                        <a:rPr lang="tr-TR" sz="1600" b="1" dirty="0" smtClean="0">
                          <a:solidFill>
                            <a:srgbClr val="7030A0"/>
                          </a:solidFill>
                          <a:latin typeface="Times New Roman" pitchFamily="18" charset="0"/>
                          <a:cs typeface="Times New Roman" pitchFamily="18" charset="0"/>
                        </a:rPr>
                        <a:t>(Form-27/1 Fiziki Değerler Bilgi </a:t>
                      </a:r>
                      <a:r>
                        <a:rPr lang="tr-TR" sz="1600" b="1" baseline="0" dirty="0" smtClean="0">
                          <a:solidFill>
                            <a:srgbClr val="7030A0"/>
                          </a:solidFill>
                          <a:latin typeface="Times New Roman" pitchFamily="18" charset="0"/>
                          <a:cs typeface="Times New Roman" pitchFamily="18" charset="0"/>
                        </a:rPr>
                        <a:t>Formu)</a:t>
                      </a:r>
                      <a:endParaRPr lang="tr-TR" sz="2400" b="1" dirty="0" smtClean="0">
                        <a:solidFill>
                          <a:srgbClr val="7030A0"/>
                        </a:solidFill>
                        <a:latin typeface="Times New Roman" pitchFamily="18" charset="0"/>
                        <a:cs typeface="Times New Roman"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9D1A9"/>
                    </a:solidFill>
                  </a:tcPr>
                </a:tc>
              </a:tr>
              <a:tr h="5889276">
                <a:tc>
                  <a:txBody>
                    <a:bodyPr/>
                    <a:lstStyle/>
                    <a:p>
                      <a:pPr>
                        <a:buFont typeface="Wingdings" pitchFamily="2" charset="2"/>
                        <a:buChar char="Ø"/>
                      </a:pPr>
                      <a:endParaRPr lang="tr-TR" sz="2400" b="1" dirty="0" smtClean="0">
                        <a:latin typeface="Times New Roman" pitchFamily="18" charset="0"/>
                        <a:cs typeface="Times New Roman" pitchFamily="18" charset="0"/>
                      </a:endParaRPr>
                    </a:p>
                  </a:txBody>
                  <a:tcPr>
                    <a:lnL w="9525" cap="flat" cmpd="sng" algn="ctr">
                      <a:noFill/>
                      <a:prstDash val="solid"/>
                    </a:lnL>
                    <a:lnR w="9525" cap="flat" cmpd="sng" algn="ctr">
                      <a:noFill/>
                      <a:prstDash val="solid"/>
                    </a:lnR>
                    <a:lnT w="12700" cap="flat" cmpd="sng" algn="ctr">
                      <a:noFill/>
                      <a:prstDash val="solid"/>
                      <a:round/>
                      <a:headEnd type="none" w="med" len="med"/>
                      <a:tailEnd type="none" w="med" len="med"/>
                    </a:lnT>
                    <a:lnB w="9525" cap="flat" cmpd="sng" algn="ctr">
                      <a:noFill/>
                      <a:prstDash val="solid"/>
                    </a:lnB>
                    <a:lnTlToBr w="12700" cmpd="sng">
                      <a:noFill/>
                      <a:prstDash val="solid"/>
                    </a:lnTlToBr>
                    <a:lnBlToTr w="12700" cmpd="sng">
                      <a:noFill/>
                      <a:prstDash val="solid"/>
                    </a:lnBlToTr>
                    <a:solidFill>
                      <a:srgbClr val="F9D1A9"/>
                    </a:solidFill>
                  </a:tcPr>
                </a:tc>
              </a:tr>
            </a:tbl>
          </a:graphicData>
        </a:graphic>
      </p:graphicFrame>
      <p:sp>
        <p:nvSpPr>
          <p:cNvPr id="14" name="13 Eksi"/>
          <p:cNvSpPr/>
          <p:nvPr/>
        </p:nvSpPr>
        <p:spPr>
          <a:xfrm>
            <a:off x="-1332656" y="692151"/>
            <a:ext cx="10069265" cy="360362"/>
          </a:xfrm>
          <a:prstGeom prst="mathMinus">
            <a:avLst/>
          </a:prstGeom>
          <a:solidFill>
            <a:srgbClr val="781E46"/>
          </a:solidFill>
          <a:ln>
            <a:solidFill>
              <a:srgbClr val="EF4111">
                <a:alpha val="40000"/>
              </a:srgb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tr-TR"/>
          </a:p>
        </p:txBody>
      </p:sp>
      <p:pic>
        <p:nvPicPr>
          <p:cNvPr id="75780" name="4 Resim"/>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auto">
          <a:xfrm>
            <a:off x="7818438" y="260350"/>
            <a:ext cx="1035050" cy="1035050"/>
          </a:xfrm>
          <a:prstGeom prst="rect">
            <a:avLst/>
          </a:prstGeom>
          <a:noFill/>
          <a:ln w="9525">
            <a:noFill/>
            <a:miter lim="800000"/>
            <a:headEnd/>
            <a:tailEnd/>
          </a:ln>
        </p:spPr>
      </p:pic>
      <p:sp>
        <p:nvSpPr>
          <p:cNvPr id="7" name="6 Eksi"/>
          <p:cNvSpPr/>
          <p:nvPr/>
        </p:nvSpPr>
        <p:spPr>
          <a:xfrm>
            <a:off x="8821738" y="549275"/>
            <a:ext cx="322262" cy="503238"/>
          </a:xfrm>
          <a:prstGeom prst="mathMinus">
            <a:avLst/>
          </a:prstGeom>
          <a:solidFill>
            <a:srgbClr val="781E46"/>
          </a:solidFill>
          <a:ln>
            <a:solidFill>
              <a:srgbClr val="EF4111">
                <a:alpha val="15000"/>
              </a:srgb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tr-TR"/>
          </a:p>
        </p:txBody>
      </p:sp>
      <p:pic>
        <p:nvPicPr>
          <p:cNvPr id="2" name="Resim 1"/>
          <p:cNvPicPr>
            <a:picLocks noChangeAspect="1"/>
          </p:cNvPicPr>
          <p:nvPr/>
        </p:nvPicPr>
        <p:blipFill>
          <a:blip r:embed="rId3"/>
          <a:stretch>
            <a:fillRect/>
          </a:stretch>
        </p:blipFill>
        <p:spPr>
          <a:xfrm>
            <a:off x="1090" y="908720"/>
            <a:ext cx="9142909" cy="5949280"/>
          </a:xfrm>
          <a:prstGeom prst="rect">
            <a:avLst/>
          </a:prstGeom>
        </p:spPr>
      </p:pic>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bg>
      <p:bgPr>
        <a:solidFill>
          <a:srgbClr val="F9D1A9"/>
        </a:solidFill>
        <a:effectLst/>
      </p:bgPr>
    </p:bg>
    <p:spTree>
      <p:nvGrpSpPr>
        <p:cNvPr id="1" name=""/>
        <p:cNvGrpSpPr/>
        <p:nvPr/>
      </p:nvGrpSpPr>
      <p:grpSpPr>
        <a:xfrm>
          <a:off x="0" y="0"/>
          <a:ext cx="0" cy="0"/>
          <a:chOff x="0" y="0"/>
          <a:chExt cx="0" cy="0"/>
        </a:xfrm>
      </p:grpSpPr>
      <p:graphicFrame>
        <p:nvGraphicFramePr>
          <p:cNvPr id="6" name="5 Tablo"/>
          <p:cNvGraphicFramePr>
            <a:graphicFrameLocks noGrp="1"/>
          </p:cNvGraphicFramePr>
          <p:nvPr>
            <p:extLst>
              <p:ext uri="{D42A27DB-BD31-4B8C-83A1-F6EECF244321}">
                <p14:modId xmlns:p14="http://schemas.microsoft.com/office/powerpoint/2010/main" val="4294616505"/>
              </p:ext>
            </p:extLst>
          </p:nvPr>
        </p:nvGraphicFramePr>
        <p:xfrm>
          <a:off x="0" y="188640"/>
          <a:ext cx="9143999" cy="6609356"/>
        </p:xfrm>
        <a:graphic>
          <a:graphicData uri="http://schemas.openxmlformats.org/drawingml/2006/table">
            <a:tbl>
              <a:tblPr>
                <a:effectLst>
                  <a:outerShdw blurRad="57150" dist="38100" dir="5400000" algn="ctr" rotWithShape="0">
                    <a:srgbClr val="F3850D">
                      <a:alpha val="48000"/>
                    </a:srgbClr>
                  </a:outerShdw>
                </a:effectLst>
                <a:tableStyleId>{69C7853C-536D-4A76-A0AE-DD22124D55A5}</a:tableStyleId>
              </a:tblPr>
              <a:tblGrid>
                <a:gridCol w="9143999"/>
              </a:tblGrid>
              <a:tr h="72008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sz="2400" b="1" dirty="0" smtClean="0">
                          <a:solidFill>
                            <a:srgbClr val="FF0000"/>
                          </a:solidFill>
                          <a:latin typeface="Times New Roman" pitchFamily="18" charset="0"/>
                          <a:cs typeface="Times New Roman" pitchFamily="18" charset="0"/>
                        </a:rPr>
                        <a:t>Bütçe Hazırlık Formları </a:t>
                      </a:r>
                      <a:r>
                        <a:rPr lang="tr-TR" sz="1600" b="1" dirty="0" smtClean="0">
                          <a:solidFill>
                            <a:srgbClr val="7030A0"/>
                          </a:solidFill>
                          <a:latin typeface="Times New Roman" pitchFamily="18" charset="0"/>
                          <a:cs typeface="Times New Roman" pitchFamily="18" charset="0"/>
                        </a:rPr>
                        <a:t>(Form-27/2 Öğrenci Kontenjan Sayıları Bilgi </a:t>
                      </a:r>
                      <a:r>
                        <a:rPr lang="tr-TR" sz="1600" b="1" baseline="0" dirty="0" smtClean="0">
                          <a:solidFill>
                            <a:srgbClr val="7030A0"/>
                          </a:solidFill>
                          <a:latin typeface="Times New Roman" pitchFamily="18" charset="0"/>
                          <a:cs typeface="Times New Roman" pitchFamily="18" charset="0"/>
                        </a:rPr>
                        <a:t>Formu)</a:t>
                      </a:r>
                      <a:endParaRPr lang="tr-TR" sz="2400" b="1" dirty="0" smtClean="0">
                        <a:solidFill>
                          <a:srgbClr val="7030A0"/>
                        </a:solidFill>
                        <a:latin typeface="Times New Roman" pitchFamily="18" charset="0"/>
                        <a:cs typeface="Times New Roman"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9D1A9"/>
                    </a:solidFill>
                  </a:tcPr>
                </a:tc>
              </a:tr>
              <a:tr h="5889276">
                <a:tc>
                  <a:txBody>
                    <a:bodyPr/>
                    <a:lstStyle/>
                    <a:p>
                      <a:pPr>
                        <a:buFont typeface="Wingdings" pitchFamily="2" charset="2"/>
                        <a:buChar char="Ø"/>
                      </a:pPr>
                      <a:endParaRPr lang="tr-TR" sz="2400" b="1" dirty="0" smtClean="0">
                        <a:latin typeface="Times New Roman" pitchFamily="18" charset="0"/>
                        <a:cs typeface="Times New Roman" pitchFamily="18" charset="0"/>
                      </a:endParaRPr>
                    </a:p>
                  </a:txBody>
                  <a:tcPr>
                    <a:lnL w="9525" cap="flat" cmpd="sng" algn="ctr">
                      <a:noFill/>
                      <a:prstDash val="solid"/>
                    </a:lnL>
                    <a:lnR w="9525" cap="flat" cmpd="sng" algn="ctr">
                      <a:noFill/>
                      <a:prstDash val="solid"/>
                    </a:lnR>
                    <a:lnT w="12700" cap="flat" cmpd="sng" algn="ctr">
                      <a:noFill/>
                      <a:prstDash val="solid"/>
                      <a:round/>
                      <a:headEnd type="none" w="med" len="med"/>
                      <a:tailEnd type="none" w="med" len="med"/>
                    </a:lnT>
                    <a:lnB w="9525" cap="flat" cmpd="sng" algn="ctr">
                      <a:noFill/>
                      <a:prstDash val="solid"/>
                    </a:lnB>
                    <a:lnTlToBr w="12700" cmpd="sng">
                      <a:noFill/>
                      <a:prstDash val="solid"/>
                    </a:lnTlToBr>
                    <a:lnBlToTr w="12700" cmpd="sng">
                      <a:noFill/>
                      <a:prstDash val="solid"/>
                    </a:lnBlToTr>
                    <a:noFill/>
                  </a:tcPr>
                </a:tc>
              </a:tr>
            </a:tbl>
          </a:graphicData>
        </a:graphic>
      </p:graphicFrame>
      <p:sp>
        <p:nvSpPr>
          <p:cNvPr id="14" name="13 Eksi"/>
          <p:cNvSpPr/>
          <p:nvPr/>
        </p:nvSpPr>
        <p:spPr>
          <a:xfrm>
            <a:off x="-1357313" y="620713"/>
            <a:ext cx="10501313" cy="360362"/>
          </a:xfrm>
          <a:prstGeom prst="mathMinus">
            <a:avLst/>
          </a:prstGeom>
          <a:solidFill>
            <a:srgbClr val="781E46"/>
          </a:solidFill>
          <a:ln>
            <a:solidFill>
              <a:srgbClr val="EF4111">
                <a:alpha val="40000"/>
              </a:srgb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tr-TR"/>
          </a:p>
        </p:txBody>
      </p:sp>
      <p:pic>
        <p:nvPicPr>
          <p:cNvPr id="76804" name="4 Resim"/>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auto">
          <a:xfrm>
            <a:off x="7818438" y="260350"/>
            <a:ext cx="1035050" cy="1035050"/>
          </a:xfrm>
          <a:prstGeom prst="rect">
            <a:avLst/>
          </a:prstGeom>
          <a:noFill/>
          <a:ln w="9525">
            <a:noFill/>
            <a:miter lim="800000"/>
            <a:headEnd/>
            <a:tailEnd/>
          </a:ln>
        </p:spPr>
      </p:pic>
      <p:sp>
        <p:nvSpPr>
          <p:cNvPr id="7" name="6 Eksi"/>
          <p:cNvSpPr/>
          <p:nvPr/>
        </p:nvSpPr>
        <p:spPr>
          <a:xfrm>
            <a:off x="8821738" y="549275"/>
            <a:ext cx="322262" cy="503238"/>
          </a:xfrm>
          <a:prstGeom prst="mathMinus">
            <a:avLst/>
          </a:prstGeom>
          <a:solidFill>
            <a:srgbClr val="781E46"/>
          </a:solidFill>
          <a:ln>
            <a:solidFill>
              <a:srgbClr val="EF4111">
                <a:alpha val="15000"/>
              </a:srgb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tr-TR"/>
          </a:p>
        </p:txBody>
      </p:sp>
      <p:pic>
        <p:nvPicPr>
          <p:cNvPr id="2" name="Resim 1"/>
          <p:cNvPicPr>
            <a:picLocks noChangeAspect="1"/>
          </p:cNvPicPr>
          <p:nvPr/>
        </p:nvPicPr>
        <p:blipFill>
          <a:blip r:embed="rId3"/>
          <a:stretch>
            <a:fillRect/>
          </a:stretch>
        </p:blipFill>
        <p:spPr>
          <a:xfrm>
            <a:off x="0" y="800894"/>
            <a:ext cx="9144000" cy="6057106"/>
          </a:xfrm>
          <a:prstGeom prst="rect">
            <a:avLst/>
          </a:prstGeom>
        </p:spPr>
      </p:pic>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bg>
      <p:bgPr>
        <a:solidFill>
          <a:srgbClr val="F9D1A9"/>
        </a:solidFill>
        <a:effectLst/>
      </p:bgPr>
    </p:bg>
    <p:spTree>
      <p:nvGrpSpPr>
        <p:cNvPr id="1" name=""/>
        <p:cNvGrpSpPr/>
        <p:nvPr/>
      </p:nvGrpSpPr>
      <p:grpSpPr>
        <a:xfrm>
          <a:off x="0" y="0"/>
          <a:ext cx="0" cy="0"/>
          <a:chOff x="0" y="0"/>
          <a:chExt cx="0" cy="0"/>
        </a:xfrm>
      </p:grpSpPr>
      <p:graphicFrame>
        <p:nvGraphicFramePr>
          <p:cNvPr id="6" name="5 Tablo"/>
          <p:cNvGraphicFramePr>
            <a:graphicFrameLocks noGrp="1"/>
          </p:cNvGraphicFramePr>
          <p:nvPr>
            <p:extLst>
              <p:ext uri="{D42A27DB-BD31-4B8C-83A1-F6EECF244321}">
                <p14:modId xmlns:p14="http://schemas.microsoft.com/office/powerpoint/2010/main" val="325472888"/>
              </p:ext>
            </p:extLst>
          </p:nvPr>
        </p:nvGraphicFramePr>
        <p:xfrm>
          <a:off x="0" y="188640"/>
          <a:ext cx="9143999" cy="6609356"/>
        </p:xfrm>
        <a:graphic>
          <a:graphicData uri="http://schemas.openxmlformats.org/drawingml/2006/table">
            <a:tbl>
              <a:tblPr>
                <a:effectLst>
                  <a:outerShdw blurRad="57150" dist="38100" dir="5400000" algn="ctr" rotWithShape="0">
                    <a:srgbClr val="F3850D">
                      <a:alpha val="48000"/>
                    </a:srgbClr>
                  </a:outerShdw>
                </a:effectLst>
                <a:tableStyleId>{69C7853C-536D-4A76-A0AE-DD22124D55A5}</a:tableStyleId>
              </a:tblPr>
              <a:tblGrid>
                <a:gridCol w="9143999"/>
              </a:tblGrid>
              <a:tr h="72008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sz="2400" b="1" dirty="0" smtClean="0">
                          <a:solidFill>
                            <a:srgbClr val="FF0000"/>
                          </a:solidFill>
                          <a:latin typeface="Times New Roman" pitchFamily="18" charset="0"/>
                          <a:cs typeface="Times New Roman" pitchFamily="18" charset="0"/>
                        </a:rPr>
                        <a:t>Bütçe Hazırlık Formları </a:t>
                      </a:r>
                      <a:r>
                        <a:rPr lang="tr-TR" sz="1600" b="1" dirty="0" smtClean="0">
                          <a:solidFill>
                            <a:srgbClr val="7030A0"/>
                          </a:solidFill>
                          <a:latin typeface="Times New Roman" pitchFamily="18" charset="0"/>
                          <a:cs typeface="Times New Roman" pitchFamily="18" charset="0"/>
                        </a:rPr>
                        <a:t>(Form-27/3 Öğrenci Sayıları Bilgi </a:t>
                      </a:r>
                      <a:r>
                        <a:rPr lang="tr-TR" sz="1600" b="1" baseline="0" dirty="0" smtClean="0">
                          <a:solidFill>
                            <a:srgbClr val="7030A0"/>
                          </a:solidFill>
                          <a:latin typeface="Times New Roman" pitchFamily="18" charset="0"/>
                          <a:cs typeface="Times New Roman" pitchFamily="18" charset="0"/>
                        </a:rPr>
                        <a:t>Formu)</a:t>
                      </a:r>
                      <a:endParaRPr lang="tr-TR" sz="2400" b="1" dirty="0" smtClean="0">
                        <a:solidFill>
                          <a:srgbClr val="7030A0"/>
                        </a:solidFill>
                        <a:latin typeface="Times New Roman" pitchFamily="18" charset="0"/>
                        <a:cs typeface="Times New Roman"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9D1A9"/>
                    </a:solidFill>
                  </a:tcPr>
                </a:tc>
              </a:tr>
              <a:tr h="5889276">
                <a:tc>
                  <a:txBody>
                    <a:bodyPr/>
                    <a:lstStyle/>
                    <a:p>
                      <a:pPr>
                        <a:buFont typeface="Wingdings" pitchFamily="2" charset="2"/>
                        <a:buChar char="Ø"/>
                      </a:pPr>
                      <a:endParaRPr lang="tr-TR" sz="2400" b="1" dirty="0" smtClean="0">
                        <a:latin typeface="Times New Roman" pitchFamily="18" charset="0"/>
                        <a:cs typeface="Times New Roman" pitchFamily="18" charset="0"/>
                      </a:endParaRPr>
                    </a:p>
                  </a:txBody>
                  <a:tcPr>
                    <a:lnL w="9525" cap="flat" cmpd="sng" algn="ctr">
                      <a:noFill/>
                      <a:prstDash val="solid"/>
                    </a:lnL>
                    <a:lnR w="9525" cap="flat" cmpd="sng" algn="ctr">
                      <a:noFill/>
                      <a:prstDash val="solid"/>
                    </a:lnR>
                    <a:lnT w="12700" cap="flat" cmpd="sng" algn="ctr">
                      <a:noFill/>
                      <a:prstDash val="solid"/>
                      <a:round/>
                      <a:headEnd type="none" w="med" len="med"/>
                      <a:tailEnd type="none" w="med" len="med"/>
                    </a:lnT>
                    <a:lnB w="9525" cap="flat" cmpd="sng" algn="ctr">
                      <a:noFill/>
                      <a:prstDash val="solid"/>
                    </a:lnB>
                    <a:lnTlToBr w="12700" cmpd="sng">
                      <a:noFill/>
                      <a:prstDash val="solid"/>
                    </a:lnTlToBr>
                    <a:lnBlToTr w="12700" cmpd="sng">
                      <a:noFill/>
                      <a:prstDash val="solid"/>
                    </a:lnBlToTr>
                    <a:solidFill>
                      <a:srgbClr val="F9D1A9"/>
                    </a:solidFill>
                  </a:tcPr>
                </a:tc>
              </a:tr>
            </a:tbl>
          </a:graphicData>
        </a:graphic>
      </p:graphicFrame>
      <p:sp>
        <p:nvSpPr>
          <p:cNvPr id="14" name="13 Eksi"/>
          <p:cNvSpPr/>
          <p:nvPr/>
        </p:nvSpPr>
        <p:spPr>
          <a:xfrm>
            <a:off x="-1357313" y="620713"/>
            <a:ext cx="10501313" cy="360362"/>
          </a:xfrm>
          <a:prstGeom prst="mathMinus">
            <a:avLst/>
          </a:prstGeom>
          <a:solidFill>
            <a:srgbClr val="781E46"/>
          </a:solidFill>
          <a:ln>
            <a:solidFill>
              <a:srgbClr val="EF4111">
                <a:alpha val="40000"/>
              </a:srgb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tr-TR"/>
          </a:p>
        </p:txBody>
      </p:sp>
      <p:pic>
        <p:nvPicPr>
          <p:cNvPr id="77828" name="4 Resim"/>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7818438" y="260350"/>
            <a:ext cx="1035050" cy="1035050"/>
          </a:xfrm>
          <a:prstGeom prst="rect">
            <a:avLst/>
          </a:prstGeom>
          <a:noFill/>
          <a:ln w="9525">
            <a:noFill/>
            <a:miter lim="800000"/>
            <a:headEnd/>
            <a:tailEnd/>
          </a:ln>
        </p:spPr>
      </p:pic>
      <p:sp>
        <p:nvSpPr>
          <p:cNvPr id="7" name="6 Eksi"/>
          <p:cNvSpPr/>
          <p:nvPr/>
        </p:nvSpPr>
        <p:spPr>
          <a:xfrm>
            <a:off x="8821738" y="549275"/>
            <a:ext cx="322262" cy="503238"/>
          </a:xfrm>
          <a:prstGeom prst="mathMinus">
            <a:avLst/>
          </a:prstGeom>
          <a:solidFill>
            <a:srgbClr val="781E46"/>
          </a:solidFill>
          <a:ln>
            <a:solidFill>
              <a:srgbClr val="EF4111">
                <a:alpha val="15000"/>
              </a:srgb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tr-TR"/>
          </a:p>
        </p:txBody>
      </p:sp>
      <p:pic>
        <p:nvPicPr>
          <p:cNvPr id="3" name="Resim 2"/>
          <p:cNvPicPr>
            <a:picLocks noChangeAspect="1"/>
          </p:cNvPicPr>
          <p:nvPr/>
        </p:nvPicPr>
        <p:blipFill>
          <a:blip r:embed="rId4"/>
          <a:stretch>
            <a:fillRect/>
          </a:stretch>
        </p:blipFill>
        <p:spPr>
          <a:xfrm>
            <a:off x="17738" y="836712"/>
            <a:ext cx="9126261" cy="6021288"/>
          </a:xfrm>
          <a:prstGeom prst="rect">
            <a:avLst/>
          </a:prstGeom>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9D1A9"/>
        </a:solidFill>
        <a:effectLst/>
      </p:bgPr>
    </p:bg>
    <p:spTree>
      <p:nvGrpSpPr>
        <p:cNvPr id="1" name=""/>
        <p:cNvGrpSpPr/>
        <p:nvPr/>
      </p:nvGrpSpPr>
      <p:grpSpPr>
        <a:xfrm>
          <a:off x="0" y="0"/>
          <a:ext cx="0" cy="0"/>
          <a:chOff x="0" y="0"/>
          <a:chExt cx="0" cy="0"/>
        </a:xfrm>
      </p:grpSpPr>
      <p:graphicFrame>
        <p:nvGraphicFramePr>
          <p:cNvPr id="6" name="5 Tablo"/>
          <p:cNvGraphicFramePr>
            <a:graphicFrameLocks noGrp="1"/>
          </p:cNvGraphicFramePr>
          <p:nvPr>
            <p:extLst>
              <p:ext uri="{D42A27DB-BD31-4B8C-83A1-F6EECF244321}">
                <p14:modId xmlns:p14="http://schemas.microsoft.com/office/powerpoint/2010/main" val="646019246"/>
              </p:ext>
            </p:extLst>
          </p:nvPr>
        </p:nvGraphicFramePr>
        <p:xfrm>
          <a:off x="0" y="642918"/>
          <a:ext cx="9143999" cy="6078096"/>
        </p:xfrm>
        <a:graphic>
          <a:graphicData uri="http://schemas.openxmlformats.org/drawingml/2006/table">
            <a:tbl>
              <a:tblPr>
                <a:effectLst>
                  <a:outerShdw blurRad="57150" dist="38100" dir="5400000" algn="ctr" rotWithShape="0">
                    <a:srgbClr val="F3850D">
                      <a:alpha val="48000"/>
                    </a:srgbClr>
                  </a:outerShdw>
                </a:effectLst>
                <a:tableStyleId>{69C7853C-536D-4A76-A0AE-DD22124D55A5}</a:tableStyleId>
              </a:tblPr>
              <a:tblGrid>
                <a:gridCol w="9143999"/>
              </a:tblGrid>
              <a:tr h="841866">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tr-TR" sz="3200" b="1" u="none" dirty="0" smtClean="0">
                          <a:latin typeface="Times New Roman" pitchFamily="18" charset="0"/>
                          <a:cs typeface="Times New Roman" pitchFamily="18" charset="0"/>
                        </a:rPr>
                        <a:t>   </a:t>
                      </a:r>
                      <a:r>
                        <a:rPr lang="tr-TR" sz="3200" b="1" dirty="0" smtClean="0">
                          <a:solidFill>
                            <a:srgbClr val="FF0000"/>
                          </a:solidFill>
                          <a:latin typeface="Times New Roman" pitchFamily="18" charset="0"/>
                          <a:cs typeface="Times New Roman" pitchFamily="18" charset="0"/>
                        </a:rPr>
                        <a:t>Bütçe</a:t>
                      </a:r>
                      <a:r>
                        <a:rPr lang="tr-TR" sz="3200" b="1" baseline="0" dirty="0" smtClean="0">
                          <a:solidFill>
                            <a:srgbClr val="FF0000"/>
                          </a:solidFill>
                          <a:latin typeface="Times New Roman" pitchFamily="18" charset="0"/>
                          <a:cs typeface="Times New Roman" pitchFamily="18" charset="0"/>
                        </a:rPr>
                        <a:t> Hazırlık Mevzuatı ve Dokümanları       </a:t>
                      </a:r>
                      <a:r>
                        <a:rPr lang="tr-TR" sz="2800" b="1" baseline="0" dirty="0" smtClean="0">
                          <a:solidFill>
                            <a:srgbClr val="00B050"/>
                          </a:solidFill>
                          <a:latin typeface="Times New Roman" pitchFamily="18" charset="0"/>
                          <a:cs typeface="Times New Roman" pitchFamily="18" charset="0"/>
                        </a:rPr>
                        <a:t>Bütçe Hazırlama Rehberi-2 </a:t>
                      </a:r>
                      <a:endParaRPr lang="tr-TR" sz="2800" b="1" u="none" dirty="0" smtClean="0">
                        <a:solidFill>
                          <a:srgbClr val="00B050"/>
                        </a:solidFill>
                        <a:latin typeface="Times New Roman" pitchFamily="18" charset="0"/>
                        <a:cs typeface="Times New Roman"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9D1A9"/>
                    </a:solidFill>
                  </a:tcPr>
                </a:tc>
              </a:tr>
              <a:tr h="5072256">
                <a:tc>
                  <a:txBody>
                    <a:bodyPr/>
                    <a:lstStyle/>
                    <a:p>
                      <a:pPr algn="just" eaLnBrk="1" hangingPunct="1">
                        <a:lnSpc>
                          <a:spcPct val="80000"/>
                        </a:lnSpc>
                        <a:defRPr/>
                      </a:pPr>
                      <a:endParaRPr lang="tr-TR" sz="2300" b="1" dirty="0">
                        <a:solidFill>
                          <a:srgbClr val="9933FF"/>
                        </a:solidFill>
                        <a:latin typeface="Times New Roman" pitchFamily="18" charset="0"/>
                        <a:cs typeface="Times New Roman" pitchFamily="18" charset="0"/>
                      </a:endParaRPr>
                    </a:p>
                  </a:txBody>
                  <a:tcPr>
                    <a:lnL w="9525" cap="flat" cmpd="sng" algn="ctr">
                      <a:noFill/>
                      <a:prstDash val="solid"/>
                    </a:lnL>
                    <a:lnR w="9525" cap="flat" cmpd="sng" algn="ctr">
                      <a:noFill/>
                      <a:prstDash val="solid"/>
                    </a:lnR>
                    <a:lnT w="12700" cap="flat" cmpd="sng" algn="ctr">
                      <a:noFill/>
                      <a:prstDash val="solid"/>
                      <a:round/>
                      <a:headEnd type="none" w="med" len="med"/>
                      <a:tailEnd type="none" w="med" len="med"/>
                    </a:lnT>
                    <a:lnB w="9525" cap="flat" cmpd="sng" algn="ctr">
                      <a:noFill/>
                      <a:prstDash val="solid"/>
                    </a:lnB>
                    <a:lnTlToBr w="12700" cmpd="sng">
                      <a:noFill/>
                      <a:prstDash val="solid"/>
                    </a:lnTlToBr>
                    <a:lnBlToTr w="12700" cmpd="sng">
                      <a:noFill/>
                      <a:prstDash val="solid"/>
                    </a:lnBlToTr>
                    <a:noFill/>
                  </a:tcPr>
                </a:tc>
              </a:tr>
            </a:tbl>
          </a:graphicData>
        </a:graphic>
      </p:graphicFrame>
      <p:sp>
        <p:nvSpPr>
          <p:cNvPr id="14" name="13 Eksi"/>
          <p:cNvSpPr/>
          <p:nvPr/>
        </p:nvSpPr>
        <p:spPr>
          <a:xfrm>
            <a:off x="-1357313" y="1341438"/>
            <a:ext cx="10501313" cy="574675"/>
          </a:xfrm>
          <a:prstGeom prst="mathMinus">
            <a:avLst/>
          </a:prstGeom>
          <a:solidFill>
            <a:srgbClr val="781E46"/>
          </a:solidFill>
          <a:ln>
            <a:solidFill>
              <a:srgbClr val="EF4111">
                <a:alpha val="40000"/>
              </a:srgb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tr-TR"/>
          </a:p>
        </p:txBody>
      </p:sp>
      <p:pic>
        <p:nvPicPr>
          <p:cNvPr id="11268" name="4 Resim"/>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auto">
          <a:xfrm>
            <a:off x="7818438" y="1052513"/>
            <a:ext cx="1035050" cy="1035050"/>
          </a:xfrm>
          <a:prstGeom prst="rect">
            <a:avLst/>
          </a:prstGeom>
          <a:noFill/>
          <a:ln w="9525">
            <a:noFill/>
            <a:miter lim="800000"/>
            <a:headEnd/>
            <a:tailEnd/>
          </a:ln>
        </p:spPr>
      </p:pic>
      <p:sp>
        <p:nvSpPr>
          <p:cNvPr id="7" name="6 Eksi"/>
          <p:cNvSpPr/>
          <p:nvPr/>
        </p:nvSpPr>
        <p:spPr>
          <a:xfrm>
            <a:off x="8858250" y="1268413"/>
            <a:ext cx="322263" cy="720725"/>
          </a:xfrm>
          <a:prstGeom prst="mathMinus">
            <a:avLst/>
          </a:prstGeom>
          <a:solidFill>
            <a:srgbClr val="781E46"/>
          </a:solidFill>
          <a:ln>
            <a:solidFill>
              <a:srgbClr val="EF4111">
                <a:alpha val="15000"/>
              </a:srgb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tr-TR"/>
          </a:p>
        </p:txBody>
      </p:sp>
      <p:pic>
        <p:nvPicPr>
          <p:cNvPr id="2" name="Resim 1"/>
          <p:cNvPicPr>
            <a:picLocks noChangeAspect="1"/>
          </p:cNvPicPr>
          <p:nvPr/>
        </p:nvPicPr>
        <p:blipFill>
          <a:blip r:embed="rId3"/>
          <a:stretch>
            <a:fillRect/>
          </a:stretch>
        </p:blipFill>
        <p:spPr>
          <a:xfrm>
            <a:off x="0" y="1628775"/>
            <a:ext cx="9144000" cy="5229225"/>
          </a:xfrm>
          <a:prstGeom prst="rect">
            <a:avLst/>
          </a:prstGeom>
        </p:spPr>
      </p:pic>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bg>
      <p:bgPr>
        <a:solidFill>
          <a:srgbClr val="F9D1A9"/>
        </a:solidFill>
        <a:effectLst/>
      </p:bgPr>
    </p:bg>
    <p:spTree>
      <p:nvGrpSpPr>
        <p:cNvPr id="1" name=""/>
        <p:cNvGrpSpPr/>
        <p:nvPr/>
      </p:nvGrpSpPr>
      <p:grpSpPr>
        <a:xfrm>
          <a:off x="0" y="0"/>
          <a:ext cx="0" cy="0"/>
          <a:chOff x="0" y="0"/>
          <a:chExt cx="0" cy="0"/>
        </a:xfrm>
      </p:grpSpPr>
      <p:graphicFrame>
        <p:nvGraphicFramePr>
          <p:cNvPr id="6" name="5 Tablo"/>
          <p:cNvGraphicFramePr>
            <a:graphicFrameLocks noGrp="1"/>
          </p:cNvGraphicFramePr>
          <p:nvPr>
            <p:extLst>
              <p:ext uri="{D42A27DB-BD31-4B8C-83A1-F6EECF244321}">
                <p14:modId xmlns:p14="http://schemas.microsoft.com/office/powerpoint/2010/main" val="2125200826"/>
              </p:ext>
            </p:extLst>
          </p:nvPr>
        </p:nvGraphicFramePr>
        <p:xfrm>
          <a:off x="0" y="188640"/>
          <a:ext cx="9143999" cy="6609356"/>
        </p:xfrm>
        <a:graphic>
          <a:graphicData uri="http://schemas.openxmlformats.org/drawingml/2006/table">
            <a:tbl>
              <a:tblPr>
                <a:effectLst>
                  <a:outerShdw blurRad="57150" dist="38100" dir="5400000" algn="ctr" rotWithShape="0">
                    <a:srgbClr val="F3850D">
                      <a:alpha val="48000"/>
                    </a:srgbClr>
                  </a:outerShdw>
                </a:effectLst>
                <a:tableStyleId>{69C7853C-536D-4A76-A0AE-DD22124D55A5}</a:tableStyleId>
              </a:tblPr>
              <a:tblGrid>
                <a:gridCol w="9143999"/>
              </a:tblGrid>
              <a:tr h="72008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sz="2400" b="1" dirty="0" smtClean="0">
                          <a:solidFill>
                            <a:srgbClr val="FF0000"/>
                          </a:solidFill>
                          <a:latin typeface="Times New Roman" pitchFamily="18" charset="0"/>
                          <a:cs typeface="Times New Roman" pitchFamily="18" charset="0"/>
                        </a:rPr>
                        <a:t>Bütçe Hazırlık Formları </a:t>
                      </a:r>
                      <a:r>
                        <a:rPr lang="tr-TR" sz="1600" b="1" dirty="0" smtClean="0">
                          <a:solidFill>
                            <a:srgbClr val="7030A0"/>
                          </a:solidFill>
                          <a:latin typeface="Times New Roman" pitchFamily="18" charset="0"/>
                          <a:cs typeface="Times New Roman" pitchFamily="18" charset="0"/>
                        </a:rPr>
                        <a:t>(Form-27/4 Yabancı Öğrenci Sayıları Bilgi </a:t>
                      </a:r>
                      <a:r>
                        <a:rPr lang="tr-TR" sz="1600" b="1" baseline="0" dirty="0" smtClean="0">
                          <a:solidFill>
                            <a:srgbClr val="7030A0"/>
                          </a:solidFill>
                          <a:latin typeface="Times New Roman" pitchFamily="18" charset="0"/>
                          <a:cs typeface="Times New Roman" pitchFamily="18" charset="0"/>
                        </a:rPr>
                        <a:t>Formu)</a:t>
                      </a:r>
                      <a:endParaRPr lang="tr-TR" sz="2400" b="1" dirty="0" smtClean="0">
                        <a:solidFill>
                          <a:srgbClr val="7030A0"/>
                        </a:solidFill>
                        <a:latin typeface="Times New Roman" pitchFamily="18" charset="0"/>
                        <a:cs typeface="Times New Roman"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9D1A9"/>
                    </a:solidFill>
                  </a:tcPr>
                </a:tc>
              </a:tr>
              <a:tr h="5889276">
                <a:tc>
                  <a:txBody>
                    <a:bodyPr/>
                    <a:lstStyle/>
                    <a:p>
                      <a:pPr>
                        <a:buFont typeface="Wingdings" pitchFamily="2" charset="2"/>
                        <a:buChar char="Ø"/>
                      </a:pPr>
                      <a:endParaRPr lang="tr-TR" sz="2400" b="1" dirty="0" smtClean="0">
                        <a:latin typeface="Times New Roman" pitchFamily="18" charset="0"/>
                        <a:cs typeface="Times New Roman" pitchFamily="18" charset="0"/>
                      </a:endParaRPr>
                    </a:p>
                  </a:txBody>
                  <a:tcPr>
                    <a:lnL w="9525" cap="flat" cmpd="sng" algn="ctr">
                      <a:noFill/>
                      <a:prstDash val="solid"/>
                    </a:lnL>
                    <a:lnR w="9525" cap="flat" cmpd="sng" algn="ctr">
                      <a:noFill/>
                      <a:prstDash val="solid"/>
                    </a:lnR>
                    <a:lnT w="12700" cap="flat" cmpd="sng" algn="ctr">
                      <a:noFill/>
                      <a:prstDash val="solid"/>
                      <a:round/>
                      <a:headEnd type="none" w="med" len="med"/>
                      <a:tailEnd type="none" w="med" len="med"/>
                    </a:lnT>
                    <a:lnB w="9525" cap="flat" cmpd="sng" algn="ctr">
                      <a:noFill/>
                      <a:prstDash val="solid"/>
                    </a:lnB>
                    <a:lnTlToBr w="12700" cmpd="sng">
                      <a:noFill/>
                      <a:prstDash val="solid"/>
                    </a:lnTlToBr>
                    <a:lnBlToTr w="12700" cmpd="sng">
                      <a:noFill/>
                      <a:prstDash val="solid"/>
                    </a:lnBlToTr>
                    <a:noFill/>
                  </a:tcPr>
                </a:tc>
              </a:tr>
            </a:tbl>
          </a:graphicData>
        </a:graphic>
      </p:graphicFrame>
      <p:sp>
        <p:nvSpPr>
          <p:cNvPr id="14" name="13 Eksi"/>
          <p:cNvSpPr/>
          <p:nvPr/>
        </p:nvSpPr>
        <p:spPr>
          <a:xfrm>
            <a:off x="-1357313" y="620713"/>
            <a:ext cx="10501313" cy="360362"/>
          </a:xfrm>
          <a:prstGeom prst="mathMinus">
            <a:avLst/>
          </a:prstGeom>
          <a:solidFill>
            <a:srgbClr val="781E46"/>
          </a:solidFill>
          <a:ln>
            <a:solidFill>
              <a:srgbClr val="EF4111">
                <a:alpha val="40000"/>
              </a:srgb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tr-TR"/>
          </a:p>
        </p:txBody>
      </p:sp>
      <p:pic>
        <p:nvPicPr>
          <p:cNvPr id="78852" name="4 Resim"/>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auto">
          <a:xfrm>
            <a:off x="7818438" y="260350"/>
            <a:ext cx="1035050" cy="1035050"/>
          </a:xfrm>
          <a:prstGeom prst="rect">
            <a:avLst/>
          </a:prstGeom>
          <a:noFill/>
          <a:ln w="9525">
            <a:noFill/>
            <a:miter lim="800000"/>
            <a:headEnd/>
            <a:tailEnd/>
          </a:ln>
        </p:spPr>
      </p:pic>
      <p:sp>
        <p:nvSpPr>
          <p:cNvPr id="7" name="6 Eksi"/>
          <p:cNvSpPr/>
          <p:nvPr/>
        </p:nvSpPr>
        <p:spPr>
          <a:xfrm>
            <a:off x="8821738" y="549275"/>
            <a:ext cx="322262" cy="503238"/>
          </a:xfrm>
          <a:prstGeom prst="mathMinus">
            <a:avLst/>
          </a:prstGeom>
          <a:solidFill>
            <a:srgbClr val="781E46"/>
          </a:solidFill>
          <a:ln>
            <a:solidFill>
              <a:srgbClr val="EF4111">
                <a:alpha val="15000"/>
              </a:srgb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tr-TR"/>
          </a:p>
        </p:txBody>
      </p:sp>
      <p:pic>
        <p:nvPicPr>
          <p:cNvPr id="2" name="Resim 1"/>
          <p:cNvPicPr>
            <a:picLocks noChangeAspect="1"/>
          </p:cNvPicPr>
          <p:nvPr/>
        </p:nvPicPr>
        <p:blipFill>
          <a:blip r:embed="rId3"/>
          <a:stretch>
            <a:fillRect/>
          </a:stretch>
        </p:blipFill>
        <p:spPr>
          <a:xfrm>
            <a:off x="0" y="835240"/>
            <a:ext cx="9180512" cy="6022759"/>
          </a:xfrm>
          <a:prstGeom prst="rect">
            <a:avLst/>
          </a:prstGeom>
        </p:spPr>
      </p:pic>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bg>
      <p:bgPr>
        <a:solidFill>
          <a:srgbClr val="F9D1A9"/>
        </a:solidFill>
        <a:effectLst/>
      </p:bgPr>
    </p:bg>
    <p:spTree>
      <p:nvGrpSpPr>
        <p:cNvPr id="1" name=""/>
        <p:cNvGrpSpPr/>
        <p:nvPr/>
      </p:nvGrpSpPr>
      <p:grpSpPr>
        <a:xfrm>
          <a:off x="0" y="0"/>
          <a:ext cx="0" cy="0"/>
          <a:chOff x="0" y="0"/>
          <a:chExt cx="0" cy="0"/>
        </a:xfrm>
      </p:grpSpPr>
      <p:graphicFrame>
        <p:nvGraphicFramePr>
          <p:cNvPr id="6" name="5 Tablo"/>
          <p:cNvGraphicFramePr>
            <a:graphicFrameLocks noGrp="1"/>
          </p:cNvGraphicFramePr>
          <p:nvPr>
            <p:extLst>
              <p:ext uri="{D42A27DB-BD31-4B8C-83A1-F6EECF244321}">
                <p14:modId xmlns:p14="http://schemas.microsoft.com/office/powerpoint/2010/main" val="1644722813"/>
              </p:ext>
            </p:extLst>
          </p:nvPr>
        </p:nvGraphicFramePr>
        <p:xfrm>
          <a:off x="0" y="188640"/>
          <a:ext cx="9143999" cy="6609356"/>
        </p:xfrm>
        <a:graphic>
          <a:graphicData uri="http://schemas.openxmlformats.org/drawingml/2006/table">
            <a:tbl>
              <a:tblPr>
                <a:effectLst>
                  <a:outerShdw blurRad="57150" dist="38100" dir="5400000" algn="ctr" rotWithShape="0">
                    <a:srgbClr val="F3850D">
                      <a:alpha val="48000"/>
                    </a:srgbClr>
                  </a:outerShdw>
                </a:effectLst>
                <a:tableStyleId>{69C7853C-536D-4A76-A0AE-DD22124D55A5}</a:tableStyleId>
              </a:tblPr>
              <a:tblGrid>
                <a:gridCol w="9143999"/>
              </a:tblGrid>
              <a:tr h="72008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sz="2400" b="1" dirty="0" smtClean="0">
                          <a:solidFill>
                            <a:srgbClr val="FF0000"/>
                          </a:solidFill>
                          <a:latin typeface="Times New Roman" pitchFamily="18" charset="0"/>
                          <a:cs typeface="Times New Roman" pitchFamily="18" charset="0"/>
                        </a:rPr>
                        <a:t>Bütçe Hazırlık Formları </a:t>
                      </a:r>
                      <a:r>
                        <a:rPr lang="tr-TR" sz="1600" b="1" dirty="0" smtClean="0">
                          <a:solidFill>
                            <a:srgbClr val="7030A0"/>
                          </a:solidFill>
                          <a:latin typeface="Times New Roman" pitchFamily="18" charset="0"/>
                          <a:cs typeface="Times New Roman" pitchFamily="18" charset="0"/>
                        </a:rPr>
                        <a:t>(Form-27/5 Personel Bilgi </a:t>
                      </a:r>
                      <a:r>
                        <a:rPr lang="tr-TR" sz="1600" b="1" baseline="0" dirty="0" smtClean="0">
                          <a:solidFill>
                            <a:srgbClr val="7030A0"/>
                          </a:solidFill>
                          <a:latin typeface="Times New Roman" pitchFamily="18" charset="0"/>
                          <a:cs typeface="Times New Roman" pitchFamily="18" charset="0"/>
                        </a:rPr>
                        <a:t>Formu)</a:t>
                      </a:r>
                      <a:endParaRPr lang="tr-TR" sz="2400" b="1" dirty="0" smtClean="0">
                        <a:solidFill>
                          <a:srgbClr val="7030A0"/>
                        </a:solidFill>
                        <a:latin typeface="Times New Roman" pitchFamily="18" charset="0"/>
                        <a:cs typeface="Times New Roman"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9D1A9"/>
                    </a:solidFill>
                  </a:tcPr>
                </a:tc>
              </a:tr>
              <a:tr h="5889276">
                <a:tc>
                  <a:txBody>
                    <a:bodyPr/>
                    <a:lstStyle/>
                    <a:p>
                      <a:pPr>
                        <a:buFont typeface="Wingdings" pitchFamily="2" charset="2"/>
                        <a:buChar char="Ø"/>
                      </a:pPr>
                      <a:endParaRPr lang="tr-TR" sz="2400" b="1" dirty="0" smtClean="0">
                        <a:latin typeface="Times New Roman" pitchFamily="18" charset="0"/>
                        <a:cs typeface="Times New Roman" pitchFamily="18" charset="0"/>
                      </a:endParaRPr>
                    </a:p>
                  </a:txBody>
                  <a:tcPr>
                    <a:lnL w="9525" cap="flat" cmpd="sng" algn="ctr">
                      <a:noFill/>
                      <a:prstDash val="solid"/>
                    </a:lnL>
                    <a:lnR w="9525" cap="flat" cmpd="sng" algn="ctr">
                      <a:noFill/>
                      <a:prstDash val="solid"/>
                    </a:lnR>
                    <a:lnT w="12700" cap="flat" cmpd="sng" algn="ctr">
                      <a:noFill/>
                      <a:prstDash val="solid"/>
                      <a:round/>
                      <a:headEnd type="none" w="med" len="med"/>
                      <a:tailEnd type="none" w="med" len="med"/>
                    </a:lnT>
                    <a:lnB w="9525" cap="flat" cmpd="sng" algn="ctr">
                      <a:noFill/>
                      <a:prstDash val="solid"/>
                    </a:lnB>
                    <a:lnTlToBr w="12700" cmpd="sng">
                      <a:noFill/>
                      <a:prstDash val="solid"/>
                    </a:lnTlToBr>
                    <a:lnBlToTr w="12700" cmpd="sng">
                      <a:noFill/>
                      <a:prstDash val="solid"/>
                    </a:lnBlToTr>
                    <a:solidFill>
                      <a:srgbClr val="F9D1A9"/>
                    </a:solidFill>
                  </a:tcPr>
                </a:tc>
              </a:tr>
            </a:tbl>
          </a:graphicData>
        </a:graphic>
      </p:graphicFrame>
      <p:sp>
        <p:nvSpPr>
          <p:cNvPr id="14" name="13 Eksi"/>
          <p:cNvSpPr/>
          <p:nvPr/>
        </p:nvSpPr>
        <p:spPr>
          <a:xfrm>
            <a:off x="-1357313" y="620713"/>
            <a:ext cx="10501313" cy="360362"/>
          </a:xfrm>
          <a:prstGeom prst="mathMinus">
            <a:avLst/>
          </a:prstGeom>
          <a:solidFill>
            <a:srgbClr val="781E46"/>
          </a:solidFill>
          <a:ln>
            <a:solidFill>
              <a:srgbClr val="EF4111">
                <a:alpha val="40000"/>
              </a:srgb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tr-TR"/>
          </a:p>
        </p:txBody>
      </p:sp>
      <p:pic>
        <p:nvPicPr>
          <p:cNvPr id="79876" name="4 Resim"/>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auto">
          <a:xfrm>
            <a:off x="7818438" y="260350"/>
            <a:ext cx="1035050" cy="1035050"/>
          </a:xfrm>
          <a:prstGeom prst="rect">
            <a:avLst/>
          </a:prstGeom>
          <a:noFill/>
          <a:ln w="9525">
            <a:noFill/>
            <a:miter lim="800000"/>
            <a:headEnd/>
            <a:tailEnd/>
          </a:ln>
        </p:spPr>
      </p:pic>
      <p:sp>
        <p:nvSpPr>
          <p:cNvPr id="7" name="6 Eksi"/>
          <p:cNvSpPr/>
          <p:nvPr/>
        </p:nvSpPr>
        <p:spPr>
          <a:xfrm>
            <a:off x="8821738" y="549275"/>
            <a:ext cx="322262" cy="503238"/>
          </a:xfrm>
          <a:prstGeom prst="mathMinus">
            <a:avLst/>
          </a:prstGeom>
          <a:solidFill>
            <a:srgbClr val="781E46"/>
          </a:solidFill>
          <a:ln>
            <a:solidFill>
              <a:srgbClr val="EF4111">
                <a:alpha val="15000"/>
              </a:srgb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tr-TR"/>
          </a:p>
        </p:txBody>
      </p:sp>
      <p:pic>
        <p:nvPicPr>
          <p:cNvPr id="2" name="Resim 1"/>
          <p:cNvPicPr>
            <a:picLocks noChangeAspect="1"/>
          </p:cNvPicPr>
          <p:nvPr/>
        </p:nvPicPr>
        <p:blipFill>
          <a:blip r:embed="rId3"/>
          <a:stretch>
            <a:fillRect/>
          </a:stretch>
        </p:blipFill>
        <p:spPr>
          <a:xfrm>
            <a:off x="0" y="836712"/>
            <a:ext cx="9144000" cy="6021288"/>
          </a:xfrm>
          <a:prstGeom prst="rect">
            <a:avLst/>
          </a:prstGeom>
        </p:spPr>
      </p:pic>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bg>
      <p:bgPr>
        <a:solidFill>
          <a:srgbClr val="F9D1A9"/>
        </a:solidFill>
        <a:effectLst/>
      </p:bgPr>
    </p:bg>
    <p:spTree>
      <p:nvGrpSpPr>
        <p:cNvPr id="1" name=""/>
        <p:cNvGrpSpPr/>
        <p:nvPr/>
      </p:nvGrpSpPr>
      <p:grpSpPr>
        <a:xfrm>
          <a:off x="0" y="0"/>
          <a:ext cx="0" cy="0"/>
          <a:chOff x="0" y="0"/>
          <a:chExt cx="0" cy="0"/>
        </a:xfrm>
      </p:grpSpPr>
      <p:graphicFrame>
        <p:nvGraphicFramePr>
          <p:cNvPr id="6" name="5 Tablo"/>
          <p:cNvGraphicFramePr>
            <a:graphicFrameLocks noGrp="1"/>
          </p:cNvGraphicFramePr>
          <p:nvPr>
            <p:extLst>
              <p:ext uri="{D42A27DB-BD31-4B8C-83A1-F6EECF244321}">
                <p14:modId xmlns:p14="http://schemas.microsoft.com/office/powerpoint/2010/main" val="391697362"/>
              </p:ext>
            </p:extLst>
          </p:nvPr>
        </p:nvGraphicFramePr>
        <p:xfrm>
          <a:off x="0" y="188640"/>
          <a:ext cx="9143999" cy="6609356"/>
        </p:xfrm>
        <a:graphic>
          <a:graphicData uri="http://schemas.openxmlformats.org/drawingml/2006/table">
            <a:tbl>
              <a:tblPr>
                <a:effectLst>
                  <a:outerShdw blurRad="57150" dist="38100" dir="5400000" algn="ctr" rotWithShape="0">
                    <a:srgbClr val="F3850D">
                      <a:alpha val="48000"/>
                    </a:srgbClr>
                  </a:outerShdw>
                </a:effectLst>
                <a:tableStyleId>{69C7853C-536D-4A76-A0AE-DD22124D55A5}</a:tableStyleId>
              </a:tblPr>
              <a:tblGrid>
                <a:gridCol w="9143999"/>
              </a:tblGrid>
              <a:tr h="72008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sz="2400" b="1" dirty="0" smtClean="0">
                          <a:solidFill>
                            <a:srgbClr val="FF0000"/>
                          </a:solidFill>
                          <a:latin typeface="Times New Roman" pitchFamily="18" charset="0"/>
                          <a:cs typeface="Times New Roman" pitchFamily="18" charset="0"/>
                        </a:rPr>
                        <a:t>Bütçe Hazırlık Formları </a:t>
                      </a:r>
                      <a:r>
                        <a:rPr lang="tr-TR" sz="1600" b="1" dirty="0" smtClean="0">
                          <a:solidFill>
                            <a:srgbClr val="7030A0"/>
                          </a:solidFill>
                          <a:latin typeface="Times New Roman" pitchFamily="18" charset="0"/>
                          <a:cs typeface="Times New Roman" pitchFamily="18" charset="0"/>
                        </a:rPr>
                        <a:t>(Form-27/6 Akademik Etkileşim Bilgi </a:t>
                      </a:r>
                      <a:r>
                        <a:rPr lang="tr-TR" sz="1600" b="1" baseline="0" dirty="0" smtClean="0">
                          <a:solidFill>
                            <a:srgbClr val="7030A0"/>
                          </a:solidFill>
                          <a:latin typeface="Times New Roman" pitchFamily="18" charset="0"/>
                          <a:cs typeface="Times New Roman" pitchFamily="18" charset="0"/>
                        </a:rPr>
                        <a:t>Formu)</a:t>
                      </a:r>
                      <a:endParaRPr lang="tr-TR" sz="2400" b="1" dirty="0" smtClean="0">
                        <a:solidFill>
                          <a:srgbClr val="7030A0"/>
                        </a:solidFill>
                        <a:latin typeface="Times New Roman" pitchFamily="18" charset="0"/>
                        <a:cs typeface="Times New Roman"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9D1A9"/>
                    </a:solidFill>
                  </a:tcPr>
                </a:tc>
              </a:tr>
              <a:tr h="5889276">
                <a:tc>
                  <a:txBody>
                    <a:bodyPr/>
                    <a:lstStyle/>
                    <a:p>
                      <a:pPr>
                        <a:buFont typeface="Wingdings" pitchFamily="2" charset="2"/>
                        <a:buChar char="Ø"/>
                      </a:pPr>
                      <a:endParaRPr lang="tr-TR" sz="2400" b="1" dirty="0" smtClean="0">
                        <a:latin typeface="Times New Roman" pitchFamily="18" charset="0"/>
                        <a:cs typeface="Times New Roman" pitchFamily="18" charset="0"/>
                      </a:endParaRPr>
                    </a:p>
                  </a:txBody>
                  <a:tcPr>
                    <a:lnL w="9525" cap="flat" cmpd="sng" algn="ctr">
                      <a:noFill/>
                      <a:prstDash val="solid"/>
                    </a:lnL>
                    <a:lnR w="9525" cap="flat" cmpd="sng" algn="ctr">
                      <a:noFill/>
                      <a:prstDash val="solid"/>
                    </a:lnR>
                    <a:lnT w="12700" cap="flat" cmpd="sng" algn="ctr">
                      <a:noFill/>
                      <a:prstDash val="solid"/>
                      <a:round/>
                      <a:headEnd type="none" w="med" len="med"/>
                      <a:tailEnd type="none" w="med" len="med"/>
                    </a:lnT>
                    <a:lnB w="9525" cap="flat" cmpd="sng" algn="ctr">
                      <a:noFill/>
                      <a:prstDash val="solid"/>
                    </a:lnB>
                    <a:lnTlToBr w="12700" cmpd="sng">
                      <a:noFill/>
                      <a:prstDash val="solid"/>
                    </a:lnTlToBr>
                    <a:lnBlToTr w="12700" cmpd="sng">
                      <a:noFill/>
                      <a:prstDash val="solid"/>
                    </a:lnBlToTr>
                    <a:solidFill>
                      <a:srgbClr val="F9D1A9"/>
                    </a:solidFill>
                  </a:tcPr>
                </a:tc>
              </a:tr>
            </a:tbl>
          </a:graphicData>
        </a:graphic>
      </p:graphicFrame>
      <p:sp>
        <p:nvSpPr>
          <p:cNvPr id="14" name="13 Eksi"/>
          <p:cNvSpPr/>
          <p:nvPr/>
        </p:nvSpPr>
        <p:spPr>
          <a:xfrm>
            <a:off x="-1357313" y="620713"/>
            <a:ext cx="10501313" cy="360362"/>
          </a:xfrm>
          <a:prstGeom prst="mathMinus">
            <a:avLst/>
          </a:prstGeom>
          <a:solidFill>
            <a:srgbClr val="781E46"/>
          </a:solidFill>
          <a:ln>
            <a:solidFill>
              <a:srgbClr val="EF4111">
                <a:alpha val="40000"/>
              </a:srgb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tr-TR"/>
          </a:p>
        </p:txBody>
      </p:sp>
      <p:pic>
        <p:nvPicPr>
          <p:cNvPr id="80900" name="4 Resim"/>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auto">
          <a:xfrm>
            <a:off x="7818438" y="260350"/>
            <a:ext cx="1035050" cy="1035050"/>
          </a:xfrm>
          <a:prstGeom prst="rect">
            <a:avLst/>
          </a:prstGeom>
          <a:noFill/>
          <a:ln w="9525">
            <a:noFill/>
            <a:miter lim="800000"/>
            <a:headEnd/>
            <a:tailEnd/>
          </a:ln>
        </p:spPr>
      </p:pic>
      <p:sp>
        <p:nvSpPr>
          <p:cNvPr id="7" name="6 Eksi"/>
          <p:cNvSpPr/>
          <p:nvPr/>
        </p:nvSpPr>
        <p:spPr>
          <a:xfrm>
            <a:off x="8821738" y="549275"/>
            <a:ext cx="322262" cy="503238"/>
          </a:xfrm>
          <a:prstGeom prst="mathMinus">
            <a:avLst/>
          </a:prstGeom>
          <a:solidFill>
            <a:srgbClr val="781E46"/>
          </a:solidFill>
          <a:ln>
            <a:solidFill>
              <a:srgbClr val="EF4111">
                <a:alpha val="15000"/>
              </a:srgb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tr-TR"/>
          </a:p>
        </p:txBody>
      </p:sp>
      <p:pic>
        <p:nvPicPr>
          <p:cNvPr id="2" name="Resim 1"/>
          <p:cNvPicPr>
            <a:picLocks noChangeAspect="1"/>
          </p:cNvPicPr>
          <p:nvPr/>
        </p:nvPicPr>
        <p:blipFill>
          <a:blip r:embed="rId3"/>
          <a:stretch>
            <a:fillRect/>
          </a:stretch>
        </p:blipFill>
        <p:spPr>
          <a:xfrm>
            <a:off x="0" y="800894"/>
            <a:ext cx="9144000" cy="6057106"/>
          </a:xfrm>
          <a:prstGeom prst="rect">
            <a:avLst/>
          </a:prstGeom>
        </p:spPr>
      </p:pic>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bg>
      <p:bgPr>
        <a:solidFill>
          <a:srgbClr val="F9D1A9"/>
        </a:solidFill>
        <a:effectLst/>
      </p:bgPr>
    </p:bg>
    <p:spTree>
      <p:nvGrpSpPr>
        <p:cNvPr id="1" name=""/>
        <p:cNvGrpSpPr/>
        <p:nvPr/>
      </p:nvGrpSpPr>
      <p:grpSpPr>
        <a:xfrm>
          <a:off x="0" y="0"/>
          <a:ext cx="0" cy="0"/>
          <a:chOff x="0" y="0"/>
          <a:chExt cx="0" cy="0"/>
        </a:xfrm>
      </p:grpSpPr>
      <p:graphicFrame>
        <p:nvGraphicFramePr>
          <p:cNvPr id="6" name="5 Tablo"/>
          <p:cNvGraphicFramePr>
            <a:graphicFrameLocks noGrp="1"/>
          </p:cNvGraphicFramePr>
          <p:nvPr>
            <p:extLst>
              <p:ext uri="{D42A27DB-BD31-4B8C-83A1-F6EECF244321}">
                <p14:modId xmlns:p14="http://schemas.microsoft.com/office/powerpoint/2010/main" val="2204004423"/>
              </p:ext>
            </p:extLst>
          </p:nvPr>
        </p:nvGraphicFramePr>
        <p:xfrm>
          <a:off x="0" y="188640"/>
          <a:ext cx="9143999" cy="6609356"/>
        </p:xfrm>
        <a:graphic>
          <a:graphicData uri="http://schemas.openxmlformats.org/drawingml/2006/table">
            <a:tbl>
              <a:tblPr>
                <a:effectLst>
                  <a:outerShdw blurRad="57150" dist="38100" dir="5400000" algn="ctr" rotWithShape="0">
                    <a:srgbClr val="F3850D">
                      <a:alpha val="48000"/>
                    </a:srgbClr>
                  </a:outerShdw>
                </a:effectLst>
                <a:tableStyleId>{69C7853C-536D-4A76-A0AE-DD22124D55A5}</a:tableStyleId>
              </a:tblPr>
              <a:tblGrid>
                <a:gridCol w="9143999"/>
              </a:tblGrid>
              <a:tr h="72008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sz="2400" b="1" dirty="0" smtClean="0">
                          <a:solidFill>
                            <a:srgbClr val="FF0000"/>
                          </a:solidFill>
                          <a:latin typeface="Times New Roman" pitchFamily="18" charset="0"/>
                          <a:cs typeface="Times New Roman" pitchFamily="18" charset="0"/>
                        </a:rPr>
                        <a:t>Bütçe Hazırlık Formları </a:t>
                      </a:r>
                      <a:r>
                        <a:rPr lang="tr-TR" sz="1600" b="1" dirty="0" smtClean="0">
                          <a:solidFill>
                            <a:srgbClr val="7030A0"/>
                          </a:solidFill>
                          <a:latin typeface="Times New Roman" pitchFamily="18" charset="0"/>
                          <a:cs typeface="Times New Roman" pitchFamily="18" charset="0"/>
                        </a:rPr>
                        <a:t>(Form-27/7 Sosyal</a:t>
                      </a:r>
                      <a:r>
                        <a:rPr lang="tr-TR" sz="1600" b="1" baseline="0" dirty="0" smtClean="0">
                          <a:solidFill>
                            <a:srgbClr val="7030A0"/>
                          </a:solidFill>
                          <a:latin typeface="Times New Roman" pitchFamily="18" charset="0"/>
                          <a:cs typeface="Times New Roman" pitchFamily="18" charset="0"/>
                        </a:rPr>
                        <a:t> Tesisler </a:t>
                      </a:r>
                      <a:r>
                        <a:rPr lang="tr-TR" sz="1600" b="1" dirty="0" smtClean="0">
                          <a:solidFill>
                            <a:srgbClr val="7030A0"/>
                          </a:solidFill>
                          <a:latin typeface="Times New Roman" pitchFamily="18" charset="0"/>
                          <a:cs typeface="Times New Roman" pitchFamily="18" charset="0"/>
                        </a:rPr>
                        <a:t>Bilgi </a:t>
                      </a:r>
                      <a:r>
                        <a:rPr lang="tr-TR" sz="1600" b="1" baseline="0" dirty="0" smtClean="0">
                          <a:solidFill>
                            <a:srgbClr val="7030A0"/>
                          </a:solidFill>
                          <a:latin typeface="Times New Roman" pitchFamily="18" charset="0"/>
                          <a:cs typeface="Times New Roman" pitchFamily="18" charset="0"/>
                        </a:rPr>
                        <a:t>Formu)</a:t>
                      </a:r>
                      <a:endParaRPr lang="tr-TR" sz="2400" b="1" dirty="0" smtClean="0">
                        <a:solidFill>
                          <a:srgbClr val="7030A0"/>
                        </a:solidFill>
                        <a:latin typeface="Times New Roman" pitchFamily="18" charset="0"/>
                        <a:cs typeface="Times New Roman"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9D1A9"/>
                    </a:solidFill>
                  </a:tcPr>
                </a:tc>
              </a:tr>
              <a:tr h="5889276">
                <a:tc>
                  <a:txBody>
                    <a:bodyPr/>
                    <a:lstStyle/>
                    <a:p>
                      <a:pPr>
                        <a:buFont typeface="Wingdings" pitchFamily="2" charset="2"/>
                        <a:buChar char="Ø"/>
                      </a:pPr>
                      <a:endParaRPr lang="tr-TR" sz="2400" b="1" dirty="0" smtClean="0">
                        <a:latin typeface="Times New Roman" pitchFamily="18" charset="0"/>
                        <a:cs typeface="Times New Roman" pitchFamily="18" charset="0"/>
                      </a:endParaRPr>
                    </a:p>
                  </a:txBody>
                  <a:tcPr>
                    <a:lnL w="9525" cap="flat" cmpd="sng" algn="ctr">
                      <a:noFill/>
                      <a:prstDash val="solid"/>
                    </a:lnL>
                    <a:lnR w="9525" cap="flat" cmpd="sng" algn="ctr">
                      <a:noFill/>
                      <a:prstDash val="solid"/>
                    </a:lnR>
                    <a:lnT w="12700" cap="flat" cmpd="sng" algn="ctr">
                      <a:noFill/>
                      <a:prstDash val="solid"/>
                      <a:round/>
                      <a:headEnd type="none" w="med" len="med"/>
                      <a:tailEnd type="none" w="med" len="med"/>
                    </a:lnT>
                    <a:lnB w="9525" cap="flat" cmpd="sng" algn="ctr">
                      <a:noFill/>
                      <a:prstDash val="solid"/>
                    </a:lnB>
                    <a:lnTlToBr w="12700" cmpd="sng">
                      <a:noFill/>
                      <a:prstDash val="solid"/>
                    </a:lnTlToBr>
                    <a:lnBlToTr w="12700" cmpd="sng">
                      <a:noFill/>
                      <a:prstDash val="solid"/>
                    </a:lnBlToTr>
                    <a:noFill/>
                  </a:tcPr>
                </a:tc>
              </a:tr>
            </a:tbl>
          </a:graphicData>
        </a:graphic>
      </p:graphicFrame>
      <p:sp>
        <p:nvSpPr>
          <p:cNvPr id="14" name="13 Eksi"/>
          <p:cNvSpPr/>
          <p:nvPr/>
        </p:nvSpPr>
        <p:spPr>
          <a:xfrm>
            <a:off x="-1357313" y="620713"/>
            <a:ext cx="10501313" cy="360362"/>
          </a:xfrm>
          <a:prstGeom prst="mathMinus">
            <a:avLst/>
          </a:prstGeom>
          <a:solidFill>
            <a:srgbClr val="781E46"/>
          </a:solidFill>
          <a:ln>
            <a:solidFill>
              <a:srgbClr val="EF4111">
                <a:alpha val="40000"/>
              </a:srgb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tr-TR"/>
          </a:p>
        </p:txBody>
      </p:sp>
      <p:pic>
        <p:nvPicPr>
          <p:cNvPr id="81924" name="4 Resim"/>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auto">
          <a:xfrm>
            <a:off x="7818438" y="260350"/>
            <a:ext cx="1035050" cy="1035050"/>
          </a:xfrm>
          <a:prstGeom prst="rect">
            <a:avLst/>
          </a:prstGeom>
          <a:noFill/>
          <a:ln w="9525">
            <a:noFill/>
            <a:miter lim="800000"/>
            <a:headEnd/>
            <a:tailEnd/>
          </a:ln>
        </p:spPr>
      </p:pic>
      <p:sp>
        <p:nvSpPr>
          <p:cNvPr id="7" name="6 Eksi"/>
          <p:cNvSpPr/>
          <p:nvPr/>
        </p:nvSpPr>
        <p:spPr>
          <a:xfrm>
            <a:off x="8821738" y="549275"/>
            <a:ext cx="322262" cy="503238"/>
          </a:xfrm>
          <a:prstGeom prst="mathMinus">
            <a:avLst/>
          </a:prstGeom>
          <a:solidFill>
            <a:srgbClr val="781E46"/>
          </a:solidFill>
          <a:ln>
            <a:solidFill>
              <a:srgbClr val="EF4111">
                <a:alpha val="15000"/>
              </a:srgb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tr-TR"/>
          </a:p>
        </p:txBody>
      </p:sp>
      <p:pic>
        <p:nvPicPr>
          <p:cNvPr id="2" name="Resim 1"/>
          <p:cNvPicPr>
            <a:picLocks noChangeAspect="1"/>
          </p:cNvPicPr>
          <p:nvPr/>
        </p:nvPicPr>
        <p:blipFill>
          <a:blip r:embed="rId3"/>
          <a:stretch>
            <a:fillRect/>
          </a:stretch>
        </p:blipFill>
        <p:spPr>
          <a:xfrm>
            <a:off x="0" y="800894"/>
            <a:ext cx="9180512" cy="6057106"/>
          </a:xfrm>
          <a:prstGeom prst="rect">
            <a:avLst/>
          </a:prstGeom>
        </p:spPr>
      </p:pic>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bg>
      <p:bgPr>
        <a:solidFill>
          <a:srgbClr val="F9D1A9"/>
        </a:solidFill>
        <a:effectLst/>
      </p:bgPr>
    </p:bg>
    <p:spTree>
      <p:nvGrpSpPr>
        <p:cNvPr id="1" name=""/>
        <p:cNvGrpSpPr/>
        <p:nvPr/>
      </p:nvGrpSpPr>
      <p:grpSpPr>
        <a:xfrm>
          <a:off x="0" y="0"/>
          <a:ext cx="0" cy="0"/>
          <a:chOff x="0" y="0"/>
          <a:chExt cx="0" cy="0"/>
        </a:xfrm>
      </p:grpSpPr>
      <p:graphicFrame>
        <p:nvGraphicFramePr>
          <p:cNvPr id="6" name="5 Tablo"/>
          <p:cNvGraphicFramePr>
            <a:graphicFrameLocks noGrp="1"/>
          </p:cNvGraphicFramePr>
          <p:nvPr>
            <p:extLst>
              <p:ext uri="{D42A27DB-BD31-4B8C-83A1-F6EECF244321}">
                <p14:modId xmlns:p14="http://schemas.microsoft.com/office/powerpoint/2010/main" val="2679482265"/>
              </p:ext>
            </p:extLst>
          </p:nvPr>
        </p:nvGraphicFramePr>
        <p:xfrm>
          <a:off x="0" y="188640"/>
          <a:ext cx="9143999" cy="6609356"/>
        </p:xfrm>
        <a:graphic>
          <a:graphicData uri="http://schemas.openxmlformats.org/drawingml/2006/table">
            <a:tbl>
              <a:tblPr>
                <a:effectLst>
                  <a:outerShdw blurRad="57150" dist="38100" dir="5400000" algn="ctr" rotWithShape="0">
                    <a:srgbClr val="F3850D">
                      <a:alpha val="48000"/>
                    </a:srgbClr>
                  </a:outerShdw>
                </a:effectLst>
                <a:tableStyleId>{69C7853C-536D-4A76-A0AE-DD22124D55A5}</a:tableStyleId>
              </a:tblPr>
              <a:tblGrid>
                <a:gridCol w="9143999"/>
              </a:tblGrid>
              <a:tr h="72008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sz="2400" b="1" dirty="0" smtClean="0">
                          <a:solidFill>
                            <a:srgbClr val="FF0000"/>
                          </a:solidFill>
                          <a:latin typeface="Times New Roman" pitchFamily="18" charset="0"/>
                          <a:cs typeface="Times New Roman" pitchFamily="18" charset="0"/>
                        </a:rPr>
                        <a:t>Bütçe Hazırlık Formları </a:t>
                      </a:r>
                      <a:r>
                        <a:rPr lang="tr-TR" sz="1600" b="1" dirty="0" smtClean="0">
                          <a:solidFill>
                            <a:srgbClr val="7030A0"/>
                          </a:solidFill>
                          <a:latin typeface="Times New Roman" pitchFamily="18" charset="0"/>
                          <a:cs typeface="Times New Roman" pitchFamily="18" charset="0"/>
                        </a:rPr>
                        <a:t>(Form-27/8 AR-GE</a:t>
                      </a:r>
                      <a:r>
                        <a:rPr lang="tr-TR" sz="1600" b="1" baseline="0" dirty="0" smtClean="0">
                          <a:solidFill>
                            <a:srgbClr val="7030A0"/>
                          </a:solidFill>
                          <a:latin typeface="Times New Roman" pitchFamily="18" charset="0"/>
                          <a:cs typeface="Times New Roman" pitchFamily="18" charset="0"/>
                        </a:rPr>
                        <a:t> ve DİĞER projeler </a:t>
                      </a:r>
                      <a:r>
                        <a:rPr lang="tr-TR" sz="1600" b="1" dirty="0" smtClean="0">
                          <a:solidFill>
                            <a:srgbClr val="7030A0"/>
                          </a:solidFill>
                          <a:latin typeface="Times New Roman" pitchFamily="18" charset="0"/>
                          <a:cs typeface="Times New Roman" pitchFamily="18" charset="0"/>
                        </a:rPr>
                        <a:t>Bilgi </a:t>
                      </a:r>
                      <a:r>
                        <a:rPr lang="tr-TR" sz="1600" b="1" baseline="0" dirty="0" smtClean="0">
                          <a:solidFill>
                            <a:srgbClr val="7030A0"/>
                          </a:solidFill>
                          <a:latin typeface="Times New Roman" pitchFamily="18" charset="0"/>
                          <a:cs typeface="Times New Roman" pitchFamily="18" charset="0"/>
                        </a:rPr>
                        <a:t>Formu)</a:t>
                      </a:r>
                      <a:endParaRPr lang="tr-TR" sz="2400" b="1" dirty="0" smtClean="0">
                        <a:solidFill>
                          <a:srgbClr val="7030A0"/>
                        </a:solidFill>
                        <a:latin typeface="Times New Roman" pitchFamily="18" charset="0"/>
                        <a:cs typeface="Times New Roman"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9D1A9"/>
                    </a:solidFill>
                  </a:tcPr>
                </a:tc>
              </a:tr>
              <a:tr h="5889276">
                <a:tc>
                  <a:txBody>
                    <a:bodyPr/>
                    <a:lstStyle/>
                    <a:p>
                      <a:pPr>
                        <a:buFont typeface="Wingdings" pitchFamily="2" charset="2"/>
                        <a:buChar char="Ø"/>
                      </a:pPr>
                      <a:endParaRPr lang="tr-TR" sz="2400" b="1" dirty="0" smtClean="0">
                        <a:latin typeface="Times New Roman" pitchFamily="18" charset="0"/>
                        <a:cs typeface="Times New Roman" pitchFamily="18" charset="0"/>
                      </a:endParaRPr>
                    </a:p>
                  </a:txBody>
                  <a:tcPr>
                    <a:lnL w="9525" cap="flat" cmpd="sng" algn="ctr">
                      <a:noFill/>
                      <a:prstDash val="solid"/>
                    </a:lnL>
                    <a:lnR w="9525" cap="flat" cmpd="sng" algn="ctr">
                      <a:noFill/>
                      <a:prstDash val="solid"/>
                    </a:lnR>
                    <a:lnT w="12700" cap="flat" cmpd="sng" algn="ctr">
                      <a:noFill/>
                      <a:prstDash val="solid"/>
                      <a:round/>
                      <a:headEnd type="none" w="med" len="med"/>
                      <a:tailEnd type="none" w="med" len="med"/>
                    </a:lnT>
                    <a:lnB w="9525" cap="flat" cmpd="sng" algn="ctr">
                      <a:noFill/>
                      <a:prstDash val="solid"/>
                    </a:lnB>
                    <a:lnTlToBr w="12700" cmpd="sng">
                      <a:noFill/>
                      <a:prstDash val="solid"/>
                    </a:lnTlToBr>
                    <a:lnBlToTr w="12700" cmpd="sng">
                      <a:noFill/>
                      <a:prstDash val="solid"/>
                    </a:lnBlToTr>
                    <a:noFill/>
                  </a:tcPr>
                </a:tc>
              </a:tr>
            </a:tbl>
          </a:graphicData>
        </a:graphic>
      </p:graphicFrame>
      <p:sp>
        <p:nvSpPr>
          <p:cNvPr id="14" name="13 Eksi"/>
          <p:cNvSpPr/>
          <p:nvPr/>
        </p:nvSpPr>
        <p:spPr>
          <a:xfrm>
            <a:off x="-1357313" y="620713"/>
            <a:ext cx="10501313" cy="360362"/>
          </a:xfrm>
          <a:prstGeom prst="mathMinus">
            <a:avLst/>
          </a:prstGeom>
          <a:solidFill>
            <a:srgbClr val="781E46"/>
          </a:solidFill>
          <a:ln>
            <a:solidFill>
              <a:srgbClr val="EF4111">
                <a:alpha val="40000"/>
              </a:srgb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tr-TR"/>
          </a:p>
        </p:txBody>
      </p:sp>
      <p:pic>
        <p:nvPicPr>
          <p:cNvPr id="82948" name="4 Resim"/>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auto">
          <a:xfrm>
            <a:off x="7818438" y="260350"/>
            <a:ext cx="1035050" cy="1035050"/>
          </a:xfrm>
          <a:prstGeom prst="rect">
            <a:avLst/>
          </a:prstGeom>
          <a:noFill/>
          <a:ln w="9525">
            <a:noFill/>
            <a:miter lim="800000"/>
            <a:headEnd/>
            <a:tailEnd/>
          </a:ln>
        </p:spPr>
      </p:pic>
      <p:sp>
        <p:nvSpPr>
          <p:cNvPr id="7" name="6 Eksi"/>
          <p:cNvSpPr/>
          <p:nvPr/>
        </p:nvSpPr>
        <p:spPr>
          <a:xfrm>
            <a:off x="8821738" y="549275"/>
            <a:ext cx="322262" cy="503238"/>
          </a:xfrm>
          <a:prstGeom prst="mathMinus">
            <a:avLst/>
          </a:prstGeom>
          <a:solidFill>
            <a:srgbClr val="781E46"/>
          </a:solidFill>
          <a:ln>
            <a:solidFill>
              <a:srgbClr val="EF4111">
                <a:alpha val="15000"/>
              </a:srgb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tr-TR"/>
          </a:p>
        </p:txBody>
      </p:sp>
      <p:pic>
        <p:nvPicPr>
          <p:cNvPr id="82950" name="Picture 2"/>
          <p:cNvPicPr>
            <a:picLocks noChangeAspect="1" noChangeArrowheads="1"/>
          </p:cNvPicPr>
          <p:nvPr/>
        </p:nvPicPr>
        <p:blipFill>
          <a:blip r:embed="rId3" cstate="print"/>
          <a:srcRect/>
          <a:stretch>
            <a:fillRect/>
          </a:stretch>
        </p:blipFill>
        <p:spPr bwMode="auto">
          <a:xfrm>
            <a:off x="0" y="764705"/>
            <a:ext cx="9144000" cy="609329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bg>
      <p:bgPr>
        <a:solidFill>
          <a:srgbClr val="F9D1A9"/>
        </a:solidFill>
        <a:effectLst/>
      </p:bgPr>
    </p:bg>
    <p:spTree>
      <p:nvGrpSpPr>
        <p:cNvPr id="1" name=""/>
        <p:cNvGrpSpPr/>
        <p:nvPr/>
      </p:nvGrpSpPr>
      <p:grpSpPr>
        <a:xfrm>
          <a:off x="0" y="0"/>
          <a:ext cx="0" cy="0"/>
          <a:chOff x="0" y="0"/>
          <a:chExt cx="0" cy="0"/>
        </a:xfrm>
      </p:grpSpPr>
      <p:graphicFrame>
        <p:nvGraphicFramePr>
          <p:cNvPr id="6" name="5 Tablo"/>
          <p:cNvGraphicFramePr>
            <a:graphicFrameLocks noGrp="1"/>
          </p:cNvGraphicFramePr>
          <p:nvPr>
            <p:extLst>
              <p:ext uri="{D42A27DB-BD31-4B8C-83A1-F6EECF244321}">
                <p14:modId xmlns:p14="http://schemas.microsoft.com/office/powerpoint/2010/main" val="1832095076"/>
              </p:ext>
            </p:extLst>
          </p:nvPr>
        </p:nvGraphicFramePr>
        <p:xfrm>
          <a:off x="0" y="188640"/>
          <a:ext cx="9143999" cy="6609356"/>
        </p:xfrm>
        <a:graphic>
          <a:graphicData uri="http://schemas.openxmlformats.org/drawingml/2006/table">
            <a:tbl>
              <a:tblPr>
                <a:effectLst>
                  <a:outerShdw blurRad="57150" dist="38100" dir="5400000" algn="ctr" rotWithShape="0">
                    <a:srgbClr val="F3850D">
                      <a:alpha val="48000"/>
                    </a:srgbClr>
                  </a:outerShdw>
                </a:effectLst>
                <a:tableStyleId>{69C7853C-536D-4A76-A0AE-DD22124D55A5}</a:tableStyleId>
              </a:tblPr>
              <a:tblGrid>
                <a:gridCol w="9143999"/>
              </a:tblGrid>
              <a:tr h="72008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sz="2400" b="1" dirty="0" smtClean="0">
                          <a:solidFill>
                            <a:srgbClr val="FF0000"/>
                          </a:solidFill>
                          <a:latin typeface="Times New Roman" pitchFamily="18" charset="0"/>
                          <a:cs typeface="Times New Roman" pitchFamily="18" charset="0"/>
                        </a:rPr>
                        <a:t>Bütçe Hazırlık Formları </a:t>
                      </a:r>
                      <a:r>
                        <a:rPr lang="tr-TR" sz="1600" b="1" dirty="0" smtClean="0">
                          <a:solidFill>
                            <a:srgbClr val="7030A0"/>
                          </a:solidFill>
                          <a:latin typeface="Times New Roman" pitchFamily="18" charset="0"/>
                          <a:cs typeface="Times New Roman" pitchFamily="18" charset="0"/>
                        </a:rPr>
                        <a:t>(Form-27/9 D</a:t>
                      </a:r>
                      <a:r>
                        <a:rPr lang="tr-TR" sz="1600" b="1" baseline="0" dirty="0" smtClean="0">
                          <a:solidFill>
                            <a:srgbClr val="7030A0"/>
                          </a:solidFill>
                          <a:latin typeface="Times New Roman" pitchFamily="18" charset="0"/>
                          <a:cs typeface="Times New Roman" pitchFamily="18" charset="0"/>
                        </a:rPr>
                        <a:t>İĞER B</a:t>
                      </a:r>
                      <a:r>
                        <a:rPr lang="tr-TR" sz="1600" b="1" dirty="0" smtClean="0">
                          <a:solidFill>
                            <a:srgbClr val="7030A0"/>
                          </a:solidFill>
                          <a:latin typeface="Times New Roman" pitchFamily="18" charset="0"/>
                          <a:cs typeface="Times New Roman" pitchFamily="18" charset="0"/>
                        </a:rPr>
                        <a:t>ilgiler </a:t>
                      </a:r>
                      <a:r>
                        <a:rPr lang="tr-TR" sz="1600" b="1" baseline="0" dirty="0" smtClean="0">
                          <a:solidFill>
                            <a:srgbClr val="7030A0"/>
                          </a:solidFill>
                          <a:latin typeface="Times New Roman" pitchFamily="18" charset="0"/>
                          <a:cs typeface="Times New Roman" pitchFamily="18" charset="0"/>
                        </a:rPr>
                        <a:t>Formu)</a:t>
                      </a:r>
                      <a:endParaRPr lang="tr-TR" sz="2400" b="1" dirty="0" smtClean="0">
                        <a:solidFill>
                          <a:srgbClr val="7030A0"/>
                        </a:solidFill>
                        <a:latin typeface="Times New Roman" pitchFamily="18" charset="0"/>
                        <a:cs typeface="Times New Roman"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9D1A9"/>
                    </a:solidFill>
                  </a:tcPr>
                </a:tc>
              </a:tr>
              <a:tr h="5889276">
                <a:tc>
                  <a:txBody>
                    <a:bodyPr/>
                    <a:lstStyle/>
                    <a:p>
                      <a:pPr>
                        <a:buFont typeface="Wingdings" pitchFamily="2" charset="2"/>
                        <a:buChar char="Ø"/>
                      </a:pPr>
                      <a:endParaRPr lang="tr-TR" sz="2400" b="1" dirty="0" smtClean="0">
                        <a:latin typeface="Times New Roman" pitchFamily="18" charset="0"/>
                        <a:cs typeface="Times New Roman" pitchFamily="18" charset="0"/>
                      </a:endParaRPr>
                    </a:p>
                  </a:txBody>
                  <a:tcPr>
                    <a:lnL w="9525" cap="flat" cmpd="sng" algn="ctr">
                      <a:noFill/>
                      <a:prstDash val="solid"/>
                    </a:lnL>
                    <a:lnR w="9525" cap="flat" cmpd="sng" algn="ctr">
                      <a:noFill/>
                      <a:prstDash val="solid"/>
                    </a:lnR>
                    <a:lnT w="12700" cap="flat" cmpd="sng" algn="ctr">
                      <a:noFill/>
                      <a:prstDash val="solid"/>
                      <a:round/>
                      <a:headEnd type="none" w="med" len="med"/>
                      <a:tailEnd type="none" w="med" len="med"/>
                    </a:lnT>
                    <a:lnB w="9525" cap="flat" cmpd="sng" algn="ctr">
                      <a:noFill/>
                      <a:prstDash val="solid"/>
                    </a:lnB>
                    <a:lnTlToBr w="12700" cmpd="sng">
                      <a:noFill/>
                      <a:prstDash val="solid"/>
                    </a:lnTlToBr>
                    <a:lnBlToTr w="12700" cmpd="sng">
                      <a:noFill/>
                      <a:prstDash val="solid"/>
                    </a:lnBlToTr>
                    <a:noFill/>
                  </a:tcPr>
                </a:tc>
              </a:tr>
            </a:tbl>
          </a:graphicData>
        </a:graphic>
      </p:graphicFrame>
      <p:sp>
        <p:nvSpPr>
          <p:cNvPr id="14" name="13 Eksi"/>
          <p:cNvSpPr/>
          <p:nvPr/>
        </p:nvSpPr>
        <p:spPr>
          <a:xfrm>
            <a:off x="-1357313" y="620713"/>
            <a:ext cx="10501313" cy="360362"/>
          </a:xfrm>
          <a:prstGeom prst="mathMinus">
            <a:avLst/>
          </a:prstGeom>
          <a:solidFill>
            <a:srgbClr val="781E46"/>
          </a:solidFill>
          <a:ln>
            <a:solidFill>
              <a:srgbClr val="EF4111">
                <a:alpha val="40000"/>
              </a:srgb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tr-TR"/>
          </a:p>
        </p:txBody>
      </p:sp>
      <p:pic>
        <p:nvPicPr>
          <p:cNvPr id="83972" name="4 Resim"/>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auto">
          <a:xfrm>
            <a:off x="7818438" y="260350"/>
            <a:ext cx="1035050" cy="1035050"/>
          </a:xfrm>
          <a:prstGeom prst="rect">
            <a:avLst/>
          </a:prstGeom>
          <a:noFill/>
          <a:ln w="9525">
            <a:noFill/>
            <a:miter lim="800000"/>
            <a:headEnd/>
            <a:tailEnd/>
          </a:ln>
        </p:spPr>
      </p:pic>
      <p:sp>
        <p:nvSpPr>
          <p:cNvPr id="7" name="6 Eksi"/>
          <p:cNvSpPr/>
          <p:nvPr/>
        </p:nvSpPr>
        <p:spPr>
          <a:xfrm>
            <a:off x="8821738" y="549275"/>
            <a:ext cx="322262" cy="503238"/>
          </a:xfrm>
          <a:prstGeom prst="mathMinus">
            <a:avLst/>
          </a:prstGeom>
          <a:solidFill>
            <a:srgbClr val="781E46"/>
          </a:solidFill>
          <a:ln>
            <a:solidFill>
              <a:srgbClr val="EF4111">
                <a:alpha val="15000"/>
              </a:srgb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tr-TR"/>
          </a:p>
        </p:txBody>
      </p:sp>
      <p:pic>
        <p:nvPicPr>
          <p:cNvPr id="83974" name="Picture 3"/>
          <p:cNvPicPr>
            <a:picLocks noChangeAspect="1" noChangeArrowheads="1"/>
          </p:cNvPicPr>
          <p:nvPr/>
        </p:nvPicPr>
        <p:blipFill>
          <a:blip r:embed="rId3" cstate="print"/>
          <a:srcRect/>
          <a:stretch>
            <a:fillRect/>
          </a:stretch>
        </p:blipFill>
        <p:spPr bwMode="auto">
          <a:xfrm>
            <a:off x="0" y="764705"/>
            <a:ext cx="9144000" cy="609329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bg>
      <p:bgPr>
        <a:solidFill>
          <a:srgbClr val="F9D1A9"/>
        </a:solidFill>
        <a:effectLst/>
      </p:bgPr>
    </p:bg>
    <p:spTree>
      <p:nvGrpSpPr>
        <p:cNvPr id="1" name=""/>
        <p:cNvGrpSpPr/>
        <p:nvPr/>
      </p:nvGrpSpPr>
      <p:grpSpPr>
        <a:xfrm>
          <a:off x="0" y="0"/>
          <a:ext cx="0" cy="0"/>
          <a:chOff x="0" y="0"/>
          <a:chExt cx="0" cy="0"/>
        </a:xfrm>
      </p:grpSpPr>
      <p:graphicFrame>
        <p:nvGraphicFramePr>
          <p:cNvPr id="6" name="5 Tablo"/>
          <p:cNvGraphicFramePr>
            <a:graphicFrameLocks noGrp="1"/>
          </p:cNvGraphicFramePr>
          <p:nvPr>
            <p:extLst>
              <p:ext uri="{D42A27DB-BD31-4B8C-83A1-F6EECF244321}">
                <p14:modId xmlns:p14="http://schemas.microsoft.com/office/powerpoint/2010/main" val="1023343269"/>
              </p:ext>
            </p:extLst>
          </p:nvPr>
        </p:nvGraphicFramePr>
        <p:xfrm>
          <a:off x="0" y="188640"/>
          <a:ext cx="9143999" cy="6609356"/>
        </p:xfrm>
        <a:graphic>
          <a:graphicData uri="http://schemas.openxmlformats.org/drawingml/2006/table">
            <a:tbl>
              <a:tblPr>
                <a:effectLst>
                  <a:outerShdw blurRad="57150" dist="38100" dir="5400000" algn="ctr" rotWithShape="0">
                    <a:srgbClr val="F3850D">
                      <a:alpha val="48000"/>
                    </a:srgbClr>
                  </a:outerShdw>
                </a:effectLst>
                <a:tableStyleId>{69C7853C-536D-4A76-A0AE-DD22124D55A5}</a:tableStyleId>
              </a:tblPr>
              <a:tblGrid>
                <a:gridCol w="9143999"/>
              </a:tblGrid>
              <a:tr h="72008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sz="2000" b="1" dirty="0" smtClean="0">
                          <a:solidFill>
                            <a:srgbClr val="FF0000"/>
                          </a:solidFill>
                          <a:latin typeface="Times New Roman" pitchFamily="18" charset="0"/>
                          <a:cs typeface="Times New Roman" pitchFamily="18" charset="0"/>
                        </a:rPr>
                        <a:t>Bütçe Hazırlık Formları </a:t>
                      </a:r>
                    </a:p>
                    <a:p>
                      <a:pPr marL="0" marR="0" indent="0" algn="l" defTabSz="914400" rtl="0" eaLnBrk="1" fontAlgn="auto" latinLnBrk="0" hangingPunct="1">
                        <a:lnSpc>
                          <a:spcPct val="100000"/>
                        </a:lnSpc>
                        <a:spcBef>
                          <a:spcPts val="0"/>
                        </a:spcBef>
                        <a:spcAft>
                          <a:spcPts val="0"/>
                        </a:spcAft>
                        <a:buClrTx/>
                        <a:buSzTx/>
                        <a:buFontTx/>
                        <a:buNone/>
                        <a:tabLst/>
                        <a:defRPr/>
                      </a:pPr>
                      <a:r>
                        <a:rPr lang="tr-TR" sz="1600" b="1" dirty="0" smtClean="0">
                          <a:solidFill>
                            <a:srgbClr val="7030A0"/>
                          </a:solidFill>
                          <a:latin typeface="Times New Roman" pitchFamily="18" charset="0"/>
                          <a:cs typeface="Times New Roman" pitchFamily="18" charset="0"/>
                        </a:rPr>
                        <a:t>(Form-28 Hizmet Alımı Suretiyle Çalıştırılan</a:t>
                      </a:r>
                      <a:r>
                        <a:rPr lang="tr-TR" sz="1600" b="1" baseline="0" dirty="0" smtClean="0">
                          <a:solidFill>
                            <a:srgbClr val="7030A0"/>
                          </a:solidFill>
                          <a:latin typeface="Times New Roman" pitchFamily="18" charset="0"/>
                          <a:cs typeface="Times New Roman" pitchFamily="18" charset="0"/>
                        </a:rPr>
                        <a:t> Görevli sayısına İlişkin </a:t>
                      </a:r>
                      <a:r>
                        <a:rPr lang="tr-TR" sz="1600" b="1" dirty="0" smtClean="0">
                          <a:solidFill>
                            <a:srgbClr val="7030A0"/>
                          </a:solidFill>
                          <a:latin typeface="Times New Roman" pitchFamily="18" charset="0"/>
                          <a:cs typeface="Times New Roman" pitchFamily="18" charset="0"/>
                        </a:rPr>
                        <a:t>Bilgi </a:t>
                      </a:r>
                      <a:r>
                        <a:rPr lang="tr-TR" sz="1600" b="1" baseline="0" dirty="0" smtClean="0">
                          <a:solidFill>
                            <a:srgbClr val="7030A0"/>
                          </a:solidFill>
                          <a:latin typeface="Times New Roman" pitchFamily="18" charset="0"/>
                          <a:cs typeface="Times New Roman" pitchFamily="18" charset="0"/>
                        </a:rPr>
                        <a:t>Formu)</a:t>
                      </a:r>
                      <a:endParaRPr lang="tr-TR" sz="2400" b="1" dirty="0" smtClean="0">
                        <a:solidFill>
                          <a:srgbClr val="7030A0"/>
                        </a:solidFill>
                        <a:latin typeface="Times New Roman" pitchFamily="18" charset="0"/>
                        <a:cs typeface="Times New Roman"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9D1A9"/>
                    </a:solidFill>
                  </a:tcPr>
                </a:tc>
              </a:tr>
              <a:tr h="5889276">
                <a:tc>
                  <a:txBody>
                    <a:bodyPr/>
                    <a:lstStyle/>
                    <a:p>
                      <a:pPr>
                        <a:buFont typeface="Wingdings" pitchFamily="2" charset="2"/>
                        <a:buChar char="Ø"/>
                      </a:pPr>
                      <a:endParaRPr lang="tr-TR" sz="2400" b="1" dirty="0" smtClean="0">
                        <a:latin typeface="Times New Roman" pitchFamily="18" charset="0"/>
                        <a:cs typeface="Times New Roman" pitchFamily="18" charset="0"/>
                      </a:endParaRPr>
                    </a:p>
                  </a:txBody>
                  <a:tcPr>
                    <a:lnL w="9525" cap="flat" cmpd="sng" algn="ctr">
                      <a:noFill/>
                      <a:prstDash val="solid"/>
                    </a:lnL>
                    <a:lnR w="9525" cap="flat" cmpd="sng" algn="ctr">
                      <a:noFill/>
                      <a:prstDash val="solid"/>
                    </a:lnR>
                    <a:lnT w="12700" cap="flat" cmpd="sng" algn="ctr">
                      <a:noFill/>
                      <a:prstDash val="solid"/>
                      <a:round/>
                      <a:headEnd type="none" w="med" len="med"/>
                      <a:tailEnd type="none" w="med" len="med"/>
                    </a:lnT>
                    <a:lnB w="9525" cap="flat" cmpd="sng" algn="ctr">
                      <a:noFill/>
                      <a:prstDash val="solid"/>
                    </a:lnB>
                    <a:lnTlToBr w="12700" cmpd="sng">
                      <a:noFill/>
                      <a:prstDash val="solid"/>
                    </a:lnTlToBr>
                    <a:lnBlToTr w="12700" cmpd="sng">
                      <a:noFill/>
                      <a:prstDash val="solid"/>
                    </a:lnBlToTr>
                    <a:noFill/>
                  </a:tcPr>
                </a:tc>
              </a:tr>
            </a:tbl>
          </a:graphicData>
        </a:graphic>
      </p:graphicFrame>
      <p:sp>
        <p:nvSpPr>
          <p:cNvPr id="14" name="13 Eksi"/>
          <p:cNvSpPr/>
          <p:nvPr/>
        </p:nvSpPr>
        <p:spPr>
          <a:xfrm>
            <a:off x="-1357313" y="620713"/>
            <a:ext cx="10501313" cy="360362"/>
          </a:xfrm>
          <a:prstGeom prst="mathMinus">
            <a:avLst/>
          </a:prstGeom>
          <a:solidFill>
            <a:srgbClr val="781E46"/>
          </a:solidFill>
          <a:ln>
            <a:solidFill>
              <a:srgbClr val="EF4111">
                <a:alpha val="40000"/>
              </a:srgb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tr-TR"/>
          </a:p>
        </p:txBody>
      </p:sp>
      <p:pic>
        <p:nvPicPr>
          <p:cNvPr id="84996" name="4 Resim"/>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auto">
          <a:xfrm>
            <a:off x="7818438" y="260350"/>
            <a:ext cx="1035050" cy="1035050"/>
          </a:xfrm>
          <a:prstGeom prst="rect">
            <a:avLst/>
          </a:prstGeom>
          <a:noFill/>
          <a:ln w="9525">
            <a:noFill/>
            <a:miter lim="800000"/>
            <a:headEnd/>
            <a:tailEnd/>
          </a:ln>
        </p:spPr>
      </p:pic>
      <p:sp>
        <p:nvSpPr>
          <p:cNvPr id="7" name="6 Eksi"/>
          <p:cNvSpPr/>
          <p:nvPr/>
        </p:nvSpPr>
        <p:spPr>
          <a:xfrm>
            <a:off x="8821738" y="549275"/>
            <a:ext cx="322262" cy="503238"/>
          </a:xfrm>
          <a:prstGeom prst="mathMinus">
            <a:avLst/>
          </a:prstGeom>
          <a:solidFill>
            <a:srgbClr val="781E46"/>
          </a:solidFill>
          <a:ln>
            <a:solidFill>
              <a:srgbClr val="EF4111">
                <a:alpha val="15000"/>
              </a:srgb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tr-TR"/>
          </a:p>
        </p:txBody>
      </p:sp>
      <p:pic>
        <p:nvPicPr>
          <p:cNvPr id="2" name="Resim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20716"/>
            <a:ext cx="9144000" cy="6037284"/>
          </a:xfrm>
          <a:prstGeom prst="rect">
            <a:avLst/>
          </a:prstGeom>
        </p:spPr>
      </p:pic>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bg>
      <p:bgPr>
        <a:solidFill>
          <a:srgbClr val="F9D1A9"/>
        </a:solidFill>
        <a:effectLst/>
      </p:bgPr>
    </p:bg>
    <p:spTree>
      <p:nvGrpSpPr>
        <p:cNvPr id="1" name=""/>
        <p:cNvGrpSpPr/>
        <p:nvPr/>
      </p:nvGrpSpPr>
      <p:grpSpPr>
        <a:xfrm>
          <a:off x="0" y="0"/>
          <a:ext cx="0" cy="0"/>
          <a:chOff x="0" y="0"/>
          <a:chExt cx="0" cy="0"/>
        </a:xfrm>
      </p:grpSpPr>
      <p:graphicFrame>
        <p:nvGraphicFramePr>
          <p:cNvPr id="6" name="5 Tablo"/>
          <p:cNvGraphicFramePr>
            <a:graphicFrameLocks noGrp="1"/>
          </p:cNvGraphicFramePr>
          <p:nvPr>
            <p:extLst>
              <p:ext uri="{D42A27DB-BD31-4B8C-83A1-F6EECF244321}">
                <p14:modId xmlns:p14="http://schemas.microsoft.com/office/powerpoint/2010/main" val="368976469"/>
              </p:ext>
            </p:extLst>
          </p:nvPr>
        </p:nvGraphicFramePr>
        <p:xfrm>
          <a:off x="0" y="188640"/>
          <a:ext cx="9143999" cy="6609356"/>
        </p:xfrm>
        <a:graphic>
          <a:graphicData uri="http://schemas.openxmlformats.org/drawingml/2006/table">
            <a:tbl>
              <a:tblPr>
                <a:effectLst>
                  <a:outerShdw blurRad="57150" dist="38100" dir="5400000" algn="ctr" rotWithShape="0">
                    <a:srgbClr val="F3850D">
                      <a:alpha val="48000"/>
                    </a:srgbClr>
                  </a:outerShdw>
                </a:effectLst>
                <a:tableStyleId>{69C7853C-536D-4A76-A0AE-DD22124D55A5}</a:tableStyleId>
              </a:tblPr>
              <a:tblGrid>
                <a:gridCol w="9143999"/>
              </a:tblGrid>
              <a:tr h="72008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sz="2800" b="1" dirty="0" smtClean="0">
                          <a:solidFill>
                            <a:srgbClr val="FF0000"/>
                          </a:solidFill>
                          <a:latin typeface="Times New Roman" pitchFamily="18" charset="0"/>
                          <a:cs typeface="Times New Roman" pitchFamily="18" charset="0"/>
                        </a:rPr>
                        <a:t>Bütçe Hazırlık Çıktıları</a:t>
                      </a:r>
                      <a:r>
                        <a:rPr lang="tr-TR" sz="2000" b="1" dirty="0" smtClean="0">
                          <a:solidFill>
                            <a:srgbClr val="FF0000"/>
                          </a:solidFill>
                          <a:latin typeface="Times New Roman" pitchFamily="18" charset="0"/>
                          <a:cs typeface="Times New Roman" pitchFamily="18" charset="0"/>
                        </a:rPr>
                        <a:t> </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9D1A9"/>
                    </a:solidFill>
                  </a:tcPr>
                </a:tc>
              </a:tr>
              <a:tr h="5889276">
                <a:tc>
                  <a:txBody>
                    <a:bodyPr/>
                    <a:lstStyle/>
                    <a:p>
                      <a:r>
                        <a:rPr kumimoji="0" lang="tr-TR" sz="2400" kern="1200" baseline="0" dirty="0" smtClean="0">
                          <a:solidFill>
                            <a:schemeClr val="dk1"/>
                          </a:solidFill>
                          <a:latin typeface="Times New Roman" pitchFamily="18" charset="0"/>
                          <a:ea typeface="+mn-ea"/>
                          <a:cs typeface="Times New Roman" pitchFamily="18" charset="0"/>
                        </a:rPr>
                        <a:t>        </a:t>
                      </a:r>
                      <a:r>
                        <a:rPr kumimoji="0" lang="tr-TR" sz="2600" kern="1200" baseline="0" dirty="0" smtClean="0">
                          <a:solidFill>
                            <a:schemeClr val="dk1"/>
                          </a:solidFill>
                          <a:latin typeface="Times New Roman" pitchFamily="18" charset="0"/>
                          <a:ea typeface="+mn-ea"/>
                          <a:cs typeface="Times New Roman" pitchFamily="18" charset="0"/>
                        </a:rPr>
                        <a:t>Harcama birimlerimizce bütçe hazırlık sürecinde kendileri ile ilgili olarak doldurmaları gereken formlardan; </a:t>
                      </a:r>
                    </a:p>
                    <a:p>
                      <a:endParaRPr kumimoji="0" lang="tr-TR" sz="2600" kern="1200" baseline="0" dirty="0" smtClean="0">
                        <a:solidFill>
                          <a:schemeClr val="dk1"/>
                        </a:solidFill>
                        <a:latin typeface="Times New Roman" pitchFamily="18" charset="0"/>
                        <a:ea typeface="+mn-ea"/>
                        <a:cs typeface="Times New Roman" pitchFamily="18" charset="0"/>
                      </a:endParaRPr>
                    </a:p>
                    <a:p>
                      <a:r>
                        <a:rPr kumimoji="0" lang="tr-TR" sz="2600" kern="1200" baseline="0" dirty="0" smtClean="0">
                          <a:solidFill>
                            <a:schemeClr val="dk1"/>
                          </a:solidFill>
                          <a:latin typeface="Times New Roman" pitchFamily="18" charset="0"/>
                          <a:ea typeface="+mn-ea"/>
                          <a:cs typeface="Times New Roman" pitchFamily="18" charset="0"/>
                        </a:rPr>
                        <a:t>     </a:t>
                      </a:r>
                      <a:r>
                        <a:rPr kumimoji="0" lang="tr-TR" sz="2600" kern="1200" baseline="0" dirty="0" smtClean="0">
                          <a:solidFill>
                            <a:srgbClr val="9933FF"/>
                          </a:solidFill>
                          <a:latin typeface="Times New Roman" pitchFamily="18" charset="0"/>
                          <a:ea typeface="+mn-ea"/>
                          <a:cs typeface="Times New Roman" pitchFamily="18" charset="0"/>
                        </a:rPr>
                        <a:t>a) Form-1 Bütçe Gerekçesi ve Hedefleri </a:t>
                      </a:r>
                    </a:p>
                    <a:p>
                      <a:r>
                        <a:rPr kumimoji="0" lang="tr-TR" sz="2600" kern="1200" baseline="0" dirty="0" smtClean="0">
                          <a:solidFill>
                            <a:srgbClr val="9933FF"/>
                          </a:solidFill>
                          <a:latin typeface="Times New Roman" pitchFamily="18" charset="0"/>
                          <a:ea typeface="+mn-ea"/>
                          <a:cs typeface="Times New Roman" pitchFamily="18" charset="0"/>
                        </a:rPr>
                        <a:t>     b) Form-13-1 Gider Bütçe Fişleri </a:t>
                      </a:r>
                    </a:p>
                    <a:p>
                      <a:r>
                        <a:rPr kumimoji="0" lang="tr-TR" sz="2600" kern="1200" baseline="0" dirty="0" smtClean="0">
                          <a:solidFill>
                            <a:schemeClr val="dk1"/>
                          </a:solidFill>
                          <a:latin typeface="Times New Roman" pitchFamily="18" charset="0"/>
                          <a:ea typeface="+mn-ea"/>
                          <a:cs typeface="Times New Roman" pitchFamily="18" charset="0"/>
                        </a:rPr>
                        <a:t>     </a:t>
                      </a:r>
                      <a:r>
                        <a:rPr kumimoji="0" lang="tr-TR" sz="2600" kern="1200" baseline="0" dirty="0" smtClean="0">
                          <a:solidFill>
                            <a:srgbClr val="9933FF"/>
                          </a:solidFill>
                          <a:latin typeface="Times New Roman" pitchFamily="18" charset="0"/>
                          <a:ea typeface="+mn-ea"/>
                          <a:cs typeface="Times New Roman" pitchFamily="18" charset="0"/>
                        </a:rPr>
                        <a:t>c) Form-4-2 Yıl Sonu Harcama Tahmini Tablosu </a:t>
                      </a:r>
                      <a:r>
                        <a:rPr kumimoji="0" lang="tr-TR" sz="2400" i="1" kern="1200" baseline="0" dirty="0" smtClean="0">
                          <a:solidFill>
                            <a:srgbClr val="00B050"/>
                          </a:solidFill>
                          <a:latin typeface="Times New Roman" pitchFamily="18" charset="0"/>
                          <a:ea typeface="+mn-ea"/>
                          <a:cs typeface="Times New Roman" pitchFamily="18" charset="0"/>
                        </a:rPr>
                        <a:t>(Kurumsal Düz)</a:t>
                      </a:r>
                    </a:p>
                    <a:p>
                      <a:r>
                        <a:rPr kumimoji="0" lang="tr-TR" sz="2600" kern="1200" baseline="0" dirty="0" smtClean="0">
                          <a:solidFill>
                            <a:schemeClr val="dk1"/>
                          </a:solidFill>
                          <a:latin typeface="Times New Roman" pitchFamily="18" charset="0"/>
                          <a:ea typeface="+mn-ea"/>
                          <a:cs typeface="Times New Roman" pitchFamily="18" charset="0"/>
                        </a:rPr>
                        <a:t>        sadece e-bütçe sistemine girilecek olup, çıktı olarak </a:t>
                      </a:r>
                      <a:r>
                        <a:rPr kumimoji="0" lang="tr-TR" sz="2600" b="1" kern="1200" baseline="0" dirty="0" smtClean="0">
                          <a:solidFill>
                            <a:srgbClr val="EF4111"/>
                          </a:solidFill>
                          <a:latin typeface="Times New Roman" pitchFamily="18" charset="0"/>
                          <a:ea typeface="+mn-ea"/>
                          <a:cs typeface="Times New Roman" pitchFamily="18" charset="0"/>
                        </a:rPr>
                        <a:t>gönderilmeyecektir. </a:t>
                      </a:r>
                    </a:p>
                    <a:p>
                      <a:endParaRPr kumimoji="0" lang="tr-TR" sz="1200" b="1" kern="1200" baseline="0" dirty="0" smtClean="0">
                        <a:solidFill>
                          <a:schemeClr val="dk1"/>
                        </a:solidFill>
                        <a:latin typeface="Times New Roman" pitchFamily="18" charset="0"/>
                        <a:ea typeface="+mn-ea"/>
                        <a:cs typeface="Times New Roman" pitchFamily="18" charset="0"/>
                      </a:endParaRPr>
                    </a:p>
                    <a:p>
                      <a:r>
                        <a:rPr kumimoji="0" lang="tr-TR" sz="2600" kern="1200" baseline="0" dirty="0" smtClean="0">
                          <a:solidFill>
                            <a:schemeClr val="dk1"/>
                          </a:solidFill>
                          <a:latin typeface="Times New Roman" pitchFamily="18" charset="0"/>
                          <a:ea typeface="+mn-ea"/>
                          <a:cs typeface="Times New Roman" pitchFamily="18" charset="0"/>
                        </a:rPr>
                        <a:t>        Bu iki formun dışındaki formlar açıklamalar çerçevesinde hazırlandıktan sonra 28.06.2017 tarihine kadar Strateji Geliştirme Daire Başkanlığına </a:t>
                      </a:r>
                      <a:r>
                        <a:rPr kumimoji="0" lang="tr-TR" sz="2600" b="1" kern="1200" baseline="0" dirty="0" smtClean="0">
                          <a:solidFill>
                            <a:srgbClr val="9933FF"/>
                          </a:solidFill>
                          <a:latin typeface="Times New Roman" pitchFamily="18" charset="0"/>
                          <a:ea typeface="+mn-ea"/>
                          <a:cs typeface="Times New Roman" pitchFamily="18" charset="0"/>
                        </a:rPr>
                        <a:t>bir suret çıktısı ile birlikte üst yazı ekinde gönderilecektir. </a:t>
                      </a:r>
                    </a:p>
                    <a:p>
                      <a:r>
                        <a:rPr kumimoji="0" lang="tr-TR" sz="2600" kern="1200" baseline="0" dirty="0" smtClean="0">
                          <a:solidFill>
                            <a:schemeClr val="dk1"/>
                          </a:solidFill>
                          <a:latin typeface="Times New Roman" pitchFamily="18" charset="0"/>
                          <a:ea typeface="+mn-ea"/>
                          <a:cs typeface="Times New Roman" pitchFamily="18" charset="0"/>
                        </a:rPr>
                        <a:t>        Ayrıca çıktı olarak gönderilen formlar aynı tarihe kadar </a:t>
                      </a:r>
                      <a:r>
                        <a:rPr kumimoji="0" lang="tr-TR" sz="2600" kern="1200" baseline="0" dirty="0" smtClean="0">
                          <a:solidFill>
                            <a:srgbClr val="00B0F0"/>
                          </a:solidFill>
                          <a:latin typeface="Times New Roman" pitchFamily="18" charset="0"/>
                          <a:ea typeface="+mn-ea"/>
                          <a:cs typeface="Times New Roman" pitchFamily="18" charset="0"/>
                        </a:rPr>
                        <a:t>strateji@asbu.edu.tr</a:t>
                      </a:r>
                      <a:r>
                        <a:rPr kumimoji="0" lang="tr-TR" sz="2600" kern="1200" baseline="0" dirty="0" smtClean="0">
                          <a:solidFill>
                            <a:schemeClr val="dk1"/>
                          </a:solidFill>
                          <a:latin typeface="Times New Roman" pitchFamily="18" charset="0"/>
                          <a:ea typeface="+mn-ea"/>
                          <a:cs typeface="Times New Roman" pitchFamily="18" charset="0"/>
                        </a:rPr>
                        <a:t> adresine </a:t>
                      </a:r>
                      <a:r>
                        <a:rPr kumimoji="0" lang="tr-TR" sz="2600" b="1" kern="1200" baseline="0" dirty="0" smtClean="0">
                          <a:solidFill>
                            <a:srgbClr val="EF4111"/>
                          </a:solidFill>
                          <a:latin typeface="Times New Roman" pitchFamily="18" charset="0"/>
                          <a:ea typeface="+mn-ea"/>
                          <a:cs typeface="Times New Roman" pitchFamily="18" charset="0"/>
                        </a:rPr>
                        <a:t>elektronik ortamda gönderilecektir. </a:t>
                      </a:r>
                      <a:endParaRPr lang="tr-TR" sz="2600" b="1" dirty="0" smtClean="0">
                        <a:solidFill>
                          <a:srgbClr val="EF4111"/>
                        </a:solidFill>
                        <a:latin typeface="Times New Roman" pitchFamily="18" charset="0"/>
                        <a:cs typeface="Times New Roman" pitchFamily="18" charset="0"/>
                      </a:endParaRPr>
                    </a:p>
                  </a:txBody>
                  <a:tcPr>
                    <a:lnL w="9525" cap="flat" cmpd="sng" algn="ctr">
                      <a:noFill/>
                      <a:prstDash val="solid"/>
                    </a:lnL>
                    <a:lnR w="9525" cap="flat" cmpd="sng" algn="ctr">
                      <a:noFill/>
                      <a:prstDash val="solid"/>
                    </a:lnR>
                    <a:lnT w="12700" cap="flat" cmpd="sng" algn="ctr">
                      <a:noFill/>
                      <a:prstDash val="solid"/>
                      <a:round/>
                      <a:headEnd type="none" w="med" len="med"/>
                      <a:tailEnd type="none" w="med" len="med"/>
                    </a:lnT>
                    <a:lnB w="9525" cap="flat" cmpd="sng" algn="ctr">
                      <a:noFill/>
                      <a:prstDash val="solid"/>
                    </a:lnB>
                    <a:lnTlToBr w="12700" cmpd="sng">
                      <a:noFill/>
                      <a:prstDash val="solid"/>
                    </a:lnTlToBr>
                    <a:lnBlToTr w="12700" cmpd="sng">
                      <a:noFill/>
                      <a:prstDash val="solid"/>
                    </a:lnBlToTr>
                    <a:solidFill>
                      <a:srgbClr val="F9D1A9"/>
                    </a:solidFill>
                  </a:tcPr>
                </a:tc>
              </a:tr>
            </a:tbl>
          </a:graphicData>
        </a:graphic>
      </p:graphicFrame>
      <p:sp>
        <p:nvSpPr>
          <p:cNvPr id="14" name="13 Eksi"/>
          <p:cNvSpPr/>
          <p:nvPr/>
        </p:nvSpPr>
        <p:spPr>
          <a:xfrm>
            <a:off x="-1357313" y="620713"/>
            <a:ext cx="10501313" cy="360362"/>
          </a:xfrm>
          <a:prstGeom prst="mathMinus">
            <a:avLst/>
          </a:prstGeom>
          <a:solidFill>
            <a:srgbClr val="781E46"/>
          </a:solidFill>
          <a:ln>
            <a:solidFill>
              <a:srgbClr val="EF4111">
                <a:alpha val="40000"/>
              </a:srgb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tr-TR"/>
          </a:p>
        </p:txBody>
      </p:sp>
      <p:pic>
        <p:nvPicPr>
          <p:cNvPr id="96260" name="4 Resim"/>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auto">
          <a:xfrm>
            <a:off x="7789881" y="332656"/>
            <a:ext cx="1035050" cy="1035050"/>
          </a:xfrm>
          <a:prstGeom prst="rect">
            <a:avLst/>
          </a:prstGeom>
          <a:noFill/>
          <a:ln w="9525">
            <a:noFill/>
            <a:miter lim="800000"/>
            <a:headEnd/>
            <a:tailEnd/>
          </a:ln>
        </p:spPr>
      </p:pic>
      <p:sp>
        <p:nvSpPr>
          <p:cNvPr id="7" name="6 Eksi"/>
          <p:cNvSpPr/>
          <p:nvPr/>
        </p:nvSpPr>
        <p:spPr>
          <a:xfrm>
            <a:off x="8821738" y="549275"/>
            <a:ext cx="322262" cy="503238"/>
          </a:xfrm>
          <a:prstGeom prst="mathMinus">
            <a:avLst/>
          </a:prstGeom>
          <a:solidFill>
            <a:srgbClr val="781E46"/>
          </a:solidFill>
          <a:ln>
            <a:solidFill>
              <a:srgbClr val="EF4111">
                <a:alpha val="15000"/>
              </a:srgb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tr-TR"/>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bg>
      <p:bgPr>
        <a:solidFill>
          <a:srgbClr val="F9D1A9"/>
        </a:solidFill>
        <a:effectLst/>
      </p:bgPr>
    </p:bg>
    <p:spTree>
      <p:nvGrpSpPr>
        <p:cNvPr id="1" name=""/>
        <p:cNvGrpSpPr/>
        <p:nvPr/>
      </p:nvGrpSpPr>
      <p:grpSpPr>
        <a:xfrm>
          <a:off x="0" y="0"/>
          <a:ext cx="0" cy="0"/>
          <a:chOff x="0" y="0"/>
          <a:chExt cx="0" cy="0"/>
        </a:xfrm>
      </p:grpSpPr>
      <p:graphicFrame>
        <p:nvGraphicFramePr>
          <p:cNvPr id="6" name="5 Tablo"/>
          <p:cNvGraphicFramePr>
            <a:graphicFrameLocks noGrp="1"/>
          </p:cNvGraphicFramePr>
          <p:nvPr>
            <p:extLst>
              <p:ext uri="{D42A27DB-BD31-4B8C-83A1-F6EECF244321}">
                <p14:modId xmlns:p14="http://schemas.microsoft.com/office/powerpoint/2010/main" val="3306663821"/>
              </p:ext>
            </p:extLst>
          </p:nvPr>
        </p:nvGraphicFramePr>
        <p:xfrm>
          <a:off x="0" y="642918"/>
          <a:ext cx="9143999" cy="6215082"/>
        </p:xfrm>
        <a:graphic>
          <a:graphicData uri="http://schemas.openxmlformats.org/drawingml/2006/table">
            <a:tbl>
              <a:tblPr>
                <a:effectLst>
                  <a:outerShdw blurRad="57150" dist="38100" dir="5400000" algn="ctr" rotWithShape="0">
                    <a:srgbClr val="F3850D">
                      <a:alpha val="48000"/>
                    </a:srgbClr>
                  </a:outerShdw>
                </a:effectLst>
                <a:tableStyleId>{69C7853C-536D-4A76-A0AE-DD22124D55A5}</a:tableStyleId>
              </a:tblPr>
              <a:tblGrid>
                <a:gridCol w="9143999"/>
              </a:tblGrid>
              <a:tr h="131924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tr-TR" sz="2400" b="1" u="none" dirty="0" smtClean="0">
                        <a:latin typeface="Comic Sans MS" pitchFamily="66" charset="0"/>
                        <a:cs typeface="Times New Roman"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tr-TR" sz="3200" b="1" u="none" dirty="0" smtClean="0">
                        <a:solidFill>
                          <a:srgbClr val="FF0000"/>
                        </a:solidFill>
                        <a:latin typeface="Comic Sans MS" pitchFamily="66" charset="0"/>
                        <a:cs typeface="Times New Roman"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9D1A9"/>
                    </a:solidFill>
                  </a:tcPr>
                </a:tc>
              </a:tr>
              <a:tr h="4895839">
                <a:tc>
                  <a:txBody>
                    <a:bodyPr/>
                    <a:lstStyle/>
                    <a:p>
                      <a:pPr eaLnBrk="1" hangingPunct="1">
                        <a:defRPr/>
                      </a:pPr>
                      <a:endParaRPr lang="tr-TR" sz="1600" b="1" dirty="0" smtClean="0">
                        <a:latin typeface="Times New Roman" pitchFamily="18" charset="0"/>
                        <a:cs typeface="Times New Roman" pitchFamily="18" charset="0"/>
                      </a:endParaRPr>
                    </a:p>
                    <a:p>
                      <a:pPr eaLnBrk="1" hangingPunct="1">
                        <a:defRPr/>
                      </a:pPr>
                      <a:endParaRPr lang="tr-TR" sz="1600" b="1" dirty="0" smtClean="0">
                        <a:latin typeface="Times New Roman" pitchFamily="18" charset="0"/>
                        <a:cs typeface="Times New Roman" pitchFamily="18" charset="0"/>
                      </a:endParaRPr>
                    </a:p>
                    <a:p>
                      <a:pPr eaLnBrk="1" hangingPunct="1">
                        <a:defRPr/>
                      </a:pPr>
                      <a:endParaRPr lang="tr-TR" sz="1600" b="1" dirty="0" smtClean="0">
                        <a:latin typeface="Times New Roman" pitchFamily="18" charset="0"/>
                        <a:cs typeface="Times New Roman" pitchFamily="18" charset="0"/>
                      </a:endParaRPr>
                    </a:p>
                    <a:p>
                      <a:pPr eaLnBrk="1" hangingPunct="1">
                        <a:defRPr/>
                      </a:pPr>
                      <a:endParaRPr lang="tr-TR" sz="1600" b="1" dirty="0" smtClean="0">
                        <a:latin typeface="Times New Roman" pitchFamily="18" charset="0"/>
                        <a:cs typeface="Times New Roman" pitchFamily="18" charset="0"/>
                      </a:endParaRPr>
                    </a:p>
                    <a:p>
                      <a:pPr eaLnBrk="1" hangingPunct="1">
                        <a:defRPr/>
                      </a:pPr>
                      <a:endParaRPr lang="tr-TR" sz="1600" b="1" dirty="0" smtClean="0">
                        <a:latin typeface="Times New Roman" pitchFamily="18" charset="0"/>
                        <a:cs typeface="Times New Roman" pitchFamily="18" charset="0"/>
                      </a:endParaRPr>
                    </a:p>
                    <a:p>
                      <a:pPr eaLnBrk="1" hangingPunct="1">
                        <a:defRPr/>
                      </a:pPr>
                      <a:endParaRPr lang="tr-TR" sz="1600" b="1" dirty="0" smtClean="0">
                        <a:latin typeface="Times New Roman" pitchFamily="18" charset="0"/>
                        <a:cs typeface="Times New Roman" pitchFamily="18" charset="0"/>
                      </a:endParaRPr>
                    </a:p>
                    <a:p>
                      <a:pPr eaLnBrk="1" hangingPunct="1">
                        <a:defRPr/>
                      </a:pPr>
                      <a:endParaRPr lang="tr-TR" sz="1600" b="1" dirty="0" smtClean="0">
                        <a:latin typeface="Times New Roman" pitchFamily="18" charset="0"/>
                        <a:cs typeface="Times New Roman" pitchFamily="18" charset="0"/>
                      </a:endParaRPr>
                    </a:p>
                    <a:p>
                      <a:pPr algn="ctr" eaLnBrk="1" hangingPunct="1">
                        <a:defRPr/>
                      </a:pPr>
                      <a:r>
                        <a:rPr lang="tr-TR" sz="3600" b="1" dirty="0" smtClean="0">
                          <a:solidFill>
                            <a:srgbClr val="781E46"/>
                          </a:solidFill>
                          <a:latin typeface="Times New Roman" pitchFamily="18" charset="0"/>
                          <a:cs typeface="Times New Roman" pitchFamily="18" charset="0"/>
                        </a:rPr>
                        <a:t>TEŞEKKÜRLER….</a:t>
                      </a:r>
                    </a:p>
                    <a:p>
                      <a:pPr algn="ctr" eaLnBrk="1" hangingPunct="1">
                        <a:defRPr/>
                      </a:pPr>
                      <a:endParaRPr lang="tr-TR" sz="3600" b="1" dirty="0" smtClean="0">
                        <a:solidFill>
                          <a:srgbClr val="781E46"/>
                        </a:solidFill>
                        <a:latin typeface="Times New Roman" pitchFamily="18" charset="0"/>
                        <a:cs typeface="Times New Roman" pitchFamily="18" charset="0"/>
                      </a:endParaRPr>
                    </a:p>
                    <a:p>
                      <a:pPr algn="ctr"/>
                      <a:r>
                        <a:rPr kumimoji="0" lang="tr-TR" sz="1800" b="1" u="none" kern="1200" baseline="0" dirty="0" smtClean="0">
                          <a:solidFill>
                            <a:srgbClr val="781E46"/>
                          </a:solidFill>
                          <a:latin typeface="Times New Roman" pitchFamily="18" charset="0"/>
                          <a:ea typeface="+mn-ea"/>
                          <a:cs typeface="Times New Roman" pitchFamily="18" charset="0"/>
                        </a:rPr>
                        <a:t>                                                                       Bahattin ALBAS</a:t>
                      </a:r>
                    </a:p>
                    <a:p>
                      <a:pPr algn="ctr"/>
                      <a:r>
                        <a:rPr kumimoji="0" lang="tr-TR" sz="1800" b="1" u="none" kern="1200" baseline="0" dirty="0" smtClean="0">
                          <a:solidFill>
                            <a:srgbClr val="781E46"/>
                          </a:solidFill>
                          <a:latin typeface="Times New Roman" pitchFamily="18" charset="0"/>
                          <a:ea typeface="+mn-ea"/>
                          <a:cs typeface="Times New Roman" pitchFamily="18" charset="0"/>
                        </a:rPr>
                        <a:t>                                                                      Strateji Geliştirme Daire Başkanı</a:t>
                      </a:r>
                    </a:p>
                    <a:p>
                      <a:pPr algn="ctr"/>
                      <a:endParaRPr lang="tr-TR" sz="3600" b="1" u="none" dirty="0" smtClean="0">
                        <a:solidFill>
                          <a:srgbClr val="781E46"/>
                        </a:solidFill>
                        <a:latin typeface="Times New Roman" pitchFamily="18" charset="0"/>
                        <a:cs typeface="Times New Roman" pitchFamily="18" charset="0"/>
                      </a:endParaRPr>
                    </a:p>
                    <a:p>
                      <a:pPr algn="ctr" eaLnBrk="1" hangingPunct="1">
                        <a:defRPr/>
                      </a:pPr>
                      <a:endParaRPr lang="tr-TR" sz="3600" b="1" dirty="0">
                        <a:solidFill>
                          <a:srgbClr val="781E46"/>
                        </a:solidFill>
                        <a:latin typeface="Times New Roman" pitchFamily="18" charset="0"/>
                        <a:cs typeface="Times New Roman" pitchFamily="18" charset="0"/>
                      </a:endParaRPr>
                    </a:p>
                  </a:txBody>
                  <a:tcPr>
                    <a:lnL w="9525" cap="flat" cmpd="sng" algn="ctr">
                      <a:noFill/>
                      <a:prstDash val="solid"/>
                    </a:lnL>
                    <a:lnR w="9525" cap="flat" cmpd="sng" algn="ctr">
                      <a:noFill/>
                      <a:prstDash val="solid"/>
                    </a:lnR>
                    <a:lnT w="12700" cap="flat" cmpd="sng" algn="ctr">
                      <a:noFill/>
                      <a:prstDash val="solid"/>
                      <a:round/>
                      <a:headEnd type="none" w="med" len="med"/>
                      <a:tailEnd type="none" w="med" len="med"/>
                    </a:lnT>
                    <a:lnB w="9525" cap="flat" cmpd="sng" algn="ctr">
                      <a:noFill/>
                      <a:prstDash val="solid"/>
                    </a:lnB>
                    <a:lnTlToBr w="12700" cmpd="sng">
                      <a:noFill/>
                      <a:prstDash val="solid"/>
                    </a:lnTlToBr>
                    <a:lnBlToTr w="12700" cmpd="sng">
                      <a:noFill/>
                      <a:prstDash val="solid"/>
                    </a:lnBlToTr>
                    <a:solidFill>
                      <a:srgbClr val="F9D1A9"/>
                    </a:solidFill>
                  </a:tcPr>
                </a:tc>
              </a:tr>
            </a:tbl>
          </a:graphicData>
        </a:graphic>
      </p:graphicFrame>
      <p:sp>
        <p:nvSpPr>
          <p:cNvPr id="14" name="13 Eksi"/>
          <p:cNvSpPr/>
          <p:nvPr/>
        </p:nvSpPr>
        <p:spPr>
          <a:xfrm>
            <a:off x="-1357313" y="1268413"/>
            <a:ext cx="10501313" cy="792162"/>
          </a:xfrm>
          <a:prstGeom prst="mathMinus">
            <a:avLst/>
          </a:prstGeom>
          <a:solidFill>
            <a:srgbClr val="781E46"/>
          </a:solidFill>
          <a:ln>
            <a:solidFill>
              <a:srgbClr val="EF4111">
                <a:alpha val="40000"/>
              </a:srgb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tr-TR"/>
          </a:p>
        </p:txBody>
      </p:sp>
      <p:pic>
        <p:nvPicPr>
          <p:cNvPr id="96260" name="4 Resim"/>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auto">
          <a:xfrm>
            <a:off x="7866062" y="1196975"/>
            <a:ext cx="936625" cy="936625"/>
          </a:xfrm>
          <a:prstGeom prst="rect">
            <a:avLst/>
          </a:prstGeom>
          <a:noFill/>
          <a:ln w="9525">
            <a:noFill/>
            <a:miter lim="800000"/>
            <a:headEnd/>
            <a:tailEnd/>
          </a:ln>
        </p:spPr>
      </p:pic>
      <p:sp>
        <p:nvSpPr>
          <p:cNvPr id="7" name="6 Eksi"/>
          <p:cNvSpPr/>
          <p:nvPr/>
        </p:nvSpPr>
        <p:spPr>
          <a:xfrm>
            <a:off x="8858250" y="1196975"/>
            <a:ext cx="322263" cy="936625"/>
          </a:xfrm>
          <a:prstGeom prst="mathMinus">
            <a:avLst/>
          </a:prstGeom>
          <a:solidFill>
            <a:srgbClr val="781E46"/>
          </a:solidFill>
          <a:ln>
            <a:solidFill>
              <a:srgbClr val="EF4111">
                <a:alpha val="15000"/>
              </a:srgb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tr-T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9D1A9"/>
        </a:solidFill>
        <a:effectLst/>
      </p:bgPr>
    </p:bg>
    <p:spTree>
      <p:nvGrpSpPr>
        <p:cNvPr id="1" name=""/>
        <p:cNvGrpSpPr/>
        <p:nvPr/>
      </p:nvGrpSpPr>
      <p:grpSpPr>
        <a:xfrm>
          <a:off x="0" y="0"/>
          <a:ext cx="0" cy="0"/>
          <a:chOff x="0" y="0"/>
          <a:chExt cx="0" cy="0"/>
        </a:xfrm>
      </p:grpSpPr>
      <p:graphicFrame>
        <p:nvGraphicFramePr>
          <p:cNvPr id="6" name="5 Tablo"/>
          <p:cNvGraphicFramePr>
            <a:graphicFrameLocks noGrp="1"/>
          </p:cNvGraphicFramePr>
          <p:nvPr>
            <p:extLst>
              <p:ext uri="{D42A27DB-BD31-4B8C-83A1-F6EECF244321}">
                <p14:modId xmlns:p14="http://schemas.microsoft.com/office/powerpoint/2010/main" val="695632720"/>
              </p:ext>
            </p:extLst>
          </p:nvPr>
        </p:nvGraphicFramePr>
        <p:xfrm>
          <a:off x="0" y="642918"/>
          <a:ext cx="9143999" cy="6306138"/>
        </p:xfrm>
        <a:graphic>
          <a:graphicData uri="http://schemas.openxmlformats.org/drawingml/2006/table">
            <a:tbl>
              <a:tblPr>
                <a:effectLst>
                  <a:outerShdw blurRad="57150" dist="38100" dir="5400000" algn="ctr" rotWithShape="0">
                    <a:srgbClr val="F3850D">
                      <a:alpha val="48000"/>
                    </a:srgbClr>
                  </a:outerShdw>
                </a:effectLst>
                <a:tableStyleId>{69C7853C-536D-4A76-A0AE-DD22124D55A5}</a:tableStyleId>
              </a:tblPr>
              <a:tblGrid>
                <a:gridCol w="9143999"/>
              </a:tblGrid>
              <a:tr h="1142826">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tr-TR" sz="3200" b="1" u="none" dirty="0" smtClean="0">
                          <a:latin typeface="Times New Roman" pitchFamily="18" charset="0"/>
                          <a:cs typeface="Times New Roman" pitchFamily="18" charset="0"/>
                        </a:rPr>
                        <a:t>   </a:t>
                      </a:r>
                      <a:r>
                        <a:rPr lang="tr-TR" sz="3200" b="1" dirty="0" smtClean="0">
                          <a:solidFill>
                            <a:srgbClr val="FF0000"/>
                          </a:solidFill>
                          <a:latin typeface="Times New Roman" pitchFamily="18" charset="0"/>
                          <a:cs typeface="Times New Roman" pitchFamily="18" charset="0"/>
                        </a:rPr>
                        <a:t>Bütçe</a:t>
                      </a:r>
                      <a:r>
                        <a:rPr lang="tr-TR" sz="3200" b="1" baseline="0" dirty="0" smtClean="0">
                          <a:solidFill>
                            <a:srgbClr val="FF0000"/>
                          </a:solidFill>
                          <a:latin typeface="Times New Roman" pitchFamily="18" charset="0"/>
                          <a:cs typeface="Times New Roman" pitchFamily="18" charset="0"/>
                        </a:rPr>
                        <a:t> Hazırlık Mevzuatı ve Dokümanları       </a:t>
                      </a:r>
                      <a:r>
                        <a:rPr lang="tr-TR" sz="2800" b="1" baseline="0" dirty="0" smtClean="0">
                          <a:solidFill>
                            <a:srgbClr val="00B050"/>
                          </a:solidFill>
                          <a:latin typeface="Times New Roman" pitchFamily="18" charset="0"/>
                          <a:cs typeface="Times New Roman" pitchFamily="18" charset="0"/>
                        </a:rPr>
                        <a:t>Bütçe Hazırlama Rehberi-3 </a:t>
                      </a:r>
                      <a:endParaRPr lang="tr-TR" sz="2800" b="1" u="none" dirty="0" smtClean="0">
                        <a:solidFill>
                          <a:srgbClr val="00B050"/>
                        </a:solidFill>
                        <a:latin typeface="Times New Roman" pitchFamily="18" charset="0"/>
                        <a:cs typeface="Times New Roman"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9D1A9"/>
                    </a:solidFill>
                  </a:tcPr>
                </a:tc>
              </a:tr>
              <a:tr h="5072256">
                <a:tc>
                  <a:txBody>
                    <a:bodyPr/>
                    <a:lstStyle/>
                    <a:p>
                      <a:pPr marL="342900" marR="0" indent="-342900" algn="just" defTabSz="914400" rtl="0" eaLnBrk="1" fontAlgn="auto" latinLnBrk="0" hangingPunct="1">
                        <a:lnSpc>
                          <a:spcPct val="80000"/>
                        </a:lnSpc>
                        <a:spcBef>
                          <a:spcPts val="0"/>
                        </a:spcBef>
                        <a:spcAft>
                          <a:spcPts val="0"/>
                        </a:spcAft>
                        <a:buClrTx/>
                        <a:buSzTx/>
                        <a:buFont typeface="+mj-lt"/>
                        <a:buNone/>
                        <a:tabLst/>
                        <a:defRPr/>
                      </a:pPr>
                      <a:r>
                        <a:rPr kumimoji="0" lang="tr-TR" sz="2400" b="1" kern="1200" dirty="0" smtClean="0">
                          <a:solidFill>
                            <a:srgbClr val="FF0000"/>
                          </a:solidFill>
                          <a:latin typeface="Times New Roman" pitchFamily="18" charset="0"/>
                          <a:ea typeface="+mn-ea"/>
                          <a:cs typeface="Times New Roman" pitchFamily="18" charset="0"/>
                        </a:rPr>
                        <a:t>     A. GENEL </a:t>
                      </a:r>
                      <a:r>
                        <a:rPr kumimoji="0" lang="tr-TR" sz="2400" b="1" i="0" kern="1200" dirty="0" smtClean="0">
                          <a:solidFill>
                            <a:srgbClr val="FF0000"/>
                          </a:solidFill>
                          <a:latin typeface="Times New Roman" pitchFamily="18" charset="0"/>
                          <a:ea typeface="+mn-ea"/>
                          <a:cs typeface="Times New Roman" pitchFamily="18" charset="0"/>
                        </a:rPr>
                        <a:t>İLKELER -2</a:t>
                      </a:r>
                    </a:p>
                    <a:p>
                      <a:pPr marL="342900" marR="0" indent="-342900" algn="just" defTabSz="914400" rtl="0" eaLnBrk="1" fontAlgn="auto" latinLnBrk="0" hangingPunct="1">
                        <a:lnSpc>
                          <a:spcPct val="80000"/>
                        </a:lnSpc>
                        <a:spcBef>
                          <a:spcPts val="0"/>
                        </a:spcBef>
                        <a:spcAft>
                          <a:spcPts val="0"/>
                        </a:spcAft>
                        <a:buClrTx/>
                        <a:buSzTx/>
                        <a:buFont typeface="+mj-lt"/>
                        <a:buNone/>
                        <a:tabLst/>
                        <a:defRPr/>
                      </a:pPr>
                      <a:endParaRPr kumimoji="0" lang="tr-TR" sz="800" kern="1200" dirty="0" smtClean="0">
                        <a:solidFill>
                          <a:schemeClr val="dk1"/>
                        </a:solidFill>
                        <a:latin typeface="Times New Roman" pitchFamily="18" charset="0"/>
                        <a:ea typeface="+mn-ea"/>
                        <a:cs typeface="Times New Roman" pitchFamily="18" charset="0"/>
                      </a:endParaRPr>
                    </a:p>
                    <a:p>
                      <a:pPr marL="342900" marR="0" indent="-342900" algn="just" defTabSz="914400" rtl="0" eaLnBrk="1" fontAlgn="auto" latinLnBrk="0" hangingPunct="1">
                        <a:lnSpc>
                          <a:spcPct val="80000"/>
                        </a:lnSpc>
                        <a:spcBef>
                          <a:spcPts val="0"/>
                        </a:spcBef>
                        <a:spcAft>
                          <a:spcPts val="0"/>
                        </a:spcAft>
                        <a:buClrTx/>
                        <a:buSzTx/>
                        <a:buFont typeface="+mj-lt"/>
                        <a:buAutoNum type="arabicPeriod" startAt="4"/>
                        <a:tabLst/>
                        <a:defRPr/>
                      </a:pPr>
                      <a:r>
                        <a:rPr kumimoji="0" lang="tr-TR" sz="2400" kern="1200" dirty="0" smtClean="0">
                          <a:solidFill>
                            <a:schemeClr val="dk1"/>
                          </a:solidFill>
                          <a:latin typeface="Times New Roman" pitchFamily="18" charset="0"/>
                          <a:ea typeface="+mn-ea"/>
                          <a:cs typeface="Times New Roman" pitchFamily="18" charset="0"/>
                        </a:rPr>
                        <a:t>İdareler, bütçe tekliflerini </a:t>
                      </a:r>
                      <a:r>
                        <a:rPr kumimoji="0" lang="tr-TR" sz="2400" kern="1200" dirty="0" smtClean="0">
                          <a:solidFill>
                            <a:srgbClr val="9933FF"/>
                          </a:solidFill>
                          <a:latin typeface="Times New Roman" pitchFamily="18" charset="0"/>
                          <a:ea typeface="+mn-ea"/>
                          <a:cs typeface="Times New Roman" pitchFamily="18" charset="0"/>
                        </a:rPr>
                        <a:t>Analitik Bütçe Sınıflandırmasına </a:t>
                      </a:r>
                      <a:r>
                        <a:rPr kumimoji="0" lang="tr-TR" sz="2400" kern="1200" dirty="0" smtClean="0">
                          <a:solidFill>
                            <a:schemeClr val="dk1"/>
                          </a:solidFill>
                          <a:latin typeface="Times New Roman" pitchFamily="18" charset="0"/>
                          <a:ea typeface="+mn-ea"/>
                          <a:cs typeface="Times New Roman" pitchFamily="18" charset="0"/>
                        </a:rPr>
                        <a:t>ilişkin izleyen bölümlerde yer verilen esas ve usullere uygun olarak hazırlayacaklardır.</a:t>
                      </a:r>
                    </a:p>
                    <a:p>
                      <a:pPr marL="342900" marR="0" indent="-342900" algn="just" defTabSz="914400" rtl="0" eaLnBrk="1" fontAlgn="auto" latinLnBrk="0" hangingPunct="1">
                        <a:lnSpc>
                          <a:spcPct val="80000"/>
                        </a:lnSpc>
                        <a:spcBef>
                          <a:spcPts val="0"/>
                        </a:spcBef>
                        <a:spcAft>
                          <a:spcPts val="0"/>
                        </a:spcAft>
                        <a:buClrTx/>
                        <a:buSzTx/>
                        <a:buFont typeface="+mj-lt"/>
                        <a:buAutoNum type="arabicPeriod" startAt="4"/>
                        <a:tabLst/>
                        <a:defRPr/>
                      </a:pPr>
                      <a:endParaRPr kumimoji="0" lang="tr-TR" sz="800" kern="1200" dirty="0" smtClean="0">
                        <a:solidFill>
                          <a:schemeClr val="dk1"/>
                        </a:solidFill>
                        <a:latin typeface="Times New Roman" pitchFamily="18" charset="0"/>
                        <a:ea typeface="+mn-ea"/>
                        <a:cs typeface="Times New Roman" pitchFamily="18" charset="0"/>
                      </a:endParaRPr>
                    </a:p>
                    <a:p>
                      <a:pPr marL="342900" marR="0" indent="-342900" algn="just" defTabSz="914400" rtl="0" eaLnBrk="1" fontAlgn="auto" latinLnBrk="0" hangingPunct="1">
                        <a:lnSpc>
                          <a:spcPct val="80000"/>
                        </a:lnSpc>
                        <a:spcBef>
                          <a:spcPts val="0"/>
                        </a:spcBef>
                        <a:spcAft>
                          <a:spcPts val="0"/>
                        </a:spcAft>
                        <a:buClrTx/>
                        <a:buSzTx/>
                        <a:buFont typeface="+mj-lt"/>
                        <a:buAutoNum type="arabicPeriod" startAt="4"/>
                        <a:tabLst/>
                        <a:defRPr/>
                      </a:pPr>
                      <a:r>
                        <a:rPr kumimoji="0" lang="tr-TR" sz="2400" kern="1200" dirty="0" smtClean="0">
                          <a:solidFill>
                            <a:schemeClr val="dk1"/>
                          </a:solidFill>
                          <a:latin typeface="Times New Roman" pitchFamily="18" charset="0"/>
                          <a:ea typeface="+mn-ea"/>
                          <a:cs typeface="Times New Roman" pitchFamily="18" charset="0"/>
                        </a:rPr>
                        <a:t>Bütçe tekliflerinin hazırlanmasında her bir birimin yürütmekte olduğu hizmetler gözden geçirilerek </a:t>
                      </a:r>
                      <a:r>
                        <a:rPr kumimoji="0" lang="tr-TR" sz="2400" kern="1200" dirty="0" smtClean="0">
                          <a:solidFill>
                            <a:srgbClr val="9933FF"/>
                          </a:solidFill>
                          <a:latin typeface="Times New Roman" pitchFamily="18" charset="0"/>
                          <a:ea typeface="+mn-ea"/>
                          <a:cs typeface="Times New Roman" pitchFamily="18" charset="0"/>
                        </a:rPr>
                        <a:t>ihtiyaç duyulmayan, öncelik taşımayan veya mükerrerlik arz eden hizmetler için ödenek teklif edilmeyecek, </a:t>
                      </a:r>
                      <a:r>
                        <a:rPr kumimoji="0" lang="tr-TR" sz="2400" kern="1200" dirty="0" smtClean="0">
                          <a:solidFill>
                            <a:schemeClr val="dk1"/>
                          </a:solidFill>
                          <a:latin typeface="Times New Roman" pitchFamily="18" charset="0"/>
                          <a:ea typeface="+mn-ea"/>
                          <a:cs typeface="Times New Roman" pitchFamily="18" charset="0"/>
                        </a:rPr>
                        <a:t>devamına ihtiyaç duyulan hizmetler için önceki yıl verileri de ortaya konularak bu rehberde belirtilen esaslar dahilinde ödenek teklif edilecektir. </a:t>
                      </a:r>
                    </a:p>
                    <a:p>
                      <a:pPr marL="342900" marR="0" indent="-342900" algn="just" defTabSz="914400" rtl="0" eaLnBrk="1" fontAlgn="auto" latinLnBrk="0" hangingPunct="1">
                        <a:lnSpc>
                          <a:spcPct val="80000"/>
                        </a:lnSpc>
                        <a:spcBef>
                          <a:spcPts val="0"/>
                        </a:spcBef>
                        <a:spcAft>
                          <a:spcPts val="0"/>
                        </a:spcAft>
                        <a:buClrTx/>
                        <a:buSzTx/>
                        <a:buFont typeface="+mj-lt"/>
                        <a:buAutoNum type="arabicPeriod" startAt="4"/>
                        <a:tabLst/>
                        <a:defRPr/>
                      </a:pPr>
                      <a:endParaRPr kumimoji="0" lang="tr-TR" sz="800" kern="1200" dirty="0" smtClean="0">
                        <a:solidFill>
                          <a:schemeClr val="dk1"/>
                        </a:solidFill>
                        <a:latin typeface="Times New Roman" pitchFamily="18" charset="0"/>
                        <a:ea typeface="+mn-ea"/>
                        <a:cs typeface="Times New Roman" pitchFamily="18" charset="0"/>
                      </a:endParaRPr>
                    </a:p>
                    <a:p>
                      <a:pPr marL="342900" marR="0" indent="-342900" algn="just" defTabSz="914400" rtl="0" eaLnBrk="1" fontAlgn="auto" latinLnBrk="0" hangingPunct="1">
                        <a:lnSpc>
                          <a:spcPct val="80000"/>
                        </a:lnSpc>
                        <a:spcBef>
                          <a:spcPts val="0"/>
                        </a:spcBef>
                        <a:spcAft>
                          <a:spcPts val="0"/>
                        </a:spcAft>
                        <a:buClrTx/>
                        <a:buSzTx/>
                        <a:buFont typeface="+mj-lt"/>
                        <a:buAutoNum type="arabicPeriod" startAt="4"/>
                        <a:tabLst/>
                        <a:defRPr/>
                      </a:pPr>
                      <a:r>
                        <a:rPr kumimoji="0" lang="tr-TR" sz="2400" kern="1200" dirty="0" smtClean="0">
                          <a:solidFill>
                            <a:schemeClr val="dk1"/>
                          </a:solidFill>
                          <a:latin typeface="Times New Roman" pitchFamily="18" charset="0"/>
                          <a:ea typeface="+mn-ea"/>
                          <a:cs typeface="Times New Roman" pitchFamily="18" charset="0"/>
                        </a:rPr>
                        <a:t>Döner sermaye gelirleri ile bütçe kaynakları birlikte kullanılarak yürütülen hizmetlerde, </a:t>
                      </a:r>
                      <a:r>
                        <a:rPr kumimoji="0" lang="tr-TR" sz="2400" kern="1200" dirty="0" smtClean="0">
                          <a:solidFill>
                            <a:srgbClr val="9933FF"/>
                          </a:solidFill>
                          <a:latin typeface="Times New Roman" pitchFamily="18" charset="0"/>
                          <a:ea typeface="+mn-ea"/>
                          <a:cs typeface="Times New Roman" pitchFamily="18" charset="0"/>
                        </a:rPr>
                        <a:t>döner sermayeler aracılığı ile karşılanabilecek ihtiyaçlar için bütçeden ödenek talebinde </a:t>
                      </a:r>
                      <a:r>
                        <a:rPr kumimoji="0" lang="tr-TR" sz="2400" kern="1200" dirty="0" smtClean="0">
                          <a:solidFill>
                            <a:schemeClr val="dk1"/>
                          </a:solidFill>
                          <a:latin typeface="Times New Roman" pitchFamily="18" charset="0"/>
                          <a:ea typeface="+mn-ea"/>
                          <a:cs typeface="Times New Roman" pitchFamily="18" charset="0"/>
                        </a:rPr>
                        <a:t>bulunulmayacaktır. </a:t>
                      </a:r>
                    </a:p>
                    <a:p>
                      <a:pPr marL="342900" marR="0" indent="-342900" algn="just" defTabSz="914400" rtl="0" eaLnBrk="1" fontAlgn="auto" latinLnBrk="0" hangingPunct="1">
                        <a:lnSpc>
                          <a:spcPct val="80000"/>
                        </a:lnSpc>
                        <a:spcBef>
                          <a:spcPts val="0"/>
                        </a:spcBef>
                        <a:spcAft>
                          <a:spcPts val="0"/>
                        </a:spcAft>
                        <a:buClrTx/>
                        <a:buSzTx/>
                        <a:buFont typeface="+mj-lt"/>
                        <a:buAutoNum type="arabicPeriod" startAt="4"/>
                        <a:tabLst/>
                        <a:defRPr/>
                      </a:pPr>
                      <a:endParaRPr kumimoji="0" lang="tr-TR" sz="800" kern="1200" dirty="0" smtClean="0">
                        <a:solidFill>
                          <a:schemeClr val="dk1"/>
                        </a:solidFill>
                        <a:latin typeface="Times New Roman" pitchFamily="18" charset="0"/>
                        <a:ea typeface="+mn-ea"/>
                        <a:cs typeface="Times New Roman" pitchFamily="18" charset="0"/>
                      </a:endParaRPr>
                    </a:p>
                    <a:p>
                      <a:pPr marL="342900" marR="0" indent="-342900" algn="just" defTabSz="914400" rtl="0" eaLnBrk="1" fontAlgn="auto" latinLnBrk="0" hangingPunct="1">
                        <a:lnSpc>
                          <a:spcPct val="80000"/>
                        </a:lnSpc>
                        <a:spcBef>
                          <a:spcPts val="0"/>
                        </a:spcBef>
                        <a:spcAft>
                          <a:spcPts val="0"/>
                        </a:spcAft>
                        <a:buClrTx/>
                        <a:buSzTx/>
                        <a:buFont typeface="+mj-lt"/>
                        <a:buAutoNum type="arabicPeriod" startAt="4"/>
                        <a:tabLst/>
                        <a:defRPr/>
                      </a:pPr>
                      <a:r>
                        <a:rPr kumimoji="0" lang="tr-TR" sz="2400" kern="1200" dirty="0" smtClean="0">
                          <a:solidFill>
                            <a:schemeClr val="dk1"/>
                          </a:solidFill>
                          <a:latin typeface="Times New Roman" pitchFamily="18" charset="0"/>
                          <a:ea typeface="+mn-ea"/>
                          <a:cs typeface="Times New Roman" pitchFamily="18" charset="0"/>
                        </a:rPr>
                        <a:t>Mali hizmetler birimleri, bütçe tekliflerinin </a:t>
                      </a:r>
                      <a:r>
                        <a:rPr kumimoji="0" lang="tr-TR" sz="2400" kern="1200" dirty="0" smtClean="0">
                          <a:solidFill>
                            <a:srgbClr val="FF0000"/>
                          </a:solidFill>
                          <a:latin typeface="Times New Roman" pitchFamily="18" charset="0"/>
                          <a:ea typeface="+mn-ea"/>
                          <a:cs typeface="Times New Roman" pitchFamily="18" charset="0"/>
                        </a:rPr>
                        <a:t>tavan dahilinde </a:t>
                      </a:r>
                      <a:r>
                        <a:rPr kumimoji="0" lang="tr-TR" sz="2400" kern="1200" dirty="0" smtClean="0">
                          <a:solidFill>
                            <a:srgbClr val="9933FF"/>
                          </a:solidFill>
                          <a:latin typeface="Times New Roman" pitchFamily="18" charset="0"/>
                          <a:ea typeface="+mn-ea"/>
                          <a:cs typeface="Times New Roman" pitchFamily="18" charset="0"/>
                        </a:rPr>
                        <a:t>hazırlanmasını sağlamak üzere gerekli koordinasyonu yürüteceklerdir. </a:t>
                      </a:r>
                      <a:endParaRPr kumimoji="0" lang="tr-TR" sz="2400" kern="1200" dirty="0" smtClean="0">
                        <a:solidFill>
                          <a:srgbClr val="00B050"/>
                        </a:solidFill>
                        <a:latin typeface="Times New Roman" pitchFamily="18" charset="0"/>
                        <a:ea typeface="+mn-ea"/>
                        <a:cs typeface="Times New Roman" pitchFamily="18" charset="0"/>
                      </a:endParaRPr>
                    </a:p>
                    <a:p>
                      <a:pPr marL="342900" marR="0" indent="-342900" algn="just" defTabSz="914400" rtl="0" eaLnBrk="1" fontAlgn="auto" latinLnBrk="0" hangingPunct="1">
                        <a:lnSpc>
                          <a:spcPct val="80000"/>
                        </a:lnSpc>
                        <a:spcBef>
                          <a:spcPts val="0"/>
                        </a:spcBef>
                        <a:spcAft>
                          <a:spcPts val="0"/>
                        </a:spcAft>
                        <a:buClrTx/>
                        <a:buSzTx/>
                        <a:buFont typeface="+mj-lt"/>
                        <a:buNone/>
                        <a:tabLst/>
                        <a:defRPr/>
                      </a:pPr>
                      <a:endParaRPr lang="tr-TR" sz="2400" b="1" dirty="0">
                        <a:solidFill>
                          <a:srgbClr val="9933FF"/>
                        </a:solidFill>
                        <a:latin typeface="Times New Roman" pitchFamily="18" charset="0"/>
                        <a:cs typeface="Times New Roman" pitchFamily="18" charset="0"/>
                      </a:endParaRPr>
                    </a:p>
                  </a:txBody>
                  <a:tcPr>
                    <a:lnL w="9525" cap="flat" cmpd="sng" algn="ctr">
                      <a:noFill/>
                      <a:prstDash val="solid"/>
                    </a:lnL>
                    <a:lnR w="9525" cap="flat" cmpd="sng" algn="ctr">
                      <a:noFill/>
                      <a:prstDash val="solid"/>
                    </a:lnR>
                    <a:lnT w="12700" cap="flat" cmpd="sng" algn="ctr">
                      <a:noFill/>
                      <a:prstDash val="solid"/>
                      <a:round/>
                      <a:headEnd type="none" w="med" len="med"/>
                      <a:tailEnd type="none" w="med" len="med"/>
                    </a:lnT>
                    <a:lnB w="9525" cap="flat" cmpd="sng" algn="ctr">
                      <a:noFill/>
                      <a:prstDash val="solid"/>
                    </a:lnB>
                    <a:lnTlToBr w="12700" cmpd="sng">
                      <a:noFill/>
                      <a:prstDash val="solid"/>
                    </a:lnTlToBr>
                    <a:lnBlToTr w="12700" cmpd="sng">
                      <a:noFill/>
                      <a:prstDash val="solid"/>
                    </a:lnBlToTr>
                    <a:solidFill>
                      <a:srgbClr val="F9D1A9"/>
                    </a:solidFill>
                  </a:tcPr>
                </a:tc>
              </a:tr>
            </a:tbl>
          </a:graphicData>
        </a:graphic>
      </p:graphicFrame>
      <p:sp>
        <p:nvSpPr>
          <p:cNvPr id="14" name="13 Eksi"/>
          <p:cNvSpPr/>
          <p:nvPr/>
        </p:nvSpPr>
        <p:spPr>
          <a:xfrm>
            <a:off x="-1357313" y="1341438"/>
            <a:ext cx="10501313" cy="574675"/>
          </a:xfrm>
          <a:prstGeom prst="mathMinus">
            <a:avLst/>
          </a:prstGeom>
          <a:solidFill>
            <a:srgbClr val="781E46"/>
          </a:solidFill>
          <a:ln>
            <a:solidFill>
              <a:srgbClr val="EF4111">
                <a:alpha val="40000"/>
              </a:srgb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tr-TR"/>
          </a:p>
        </p:txBody>
      </p:sp>
      <p:pic>
        <p:nvPicPr>
          <p:cNvPr id="12292" name="4 Resim"/>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7818438" y="1052513"/>
            <a:ext cx="1035050" cy="1035050"/>
          </a:xfrm>
          <a:prstGeom prst="rect">
            <a:avLst/>
          </a:prstGeom>
          <a:noFill/>
          <a:ln w="9525">
            <a:noFill/>
            <a:miter lim="800000"/>
            <a:headEnd/>
            <a:tailEnd/>
          </a:ln>
        </p:spPr>
      </p:pic>
      <p:sp>
        <p:nvSpPr>
          <p:cNvPr id="7" name="6 Eksi"/>
          <p:cNvSpPr/>
          <p:nvPr/>
        </p:nvSpPr>
        <p:spPr>
          <a:xfrm>
            <a:off x="8858250" y="1268413"/>
            <a:ext cx="322263" cy="720725"/>
          </a:xfrm>
          <a:prstGeom prst="mathMinus">
            <a:avLst/>
          </a:prstGeom>
          <a:solidFill>
            <a:srgbClr val="781E46"/>
          </a:solidFill>
          <a:ln>
            <a:solidFill>
              <a:srgbClr val="EF4111">
                <a:alpha val="15000"/>
              </a:srgb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tr-T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9D1A9"/>
        </a:solidFill>
        <a:effectLst/>
      </p:bgPr>
    </p:bg>
    <p:spTree>
      <p:nvGrpSpPr>
        <p:cNvPr id="1" name=""/>
        <p:cNvGrpSpPr/>
        <p:nvPr/>
      </p:nvGrpSpPr>
      <p:grpSpPr>
        <a:xfrm>
          <a:off x="0" y="0"/>
          <a:ext cx="0" cy="0"/>
          <a:chOff x="0" y="0"/>
          <a:chExt cx="0" cy="0"/>
        </a:xfrm>
      </p:grpSpPr>
      <p:graphicFrame>
        <p:nvGraphicFramePr>
          <p:cNvPr id="6" name="5 Tablo"/>
          <p:cNvGraphicFramePr>
            <a:graphicFrameLocks noGrp="1"/>
          </p:cNvGraphicFramePr>
          <p:nvPr>
            <p:extLst>
              <p:ext uri="{D42A27DB-BD31-4B8C-83A1-F6EECF244321}">
                <p14:modId xmlns:p14="http://schemas.microsoft.com/office/powerpoint/2010/main" val="3770213748"/>
              </p:ext>
            </p:extLst>
          </p:nvPr>
        </p:nvGraphicFramePr>
        <p:xfrm>
          <a:off x="0" y="642918"/>
          <a:ext cx="9143999" cy="6403674"/>
        </p:xfrm>
        <a:graphic>
          <a:graphicData uri="http://schemas.openxmlformats.org/drawingml/2006/table">
            <a:tbl>
              <a:tblPr>
                <a:effectLst>
                  <a:outerShdw blurRad="57150" dist="38100" dir="5400000" algn="ctr" rotWithShape="0">
                    <a:srgbClr val="F3850D">
                      <a:alpha val="48000"/>
                    </a:srgbClr>
                  </a:outerShdw>
                </a:effectLst>
                <a:tableStyleId>{69C7853C-536D-4A76-A0AE-DD22124D55A5}</a:tableStyleId>
              </a:tblPr>
              <a:tblGrid>
                <a:gridCol w="9143999"/>
              </a:tblGrid>
              <a:tr h="1142826">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tr-TR" sz="3200" b="1" u="none" dirty="0" smtClean="0">
                          <a:latin typeface="Times New Roman" pitchFamily="18" charset="0"/>
                          <a:cs typeface="Times New Roman" pitchFamily="18" charset="0"/>
                        </a:rPr>
                        <a:t>   </a:t>
                      </a:r>
                      <a:r>
                        <a:rPr lang="tr-TR" sz="3200" b="1" dirty="0" smtClean="0">
                          <a:solidFill>
                            <a:srgbClr val="FF0000"/>
                          </a:solidFill>
                          <a:latin typeface="Times New Roman" pitchFamily="18" charset="0"/>
                          <a:cs typeface="Times New Roman" pitchFamily="18" charset="0"/>
                        </a:rPr>
                        <a:t>Bütçe</a:t>
                      </a:r>
                      <a:r>
                        <a:rPr lang="tr-TR" sz="3200" b="1" baseline="0" dirty="0" smtClean="0">
                          <a:solidFill>
                            <a:srgbClr val="FF0000"/>
                          </a:solidFill>
                          <a:latin typeface="Times New Roman" pitchFamily="18" charset="0"/>
                          <a:cs typeface="Times New Roman" pitchFamily="18" charset="0"/>
                        </a:rPr>
                        <a:t> Hazırlık Mevzuatı ve Dokümanları       </a:t>
                      </a:r>
                      <a:r>
                        <a:rPr lang="tr-TR" sz="2800" b="1" baseline="0" dirty="0" smtClean="0">
                          <a:solidFill>
                            <a:srgbClr val="00B050"/>
                          </a:solidFill>
                          <a:latin typeface="Times New Roman" pitchFamily="18" charset="0"/>
                          <a:cs typeface="Times New Roman" pitchFamily="18" charset="0"/>
                        </a:rPr>
                        <a:t>Bütçe Hazırlama Rehberi-4 </a:t>
                      </a:r>
                      <a:endParaRPr lang="tr-TR" sz="2800" b="1" u="none" dirty="0" smtClean="0">
                        <a:solidFill>
                          <a:srgbClr val="00B050"/>
                        </a:solidFill>
                        <a:latin typeface="Times New Roman" pitchFamily="18" charset="0"/>
                        <a:cs typeface="Times New Roman"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9D1A9"/>
                    </a:solidFill>
                  </a:tcPr>
                </a:tc>
              </a:tr>
              <a:tr h="5072256">
                <a:tc>
                  <a:txBody>
                    <a:bodyPr/>
                    <a:lstStyle/>
                    <a:p>
                      <a:pPr marL="457200" marR="0" lvl="1" indent="0" algn="l" defTabSz="914400" rtl="0" eaLnBrk="1" fontAlgn="auto" latinLnBrk="0" hangingPunct="1">
                        <a:lnSpc>
                          <a:spcPct val="80000"/>
                        </a:lnSpc>
                        <a:spcBef>
                          <a:spcPts val="0"/>
                        </a:spcBef>
                        <a:spcAft>
                          <a:spcPts val="0"/>
                        </a:spcAft>
                        <a:buClrTx/>
                        <a:buSzTx/>
                        <a:buFontTx/>
                        <a:buNone/>
                        <a:tabLst/>
                        <a:defRPr/>
                      </a:pPr>
                      <a:r>
                        <a:rPr kumimoji="0" lang="tr-TR" sz="2000" b="1" kern="1200" dirty="0" smtClean="0">
                          <a:solidFill>
                            <a:srgbClr val="FF0000"/>
                          </a:solidFill>
                          <a:latin typeface="Times New Roman" pitchFamily="18" charset="0"/>
                          <a:ea typeface="+mn-ea"/>
                          <a:cs typeface="Times New Roman" pitchFamily="18" charset="0"/>
                        </a:rPr>
                        <a:t>B. ANALİTİK BÜTÇE SINIFLANDIRMASI -1    </a:t>
                      </a:r>
                    </a:p>
                    <a:p>
                      <a:pPr marL="457200" marR="0" lvl="1" indent="0" algn="l" defTabSz="914400" rtl="0" eaLnBrk="1" fontAlgn="auto" latinLnBrk="0" hangingPunct="1">
                        <a:lnSpc>
                          <a:spcPct val="80000"/>
                        </a:lnSpc>
                        <a:spcBef>
                          <a:spcPts val="0"/>
                        </a:spcBef>
                        <a:spcAft>
                          <a:spcPts val="0"/>
                        </a:spcAft>
                        <a:buClrTx/>
                        <a:buSzTx/>
                        <a:buFontTx/>
                        <a:buNone/>
                        <a:tabLst/>
                        <a:defRPr/>
                      </a:pPr>
                      <a:endParaRPr kumimoji="0" lang="tr-TR" sz="2000" b="1" kern="1200" dirty="0" smtClean="0">
                        <a:solidFill>
                          <a:srgbClr val="FF0000"/>
                        </a:solidFill>
                        <a:latin typeface="Times New Roman" pitchFamily="18" charset="0"/>
                        <a:ea typeface="+mn-ea"/>
                        <a:cs typeface="Times New Roman" pitchFamily="18" charset="0"/>
                      </a:endParaRPr>
                    </a:p>
                    <a:p>
                      <a:pPr marL="457200" marR="0" lvl="1" indent="0" algn="l" defTabSz="914400" rtl="0" eaLnBrk="1" fontAlgn="auto" latinLnBrk="0" hangingPunct="1">
                        <a:lnSpc>
                          <a:spcPct val="80000"/>
                        </a:lnSpc>
                        <a:spcBef>
                          <a:spcPts val="0"/>
                        </a:spcBef>
                        <a:spcAft>
                          <a:spcPts val="0"/>
                        </a:spcAft>
                        <a:buClrTx/>
                        <a:buSzTx/>
                        <a:buFontTx/>
                        <a:buNone/>
                        <a:tabLst/>
                        <a:defRPr/>
                      </a:pPr>
                      <a:r>
                        <a:rPr kumimoji="0" lang="tr-TR" sz="2400" b="1" kern="1200" dirty="0" smtClean="0">
                          <a:solidFill>
                            <a:srgbClr val="FF0000"/>
                          </a:solidFill>
                          <a:latin typeface="Times New Roman" pitchFamily="18" charset="0"/>
                          <a:ea typeface="+mn-ea"/>
                          <a:cs typeface="Times New Roman" pitchFamily="18" charset="0"/>
                        </a:rPr>
                        <a:t> </a:t>
                      </a:r>
                      <a:r>
                        <a:rPr kumimoji="0" lang="tr-TR" sz="2400" kern="1200" dirty="0" smtClean="0">
                          <a:solidFill>
                            <a:srgbClr val="F3850D"/>
                          </a:solidFill>
                          <a:latin typeface="Times New Roman" pitchFamily="18" charset="0"/>
                          <a:ea typeface="+mn-ea"/>
                          <a:cs typeface="Times New Roman" pitchFamily="18" charset="0"/>
                        </a:rPr>
                        <a:t>Analitik Bütçe Sınıflandırması; </a:t>
                      </a:r>
                      <a:r>
                        <a:rPr kumimoji="0" lang="tr-TR" sz="2400" kern="1200" dirty="0" smtClean="0">
                          <a:solidFill>
                            <a:srgbClr val="EF4111"/>
                          </a:solidFill>
                          <a:latin typeface="Times New Roman" pitchFamily="18" charset="0"/>
                          <a:ea typeface="+mn-ea"/>
                          <a:cs typeface="Times New Roman" pitchFamily="18" charset="0"/>
                        </a:rPr>
                        <a:t>giderin (</a:t>
                      </a:r>
                      <a:r>
                        <a:rPr kumimoji="0" lang="tr-TR" sz="2400" kern="1200" dirty="0" smtClean="0">
                          <a:solidFill>
                            <a:schemeClr val="accent1">
                              <a:lumMod val="75000"/>
                            </a:schemeClr>
                          </a:solidFill>
                          <a:latin typeface="Times New Roman" pitchFamily="18" charset="0"/>
                          <a:ea typeface="+mn-ea"/>
                          <a:cs typeface="Times New Roman" pitchFamily="18" charset="0"/>
                        </a:rPr>
                        <a:t>kurumsal, fonksiyonel, finansman tipi ve ekonomik sınıflandırma), </a:t>
                      </a:r>
                      <a:r>
                        <a:rPr kumimoji="0" lang="tr-TR" sz="2400" kern="1200" dirty="0" smtClean="0">
                          <a:solidFill>
                            <a:srgbClr val="EF4111"/>
                          </a:solidFill>
                          <a:latin typeface="Times New Roman" pitchFamily="18" charset="0"/>
                          <a:ea typeface="+mn-ea"/>
                          <a:cs typeface="Times New Roman" pitchFamily="18" charset="0"/>
                        </a:rPr>
                        <a:t>gelirin ve finansmanın </a:t>
                      </a:r>
                      <a:r>
                        <a:rPr kumimoji="0" lang="tr-TR" sz="2400" kern="1200" dirty="0" smtClean="0">
                          <a:solidFill>
                            <a:srgbClr val="FF0000"/>
                          </a:solidFill>
                          <a:latin typeface="Times New Roman" pitchFamily="18" charset="0"/>
                          <a:ea typeface="+mn-ea"/>
                          <a:cs typeface="Times New Roman" pitchFamily="18" charset="0"/>
                        </a:rPr>
                        <a:t>sınıflandırması olmak üzere </a:t>
                      </a:r>
                      <a:r>
                        <a:rPr kumimoji="0" lang="tr-TR" sz="2400" kern="1200" dirty="0" smtClean="0">
                          <a:solidFill>
                            <a:srgbClr val="EF4111"/>
                          </a:solidFill>
                          <a:latin typeface="Times New Roman" pitchFamily="18" charset="0"/>
                          <a:ea typeface="+mn-ea"/>
                          <a:cs typeface="Times New Roman" pitchFamily="18" charset="0"/>
                        </a:rPr>
                        <a:t>üç bölümden oluşmaktadır</a:t>
                      </a:r>
                      <a:r>
                        <a:rPr kumimoji="0" lang="tr-TR" sz="2400" kern="1200" dirty="0" smtClean="0">
                          <a:solidFill>
                            <a:schemeClr val="accent1">
                              <a:lumMod val="75000"/>
                            </a:schemeClr>
                          </a:solidFill>
                          <a:latin typeface="Times New Roman" pitchFamily="18" charset="0"/>
                          <a:ea typeface="+mn-ea"/>
                          <a:cs typeface="Times New Roman" pitchFamily="18" charset="0"/>
                        </a:rPr>
                        <a:t>.</a:t>
                      </a:r>
                    </a:p>
                    <a:p>
                      <a:pPr lvl="1" eaLnBrk="1" hangingPunct="1">
                        <a:lnSpc>
                          <a:spcPct val="80000"/>
                        </a:lnSpc>
                        <a:buFontTx/>
                        <a:buBlip>
                          <a:blip r:embed="rId3"/>
                        </a:buBlip>
                        <a:defRPr/>
                      </a:pPr>
                      <a:endParaRPr lang="tr-TR" sz="2400" dirty="0" smtClean="0">
                        <a:effectLst/>
                        <a:latin typeface="Times New Roman" pitchFamily="18" charset="0"/>
                        <a:cs typeface="Times New Roman" pitchFamily="18" charset="0"/>
                      </a:endParaRPr>
                    </a:p>
                    <a:p>
                      <a:pPr lvl="1" eaLnBrk="1" hangingPunct="1">
                        <a:lnSpc>
                          <a:spcPct val="80000"/>
                        </a:lnSpc>
                        <a:buFontTx/>
                        <a:buBlip>
                          <a:blip r:embed="rId3"/>
                        </a:buBlip>
                        <a:defRPr/>
                      </a:pPr>
                      <a:r>
                        <a:rPr lang="tr-TR" sz="2400" dirty="0" smtClean="0">
                          <a:effectLst/>
                          <a:latin typeface="Times New Roman" pitchFamily="18" charset="0"/>
                          <a:cs typeface="Times New Roman" pitchFamily="18" charset="0"/>
                        </a:rPr>
                        <a:t> </a:t>
                      </a:r>
                      <a:r>
                        <a:rPr lang="tr-TR" sz="2400" b="1" dirty="0" smtClean="0">
                          <a:solidFill>
                            <a:srgbClr val="7030A0"/>
                          </a:solidFill>
                          <a:latin typeface="Times New Roman" pitchFamily="18" charset="0"/>
                          <a:cs typeface="Times New Roman" pitchFamily="18" charset="0"/>
                        </a:rPr>
                        <a:t>Kurumsal sınıflandırmada</a:t>
                      </a:r>
                      <a:r>
                        <a:rPr lang="tr-TR" sz="2400" b="1" dirty="0" smtClean="0">
                          <a:solidFill>
                            <a:srgbClr val="7030A0"/>
                          </a:solidFill>
                          <a:effectLst/>
                          <a:latin typeface="Times New Roman" pitchFamily="18" charset="0"/>
                          <a:cs typeface="Times New Roman" pitchFamily="18" charset="0"/>
                        </a:rPr>
                        <a:t>, </a:t>
                      </a:r>
                      <a:r>
                        <a:rPr lang="tr-TR" sz="2400" b="1" dirty="0" smtClean="0">
                          <a:effectLst/>
                          <a:latin typeface="Times New Roman" pitchFamily="18" charset="0"/>
                          <a:cs typeface="Times New Roman" pitchFamily="18" charset="0"/>
                        </a:rPr>
                        <a:t>Yönetim yetkisi, bütçe sistemi </a:t>
                      </a:r>
                    </a:p>
                    <a:p>
                      <a:pPr lvl="1" eaLnBrk="1" hangingPunct="1">
                        <a:lnSpc>
                          <a:spcPct val="80000"/>
                        </a:lnSpc>
                        <a:buFontTx/>
                        <a:buNone/>
                        <a:defRPr/>
                      </a:pPr>
                      <a:r>
                        <a:rPr lang="tr-TR" sz="2400" b="1" dirty="0" smtClean="0">
                          <a:effectLst/>
                          <a:latin typeface="Times New Roman" pitchFamily="18" charset="0"/>
                          <a:cs typeface="Times New Roman" pitchFamily="18" charset="0"/>
                        </a:rPr>
                        <a:t>    içinde yer alan idari yapı temel alınmıştır.</a:t>
                      </a:r>
                    </a:p>
                    <a:p>
                      <a:pPr lvl="1" eaLnBrk="1" hangingPunct="1">
                        <a:lnSpc>
                          <a:spcPct val="80000"/>
                        </a:lnSpc>
                        <a:buFontTx/>
                        <a:buBlip>
                          <a:blip r:embed="rId3"/>
                        </a:buBlip>
                        <a:defRPr/>
                      </a:pPr>
                      <a:endParaRPr lang="tr-TR" sz="2400" b="1" dirty="0" smtClean="0">
                        <a:effectLst/>
                        <a:latin typeface="Times New Roman" pitchFamily="18" charset="0"/>
                        <a:cs typeface="Times New Roman" pitchFamily="18" charset="0"/>
                      </a:endParaRPr>
                    </a:p>
                    <a:p>
                      <a:pPr lvl="1" eaLnBrk="1" hangingPunct="1">
                        <a:lnSpc>
                          <a:spcPct val="80000"/>
                        </a:lnSpc>
                        <a:buFontTx/>
                        <a:buBlip>
                          <a:blip r:embed="rId3"/>
                        </a:buBlip>
                        <a:defRPr/>
                      </a:pPr>
                      <a:r>
                        <a:rPr lang="tr-TR" sz="2400" b="1" dirty="0" smtClean="0">
                          <a:solidFill>
                            <a:srgbClr val="7030A0"/>
                          </a:solidFill>
                          <a:effectLst/>
                          <a:latin typeface="Times New Roman" pitchFamily="18" charset="0"/>
                          <a:cs typeface="Times New Roman" pitchFamily="18" charset="0"/>
                        </a:rPr>
                        <a:t>Fonksiyonel sınıflandırma </a:t>
                      </a:r>
                      <a:r>
                        <a:rPr lang="tr-TR" sz="2400" b="1" dirty="0" smtClean="0">
                          <a:effectLst/>
                          <a:latin typeface="Times New Roman" pitchFamily="18" charset="0"/>
                          <a:cs typeface="Times New Roman" pitchFamily="18" charset="0"/>
                        </a:rPr>
                        <a:t>Devlet faaliyetinin türünü</a:t>
                      </a:r>
                    </a:p>
                    <a:p>
                      <a:pPr lvl="1" eaLnBrk="1" hangingPunct="1">
                        <a:lnSpc>
                          <a:spcPct val="80000"/>
                        </a:lnSpc>
                        <a:buFontTx/>
                        <a:buNone/>
                        <a:defRPr/>
                      </a:pPr>
                      <a:r>
                        <a:rPr lang="tr-TR" sz="2400" b="1" dirty="0" smtClean="0">
                          <a:effectLst/>
                          <a:latin typeface="Times New Roman" pitchFamily="18" charset="0"/>
                          <a:cs typeface="Times New Roman" pitchFamily="18" charset="0"/>
                        </a:rPr>
                        <a:t>   göstermek üzere tasarlanmıştır.</a:t>
                      </a:r>
                    </a:p>
                    <a:p>
                      <a:pPr lvl="1" eaLnBrk="1" hangingPunct="1">
                        <a:lnSpc>
                          <a:spcPct val="80000"/>
                        </a:lnSpc>
                        <a:buFontTx/>
                        <a:buBlip>
                          <a:blip r:embed="rId3"/>
                        </a:buBlip>
                        <a:defRPr/>
                      </a:pPr>
                      <a:endParaRPr lang="tr-TR" sz="2400" b="1" dirty="0" smtClean="0">
                        <a:effectLst/>
                        <a:latin typeface="Times New Roman" pitchFamily="18" charset="0"/>
                        <a:cs typeface="Times New Roman" pitchFamily="18" charset="0"/>
                      </a:endParaRPr>
                    </a:p>
                    <a:p>
                      <a:pPr lvl="1" eaLnBrk="1" hangingPunct="1">
                        <a:lnSpc>
                          <a:spcPct val="80000"/>
                        </a:lnSpc>
                        <a:buFontTx/>
                        <a:buBlip>
                          <a:blip r:embed="rId3"/>
                        </a:buBlip>
                        <a:defRPr/>
                      </a:pPr>
                      <a:r>
                        <a:rPr lang="tr-TR" sz="2400" b="1" dirty="0" smtClean="0">
                          <a:effectLst/>
                          <a:latin typeface="Times New Roman" pitchFamily="18" charset="0"/>
                          <a:cs typeface="Times New Roman" pitchFamily="18" charset="0"/>
                        </a:rPr>
                        <a:t> </a:t>
                      </a:r>
                      <a:r>
                        <a:rPr lang="tr-TR" sz="2400" b="1" dirty="0" smtClean="0">
                          <a:solidFill>
                            <a:srgbClr val="7030A0"/>
                          </a:solidFill>
                          <a:effectLst/>
                          <a:latin typeface="Times New Roman" pitchFamily="18" charset="0"/>
                          <a:cs typeface="Times New Roman" pitchFamily="18" charset="0"/>
                        </a:rPr>
                        <a:t>Finansman tipi sınıflandırma </a:t>
                      </a:r>
                      <a:r>
                        <a:rPr lang="tr-TR" sz="2400" b="1" dirty="0" smtClean="0">
                          <a:effectLst/>
                          <a:latin typeface="Times New Roman" pitchFamily="18" charset="0"/>
                          <a:cs typeface="Times New Roman" pitchFamily="18" charset="0"/>
                        </a:rPr>
                        <a:t>harcamanın hangi kaynakla</a:t>
                      </a:r>
                    </a:p>
                    <a:p>
                      <a:pPr lvl="1" eaLnBrk="1" hangingPunct="1">
                        <a:lnSpc>
                          <a:spcPct val="80000"/>
                        </a:lnSpc>
                        <a:buFontTx/>
                        <a:buNone/>
                        <a:defRPr/>
                      </a:pPr>
                      <a:r>
                        <a:rPr lang="tr-TR" sz="2400" b="1" dirty="0" smtClean="0">
                          <a:effectLst/>
                          <a:latin typeface="Times New Roman" pitchFamily="18" charset="0"/>
                          <a:cs typeface="Times New Roman" pitchFamily="18" charset="0"/>
                        </a:rPr>
                        <a:t>    finanse edildiğini gösterir.</a:t>
                      </a:r>
                    </a:p>
                    <a:p>
                      <a:pPr lvl="1" eaLnBrk="1" hangingPunct="1">
                        <a:lnSpc>
                          <a:spcPct val="80000"/>
                        </a:lnSpc>
                        <a:buFontTx/>
                        <a:buBlip>
                          <a:blip r:embed="rId3"/>
                        </a:buBlip>
                        <a:defRPr/>
                      </a:pPr>
                      <a:endParaRPr lang="tr-TR" sz="2400" b="1" dirty="0" smtClean="0">
                        <a:effectLst/>
                        <a:latin typeface="Times New Roman" pitchFamily="18" charset="0"/>
                        <a:cs typeface="Times New Roman" pitchFamily="18" charset="0"/>
                      </a:endParaRPr>
                    </a:p>
                    <a:p>
                      <a:pPr lvl="1" eaLnBrk="1" hangingPunct="1">
                        <a:lnSpc>
                          <a:spcPct val="80000"/>
                        </a:lnSpc>
                        <a:buFontTx/>
                        <a:buBlip>
                          <a:blip r:embed="rId3"/>
                        </a:buBlip>
                        <a:defRPr/>
                      </a:pPr>
                      <a:r>
                        <a:rPr lang="tr-TR" sz="2400" b="1" dirty="0" smtClean="0">
                          <a:solidFill>
                            <a:srgbClr val="7030A0"/>
                          </a:solidFill>
                          <a:effectLst/>
                          <a:latin typeface="Times New Roman" pitchFamily="18" charset="0"/>
                          <a:cs typeface="Times New Roman" pitchFamily="18" charset="0"/>
                        </a:rPr>
                        <a:t>Ekonomik sınıflandırma </a:t>
                      </a:r>
                      <a:r>
                        <a:rPr lang="tr-TR" sz="2400" b="1" dirty="0" smtClean="0">
                          <a:effectLst/>
                          <a:latin typeface="Times New Roman" pitchFamily="18" charset="0"/>
                          <a:cs typeface="Times New Roman" pitchFamily="18" charset="0"/>
                        </a:rPr>
                        <a:t>devlet faaliyetlerinin, milli ekonomi</a:t>
                      </a:r>
                    </a:p>
                    <a:p>
                      <a:pPr lvl="1" eaLnBrk="1" hangingPunct="1">
                        <a:lnSpc>
                          <a:spcPct val="80000"/>
                        </a:lnSpc>
                        <a:buFontTx/>
                        <a:buNone/>
                        <a:defRPr/>
                      </a:pPr>
                      <a:r>
                        <a:rPr lang="tr-TR" sz="2400" b="1" dirty="0" smtClean="0">
                          <a:effectLst/>
                          <a:latin typeface="Times New Roman" pitchFamily="18" charset="0"/>
                          <a:cs typeface="Times New Roman" pitchFamily="18" charset="0"/>
                        </a:rPr>
                        <a:t>    üzerindeki etkilerine göre gruplanmasıyla oluşturulmuştur</a:t>
                      </a:r>
                      <a:endParaRPr lang="tr-TR" sz="2400" b="1" dirty="0" smtClean="0">
                        <a:latin typeface="Times New Roman" pitchFamily="18" charset="0"/>
                        <a:cs typeface="Times New Roman" pitchFamily="18" charset="0"/>
                      </a:endParaRPr>
                    </a:p>
                    <a:p>
                      <a:pPr marL="342900" marR="0" indent="-342900" algn="just" defTabSz="914400" rtl="0" eaLnBrk="1" fontAlgn="auto" latinLnBrk="0" hangingPunct="1">
                        <a:lnSpc>
                          <a:spcPct val="80000"/>
                        </a:lnSpc>
                        <a:spcBef>
                          <a:spcPts val="0"/>
                        </a:spcBef>
                        <a:spcAft>
                          <a:spcPts val="0"/>
                        </a:spcAft>
                        <a:buClrTx/>
                        <a:buSzTx/>
                        <a:buFont typeface="+mj-lt"/>
                        <a:buNone/>
                        <a:tabLst/>
                        <a:defRPr/>
                      </a:pPr>
                      <a:endParaRPr lang="tr-TR" sz="2400" b="1" dirty="0">
                        <a:solidFill>
                          <a:srgbClr val="9933FF"/>
                        </a:solidFill>
                        <a:latin typeface="Times New Roman" pitchFamily="18" charset="0"/>
                        <a:cs typeface="Times New Roman" pitchFamily="18" charset="0"/>
                      </a:endParaRPr>
                    </a:p>
                  </a:txBody>
                  <a:tcPr>
                    <a:lnL w="9525" cap="flat" cmpd="sng" algn="ctr">
                      <a:noFill/>
                      <a:prstDash val="solid"/>
                    </a:lnL>
                    <a:lnR w="9525" cap="flat" cmpd="sng" algn="ctr">
                      <a:noFill/>
                      <a:prstDash val="solid"/>
                    </a:lnR>
                    <a:lnT w="12700" cap="flat" cmpd="sng" algn="ctr">
                      <a:noFill/>
                      <a:prstDash val="solid"/>
                      <a:round/>
                      <a:headEnd type="none" w="med" len="med"/>
                      <a:tailEnd type="none" w="med" len="med"/>
                    </a:lnT>
                    <a:lnB w="9525" cap="flat" cmpd="sng" algn="ctr">
                      <a:noFill/>
                      <a:prstDash val="solid"/>
                    </a:lnB>
                    <a:lnTlToBr w="12700" cmpd="sng">
                      <a:noFill/>
                      <a:prstDash val="solid"/>
                    </a:lnTlToBr>
                    <a:lnBlToTr w="12700" cmpd="sng">
                      <a:noFill/>
                      <a:prstDash val="solid"/>
                    </a:lnBlToTr>
                    <a:solidFill>
                      <a:srgbClr val="F9D1A9"/>
                    </a:solidFill>
                  </a:tcPr>
                </a:tc>
              </a:tr>
            </a:tbl>
          </a:graphicData>
        </a:graphic>
      </p:graphicFrame>
      <p:sp>
        <p:nvSpPr>
          <p:cNvPr id="14" name="13 Eksi"/>
          <p:cNvSpPr/>
          <p:nvPr/>
        </p:nvSpPr>
        <p:spPr>
          <a:xfrm>
            <a:off x="-1357313" y="1341438"/>
            <a:ext cx="10501313" cy="574675"/>
          </a:xfrm>
          <a:prstGeom prst="mathMinus">
            <a:avLst/>
          </a:prstGeom>
          <a:solidFill>
            <a:srgbClr val="781E46"/>
          </a:solidFill>
          <a:ln>
            <a:solidFill>
              <a:srgbClr val="EF4111">
                <a:alpha val="40000"/>
              </a:srgb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tr-TR"/>
          </a:p>
        </p:txBody>
      </p:sp>
      <p:pic>
        <p:nvPicPr>
          <p:cNvPr id="13316" name="4 Resim"/>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bwMode="auto">
          <a:xfrm>
            <a:off x="7818438" y="1052513"/>
            <a:ext cx="1035050" cy="1035050"/>
          </a:xfrm>
          <a:prstGeom prst="rect">
            <a:avLst/>
          </a:prstGeom>
          <a:noFill/>
          <a:ln w="9525">
            <a:noFill/>
            <a:miter lim="800000"/>
            <a:headEnd/>
            <a:tailEnd/>
          </a:ln>
        </p:spPr>
      </p:pic>
      <p:sp>
        <p:nvSpPr>
          <p:cNvPr id="7" name="6 Eksi"/>
          <p:cNvSpPr/>
          <p:nvPr/>
        </p:nvSpPr>
        <p:spPr>
          <a:xfrm>
            <a:off x="8858250" y="1268413"/>
            <a:ext cx="322263" cy="720725"/>
          </a:xfrm>
          <a:prstGeom prst="mathMinus">
            <a:avLst/>
          </a:prstGeom>
          <a:solidFill>
            <a:srgbClr val="781E46"/>
          </a:solidFill>
          <a:ln>
            <a:solidFill>
              <a:srgbClr val="EF4111">
                <a:alpha val="15000"/>
              </a:srgb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tr-T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eması">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eması">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eması">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Office Theme</Template>
  <TotalTime>8830</TotalTime>
  <Words>3237</Words>
  <Application>Microsoft Office PowerPoint</Application>
  <PresentationFormat>Ekran Gösterisi (4:3)</PresentationFormat>
  <Paragraphs>810</Paragraphs>
  <Slides>78</Slides>
  <Notes>9</Notes>
  <HiddenSlides>0</HiddenSlides>
  <MMClips>0</MMClips>
  <ScaleCrop>false</ScaleCrop>
  <HeadingPairs>
    <vt:vector size="8" baseType="variant">
      <vt:variant>
        <vt:lpstr>Kullanılan Yazı Tipleri</vt:lpstr>
      </vt:variant>
      <vt:variant>
        <vt:i4>8</vt:i4>
      </vt:variant>
      <vt:variant>
        <vt:lpstr>Tema</vt:lpstr>
      </vt:variant>
      <vt:variant>
        <vt:i4>1</vt:i4>
      </vt:variant>
      <vt:variant>
        <vt:lpstr>Eklenmiş OLE Hizmet Programları</vt:lpstr>
      </vt:variant>
      <vt:variant>
        <vt:i4>1</vt:i4>
      </vt:variant>
      <vt:variant>
        <vt:lpstr>Slayt Başlıkları</vt:lpstr>
      </vt:variant>
      <vt:variant>
        <vt:i4>78</vt:i4>
      </vt:variant>
    </vt:vector>
  </HeadingPairs>
  <TitlesOfParts>
    <vt:vector size="88" baseType="lpstr">
      <vt:lpstr>Arial</vt:lpstr>
      <vt:lpstr>Bookman Old Style</vt:lpstr>
      <vt:lpstr>Calibri</vt:lpstr>
      <vt:lpstr>Calibri Light</vt:lpstr>
      <vt:lpstr>Comic Sans MS</vt:lpstr>
      <vt:lpstr>Times New Roman</vt:lpstr>
      <vt:lpstr>Verdana</vt:lpstr>
      <vt:lpstr>Wingdings</vt:lpstr>
      <vt:lpstr>Office Theme</vt:lpstr>
      <vt:lpstr>Çalışma Sayfası</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dc:title>
  <dc:creator>CREA</dc:creator>
  <cp:lastModifiedBy>Eyup Ates</cp:lastModifiedBy>
  <cp:revision>817</cp:revision>
  <dcterms:created xsi:type="dcterms:W3CDTF">2009-03-03T08:04:42Z</dcterms:created>
  <dcterms:modified xsi:type="dcterms:W3CDTF">2017-03-29T11:14:53Z</dcterms:modified>
</cp:coreProperties>
</file>