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0" r:id="rId1"/>
  </p:sldMasterIdLst>
  <p:notesMasterIdLst>
    <p:notesMasterId r:id="rId14"/>
  </p:notesMasterIdLst>
  <p:sldIdLst>
    <p:sldId id="594" r:id="rId2"/>
    <p:sldId id="595" r:id="rId3"/>
    <p:sldId id="628" r:id="rId4"/>
    <p:sldId id="631" r:id="rId5"/>
    <p:sldId id="627" r:id="rId6"/>
    <p:sldId id="629" r:id="rId7"/>
    <p:sldId id="630" r:id="rId8"/>
    <p:sldId id="633" r:id="rId9"/>
    <p:sldId id="637" r:id="rId10"/>
    <p:sldId id="638" r:id="rId11"/>
    <p:sldId id="639" r:id="rId12"/>
    <p:sldId id="439" r:id="rId13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D"/>
    <a:srgbClr val="781E46"/>
    <a:srgbClr val="F9D1A9"/>
    <a:srgbClr val="D83486"/>
    <a:srgbClr val="9933FF"/>
    <a:srgbClr val="EF4111"/>
    <a:srgbClr val="3643BA"/>
    <a:srgbClr val="F385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ema Uygulanmış Stil 1 - Vurgu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131" autoAdjust="0"/>
  </p:normalViewPr>
  <p:slideViewPr>
    <p:cSldViewPr>
      <p:cViewPr varScale="1">
        <p:scale>
          <a:sx n="122" d="100"/>
          <a:sy n="122" d="100"/>
        </p:scale>
        <p:origin x="5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F6A6309-D3A3-46B7-8080-E4E612F590CF}" type="datetimeFigureOut">
              <a:rPr lang="tr-TR"/>
              <a:pPr>
                <a:defRPr/>
              </a:pPr>
              <a:t>29.11.2019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B17DA69-E9C7-406B-A77E-EEEA1B90E45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52400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E5EE79-5E8C-40B5-89E0-012C001384F9}" type="datetimeFigureOut">
              <a:rPr lang="tr-TR" smtClean="0"/>
              <a:pPr>
                <a:defRPr/>
              </a:pPr>
              <a:t>29.11.2019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E437F1-92DC-4356-91C7-2286F81F001A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037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93E85A-555B-430C-BFED-2281D5F7866D}" type="datetimeFigureOut">
              <a:rPr lang="tr-TR" smtClean="0"/>
              <a:pPr>
                <a:defRPr/>
              </a:pPr>
              <a:t>29.11.2019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4C1EF-72B9-4945-8274-0CF00F5627FD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273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554991-6BB9-413D-B089-49BB915AAACF}" type="datetimeFigureOut">
              <a:rPr lang="tr-TR" smtClean="0"/>
              <a:pPr>
                <a:defRPr/>
              </a:pPr>
              <a:t>29.11.2019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E2456F-7E88-4889-B880-B5D83D3DAFD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190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DDF466-8926-498A-A8D2-FF73AD6EA0C1}" type="datetimeFigureOut">
              <a:rPr lang="tr-TR" smtClean="0"/>
              <a:pPr>
                <a:defRPr/>
              </a:pPr>
              <a:t>29.11.2019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D82B04-9C93-44D3-B0F3-9F2E13DE302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4729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2DD0E3-AAB4-4A7E-B441-5AA9192AE9C9}" type="datetimeFigureOut">
              <a:rPr lang="tr-TR" smtClean="0"/>
              <a:pPr>
                <a:defRPr/>
              </a:pPr>
              <a:t>29.11.2019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0E0968-71FF-4EF2-8ABC-BF03966D1903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4549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7BA71E-6FBE-4506-9EEA-1E3BF0AA03AF}" type="datetimeFigureOut">
              <a:rPr lang="tr-TR" smtClean="0"/>
              <a:pPr>
                <a:defRPr/>
              </a:pPr>
              <a:t>29.11.2019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707E97-B2B4-4E2C-8DB1-9C50B89A413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7016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11796E-EE74-4B29-A3E2-0F1DCCA54D9A}" type="datetimeFigureOut">
              <a:rPr lang="tr-TR" smtClean="0"/>
              <a:pPr>
                <a:defRPr/>
              </a:pPr>
              <a:t>29.11.2019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282BDA-4F15-478A-A631-8F4E8318D98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6522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429AEB-8143-478F-9CCF-EA20B104CE96}" type="datetimeFigureOut">
              <a:rPr lang="tr-TR" smtClean="0"/>
              <a:pPr>
                <a:defRPr/>
              </a:pPr>
              <a:t>29.11.2019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6D8142-7348-4AA7-B0AD-1A45F0508C0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9620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69E650-0EDA-4945-890D-31D6A2C6F81E}" type="datetimeFigureOut">
              <a:rPr lang="tr-TR" smtClean="0"/>
              <a:pPr>
                <a:defRPr/>
              </a:pPr>
              <a:t>29.11.2019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BAAB88-A84D-44D8-B839-88D093E6E01D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39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BA39AF-FC4A-4EF7-A69F-6DE0BB4AF5F2}" type="datetimeFigureOut">
              <a:rPr lang="tr-TR" smtClean="0"/>
              <a:pPr>
                <a:defRPr/>
              </a:pPr>
              <a:t>29.11.2019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7BD4E1-4E52-4C56-B9BD-8E88A920C6B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0764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009B3D-54CC-4B2A-87A5-AFB0662D76F5}" type="datetimeFigureOut">
              <a:rPr lang="tr-TR" smtClean="0"/>
              <a:pPr>
                <a:defRPr/>
              </a:pPr>
              <a:t>29.11.2019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857F41-16E0-43F6-A8F7-9C11A3449F6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5608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AB4F95A-C6DD-4AB4-8230-4C5F5766D035}" type="datetimeFigureOut">
              <a:rPr lang="tr-TR" smtClean="0"/>
              <a:pPr>
                <a:defRPr/>
              </a:pPr>
              <a:t>29.11.2019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FF51EE7-5D9F-488D-A640-12AF3C770933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823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1" r:id="rId1"/>
    <p:sldLayoutId id="2147484012" r:id="rId2"/>
    <p:sldLayoutId id="2147484013" r:id="rId3"/>
    <p:sldLayoutId id="2147484014" r:id="rId4"/>
    <p:sldLayoutId id="2147484015" r:id="rId5"/>
    <p:sldLayoutId id="2147484016" r:id="rId6"/>
    <p:sldLayoutId id="2147484017" r:id="rId7"/>
    <p:sldLayoutId id="2147484018" r:id="rId8"/>
    <p:sldLayoutId id="2147484019" r:id="rId9"/>
    <p:sldLayoutId id="2147484020" r:id="rId10"/>
    <p:sldLayoutId id="214748402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7001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6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D1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1926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b="1" dirty="0"/>
              <a:t> </a:t>
            </a:r>
            <a:r>
              <a:rPr lang="tr-TR" sz="3200" u="sng" dirty="0"/>
              <a:t>ÜSTTEN ALTA DOĞRU:</a:t>
            </a:r>
            <a:r>
              <a:rPr lang="tr-TR" sz="3200" dirty="0"/>
              <a:t> </a:t>
            </a:r>
          </a:p>
          <a:p>
            <a:pPr lvl="0" fontAlgn="base"/>
            <a:r>
              <a:rPr lang="tr-TR" sz="3200" dirty="0"/>
              <a:t>Kapak </a:t>
            </a:r>
          </a:p>
          <a:p>
            <a:pPr lvl="0" fontAlgn="base"/>
            <a:r>
              <a:rPr lang="tr-TR" sz="3200" dirty="0"/>
              <a:t>Dizi Pusulası </a:t>
            </a:r>
          </a:p>
          <a:p>
            <a:pPr lvl="0" fontAlgn="base"/>
            <a:r>
              <a:rPr lang="tr-TR" sz="3200" dirty="0"/>
              <a:t>Sayım Tutanakları (150, 253, 254, 255 sıraları bozulmadan) </a:t>
            </a:r>
          </a:p>
          <a:p>
            <a:pPr lvl="0" fontAlgn="base"/>
            <a:r>
              <a:rPr lang="tr-TR" sz="3200" dirty="0"/>
              <a:t>Taşınır Sayım Döküm Cetvelleri (150, 253, 254, 255 sıraları bozulmadan) </a:t>
            </a:r>
          </a:p>
          <a:p>
            <a:pPr lvl="0" fontAlgn="base"/>
            <a:r>
              <a:rPr lang="tr-TR" sz="3200" dirty="0"/>
              <a:t>Harcama Birimi Taşınır Yönetim Hesabı Cetvelleri (150, 253, 254, 255 sıraları bozulmadan) </a:t>
            </a:r>
          </a:p>
          <a:p>
            <a:pPr lvl="0" fontAlgn="base"/>
            <a:r>
              <a:rPr lang="tr-TR" sz="3200" dirty="0"/>
              <a:t>En son TİF numarasını gösteren Tutanak </a:t>
            </a:r>
          </a:p>
        </p:txBody>
      </p:sp>
    </p:spTree>
    <p:extLst>
      <p:ext uri="{BB962C8B-B14F-4D97-AF65-F5344CB8AC3E}">
        <p14:creationId xmlns:p14="http://schemas.microsoft.com/office/powerpoint/2010/main" val="420689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D1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192688"/>
          </a:xfrm>
        </p:spPr>
        <p:txBody>
          <a:bodyPr>
            <a:normAutofit/>
          </a:bodyPr>
          <a:lstStyle/>
          <a:p>
            <a:r>
              <a:rPr lang="tr-TR" sz="3200" b="1" dirty="0"/>
              <a:t> </a:t>
            </a:r>
            <a:r>
              <a:rPr lang="tr-TR" sz="3600" dirty="0"/>
              <a:t> 2 dosyanın da imzalarını tamamlayarak </a:t>
            </a:r>
            <a:r>
              <a:rPr lang="tr-TR" sz="3600" b="1" u="sng" dirty="0"/>
              <a:t>en geç 31 Aralık 2018 Pazartesi günü mesai saati bitimine kadar</a:t>
            </a:r>
            <a:r>
              <a:rPr lang="tr-TR" sz="3600" b="1" dirty="0"/>
              <a:t> </a:t>
            </a:r>
            <a:r>
              <a:rPr lang="tr-TR" sz="3600" dirty="0"/>
              <a:t>Strateji Geliştirme Daire  Başkanlığına teslim edilmesi gerekmektedir</a:t>
            </a:r>
            <a:r>
              <a:rPr lang="tr-TR" sz="3600" dirty="0" smtClean="0"/>
              <a:t>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59964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D1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403648" y="1844824"/>
            <a:ext cx="6624736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tr-TR" sz="6600" b="1" dirty="0" smtClean="0">
                <a:solidFill>
                  <a:srgbClr val="781E4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TEŞEKKÜRLER…</a:t>
            </a:r>
            <a:endParaRPr lang="tr-TR" sz="6600" b="1" dirty="0">
              <a:solidFill>
                <a:srgbClr val="781E4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 eaLnBrk="1" hangingPunct="1">
              <a:defRPr/>
            </a:pPr>
            <a:endParaRPr lang="tr-TR" sz="3600" b="1" dirty="0">
              <a:solidFill>
                <a:srgbClr val="781E4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b="1" dirty="0">
                <a:solidFill>
                  <a:srgbClr val="781E46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</a:t>
            </a:r>
          </a:p>
          <a:p>
            <a:pPr algn="ctr"/>
            <a:r>
              <a:rPr lang="tr-TR" b="1" dirty="0">
                <a:solidFill>
                  <a:srgbClr val="781E46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  <a:r>
              <a:rPr lang="tr-TR" b="1" dirty="0" smtClean="0">
                <a:solidFill>
                  <a:srgbClr val="781E4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>
                <a:solidFill>
                  <a:srgbClr val="781E46"/>
                </a:solidFill>
                <a:latin typeface="Times New Roman" pitchFamily="18" charset="0"/>
                <a:cs typeface="Times New Roman" pitchFamily="18" charset="0"/>
              </a:rPr>
              <a:t>Strateji Geliştirme Dairesi </a:t>
            </a:r>
            <a:r>
              <a:rPr lang="tr-TR" b="1" dirty="0" smtClean="0">
                <a:solidFill>
                  <a:srgbClr val="781E46"/>
                </a:solidFill>
                <a:latin typeface="Times New Roman" pitchFamily="18" charset="0"/>
                <a:cs typeface="Times New Roman" pitchFamily="18" charset="0"/>
              </a:rPr>
              <a:t>Başkanlığı</a:t>
            </a:r>
            <a:endParaRPr lang="tr-TR" b="1" dirty="0">
              <a:solidFill>
                <a:srgbClr val="781E4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25144"/>
            <a:ext cx="9324528" cy="4193704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539552" y="764705"/>
            <a:ext cx="77048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5400" b="1" dirty="0" smtClean="0">
                <a:latin typeface="Times New Roman" pitchFamily="18" charset="0"/>
                <a:cs typeface="Times New Roman" pitchFamily="18" charset="0"/>
              </a:rPr>
              <a:t>2019 Mali Yılı          Yılsonu İşlemleri Değerlendirme Toplantısı  </a:t>
            </a:r>
            <a:endParaRPr lang="tr-TR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1187624" y="3986480"/>
            <a:ext cx="72728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2 ARALIK 2019, Strateji Geliştirme Daire Başkanlığı</a:t>
            </a:r>
            <a:endParaRPr lang="tr-TR" sz="2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787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D1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390" y="28630"/>
            <a:ext cx="9144000" cy="6957392"/>
          </a:xfrm>
          <a:prstGeom prst="rect">
            <a:avLst/>
          </a:prstGeom>
          <a:ln>
            <a:solidFill>
              <a:schemeClr val="accent1">
                <a:alpha val="0"/>
              </a:schemeClr>
            </a:solidFill>
          </a:ln>
        </p:spPr>
      </p:pic>
      <p:sp>
        <p:nvSpPr>
          <p:cNvPr id="2" name="Metin kutusu 1"/>
          <p:cNvSpPr txBox="1"/>
          <p:nvPr/>
        </p:nvSpPr>
        <p:spPr>
          <a:xfrm>
            <a:off x="395536" y="620688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Bütçe Kısıtlamaları</a:t>
            </a:r>
            <a:endParaRPr lang="tr-TR" sz="2800" b="1" dirty="0"/>
          </a:p>
        </p:txBody>
      </p:sp>
      <p:sp>
        <p:nvSpPr>
          <p:cNvPr id="3" name="Metin kutusu 2"/>
          <p:cNvSpPr txBox="1"/>
          <p:nvPr/>
        </p:nvSpPr>
        <p:spPr>
          <a:xfrm>
            <a:off x="0" y="1340768"/>
            <a:ext cx="8964488" cy="3608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400" dirty="0"/>
              <a:t>Kanunla verilen ödeneklerin etkin ve verimli bir şekilde kullanılması amacıyla, kamu idarelerinin yıl içinde </a:t>
            </a:r>
            <a:r>
              <a:rPr lang="tr-TR" sz="2400" dirty="0" smtClean="0"/>
              <a:t>ortaya çıkabilecek ödenek ihtiyaçlarından </a:t>
            </a:r>
            <a:r>
              <a:rPr lang="tr-TR" sz="2400" b="1" i="1" dirty="0" smtClean="0"/>
              <a:t>03.3, 03.6 ve 03.7 </a:t>
            </a:r>
            <a:r>
              <a:rPr lang="tr-TR" sz="2400" dirty="0" smtClean="0"/>
              <a:t>bütçe tertiplerine başlangıç ödeneklerinin </a:t>
            </a:r>
            <a:r>
              <a:rPr lang="tr-TR" sz="2400" dirty="0"/>
              <a:t>yüzde </a:t>
            </a:r>
            <a:r>
              <a:rPr lang="tr-TR" sz="2800" b="1" dirty="0">
                <a:solidFill>
                  <a:srgbClr val="FF0000"/>
                </a:solidFill>
              </a:rPr>
              <a:t>10’unu</a:t>
            </a:r>
            <a:r>
              <a:rPr lang="tr-TR" sz="2800" b="1" dirty="0">
                <a:solidFill>
                  <a:srgbClr val="FFFF0D"/>
                </a:solidFill>
              </a:rPr>
              <a:t> </a:t>
            </a:r>
            <a:r>
              <a:rPr lang="tr-TR" sz="2400" dirty="0"/>
              <a:t>aşmamak </a:t>
            </a:r>
            <a:r>
              <a:rPr lang="tr-TR" sz="2400" dirty="0" smtClean="0"/>
              <a:t>kaydıyla kamu idareleri; aşan ödenekleri aktarmaya ise Cumhurbaşkanı yetkilidir</a:t>
            </a:r>
            <a:r>
              <a:rPr lang="tr-T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3149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D1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219" y="44624"/>
            <a:ext cx="9144000" cy="6957392"/>
          </a:xfrm>
          <a:prstGeom prst="rect">
            <a:avLst/>
          </a:prstGeom>
          <a:ln>
            <a:solidFill>
              <a:schemeClr val="accent1">
                <a:alpha val="0"/>
              </a:schemeClr>
            </a:solidFill>
          </a:ln>
        </p:spPr>
      </p:pic>
      <p:sp>
        <p:nvSpPr>
          <p:cNvPr id="2" name="Metin kutusu 1"/>
          <p:cNvSpPr txBox="1"/>
          <p:nvPr/>
        </p:nvSpPr>
        <p:spPr>
          <a:xfrm>
            <a:off x="669002" y="747844"/>
            <a:ext cx="73448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/>
              <a:t>HARCAMA BİRİMLERİMİZCE DOLDURULACAK CETVELLER AŞAĞIDA LİSTELENMİŞTİR</a:t>
            </a:r>
            <a:endParaRPr lang="tr-TR" sz="2800" b="1" dirty="0"/>
          </a:p>
        </p:txBody>
      </p:sp>
      <p:sp>
        <p:nvSpPr>
          <p:cNvPr id="3" name="Metin kutusu 2"/>
          <p:cNvSpPr txBox="1"/>
          <p:nvPr/>
        </p:nvSpPr>
        <p:spPr>
          <a:xfrm>
            <a:off x="467544" y="1212075"/>
            <a:ext cx="8532948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683568" y="2348880"/>
            <a:ext cx="734481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sz="2400" dirty="0" smtClean="0"/>
              <a:t>PERSONEL GİDERLERİ YILSONU HESAP CETVELİ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sz="2400" dirty="0" smtClean="0"/>
              <a:t>EK DERS </a:t>
            </a:r>
            <a:r>
              <a:rPr lang="tr-TR" sz="2400" dirty="0"/>
              <a:t>YILSONU HESAP CETVELİ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tr-TR" sz="2400" dirty="0" smtClean="0"/>
              <a:t>İŞCİ GİDERLERİ </a:t>
            </a:r>
            <a:r>
              <a:rPr lang="tr-TR" sz="2400" dirty="0"/>
              <a:t>YILSONU HESAP </a:t>
            </a:r>
            <a:r>
              <a:rPr lang="tr-TR" sz="2400" dirty="0" smtClean="0"/>
              <a:t>CETVELİ</a:t>
            </a:r>
          </a:p>
          <a:p>
            <a:endParaRPr lang="tr-TR" sz="2400" dirty="0"/>
          </a:p>
          <a:p>
            <a:endParaRPr lang="tr-TR" dirty="0"/>
          </a:p>
        </p:txBody>
      </p:sp>
      <p:sp>
        <p:nvSpPr>
          <p:cNvPr id="6" name="Metin kutusu 5"/>
          <p:cNvSpPr txBox="1"/>
          <p:nvPr/>
        </p:nvSpPr>
        <p:spPr>
          <a:xfrm>
            <a:off x="755576" y="4683507"/>
            <a:ext cx="73448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i="1" dirty="0" smtClean="0"/>
              <a:t>NOT: Taşınırlar işlemlerine ilişkin bilgi. </a:t>
            </a:r>
            <a:endParaRPr lang="tr-TR" sz="2400" b="1" i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95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D1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957392"/>
          </a:xfrm>
          <a:prstGeom prst="rect">
            <a:avLst/>
          </a:prstGeom>
          <a:ln>
            <a:solidFill>
              <a:schemeClr val="accent1">
                <a:alpha val="0"/>
              </a:schemeClr>
            </a:solidFill>
          </a:ln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1" cy="695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22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D1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957392"/>
          </a:xfrm>
          <a:prstGeom prst="rect">
            <a:avLst/>
          </a:prstGeom>
          <a:ln>
            <a:solidFill>
              <a:schemeClr val="accent1">
                <a:alpha val="0"/>
              </a:schemeClr>
            </a:solidFill>
          </a:ln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16632"/>
            <a:ext cx="9143999" cy="674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18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D1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22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D1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000" b="1" dirty="0">
                <a:solidFill>
                  <a:schemeClr val="tx1"/>
                </a:solidFill>
              </a:rPr>
              <a:t>Taşınır Yönetim Hesabı Dosyası </a:t>
            </a:r>
            <a:endParaRPr lang="tr-TR" sz="4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sz="4000" b="1" dirty="0"/>
              <a:t>A</a:t>
            </a:r>
            <a:r>
              <a:rPr lang="tr-TR" sz="4000" b="1" dirty="0" smtClean="0">
                <a:solidFill>
                  <a:schemeClr val="tx1"/>
                </a:solidFill>
              </a:rPr>
              <a:t>şağıdaki </a:t>
            </a:r>
            <a:r>
              <a:rPr lang="tr-TR" sz="4000" b="1" dirty="0">
                <a:solidFill>
                  <a:schemeClr val="tx1"/>
                </a:solidFill>
              </a:rPr>
              <a:t>cetvellerden oluşur: </a:t>
            </a:r>
          </a:p>
          <a:p>
            <a:pPr marL="0" indent="0">
              <a:buNone/>
            </a:pPr>
            <a:r>
              <a:rPr lang="tr-TR" sz="4000" dirty="0">
                <a:solidFill>
                  <a:schemeClr val="tx1"/>
                </a:solidFill>
              </a:rPr>
              <a:t>1-) Sayım Tutanağı, </a:t>
            </a:r>
          </a:p>
          <a:p>
            <a:pPr marL="0" indent="0">
              <a:buNone/>
            </a:pPr>
            <a:r>
              <a:rPr lang="tr-TR" sz="4000" dirty="0">
                <a:solidFill>
                  <a:schemeClr val="tx1"/>
                </a:solidFill>
              </a:rPr>
              <a:t>2-) Taşınır Sayım ve Döküm Cetveli, </a:t>
            </a:r>
          </a:p>
          <a:p>
            <a:pPr marL="0" indent="0">
              <a:buNone/>
            </a:pPr>
            <a:r>
              <a:rPr lang="tr-TR" sz="4000" dirty="0">
                <a:solidFill>
                  <a:schemeClr val="tx1"/>
                </a:solidFill>
              </a:rPr>
              <a:t>3-) Taşınır Yönetim Hesabı Cetveli, </a:t>
            </a:r>
          </a:p>
          <a:p>
            <a:pPr marL="0" indent="0">
              <a:buNone/>
            </a:pPr>
            <a:r>
              <a:rPr lang="tr-TR" sz="4000" dirty="0">
                <a:solidFill>
                  <a:schemeClr val="tx1"/>
                </a:solidFill>
              </a:rPr>
              <a:t>4-) Kütüphane Yönetim Hesabı Cetveli, </a:t>
            </a:r>
          </a:p>
          <a:p>
            <a:pPr marL="0" indent="0">
              <a:buNone/>
            </a:pPr>
            <a:r>
              <a:rPr lang="tr-TR" sz="4000" dirty="0" smtClean="0">
                <a:solidFill>
                  <a:schemeClr val="tx1"/>
                </a:solidFill>
              </a:rPr>
              <a:t>5-</a:t>
            </a:r>
            <a:r>
              <a:rPr lang="tr-TR" sz="4000" dirty="0">
                <a:solidFill>
                  <a:schemeClr val="tx1"/>
                </a:solidFill>
              </a:rPr>
              <a:t>) Yıl sonu itibariyle en son düzenlenen TİF sıra numarasını gösterir tutanak. </a:t>
            </a:r>
          </a:p>
          <a:p>
            <a:endParaRPr lang="tr-TR" sz="4000" dirty="0">
              <a:solidFill>
                <a:srgbClr val="F9D1A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D1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1926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b="1" dirty="0"/>
              <a:t> </a:t>
            </a:r>
            <a:r>
              <a:rPr lang="tr-TR" sz="4000" b="1" dirty="0"/>
              <a:t>SON İŞLEMLER</a:t>
            </a:r>
            <a:r>
              <a:rPr lang="tr-TR" sz="4000" dirty="0"/>
              <a:t> </a:t>
            </a:r>
          </a:p>
          <a:p>
            <a:r>
              <a:rPr lang="tr-TR" sz="4000" dirty="0"/>
              <a:t> Yukarıda anlatılan cetvellerden 2’şer nüsha yazdırarak 2 adet Yönetim Hesabı Dosyası oluşturunuz. </a:t>
            </a:r>
          </a:p>
          <a:p>
            <a:r>
              <a:rPr lang="tr-TR" sz="4000" dirty="0"/>
              <a:t>2 nüsha olarak yazdırılan evrakların diziliş şekli:</a:t>
            </a:r>
            <a:endParaRPr lang="tr-TR" sz="4000" dirty="0">
              <a:solidFill>
                <a:srgbClr val="F9D1A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72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9591</TotalTime>
  <Words>254</Words>
  <Application>Microsoft Office PowerPoint</Application>
  <PresentationFormat>Ekran Gösterisi (4:3)</PresentationFormat>
  <Paragraphs>31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9" baseType="lpstr">
      <vt:lpstr>Aharoni</vt:lpstr>
      <vt:lpstr>Arial</vt:lpstr>
      <vt:lpstr>Calibri</vt:lpstr>
      <vt:lpstr>Calibri Light</vt:lpstr>
      <vt:lpstr>Times New Roman</vt:lpstr>
      <vt:lpstr>Wingdings</vt:lpstr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dc:title>
  <dc:creator>CREA</dc:creator>
  <cp:lastModifiedBy>Bahattin Albas</cp:lastModifiedBy>
  <cp:revision>904</cp:revision>
  <dcterms:created xsi:type="dcterms:W3CDTF">2009-03-03T08:04:42Z</dcterms:created>
  <dcterms:modified xsi:type="dcterms:W3CDTF">2019-11-29T11:41:41Z</dcterms:modified>
</cp:coreProperties>
</file>