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6" r:id="rId1"/>
    <p:sldMasterId id="2147483994" r:id="rId2"/>
  </p:sldMasterIdLst>
  <p:notesMasterIdLst>
    <p:notesMasterId r:id="rId32"/>
  </p:notesMasterIdLst>
  <p:handoutMasterIdLst>
    <p:handoutMasterId r:id="rId33"/>
  </p:handoutMasterIdLst>
  <p:sldIdLst>
    <p:sldId id="273" r:id="rId3"/>
    <p:sldId id="260" r:id="rId4"/>
    <p:sldId id="358" r:id="rId5"/>
    <p:sldId id="261" r:id="rId6"/>
    <p:sldId id="268" r:id="rId7"/>
    <p:sldId id="262" r:id="rId8"/>
    <p:sldId id="265" r:id="rId9"/>
    <p:sldId id="283" r:id="rId10"/>
    <p:sldId id="282" r:id="rId11"/>
    <p:sldId id="284" r:id="rId12"/>
    <p:sldId id="286" r:id="rId13"/>
    <p:sldId id="287" r:id="rId14"/>
    <p:sldId id="289" r:id="rId15"/>
    <p:sldId id="290" r:id="rId16"/>
    <p:sldId id="291" r:id="rId17"/>
    <p:sldId id="292" r:id="rId18"/>
    <p:sldId id="293" r:id="rId19"/>
    <p:sldId id="310" r:id="rId20"/>
    <p:sldId id="331" r:id="rId21"/>
    <p:sldId id="333" r:id="rId22"/>
    <p:sldId id="337" r:id="rId23"/>
    <p:sldId id="338" r:id="rId24"/>
    <p:sldId id="392" r:id="rId25"/>
    <p:sldId id="339" r:id="rId26"/>
    <p:sldId id="393" r:id="rId27"/>
    <p:sldId id="390" r:id="rId28"/>
    <p:sldId id="386" r:id="rId29"/>
    <p:sldId id="389" r:id="rId30"/>
    <p:sldId id="314" r:id="rId31"/>
  </p:sldIdLst>
  <p:sldSz cx="9144000" cy="6858000" type="screen4x3"/>
  <p:notesSz cx="7010400" cy="9296400"/>
  <p:defaultTex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81E46"/>
    <a:srgbClr val="F9D1A9"/>
    <a:srgbClr val="E41A2D"/>
    <a:srgbClr val="E8D0D0"/>
    <a:srgbClr val="C71728"/>
    <a:srgbClr val="F5F2E9"/>
    <a:srgbClr val="33CC33"/>
    <a:srgbClr val="C5C5C5"/>
    <a:srgbClr val="339933"/>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29" autoAdjust="0"/>
    <p:restoredTop sz="91830" autoAdjust="0"/>
  </p:normalViewPr>
  <p:slideViewPr>
    <p:cSldViewPr>
      <p:cViewPr varScale="1">
        <p:scale>
          <a:sx n="80" d="100"/>
          <a:sy n="80" d="100"/>
        </p:scale>
        <p:origin x="1570" y="67"/>
      </p:cViewPr>
      <p:guideLst>
        <p:guide orient="horz" pos="2160"/>
        <p:guide pos="2880"/>
      </p:guideLst>
    </p:cSldViewPr>
  </p:slideViewPr>
  <p:notesTextViewPr>
    <p:cViewPr>
      <p:scale>
        <a:sx n="100" d="100"/>
        <a:sy n="100" d="100"/>
      </p:scale>
      <p:origin x="0" y="0"/>
    </p:cViewPr>
  </p:notesTextViewPr>
  <p:notesViewPr>
    <p:cSldViewPr>
      <p:cViewPr varScale="1">
        <p:scale>
          <a:sx n="78" d="100"/>
          <a:sy n="78" d="100"/>
        </p:scale>
        <p:origin x="-2022" y="-78"/>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D433DCA-B1D1-41B0-B287-A910057FAA96}"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tr-TR"/>
        </a:p>
      </dgm:t>
    </dgm:pt>
    <dgm:pt modelId="{1A4FEB0A-4388-4273-9B4C-27E28BA4DC3C}">
      <dgm:prSet/>
      <dgm:spPr/>
      <dgm:t>
        <a:bodyPr/>
        <a:lstStyle/>
        <a:p>
          <a:pPr algn="ctr" rtl="0"/>
          <a:r>
            <a:rPr lang="tr-TR" b="1" dirty="0">
              <a:solidFill>
                <a:srgbClr val="F9D1A9"/>
              </a:solidFill>
            </a:rPr>
            <a:t>İÇ KONTROL NE DEĞİLDİR?</a:t>
          </a:r>
          <a:endParaRPr lang="tr-TR" dirty="0">
            <a:solidFill>
              <a:srgbClr val="F9D1A9"/>
            </a:solidFill>
          </a:endParaRPr>
        </a:p>
      </dgm:t>
    </dgm:pt>
    <dgm:pt modelId="{D06E22DB-132E-4674-9065-ED58A8B8D74D}" type="parTrans" cxnId="{00FF03BC-9D66-48FE-A2EF-373C379BB52B}">
      <dgm:prSet/>
      <dgm:spPr/>
      <dgm:t>
        <a:bodyPr/>
        <a:lstStyle/>
        <a:p>
          <a:pPr algn="ctr"/>
          <a:endParaRPr lang="tr-TR">
            <a:solidFill>
              <a:srgbClr val="F9D1A9"/>
            </a:solidFill>
          </a:endParaRPr>
        </a:p>
      </dgm:t>
    </dgm:pt>
    <dgm:pt modelId="{4FC67D65-EA68-41CF-A32E-5AA985260C83}" type="sibTrans" cxnId="{00FF03BC-9D66-48FE-A2EF-373C379BB52B}">
      <dgm:prSet/>
      <dgm:spPr/>
      <dgm:t>
        <a:bodyPr/>
        <a:lstStyle/>
        <a:p>
          <a:pPr algn="ctr"/>
          <a:endParaRPr lang="tr-TR">
            <a:solidFill>
              <a:srgbClr val="F9D1A9"/>
            </a:solidFill>
          </a:endParaRPr>
        </a:p>
      </dgm:t>
    </dgm:pt>
    <dgm:pt modelId="{D176E067-F617-4BEB-B3E3-A688CC3F0C40}" type="pres">
      <dgm:prSet presAssocID="{5D433DCA-B1D1-41B0-B287-A910057FAA96}" presName="linear" presStyleCnt="0">
        <dgm:presLayoutVars>
          <dgm:animLvl val="lvl"/>
          <dgm:resizeHandles val="exact"/>
        </dgm:presLayoutVars>
      </dgm:prSet>
      <dgm:spPr/>
      <dgm:t>
        <a:bodyPr/>
        <a:lstStyle/>
        <a:p>
          <a:endParaRPr lang="tr-TR"/>
        </a:p>
      </dgm:t>
    </dgm:pt>
    <dgm:pt modelId="{32784886-9AB9-4D1B-A809-9A1FB903698A}" type="pres">
      <dgm:prSet presAssocID="{1A4FEB0A-4388-4273-9B4C-27E28BA4DC3C}" presName="parentText" presStyleLbl="node1" presStyleIdx="0" presStyleCnt="1" custLinFactY="-185805" custLinFactNeighborX="2757" custLinFactNeighborY="-200000">
        <dgm:presLayoutVars>
          <dgm:chMax val="0"/>
          <dgm:bulletEnabled val="1"/>
        </dgm:presLayoutVars>
      </dgm:prSet>
      <dgm:spPr/>
      <dgm:t>
        <a:bodyPr/>
        <a:lstStyle/>
        <a:p>
          <a:endParaRPr lang="tr-TR"/>
        </a:p>
      </dgm:t>
    </dgm:pt>
  </dgm:ptLst>
  <dgm:cxnLst>
    <dgm:cxn modelId="{0BC10A04-1C7A-4D20-B586-806557EEF1E2}" type="presOf" srcId="{1A4FEB0A-4388-4273-9B4C-27E28BA4DC3C}" destId="{32784886-9AB9-4D1B-A809-9A1FB903698A}" srcOrd="0" destOrd="0" presId="urn:microsoft.com/office/officeart/2005/8/layout/vList2"/>
    <dgm:cxn modelId="{A9DCA0D0-3228-41B2-A375-18D16DB7CFBB}" type="presOf" srcId="{5D433DCA-B1D1-41B0-B287-A910057FAA96}" destId="{D176E067-F617-4BEB-B3E3-A688CC3F0C40}" srcOrd="0" destOrd="0" presId="urn:microsoft.com/office/officeart/2005/8/layout/vList2"/>
    <dgm:cxn modelId="{00FF03BC-9D66-48FE-A2EF-373C379BB52B}" srcId="{5D433DCA-B1D1-41B0-B287-A910057FAA96}" destId="{1A4FEB0A-4388-4273-9B4C-27E28BA4DC3C}" srcOrd="0" destOrd="0" parTransId="{D06E22DB-132E-4674-9065-ED58A8B8D74D}" sibTransId="{4FC67D65-EA68-41CF-A32E-5AA985260C83}"/>
    <dgm:cxn modelId="{4863EAA8-886F-4924-B4EB-E20AB7F93551}" type="presParOf" srcId="{D176E067-F617-4BEB-B3E3-A688CC3F0C40}" destId="{32784886-9AB9-4D1B-A809-9A1FB903698A}"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F0A3FC3-C741-42FC-88F5-2BE5E817EA89}" type="doc">
      <dgm:prSet loTypeId="urn:microsoft.com/office/officeart/2005/8/layout/radial6" loCatId="relationship" qsTypeId="urn:microsoft.com/office/officeart/2005/8/quickstyle/3d4" qsCatId="3D" csTypeId="urn:microsoft.com/office/officeart/2005/8/colors/accent2_4" csCatId="accent2" phldr="1"/>
      <dgm:spPr/>
      <dgm:t>
        <a:bodyPr/>
        <a:lstStyle/>
        <a:p>
          <a:endParaRPr lang="tr-TR"/>
        </a:p>
      </dgm:t>
    </dgm:pt>
    <dgm:pt modelId="{D2F3107C-6704-426C-B49B-66E36C3DE965}">
      <dgm:prSet phldrT="[Metin]" custT="1"/>
      <dgm:spPr>
        <a:solidFill>
          <a:schemeClr val="accent3">
            <a:lumMod val="60000"/>
            <a:lumOff val="40000"/>
          </a:schemeClr>
        </a:solidFill>
        <a:ln>
          <a:solidFill>
            <a:schemeClr val="accent6">
              <a:lumMod val="60000"/>
              <a:lumOff val="40000"/>
            </a:schemeClr>
          </a:solidFill>
        </a:ln>
      </dgm:spPr>
      <dgm:t>
        <a:bodyPr/>
        <a:lstStyle/>
        <a:p>
          <a:r>
            <a:rPr lang="tr-TR" sz="1800" b="1" dirty="0">
              <a:latin typeface="Candara" pitchFamily="34" charset="0"/>
            </a:rPr>
            <a:t>RİSK YÖNETİMİ</a:t>
          </a:r>
        </a:p>
      </dgm:t>
    </dgm:pt>
    <dgm:pt modelId="{989B6D89-0785-4992-8690-A4B9D16D2DC2}" type="parTrans" cxnId="{4B1B7A30-D7C1-46C7-B52F-924EB41B0088}">
      <dgm:prSet/>
      <dgm:spPr/>
      <dgm:t>
        <a:bodyPr/>
        <a:lstStyle/>
        <a:p>
          <a:endParaRPr lang="tr-TR" sz="1400">
            <a:latin typeface="Arial Narrow" pitchFamily="34" charset="0"/>
          </a:endParaRPr>
        </a:p>
      </dgm:t>
    </dgm:pt>
    <dgm:pt modelId="{C0B68151-A261-46D2-8687-DEE2021EAA63}" type="sibTrans" cxnId="{4B1B7A30-D7C1-46C7-B52F-924EB41B0088}">
      <dgm:prSet/>
      <dgm:spPr/>
      <dgm:t>
        <a:bodyPr/>
        <a:lstStyle/>
        <a:p>
          <a:endParaRPr lang="tr-TR" sz="1400">
            <a:latin typeface="Arial Narrow" pitchFamily="34" charset="0"/>
          </a:endParaRPr>
        </a:p>
      </dgm:t>
    </dgm:pt>
    <dgm:pt modelId="{652328A5-A146-4F84-95A0-65ACFD5EFF86}">
      <dgm:prSet phldrT="[Metin]" custT="1"/>
      <dgm:spPr>
        <a:solidFill>
          <a:srgbClr val="00B0F0"/>
        </a:solidFill>
        <a:ln>
          <a:solidFill>
            <a:schemeClr val="tx2">
              <a:lumMod val="60000"/>
              <a:lumOff val="40000"/>
            </a:schemeClr>
          </a:solidFill>
        </a:ln>
      </dgm:spPr>
      <dgm:t>
        <a:bodyPr lIns="0" tIns="0" rIns="0" bIns="0"/>
        <a:lstStyle/>
        <a:p>
          <a:r>
            <a:rPr lang="tr-TR" sz="1400" b="1" dirty="0">
              <a:latin typeface="Arial Narrow" pitchFamily="34" charset="0"/>
            </a:rPr>
            <a:t>Riskleri Tespit Etme</a:t>
          </a:r>
        </a:p>
      </dgm:t>
    </dgm:pt>
    <dgm:pt modelId="{DA7715EB-C55A-44E6-8CCA-CA253619D7C8}" type="parTrans" cxnId="{A37248D9-90D5-46E4-B891-9825AC4AE7FF}">
      <dgm:prSet/>
      <dgm:spPr/>
      <dgm:t>
        <a:bodyPr/>
        <a:lstStyle/>
        <a:p>
          <a:endParaRPr lang="tr-TR" sz="1400">
            <a:latin typeface="Arial Narrow" pitchFamily="34" charset="0"/>
          </a:endParaRPr>
        </a:p>
      </dgm:t>
    </dgm:pt>
    <dgm:pt modelId="{CE9F5C55-9543-4100-AC59-1916774E1858}" type="sibTrans" cxnId="{A37248D9-90D5-46E4-B891-9825AC4AE7FF}">
      <dgm:prSet/>
      <dgm:spPr>
        <a:solidFill>
          <a:srgbClr val="FFFF00"/>
        </a:solidFill>
      </dgm:spPr>
      <dgm:t>
        <a:bodyPr/>
        <a:lstStyle/>
        <a:p>
          <a:endParaRPr lang="tr-TR" sz="1400">
            <a:latin typeface="Arial Narrow" pitchFamily="34" charset="0"/>
          </a:endParaRPr>
        </a:p>
      </dgm:t>
    </dgm:pt>
    <dgm:pt modelId="{E60BD321-A694-4C0D-A76D-D62366B1C5A4}">
      <dgm:prSet phldrT="[Metin]" custT="1"/>
      <dgm:spPr>
        <a:solidFill>
          <a:srgbClr val="92D050"/>
        </a:solidFill>
      </dgm:spPr>
      <dgm:t>
        <a:bodyPr lIns="0" tIns="0" rIns="0" bIns="0"/>
        <a:lstStyle/>
        <a:p>
          <a:r>
            <a:rPr lang="tr-TR" sz="1400" b="1" dirty="0">
              <a:latin typeface="Arial Narrow" pitchFamily="34" charset="0"/>
            </a:rPr>
            <a:t>Cevap Verme</a:t>
          </a:r>
        </a:p>
      </dgm:t>
    </dgm:pt>
    <dgm:pt modelId="{53E265D8-4FA1-43A4-951E-4BB9FC65DAE9}" type="parTrans" cxnId="{705915E3-E023-466E-8841-DE9BCB3ABC56}">
      <dgm:prSet/>
      <dgm:spPr/>
      <dgm:t>
        <a:bodyPr/>
        <a:lstStyle/>
        <a:p>
          <a:endParaRPr lang="tr-TR" sz="1400">
            <a:latin typeface="Arial Narrow" pitchFamily="34" charset="0"/>
          </a:endParaRPr>
        </a:p>
      </dgm:t>
    </dgm:pt>
    <dgm:pt modelId="{88DCB0B6-F4B4-4CA9-80FB-85167CA28C3B}" type="sibTrans" cxnId="{705915E3-E023-466E-8841-DE9BCB3ABC56}">
      <dgm:prSet/>
      <dgm:spPr>
        <a:solidFill>
          <a:srgbClr val="FFFF00"/>
        </a:solidFill>
      </dgm:spPr>
      <dgm:t>
        <a:bodyPr/>
        <a:lstStyle/>
        <a:p>
          <a:endParaRPr lang="tr-TR" sz="1400">
            <a:latin typeface="Arial Narrow" pitchFamily="34" charset="0"/>
          </a:endParaRPr>
        </a:p>
      </dgm:t>
    </dgm:pt>
    <dgm:pt modelId="{08419FDE-11AF-4041-9860-06D6830A0ECC}">
      <dgm:prSet phldrT="[Metin]" custT="1"/>
      <dgm:spPr>
        <a:solidFill>
          <a:schemeClr val="tx2">
            <a:lumMod val="60000"/>
            <a:lumOff val="40000"/>
          </a:schemeClr>
        </a:solidFill>
        <a:ln>
          <a:solidFill>
            <a:schemeClr val="tx2">
              <a:lumMod val="60000"/>
              <a:lumOff val="40000"/>
            </a:schemeClr>
          </a:solidFill>
        </a:ln>
      </dgm:spPr>
      <dgm:t>
        <a:bodyPr lIns="0" tIns="0" rIns="0" bIns="0"/>
        <a:lstStyle/>
        <a:p>
          <a:r>
            <a:rPr lang="tr-TR" sz="1400" b="1" dirty="0">
              <a:latin typeface="Arial Narrow" pitchFamily="34" charset="0"/>
            </a:rPr>
            <a:t>Gözden Geçirme ve Raporlama</a:t>
          </a:r>
        </a:p>
      </dgm:t>
    </dgm:pt>
    <dgm:pt modelId="{A366E1A6-D832-4DC2-A1E9-9D2ACECD126E}" type="parTrans" cxnId="{03E303EB-A789-497F-AD7C-28BD4E05B4C3}">
      <dgm:prSet/>
      <dgm:spPr/>
      <dgm:t>
        <a:bodyPr/>
        <a:lstStyle/>
        <a:p>
          <a:endParaRPr lang="tr-TR" sz="1400">
            <a:latin typeface="Arial Narrow" pitchFamily="34" charset="0"/>
          </a:endParaRPr>
        </a:p>
      </dgm:t>
    </dgm:pt>
    <dgm:pt modelId="{92A67D60-68F3-4126-B402-6AC25ADE9957}" type="sibTrans" cxnId="{03E303EB-A789-497F-AD7C-28BD4E05B4C3}">
      <dgm:prSet/>
      <dgm:spPr>
        <a:solidFill>
          <a:srgbClr val="FFFF00"/>
        </a:solidFill>
      </dgm:spPr>
      <dgm:t>
        <a:bodyPr/>
        <a:lstStyle/>
        <a:p>
          <a:endParaRPr lang="tr-TR" sz="1400">
            <a:latin typeface="Arial Narrow" pitchFamily="34" charset="0"/>
          </a:endParaRPr>
        </a:p>
      </dgm:t>
    </dgm:pt>
    <dgm:pt modelId="{BBBE2713-D087-481A-B08C-B4DC5AA2F9BA}">
      <dgm:prSet custT="1"/>
      <dgm:spPr/>
      <dgm:t>
        <a:bodyPr lIns="0" tIns="0" rIns="0" bIns="0"/>
        <a:lstStyle/>
        <a:p>
          <a:r>
            <a:rPr lang="tr-TR" sz="1400" b="1" dirty="0">
              <a:latin typeface="Arial Narrow" pitchFamily="34" charset="0"/>
            </a:rPr>
            <a:t>Değerlendirme</a:t>
          </a:r>
        </a:p>
      </dgm:t>
    </dgm:pt>
    <dgm:pt modelId="{D74EA3B9-8C4E-44D1-ABDB-B89DD8B6F52A}" type="parTrans" cxnId="{8D6123AE-BFB8-461A-8069-9D1B1E2311D0}">
      <dgm:prSet/>
      <dgm:spPr/>
      <dgm:t>
        <a:bodyPr/>
        <a:lstStyle/>
        <a:p>
          <a:endParaRPr lang="tr-TR" sz="1400">
            <a:latin typeface="Arial Narrow" pitchFamily="34" charset="0"/>
          </a:endParaRPr>
        </a:p>
      </dgm:t>
    </dgm:pt>
    <dgm:pt modelId="{19EE1F52-C9B5-4CF6-9502-165D07F2F5EF}" type="sibTrans" cxnId="{8D6123AE-BFB8-461A-8069-9D1B1E2311D0}">
      <dgm:prSet/>
      <dgm:spPr>
        <a:solidFill>
          <a:srgbClr val="FFFF00"/>
        </a:solidFill>
      </dgm:spPr>
      <dgm:t>
        <a:bodyPr/>
        <a:lstStyle/>
        <a:p>
          <a:endParaRPr lang="tr-TR" sz="1400">
            <a:latin typeface="Arial Narrow" pitchFamily="34" charset="0"/>
          </a:endParaRPr>
        </a:p>
      </dgm:t>
    </dgm:pt>
    <dgm:pt modelId="{9FA8F1A6-A8C5-4B3A-86D0-23A04C35403F}" type="pres">
      <dgm:prSet presAssocID="{6F0A3FC3-C741-42FC-88F5-2BE5E817EA89}" presName="Name0" presStyleCnt="0">
        <dgm:presLayoutVars>
          <dgm:chMax val="1"/>
          <dgm:dir/>
          <dgm:animLvl val="ctr"/>
          <dgm:resizeHandles val="exact"/>
        </dgm:presLayoutVars>
      </dgm:prSet>
      <dgm:spPr/>
      <dgm:t>
        <a:bodyPr/>
        <a:lstStyle/>
        <a:p>
          <a:endParaRPr lang="tr-TR"/>
        </a:p>
      </dgm:t>
    </dgm:pt>
    <dgm:pt modelId="{E53E5916-EC4F-4A4E-982A-EC085693ED45}" type="pres">
      <dgm:prSet presAssocID="{D2F3107C-6704-426C-B49B-66E36C3DE965}" presName="centerShape" presStyleLbl="node0" presStyleIdx="0" presStyleCnt="1"/>
      <dgm:spPr/>
      <dgm:t>
        <a:bodyPr/>
        <a:lstStyle/>
        <a:p>
          <a:endParaRPr lang="tr-TR"/>
        </a:p>
      </dgm:t>
    </dgm:pt>
    <dgm:pt modelId="{6910B91D-B06F-4166-A651-9ED0996A0993}" type="pres">
      <dgm:prSet presAssocID="{652328A5-A146-4F84-95A0-65ACFD5EFF86}" presName="node" presStyleLbl="node1" presStyleIdx="0" presStyleCnt="4" custScaleX="127665" custScaleY="118441">
        <dgm:presLayoutVars>
          <dgm:bulletEnabled val="1"/>
        </dgm:presLayoutVars>
      </dgm:prSet>
      <dgm:spPr/>
      <dgm:t>
        <a:bodyPr/>
        <a:lstStyle/>
        <a:p>
          <a:endParaRPr lang="tr-TR"/>
        </a:p>
      </dgm:t>
    </dgm:pt>
    <dgm:pt modelId="{B3A0EEC1-2492-44C6-99FF-A641A7A39D25}" type="pres">
      <dgm:prSet presAssocID="{652328A5-A146-4F84-95A0-65ACFD5EFF86}" presName="dummy" presStyleCnt="0"/>
      <dgm:spPr/>
    </dgm:pt>
    <dgm:pt modelId="{76CC3718-6238-4527-9311-4D1402537F43}" type="pres">
      <dgm:prSet presAssocID="{CE9F5C55-9543-4100-AC59-1916774E1858}" presName="sibTrans" presStyleLbl="sibTrans2D1" presStyleIdx="0" presStyleCnt="4" custLinFactNeighborX="3016" custLinFactNeighborY="-1353"/>
      <dgm:spPr/>
      <dgm:t>
        <a:bodyPr/>
        <a:lstStyle/>
        <a:p>
          <a:endParaRPr lang="tr-TR"/>
        </a:p>
      </dgm:t>
    </dgm:pt>
    <dgm:pt modelId="{7024D036-9E5F-492F-88DE-F289DEEC1A0B}" type="pres">
      <dgm:prSet presAssocID="{BBBE2713-D087-481A-B08C-B4DC5AA2F9BA}" presName="node" presStyleLbl="node1" presStyleIdx="1" presStyleCnt="4" custScaleX="137151" custScaleY="130796">
        <dgm:presLayoutVars>
          <dgm:bulletEnabled val="1"/>
        </dgm:presLayoutVars>
      </dgm:prSet>
      <dgm:spPr/>
      <dgm:t>
        <a:bodyPr/>
        <a:lstStyle/>
        <a:p>
          <a:endParaRPr lang="tr-TR"/>
        </a:p>
      </dgm:t>
    </dgm:pt>
    <dgm:pt modelId="{7CEE4294-EE34-4A4E-BECD-B4F4D96FC29F}" type="pres">
      <dgm:prSet presAssocID="{BBBE2713-D087-481A-B08C-B4DC5AA2F9BA}" presName="dummy" presStyleCnt="0"/>
      <dgm:spPr/>
    </dgm:pt>
    <dgm:pt modelId="{799B8807-DAFC-4675-9704-64D74C21CFC7}" type="pres">
      <dgm:prSet presAssocID="{19EE1F52-C9B5-4CF6-9502-165D07F2F5EF}" presName="sibTrans" presStyleLbl="sibTrans2D1" presStyleIdx="1" presStyleCnt="4" custLinFactNeighborX="3016" custLinFactNeighborY="4714"/>
      <dgm:spPr/>
      <dgm:t>
        <a:bodyPr/>
        <a:lstStyle/>
        <a:p>
          <a:endParaRPr lang="tr-TR"/>
        </a:p>
      </dgm:t>
    </dgm:pt>
    <dgm:pt modelId="{8B543A71-9C4C-4D89-BAA1-B1745F011C7E}" type="pres">
      <dgm:prSet presAssocID="{E60BD321-A694-4C0D-A76D-D62366B1C5A4}" presName="node" presStyleLbl="node1" presStyleIdx="2" presStyleCnt="4" custScaleX="127665" custScaleY="118441" custRadScaleRad="106162" custRadScaleInc="-13679">
        <dgm:presLayoutVars>
          <dgm:bulletEnabled val="1"/>
        </dgm:presLayoutVars>
      </dgm:prSet>
      <dgm:spPr/>
      <dgm:t>
        <a:bodyPr/>
        <a:lstStyle/>
        <a:p>
          <a:endParaRPr lang="tr-TR"/>
        </a:p>
      </dgm:t>
    </dgm:pt>
    <dgm:pt modelId="{CF533C9F-E88B-474C-ACE7-63A0BFAD3CAB}" type="pres">
      <dgm:prSet presAssocID="{E60BD321-A694-4C0D-A76D-D62366B1C5A4}" presName="dummy" presStyleCnt="0"/>
      <dgm:spPr/>
    </dgm:pt>
    <dgm:pt modelId="{0CEEC4E8-7375-4884-8FA5-3C7BA535E01E}" type="pres">
      <dgm:prSet presAssocID="{88DCB0B6-F4B4-4CA9-80FB-85167CA28C3B}" presName="sibTrans" presStyleLbl="sibTrans2D1" presStyleIdx="2" presStyleCnt="4" custLinFactNeighborX="947" custLinFactNeighborY="4714"/>
      <dgm:spPr/>
      <dgm:t>
        <a:bodyPr/>
        <a:lstStyle/>
        <a:p>
          <a:endParaRPr lang="tr-TR"/>
        </a:p>
      </dgm:t>
    </dgm:pt>
    <dgm:pt modelId="{DE4593D2-7A66-46FE-8A39-440FED17B03E}" type="pres">
      <dgm:prSet presAssocID="{08419FDE-11AF-4041-9860-06D6830A0ECC}" presName="node" presStyleLbl="node1" presStyleIdx="3" presStyleCnt="4" custScaleX="127665" custScaleY="118441">
        <dgm:presLayoutVars>
          <dgm:bulletEnabled val="1"/>
        </dgm:presLayoutVars>
      </dgm:prSet>
      <dgm:spPr/>
      <dgm:t>
        <a:bodyPr/>
        <a:lstStyle/>
        <a:p>
          <a:endParaRPr lang="tr-TR"/>
        </a:p>
      </dgm:t>
    </dgm:pt>
    <dgm:pt modelId="{A53E2756-2244-4C41-B641-B8AA6199E33C}" type="pres">
      <dgm:prSet presAssocID="{08419FDE-11AF-4041-9860-06D6830A0ECC}" presName="dummy" presStyleCnt="0"/>
      <dgm:spPr/>
    </dgm:pt>
    <dgm:pt modelId="{AD3DA1A8-7200-4B01-BAC1-03F2C9CC303A}" type="pres">
      <dgm:prSet presAssocID="{92A67D60-68F3-4126-B402-6AC25ADE9957}" presName="sibTrans" presStyleLbl="sibTrans2D1" presStyleIdx="3" presStyleCnt="4" custLinFactNeighborX="946" custLinFactNeighborY="-1353"/>
      <dgm:spPr/>
      <dgm:t>
        <a:bodyPr/>
        <a:lstStyle/>
        <a:p>
          <a:endParaRPr lang="tr-TR"/>
        </a:p>
      </dgm:t>
    </dgm:pt>
  </dgm:ptLst>
  <dgm:cxnLst>
    <dgm:cxn modelId="{3419D3CF-0DFA-497B-82E0-3BE922593D76}" type="presOf" srcId="{08419FDE-11AF-4041-9860-06D6830A0ECC}" destId="{DE4593D2-7A66-46FE-8A39-440FED17B03E}" srcOrd="0" destOrd="0" presId="urn:microsoft.com/office/officeart/2005/8/layout/radial6"/>
    <dgm:cxn modelId="{AB048978-7A1E-4C4A-8147-332553CB37BE}" type="presOf" srcId="{E60BD321-A694-4C0D-A76D-D62366B1C5A4}" destId="{8B543A71-9C4C-4D89-BAA1-B1745F011C7E}" srcOrd="0" destOrd="0" presId="urn:microsoft.com/office/officeart/2005/8/layout/radial6"/>
    <dgm:cxn modelId="{A37248D9-90D5-46E4-B891-9825AC4AE7FF}" srcId="{D2F3107C-6704-426C-B49B-66E36C3DE965}" destId="{652328A5-A146-4F84-95A0-65ACFD5EFF86}" srcOrd="0" destOrd="0" parTransId="{DA7715EB-C55A-44E6-8CCA-CA253619D7C8}" sibTransId="{CE9F5C55-9543-4100-AC59-1916774E1858}"/>
    <dgm:cxn modelId="{8D6123AE-BFB8-461A-8069-9D1B1E2311D0}" srcId="{D2F3107C-6704-426C-B49B-66E36C3DE965}" destId="{BBBE2713-D087-481A-B08C-B4DC5AA2F9BA}" srcOrd="1" destOrd="0" parTransId="{D74EA3B9-8C4E-44D1-ABDB-B89DD8B6F52A}" sibTransId="{19EE1F52-C9B5-4CF6-9502-165D07F2F5EF}"/>
    <dgm:cxn modelId="{705915E3-E023-466E-8841-DE9BCB3ABC56}" srcId="{D2F3107C-6704-426C-B49B-66E36C3DE965}" destId="{E60BD321-A694-4C0D-A76D-D62366B1C5A4}" srcOrd="2" destOrd="0" parTransId="{53E265D8-4FA1-43A4-951E-4BB9FC65DAE9}" sibTransId="{88DCB0B6-F4B4-4CA9-80FB-85167CA28C3B}"/>
    <dgm:cxn modelId="{5C44235B-535F-4E65-B17B-A45029664643}" type="presOf" srcId="{92A67D60-68F3-4126-B402-6AC25ADE9957}" destId="{AD3DA1A8-7200-4B01-BAC1-03F2C9CC303A}" srcOrd="0" destOrd="0" presId="urn:microsoft.com/office/officeart/2005/8/layout/radial6"/>
    <dgm:cxn modelId="{2BA30F43-5CAB-46CF-BD30-D41888B2E07F}" type="presOf" srcId="{CE9F5C55-9543-4100-AC59-1916774E1858}" destId="{76CC3718-6238-4527-9311-4D1402537F43}" srcOrd="0" destOrd="0" presId="urn:microsoft.com/office/officeart/2005/8/layout/radial6"/>
    <dgm:cxn modelId="{1DFAA965-10A3-4CDE-A3F0-3AB57D3561FA}" type="presOf" srcId="{6F0A3FC3-C741-42FC-88F5-2BE5E817EA89}" destId="{9FA8F1A6-A8C5-4B3A-86D0-23A04C35403F}" srcOrd="0" destOrd="0" presId="urn:microsoft.com/office/officeart/2005/8/layout/radial6"/>
    <dgm:cxn modelId="{B7E87AFC-2E45-4F6D-8FFE-755028DA5B7C}" type="presOf" srcId="{BBBE2713-D087-481A-B08C-B4DC5AA2F9BA}" destId="{7024D036-9E5F-492F-88DE-F289DEEC1A0B}" srcOrd="0" destOrd="0" presId="urn:microsoft.com/office/officeart/2005/8/layout/radial6"/>
    <dgm:cxn modelId="{F85E91F7-84E5-4BBF-B284-4931441BB691}" type="presOf" srcId="{88DCB0B6-F4B4-4CA9-80FB-85167CA28C3B}" destId="{0CEEC4E8-7375-4884-8FA5-3C7BA535E01E}" srcOrd="0" destOrd="0" presId="urn:microsoft.com/office/officeart/2005/8/layout/radial6"/>
    <dgm:cxn modelId="{03E303EB-A789-497F-AD7C-28BD4E05B4C3}" srcId="{D2F3107C-6704-426C-B49B-66E36C3DE965}" destId="{08419FDE-11AF-4041-9860-06D6830A0ECC}" srcOrd="3" destOrd="0" parTransId="{A366E1A6-D832-4DC2-A1E9-9D2ACECD126E}" sibTransId="{92A67D60-68F3-4126-B402-6AC25ADE9957}"/>
    <dgm:cxn modelId="{3299AD37-0AE7-4B70-A201-234309257AB8}" type="presOf" srcId="{D2F3107C-6704-426C-B49B-66E36C3DE965}" destId="{E53E5916-EC4F-4A4E-982A-EC085693ED45}" srcOrd="0" destOrd="0" presId="urn:microsoft.com/office/officeart/2005/8/layout/radial6"/>
    <dgm:cxn modelId="{D951ECCE-EB7A-454C-B597-DAD45CF533CA}" type="presOf" srcId="{652328A5-A146-4F84-95A0-65ACFD5EFF86}" destId="{6910B91D-B06F-4166-A651-9ED0996A0993}" srcOrd="0" destOrd="0" presId="urn:microsoft.com/office/officeart/2005/8/layout/radial6"/>
    <dgm:cxn modelId="{4B1B7A30-D7C1-46C7-B52F-924EB41B0088}" srcId="{6F0A3FC3-C741-42FC-88F5-2BE5E817EA89}" destId="{D2F3107C-6704-426C-B49B-66E36C3DE965}" srcOrd="0" destOrd="0" parTransId="{989B6D89-0785-4992-8690-A4B9D16D2DC2}" sibTransId="{C0B68151-A261-46D2-8687-DEE2021EAA63}"/>
    <dgm:cxn modelId="{B6A6AF7B-79EC-401C-89C7-3CB1AE766EFD}" type="presOf" srcId="{19EE1F52-C9B5-4CF6-9502-165D07F2F5EF}" destId="{799B8807-DAFC-4675-9704-64D74C21CFC7}" srcOrd="0" destOrd="0" presId="urn:microsoft.com/office/officeart/2005/8/layout/radial6"/>
    <dgm:cxn modelId="{DA0A41E5-A82F-4C4B-B5D6-A465818C6DD7}" type="presParOf" srcId="{9FA8F1A6-A8C5-4B3A-86D0-23A04C35403F}" destId="{E53E5916-EC4F-4A4E-982A-EC085693ED45}" srcOrd="0" destOrd="0" presId="urn:microsoft.com/office/officeart/2005/8/layout/radial6"/>
    <dgm:cxn modelId="{90B2E60A-4D00-41C1-B3AE-D441FDF2B741}" type="presParOf" srcId="{9FA8F1A6-A8C5-4B3A-86D0-23A04C35403F}" destId="{6910B91D-B06F-4166-A651-9ED0996A0993}" srcOrd="1" destOrd="0" presId="urn:microsoft.com/office/officeart/2005/8/layout/radial6"/>
    <dgm:cxn modelId="{9965E8A3-6A0A-4B51-B176-76ACC186E660}" type="presParOf" srcId="{9FA8F1A6-A8C5-4B3A-86D0-23A04C35403F}" destId="{B3A0EEC1-2492-44C6-99FF-A641A7A39D25}" srcOrd="2" destOrd="0" presId="urn:microsoft.com/office/officeart/2005/8/layout/radial6"/>
    <dgm:cxn modelId="{EA974A30-CD7B-4262-B12D-209DF7058B44}" type="presParOf" srcId="{9FA8F1A6-A8C5-4B3A-86D0-23A04C35403F}" destId="{76CC3718-6238-4527-9311-4D1402537F43}" srcOrd="3" destOrd="0" presId="urn:microsoft.com/office/officeart/2005/8/layout/radial6"/>
    <dgm:cxn modelId="{AEA3D5DA-655E-4B5E-91CF-11C807C38533}" type="presParOf" srcId="{9FA8F1A6-A8C5-4B3A-86D0-23A04C35403F}" destId="{7024D036-9E5F-492F-88DE-F289DEEC1A0B}" srcOrd="4" destOrd="0" presId="urn:microsoft.com/office/officeart/2005/8/layout/radial6"/>
    <dgm:cxn modelId="{97A19663-7BF8-4944-B5C5-C64542B6C2DA}" type="presParOf" srcId="{9FA8F1A6-A8C5-4B3A-86D0-23A04C35403F}" destId="{7CEE4294-EE34-4A4E-BECD-B4F4D96FC29F}" srcOrd="5" destOrd="0" presId="urn:microsoft.com/office/officeart/2005/8/layout/radial6"/>
    <dgm:cxn modelId="{227AD423-6AB4-49A7-81B8-25020411330F}" type="presParOf" srcId="{9FA8F1A6-A8C5-4B3A-86D0-23A04C35403F}" destId="{799B8807-DAFC-4675-9704-64D74C21CFC7}" srcOrd="6" destOrd="0" presId="urn:microsoft.com/office/officeart/2005/8/layout/radial6"/>
    <dgm:cxn modelId="{F1A1F37B-1355-4D4E-9A7E-19935819EB6B}" type="presParOf" srcId="{9FA8F1A6-A8C5-4B3A-86D0-23A04C35403F}" destId="{8B543A71-9C4C-4D89-BAA1-B1745F011C7E}" srcOrd="7" destOrd="0" presId="urn:microsoft.com/office/officeart/2005/8/layout/radial6"/>
    <dgm:cxn modelId="{6243018E-0A74-46C1-AA65-A42944C780F2}" type="presParOf" srcId="{9FA8F1A6-A8C5-4B3A-86D0-23A04C35403F}" destId="{CF533C9F-E88B-474C-ACE7-63A0BFAD3CAB}" srcOrd="8" destOrd="0" presId="urn:microsoft.com/office/officeart/2005/8/layout/radial6"/>
    <dgm:cxn modelId="{BA2982DC-DD70-4337-873A-8A71C2958457}" type="presParOf" srcId="{9FA8F1A6-A8C5-4B3A-86D0-23A04C35403F}" destId="{0CEEC4E8-7375-4884-8FA5-3C7BA535E01E}" srcOrd="9" destOrd="0" presId="urn:microsoft.com/office/officeart/2005/8/layout/radial6"/>
    <dgm:cxn modelId="{C5B40CB9-BF99-42C8-BD2F-09BE91152602}" type="presParOf" srcId="{9FA8F1A6-A8C5-4B3A-86D0-23A04C35403F}" destId="{DE4593D2-7A66-46FE-8A39-440FED17B03E}" srcOrd="10" destOrd="0" presId="urn:microsoft.com/office/officeart/2005/8/layout/radial6"/>
    <dgm:cxn modelId="{E4A91641-E741-4DB3-9DE7-5F0399441674}" type="presParOf" srcId="{9FA8F1A6-A8C5-4B3A-86D0-23A04C35403F}" destId="{A53E2756-2244-4C41-B641-B8AA6199E33C}" srcOrd="11" destOrd="0" presId="urn:microsoft.com/office/officeart/2005/8/layout/radial6"/>
    <dgm:cxn modelId="{EEEB842E-3828-4693-8327-A393E26124C2}" type="presParOf" srcId="{9FA8F1A6-A8C5-4B3A-86D0-23A04C35403F}" destId="{AD3DA1A8-7200-4B01-BAC1-03F2C9CC303A}"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784886-9AB9-4D1B-A809-9A1FB903698A}">
      <dsp:nvSpPr>
        <dsp:cNvPr id="0" name=""/>
        <dsp:cNvSpPr/>
      </dsp:nvSpPr>
      <dsp:spPr>
        <a:xfrm>
          <a:off x="0" y="0"/>
          <a:ext cx="5781233" cy="743535"/>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rtl="0">
            <a:lnSpc>
              <a:spcPct val="90000"/>
            </a:lnSpc>
            <a:spcBef>
              <a:spcPct val="0"/>
            </a:spcBef>
            <a:spcAft>
              <a:spcPct val="35000"/>
            </a:spcAft>
          </a:pPr>
          <a:r>
            <a:rPr lang="tr-TR" sz="3100" b="1" kern="1200" dirty="0">
              <a:solidFill>
                <a:srgbClr val="F9D1A9"/>
              </a:solidFill>
            </a:rPr>
            <a:t>İÇ KONTROL NE DEĞİLDİR?</a:t>
          </a:r>
          <a:endParaRPr lang="tr-TR" sz="3100" kern="1200" dirty="0">
            <a:solidFill>
              <a:srgbClr val="F9D1A9"/>
            </a:solidFill>
          </a:endParaRPr>
        </a:p>
      </dsp:txBody>
      <dsp:txXfrm>
        <a:off x="36296" y="36296"/>
        <a:ext cx="5708641" cy="67094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3DA1A8-7200-4B01-BAC1-03F2C9CC303A}">
      <dsp:nvSpPr>
        <dsp:cNvPr id="0" name=""/>
        <dsp:cNvSpPr/>
      </dsp:nvSpPr>
      <dsp:spPr>
        <a:xfrm>
          <a:off x="528719" y="576059"/>
          <a:ext cx="3479892" cy="3479892"/>
        </a:xfrm>
        <a:prstGeom prst="blockArc">
          <a:avLst>
            <a:gd name="adj1" fmla="val 10800000"/>
            <a:gd name="adj2" fmla="val 16200000"/>
            <a:gd name="adj3" fmla="val 4640"/>
          </a:avLst>
        </a:prstGeom>
        <a:solidFill>
          <a:srgbClr val="FFFF00"/>
        </a:solidFill>
        <a:ln>
          <a:noFill/>
        </a:ln>
        <a:effectLst/>
        <a:scene3d>
          <a:camera prst="orthographicFront"/>
          <a:lightRig rig="chilly" dir="t"/>
        </a:scene3d>
        <a:sp3d z="-70000" extrusionH="1700" prstMaterial="translucentPowder">
          <a:bevelT w="25400" h="6350" prst="softRound"/>
          <a:bevelB w="0" h="0" prst="convex"/>
        </a:sp3d>
      </dsp:spPr>
      <dsp:style>
        <a:lnRef idx="0">
          <a:scrgbClr r="0" g="0" b="0"/>
        </a:lnRef>
        <a:fillRef idx="1">
          <a:scrgbClr r="0" g="0" b="0"/>
        </a:fillRef>
        <a:effectRef idx="0">
          <a:scrgbClr r="0" g="0" b="0"/>
        </a:effectRef>
        <a:fontRef idx="minor">
          <a:schemeClr val="lt1"/>
        </a:fontRef>
      </dsp:style>
    </dsp:sp>
    <dsp:sp modelId="{0CEEC4E8-7375-4884-8FA5-3C7BA535E01E}">
      <dsp:nvSpPr>
        <dsp:cNvPr id="0" name=""/>
        <dsp:cNvSpPr/>
      </dsp:nvSpPr>
      <dsp:spPr>
        <a:xfrm>
          <a:off x="528747" y="792096"/>
          <a:ext cx="3479892" cy="3479892"/>
        </a:xfrm>
        <a:prstGeom prst="blockArc">
          <a:avLst>
            <a:gd name="adj1" fmla="val 5138563"/>
            <a:gd name="adj2" fmla="val 10809936"/>
            <a:gd name="adj3" fmla="val 4640"/>
          </a:avLst>
        </a:prstGeom>
        <a:solidFill>
          <a:srgbClr val="FFFF00"/>
        </a:solidFill>
        <a:ln>
          <a:noFill/>
        </a:ln>
        <a:effectLst/>
        <a:scene3d>
          <a:camera prst="orthographicFront"/>
          <a:lightRig rig="chilly" dir="t"/>
        </a:scene3d>
        <a:sp3d z="-70000" extrusionH="1700" prstMaterial="translucentPowder">
          <a:bevelT w="25400" h="6350" prst="softRound"/>
          <a:bevelB w="0" h="0" prst="convex"/>
        </a:sp3d>
      </dsp:spPr>
      <dsp:style>
        <a:lnRef idx="0">
          <a:scrgbClr r="0" g="0" b="0"/>
        </a:lnRef>
        <a:fillRef idx="1">
          <a:scrgbClr r="0" g="0" b="0"/>
        </a:fillRef>
        <a:effectRef idx="0">
          <a:scrgbClr r="0" g="0" b="0"/>
        </a:effectRef>
        <a:fontRef idx="minor">
          <a:schemeClr val="lt1"/>
        </a:fontRef>
      </dsp:style>
    </dsp:sp>
    <dsp:sp modelId="{799B8807-DAFC-4675-9704-64D74C21CFC7}">
      <dsp:nvSpPr>
        <dsp:cNvPr id="0" name=""/>
        <dsp:cNvSpPr/>
      </dsp:nvSpPr>
      <dsp:spPr>
        <a:xfrm>
          <a:off x="600760" y="792095"/>
          <a:ext cx="3479892" cy="3479892"/>
        </a:xfrm>
        <a:prstGeom prst="blockArc">
          <a:avLst>
            <a:gd name="adj1" fmla="val 21590066"/>
            <a:gd name="adj2" fmla="val 5138592"/>
            <a:gd name="adj3" fmla="val 4640"/>
          </a:avLst>
        </a:prstGeom>
        <a:solidFill>
          <a:srgbClr val="FFFF00"/>
        </a:solidFill>
        <a:ln>
          <a:noFill/>
        </a:ln>
        <a:effectLst/>
        <a:scene3d>
          <a:camera prst="orthographicFront"/>
          <a:lightRig rig="chilly" dir="t"/>
        </a:scene3d>
        <a:sp3d z="-70000" extrusionH="1700" prstMaterial="translucentPowder">
          <a:bevelT w="25400" h="6350" prst="softRound"/>
          <a:bevelB w="0" h="0" prst="convex"/>
        </a:sp3d>
      </dsp:spPr>
      <dsp:style>
        <a:lnRef idx="0">
          <a:scrgbClr r="0" g="0" b="0"/>
        </a:lnRef>
        <a:fillRef idx="1">
          <a:scrgbClr r="0" g="0" b="0"/>
        </a:fillRef>
        <a:effectRef idx="0">
          <a:scrgbClr r="0" g="0" b="0"/>
        </a:effectRef>
        <a:fontRef idx="minor">
          <a:schemeClr val="lt1"/>
        </a:fontRef>
      </dsp:style>
    </dsp:sp>
    <dsp:sp modelId="{76CC3718-6238-4527-9311-4D1402537F43}">
      <dsp:nvSpPr>
        <dsp:cNvPr id="0" name=""/>
        <dsp:cNvSpPr/>
      </dsp:nvSpPr>
      <dsp:spPr>
        <a:xfrm>
          <a:off x="600753" y="576059"/>
          <a:ext cx="3479892" cy="3479892"/>
        </a:xfrm>
        <a:prstGeom prst="blockArc">
          <a:avLst>
            <a:gd name="adj1" fmla="val 16200000"/>
            <a:gd name="adj2" fmla="val 0"/>
            <a:gd name="adj3" fmla="val 4640"/>
          </a:avLst>
        </a:prstGeom>
        <a:solidFill>
          <a:srgbClr val="FFFF00"/>
        </a:solidFill>
        <a:ln>
          <a:noFill/>
        </a:ln>
        <a:effectLst/>
        <a:scene3d>
          <a:camera prst="orthographicFront"/>
          <a:lightRig rig="chilly" dir="t"/>
        </a:scene3d>
        <a:sp3d z="-70000" extrusionH="1700" prstMaterial="translucentPowder">
          <a:bevelT w="25400" h="6350" prst="softRound"/>
          <a:bevelB w="0" h="0" prst="convex"/>
        </a:sp3d>
      </dsp:spPr>
      <dsp:style>
        <a:lnRef idx="0">
          <a:scrgbClr r="0" g="0" b="0"/>
        </a:lnRef>
        <a:fillRef idx="1">
          <a:scrgbClr r="0" g="0" b="0"/>
        </a:fillRef>
        <a:effectRef idx="0">
          <a:scrgbClr r="0" g="0" b="0"/>
        </a:effectRef>
        <a:fontRef idx="minor">
          <a:schemeClr val="lt1"/>
        </a:fontRef>
      </dsp:style>
    </dsp:sp>
    <dsp:sp modelId="{E53E5916-EC4F-4A4E-982A-EC085693ED45}">
      <dsp:nvSpPr>
        <dsp:cNvPr id="0" name=""/>
        <dsp:cNvSpPr/>
      </dsp:nvSpPr>
      <dsp:spPr>
        <a:xfrm>
          <a:off x="1434870" y="1562212"/>
          <a:ext cx="1601751" cy="1601751"/>
        </a:xfrm>
        <a:prstGeom prst="ellipse">
          <a:avLst/>
        </a:prstGeom>
        <a:solidFill>
          <a:schemeClr val="accent3">
            <a:lumMod val="60000"/>
            <a:lumOff val="40000"/>
          </a:schemeClr>
        </a:solidFill>
        <a:ln>
          <a:solidFill>
            <a:schemeClr val="accent6">
              <a:lumMod val="60000"/>
              <a:lumOff val="40000"/>
            </a:schemeClr>
          </a:solid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tr-TR" sz="1800" b="1" kern="1200" dirty="0">
              <a:latin typeface="Candara" pitchFamily="34" charset="0"/>
            </a:rPr>
            <a:t>RİSK YÖNETİMİ</a:t>
          </a:r>
        </a:p>
      </dsp:txBody>
      <dsp:txXfrm>
        <a:off x="1669441" y="1796783"/>
        <a:ext cx="1132609" cy="1132609"/>
      </dsp:txXfrm>
    </dsp:sp>
    <dsp:sp modelId="{6910B91D-B06F-4166-A651-9ED0996A0993}">
      <dsp:nvSpPr>
        <dsp:cNvPr id="0" name=""/>
        <dsp:cNvSpPr/>
      </dsp:nvSpPr>
      <dsp:spPr>
        <a:xfrm>
          <a:off x="1520039" y="-489"/>
          <a:ext cx="1431413" cy="1327991"/>
        </a:xfrm>
        <a:prstGeom prst="ellipse">
          <a:avLst/>
        </a:prstGeom>
        <a:solidFill>
          <a:srgbClr val="00B0F0"/>
        </a:solidFill>
        <a:ln>
          <a:solidFill>
            <a:schemeClr val="tx2">
              <a:lumMod val="60000"/>
              <a:lumOff val="40000"/>
            </a:schemeClr>
          </a:solid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r>
            <a:rPr lang="tr-TR" sz="1400" b="1" kern="1200" dirty="0">
              <a:latin typeface="Arial Narrow" pitchFamily="34" charset="0"/>
            </a:rPr>
            <a:t>Riskleri Tespit Etme</a:t>
          </a:r>
        </a:p>
      </dsp:txBody>
      <dsp:txXfrm>
        <a:off x="1729665" y="193991"/>
        <a:ext cx="1012161" cy="939031"/>
      </dsp:txXfrm>
    </dsp:sp>
    <dsp:sp modelId="{7024D036-9E5F-492F-88DE-F289DEEC1A0B}">
      <dsp:nvSpPr>
        <dsp:cNvPr id="0" name=""/>
        <dsp:cNvSpPr/>
      </dsp:nvSpPr>
      <dsp:spPr>
        <a:xfrm>
          <a:off x="3166441" y="1629829"/>
          <a:ext cx="1537772" cy="1466518"/>
        </a:xfrm>
        <a:prstGeom prst="ellipse">
          <a:avLst/>
        </a:prstGeom>
        <a:solidFill>
          <a:schemeClr val="accent2">
            <a:shade val="50000"/>
            <a:hueOff val="-74519"/>
            <a:satOff val="27855"/>
            <a:lumOff val="16466"/>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r>
            <a:rPr lang="tr-TR" sz="1400" b="1" kern="1200" dirty="0">
              <a:latin typeface="Arial Narrow" pitchFamily="34" charset="0"/>
            </a:rPr>
            <a:t>Değerlendirme</a:t>
          </a:r>
        </a:p>
      </dsp:txBody>
      <dsp:txXfrm>
        <a:off x="3391642" y="1844596"/>
        <a:ext cx="1087370" cy="1036984"/>
      </dsp:txXfrm>
    </dsp:sp>
    <dsp:sp modelId="{8B543A71-9C4C-4D89-BAA1-B1745F011C7E}">
      <dsp:nvSpPr>
        <dsp:cNvPr id="0" name=""/>
        <dsp:cNvSpPr/>
      </dsp:nvSpPr>
      <dsp:spPr>
        <a:xfrm>
          <a:off x="1649159" y="3398674"/>
          <a:ext cx="1431413" cy="1327991"/>
        </a:xfrm>
        <a:prstGeom prst="ellipse">
          <a:avLst/>
        </a:prstGeom>
        <a:solidFill>
          <a:srgbClr val="92D050"/>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r>
            <a:rPr lang="tr-TR" sz="1400" b="1" kern="1200" dirty="0">
              <a:latin typeface="Arial Narrow" pitchFamily="34" charset="0"/>
            </a:rPr>
            <a:t>Cevap Verme</a:t>
          </a:r>
        </a:p>
      </dsp:txBody>
      <dsp:txXfrm>
        <a:off x="1858785" y="3593154"/>
        <a:ext cx="1012161" cy="939031"/>
      </dsp:txXfrm>
    </dsp:sp>
    <dsp:sp modelId="{DE4593D2-7A66-46FE-8A39-440FED17B03E}">
      <dsp:nvSpPr>
        <dsp:cNvPr id="0" name=""/>
        <dsp:cNvSpPr/>
      </dsp:nvSpPr>
      <dsp:spPr>
        <a:xfrm>
          <a:off x="-179542" y="1699092"/>
          <a:ext cx="1431413" cy="1327991"/>
        </a:xfrm>
        <a:prstGeom prst="ellipse">
          <a:avLst/>
        </a:prstGeom>
        <a:solidFill>
          <a:schemeClr val="tx2">
            <a:lumMod val="60000"/>
            <a:lumOff val="40000"/>
          </a:schemeClr>
        </a:solidFill>
        <a:ln>
          <a:solidFill>
            <a:schemeClr val="tx2">
              <a:lumMod val="60000"/>
              <a:lumOff val="40000"/>
            </a:schemeClr>
          </a:solid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r>
            <a:rPr lang="tr-TR" sz="1400" b="1" kern="1200" dirty="0">
              <a:latin typeface="Arial Narrow" pitchFamily="34" charset="0"/>
            </a:rPr>
            <a:t>Gözden Geçirme ve Raporlama</a:t>
          </a:r>
        </a:p>
      </dsp:txBody>
      <dsp:txXfrm>
        <a:off x="30084" y="1893572"/>
        <a:ext cx="1012161" cy="93903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mn-lt"/>
              </a:defRPr>
            </a:lvl1pPr>
          </a:lstStyle>
          <a:p>
            <a:pPr>
              <a:defRPr/>
            </a:pPr>
            <a:endParaRPr lang="tr-TR"/>
          </a:p>
        </p:txBody>
      </p:sp>
      <p:sp>
        <p:nvSpPr>
          <p:cNvPr id="3" name="Veri Yer Tutucusu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fontAlgn="auto">
              <a:spcBef>
                <a:spcPts val="0"/>
              </a:spcBef>
              <a:spcAft>
                <a:spcPts val="0"/>
              </a:spcAft>
              <a:defRPr sz="1200" smtClean="0">
                <a:latin typeface="+mn-lt"/>
              </a:defRPr>
            </a:lvl1pPr>
          </a:lstStyle>
          <a:p>
            <a:pPr>
              <a:defRPr/>
            </a:pPr>
            <a:fld id="{BC9192D1-D6C0-42E4-8ACB-0A21E7A524C7}" type="datetimeFigureOut">
              <a:rPr lang="tr-TR"/>
              <a:pPr>
                <a:defRPr/>
              </a:pPr>
              <a:t>22.02.2021</a:t>
            </a:fld>
            <a:endParaRPr lang="tr-TR"/>
          </a:p>
        </p:txBody>
      </p:sp>
      <p:sp>
        <p:nvSpPr>
          <p:cNvPr id="4" name="Altbilgi Yer Tutucusu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mn-lt"/>
              </a:defRPr>
            </a:lvl1pPr>
          </a:lstStyle>
          <a:p>
            <a:pPr>
              <a:defRPr/>
            </a:pPr>
            <a:endParaRPr lang="tr-TR"/>
          </a:p>
        </p:txBody>
      </p:sp>
      <p:sp>
        <p:nvSpPr>
          <p:cNvPr id="5" name="Slayt Numarası Yer Tutucusu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fontAlgn="auto">
              <a:spcBef>
                <a:spcPts val="0"/>
              </a:spcBef>
              <a:spcAft>
                <a:spcPts val="0"/>
              </a:spcAft>
              <a:defRPr sz="1200" smtClean="0">
                <a:latin typeface="+mn-lt"/>
              </a:defRPr>
            </a:lvl1pPr>
          </a:lstStyle>
          <a:p>
            <a:pPr>
              <a:defRPr/>
            </a:pPr>
            <a:fld id="{CC9D68F3-83ED-4B0F-9BD4-9A9256821FA8}" type="slidenum">
              <a:rPr lang="tr-TR"/>
              <a:pPr>
                <a:defRPr/>
              </a:pPr>
              <a:t>‹#›</a:t>
            </a:fld>
            <a:endParaRPr lang="tr-TR"/>
          </a:p>
        </p:txBody>
      </p:sp>
    </p:spTree>
    <p:extLst>
      <p:ext uri="{BB962C8B-B14F-4D97-AF65-F5344CB8AC3E}">
        <p14:creationId xmlns:p14="http://schemas.microsoft.com/office/powerpoint/2010/main" val="38892413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mn-lt"/>
              </a:defRPr>
            </a:lvl1pPr>
          </a:lstStyle>
          <a:p>
            <a:pPr>
              <a:defRPr/>
            </a:pPr>
            <a:endParaRPr lang="tr-TR"/>
          </a:p>
        </p:txBody>
      </p:sp>
      <p:sp>
        <p:nvSpPr>
          <p:cNvPr id="3" name="Veri Yer Tutucusu 2"/>
          <p:cNvSpPr>
            <a:spLocks noGrp="1"/>
          </p:cNvSpPr>
          <p:nvPr>
            <p:ph type="dt" idx="1"/>
          </p:nvPr>
        </p:nvSpPr>
        <p:spPr>
          <a:xfrm>
            <a:off x="3970938" y="0"/>
            <a:ext cx="3037840" cy="464820"/>
          </a:xfrm>
          <a:prstGeom prst="rect">
            <a:avLst/>
          </a:prstGeom>
        </p:spPr>
        <p:txBody>
          <a:bodyPr vert="horz" lIns="93177" tIns="46589" rIns="93177" bIns="46589" rtlCol="0"/>
          <a:lstStyle>
            <a:lvl1pPr algn="r" fontAlgn="auto">
              <a:spcBef>
                <a:spcPts val="0"/>
              </a:spcBef>
              <a:spcAft>
                <a:spcPts val="0"/>
              </a:spcAft>
              <a:defRPr sz="1200" smtClean="0">
                <a:latin typeface="+mn-lt"/>
              </a:defRPr>
            </a:lvl1pPr>
          </a:lstStyle>
          <a:p>
            <a:pPr>
              <a:defRPr/>
            </a:pPr>
            <a:fld id="{5D416870-2A27-452E-BB60-01737E9FEBD4}" type="datetimeFigureOut">
              <a:rPr lang="tr-TR"/>
              <a:pPr>
                <a:defRPr/>
              </a:pPr>
              <a:t>22.02.2021</a:t>
            </a:fld>
            <a:endParaRPr lang="tr-TR"/>
          </a:p>
        </p:txBody>
      </p:sp>
      <p:sp>
        <p:nvSpPr>
          <p:cNvPr id="4" name="Slayt Görüntüsü Yer Tutucusu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tr-TR" noProof="0"/>
          </a:p>
        </p:txBody>
      </p:sp>
      <p:sp>
        <p:nvSpPr>
          <p:cNvPr id="5" name="Not Yer Tutucusu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tr-TR" noProof="0"/>
              <a:t>Asıl metin stillerini düzenlemek için tıklatın</a:t>
            </a:r>
          </a:p>
          <a:p>
            <a:pPr lvl="1"/>
            <a:r>
              <a:rPr lang="tr-TR" noProof="0"/>
              <a:t>İkinci düzey</a:t>
            </a:r>
          </a:p>
          <a:p>
            <a:pPr lvl="2"/>
            <a:r>
              <a:rPr lang="tr-TR" noProof="0"/>
              <a:t>Üçüncü düzey</a:t>
            </a:r>
          </a:p>
          <a:p>
            <a:pPr lvl="3"/>
            <a:r>
              <a:rPr lang="tr-TR" noProof="0"/>
              <a:t>Dördüncü düzey</a:t>
            </a:r>
          </a:p>
          <a:p>
            <a:pPr lvl="4"/>
            <a:r>
              <a:rPr lang="tr-TR" noProof="0"/>
              <a:t>Beşinci düzey</a:t>
            </a:r>
          </a:p>
        </p:txBody>
      </p:sp>
      <p:sp>
        <p:nvSpPr>
          <p:cNvPr id="6" name="Altbilgi Yer Tutucusu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mn-lt"/>
              </a:defRPr>
            </a:lvl1pPr>
          </a:lstStyle>
          <a:p>
            <a:pPr>
              <a:defRPr/>
            </a:pPr>
            <a:endParaRPr lang="tr-TR"/>
          </a:p>
        </p:txBody>
      </p:sp>
      <p:sp>
        <p:nvSpPr>
          <p:cNvPr id="7" name="Slayt Numarası Yer Tutucusu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fontAlgn="auto">
              <a:spcBef>
                <a:spcPts val="0"/>
              </a:spcBef>
              <a:spcAft>
                <a:spcPts val="0"/>
              </a:spcAft>
              <a:defRPr sz="1200" smtClean="0">
                <a:latin typeface="+mn-lt"/>
              </a:defRPr>
            </a:lvl1pPr>
          </a:lstStyle>
          <a:p>
            <a:pPr>
              <a:defRPr/>
            </a:pPr>
            <a:fld id="{67013FEC-F4A1-4C8A-8ADD-9770E8BC0C3D}" type="slidenum">
              <a:rPr lang="tr-TR"/>
              <a:pPr>
                <a:defRPr/>
              </a:pPr>
              <a:t>‹#›</a:t>
            </a:fld>
            <a:endParaRPr lang="tr-TR"/>
          </a:p>
        </p:txBody>
      </p:sp>
    </p:spTree>
    <p:extLst>
      <p:ext uri="{BB962C8B-B14F-4D97-AF65-F5344CB8AC3E}">
        <p14:creationId xmlns:p14="http://schemas.microsoft.com/office/powerpoint/2010/main" val="425768193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a:defRPr/>
            </a:pPr>
            <a:fld id="{67013FEC-F4A1-4C8A-8ADD-9770E8BC0C3D}" type="slidenum">
              <a:rPr lang="tr-TR" smtClean="0"/>
              <a:pPr>
                <a:defRPr/>
              </a:pPr>
              <a:t>2</a:t>
            </a:fld>
            <a:endParaRPr lang="tr-TR"/>
          </a:p>
        </p:txBody>
      </p:sp>
    </p:spTree>
    <p:extLst>
      <p:ext uri="{BB962C8B-B14F-4D97-AF65-F5344CB8AC3E}">
        <p14:creationId xmlns:p14="http://schemas.microsoft.com/office/powerpoint/2010/main" val="25670541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ayt Görüntüsü Yer Tutucusu 1"/>
          <p:cNvSpPr>
            <a:spLocks noGrp="1" noRot="1" noChangeAspect="1"/>
          </p:cNvSpPr>
          <p:nvPr>
            <p:ph type="sldImg"/>
          </p:nvPr>
        </p:nvSpPr>
        <p:spPr bwMode="auto">
          <a:noFill/>
          <a:ln>
            <a:solidFill>
              <a:srgbClr val="000000"/>
            </a:solidFill>
            <a:miter lim="800000"/>
            <a:headEnd/>
            <a:tailEnd/>
          </a:ln>
        </p:spPr>
      </p:sp>
      <p:sp>
        <p:nvSpPr>
          <p:cNvPr id="21506" name="Not Yer Tutucusu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tr-TR"/>
              <a:t>BİR SÜREÇTİR: bir amaç değil hedefe ulaşmak için bir araçtır.</a:t>
            </a:r>
          </a:p>
          <a:p>
            <a:pPr>
              <a:spcBef>
                <a:spcPct val="0"/>
              </a:spcBef>
            </a:pPr>
            <a:r>
              <a:rPr lang="tr-TR"/>
              <a:t>KİŞİLER TARAFINDAN UYGULANIR: sadece prosedürlerden oluşmaz kurumun her düzeyindeki personeli kapsar </a:t>
            </a:r>
          </a:p>
        </p:txBody>
      </p:sp>
      <p:sp>
        <p:nvSpPr>
          <p:cNvPr id="21507" name="Slayt Numarası Yer Tutucus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BD50D0A-8617-4193-863E-D372E29CF3B9}" type="slidenum">
              <a:rPr lang="tr-TR"/>
              <a:pPr fontAlgn="base">
                <a:spcBef>
                  <a:spcPct val="0"/>
                </a:spcBef>
                <a:spcAft>
                  <a:spcPct val="0"/>
                </a:spcAft>
              </a:pPr>
              <a:t>4</a:t>
            </a:fld>
            <a:endParaRPr lang="tr-TR"/>
          </a:p>
        </p:txBody>
      </p:sp>
    </p:spTree>
    <p:extLst>
      <p:ext uri="{BB962C8B-B14F-4D97-AF65-F5344CB8AC3E}">
        <p14:creationId xmlns:p14="http://schemas.microsoft.com/office/powerpoint/2010/main" val="19035861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a:defRPr/>
            </a:pPr>
            <a:fld id="{67013FEC-F4A1-4C8A-8ADD-9770E8BC0C3D}" type="slidenum">
              <a:rPr lang="tr-TR" smtClean="0"/>
              <a:pPr>
                <a:defRPr/>
              </a:pPr>
              <a:t>18</a:t>
            </a:fld>
            <a:endParaRPr lang="tr-TR"/>
          </a:p>
        </p:txBody>
      </p:sp>
    </p:spTree>
    <p:extLst>
      <p:ext uri="{BB962C8B-B14F-4D97-AF65-F5344CB8AC3E}">
        <p14:creationId xmlns:p14="http://schemas.microsoft.com/office/powerpoint/2010/main" val="10073985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tr-TR"/>
              <a:t>Asıl başlık stili için tıklatın</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a:xfrm>
            <a:off x="7325773" y="6117336"/>
            <a:ext cx="857473" cy="365125"/>
          </a:xfrm>
        </p:spPr>
        <p:txBody>
          <a:bodyPr/>
          <a:lstStyle/>
          <a:p>
            <a:pPr>
              <a:defRPr/>
            </a:pPr>
            <a:fld id="{A0226AD7-A194-4845-BC08-CA8351EBEA9A}" type="datetimeFigureOut">
              <a:rPr lang="tr-TR" smtClean="0"/>
              <a:pPr>
                <a:defRPr/>
              </a:pPr>
              <a:t>22.02.2021</a:t>
            </a:fld>
            <a:endParaRPr lang="tr-TR"/>
          </a:p>
        </p:txBody>
      </p:sp>
      <p:sp>
        <p:nvSpPr>
          <p:cNvPr id="5" name="Footer Placeholder 4"/>
          <p:cNvSpPr>
            <a:spLocks noGrp="1"/>
          </p:cNvSpPr>
          <p:nvPr>
            <p:ph type="ftr" sz="quarter" idx="11"/>
          </p:nvPr>
        </p:nvSpPr>
        <p:spPr>
          <a:xfrm>
            <a:off x="3623733" y="6117336"/>
            <a:ext cx="3609438" cy="365125"/>
          </a:xfrm>
        </p:spPr>
        <p:txBody>
          <a:bodyPr/>
          <a:lstStyle/>
          <a:p>
            <a:pPr>
              <a:defRPr/>
            </a:pPr>
            <a:endParaRPr lang="tr-TR"/>
          </a:p>
        </p:txBody>
      </p:sp>
      <p:sp>
        <p:nvSpPr>
          <p:cNvPr id="6" name="Slide Number Placeholder 5"/>
          <p:cNvSpPr>
            <a:spLocks noGrp="1"/>
          </p:cNvSpPr>
          <p:nvPr>
            <p:ph type="sldNum" sz="quarter" idx="12"/>
          </p:nvPr>
        </p:nvSpPr>
        <p:spPr>
          <a:xfrm>
            <a:off x="8275320" y="6117336"/>
            <a:ext cx="411480" cy="365125"/>
          </a:xfrm>
        </p:spPr>
        <p:txBody>
          <a:bodyPr/>
          <a:lstStyle/>
          <a:p>
            <a:pPr>
              <a:defRPr/>
            </a:pPr>
            <a:fld id="{5D502F9B-4435-4522-BF87-4C285DAD8A25}" type="slidenum">
              <a:rPr lang="tr-TR" smtClean="0"/>
              <a:pPr>
                <a:defRPr/>
              </a:pPr>
              <a:t>‹#›</a:t>
            </a:fld>
            <a:endParaRPr lang="tr-TR"/>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Tree>
    <p:extLst>
      <p:ext uri="{BB962C8B-B14F-4D97-AF65-F5344CB8AC3E}">
        <p14:creationId xmlns:p14="http://schemas.microsoft.com/office/powerpoint/2010/main" val="30394141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pPr>
              <a:defRPr/>
            </a:pPr>
            <a:fld id="{073C8422-AC9C-4E97-A72B-CC602A61C1B2}" type="datetimeFigureOut">
              <a:rPr lang="tr-TR" smtClean="0"/>
              <a:pPr>
                <a:defRPr/>
              </a:pPr>
              <a:t>22.02.2021</a:t>
            </a:fld>
            <a:endParaRPr lang="tr-TR"/>
          </a:p>
        </p:txBody>
      </p:sp>
      <p:sp>
        <p:nvSpPr>
          <p:cNvPr id="6" name="Footer Placeholder 5"/>
          <p:cNvSpPr>
            <a:spLocks noGrp="1"/>
          </p:cNvSpPr>
          <p:nvPr>
            <p:ph type="ftr" sz="quarter" idx="11"/>
          </p:nvPr>
        </p:nvSpPr>
        <p:spPr/>
        <p:txBody>
          <a:bodyPr/>
          <a:lstStyle/>
          <a:p>
            <a:pPr>
              <a:defRPr/>
            </a:pPr>
            <a:r>
              <a:rPr lang="tr-TR"/>
              <a:t>Strateji Geliştirme Daire Başkanlığı</a:t>
            </a:r>
            <a:endParaRPr lang="tr-TR" dirty="0"/>
          </a:p>
        </p:txBody>
      </p:sp>
      <p:sp>
        <p:nvSpPr>
          <p:cNvPr id="7" name="Slide Number Placeholder 6"/>
          <p:cNvSpPr>
            <a:spLocks noGrp="1"/>
          </p:cNvSpPr>
          <p:nvPr>
            <p:ph type="sldNum" sz="quarter" idx="12"/>
          </p:nvPr>
        </p:nvSpPr>
        <p:spPr/>
        <p:txBody>
          <a:bodyPr/>
          <a:lstStyle/>
          <a:p>
            <a:pPr>
              <a:defRPr/>
            </a:pPr>
            <a:r>
              <a:rPr lang="tr-TR"/>
              <a:t>İlknur TUNÇ</a:t>
            </a:r>
            <a:endParaRPr lang="tr-TR" dirty="0"/>
          </a:p>
        </p:txBody>
      </p:sp>
    </p:spTree>
    <p:extLst>
      <p:ext uri="{BB962C8B-B14F-4D97-AF65-F5344CB8AC3E}">
        <p14:creationId xmlns:p14="http://schemas.microsoft.com/office/powerpoint/2010/main" val="16397352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tr-TR"/>
              <a:t>Asıl başlık stili için tıklatın</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pPr>
              <a:defRPr/>
            </a:pPr>
            <a:fld id="{073C8422-AC9C-4E97-A72B-CC602A61C1B2}" type="datetimeFigureOut">
              <a:rPr lang="tr-TR" smtClean="0"/>
              <a:pPr>
                <a:defRPr/>
              </a:pPr>
              <a:t>22.02.2021</a:t>
            </a:fld>
            <a:endParaRPr lang="tr-TR"/>
          </a:p>
        </p:txBody>
      </p:sp>
      <p:sp>
        <p:nvSpPr>
          <p:cNvPr id="5" name="Footer Placeholder 4"/>
          <p:cNvSpPr>
            <a:spLocks noGrp="1"/>
          </p:cNvSpPr>
          <p:nvPr>
            <p:ph type="ftr" sz="quarter" idx="11"/>
          </p:nvPr>
        </p:nvSpPr>
        <p:spPr/>
        <p:txBody>
          <a:bodyPr/>
          <a:lstStyle/>
          <a:p>
            <a:pPr>
              <a:defRPr/>
            </a:pPr>
            <a:r>
              <a:rPr lang="tr-TR"/>
              <a:t>Strateji Geliştirme Daire Başkanlığı</a:t>
            </a:r>
            <a:endParaRPr lang="tr-TR" dirty="0"/>
          </a:p>
        </p:txBody>
      </p:sp>
      <p:sp>
        <p:nvSpPr>
          <p:cNvPr id="6" name="Slide Number Placeholder 5"/>
          <p:cNvSpPr>
            <a:spLocks noGrp="1"/>
          </p:cNvSpPr>
          <p:nvPr>
            <p:ph type="sldNum" sz="quarter" idx="12"/>
          </p:nvPr>
        </p:nvSpPr>
        <p:spPr/>
        <p:txBody>
          <a:bodyPr/>
          <a:lstStyle/>
          <a:p>
            <a:pPr>
              <a:defRPr/>
            </a:pPr>
            <a:r>
              <a:rPr lang="tr-TR"/>
              <a:t>İlknur TUNÇ</a:t>
            </a:r>
            <a:endParaRPr lang="tr-TR" dirty="0"/>
          </a:p>
        </p:txBody>
      </p:sp>
    </p:spTree>
    <p:extLst>
      <p:ext uri="{BB962C8B-B14F-4D97-AF65-F5344CB8AC3E}">
        <p14:creationId xmlns:p14="http://schemas.microsoft.com/office/powerpoint/2010/main" val="21241376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tr-TR"/>
              <a:t>Asıl başlık stili için tıklatın</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pPr>
              <a:defRPr/>
            </a:pPr>
            <a:fld id="{073C8422-AC9C-4E97-A72B-CC602A61C1B2}" type="datetimeFigureOut">
              <a:rPr lang="tr-TR" smtClean="0"/>
              <a:pPr>
                <a:defRPr/>
              </a:pPr>
              <a:t>22.02.2021</a:t>
            </a:fld>
            <a:endParaRPr lang="tr-TR"/>
          </a:p>
        </p:txBody>
      </p:sp>
      <p:sp>
        <p:nvSpPr>
          <p:cNvPr id="5" name="Footer Placeholder 4"/>
          <p:cNvSpPr>
            <a:spLocks noGrp="1"/>
          </p:cNvSpPr>
          <p:nvPr>
            <p:ph type="ftr" sz="quarter" idx="11"/>
          </p:nvPr>
        </p:nvSpPr>
        <p:spPr/>
        <p:txBody>
          <a:bodyPr/>
          <a:lstStyle/>
          <a:p>
            <a:pPr>
              <a:defRPr/>
            </a:pPr>
            <a:r>
              <a:rPr lang="tr-TR"/>
              <a:t>Strateji Geliştirme Daire Başkanlığı</a:t>
            </a:r>
            <a:endParaRPr lang="tr-TR" dirty="0"/>
          </a:p>
        </p:txBody>
      </p:sp>
      <p:sp>
        <p:nvSpPr>
          <p:cNvPr id="6" name="Slide Number Placeholder 5"/>
          <p:cNvSpPr>
            <a:spLocks noGrp="1"/>
          </p:cNvSpPr>
          <p:nvPr>
            <p:ph type="sldNum" sz="quarter" idx="12"/>
          </p:nvPr>
        </p:nvSpPr>
        <p:spPr/>
        <p:txBody>
          <a:bodyPr/>
          <a:lstStyle/>
          <a:p>
            <a:pPr>
              <a:defRPr/>
            </a:pPr>
            <a:r>
              <a:rPr lang="tr-TR"/>
              <a:t>İlknur TUNÇ</a:t>
            </a:r>
            <a:endParaRPr lang="tr-TR" dirty="0"/>
          </a:p>
        </p:txBody>
      </p:sp>
    </p:spTree>
    <p:extLst>
      <p:ext uri="{BB962C8B-B14F-4D97-AF65-F5344CB8AC3E}">
        <p14:creationId xmlns:p14="http://schemas.microsoft.com/office/powerpoint/2010/main" val="9276398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tr-TR"/>
              <a:t>Asıl başlık stili için tıklatın</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pPr>
              <a:defRPr/>
            </a:pPr>
            <a:fld id="{073C8422-AC9C-4E97-A72B-CC602A61C1B2}" type="datetimeFigureOut">
              <a:rPr lang="tr-TR" smtClean="0"/>
              <a:pPr>
                <a:defRPr/>
              </a:pPr>
              <a:t>22.02.2021</a:t>
            </a:fld>
            <a:endParaRPr lang="tr-TR"/>
          </a:p>
        </p:txBody>
      </p:sp>
      <p:sp>
        <p:nvSpPr>
          <p:cNvPr id="5" name="Footer Placeholder 4"/>
          <p:cNvSpPr>
            <a:spLocks noGrp="1"/>
          </p:cNvSpPr>
          <p:nvPr>
            <p:ph type="ftr" sz="quarter" idx="11"/>
          </p:nvPr>
        </p:nvSpPr>
        <p:spPr/>
        <p:txBody>
          <a:bodyPr/>
          <a:lstStyle/>
          <a:p>
            <a:pPr>
              <a:defRPr/>
            </a:pPr>
            <a:r>
              <a:rPr lang="tr-TR"/>
              <a:t>Strateji Geliştirme Daire Başkanlığı</a:t>
            </a:r>
            <a:endParaRPr lang="tr-TR" dirty="0"/>
          </a:p>
        </p:txBody>
      </p:sp>
      <p:sp>
        <p:nvSpPr>
          <p:cNvPr id="6" name="Slide Number Placeholder 5"/>
          <p:cNvSpPr>
            <a:spLocks noGrp="1"/>
          </p:cNvSpPr>
          <p:nvPr>
            <p:ph type="sldNum" sz="quarter" idx="12"/>
          </p:nvPr>
        </p:nvSpPr>
        <p:spPr/>
        <p:txBody>
          <a:bodyPr/>
          <a:lstStyle/>
          <a:p>
            <a:pPr>
              <a:defRPr/>
            </a:pPr>
            <a:r>
              <a:rPr lang="tr-TR"/>
              <a:t>İlknur TUNÇ</a:t>
            </a:r>
            <a:endParaRPr lang="tr-TR" dirty="0"/>
          </a:p>
        </p:txBody>
      </p:sp>
    </p:spTree>
    <p:extLst>
      <p:ext uri="{BB962C8B-B14F-4D97-AF65-F5344CB8AC3E}">
        <p14:creationId xmlns:p14="http://schemas.microsoft.com/office/powerpoint/2010/main" val="33965370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tr-TR"/>
              <a:t>Asıl başlık stili için tıklatın</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tr-TR"/>
              <a:t>Asıl metin stillerini düzenlemek için tıklatın</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pPr>
              <a:defRPr/>
            </a:pPr>
            <a:fld id="{073C8422-AC9C-4E97-A72B-CC602A61C1B2}" type="datetimeFigureOut">
              <a:rPr lang="tr-TR" smtClean="0"/>
              <a:pPr>
                <a:defRPr/>
              </a:pPr>
              <a:t>22.02.2021</a:t>
            </a:fld>
            <a:endParaRPr lang="tr-TR"/>
          </a:p>
        </p:txBody>
      </p:sp>
      <p:sp>
        <p:nvSpPr>
          <p:cNvPr id="5" name="Footer Placeholder 4"/>
          <p:cNvSpPr>
            <a:spLocks noGrp="1"/>
          </p:cNvSpPr>
          <p:nvPr>
            <p:ph type="ftr" sz="quarter" idx="11"/>
          </p:nvPr>
        </p:nvSpPr>
        <p:spPr/>
        <p:txBody>
          <a:bodyPr/>
          <a:lstStyle/>
          <a:p>
            <a:pPr>
              <a:defRPr/>
            </a:pPr>
            <a:r>
              <a:rPr lang="tr-TR"/>
              <a:t>Strateji Geliştirme Daire Başkanlığı</a:t>
            </a:r>
            <a:endParaRPr lang="tr-TR" dirty="0"/>
          </a:p>
        </p:txBody>
      </p:sp>
      <p:sp>
        <p:nvSpPr>
          <p:cNvPr id="6" name="Slide Number Placeholder 5"/>
          <p:cNvSpPr>
            <a:spLocks noGrp="1"/>
          </p:cNvSpPr>
          <p:nvPr>
            <p:ph type="sldNum" sz="quarter" idx="12"/>
          </p:nvPr>
        </p:nvSpPr>
        <p:spPr/>
        <p:txBody>
          <a:bodyPr/>
          <a:lstStyle/>
          <a:p>
            <a:pPr>
              <a:defRPr/>
            </a:pPr>
            <a:r>
              <a:rPr lang="tr-TR"/>
              <a:t>İlknur TUNÇ</a:t>
            </a:r>
            <a:endParaRPr lang="tr-TR" dirty="0"/>
          </a:p>
        </p:txBody>
      </p:sp>
    </p:spTree>
    <p:extLst>
      <p:ext uri="{BB962C8B-B14F-4D97-AF65-F5344CB8AC3E}">
        <p14:creationId xmlns:p14="http://schemas.microsoft.com/office/powerpoint/2010/main" val="15645917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tr-TR"/>
              <a:t>Asıl başlık stili için tıklatın</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tr-TR"/>
              <a:t>Asıl metin stillerini düzenlemek için tıklatın</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pPr>
              <a:defRPr/>
            </a:pPr>
            <a:fld id="{073C8422-AC9C-4E97-A72B-CC602A61C1B2}" type="datetimeFigureOut">
              <a:rPr lang="tr-TR" smtClean="0"/>
              <a:pPr>
                <a:defRPr/>
              </a:pPr>
              <a:t>22.02.2021</a:t>
            </a:fld>
            <a:endParaRPr lang="tr-TR"/>
          </a:p>
        </p:txBody>
      </p:sp>
      <p:sp>
        <p:nvSpPr>
          <p:cNvPr id="5" name="Footer Placeholder 4"/>
          <p:cNvSpPr>
            <a:spLocks noGrp="1"/>
          </p:cNvSpPr>
          <p:nvPr>
            <p:ph type="ftr" sz="quarter" idx="11"/>
          </p:nvPr>
        </p:nvSpPr>
        <p:spPr/>
        <p:txBody>
          <a:bodyPr/>
          <a:lstStyle/>
          <a:p>
            <a:pPr>
              <a:defRPr/>
            </a:pPr>
            <a:r>
              <a:rPr lang="tr-TR"/>
              <a:t>Strateji Geliştirme Daire Başkanlığı</a:t>
            </a:r>
            <a:endParaRPr lang="tr-TR" dirty="0"/>
          </a:p>
        </p:txBody>
      </p:sp>
      <p:sp>
        <p:nvSpPr>
          <p:cNvPr id="6" name="Slide Number Placeholder 5"/>
          <p:cNvSpPr>
            <a:spLocks noGrp="1"/>
          </p:cNvSpPr>
          <p:nvPr>
            <p:ph type="sldNum" sz="quarter" idx="12"/>
          </p:nvPr>
        </p:nvSpPr>
        <p:spPr/>
        <p:txBody>
          <a:bodyPr/>
          <a:lstStyle/>
          <a:p>
            <a:pPr>
              <a:defRPr/>
            </a:pPr>
            <a:r>
              <a:rPr lang="tr-TR"/>
              <a:t>İlknur TUNÇ</a:t>
            </a:r>
            <a:endParaRPr lang="tr-TR" dirty="0"/>
          </a:p>
        </p:txBody>
      </p:sp>
    </p:spTree>
    <p:extLst>
      <p:ext uri="{BB962C8B-B14F-4D97-AF65-F5344CB8AC3E}">
        <p14:creationId xmlns:p14="http://schemas.microsoft.com/office/powerpoint/2010/main" val="35647510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pPr>
              <a:defRPr/>
            </a:pPr>
            <a:fld id="{3EED3BCB-3893-4707-9306-4D401033F7C7}" type="datetimeFigureOut">
              <a:rPr lang="tr-TR" smtClean="0"/>
              <a:pPr>
                <a:defRPr/>
              </a:pPr>
              <a:t>22.02.2021</a:t>
            </a:fld>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5C5F138E-B4C7-4DE6-9E9B-6F845D0C5914}" type="slidenum">
              <a:rPr lang="tr-TR" smtClean="0"/>
              <a:pPr>
                <a:defRPr/>
              </a:pPr>
              <a:t>‹#›</a:t>
            </a:fld>
            <a:endParaRPr lang="tr-TR"/>
          </a:p>
        </p:txBody>
      </p:sp>
    </p:spTree>
    <p:extLst>
      <p:ext uri="{BB962C8B-B14F-4D97-AF65-F5344CB8AC3E}">
        <p14:creationId xmlns:p14="http://schemas.microsoft.com/office/powerpoint/2010/main" val="10976811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pPr>
              <a:defRPr/>
            </a:pPr>
            <a:fld id="{0F82AB59-A332-4F6B-A92D-2BCFBC78C2AF}" type="datetimeFigureOut">
              <a:rPr lang="tr-TR" smtClean="0"/>
              <a:pPr>
                <a:defRPr/>
              </a:pPr>
              <a:t>22.02.2021</a:t>
            </a:fld>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AB13905C-AFD3-4B5F-9D54-78F22D1E439C}" type="slidenum">
              <a:rPr lang="tr-TR" smtClean="0"/>
              <a:pPr>
                <a:defRPr/>
              </a:pPr>
              <a:t>‹#›</a:t>
            </a:fld>
            <a:endParaRPr lang="tr-TR"/>
          </a:p>
        </p:txBody>
      </p:sp>
    </p:spTree>
    <p:extLst>
      <p:ext uri="{BB962C8B-B14F-4D97-AF65-F5344CB8AC3E}">
        <p14:creationId xmlns:p14="http://schemas.microsoft.com/office/powerpoint/2010/main" val="4089587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4500"/>
            </a:lvl1pPr>
          </a:lstStyle>
          <a:p>
            <a:r>
              <a:rPr lang="tr-TR"/>
              <a:t>Asıl başlık stili için tıklatın</a:t>
            </a: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pPr>
              <a:defRPr/>
            </a:pPr>
            <a:fld id="{A0226AD7-A194-4845-BC08-CA8351EBEA9A}" type="datetimeFigureOut">
              <a:rPr lang="tr-TR" smtClean="0"/>
              <a:pPr>
                <a:defRPr/>
              </a:pPr>
              <a:t>22.02.2021</a:t>
            </a:fld>
            <a:endParaRPr lang="tr-TR"/>
          </a:p>
        </p:txBody>
      </p:sp>
      <p:sp>
        <p:nvSpPr>
          <p:cNvPr id="5" name="Altbilgi Yer Tutucusu 4"/>
          <p:cNvSpPr>
            <a:spLocks noGrp="1"/>
          </p:cNvSpPr>
          <p:nvPr>
            <p:ph type="ftr" sz="quarter" idx="11"/>
          </p:nvPr>
        </p:nvSpPr>
        <p:spPr/>
        <p:txBody>
          <a:bodyPr/>
          <a:lstStyle/>
          <a:p>
            <a:pPr>
              <a:defRPr/>
            </a:pPr>
            <a:endParaRPr lang="tr-TR"/>
          </a:p>
        </p:txBody>
      </p:sp>
      <p:sp>
        <p:nvSpPr>
          <p:cNvPr id="6" name="Slayt Numarası Yer Tutucusu 5"/>
          <p:cNvSpPr>
            <a:spLocks noGrp="1"/>
          </p:cNvSpPr>
          <p:nvPr>
            <p:ph type="sldNum" sz="quarter" idx="12"/>
          </p:nvPr>
        </p:nvSpPr>
        <p:spPr/>
        <p:txBody>
          <a:bodyPr/>
          <a:lstStyle/>
          <a:p>
            <a:pPr>
              <a:defRPr/>
            </a:pPr>
            <a:fld id="{5D502F9B-4435-4522-BF87-4C285DAD8A25}" type="slidenum">
              <a:rPr lang="tr-TR" smtClean="0"/>
              <a:pPr>
                <a:defRPr/>
              </a:pPr>
              <a:t>‹#›</a:t>
            </a:fld>
            <a:endParaRPr lang="tr-TR"/>
          </a:p>
        </p:txBody>
      </p:sp>
    </p:spTree>
    <p:extLst>
      <p:ext uri="{BB962C8B-B14F-4D97-AF65-F5344CB8AC3E}">
        <p14:creationId xmlns:p14="http://schemas.microsoft.com/office/powerpoint/2010/main" val="4464075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pPr>
              <a:defRPr/>
            </a:pPr>
            <a:fld id="{86590659-3105-4E9F-A68F-D4946D371F44}" type="datetimeFigureOut">
              <a:rPr lang="tr-TR" smtClean="0"/>
              <a:pPr>
                <a:defRPr/>
              </a:pPr>
              <a:t>22.02.2021</a:t>
            </a:fld>
            <a:endParaRPr lang="tr-TR"/>
          </a:p>
        </p:txBody>
      </p:sp>
      <p:sp>
        <p:nvSpPr>
          <p:cNvPr id="5" name="Altbilgi Yer Tutucusu 4"/>
          <p:cNvSpPr>
            <a:spLocks noGrp="1"/>
          </p:cNvSpPr>
          <p:nvPr>
            <p:ph type="ftr" sz="quarter" idx="11"/>
          </p:nvPr>
        </p:nvSpPr>
        <p:spPr/>
        <p:txBody>
          <a:bodyPr/>
          <a:lstStyle/>
          <a:p>
            <a:pPr>
              <a:defRPr/>
            </a:pPr>
            <a:endParaRPr lang="tr-TR"/>
          </a:p>
        </p:txBody>
      </p:sp>
      <p:sp>
        <p:nvSpPr>
          <p:cNvPr id="6" name="Slayt Numarası Yer Tutucusu 5"/>
          <p:cNvSpPr>
            <a:spLocks noGrp="1"/>
          </p:cNvSpPr>
          <p:nvPr>
            <p:ph type="sldNum" sz="quarter" idx="12"/>
          </p:nvPr>
        </p:nvSpPr>
        <p:spPr/>
        <p:txBody>
          <a:bodyPr/>
          <a:lstStyle/>
          <a:p>
            <a:pPr>
              <a:defRPr/>
            </a:pPr>
            <a:fld id="{430E5978-A1F0-47CF-81BB-9274FB568598}" type="slidenum">
              <a:rPr lang="tr-TR" smtClean="0"/>
              <a:pPr>
                <a:defRPr/>
              </a:pPr>
              <a:t>‹#›</a:t>
            </a:fld>
            <a:endParaRPr lang="tr-TR"/>
          </a:p>
        </p:txBody>
      </p:sp>
    </p:spTree>
    <p:extLst>
      <p:ext uri="{BB962C8B-B14F-4D97-AF65-F5344CB8AC3E}">
        <p14:creationId xmlns:p14="http://schemas.microsoft.com/office/powerpoint/2010/main" val="2176445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tr-TR"/>
              <a:t>Asıl başlık stili için tıklatın</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7344329" y="6108173"/>
            <a:ext cx="857473" cy="365125"/>
          </a:xfrm>
        </p:spPr>
        <p:txBody>
          <a:bodyPr/>
          <a:lstStyle/>
          <a:p>
            <a:pPr>
              <a:defRPr/>
            </a:pPr>
            <a:fld id="{86590659-3105-4E9F-A68F-D4946D371F44}" type="datetimeFigureOut">
              <a:rPr lang="tr-TR" smtClean="0"/>
              <a:pPr>
                <a:defRPr/>
              </a:pPr>
              <a:t>22.02.2021</a:t>
            </a:fld>
            <a:endParaRPr lang="tr-TR"/>
          </a:p>
        </p:txBody>
      </p:sp>
      <p:sp>
        <p:nvSpPr>
          <p:cNvPr id="5" name="Footer Placeholder 4"/>
          <p:cNvSpPr>
            <a:spLocks noGrp="1"/>
          </p:cNvSpPr>
          <p:nvPr>
            <p:ph type="ftr" sz="quarter" idx="11"/>
          </p:nvPr>
        </p:nvSpPr>
        <p:spPr>
          <a:xfrm>
            <a:off x="1972647" y="6108173"/>
            <a:ext cx="5314517" cy="365125"/>
          </a:xfrm>
        </p:spPr>
        <p:txBody>
          <a:bodyPr/>
          <a:lstStyle/>
          <a:p>
            <a:pPr>
              <a:defRPr/>
            </a:pPr>
            <a:endParaRPr lang="tr-TR"/>
          </a:p>
        </p:txBody>
      </p:sp>
      <p:sp>
        <p:nvSpPr>
          <p:cNvPr id="6" name="Slide Number Placeholder 5"/>
          <p:cNvSpPr>
            <a:spLocks noGrp="1"/>
          </p:cNvSpPr>
          <p:nvPr>
            <p:ph type="sldNum" sz="quarter" idx="12"/>
          </p:nvPr>
        </p:nvSpPr>
        <p:spPr>
          <a:xfrm>
            <a:off x="8258967" y="6108173"/>
            <a:ext cx="427833" cy="365125"/>
          </a:xfrm>
        </p:spPr>
        <p:txBody>
          <a:bodyPr/>
          <a:lstStyle/>
          <a:p>
            <a:pPr>
              <a:defRPr/>
            </a:pPr>
            <a:fld id="{430E5978-A1F0-47CF-81BB-9274FB568598}" type="slidenum">
              <a:rPr lang="tr-TR" smtClean="0"/>
              <a:pPr>
                <a:defRPr/>
              </a:pPr>
              <a:t>‹#›</a:t>
            </a:fld>
            <a:endParaRPr lang="tr-TR"/>
          </a:p>
        </p:txBody>
      </p:sp>
    </p:spTree>
    <p:extLst>
      <p:ext uri="{BB962C8B-B14F-4D97-AF65-F5344CB8AC3E}">
        <p14:creationId xmlns:p14="http://schemas.microsoft.com/office/powerpoint/2010/main" val="42896510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4500"/>
            </a:lvl1pPr>
          </a:lstStyle>
          <a:p>
            <a:r>
              <a:rPr lang="tr-TR"/>
              <a:t>Asıl başlık stili için tıklatın</a:t>
            </a:r>
          </a:p>
        </p:txBody>
      </p:sp>
      <p:sp>
        <p:nvSpPr>
          <p:cNvPr id="3" name="Metin Yer Tutucusu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pPr>
              <a:defRPr/>
            </a:pPr>
            <a:fld id="{D44D6575-DA90-4363-BA8B-4936A2D4B1DF}" type="datetimeFigureOut">
              <a:rPr lang="tr-TR" smtClean="0"/>
              <a:pPr>
                <a:defRPr/>
              </a:pPr>
              <a:t>22.02.2021</a:t>
            </a:fld>
            <a:endParaRPr lang="tr-TR"/>
          </a:p>
        </p:txBody>
      </p:sp>
      <p:sp>
        <p:nvSpPr>
          <p:cNvPr id="5" name="Altbilgi Yer Tutucusu 4"/>
          <p:cNvSpPr>
            <a:spLocks noGrp="1"/>
          </p:cNvSpPr>
          <p:nvPr>
            <p:ph type="ftr" sz="quarter" idx="11"/>
          </p:nvPr>
        </p:nvSpPr>
        <p:spPr/>
        <p:txBody>
          <a:bodyPr/>
          <a:lstStyle/>
          <a:p>
            <a:pPr>
              <a:defRPr/>
            </a:pPr>
            <a:endParaRPr lang="tr-TR"/>
          </a:p>
        </p:txBody>
      </p:sp>
      <p:sp>
        <p:nvSpPr>
          <p:cNvPr id="6" name="Slayt Numarası Yer Tutucusu 5"/>
          <p:cNvSpPr>
            <a:spLocks noGrp="1"/>
          </p:cNvSpPr>
          <p:nvPr>
            <p:ph type="sldNum" sz="quarter" idx="12"/>
          </p:nvPr>
        </p:nvSpPr>
        <p:spPr/>
        <p:txBody>
          <a:bodyPr/>
          <a:lstStyle/>
          <a:p>
            <a:pPr>
              <a:defRPr/>
            </a:pPr>
            <a:fld id="{54CA6A71-C026-45FD-9E78-BA5F6824FC6A}" type="slidenum">
              <a:rPr lang="tr-TR" smtClean="0"/>
              <a:pPr>
                <a:defRPr/>
              </a:pPr>
              <a:t>‹#›</a:t>
            </a:fld>
            <a:endParaRPr lang="tr-TR"/>
          </a:p>
        </p:txBody>
      </p:sp>
    </p:spTree>
    <p:extLst>
      <p:ext uri="{BB962C8B-B14F-4D97-AF65-F5344CB8AC3E}">
        <p14:creationId xmlns:p14="http://schemas.microsoft.com/office/powerpoint/2010/main" val="38356218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628650" y="1825625"/>
            <a:ext cx="38862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29150" y="1825625"/>
            <a:ext cx="38862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pPr>
              <a:defRPr/>
            </a:pPr>
            <a:fld id="{BF48F8C1-5E8F-49E1-9DE7-E08712B0677E}" type="datetimeFigureOut">
              <a:rPr lang="tr-TR" smtClean="0"/>
              <a:pPr>
                <a:defRPr/>
              </a:pPr>
              <a:t>22.02.2021</a:t>
            </a:fld>
            <a:endParaRPr lang="tr-TR"/>
          </a:p>
        </p:txBody>
      </p:sp>
      <p:sp>
        <p:nvSpPr>
          <p:cNvPr id="6" name="Altbilgi Yer Tutucusu 5"/>
          <p:cNvSpPr>
            <a:spLocks noGrp="1"/>
          </p:cNvSpPr>
          <p:nvPr>
            <p:ph type="ftr" sz="quarter" idx="11"/>
          </p:nvPr>
        </p:nvSpPr>
        <p:spPr/>
        <p:txBody>
          <a:bodyPr/>
          <a:lstStyle/>
          <a:p>
            <a:pPr>
              <a:defRPr/>
            </a:pPr>
            <a:endParaRPr lang="tr-TR"/>
          </a:p>
        </p:txBody>
      </p:sp>
      <p:sp>
        <p:nvSpPr>
          <p:cNvPr id="7" name="Slayt Numarası Yer Tutucusu 6"/>
          <p:cNvSpPr>
            <a:spLocks noGrp="1"/>
          </p:cNvSpPr>
          <p:nvPr>
            <p:ph type="sldNum" sz="quarter" idx="12"/>
          </p:nvPr>
        </p:nvSpPr>
        <p:spPr/>
        <p:txBody>
          <a:bodyPr/>
          <a:lstStyle/>
          <a:p>
            <a:pPr>
              <a:defRPr/>
            </a:pPr>
            <a:fld id="{346DFFE3-10E2-41E1-86BE-D6A63710A68F}" type="slidenum">
              <a:rPr lang="tr-TR" smtClean="0"/>
              <a:pPr>
                <a:defRPr/>
              </a:pPr>
              <a:t>‹#›</a:t>
            </a:fld>
            <a:endParaRPr lang="tr-TR"/>
          </a:p>
        </p:txBody>
      </p:sp>
    </p:spTree>
    <p:extLst>
      <p:ext uri="{BB962C8B-B14F-4D97-AF65-F5344CB8AC3E}">
        <p14:creationId xmlns:p14="http://schemas.microsoft.com/office/powerpoint/2010/main" val="128257747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a:t>Asıl başlık stili için tıklatın</a:t>
            </a: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düzenlemek için tıklatın</a:t>
            </a:r>
          </a:p>
        </p:txBody>
      </p:sp>
      <p:sp>
        <p:nvSpPr>
          <p:cNvPr id="4" name="İçerik Yer Tutucusu 3"/>
          <p:cNvSpPr>
            <a:spLocks noGrp="1"/>
          </p:cNvSpPr>
          <p:nvPr>
            <p:ph sz="half" idx="2"/>
          </p:nvPr>
        </p:nvSpPr>
        <p:spPr>
          <a:xfrm>
            <a:off x="629842" y="2505075"/>
            <a:ext cx="3868340"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düzenlemek için tıklatın</a:t>
            </a:r>
          </a:p>
        </p:txBody>
      </p:sp>
      <p:sp>
        <p:nvSpPr>
          <p:cNvPr id="6" name="İçerik Yer Tutucusu 5"/>
          <p:cNvSpPr>
            <a:spLocks noGrp="1"/>
          </p:cNvSpPr>
          <p:nvPr>
            <p:ph sz="quarter" idx="4"/>
          </p:nvPr>
        </p:nvSpPr>
        <p:spPr>
          <a:xfrm>
            <a:off x="4629150" y="2505075"/>
            <a:ext cx="3887391"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pPr>
              <a:defRPr/>
            </a:pPr>
            <a:fld id="{E8DA9673-0F21-47FA-AF64-6EA7D4E392B0}" type="datetimeFigureOut">
              <a:rPr lang="tr-TR" smtClean="0"/>
              <a:pPr>
                <a:defRPr/>
              </a:pPr>
              <a:t>22.02.2021</a:t>
            </a:fld>
            <a:endParaRPr lang="tr-TR"/>
          </a:p>
        </p:txBody>
      </p:sp>
      <p:sp>
        <p:nvSpPr>
          <p:cNvPr id="8" name="Altbilgi Yer Tutucusu 7"/>
          <p:cNvSpPr>
            <a:spLocks noGrp="1"/>
          </p:cNvSpPr>
          <p:nvPr>
            <p:ph type="ftr" sz="quarter" idx="11"/>
          </p:nvPr>
        </p:nvSpPr>
        <p:spPr/>
        <p:txBody>
          <a:bodyPr/>
          <a:lstStyle/>
          <a:p>
            <a:pPr>
              <a:defRPr/>
            </a:pPr>
            <a:endParaRPr lang="tr-TR"/>
          </a:p>
        </p:txBody>
      </p:sp>
      <p:sp>
        <p:nvSpPr>
          <p:cNvPr id="9" name="Slayt Numarası Yer Tutucusu 8"/>
          <p:cNvSpPr>
            <a:spLocks noGrp="1"/>
          </p:cNvSpPr>
          <p:nvPr>
            <p:ph type="sldNum" sz="quarter" idx="12"/>
          </p:nvPr>
        </p:nvSpPr>
        <p:spPr/>
        <p:txBody>
          <a:bodyPr/>
          <a:lstStyle/>
          <a:p>
            <a:pPr>
              <a:defRPr/>
            </a:pPr>
            <a:fld id="{105E26D8-E465-475D-B20B-6923DC3C995C}" type="slidenum">
              <a:rPr lang="tr-TR" smtClean="0"/>
              <a:pPr>
                <a:defRPr/>
              </a:pPr>
              <a:t>‹#›</a:t>
            </a:fld>
            <a:endParaRPr lang="tr-TR"/>
          </a:p>
        </p:txBody>
      </p:sp>
    </p:spTree>
    <p:extLst>
      <p:ext uri="{BB962C8B-B14F-4D97-AF65-F5344CB8AC3E}">
        <p14:creationId xmlns:p14="http://schemas.microsoft.com/office/powerpoint/2010/main" val="264695043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pPr>
              <a:defRPr/>
            </a:pPr>
            <a:fld id="{2A883852-4303-41F5-8F4B-20CD0D0EC9F8}" type="datetimeFigureOut">
              <a:rPr lang="tr-TR" smtClean="0"/>
              <a:pPr>
                <a:defRPr/>
              </a:pPr>
              <a:t>22.02.2021</a:t>
            </a:fld>
            <a:endParaRPr lang="tr-TR"/>
          </a:p>
        </p:txBody>
      </p:sp>
      <p:sp>
        <p:nvSpPr>
          <p:cNvPr id="4" name="Altbilgi Yer Tutucusu 3"/>
          <p:cNvSpPr>
            <a:spLocks noGrp="1"/>
          </p:cNvSpPr>
          <p:nvPr>
            <p:ph type="ftr" sz="quarter" idx="11"/>
          </p:nvPr>
        </p:nvSpPr>
        <p:spPr/>
        <p:txBody>
          <a:bodyPr/>
          <a:lstStyle/>
          <a:p>
            <a:pPr>
              <a:defRPr/>
            </a:pPr>
            <a:endParaRPr lang="tr-TR"/>
          </a:p>
        </p:txBody>
      </p:sp>
      <p:sp>
        <p:nvSpPr>
          <p:cNvPr id="5" name="Slayt Numarası Yer Tutucusu 4"/>
          <p:cNvSpPr>
            <a:spLocks noGrp="1"/>
          </p:cNvSpPr>
          <p:nvPr>
            <p:ph type="sldNum" sz="quarter" idx="12"/>
          </p:nvPr>
        </p:nvSpPr>
        <p:spPr/>
        <p:txBody>
          <a:bodyPr/>
          <a:lstStyle/>
          <a:p>
            <a:pPr>
              <a:defRPr/>
            </a:pPr>
            <a:fld id="{9811EAAD-E47A-464C-944C-E84591D16CAD}" type="slidenum">
              <a:rPr lang="tr-TR" smtClean="0"/>
              <a:pPr>
                <a:defRPr/>
              </a:pPr>
              <a:t>‹#›</a:t>
            </a:fld>
            <a:endParaRPr lang="tr-TR"/>
          </a:p>
        </p:txBody>
      </p:sp>
    </p:spTree>
    <p:extLst>
      <p:ext uri="{BB962C8B-B14F-4D97-AF65-F5344CB8AC3E}">
        <p14:creationId xmlns:p14="http://schemas.microsoft.com/office/powerpoint/2010/main" val="72043245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pPr>
              <a:defRPr/>
            </a:pPr>
            <a:fld id="{C33820CF-4A56-4E6F-96F9-A6B447845C35}" type="datetimeFigureOut">
              <a:rPr lang="tr-TR" smtClean="0"/>
              <a:pPr>
                <a:defRPr/>
              </a:pPr>
              <a:t>22.02.2021</a:t>
            </a:fld>
            <a:endParaRPr lang="tr-TR"/>
          </a:p>
        </p:txBody>
      </p:sp>
      <p:sp>
        <p:nvSpPr>
          <p:cNvPr id="3" name="Altbilgi Yer Tutucusu 2"/>
          <p:cNvSpPr>
            <a:spLocks noGrp="1"/>
          </p:cNvSpPr>
          <p:nvPr>
            <p:ph type="ftr" sz="quarter" idx="11"/>
          </p:nvPr>
        </p:nvSpPr>
        <p:spPr/>
        <p:txBody>
          <a:bodyPr/>
          <a:lstStyle/>
          <a:p>
            <a:pPr>
              <a:defRPr/>
            </a:pPr>
            <a:endParaRPr lang="tr-TR"/>
          </a:p>
        </p:txBody>
      </p:sp>
      <p:sp>
        <p:nvSpPr>
          <p:cNvPr id="4" name="Slayt Numarası Yer Tutucusu 3"/>
          <p:cNvSpPr>
            <a:spLocks noGrp="1"/>
          </p:cNvSpPr>
          <p:nvPr>
            <p:ph type="sldNum" sz="quarter" idx="12"/>
          </p:nvPr>
        </p:nvSpPr>
        <p:spPr/>
        <p:txBody>
          <a:bodyPr/>
          <a:lstStyle/>
          <a:p>
            <a:pPr>
              <a:defRPr/>
            </a:pPr>
            <a:fld id="{84517B86-96A5-4A1F-932E-59217211EED9}" type="slidenum">
              <a:rPr lang="tr-TR" smtClean="0"/>
              <a:pPr>
                <a:defRPr/>
              </a:pPr>
              <a:t>‹#›</a:t>
            </a:fld>
            <a:endParaRPr lang="tr-TR"/>
          </a:p>
        </p:txBody>
      </p:sp>
    </p:spTree>
    <p:extLst>
      <p:ext uri="{BB962C8B-B14F-4D97-AF65-F5344CB8AC3E}">
        <p14:creationId xmlns:p14="http://schemas.microsoft.com/office/powerpoint/2010/main" val="6501495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a:t>Asıl başlık stili için tıklatın</a:t>
            </a:r>
          </a:p>
        </p:txBody>
      </p:sp>
      <p:sp>
        <p:nvSpPr>
          <p:cNvPr id="3" name="İçerik Yer Tutucus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pPr>
              <a:defRPr/>
            </a:pPr>
            <a:fld id="{F072F7BD-374D-4299-AEEC-3F10F28EC860}" type="datetimeFigureOut">
              <a:rPr lang="tr-TR" smtClean="0"/>
              <a:pPr>
                <a:defRPr/>
              </a:pPr>
              <a:t>22.02.2021</a:t>
            </a:fld>
            <a:endParaRPr lang="tr-TR"/>
          </a:p>
        </p:txBody>
      </p:sp>
      <p:sp>
        <p:nvSpPr>
          <p:cNvPr id="6" name="Altbilgi Yer Tutucusu 5"/>
          <p:cNvSpPr>
            <a:spLocks noGrp="1"/>
          </p:cNvSpPr>
          <p:nvPr>
            <p:ph type="ftr" sz="quarter" idx="11"/>
          </p:nvPr>
        </p:nvSpPr>
        <p:spPr/>
        <p:txBody>
          <a:bodyPr/>
          <a:lstStyle/>
          <a:p>
            <a:pPr>
              <a:defRPr/>
            </a:pPr>
            <a:endParaRPr lang="tr-TR"/>
          </a:p>
        </p:txBody>
      </p:sp>
      <p:sp>
        <p:nvSpPr>
          <p:cNvPr id="7" name="Slayt Numarası Yer Tutucusu 6"/>
          <p:cNvSpPr>
            <a:spLocks noGrp="1"/>
          </p:cNvSpPr>
          <p:nvPr>
            <p:ph type="sldNum" sz="quarter" idx="12"/>
          </p:nvPr>
        </p:nvSpPr>
        <p:spPr/>
        <p:txBody>
          <a:bodyPr/>
          <a:lstStyle/>
          <a:p>
            <a:pPr>
              <a:defRPr/>
            </a:pPr>
            <a:fld id="{82EE6DD7-9B2E-4A04-9F85-CD318B9ECEE0}" type="slidenum">
              <a:rPr lang="tr-TR" smtClean="0"/>
              <a:pPr>
                <a:defRPr/>
              </a:pPr>
              <a:t>‹#›</a:t>
            </a:fld>
            <a:endParaRPr lang="tr-TR"/>
          </a:p>
        </p:txBody>
      </p:sp>
    </p:spTree>
    <p:extLst>
      <p:ext uri="{BB962C8B-B14F-4D97-AF65-F5344CB8AC3E}">
        <p14:creationId xmlns:p14="http://schemas.microsoft.com/office/powerpoint/2010/main" val="331577715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a:t>Asıl başlık stili için tıklatın</a:t>
            </a:r>
          </a:p>
        </p:txBody>
      </p:sp>
      <p:sp>
        <p:nvSpPr>
          <p:cNvPr id="3" name="Resim Yer Tutucusu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pPr>
              <a:defRPr/>
            </a:pPr>
            <a:fld id="{DAEFE8E0-FC10-4F79-BE7B-77D2EF9D8687}" type="datetimeFigureOut">
              <a:rPr lang="tr-TR" smtClean="0"/>
              <a:pPr>
                <a:defRPr/>
              </a:pPr>
              <a:t>22.02.2021</a:t>
            </a:fld>
            <a:endParaRPr lang="tr-TR"/>
          </a:p>
        </p:txBody>
      </p:sp>
      <p:sp>
        <p:nvSpPr>
          <p:cNvPr id="6" name="Altbilgi Yer Tutucusu 5"/>
          <p:cNvSpPr>
            <a:spLocks noGrp="1"/>
          </p:cNvSpPr>
          <p:nvPr>
            <p:ph type="ftr" sz="quarter" idx="11"/>
          </p:nvPr>
        </p:nvSpPr>
        <p:spPr/>
        <p:txBody>
          <a:bodyPr/>
          <a:lstStyle/>
          <a:p>
            <a:pPr>
              <a:defRPr/>
            </a:pPr>
            <a:endParaRPr lang="tr-TR"/>
          </a:p>
        </p:txBody>
      </p:sp>
      <p:sp>
        <p:nvSpPr>
          <p:cNvPr id="7" name="Slayt Numarası Yer Tutucusu 6"/>
          <p:cNvSpPr>
            <a:spLocks noGrp="1"/>
          </p:cNvSpPr>
          <p:nvPr>
            <p:ph type="sldNum" sz="quarter" idx="12"/>
          </p:nvPr>
        </p:nvSpPr>
        <p:spPr/>
        <p:txBody>
          <a:bodyPr/>
          <a:lstStyle/>
          <a:p>
            <a:pPr>
              <a:defRPr/>
            </a:pPr>
            <a:fld id="{084DB3B9-FAD5-4850-A3C0-0947031A52C8}" type="slidenum">
              <a:rPr lang="tr-TR" smtClean="0"/>
              <a:pPr>
                <a:defRPr/>
              </a:pPr>
              <a:t>‹#›</a:t>
            </a:fld>
            <a:endParaRPr lang="tr-TR"/>
          </a:p>
        </p:txBody>
      </p:sp>
    </p:spTree>
    <p:extLst>
      <p:ext uri="{BB962C8B-B14F-4D97-AF65-F5344CB8AC3E}">
        <p14:creationId xmlns:p14="http://schemas.microsoft.com/office/powerpoint/2010/main" val="115151962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pPr>
              <a:defRPr/>
            </a:pPr>
            <a:fld id="{3EED3BCB-3893-4707-9306-4D401033F7C7}" type="datetimeFigureOut">
              <a:rPr lang="tr-TR" smtClean="0"/>
              <a:pPr>
                <a:defRPr/>
              </a:pPr>
              <a:t>22.02.2021</a:t>
            </a:fld>
            <a:endParaRPr lang="tr-TR"/>
          </a:p>
        </p:txBody>
      </p:sp>
      <p:sp>
        <p:nvSpPr>
          <p:cNvPr id="5" name="Altbilgi Yer Tutucusu 4"/>
          <p:cNvSpPr>
            <a:spLocks noGrp="1"/>
          </p:cNvSpPr>
          <p:nvPr>
            <p:ph type="ftr" sz="quarter" idx="11"/>
          </p:nvPr>
        </p:nvSpPr>
        <p:spPr/>
        <p:txBody>
          <a:bodyPr/>
          <a:lstStyle/>
          <a:p>
            <a:pPr>
              <a:defRPr/>
            </a:pPr>
            <a:endParaRPr lang="tr-TR"/>
          </a:p>
        </p:txBody>
      </p:sp>
      <p:sp>
        <p:nvSpPr>
          <p:cNvPr id="6" name="Slayt Numarası Yer Tutucusu 5"/>
          <p:cNvSpPr>
            <a:spLocks noGrp="1"/>
          </p:cNvSpPr>
          <p:nvPr>
            <p:ph type="sldNum" sz="quarter" idx="12"/>
          </p:nvPr>
        </p:nvSpPr>
        <p:spPr/>
        <p:txBody>
          <a:bodyPr/>
          <a:lstStyle/>
          <a:p>
            <a:pPr>
              <a:defRPr/>
            </a:pPr>
            <a:fld id="{5C5F138E-B4C7-4DE6-9E9B-6F845D0C5914}" type="slidenum">
              <a:rPr lang="tr-TR" smtClean="0"/>
              <a:pPr>
                <a:defRPr/>
              </a:pPr>
              <a:t>‹#›</a:t>
            </a:fld>
            <a:endParaRPr lang="tr-TR"/>
          </a:p>
        </p:txBody>
      </p:sp>
    </p:spTree>
    <p:extLst>
      <p:ext uri="{BB962C8B-B14F-4D97-AF65-F5344CB8AC3E}">
        <p14:creationId xmlns:p14="http://schemas.microsoft.com/office/powerpoint/2010/main" val="36850151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pPr>
              <a:defRPr/>
            </a:pPr>
            <a:fld id="{0F82AB59-A332-4F6B-A92D-2BCFBC78C2AF}" type="datetimeFigureOut">
              <a:rPr lang="tr-TR" smtClean="0"/>
              <a:pPr>
                <a:defRPr/>
              </a:pPr>
              <a:t>22.02.2021</a:t>
            </a:fld>
            <a:endParaRPr lang="tr-TR"/>
          </a:p>
        </p:txBody>
      </p:sp>
      <p:sp>
        <p:nvSpPr>
          <p:cNvPr id="5" name="Altbilgi Yer Tutucusu 4"/>
          <p:cNvSpPr>
            <a:spLocks noGrp="1"/>
          </p:cNvSpPr>
          <p:nvPr>
            <p:ph type="ftr" sz="quarter" idx="11"/>
          </p:nvPr>
        </p:nvSpPr>
        <p:spPr/>
        <p:txBody>
          <a:bodyPr/>
          <a:lstStyle/>
          <a:p>
            <a:pPr>
              <a:defRPr/>
            </a:pPr>
            <a:endParaRPr lang="tr-TR"/>
          </a:p>
        </p:txBody>
      </p:sp>
      <p:sp>
        <p:nvSpPr>
          <p:cNvPr id="6" name="Slayt Numarası Yer Tutucusu 5"/>
          <p:cNvSpPr>
            <a:spLocks noGrp="1"/>
          </p:cNvSpPr>
          <p:nvPr>
            <p:ph type="sldNum" sz="quarter" idx="12"/>
          </p:nvPr>
        </p:nvSpPr>
        <p:spPr/>
        <p:txBody>
          <a:bodyPr/>
          <a:lstStyle/>
          <a:p>
            <a:pPr>
              <a:defRPr/>
            </a:pPr>
            <a:fld id="{AB13905C-AFD3-4B5F-9D54-78F22D1E439C}" type="slidenum">
              <a:rPr lang="tr-TR" smtClean="0"/>
              <a:pPr>
                <a:defRPr/>
              </a:pPr>
              <a:t>‹#›</a:t>
            </a:fld>
            <a:endParaRPr lang="tr-TR"/>
          </a:p>
        </p:txBody>
      </p:sp>
    </p:spTree>
    <p:extLst>
      <p:ext uri="{BB962C8B-B14F-4D97-AF65-F5344CB8AC3E}">
        <p14:creationId xmlns:p14="http://schemas.microsoft.com/office/powerpoint/2010/main" val="16221355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pPr>
              <a:defRPr/>
            </a:pPr>
            <a:fld id="{D44D6575-DA90-4363-BA8B-4936A2D4B1DF}" type="datetimeFigureOut">
              <a:rPr lang="tr-TR" smtClean="0"/>
              <a:pPr>
                <a:defRPr/>
              </a:pPr>
              <a:t>22.02.2021</a:t>
            </a:fld>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a:xfrm>
            <a:off x="8273317" y="6116070"/>
            <a:ext cx="413483" cy="365125"/>
          </a:xfrm>
        </p:spPr>
        <p:txBody>
          <a:bodyPr/>
          <a:lstStyle/>
          <a:p>
            <a:pPr>
              <a:defRPr/>
            </a:pPr>
            <a:fld id="{54CA6A71-C026-45FD-9E78-BA5F6824FC6A}" type="slidenum">
              <a:rPr lang="tr-TR" smtClean="0"/>
              <a:pPr>
                <a:defRPr/>
              </a:pPr>
              <a:t>‹#›</a:t>
            </a:fld>
            <a:endParaRPr lang="tr-TR"/>
          </a:p>
        </p:txBody>
      </p:sp>
    </p:spTree>
    <p:extLst>
      <p:ext uri="{BB962C8B-B14F-4D97-AF65-F5344CB8AC3E}">
        <p14:creationId xmlns:p14="http://schemas.microsoft.com/office/powerpoint/2010/main" val="4106947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tr-TR"/>
              <a:t>Asıl başlık stili için tıklatın</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pPr>
              <a:defRPr/>
            </a:pPr>
            <a:fld id="{BF48F8C1-5E8F-49E1-9DE7-E08712B0677E}" type="datetimeFigureOut">
              <a:rPr lang="tr-TR" smtClean="0"/>
              <a:pPr>
                <a:defRPr/>
              </a:pPr>
              <a:t>22.02.2021</a:t>
            </a:fld>
            <a:endParaRPr lang="tr-TR"/>
          </a:p>
        </p:txBody>
      </p:sp>
      <p:sp>
        <p:nvSpPr>
          <p:cNvPr id="6" name="Footer Placeholder 5"/>
          <p:cNvSpPr>
            <a:spLocks noGrp="1"/>
          </p:cNvSpPr>
          <p:nvPr>
            <p:ph type="ftr" sz="quarter" idx="11"/>
          </p:nvPr>
        </p:nvSpPr>
        <p:spPr/>
        <p:txBody>
          <a:bodyPr/>
          <a:lstStyle/>
          <a:p>
            <a:pPr>
              <a:defRPr/>
            </a:pPr>
            <a:endParaRPr lang="tr-TR"/>
          </a:p>
        </p:txBody>
      </p:sp>
      <p:sp>
        <p:nvSpPr>
          <p:cNvPr id="7" name="Slide Number Placeholder 6"/>
          <p:cNvSpPr>
            <a:spLocks noGrp="1"/>
          </p:cNvSpPr>
          <p:nvPr>
            <p:ph type="sldNum" sz="quarter" idx="12"/>
          </p:nvPr>
        </p:nvSpPr>
        <p:spPr/>
        <p:txBody>
          <a:bodyPr/>
          <a:lstStyle/>
          <a:p>
            <a:pPr>
              <a:defRPr/>
            </a:pPr>
            <a:fld id="{346DFFE3-10E2-41E1-86BE-D6A63710A68F}" type="slidenum">
              <a:rPr lang="tr-TR" smtClean="0"/>
              <a:pPr>
                <a:defRPr/>
              </a:pPr>
              <a:t>‹#›</a:t>
            </a:fld>
            <a:endParaRPr lang="tr-TR"/>
          </a:p>
        </p:txBody>
      </p:sp>
    </p:spTree>
    <p:extLst>
      <p:ext uri="{BB962C8B-B14F-4D97-AF65-F5344CB8AC3E}">
        <p14:creationId xmlns:p14="http://schemas.microsoft.com/office/powerpoint/2010/main" val="5243866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pPr>
              <a:defRPr/>
            </a:pPr>
            <a:fld id="{E8DA9673-0F21-47FA-AF64-6EA7D4E392B0}" type="datetimeFigureOut">
              <a:rPr lang="tr-TR" smtClean="0"/>
              <a:pPr>
                <a:defRPr/>
              </a:pPr>
              <a:t>22.02.2021</a:t>
            </a:fld>
            <a:endParaRPr lang="tr-TR"/>
          </a:p>
        </p:txBody>
      </p:sp>
      <p:sp>
        <p:nvSpPr>
          <p:cNvPr id="8" name="Footer Placeholder 7"/>
          <p:cNvSpPr>
            <a:spLocks noGrp="1"/>
          </p:cNvSpPr>
          <p:nvPr>
            <p:ph type="ftr" sz="quarter" idx="11"/>
          </p:nvPr>
        </p:nvSpPr>
        <p:spPr/>
        <p:txBody>
          <a:bodyPr/>
          <a:lstStyle/>
          <a:p>
            <a:pPr>
              <a:defRPr/>
            </a:pPr>
            <a:endParaRPr lang="tr-TR"/>
          </a:p>
        </p:txBody>
      </p:sp>
      <p:sp>
        <p:nvSpPr>
          <p:cNvPr id="9" name="Slide Number Placeholder 8"/>
          <p:cNvSpPr>
            <a:spLocks noGrp="1"/>
          </p:cNvSpPr>
          <p:nvPr>
            <p:ph type="sldNum" sz="quarter" idx="12"/>
          </p:nvPr>
        </p:nvSpPr>
        <p:spPr/>
        <p:txBody>
          <a:bodyPr/>
          <a:lstStyle/>
          <a:p>
            <a:pPr>
              <a:defRPr/>
            </a:pPr>
            <a:fld id="{105E26D8-E465-475D-B20B-6923DC3C995C}" type="slidenum">
              <a:rPr lang="tr-TR" smtClean="0"/>
              <a:pPr>
                <a:defRPr/>
              </a:pPr>
              <a:t>‹#›</a:t>
            </a:fld>
            <a:endParaRPr lang="tr-TR"/>
          </a:p>
        </p:txBody>
      </p:sp>
    </p:spTree>
    <p:extLst>
      <p:ext uri="{BB962C8B-B14F-4D97-AF65-F5344CB8AC3E}">
        <p14:creationId xmlns:p14="http://schemas.microsoft.com/office/powerpoint/2010/main" val="1635663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pPr>
              <a:defRPr/>
            </a:pPr>
            <a:fld id="{2A883852-4303-41F5-8F4B-20CD0D0EC9F8}" type="datetimeFigureOut">
              <a:rPr lang="tr-TR" smtClean="0"/>
              <a:pPr>
                <a:defRPr/>
              </a:pPr>
              <a:t>22.02.2021</a:t>
            </a:fld>
            <a:endParaRPr lang="tr-TR"/>
          </a:p>
        </p:txBody>
      </p:sp>
      <p:sp>
        <p:nvSpPr>
          <p:cNvPr id="4" name="Footer Placeholder 3"/>
          <p:cNvSpPr>
            <a:spLocks noGrp="1"/>
          </p:cNvSpPr>
          <p:nvPr>
            <p:ph type="ftr" sz="quarter" idx="11"/>
          </p:nvPr>
        </p:nvSpPr>
        <p:spPr/>
        <p:txBody>
          <a:bodyPr/>
          <a:lstStyle/>
          <a:p>
            <a:pPr>
              <a:defRPr/>
            </a:pPr>
            <a:endParaRPr lang="tr-TR"/>
          </a:p>
        </p:txBody>
      </p:sp>
      <p:sp>
        <p:nvSpPr>
          <p:cNvPr id="5" name="Slide Number Placeholder 4"/>
          <p:cNvSpPr>
            <a:spLocks noGrp="1"/>
          </p:cNvSpPr>
          <p:nvPr>
            <p:ph type="sldNum" sz="quarter" idx="12"/>
          </p:nvPr>
        </p:nvSpPr>
        <p:spPr/>
        <p:txBody>
          <a:bodyPr/>
          <a:lstStyle/>
          <a:p>
            <a:pPr>
              <a:defRPr/>
            </a:pPr>
            <a:fld id="{9811EAAD-E47A-464C-944C-E84591D16CAD}" type="slidenum">
              <a:rPr lang="tr-TR" smtClean="0"/>
              <a:pPr>
                <a:defRPr/>
              </a:pPr>
              <a:t>‹#›</a:t>
            </a:fld>
            <a:endParaRPr lang="tr-TR"/>
          </a:p>
        </p:txBody>
      </p:sp>
    </p:spTree>
    <p:extLst>
      <p:ext uri="{BB962C8B-B14F-4D97-AF65-F5344CB8AC3E}">
        <p14:creationId xmlns:p14="http://schemas.microsoft.com/office/powerpoint/2010/main" val="1173435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C33820CF-4A56-4E6F-96F9-A6B447845C35}" type="datetimeFigureOut">
              <a:rPr lang="tr-TR" smtClean="0"/>
              <a:pPr>
                <a:defRPr/>
              </a:pPr>
              <a:t>22.02.2021</a:t>
            </a:fld>
            <a:endParaRPr lang="tr-TR"/>
          </a:p>
        </p:txBody>
      </p:sp>
      <p:sp>
        <p:nvSpPr>
          <p:cNvPr id="3" name="Footer Placeholder 2"/>
          <p:cNvSpPr>
            <a:spLocks noGrp="1"/>
          </p:cNvSpPr>
          <p:nvPr>
            <p:ph type="ftr" sz="quarter" idx="11"/>
          </p:nvPr>
        </p:nvSpPr>
        <p:spPr/>
        <p:txBody>
          <a:bodyPr/>
          <a:lstStyle/>
          <a:p>
            <a:pPr>
              <a:defRPr/>
            </a:pPr>
            <a:endParaRPr lang="tr-TR"/>
          </a:p>
        </p:txBody>
      </p:sp>
      <p:sp>
        <p:nvSpPr>
          <p:cNvPr id="4" name="Slide Number Placeholder 3"/>
          <p:cNvSpPr>
            <a:spLocks noGrp="1"/>
          </p:cNvSpPr>
          <p:nvPr>
            <p:ph type="sldNum" sz="quarter" idx="12"/>
          </p:nvPr>
        </p:nvSpPr>
        <p:spPr/>
        <p:txBody>
          <a:bodyPr/>
          <a:lstStyle/>
          <a:p>
            <a:pPr>
              <a:defRPr/>
            </a:pPr>
            <a:fld id="{84517B86-96A5-4A1F-932E-59217211EED9}" type="slidenum">
              <a:rPr lang="tr-TR" smtClean="0"/>
              <a:pPr>
                <a:defRPr/>
              </a:pPr>
              <a:t>‹#›</a:t>
            </a:fld>
            <a:endParaRPr lang="tr-TR"/>
          </a:p>
        </p:txBody>
      </p:sp>
    </p:spTree>
    <p:extLst>
      <p:ext uri="{BB962C8B-B14F-4D97-AF65-F5344CB8AC3E}">
        <p14:creationId xmlns:p14="http://schemas.microsoft.com/office/powerpoint/2010/main" val="3207909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tr-TR"/>
              <a:t>Asıl başlık stili için tıklatın</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pPr>
              <a:defRPr/>
            </a:pPr>
            <a:fld id="{F072F7BD-374D-4299-AEEC-3F10F28EC860}" type="datetimeFigureOut">
              <a:rPr lang="tr-TR" smtClean="0"/>
              <a:pPr>
                <a:defRPr/>
              </a:pPr>
              <a:t>22.02.2021</a:t>
            </a:fld>
            <a:endParaRPr lang="tr-TR"/>
          </a:p>
        </p:txBody>
      </p:sp>
      <p:sp>
        <p:nvSpPr>
          <p:cNvPr id="6" name="Footer Placeholder 5"/>
          <p:cNvSpPr>
            <a:spLocks noGrp="1"/>
          </p:cNvSpPr>
          <p:nvPr>
            <p:ph type="ftr" sz="quarter" idx="11"/>
          </p:nvPr>
        </p:nvSpPr>
        <p:spPr/>
        <p:txBody>
          <a:bodyPr/>
          <a:lstStyle/>
          <a:p>
            <a:pPr>
              <a:defRPr/>
            </a:pPr>
            <a:endParaRPr lang="tr-TR"/>
          </a:p>
        </p:txBody>
      </p:sp>
      <p:sp>
        <p:nvSpPr>
          <p:cNvPr id="7" name="Slide Number Placeholder 6"/>
          <p:cNvSpPr>
            <a:spLocks noGrp="1"/>
          </p:cNvSpPr>
          <p:nvPr>
            <p:ph type="sldNum" sz="quarter" idx="12"/>
          </p:nvPr>
        </p:nvSpPr>
        <p:spPr/>
        <p:txBody>
          <a:bodyPr/>
          <a:lstStyle/>
          <a:p>
            <a:pPr>
              <a:defRPr/>
            </a:pPr>
            <a:fld id="{82EE6DD7-9B2E-4A04-9F85-CD318B9ECEE0}" type="slidenum">
              <a:rPr lang="tr-TR" smtClean="0"/>
              <a:pPr>
                <a:defRPr/>
              </a:pPr>
              <a:t>‹#›</a:t>
            </a:fld>
            <a:endParaRPr lang="tr-TR"/>
          </a:p>
        </p:txBody>
      </p:sp>
    </p:spTree>
    <p:extLst>
      <p:ext uri="{BB962C8B-B14F-4D97-AF65-F5344CB8AC3E}">
        <p14:creationId xmlns:p14="http://schemas.microsoft.com/office/powerpoint/2010/main" val="16966699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tr-TR"/>
              <a:t>Asıl başlık stili için tıklatın</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pPr>
              <a:defRPr/>
            </a:pPr>
            <a:fld id="{DAEFE8E0-FC10-4F79-BE7B-77D2EF9D8687}" type="datetimeFigureOut">
              <a:rPr lang="tr-TR" smtClean="0"/>
              <a:pPr>
                <a:defRPr/>
              </a:pPr>
              <a:t>22.02.2021</a:t>
            </a:fld>
            <a:endParaRPr lang="tr-TR"/>
          </a:p>
        </p:txBody>
      </p:sp>
      <p:sp>
        <p:nvSpPr>
          <p:cNvPr id="6" name="Footer Placeholder 5"/>
          <p:cNvSpPr>
            <a:spLocks noGrp="1"/>
          </p:cNvSpPr>
          <p:nvPr>
            <p:ph type="ftr" sz="quarter" idx="11"/>
          </p:nvPr>
        </p:nvSpPr>
        <p:spPr/>
        <p:txBody>
          <a:bodyPr/>
          <a:lstStyle/>
          <a:p>
            <a:pPr>
              <a:defRPr/>
            </a:pPr>
            <a:endParaRPr lang="tr-TR"/>
          </a:p>
        </p:txBody>
      </p:sp>
      <p:sp>
        <p:nvSpPr>
          <p:cNvPr id="7" name="Slide Number Placeholder 6"/>
          <p:cNvSpPr>
            <a:spLocks noGrp="1"/>
          </p:cNvSpPr>
          <p:nvPr>
            <p:ph type="sldNum" sz="quarter" idx="12"/>
          </p:nvPr>
        </p:nvSpPr>
        <p:spPr/>
        <p:txBody>
          <a:bodyPr/>
          <a:lstStyle/>
          <a:p>
            <a:pPr>
              <a:defRPr/>
            </a:pPr>
            <a:fld id="{084DB3B9-FAD5-4850-A3C0-0947031A52C8}" type="slidenum">
              <a:rPr lang="tr-TR" smtClean="0"/>
              <a:pPr>
                <a:defRPr/>
              </a:pPr>
              <a:t>‹#›</a:t>
            </a:fld>
            <a:endParaRPr lang="tr-TR"/>
          </a:p>
        </p:txBody>
      </p:sp>
    </p:spTree>
    <p:extLst>
      <p:ext uri="{BB962C8B-B14F-4D97-AF65-F5344CB8AC3E}">
        <p14:creationId xmlns:p14="http://schemas.microsoft.com/office/powerpoint/2010/main" val="4398295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tr-TR"/>
              <a:t>Asıl başlık stili için tıklatın</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a:defRPr/>
            </a:pPr>
            <a:fld id="{073C8422-AC9C-4E97-A72B-CC602A61C1B2}" type="datetimeFigureOut">
              <a:rPr lang="tr-TR" smtClean="0"/>
              <a:pPr>
                <a:defRPr/>
              </a:pPr>
              <a:t>22.02.2021</a:t>
            </a:fld>
            <a:endParaRPr lang="tr-TR"/>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pPr>
              <a:defRPr/>
            </a:pPr>
            <a:r>
              <a:rPr lang="tr-TR"/>
              <a:t>Strateji Geliştirme Daire Başkanlığı</a:t>
            </a:r>
            <a:endParaRPr lang="tr-TR" dirty="0"/>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a:defRPr/>
            </a:pPr>
            <a:r>
              <a:rPr lang="tr-TR"/>
              <a:t>İlknur TUNÇ</a:t>
            </a:r>
            <a:endParaRPr lang="tr-TR" dirty="0"/>
          </a:p>
        </p:txBody>
      </p:sp>
    </p:spTree>
    <p:extLst>
      <p:ext uri="{BB962C8B-B14F-4D97-AF65-F5344CB8AC3E}">
        <p14:creationId xmlns:p14="http://schemas.microsoft.com/office/powerpoint/2010/main" val="1418627438"/>
      </p:ext>
    </p:extLst>
  </p:cSld>
  <p:clrMap bg1="lt1" tx1="dk1" bg2="lt2" tx2="dk2" accent1="accent1" accent2="accent2" accent3="accent3" accent4="accent4" accent5="accent5" accent6="accent6" hlink="hlink" folHlink="folHlink"/>
  <p:sldLayoutIdLst>
    <p:sldLayoutId id="2147483977" r:id="rId1"/>
    <p:sldLayoutId id="2147483978" r:id="rId2"/>
    <p:sldLayoutId id="2147483979" r:id="rId3"/>
    <p:sldLayoutId id="2147483980" r:id="rId4"/>
    <p:sldLayoutId id="2147483981" r:id="rId5"/>
    <p:sldLayoutId id="2147483982" r:id="rId6"/>
    <p:sldLayoutId id="2147483983" r:id="rId7"/>
    <p:sldLayoutId id="2147483984" r:id="rId8"/>
    <p:sldLayoutId id="2147483985" r:id="rId9"/>
    <p:sldLayoutId id="2147483986" r:id="rId10"/>
    <p:sldLayoutId id="2147483987" r:id="rId11"/>
    <p:sldLayoutId id="2147483988" r:id="rId12"/>
    <p:sldLayoutId id="2147483989" r:id="rId13"/>
    <p:sldLayoutId id="2147483990" r:id="rId14"/>
    <p:sldLayoutId id="2147483991" r:id="rId15"/>
    <p:sldLayoutId id="2147483992" r:id="rId16"/>
    <p:sldLayoutId id="2147483993"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073C8422-AC9C-4E97-A72B-CC602A61C1B2}" type="datetimeFigureOut">
              <a:rPr lang="tr-TR" smtClean="0"/>
              <a:pPr>
                <a:defRPr/>
              </a:pPr>
              <a:t>22.02.2021</a:t>
            </a:fld>
            <a:endParaRPr lang="tr-TR"/>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r>
              <a:rPr lang="tr-TR"/>
              <a:t>Strateji Geliştirme Daire Başkanlığı</a:t>
            </a:r>
            <a:endParaRPr lang="tr-TR" dirty="0"/>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r>
              <a:rPr lang="tr-TR"/>
              <a:t>İlknur TUNÇ</a:t>
            </a:r>
            <a:endParaRPr lang="tr-TR" dirty="0"/>
          </a:p>
        </p:txBody>
      </p:sp>
    </p:spTree>
    <p:extLst>
      <p:ext uri="{BB962C8B-B14F-4D97-AF65-F5344CB8AC3E}">
        <p14:creationId xmlns:p14="http://schemas.microsoft.com/office/powerpoint/2010/main" val="247700577"/>
      </p:ext>
    </p:extLst>
  </p:cSld>
  <p:clrMap bg1="lt1" tx1="dk1" bg2="lt2" tx2="dk2" accent1="accent1" accent2="accent2" accent3="accent3" accent4="accent4" accent5="accent5" accent6="accent6" hlink="hlink" folHlink="folHlink"/>
  <p:sldLayoutIdLst>
    <p:sldLayoutId id="2147483995" r:id="rId1"/>
    <p:sldLayoutId id="2147483996" r:id="rId2"/>
    <p:sldLayoutId id="2147483997" r:id="rId3"/>
    <p:sldLayoutId id="2147483998" r:id="rId4"/>
    <p:sldLayoutId id="2147483999" r:id="rId5"/>
    <p:sldLayoutId id="2147484000" r:id="rId6"/>
    <p:sldLayoutId id="2147484001" r:id="rId7"/>
    <p:sldLayoutId id="2147484002" r:id="rId8"/>
    <p:sldLayoutId id="2147484003" r:id="rId9"/>
    <p:sldLayoutId id="2147484004" r:id="rId10"/>
    <p:sldLayoutId id="214748400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2.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txBox="1">
            <a:spLocks/>
          </p:cNvSpPr>
          <p:nvPr/>
        </p:nvSpPr>
        <p:spPr>
          <a:xfrm>
            <a:off x="1835696" y="604152"/>
            <a:ext cx="4982813" cy="1329216"/>
          </a:xfrm>
          <a:prstGeom prst="rect">
            <a:avLst/>
          </a:prstGeom>
        </p:spPr>
        <p:txBody>
          <a:bodyPr anchor="b">
            <a:scene3d>
              <a:camera prst="orthographicFront"/>
              <a:lightRig rig="balanced" dir="t">
                <a:rot lat="0" lon="0" rev="2100000"/>
              </a:lightRig>
            </a:scene3d>
            <a:sp3d extrusionH="57150" prstMaterial="metal">
              <a:bevelT w="38100" h="25400"/>
              <a:contourClr>
                <a:schemeClr val="bg2"/>
              </a:contourClr>
            </a:sp3d>
          </a:bodyPr>
          <a:lstStyle/>
          <a:p>
            <a:pPr algn="ctr" fontAlgn="auto">
              <a:spcAft>
                <a:spcPts val="0"/>
              </a:spcAft>
              <a:defRPr/>
            </a:pPr>
            <a:endParaRPr lang="tr-TR" sz="2400" b="1" dirty="0">
              <a:ln w="50800"/>
              <a:solidFill>
                <a:schemeClr val="accent1">
                  <a:lumMod val="50000"/>
                </a:schemeClr>
              </a:solidFill>
              <a:latin typeface="Georgia"/>
            </a:endParaRPr>
          </a:p>
          <a:p>
            <a:pPr algn="ctr" fontAlgn="auto">
              <a:spcAft>
                <a:spcPts val="0"/>
              </a:spcAft>
              <a:defRPr/>
            </a:pPr>
            <a:endParaRPr lang="tr-TR" sz="2400" b="1" kern="0" dirty="0">
              <a:ln w="50800"/>
              <a:solidFill>
                <a:schemeClr val="accent1">
                  <a:lumMod val="50000"/>
                </a:schemeClr>
              </a:solidFill>
              <a:latin typeface="+mn-lt"/>
            </a:endParaRPr>
          </a:p>
          <a:p>
            <a:pPr algn="ctr" fontAlgn="auto">
              <a:spcAft>
                <a:spcPts val="0"/>
              </a:spcAft>
              <a:defRPr/>
            </a:pPr>
            <a:endParaRPr lang="tr-TR" sz="2400" b="1" kern="0" dirty="0">
              <a:ln w="50800"/>
              <a:solidFill>
                <a:srgbClr val="781E46"/>
              </a:solidFill>
              <a:latin typeface="Calisto MT" pitchFamily="18" charset="0"/>
            </a:endParaRPr>
          </a:p>
          <a:p>
            <a:pPr algn="ctr" fontAlgn="auto">
              <a:spcAft>
                <a:spcPts val="0"/>
              </a:spcAft>
              <a:defRPr/>
            </a:pPr>
            <a:endParaRPr lang="tr-TR" sz="2400" b="1" kern="0" dirty="0">
              <a:ln w="50800"/>
              <a:solidFill>
                <a:srgbClr val="781E46"/>
              </a:solidFill>
              <a:latin typeface="Calisto MT" pitchFamily="18" charset="0"/>
            </a:endParaRPr>
          </a:p>
          <a:p>
            <a:pPr algn="ctr" fontAlgn="auto">
              <a:spcAft>
                <a:spcPts val="0"/>
              </a:spcAft>
              <a:defRPr/>
            </a:pPr>
            <a:endParaRPr lang="tr-TR" sz="2400" b="1" kern="0" dirty="0">
              <a:ln w="50800"/>
              <a:solidFill>
                <a:srgbClr val="781E46"/>
              </a:solidFill>
              <a:latin typeface="Calisto MT" pitchFamily="18" charset="0"/>
            </a:endParaRPr>
          </a:p>
          <a:p>
            <a:pPr algn="ctr" fontAlgn="auto">
              <a:spcAft>
                <a:spcPts val="0"/>
              </a:spcAft>
              <a:defRPr/>
            </a:pPr>
            <a:r>
              <a:rPr lang="tr-TR" sz="2400" b="1" kern="0" dirty="0">
                <a:ln w="50800"/>
                <a:solidFill>
                  <a:srgbClr val="781E46"/>
                </a:solidFill>
                <a:latin typeface="Calisto MT" pitchFamily="18" charset="0"/>
              </a:rPr>
              <a:t>T.C. </a:t>
            </a:r>
          </a:p>
          <a:p>
            <a:pPr algn="ctr" fontAlgn="auto">
              <a:spcAft>
                <a:spcPts val="0"/>
              </a:spcAft>
              <a:defRPr/>
            </a:pPr>
            <a:r>
              <a:rPr lang="tr-TR" sz="2400" b="1" kern="0" dirty="0">
                <a:ln w="50800"/>
                <a:solidFill>
                  <a:srgbClr val="781E46"/>
                </a:solidFill>
                <a:latin typeface="Calisto MT" pitchFamily="18" charset="0"/>
              </a:rPr>
              <a:t>ANKARA SOSYAL BİLİMLER </a:t>
            </a:r>
          </a:p>
          <a:p>
            <a:pPr algn="ctr" fontAlgn="auto">
              <a:spcAft>
                <a:spcPts val="0"/>
              </a:spcAft>
              <a:defRPr/>
            </a:pPr>
            <a:r>
              <a:rPr lang="tr-TR" sz="2400" b="1" dirty="0">
                <a:ln w="50800"/>
                <a:solidFill>
                  <a:srgbClr val="781E46"/>
                </a:solidFill>
                <a:latin typeface="Calisto MT" pitchFamily="18" charset="0"/>
              </a:rPr>
              <a:t>ÜNİVERSİTESİ</a:t>
            </a:r>
          </a:p>
        </p:txBody>
      </p:sp>
      <p:sp>
        <p:nvSpPr>
          <p:cNvPr id="6" name="Metin kutusu 5"/>
          <p:cNvSpPr txBox="1"/>
          <p:nvPr/>
        </p:nvSpPr>
        <p:spPr>
          <a:xfrm>
            <a:off x="1259632" y="2780928"/>
            <a:ext cx="7560840" cy="2554545"/>
          </a:xfrm>
          <a:prstGeom prst="rect">
            <a:avLst/>
          </a:prstGeom>
          <a:noFill/>
          <a:ln>
            <a:noFill/>
          </a:ln>
        </p:spPr>
        <p:txBody>
          <a:bodyPr wrap="square">
            <a:spAutoFit/>
            <a:scene3d>
              <a:camera prst="orthographicFront"/>
              <a:lightRig rig="soft" dir="t">
                <a:rot lat="0" lon="0" rev="10800000"/>
              </a:lightRig>
            </a:scene3d>
            <a:sp3d>
              <a:bevelT w="27940" h="12700"/>
              <a:contourClr>
                <a:srgbClr val="DDDDDD"/>
              </a:contourClr>
            </a:sp3d>
          </a:bodyPr>
          <a:lstStyle/>
          <a:p>
            <a:pPr algn="ctr" fontAlgn="auto">
              <a:spcBef>
                <a:spcPts val="0"/>
              </a:spcBef>
              <a:spcAft>
                <a:spcPts val="0"/>
              </a:spcAft>
              <a:defRPr/>
            </a:pPr>
            <a:r>
              <a:rPr lang="tr-TR" sz="4000" b="1" spc="150" dirty="0" smtClean="0">
                <a:ln w="11430"/>
                <a:solidFill>
                  <a:srgbClr val="781E46"/>
                </a:solidFill>
                <a:effectLst>
                  <a:outerShdw blurRad="25400" algn="tl" rotWithShape="0">
                    <a:srgbClr val="000000">
                      <a:alpha val="43000"/>
                    </a:srgbClr>
                  </a:outerShdw>
                </a:effectLst>
                <a:latin typeface="Calibri" panose="020F0502020204030204" pitchFamily="34" charset="0"/>
              </a:rPr>
              <a:t>ÜNİVERSİTEMİZ, 2020-2021 İÇ KONTROL UYUM EYLEM PLANI 2020 </a:t>
            </a:r>
            <a:r>
              <a:rPr lang="tr-TR" sz="4000" b="1" spc="150" dirty="0">
                <a:ln w="11430"/>
                <a:solidFill>
                  <a:srgbClr val="781E46"/>
                </a:solidFill>
                <a:effectLst>
                  <a:outerShdw blurRad="25400" algn="tl" rotWithShape="0">
                    <a:srgbClr val="000000">
                      <a:alpha val="43000"/>
                    </a:srgbClr>
                  </a:outerShdw>
                </a:effectLst>
                <a:latin typeface="Calibri" panose="020F0502020204030204" pitchFamily="34" charset="0"/>
              </a:rPr>
              <a:t>YILI </a:t>
            </a:r>
            <a:r>
              <a:rPr lang="tr-TR" sz="4000" b="1" spc="150" dirty="0" smtClean="0">
                <a:ln w="11430"/>
                <a:solidFill>
                  <a:srgbClr val="781E46"/>
                </a:solidFill>
                <a:effectLst>
                  <a:outerShdw blurRad="25400" algn="tl" rotWithShape="0">
                    <a:srgbClr val="000000">
                      <a:alpha val="43000"/>
                    </a:srgbClr>
                  </a:outerShdw>
                </a:effectLst>
                <a:latin typeface="Calibri" panose="020F0502020204030204" pitchFamily="34" charset="0"/>
              </a:rPr>
              <a:t>DEĞERLENDİRME TOPLANTISI</a:t>
            </a:r>
            <a:endParaRPr lang="tr-TR" sz="4000" b="1" spc="150" dirty="0">
              <a:ln w="11430"/>
              <a:solidFill>
                <a:srgbClr val="781E46"/>
              </a:solidFill>
              <a:effectLst>
                <a:outerShdw blurRad="25400" algn="tl" rotWithShape="0">
                  <a:srgbClr val="000000">
                    <a:alpha val="43000"/>
                  </a:srgbClr>
                </a:outerShdw>
              </a:effectLst>
              <a:latin typeface="Calibri" panose="020F0502020204030204" pitchFamily="34" charset="0"/>
            </a:endParaRPr>
          </a:p>
        </p:txBody>
      </p:sp>
      <p:sp>
        <p:nvSpPr>
          <p:cNvPr id="7" name="Çapraz Köşesi Kesik Dikdörtgen 6"/>
          <p:cNvSpPr/>
          <p:nvPr/>
        </p:nvSpPr>
        <p:spPr>
          <a:xfrm>
            <a:off x="0" y="6025902"/>
            <a:ext cx="9144000" cy="832098"/>
          </a:xfrm>
          <a:prstGeom prst="snip2DiagRect">
            <a:avLst>
              <a:gd name="adj1" fmla="val 0"/>
              <a:gd name="adj2" fmla="val 24316"/>
            </a:avLst>
          </a:prstGeom>
          <a:solidFill>
            <a:srgbClr val="F9D1A9"/>
          </a:solidFill>
          <a:ln w="57150">
            <a:solidFill>
              <a:srgbClr val="781E46"/>
            </a:solidFill>
          </a:ln>
          <a:effectLst>
            <a:glow rad="12700">
              <a:schemeClr val="bg1">
                <a:alpha val="8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tr-T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Strateji Geliştirme Dairesi Başkanlığı</a:t>
            </a:r>
          </a:p>
        </p:txBody>
      </p:sp>
      <p:pic>
        <p:nvPicPr>
          <p:cNvPr id="8" name="Resim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11860" y="6071926"/>
            <a:ext cx="2520280" cy="740049"/>
          </a:xfrm>
          <a:prstGeom prst="rect">
            <a:avLst/>
          </a:prstGeom>
        </p:spPr>
      </p:pic>
      <p:sp>
        <p:nvSpPr>
          <p:cNvPr id="9" name="Dikdörtgen 8"/>
          <p:cNvSpPr/>
          <p:nvPr/>
        </p:nvSpPr>
        <p:spPr>
          <a:xfrm>
            <a:off x="6365226" y="6119336"/>
            <a:ext cx="2778774" cy="738664"/>
          </a:xfrm>
          <a:prstGeom prst="rect">
            <a:avLst/>
          </a:prstGeom>
          <a:noFill/>
        </p:spPr>
        <p:txBody>
          <a:bodyPr wrap="none" lIns="91440" tIns="45720" rIns="91440" bIns="45720">
            <a:spAutoFit/>
          </a:bodyPr>
          <a:lstStyle/>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E-posta	:strateji@asbu.edu.tr</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Web	: www.asbu.edu.tr</a:t>
            </a:r>
          </a:p>
          <a:p>
            <a:r>
              <a:rPr lang="tr-TR" sz="1400" b="1" dirty="0" err="1">
                <a:ln w="0"/>
                <a:solidFill>
                  <a:srgbClr val="781E46"/>
                </a:solidFill>
                <a:effectLst>
                  <a:outerShdw blurRad="38100" dist="25400" dir="5400000" algn="ctr" rotWithShape="0">
                    <a:srgbClr val="6E747A">
                      <a:alpha val="43000"/>
                    </a:srgbClr>
                  </a:outerShdw>
                </a:effectLst>
                <a:latin typeface="Calibri" panose="020F0502020204030204"/>
              </a:rPr>
              <a:t>Tlf</a:t>
            </a:r>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 0 312 5964501</a:t>
            </a:r>
          </a:p>
        </p:txBody>
      </p:sp>
      <p:pic>
        <p:nvPicPr>
          <p:cNvPr id="1027" name="Picture 3" descr="ASBU_LOGO_TR_200x20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02485" y="116632"/>
            <a:ext cx="2304256" cy="2304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blinds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Başlık 1"/>
          <p:cNvSpPr>
            <a:spLocks noGrp="1"/>
          </p:cNvSpPr>
          <p:nvPr>
            <p:ph type="title"/>
          </p:nvPr>
        </p:nvSpPr>
        <p:spPr>
          <a:xfrm>
            <a:off x="1059656" y="479980"/>
            <a:ext cx="7024687" cy="830263"/>
          </a:xfrm>
        </p:spPr>
        <p:txBody>
          <a:bodyPr/>
          <a:lstStyle/>
          <a:p>
            <a:pPr algn="ctr"/>
            <a:r>
              <a:rPr lang="tr-TR" b="1" dirty="0">
                <a:solidFill>
                  <a:srgbClr val="781E46"/>
                </a:solidFill>
                <a:latin typeface="Cambria" pitchFamily="18" charset="0"/>
              </a:rPr>
              <a:t>KONTROL ORTAMI</a:t>
            </a:r>
          </a:p>
        </p:txBody>
      </p:sp>
      <p:sp>
        <p:nvSpPr>
          <p:cNvPr id="3" name="İçerik Yer Tutucusu 2"/>
          <p:cNvSpPr>
            <a:spLocks noGrp="1"/>
          </p:cNvSpPr>
          <p:nvPr>
            <p:ph idx="1"/>
          </p:nvPr>
        </p:nvSpPr>
        <p:spPr>
          <a:xfrm>
            <a:off x="611560" y="1529575"/>
            <a:ext cx="8424936" cy="4103687"/>
          </a:xfrm>
        </p:spPr>
        <p:txBody>
          <a:bodyPr rtlCol="0">
            <a:noAutofit/>
          </a:bodyPr>
          <a:lstStyle/>
          <a:p>
            <a:pPr marL="525780" indent="-457200" algn="just" fontAlgn="auto">
              <a:spcAft>
                <a:spcPts val="0"/>
              </a:spcAft>
              <a:buClr>
                <a:srgbClr val="C00000"/>
              </a:buClr>
              <a:buFont typeface="Wingdings" panose="05000000000000000000" pitchFamily="2" charset="2"/>
              <a:buChar char="Ø"/>
              <a:defRPr/>
            </a:pPr>
            <a:r>
              <a:rPr lang="tr-TR" sz="3000" dirty="0">
                <a:latin typeface="Candara" pitchFamily="34" charset="0"/>
              </a:rPr>
              <a:t>Çalışanlar, kişisel ve mesleki dürüstlüğü, etik değerleri sürdürüp sergilemek ve yürürlükteki davranış kurallarına her zaman uymak durumundadır. </a:t>
            </a:r>
          </a:p>
          <a:p>
            <a:pPr marL="525780" indent="-457200" algn="just" fontAlgn="auto">
              <a:spcAft>
                <a:spcPts val="0"/>
              </a:spcAft>
              <a:buClr>
                <a:srgbClr val="C00000"/>
              </a:buClr>
              <a:buFont typeface="Wingdings" panose="05000000000000000000" pitchFamily="2" charset="2"/>
              <a:buChar char="Ø"/>
              <a:defRPr/>
            </a:pPr>
            <a:r>
              <a:rPr lang="tr-TR" sz="3000" dirty="0">
                <a:latin typeface="Candara" pitchFamily="34" charset="0"/>
              </a:rPr>
              <a:t>Yönetim ve çalışanların, iç kontrole yönelik pozitif ve destekleyici bir ortam oluşturması ve sürdürmesi büyük önem taşımaktadır. </a:t>
            </a:r>
          </a:p>
        </p:txBody>
      </p:sp>
      <p:sp>
        <p:nvSpPr>
          <p:cNvPr id="5" name="Çapraz Köşesi Kesik Dikdörtgen 4"/>
          <p:cNvSpPr/>
          <p:nvPr/>
        </p:nvSpPr>
        <p:spPr>
          <a:xfrm>
            <a:off x="0" y="6071926"/>
            <a:ext cx="9144000" cy="786074"/>
          </a:xfrm>
          <a:prstGeom prst="snip2DiagRect">
            <a:avLst>
              <a:gd name="adj1" fmla="val 0"/>
              <a:gd name="adj2" fmla="val 24316"/>
            </a:avLst>
          </a:prstGeom>
          <a:solidFill>
            <a:srgbClr val="F9D1A9"/>
          </a:solidFill>
          <a:ln w="57150">
            <a:solidFill>
              <a:srgbClr val="781E46"/>
            </a:solidFill>
          </a:ln>
          <a:effectLst>
            <a:glow rad="12700">
              <a:schemeClr val="bg1">
                <a:alpha val="8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tr-T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E-posta	: strateji@asbu.edu.tr                                                                                                                                                                                                                                                                         </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Strateji Geliştirme Dairesi Başkanlığı                                                                                Web 	: www.asbu.edu.tr</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a:t>
            </a:r>
            <a:r>
              <a:rPr lang="tr-TR" sz="1400" b="1" dirty="0" err="1">
                <a:ln w="0"/>
                <a:solidFill>
                  <a:srgbClr val="781E46"/>
                </a:solidFill>
                <a:effectLst>
                  <a:outerShdw blurRad="38100" dist="25400" dir="5400000" algn="ctr" rotWithShape="0">
                    <a:srgbClr val="6E747A">
                      <a:alpha val="43000"/>
                    </a:srgbClr>
                  </a:outerShdw>
                </a:effectLst>
                <a:latin typeface="Calibri" panose="020F0502020204030204"/>
              </a:rPr>
              <a:t>Tlf</a:t>
            </a:r>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 0 312 5964501</a:t>
            </a: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11860" y="6093296"/>
            <a:ext cx="2520280" cy="753379"/>
          </a:xfrm>
          <a:prstGeom prst="rect">
            <a:avLst/>
          </a:prstGeom>
        </p:spPr>
      </p:pic>
    </p:spTree>
  </p:cSld>
  <p:clrMapOvr>
    <a:masterClrMapping/>
  </p:clrMapOvr>
  <p:transition spd="slow">
    <p:blinds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Başlık 1"/>
          <p:cNvSpPr>
            <a:spLocks noGrp="1"/>
          </p:cNvSpPr>
          <p:nvPr>
            <p:ph type="title"/>
          </p:nvPr>
        </p:nvSpPr>
        <p:spPr>
          <a:xfrm>
            <a:off x="919806" y="620688"/>
            <a:ext cx="5452393" cy="830263"/>
          </a:xfrm>
        </p:spPr>
        <p:txBody>
          <a:bodyPr>
            <a:normAutofit fontScale="90000"/>
          </a:bodyPr>
          <a:lstStyle/>
          <a:p>
            <a:pPr algn="ctr"/>
            <a:r>
              <a:rPr lang="tr-TR" b="1" dirty="0">
                <a:solidFill>
                  <a:srgbClr val="781E46"/>
                </a:solidFill>
                <a:latin typeface="Cambria" pitchFamily="18" charset="0"/>
              </a:rPr>
              <a:t>RİSK DEĞERLENDİRME</a:t>
            </a:r>
          </a:p>
        </p:txBody>
      </p:sp>
      <p:sp>
        <p:nvSpPr>
          <p:cNvPr id="47107" name="Dikdörtgen 9"/>
          <p:cNvSpPr>
            <a:spLocks noChangeArrowheads="1"/>
          </p:cNvSpPr>
          <p:nvPr/>
        </p:nvSpPr>
        <p:spPr bwMode="auto">
          <a:xfrm>
            <a:off x="919807" y="1556792"/>
            <a:ext cx="3671887" cy="3903504"/>
          </a:xfrm>
          <a:prstGeom prst="rect">
            <a:avLst/>
          </a:prstGeom>
          <a:noFill/>
          <a:ln w="9525">
            <a:noFill/>
            <a:miter lim="800000"/>
            <a:headEnd/>
            <a:tailEnd/>
          </a:ln>
        </p:spPr>
        <p:txBody>
          <a:bodyPr>
            <a:spAutoFit/>
          </a:bodyPr>
          <a:lstStyle/>
          <a:p>
            <a:pPr>
              <a:lnSpc>
                <a:spcPct val="150000"/>
              </a:lnSpc>
            </a:pPr>
            <a:r>
              <a:rPr lang="tr-TR" sz="2800" dirty="0">
                <a:latin typeface="Candara" pitchFamily="34" charset="0"/>
              </a:rPr>
              <a:t>Kurumun hedeflerini gerçekleştirmesini engelleyen önemli riskleri tespit ve analiz etme, gerekli tedbirleri belirleme sürecidir </a:t>
            </a:r>
          </a:p>
        </p:txBody>
      </p:sp>
      <p:graphicFrame>
        <p:nvGraphicFramePr>
          <p:cNvPr id="11" name="Diyagram 10"/>
          <p:cNvGraphicFramePr/>
          <p:nvPr>
            <p:extLst>
              <p:ext uri="{D42A27DB-BD31-4B8C-83A1-F6EECF244321}">
                <p14:modId xmlns:p14="http://schemas.microsoft.com/office/powerpoint/2010/main" val="2377579910"/>
              </p:ext>
            </p:extLst>
          </p:nvPr>
        </p:nvGraphicFramePr>
        <p:xfrm>
          <a:off x="4619328" y="1052736"/>
          <a:ext cx="4524672" cy="47261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Çapraz Köşesi Kesik Dikdörtgen 5"/>
          <p:cNvSpPr/>
          <p:nvPr/>
        </p:nvSpPr>
        <p:spPr>
          <a:xfrm>
            <a:off x="0" y="6071926"/>
            <a:ext cx="9144000" cy="786074"/>
          </a:xfrm>
          <a:prstGeom prst="snip2DiagRect">
            <a:avLst>
              <a:gd name="adj1" fmla="val 0"/>
              <a:gd name="adj2" fmla="val 24316"/>
            </a:avLst>
          </a:prstGeom>
          <a:solidFill>
            <a:srgbClr val="F9D1A9"/>
          </a:solidFill>
          <a:ln w="57150">
            <a:solidFill>
              <a:srgbClr val="781E46"/>
            </a:solidFill>
          </a:ln>
          <a:effectLst>
            <a:glow rad="12700">
              <a:schemeClr val="bg1">
                <a:alpha val="8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tr-T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E-posta	: strateji@asbu.edu.tr                                                                                                                                                                                                                                                                         </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Strateji Geliştirme Dairesi Başkanlığı                                                                                Web 	: www.asbu.edu.tr</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a:t>
            </a:r>
            <a:r>
              <a:rPr lang="tr-TR" sz="1400" b="1" dirty="0" err="1">
                <a:ln w="0"/>
                <a:solidFill>
                  <a:srgbClr val="781E46"/>
                </a:solidFill>
                <a:effectLst>
                  <a:outerShdw blurRad="38100" dist="25400" dir="5400000" algn="ctr" rotWithShape="0">
                    <a:srgbClr val="6E747A">
                      <a:alpha val="43000"/>
                    </a:srgbClr>
                  </a:outerShdw>
                </a:effectLst>
                <a:latin typeface="Calibri" panose="020F0502020204030204"/>
              </a:rPr>
              <a:t>Tlf</a:t>
            </a:r>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 0 312 5964501</a:t>
            </a:r>
          </a:p>
        </p:txBody>
      </p:sp>
      <p:pic>
        <p:nvPicPr>
          <p:cNvPr id="7" name="Resim 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311860" y="6104621"/>
            <a:ext cx="2520280" cy="753379"/>
          </a:xfrm>
          <a:prstGeom prst="rect">
            <a:avLst/>
          </a:prstGeom>
        </p:spPr>
      </p:pic>
    </p:spTree>
  </p:cSld>
  <p:clrMapOvr>
    <a:masterClrMapping/>
  </p:clrMapOvr>
  <p:transition spd="slow">
    <p:blinds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title"/>
          </p:nvPr>
        </p:nvSpPr>
        <p:spPr>
          <a:xfrm>
            <a:off x="251520" y="205074"/>
            <a:ext cx="7024687" cy="927100"/>
          </a:xfrm>
        </p:spPr>
        <p:txBody>
          <a:bodyPr rtlCol="0">
            <a:normAutofit/>
          </a:bodyPr>
          <a:lstStyle/>
          <a:p>
            <a:pPr algn="ctr" fontAlgn="auto">
              <a:spcAft>
                <a:spcPts val="0"/>
              </a:spcAft>
              <a:defRPr/>
            </a:pPr>
            <a:r>
              <a:rPr lang="tr-TR" b="1" dirty="0">
                <a:solidFill>
                  <a:schemeClr val="tx1">
                    <a:lumMod val="95000"/>
                    <a:lumOff val="5000"/>
                  </a:schemeClr>
                </a:solidFill>
                <a:latin typeface="Cambria" pitchFamily="18" charset="0"/>
              </a:rPr>
              <a:t>RİSK DEĞERLENDİRME</a:t>
            </a:r>
          </a:p>
        </p:txBody>
      </p:sp>
      <p:sp>
        <p:nvSpPr>
          <p:cNvPr id="3" name="İçerik Yer Tutucusu 2"/>
          <p:cNvSpPr>
            <a:spLocks noGrp="1"/>
          </p:cNvSpPr>
          <p:nvPr>
            <p:ph idx="1"/>
          </p:nvPr>
        </p:nvSpPr>
        <p:spPr>
          <a:xfrm>
            <a:off x="1223628" y="1132174"/>
            <a:ext cx="7236804" cy="2243814"/>
          </a:xfrm>
          <a:solidFill>
            <a:schemeClr val="bg1">
              <a:lumMod val="95000"/>
            </a:schemeClr>
          </a:solidFill>
          <a:ln/>
          <a:effectLst>
            <a:outerShdw blurRad="149987" dist="250190" dir="8460000" algn="ctr">
              <a:srgbClr val="000000">
                <a:alpha val="28000"/>
              </a:srgbClr>
            </a:outerShdw>
          </a:effectLst>
          <a:scene3d>
            <a:camera prst="orthographicFront">
              <a:rot lat="0" lon="0" rev="0"/>
            </a:camera>
            <a:lightRig rig="contrasting" dir="tl">
              <a:rot lat="0" lon="0" rev="1500000"/>
            </a:lightRig>
          </a:scene3d>
          <a:sp3d prstMaterial="metal">
            <a:bevelT w="88900" h="88900"/>
          </a:sp3d>
        </p:spPr>
        <p:style>
          <a:lnRef idx="0">
            <a:schemeClr val="accent6"/>
          </a:lnRef>
          <a:fillRef idx="3">
            <a:schemeClr val="accent6"/>
          </a:fillRef>
          <a:effectRef idx="3">
            <a:schemeClr val="accent6"/>
          </a:effectRef>
          <a:fontRef idx="minor">
            <a:schemeClr val="lt1"/>
          </a:fontRef>
        </p:style>
        <p:txBody>
          <a:bodyPr lIns="180000" tIns="180000" rIns="180000" bIns="180000">
            <a:noAutofit/>
          </a:bodyPr>
          <a:lstStyle/>
          <a:p>
            <a:pPr marL="0" lvl="1" indent="0" algn="just">
              <a:buFont typeface="Wingdings 2" pitchFamily="18" charset="2"/>
              <a:buNone/>
            </a:pPr>
            <a:r>
              <a:rPr lang="tr-TR" b="1" dirty="0">
                <a:solidFill>
                  <a:schemeClr val="bg2">
                    <a:lumMod val="90000"/>
                  </a:schemeClr>
                </a:solidFill>
                <a:latin typeface="Candara" pitchFamily="34" charset="0"/>
                <a:ea typeface="Andalus"/>
                <a:cs typeface="Andalus"/>
              </a:rPr>
              <a:t>Değişen koşulları devamlı takip ederek fırsatları, riskleri tespit ve analiz etmek ve koşulların değişmesine bağlı olarak meydana gelen risklerle başa çıkabilmek üzere iç kontrolde sürekli değişiklik yapmayı ifade eder. </a:t>
            </a:r>
          </a:p>
        </p:txBody>
      </p:sp>
      <p:sp>
        <p:nvSpPr>
          <p:cNvPr id="4" name="Dikdörtgen 3"/>
          <p:cNvSpPr/>
          <p:nvPr/>
        </p:nvSpPr>
        <p:spPr>
          <a:xfrm>
            <a:off x="1223628" y="3583448"/>
            <a:ext cx="7236804" cy="923330"/>
          </a:xfrm>
          <a:prstGeom prst="rect">
            <a:avLst/>
          </a:prstGeom>
          <a:solidFill>
            <a:schemeClr val="accent6">
              <a:lumMod val="50000"/>
            </a:schemeClr>
          </a:solidFill>
          <a:ln>
            <a:noFill/>
          </a:ln>
          <a:effectLst>
            <a:outerShdw blurRad="149987" dist="250190" dir="8460000" algn="ctr">
              <a:srgbClr val="000000">
                <a:alpha val="28000"/>
              </a:srgbClr>
            </a:outerShdw>
          </a:effectLst>
          <a:scene3d>
            <a:camera prst="orthographicFront">
              <a:rot lat="0" lon="0" rev="0"/>
            </a:camera>
            <a:lightRig rig="contrasting" dir="tl">
              <a:rot lat="0" lon="0" rev="1500000"/>
            </a:lightRig>
          </a:scene3d>
          <a:sp3d prstMaterial="metal">
            <a:bevelT w="88900" h="88900"/>
          </a:sp3d>
        </p:spPr>
        <p:style>
          <a:lnRef idx="0">
            <a:schemeClr val="accent6"/>
          </a:lnRef>
          <a:fillRef idx="3">
            <a:schemeClr val="accent6"/>
          </a:fillRef>
          <a:effectRef idx="3">
            <a:schemeClr val="accent6"/>
          </a:effectRef>
          <a:fontRef idx="minor">
            <a:schemeClr val="lt1"/>
          </a:fontRef>
        </p:style>
        <p:txBody>
          <a:bodyPr wrap="square">
            <a:spAutoFit/>
          </a:bodyPr>
          <a:lstStyle/>
          <a:p>
            <a:pPr marL="68263"/>
            <a:r>
              <a:rPr lang="tr-TR" sz="2700" dirty="0">
                <a:solidFill>
                  <a:srgbClr val="FFFFFF"/>
                </a:solidFill>
                <a:latin typeface="Arial" panose="020B0604020202020204" pitchFamily="34" charset="0"/>
                <a:ea typeface="Andalus"/>
                <a:cs typeface="Arial" panose="020B0604020202020204" pitchFamily="34" charset="0"/>
              </a:rPr>
              <a:t>Sistemin zayıf ve güçlü yönlerine ilişkin olarak analiz yapılması, </a:t>
            </a:r>
          </a:p>
        </p:txBody>
      </p:sp>
      <p:sp>
        <p:nvSpPr>
          <p:cNvPr id="6" name="Dikdörtgen 5"/>
          <p:cNvSpPr/>
          <p:nvPr/>
        </p:nvSpPr>
        <p:spPr>
          <a:xfrm>
            <a:off x="1223628" y="4736842"/>
            <a:ext cx="7236804" cy="923330"/>
          </a:xfrm>
          <a:prstGeom prst="rect">
            <a:avLst/>
          </a:prstGeom>
          <a:ln/>
        </p:spPr>
        <p:style>
          <a:lnRef idx="1">
            <a:schemeClr val="accent5"/>
          </a:lnRef>
          <a:fillRef idx="3">
            <a:schemeClr val="accent5"/>
          </a:fillRef>
          <a:effectRef idx="2">
            <a:schemeClr val="accent5"/>
          </a:effectRef>
          <a:fontRef idx="minor">
            <a:schemeClr val="lt1"/>
          </a:fontRef>
        </p:style>
        <p:txBody>
          <a:bodyPr wrap="square">
            <a:spAutoFit/>
          </a:bodyPr>
          <a:lstStyle/>
          <a:p>
            <a:pPr algn="just"/>
            <a:r>
              <a:rPr lang="tr-TR" sz="2700" dirty="0">
                <a:solidFill>
                  <a:schemeClr val="tx1"/>
                </a:solidFill>
                <a:latin typeface="Arial" panose="020B0604020202020204" pitchFamily="34" charset="0"/>
                <a:ea typeface="Andalus"/>
                <a:cs typeface="Arial" panose="020B0604020202020204" pitchFamily="34" charset="0"/>
              </a:rPr>
              <a:t>Risk alanlarının belirlenmesi ve kontrol faaliyetlerinin bu alanlarda yoğunlaştırılması</a:t>
            </a:r>
            <a:endParaRPr lang="tr-TR" sz="2700" dirty="0">
              <a:solidFill>
                <a:schemeClr val="tx1"/>
              </a:solidFill>
              <a:latin typeface="Arial" panose="020B0604020202020204" pitchFamily="34" charset="0"/>
              <a:cs typeface="Arial" panose="020B0604020202020204" pitchFamily="34" charset="0"/>
            </a:endParaRPr>
          </a:p>
        </p:txBody>
      </p:sp>
      <p:sp>
        <p:nvSpPr>
          <p:cNvPr id="7" name="Çapraz Köşesi Kesik Dikdörtgen 6"/>
          <p:cNvSpPr/>
          <p:nvPr/>
        </p:nvSpPr>
        <p:spPr>
          <a:xfrm>
            <a:off x="0" y="6071926"/>
            <a:ext cx="9144000" cy="786074"/>
          </a:xfrm>
          <a:prstGeom prst="snip2DiagRect">
            <a:avLst>
              <a:gd name="adj1" fmla="val 0"/>
              <a:gd name="adj2" fmla="val 24316"/>
            </a:avLst>
          </a:prstGeom>
          <a:solidFill>
            <a:srgbClr val="F9D1A9"/>
          </a:solidFill>
          <a:ln w="57150">
            <a:solidFill>
              <a:srgbClr val="781E46"/>
            </a:solidFill>
          </a:ln>
          <a:effectLst>
            <a:glow rad="12700">
              <a:schemeClr val="bg1">
                <a:alpha val="8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tr-T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E-posta	: strateji@asbu.edu.tr                                                                                                                                                                                                                                                                         </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Strateji Geliştirme Dairesi Başkanlığı                                                                                Web 	: www.asbu.edu.tr</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a:t>
            </a:r>
            <a:r>
              <a:rPr lang="tr-TR" sz="1400" b="1" dirty="0" err="1">
                <a:ln w="0"/>
                <a:solidFill>
                  <a:srgbClr val="781E46"/>
                </a:solidFill>
                <a:effectLst>
                  <a:outerShdw blurRad="38100" dist="25400" dir="5400000" algn="ctr" rotWithShape="0">
                    <a:srgbClr val="6E747A">
                      <a:alpha val="43000"/>
                    </a:srgbClr>
                  </a:outerShdw>
                </a:effectLst>
                <a:latin typeface="Calibri" panose="020F0502020204030204"/>
              </a:rPr>
              <a:t>Tlf</a:t>
            </a:r>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 0 312 5964501</a:t>
            </a:r>
          </a:p>
        </p:txBody>
      </p:sp>
      <p:pic>
        <p:nvPicPr>
          <p:cNvPr id="8" name="Resim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11860" y="6104621"/>
            <a:ext cx="2520280" cy="753379"/>
          </a:xfrm>
          <a:prstGeom prst="rect">
            <a:avLst/>
          </a:prstGeom>
        </p:spPr>
      </p:pic>
    </p:spTree>
  </p:cSld>
  <p:clrMapOvr>
    <a:masterClrMapping/>
  </p:clrMapOvr>
  <p:transition spd="slow">
    <p:blinds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Başlık 1"/>
          <p:cNvSpPr>
            <a:spLocks noGrp="1"/>
          </p:cNvSpPr>
          <p:nvPr>
            <p:ph type="title"/>
          </p:nvPr>
        </p:nvSpPr>
        <p:spPr>
          <a:xfrm>
            <a:off x="837981" y="212668"/>
            <a:ext cx="6192688" cy="792163"/>
          </a:xfrm>
        </p:spPr>
        <p:txBody>
          <a:bodyPr/>
          <a:lstStyle/>
          <a:p>
            <a:pPr algn="ctr"/>
            <a:r>
              <a:rPr lang="tr-TR" b="1" dirty="0">
                <a:solidFill>
                  <a:schemeClr val="tx1"/>
                </a:solidFill>
                <a:latin typeface="Cambria" pitchFamily="18" charset="0"/>
              </a:rPr>
              <a:t>KONTROL FAALİYETLERİ</a:t>
            </a:r>
          </a:p>
        </p:txBody>
      </p:sp>
      <p:sp>
        <p:nvSpPr>
          <p:cNvPr id="3" name="İçerik Yer Tutucusu 2"/>
          <p:cNvSpPr>
            <a:spLocks noGrp="1"/>
          </p:cNvSpPr>
          <p:nvPr>
            <p:ph idx="1"/>
          </p:nvPr>
        </p:nvSpPr>
        <p:spPr>
          <a:xfrm>
            <a:off x="837981" y="985286"/>
            <a:ext cx="4535487" cy="2714625"/>
          </a:xfrm>
        </p:spPr>
        <p:txBody>
          <a:bodyPr rtlCol="0">
            <a:noAutofit/>
          </a:bodyPr>
          <a:lstStyle/>
          <a:p>
            <a:pPr marL="68580" indent="0" fontAlgn="auto">
              <a:spcAft>
                <a:spcPts val="0"/>
              </a:spcAft>
              <a:buFont typeface="Wingdings 2" pitchFamily="18" charset="2"/>
              <a:buNone/>
              <a:defRPr/>
            </a:pPr>
            <a:r>
              <a:rPr lang="tr-TR" sz="2800" dirty="0">
                <a:solidFill>
                  <a:schemeClr val="accent4"/>
                </a:solidFill>
                <a:latin typeface="Candara" pitchFamily="34" charset="0"/>
              </a:rPr>
              <a:t>Riskleri göğüslemek ve kurumun hedeflerini gerçekleştirmek üzere uygulamaya konulan politikalar ve prosedürlerdir </a:t>
            </a:r>
            <a:endParaRPr lang="tr-TR" sz="2800" dirty="0">
              <a:solidFill>
                <a:schemeClr val="accent4"/>
              </a:solidFill>
            </a:endParaRPr>
          </a:p>
        </p:txBody>
      </p:sp>
      <p:pic>
        <p:nvPicPr>
          <p:cNvPr id="4099" name="Picture 3"/>
          <p:cNvPicPr>
            <a:picLocks noChangeAspect="1" noChangeArrowheads="1"/>
          </p:cNvPicPr>
          <p:nvPr/>
        </p:nvPicPr>
        <p:blipFill>
          <a:blip r:embed="rId2" cstate="print">
            <a:extLst/>
          </a:blip>
          <a:srcRect/>
          <a:stretch>
            <a:fillRect/>
          </a:stretch>
        </p:blipFill>
        <p:spPr bwMode="auto">
          <a:xfrm>
            <a:off x="5353185" y="1004831"/>
            <a:ext cx="3600400" cy="2952328"/>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p:spPr>
      </p:pic>
      <p:sp>
        <p:nvSpPr>
          <p:cNvPr id="5" name="Dikdörtgen 4"/>
          <p:cNvSpPr/>
          <p:nvPr/>
        </p:nvSpPr>
        <p:spPr>
          <a:xfrm>
            <a:off x="827117" y="3660045"/>
            <a:ext cx="8207375" cy="2368550"/>
          </a:xfrm>
          <a:prstGeom prst="rect">
            <a:avLst/>
          </a:prstGeom>
        </p:spPr>
        <p:txBody>
          <a:bodyPr>
            <a:spAutoFit/>
          </a:bodyPr>
          <a:lstStyle/>
          <a:p>
            <a:pPr fontAlgn="auto">
              <a:spcBef>
                <a:spcPts val="0"/>
              </a:spcBef>
              <a:spcAft>
                <a:spcPts val="0"/>
              </a:spcAft>
              <a:defRPr/>
            </a:pPr>
            <a:r>
              <a:rPr lang="tr-TR" sz="2800" b="1" dirty="0">
                <a:solidFill>
                  <a:srgbClr val="FF0000"/>
                </a:solidFill>
                <a:latin typeface="Candara" pitchFamily="34" charset="0"/>
              </a:rPr>
              <a:t>Etkin olmaları için, </a:t>
            </a:r>
          </a:p>
          <a:p>
            <a:pPr algn="just" fontAlgn="auto">
              <a:spcBef>
                <a:spcPts val="0"/>
              </a:spcBef>
              <a:spcAft>
                <a:spcPts val="0"/>
              </a:spcAft>
              <a:defRPr/>
            </a:pPr>
            <a:endParaRPr lang="tr-TR" sz="800" b="1" dirty="0">
              <a:solidFill>
                <a:schemeClr val="accent4"/>
              </a:solidFill>
              <a:latin typeface="Candara" pitchFamily="34" charset="0"/>
            </a:endParaRPr>
          </a:p>
          <a:p>
            <a:pPr marL="457200" indent="-457200" algn="just" fontAlgn="auto">
              <a:spcBef>
                <a:spcPts val="0"/>
              </a:spcBef>
              <a:spcAft>
                <a:spcPts val="0"/>
              </a:spcAft>
              <a:buClr>
                <a:schemeClr val="accent4"/>
              </a:buClr>
              <a:buSzPct val="120000"/>
              <a:buFont typeface="Wingdings" panose="05000000000000000000" pitchFamily="2" charset="2"/>
              <a:buChar char="v"/>
              <a:defRPr/>
            </a:pPr>
            <a:r>
              <a:rPr lang="tr-TR" sz="2800" dirty="0">
                <a:solidFill>
                  <a:schemeClr val="accent4"/>
                </a:solidFill>
                <a:latin typeface="Candara" pitchFamily="34" charset="0"/>
              </a:rPr>
              <a:t>Kontrol faaliyetlerinin amaca uygun olması, </a:t>
            </a:r>
          </a:p>
          <a:p>
            <a:pPr marL="457200" indent="-457200" algn="just" fontAlgn="auto">
              <a:spcBef>
                <a:spcPts val="0"/>
              </a:spcBef>
              <a:spcAft>
                <a:spcPts val="0"/>
              </a:spcAft>
              <a:buClr>
                <a:schemeClr val="accent4"/>
              </a:buClr>
              <a:buSzPct val="120000"/>
              <a:buFont typeface="Wingdings" panose="05000000000000000000" pitchFamily="2" charset="2"/>
              <a:buChar char="v"/>
              <a:defRPr/>
            </a:pPr>
            <a:r>
              <a:rPr lang="tr-TR" sz="2800" dirty="0">
                <a:solidFill>
                  <a:schemeClr val="accent4"/>
                </a:solidFill>
                <a:latin typeface="Candara" pitchFamily="34" charset="0"/>
              </a:rPr>
              <a:t>Planlandığı şekilde uygulanabilmesi, </a:t>
            </a:r>
          </a:p>
          <a:p>
            <a:pPr marL="457200" indent="-457200" algn="just" fontAlgn="auto">
              <a:spcBef>
                <a:spcPts val="0"/>
              </a:spcBef>
              <a:spcAft>
                <a:spcPts val="0"/>
              </a:spcAft>
              <a:buClr>
                <a:schemeClr val="accent4"/>
              </a:buClr>
              <a:buSzPct val="120000"/>
              <a:buFont typeface="Wingdings" panose="05000000000000000000" pitchFamily="2" charset="2"/>
              <a:buChar char="v"/>
              <a:defRPr/>
            </a:pPr>
            <a:r>
              <a:rPr lang="tr-TR" sz="2800" dirty="0">
                <a:solidFill>
                  <a:schemeClr val="accent4"/>
                </a:solidFill>
                <a:latin typeface="Candara" pitchFamily="34" charset="0"/>
              </a:rPr>
              <a:t>Maliyetlerinin makul olması, </a:t>
            </a:r>
          </a:p>
          <a:p>
            <a:pPr marL="457200" indent="-457200" algn="just" fontAlgn="auto">
              <a:spcBef>
                <a:spcPts val="0"/>
              </a:spcBef>
              <a:spcAft>
                <a:spcPts val="0"/>
              </a:spcAft>
              <a:buClr>
                <a:schemeClr val="accent4"/>
              </a:buClr>
              <a:buSzPct val="120000"/>
              <a:buFont typeface="Wingdings" panose="05000000000000000000" pitchFamily="2" charset="2"/>
              <a:buChar char="v"/>
              <a:defRPr/>
            </a:pPr>
            <a:r>
              <a:rPr lang="tr-TR" sz="2800" dirty="0">
                <a:solidFill>
                  <a:schemeClr val="accent4"/>
                </a:solidFill>
                <a:latin typeface="Candara" pitchFamily="34" charset="0"/>
              </a:rPr>
              <a:t>Hedeflerle doğrudan bağlantılı olması gerekir. </a:t>
            </a:r>
          </a:p>
        </p:txBody>
      </p:sp>
      <p:sp>
        <p:nvSpPr>
          <p:cNvPr id="7" name="Çapraz Köşesi Kesik Dikdörtgen 6"/>
          <p:cNvSpPr/>
          <p:nvPr/>
        </p:nvSpPr>
        <p:spPr>
          <a:xfrm>
            <a:off x="0" y="6071926"/>
            <a:ext cx="9144000" cy="786074"/>
          </a:xfrm>
          <a:prstGeom prst="snip2DiagRect">
            <a:avLst>
              <a:gd name="adj1" fmla="val 0"/>
              <a:gd name="adj2" fmla="val 24316"/>
            </a:avLst>
          </a:prstGeom>
          <a:solidFill>
            <a:srgbClr val="F9D1A9"/>
          </a:solidFill>
          <a:ln w="57150">
            <a:solidFill>
              <a:srgbClr val="781E46"/>
            </a:solidFill>
          </a:ln>
          <a:effectLst>
            <a:glow rad="12700">
              <a:schemeClr val="bg1">
                <a:alpha val="8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tr-T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E-posta	: strateji@asbu.edu.tr                                                                                                                                                                                                                                                                         </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Strateji Geliştirme Dairesi Başkanlığı                                                                                Web 	: www.asbu.edu.tr</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a:t>
            </a:r>
            <a:r>
              <a:rPr lang="tr-TR" sz="1400" b="1" dirty="0" err="1">
                <a:ln w="0"/>
                <a:solidFill>
                  <a:srgbClr val="781E46"/>
                </a:solidFill>
                <a:effectLst>
                  <a:outerShdw blurRad="38100" dist="25400" dir="5400000" algn="ctr" rotWithShape="0">
                    <a:srgbClr val="6E747A">
                      <a:alpha val="43000"/>
                    </a:srgbClr>
                  </a:outerShdw>
                </a:effectLst>
                <a:latin typeface="Calibri" panose="020F0502020204030204"/>
              </a:rPr>
              <a:t>Tlf</a:t>
            </a:r>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 0 312 5964501</a:t>
            </a:r>
          </a:p>
        </p:txBody>
      </p:sp>
      <p:pic>
        <p:nvPicPr>
          <p:cNvPr id="8" name="Resim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11860" y="6093296"/>
            <a:ext cx="2520280" cy="753379"/>
          </a:xfrm>
          <a:prstGeom prst="rect">
            <a:avLst/>
          </a:prstGeom>
        </p:spPr>
      </p:pic>
    </p:spTree>
  </p:cSld>
  <p:clrMapOvr>
    <a:masterClrMapping/>
  </p:clrMapOvr>
  <p:transition spd="slow">
    <p:blinds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1" name="Picture 2"/>
          <p:cNvPicPr>
            <a:picLocks noChangeAspect="1" noChangeArrowheads="1"/>
          </p:cNvPicPr>
          <p:nvPr/>
        </p:nvPicPr>
        <p:blipFill>
          <a:blip r:embed="rId2" cstate="print"/>
          <a:srcRect/>
          <a:stretch>
            <a:fillRect/>
          </a:stretch>
        </p:blipFill>
        <p:spPr bwMode="auto">
          <a:xfrm>
            <a:off x="5148064" y="4461365"/>
            <a:ext cx="3995936" cy="1763023"/>
          </a:xfrm>
          <a:prstGeom prst="rect">
            <a:avLst/>
          </a:prstGeom>
          <a:noFill/>
          <a:ln w="9525">
            <a:noFill/>
            <a:miter lim="800000"/>
            <a:headEnd/>
            <a:tailEnd/>
          </a:ln>
        </p:spPr>
      </p:pic>
      <p:sp>
        <p:nvSpPr>
          <p:cNvPr id="51202" name="Başlık 1"/>
          <p:cNvSpPr>
            <a:spLocks noGrp="1"/>
          </p:cNvSpPr>
          <p:nvPr>
            <p:ph type="title"/>
          </p:nvPr>
        </p:nvSpPr>
        <p:spPr>
          <a:xfrm>
            <a:off x="1115616" y="163582"/>
            <a:ext cx="5040164" cy="830263"/>
          </a:xfrm>
        </p:spPr>
        <p:txBody>
          <a:bodyPr>
            <a:normAutofit fontScale="90000"/>
          </a:bodyPr>
          <a:lstStyle/>
          <a:p>
            <a:pPr algn="ctr"/>
            <a:r>
              <a:rPr lang="tr-TR" b="1" dirty="0">
                <a:latin typeface="Cambria" pitchFamily="18" charset="0"/>
              </a:rPr>
              <a:t>KONTROL ÖRNEKLERİ</a:t>
            </a:r>
          </a:p>
        </p:txBody>
      </p:sp>
      <p:sp>
        <p:nvSpPr>
          <p:cNvPr id="3" name="İçerik Yer Tutucusu 2"/>
          <p:cNvSpPr>
            <a:spLocks noGrp="1"/>
          </p:cNvSpPr>
          <p:nvPr>
            <p:ph idx="1"/>
          </p:nvPr>
        </p:nvSpPr>
        <p:spPr>
          <a:xfrm>
            <a:off x="1447047" y="1190975"/>
            <a:ext cx="7344816" cy="4933763"/>
          </a:xfrm>
        </p:spPr>
        <p:txBody>
          <a:bodyPr rtlCol="0">
            <a:normAutofit fontScale="92500" lnSpcReduction="20000"/>
          </a:bodyPr>
          <a:lstStyle/>
          <a:p>
            <a:pPr marL="68580" indent="0" algn="just" fontAlgn="auto">
              <a:lnSpc>
                <a:spcPct val="150000"/>
              </a:lnSpc>
              <a:spcAft>
                <a:spcPts val="0"/>
              </a:spcAft>
              <a:buFont typeface="Wingdings 2" pitchFamily="18" charset="2"/>
              <a:buNone/>
              <a:defRPr/>
            </a:pPr>
            <a:r>
              <a:rPr lang="tr-TR" sz="2800" dirty="0">
                <a:solidFill>
                  <a:schemeClr val="tx1"/>
                </a:solidFill>
                <a:latin typeface="Candara" pitchFamily="34" charset="0"/>
              </a:rPr>
              <a:t>Yetki devri ve onay prosedürleri </a:t>
            </a:r>
          </a:p>
          <a:p>
            <a:pPr marL="68580" indent="0" algn="just" fontAlgn="auto">
              <a:lnSpc>
                <a:spcPct val="150000"/>
              </a:lnSpc>
              <a:spcAft>
                <a:spcPts val="0"/>
              </a:spcAft>
              <a:buFont typeface="Wingdings 2" pitchFamily="18" charset="2"/>
              <a:buNone/>
              <a:defRPr/>
            </a:pPr>
            <a:r>
              <a:rPr lang="tr-TR" sz="2800" dirty="0">
                <a:solidFill>
                  <a:schemeClr val="tx1"/>
                </a:solidFill>
                <a:latin typeface="Candara" pitchFamily="34" charset="0"/>
              </a:rPr>
              <a:t>Görevlerin birbirinden ayrılması </a:t>
            </a:r>
          </a:p>
          <a:p>
            <a:pPr marL="68580" indent="0" algn="just" fontAlgn="auto">
              <a:lnSpc>
                <a:spcPct val="150000"/>
              </a:lnSpc>
              <a:spcAft>
                <a:spcPts val="0"/>
              </a:spcAft>
              <a:buFont typeface="Wingdings 2" pitchFamily="18" charset="2"/>
              <a:buNone/>
              <a:defRPr/>
            </a:pPr>
            <a:r>
              <a:rPr lang="tr-TR" sz="2800" dirty="0">
                <a:solidFill>
                  <a:schemeClr val="tx1"/>
                </a:solidFill>
                <a:latin typeface="Candara" pitchFamily="34" charset="0"/>
              </a:rPr>
              <a:t>Görevlendirmelerin personel yetkinlikleri göz önünde bulundurularak yapılması,</a:t>
            </a:r>
          </a:p>
          <a:p>
            <a:pPr marL="68580" indent="0" algn="just" fontAlgn="auto">
              <a:lnSpc>
                <a:spcPct val="150000"/>
              </a:lnSpc>
              <a:spcAft>
                <a:spcPts val="0"/>
              </a:spcAft>
              <a:buFont typeface="Wingdings 2" pitchFamily="18" charset="2"/>
              <a:buNone/>
              <a:defRPr/>
            </a:pPr>
            <a:r>
              <a:rPr lang="tr-TR" sz="2800" dirty="0">
                <a:solidFill>
                  <a:schemeClr val="tx1"/>
                </a:solidFill>
                <a:latin typeface="Candara" pitchFamily="34" charset="0"/>
              </a:rPr>
              <a:t>İş yapma performansına ilişkin eylemler </a:t>
            </a:r>
          </a:p>
          <a:p>
            <a:pPr marL="68580" indent="0" algn="just" fontAlgn="auto">
              <a:lnSpc>
                <a:spcPct val="150000"/>
              </a:lnSpc>
              <a:spcAft>
                <a:spcPts val="0"/>
              </a:spcAft>
              <a:buFont typeface="Wingdings 2" pitchFamily="18" charset="2"/>
              <a:buNone/>
              <a:defRPr/>
            </a:pPr>
            <a:r>
              <a:rPr lang="tr-TR" sz="2800" dirty="0">
                <a:solidFill>
                  <a:schemeClr val="tx1"/>
                </a:solidFill>
                <a:latin typeface="Candara" pitchFamily="34" charset="0"/>
              </a:rPr>
              <a:t>Görevlilerin ve sorumluluklarının belirlenmesi</a:t>
            </a:r>
          </a:p>
          <a:p>
            <a:pPr marL="68580" indent="0" algn="just" fontAlgn="auto">
              <a:lnSpc>
                <a:spcPct val="150000"/>
              </a:lnSpc>
              <a:spcAft>
                <a:spcPts val="0"/>
              </a:spcAft>
              <a:buFont typeface="Wingdings 2" pitchFamily="18" charset="2"/>
              <a:buNone/>
              <a:defRPr/>
            </a:pPr>
            <a:r>
              <a:rPr lang="tr-TR" sz="2800" dirty="0">
                <a:solidFill>
                  <a:schemeClr val="tx1"/>
                </a:solidFill>
                <a:latin typeface="Candara" pitchFamily="34" charset="0"/>
              </a:rPr>
              <a:t>Kayıtlara erişim yetkisi </a:t>
            </a:r>
          </a:p>
          <a:p>
            <a:pPr marL="68580" indent="0" algn="just" fontAlgn="auto">
              <a:lnSpc>
                <a:spcPct val="150000"/>
              </a:lnSpc>
              <a:spcAft>
                <a:spcPts val="0"/>
              </a:spcAft>
              <a:buFont typeface="Wingdings 2" pitchFamily="18" charset="2"/>
              <a:buNone/>
              <a:defRPr/>
            </a:pPr>
            <a:r>
              <a:rPr lang="tr-TR" sz="2800" dirty="0">
                <a:solidFill>
                  <a:schemeClr val="tx1"/>
                </a:solidFill>
                <a:latin typeface="Candara" pitchFamily="34" charset="0"/>
              </a:rPr>
              <a:t>Hizmet içi eğitim </a:t>
            </a:r>
          </a:p>
          <a:p>
            <a:pPr marL="68580" indent="0" algn="just" fontAlgn="auto">
              <a:lnSpc>
                <a:spcPct val="150000"/>
              </a:lnSpc>
              <a:spcAft>
                <a:spcPts val="0"/>
              </a:spcAft>
              <a:buFont typeface="Wingdings 2" pitchFamily="18" charset="2"/>
              <a:buNone/>
              <a:defRPr/>
            </a:pPr>
            <a:endParaRPr lang="tr-TR" sz="2800" dirty="0">
              <a:solidFill>
                <a:schemeClr val="tx1"/>
              </a:solidFill>
              <a:latin typeface="Candara" pitchFamily="34" charset="0"/>
            </a:endParaRPr>
          </a:p>
        </p:txBody>
      </p:sp>
      <p:sp>
        <p:nvSpPr>
          <p:cNvPr id="4" name="Köşeli Çift Ayraç 3"/>
          <p:cNvSpPr/>
          <p:nvPr/>
        </p:nvSpPr>
        <p:spPr>
          <a:xfrm>
            <a:off x="1187624" y="1170858"/>
            <a:ext cx="288032" cy="432048"/>
          </a:xfrm>
          <a:prstGeom prst="chevron">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solidFill>
                <a:schemeClr val="tx1"/>
              </a:solidFill>
            </a:endParaRPr>
          </a:p>
        </p:txBody>
      </p:sp>
      <p:sp>
        <p:nvSpPr>
          <p:cNvPr id="6" name="Köşeli Çift Ayraç 5"/>
          <p:cNvSpPr/>
          <p:nvPr/>
        </p:nvSpPr>
        <p:spPr>
          <a:xfrm>
            <a:off x="1187624" y="1712112"/>
            <a:ext cx="288032" cy="432048"/>
          </a:xfrm>
          <a:prstGeom prst="chevron">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solidFill>
                <a:schemeClr val="tx1"/>
              </a:solidFill>
            </a:endParaRPr>
          </a:p>
        </p:txBody>
      </p:sp>
      <p:sp>
        <p:nvSpPr>
          <p:cNvPr id="7" name="Köşeli Çift Ayraç 6"/>
          <p:cNvSpPr/>
          <p:nvPr/>
        </p:nvSpPr>
        <p:spPr>
          <a:xfrm>
            <a:off x="1187624" y="2321173"/>
            <a:ext cx="288032" cy="432048"/>
          </a:xfrm>
          <a:prstGeom prst="chevron">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solidFill>
                <a:schemeClr val="tx1"/>
              </a:solidFill>
            </a:endParaRPr>
          </a:p>
        </p:txBody>
      </p:sp>
      <p:sp>
        <p:nvSpPr>
          <p:cNvPr id="8" name="Köşeli Çift Ayraç 7"/>
          <p:cNvSpPr/>
          <p:nvPr/>
        </p:nvSpPr>
        <p:spPr>
          <a:xfrm>
            <a:off x="1187624" y="3421166"/>
            <a:ext cx="288032" cy="432048"/>
          </a:xfrm>
          <a:prstGeom prst="chevron">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solidFill>
                <a:schemeClr val="tx1"/>
              </a:solidFill>
            </a:endParaRPr>
          </a:p>
        </p:txBody>
      </p:sp>
      <p:sp>
        <p:nvSpPr>
          <p:cNvPr id="9" name="Köşeli Çift Ayraç 8"/>
          <p:cNvSpPr/>
          <p:nvPr/>
        </p:nvSpPr>
        <p:spPr>
          <a:xfrm>
            <a:off x="1181708" y="4029318"/>
            <a:ext cx="288032" cy="432048"/>
          </a:xfrm>
          <a:prstGeom prst="chevron">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solidFill>
                <a:schemeClr val="tx1"/>
              </a:solidFill>
            </a:endParaRPr>
          </a:p>
        </p:txBody>
      </p:sp>
      <p:sp>
        <p:nvSpPr>
          <p:cNvPr id="10" name="Köşeli Çift Ayraç 9"/>
          <p:cNvSpPr/>
          <p:nvPr/>
        </p:nvSpPr>
        <p:spPr>
          <a:xfrm>
            <a:off x="1181708" y="4634713"/>
            <a:ext cx="288032" cy="432048"/>
          </a:xfrm>
          <a:prstGeom prst="chevron">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solidFill>
                <a:schemeClr val="tx1"/>
              </a:solidFill>
            </a:endParaRPr>
          </a:p>
        </p:txBody>
      </p:sp>
      <p:sp>
        <p:nvSpPr>
          <p:cNvPr id="12" name="Köşeli Çift Ayraç 11"/>
          <p:cNvSpPr/>
          <p:nvPr/>
        </p:nvSpPr>
        <p:spPr>
          <a:xfrm>
            <a:off x="1181708" y="5240108"/>
            <a:ext cx="288032" cy="432048"/>
          </a:xfrm>
          <a:prstGeom prst="chevron">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solidFill>
                <a:schemeClr val="tx1"/>
              </a:solidFill>
            </a:endParaRPr>
          </a:p>
        </p:txBody>
      </p:sp>
      <p:sp>
        <p:nvSpPr>
          <p:cNvPr id="13" name="Çapraz Köşesi Kesik Dikdörtgen 12"/>
          <p:cNvSpPr/>
          <p:nvPr/>
        </p:nvSpPr>
        <p:spPr>
          <a:xfrm>
            <a:off x="0" y="6071926"/>
            <a:ext cx="9144000" cy="786074"/>
          </a:xfrm>
          <a:prstGeom prst="snip2DiagRect">
            <a:avLst>
              <a:gd name="adj1" fmla="val 0"/>
              <a:gd name="adj2" fmla="val 24316"/>
            </a:avLst>
          </a:prstGeom>
          <a:solidFill>
            <a:srgbClr val="F9D1A9"/>
          </a:solidFill>
          <a:ln w="57150">
            <a:solidFill>
              <a:srgbClr val="781E46"/>
            </a:solidFill>
          </a:ln>
          <a:effectLst>
            <a:glow rad="12700">
              <a:schemeClr val="bg1">
                <a:alpha val="8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tr-T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E-posta	: strateji@asbu.edu.tr                                                                                                                                                                                                                                                                         </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Strateji Geliştirme Dairesi Başkanlığı                                                                                Web 	: www.asbu.edu.tr</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a:t>
            </a:r>
            <a:r>
              <a:rPr lang="tr-TR" sz="1400" b="1" dirty="0" err="1">
                <a:ln w="0"/>
                <a:solidFill>
                  <a:srgbClr val="781E46"/>
                </a:solidFill>
                <a:effectLst>
                  <a:outerShdw blurRad="38100" dist="25400" dir="5400000" algn="ctr" rotWithShape="0">
                    <a:srgbClr val="6E747A">
                      <a:alpha val="43000"/>
                    </a:srgbClr>
                  </a:outerShdw>
                </a:effectLst>
                <a:latin typeface="Calibri" panose="020F0502020204030204"/>
              </a:rPr>
              <a:t>Tlf</a:t>
            </a:r>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 0 312 5964501</a:t>
            </a:r>
          </a:p>
        </p:txBody>
      </p:sp>
      <p:pic>
        <p:nvPicPr>
          <p:cNvPr id="14" name="Resim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11860" y="6104621"/>
            <a:ext cx="2520280" cy="753379"/>
          </a:xfrm>
          <a:prstGeom prst="rect">
            <a:avLst/>
          </a:prstGeom>
        </p:spPr>
      </p:pic>
    </p:spTree>
  </p:cSld>
  <p:clrMapOvr>
    <a:masterClrMapping/>
  </p:clrMapOvr>
  <p:transition spd="slow">
    <p:blinds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343584" y="36885"/>
            <a:ext cx="4321100" cy="830263"/>
          </a:xfrm>
        </p:spPr>
        <p:txBody>
          <a:bodyPr rtlCol="0">
            <a:normAutofit fontScale="90000"/>
          </a:bodyPr>
          <a:lstStyle/>
          <a:p>
            <a:pPr algn="ctr" fontAlgn="auto">
              <a:spcAft>
                <a:spcPts val="0"/>
              </a:spcAft>
              <a:defRPr/>
            </a:pPr>
            <a:r>
              <a:rPr lang="tr-TR" b="1" dirty="0">
                <a:solidFill>
                  <a:srgbClr val="781E46"/>
                </a:solidFill>
                <a:latin typeface="Cambria" pitchFamily="18" charset="0"/>
              </a:rPr>
              <a:t>BİLGİ VE İLETİŞİM</a:t>
            </a:r>
          </a:p>
        </p:txBody>
      </p:sp>
      <p:sp>
        <p:nvSpPr>
          <p:cNvPr id="3" name="İçerik Yer Tutucusu 2"/>
          <p:cNvSpPr>
            <a:spLocks noGrp="1"/>
          </p:cNvSpPr>
          <p:nvPr>
            <p:ph idx="1"/>
          </p:nvPr>
        </p:nvSpPr>
        <p:spPr>
          <a:xfrm>
            <a:off x="1115615" y="620688"/>
            <a:ext cx="6696745" cy="5451238"/>
          </a:xfrm>
        </p:spPr>
        <p:txBody>
          <a:bodyPr rtlCol="0">
            <a:noAutofit/>
          </a:bodyPr>
          <a:lstStyle/>
          <a:p>
            <a:pPr marL="68580" indent="0" algn="ctr" fontAlgn="auto">
              <a:spcAft>
                <a:spcPts val="0"/>
              </a:spcAft>
              <a:buFont typeface="Wingdings 2" pitchFamily="18" charset="2"/>
              <a:buNone/>
              <a:defRPr/>
            </a:pPr>
            <a:r>
              <a:rPr lang="tr-TR" sz="3000" b="1" dirty="0">
                <a:solidFill>
                  <a:schemeClr val="accent4"/>
                </a:solidFill>
                <a:latin typeface="Arial Rounded MT Bold" pitchFamily="34" charset="0"/>
              </a:rPr>
              <a:t>Bilgi: </a:t>
            </a:r>
            <a:endParaRPr lang="tr-TR" sz="3000" dirty="0">
              <a:solidFill>
                <a:schemeClr val="accent4"/>
              </a:solidFill>
              <a:latin typeface="Arial Rounded MT Bold" pitchFamily="34" charset="0"/>
            </a:endParaRPr>
          </a:p>
          <a:p>
            <a:pPr marL="68580" indent="0" algn="ctr" fontAlgn="auto">
              <a:spcAft>
                <a:spcPts val="0"/>
              </a:spcAft>
              <a:buFont typeface="Wingdings 2" pitchFamily="18" charset="2"/>
              <a:buNone/>
              <a:defRPr/>
            </a:pPr>
            <a:r>
              <a:rPr lang="tr-TR" b="1" dirty="0">
                <a:latin typeface="Candara" pitchFamily="34" charset="0"/>
              </a:rPr>
              <a:t>karar alma mekanizmasına yardımcı, </a:t>
            </a:r>
          </a:p>
          <a:p>
            <a:pPr marL="68580" indent="0" algn="ctr" fontAlgn="auto">
              <a:spcAft>
                <a:spcPts val="0"/>
              </a:spcAft>
              <a:buFont typeface="Wingdings 2" pitchFamily="18" charset="2"/>
              <a:buNone/>
              <a:defRPr/>
            </a:pPr>
            <a:r>
              <a:rPr lang="tr-TR" b="1" dirty="0">
                <a:latin typeface="Candara" pitchFamily="34" charset="0"/>
              </a:rPr>
              <a:t>Doğru, </a:t>
            </a:r>
          </a:p>
          <a:p>
            <a:pPr marL="68580" indent="0" algn="ctr" fontAlgn="auto">
              <a:spcAft>
                <a:spcPts val="0"/>
              </a:spcAft>
              <a:buFont typeface="Wingdings 2" pitchFamily="18" charset="2"/>
              <a:buNone/>
              <a:defRPr/>
            </a:pPr>
            <a:r>
              <a:rPr lang="tr-TR" b="1" dirty="0">
                <a:latin typeface="Candara" pitchFamily="34" charset="0"/>
              </a:rPr>
              <a:t>Zamanında, </a:t>
            </a:r>
          </a:p>
          <a:p>
            <a:pPr marL="68580" indent="0" algn="ctr" fontAlgn="auto">
              <a:spcAft>
                <a:spcPts val="0"/>
              </a:spcAft>
              <a:buFont typeface="Wingdings 2" pitchFamily="18" charset="2"/>
              <a:buNone/>
              <a:defRPr/>
            </a:pPr>
            <a:r>
              <a:rPr lang="tr-TR" b="1" dirty="0">
                <a:latin typeface="Candara" pitchFamily="34" charset="0"/>
              </a:rPr>
              <a:t>güncel ve </a:t>
            </a:r>
          </a:p>
          <a:p>
            <a:pPr marL="68580" indent="0" algn="ctr" fontAlgn="auto">
              <a:spcAft>
                <a:spcPts val="0"/>
              </a:spcAft>
              <a:buFont typeface="Wingdings 2" pitchFamily="18" charset="2"/>
              <a:buNone/>
              <a:defRPr/>
            </a:pPr>
            <a:r>
              <a:rPr lang="tr-TR" b="1" dirty="0">
                <a:latin typeface="Candara" pitchFamily="34" charset="0"/>
              </a:rPr>
              <a:t>elde edilebilir olarak ifade edilir.</a:t>
            </a:r>
          </a:p>
          <a:p>
            <a:pPr marL="68580" indent="0" algn="ctr" fontAlgn="auto">
              <a:spcAft>
                <a:spcPts val="0"/>
              </a:spcAft>
              <a:buFont typeface="Wingdings 2" pitchFamily="18" charset="2"/>
              <a:buNone/>
              <a:defRPr/>
            </a:pPr>
            <a:endParaRPr lang="tr-TR" sz="1000" b="1" dirty="0">
              <a:latin typeface="Candara" pitchFamily="34" charset="0"/>
            </a:endParaRPr>
          </a:p>
          <a:p>
            <a:pPr marL="68580" indent="0" algn="ctr" fontAlgn="auto">
              <a:spcAft>
                <a:spcPts val="0"/>
              </a:spcAft>
              <a:buFont typeface="Wingdings 2" pitchFamily="18" charset="2"/>
              <a:buNone/>
              <a:defRPr/>
            </a:pPr>
            <a:r>
              <a:rPr lang="tr-TR" sz="3000" b="1" dirty="0">
                <a:solidFill>
                  <a:schemeClr val="accent4"/>
                </a:solidFill>
                <a:latin typeface="Arial Rounded MT Bold" pitchFamily="34" charset="0"/>
              </a:rPr>
              <a:t>İletişim: </a:t>
            </a:r>
          </a:p>
          <a:p>
            <a:pPr marL="68580" indent="0" algn="ctr" fontAlgn="auto">
              <a:spcAft>
                <a:spcPts val="0"/>
              </a:spcAft>
              <a:buFont typeface="Wingdings 2" pitchFamily="18" charset="2"/>
              <a:buNone/>
              <a:defRPr/>
            </a:pPr>
            <a:r>
              <a:rPr lang="tr-TR" b="1" dirty="0">
                <a:latin typeface="Candara" pitchFamily="34" charset="0"/>
              </a:rPr>
              <a:t>tüm yapılanma içerisinde </a:t>
            </a:r>
          </a:p>
          <a:p>
            <a:pPr marL="68580" indent="0" algn="ctr" fontAlgn="auto">
              <a:spcAft>
                <a:spcPts val="0"/>
              </a:spcAft>
              <a:buFont typeface="Wingdings 2" pitchFamily="18" charset="2"/>
              <a:buNone/>
              <a:defRPr/>
            </a:pPr>
            <a:r>
              <a:rPr lang="tr-TR" b="1" dirty="0">
                <a:latin typeface="Candara" pitchFamily="34" charset="0"/>
              </a:rPr>
              <a:t>aşağıdan yukarıya </a:t>
            </a:r>
          </a:p>
          <a:p>
            <a:pPr marL="68580" indent="0" algn="ctr" fontAlgn="auto">
              <a:spcAft>
                <a:spcPts val="0"/>
              </a:spcAft>
              <a:buFont typeface="Wingdings 2" pitchFamily="18" charset="2"/>
              <a:buNone/>
              <a:defRPr/>
            </a:pPr>
            <a:r>
              <a:rPr lang="tr-TR" b="1" dirty="0">
                <a:latin typeface="Candara" pitchFamily="34" charset="0"/>
              </a:rPr>
              <a:t>yukarıdan aşağıya doğru</a:t>
            </a:r>
          </a:p>
          <a:p>
            <a:pPr marL="68580" indent="0" algn="ctr" fontAlgn="auto">
              <a:spcAft>
                <a:spcPts val="0"/>
              </a:spcAft>
              <a:buFont typeface="Wingdings 2" pitchFamily="18" charset="2"/>
              <a:buNone/>
              <a:defRPr/>
            </a:pPr>
            <a:r>
              <a:rPr lang="tr-TR" b="1" dirty="0">
                <a:latin typeface="Candara" pitchFamily="34" charset="0"/>
              </a:rPr>
              <a:t>iletilmesini ve dönüşümünü ifade eder.</a:t>
            </a:r>
          </a:p>
        </p:txBody>
      </p:sp>
      <p:pic>
        <p:nvPicPr>
          <p:cNvPr id="52227" name="Picture 2"/>
          <p:cNvPicPr>
            <a:picLocks noChangeAspect="1" noChangeArrowheads="1"/>
          </p:cNvPicPr>
          <p:nvPr/>
        </p:nvPicPr>
        <p:blipFill>
          <a:blip r:embed="rId2" cstate="print"/>
          <a:srcRect/>
          <a:stretch>
            <a:fillRect/>
          </a:stretch>
        </p:blipFill>
        <p:spPr bwMode="auto">
          <a:xfrm>
            <a:off x="6588273" y="1052736"/>
            <a:ext cx="2448173" cy="2305050"/>
          </a:xfrm>
          <a:prstGeom prst="ellipse">
            <a:avLst/>
          </a:prstGeom>
          <a:ln>
            <a:noFill/>
          </a:ln>
          <a:effectLst>
            <a:softEdge rad="112500"/>
          </a:effectLst>
        </p:spPr>
      </p:pic>
      <p:pic>
        <p:nvPicPr>
          <p:cNvPr id="52228" name="Picture 3"/>
          <p:cNvPicPr>
            <a:picLocks noChangeAspect="1" noChangeArrowheads="1"/>
          </p:cNvPicPr>
          <p:nvPr/>
        </p:nvPicPr>
        <p:blipFill>
          <a:blip r:embed="rId3" cstate="print"/>
          <a:srcRect/>
          <a:stretch>
            <a:fillRect/>
          </a:stretch>
        </p:blipFill>
        <p:spPr bwMode="auto">
          <a:xfrm>
            <a:off x="179512" y="3474975"/>
            <a:ext cx="2016125" cy="2305050"/>
          </a:xfrm>
          <a:prstGeom prst="ellipse">
            <a:avLst/>
          </a:prstGeom>
          <a:ln>
            <a:noFill/>
          </a:ln>
          <a:effectLst>
            <a:softEdge rad="112500"/>
          </a:effectLst>
        </p:spPr>
      </p:pic>
      <p:sp>
        <p:nvSpPr>
          <p:cNvPr id="7" name="Çapraz Köşesi Kesik Dikdörtgen 6"/>
          <p:cNvSpPr/>
          <p:nvPr/>
        </p:nvSpPr>
        <p:spPr>
          <a:xfrm>
            <a:off x="0" y="6071926"/>
            <a:ext cx="9144000" cy="786074"/>
          </a:xfrm>
          <a:prstGeom prst="snip2DiagRect">
            <a:avLst>
              <a:gd name="adj1" fmla="val 0"/>
              <a:gd name="adj2" fmla="val 24316"/>
            </a:avLst>
          </a:prstGeom>
          <a:solidFill>
            <a:srgbClr val="F9D1A9"/>
          </a:solidFill>
          <a:ln w="57150">
            <a:solidFill>
              <a:srgbClr val="781E46"/>
            </a:solidFill>
          </a:ln>
          <a:effectLst>
            <a:glow rad="12700">
              <a:schemeClr val="bg1">
                <a:alpha val="8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tr-T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E-posta	: strateji@asbu.edu.tr                                                                                                                                                                                                                                                                         </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Strateji Geliştirme Dairesi Başkanlığı                                                                                Web 	: www.asbu.edu.tr</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a:t>
            </a:r>
            <a:r>
              <a:rPr lang="tr-TR" sz="1400" b="1" dirty="0" err="1">
                <a:ln w="0"/>
                <a:solidFill>
                  <a:srgbClr val="781E46"/>
                </a:solidFill>
                <a:effectLst>
                  <a:outerShdw blurRad="38100" dist="25400" dir="5400000" algn="ctr" rotWithShape="0">
                    <a:srgbClr val="6E747A">
                      <a:alpha val="43000"/>
                    </a:srgbClr>
                  </a:outerShdw>
                </a:effectLst>
                <a:latin typeface="Calibri" panose="020F0502020204030204"/>
              </a:rPr>
              <a:t>Tlf</a:t>
            </a:r>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 0 312 5964501</a:t>
            </a:r>
          </a:p>
        </p:txBody>
      </p:sp>
      <p:pic>
        <p:nvPicPr>
          <p:cNvPr id="8" name="Resim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11860" y="6104621"/>
            <a:ext cx="2520280" cy="753379"/>
          </a:xfrm>
          <a:prstGeom prst="rect">
            <a:avLst/>
          </a:prstGeom>
        </p:spPr>
      </p:pic>
    </p:spTree>
  </p:cSld>
  <p:clrMapOvr>
    <a:masterClrMapping/>
  </p:clrMapOvr>
  <p:transition spd="slow">
    <p:blinds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49" name="Picture 3"/>
          <p:cNvPicPr>
            <a:picLocks noChangeAspect="1" noChangeArrowheads="1"/>
          </p:cNvPicPr>
          <p:nvPr/>
        </p:nvPicPr>
        <p:blipFill>
          <a:blip r:embed="rId2" cstate="print"/>
          <a:srcRect/>
          <a:stretch>
            <a:fillRect/>
          </a:stretch>
        </p:blipFill>
        <p:spPr bwMode="auto">
          <a:xfrm>
            <a:off x="7092280" y="0"/>
            <a:ext cx="2051720" cy="6813376"/>
          </a:xfrm>
          <a:prstGeom prst="rect">
            <a:avLst/>
          </a:prstGeom>
          <a:noFill/>
          <a:ln w="9525">
            <a:noFill/>
            <a:miter lim="800000"/>
            <a:headEnd/>
            <a:tailEnd/>
          </a:ln>
        </p:spPr>
      </p:pic>
      <p:sp>
        <p:nvSpPr>
          <p:cNvPr id="2" name="Başlık 1"/>
          <p:cNvSpPr>
            <a:spLocks noGrp="1"/>
          </p:cNvSpPr>
          <p:nvPr>
            <p:ph type="title"/>
          </p:nvPr>
        </p:nvSpPr>
        <p:spPr>
          <a:xfrm>
            <a:off x="967090" y="507288"/>
            <a:ext cx="3586168" cy="829896"/>
          </a:xfrm>
        </p:spPr>
        <p:txBody>
          <a:bodyPr rtlCol="0">
            <a:normAutofit/>
          </a:bodyPr>
          <a:lstStyle/>
          <a:p>
            <a:pPr algn="ctr" fontAlgn="auto">
              <a:spcAft>
                <a:spcPts val="0"/>
              </a:spcAft>
              <a:defRPr/>
            </a:pPr>
            <a:r>
              <a:rPr lang="tr-TR" b="1" dirty="0">
                <a:ln w="10541" cmpd="sng">
                  <a:solidFill>
                    <a:schemeClr val="accent1">
                      <a:shade val="88000"/>
                      <a:satMod val="110000"/>
                    </a:schemeClr>
                  </a:solidFill>
                  <a:prstDash val="solid"/>
                </a:ln>
                <a:solidFill>
                  <a:schemeClr val="bg2">
                    <a:lumMod val="10000"/>
                  </a:schemeClr>
                </a:solidFill>
                <a:latin typeface="Cambria" pitchFamily="18" charset="0"/>
              </a:rPr>
              <a:t>NEDEN BİLGİ</a:t>
            </a:r>
          </a:p>
        </p:txBody>
      </p:sp>
      <p:sp>
        <p:nvSpPr>
          <p:cNvPr id="53251" name="İçerik Yer Tutucusu 2"/>
          <p:cNvSpPr>
            <a:spLocks noGrp="1"/>
          </p:cNvSpPr>
          <p:nvPr>
            <p:ph idx="1"/>
          </p:nvPr>
        </p:nvSpPr>
        <p:spPr>
          <a:xfrm>
            <a:off x="913248" y="1361577"/>
            <a:ext cx="6179031" cy="2262716"/>
          </a:xfrm>
        </p:spPr>
        <p:txBody>
          <a:bodyPr>
            <a:normAutofit/>
          </a:bodyPr>
          <a:lstStyle/>
          <a:p>
            <a:pPr algn="just">
              <a:buClr>
                <a:srgbClr val="C00000"/>
              </a:buClr>
              <a:buSzPct val="100000"/>
              <a:buFont typeface="Wingdings" panose="05000000000000000000" pitchFamily="2" charset="2"/>
              <a:buChar char="v"/>
            </a:pPr>
            <a:r>
              <a:rPr lang="tr-TR" dirty="0">
                <a:solidFill>
                  <a:srgbClr val="781E46"/>
                </a:solidFill>
                <a:latin typeface="Candara" pitchFamily="34" charset="0"/>
              </a:rPr>
              <a:t>İlerlemeyi kaydetmek </a:t>
            </a:r>
          </a:p>
          <a:p>
            <a:pPr algn="just">
              <a:buClr>
                <a:srgbClr val="C00000"/>
              </a:buClr>
              <a:buSzPct val="100000"/>
              <a:buFont typeface="Wingdings" panose="05000000000000000000" pitchFamily="2" charset="2"/>
              <a:buChar char="v"/>
            </a:pPr>
            <a:r>
              <a:rPr lang="tr-TR" dirty="0">
                <a:solidFill>
                  <a:srgbClr val="781E46"/>
                </a:solidFill>
                <a:latin typeface="Candara" pitchFamily="34" charset="0"/>
              </a:rPr>
              <a:t>Bir şeyi nasıl yapacağımızı bilmek </a:t>
            </a:r>
          </a:p>
          <a:p>
            <a:pPr algn="just">
              <a:buClr>
                <a:srgbClr val="C00000"/>
              </a:buClr>
              <a:buSzPct val="100000"/>
              <a:buFont typeface="Wingdings" panose="05000000000000000000" pitchFamily="2" charset="2"/>
              <a:buChar char="v"/>
            </a:pPr>
            <a:r>
              <a:rPr lang="tr-TR" dirty="0">
                <a:solidFill>
                  <a:srgbClr val="781E46"/>
                </a:solidFill>
                <a:latin typeface="Candara" pitchFamily="34" charset="0"/>
              </a:rPr>
              <a:t>Doğru kararlar vermemize yardımcı olmak</a:t>
            </a:r>
          </a:p>
        </p:txBody>
      </p:sp>
      <p:sp>
        <p:nvSpPr>
          <p:cNvPr id="53252" name="Dikdörtgen 3"/>
          <p:cNvSpPr>
            <a:spLocks noChangeArrowheads="1"/>
          </p:cNvSpPr>
          <p:nvPr/>
        </p:nvSpPr>
        <p:spPr bwMode="auto">
          <a:xfrm>
            <a:off x="468313" y="4221088"/>
            <a:ext cx="6623966" cy="1643527"/>
          </a:xfrm>
          <a:prstGeom prst="rect">
            <a:avLst/>
          </a:prstGeom>
          <a:noFill/>
          <a:ln w="9525">
            <a:noFill/>
            <a:miter lim="800000"/>
            <a:headEnd/>
            <a:tailEnd/>
          </a:ln>
        </p:spPr>
        <p:txBody>
          <a:bodyPr wrap="square">
            <a:spAutoFit/>
          </a:bodyPr>
          <a:lstStyle/>
          <a:p>
            <a:pPr marL="527050" indent="-457200" algn="just">
              <a:spcBef>
                <a:spcPct val="20000"/>
              </a:spcBef>
              <a:buClr>
                <a:srgbClr val="C00000"/>
              </a:buClr>
              <a:buSzPct val="76000"/>
              <a:buFont typeface="Wingdings" panose="05000000000000000000" pitchFamily="2" charset="2"/>
              <a:buChar char="v"/>
            </a:pPr>
            <a:r>
              <a:rPr lang="tr-TR" sz="2400" dirty="0">
                <a:latin typeface="Candara" pitchFamily="34" charset="0"/>
              </a:rPr>
              <a:t>Bilginin aynı zamanda etkin ve hızlı biçimde yayılmasını sağlamak</a:t>
            </a:r>
          </a:p>
          <a:p>
            <a:pPr marL="527050" indent="-457200" algn="just">
              <a:spcBef>
                <a:spcPct val="20000"/>
              </a:spcBef>
              <a:buClr>
                <a:srgbClr val="C00000"/>
              </a:buClr>
              <a:buSzPct val="76000"/>
              <a:buFont typeface="Wingdings" panose="05000000000000000000" pitchFamily="2" charset="2"/>
              <a:buChar char="v"/>
            </a:pPr>
            <a:r>
              <a:rPr lang="tr-TR" sz="2400" dirty="0">
                <a:latin typeface="Candara" pitchFamily="34" charset="0"/>
              </a:rPr>
              <a:t>Görevi yerine getirebilmek için gerekli ve yeterli bilgiye zamanında ulaşabilmek</a:t>
            </a:r>
          </a:p>
        </p:txBody>
      </p:sp>
      <p:sp>
        <p:nvSpPr>
          <p:cNvPr id="7" name="Başlık 1"/>
          <p:cNvSpPr txBox="1">
            <a:spLocks/>
          </p:cNvSpPr>
          <p:nvPr/>
        </p:nvSpPr>
        <p:spPr>
          <a:xfrm>
            <a:off x="967090" y="3255953"/>
            <a:ext cx="4285629" cy="829896"/>
          </a:xfrm>
          <a:prstGeom prst="rect">
            <a:avLst/>
          </a:prstGeom>
        </p:spPr>
        <p:txBody>
          <a:bodyPr anchor="b">
            <a:normAutofit/>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spcAft>
                <a:spcPts val="0"/>
              </a:spcAft>
              <a:defRPr/>
            </a:pPr>
            <a:r>
              <a:rPr lang="tr-TR" b="1" dirty="0">
                <a:ln w="10541" cmpd="sng">
                  <a:solidFill>
                    <a:schemeClr val="accent1">
                      <a:shade val="88000"/>
                      <a:satMod val="110000"/>
                    </a:schemeClr>
                  </a:solidFill>
                  <a:prstDash val="solid"/>
                </a:ln>
                <a:solidFill>
                  <a:schemeClr val="bg2">
                    <a:lumMod val="10000"/>
                  </a:schemeClr>
                </a:solidFill>
                <a:latin typeface="Cambria" pitchFamily="18" charset="0"/>
              </a:rPr>
              <a:t>NEDEN İLETİŞİM</a:t>
            </a:r>
          </a:p>
        </p:txBody>
      </p:sp>
      <p:sp>
        <p:nvSpPr>
          <p:cNvPr id="8" name="Çapraz Köşesi Kesik Dikdörtgen 7"/>
          <p:cNvSpPr/>
          <p:nvPr/>
        </p:nvSpPr>
        <p:spPr>
          <a:xfrm>
            <a:off x="0" y="6071926"/>
            <a:ext cx="9144000" cy="786074"/>
          </a:xfrm>
          <a:prstGeom prst="snip2DiagRect">
            <a:avLst>
              <a:gd name="adj1" fmla="val 0"/>
              <a:gd name="adj2" fmla="val 24316"/>
            </a:avLst>
          </a:prstGeom>
          <a:solidFill>
            <a:srgbClr val="F9D1A9"/>
          </a:solidFill>
          <a:ln w="57150">
            <a:solidFill>
              <a:srgbClr val="781E46"/>
            </a:solidFill>
          </a:ln>
          <a:effectLst>
            <a:glow rad="12700">
              <a:schemeClr val="bg1">
                <a:alpha val="8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tr-T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E-posta	: strateji@asbu.edu.tr                                                                                                                                                                                                                                                                         </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Strateji Geliştirme Dairesi Başkanlığı                                                                                Web 	: www.asbu.edu.tr</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a:t>
            </a:r>
            <a:r>
              <a:rPr lang="tr-TR" sz="1400" b="1" dirty="0" err="1">
                <a:ln w="0"/>
                <a:solidFill>
                  <a:srgbClr val="781E46"/>
                </a:solidFill>
                <a:effectLst>
                  <a:outerShdw blurRad="38100" dist="25400" dir="5400000" algn="ctr" rotWithShape="0">
                    <a:srgbClr val="6E747A">
                      <a:alpha val="43000"/>
                    </a:srgbClr>
                  </a:outerShdw>
                </a:effectLst>
                <a:latin typeface="Calibri" panose="020F0502020204030204"/>
              </a:rPr>
              <a:t>Tlf</a:t>
            </a:r>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 0 312 5964501</a:t>
            </a:r>
          </a:p>
        </p:txBody>
      </p:sp>
      <p:pic>
        <p:nvPicPr>
          <p:cNvPr id="9" name="Resim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11860" y="6104621"/>
            <a:ext cx="2520280" cy="753379"/>
          </a:xfrm>
          <a:prstGeom prst="rect">
            <a:avLst/>
          </a:prstGeom>
        </p:spPr>
      </p:pic>
    </p:spTree>
  </p:cSld>
  <p:clrMapOvr>
    <a:masterClrMapping/>
  </p:clrMapOvr>
  <p:transition spd="slow">
    <p:blinds dir="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Başlık 1"/>
          <p:cNvSpPr>
            <a:spLocks noGrp="1"/>
          </p:cNvSpPr>
          <p:nvPr>
            <p:ph type="title"/>
          </p:nvPr>
        </p:nvSpPr>
        <p:spPr>
          <a:xfrm>
            <a:off x="3473624" y="927268"/>
            <a:ext cx="2664296" cy="784225"/>
          </a:xfrm>
        </p:spPr>
        <p:txBody>
          <a:bodyPr/>
          <a:lstStyle/>
          <a:p>
            <a:r>
              <a:rPr lang="tr-TR" b="1" dirty="0">
                <a:latin typeface="Cambria" pitchFamily="18" charset="0"/>
              </a:rPr>
              <a:t>İZLEME</a:t>
            </a:r>
          </a:p>
        </p:txBody>
      </p:sp>
      <p:sp>
        <p:nvSpPr>
          <p:cNvPr id="3" name="İçerik Yer Tutucusu 2"/>
          <p:cNvSpPr>
            <a:spLocks noGrp="1"/>
          </p:cNvSpPr>
          <p:nvPr>
            <p:ph idx="1"/>
          </p:nvPr>
        </p:nvSpPr>
        <p:spPr>
          <a:xfrm>
            <a:off x="1061356" y="1844824"/>
            <a:ext cx="7488832" cy="3960440"/>
          </a:xfrm>
        </p:spPr>
        <p:txBody>
          <a:bodyPr rtlCol="0">
            <a:noAutofit/>
          </a:bodyPr>
          <a:lstStyle/>
          <a:p>
            <a:pPr marL="525780" indent="-457200" algn="just" fontAlgn="auto">
              <a:lnSpc>
                <a:spcPct val="110000"/>
              </a:lnSpc>
              <a:spcAft>
                <a:spcPts val="0"/>
              </a:spcAft>
              <a:buSzPct val="100000"/>
              <a:buFont typeface="Wingdings" panose="05000000000000000000" pitchFamily="2" charset="2"/>
              <a:buChar char="ü"/>
              <a:defRPr/>
            </a:pPr>
            <a:r>
              <a:rPr lang="tr-TR" sz="2800" b="1" dirty="0">
                <a:solidFill>
                  <a:schemeClr val="accent4"/>
                </a:solidFill>
                <a:latin typeface="Candara" pitchFamily="34" charset="0"/>
              </a:rPr>
              <a:t>İç kontrol sistemi performansının değerlendirilmesi için dönem içinde izlenmelidir </a:t>
            </a:r>
          </a:p>
          <a:p>
            <a:pPr marL="525780" indent="-457200" algn="just" fontAlgn="auto">
              <a:lnSpc>
                <a:spcPct val="110000"/>
              </a:lnSpc>
              <a:spcAft>
                <a:spcPts val="0"/>
              </a:spcAft>
              <a:buSzPct val="100000"/>
              <a:buFont typeface="Wingdings" panose="05000000000000000000" pitchFamily="2" charset="2"/>
              <a:buChar char="ü"/>
              <a:defRPr/>
            </a:pPr>
            <a:r>
              <a:rPr lang="tr-TR" sz="2800" b="1" dirty="0">
                <a:solidFill>
                  <a:schemeClr val="accent4"/>
                </a:solidFill>
                <a:latin typeface="Candara" pitchFamily="34" charset="0"/>
              </a:rPr>
              <a:t>İç kontrolün izlenmesinin amacı kontrollerin istenilen şekilde çalışıyor olmasını ve zaman içinde değişimlere gerektiği biçimde uyum göstermesini sağlamaktır </a:t>
            </a:r>
          </a:p>
        </p:txBody>
      </p:sp>
      <p:sp>
        <p:nvSpPr>
          <p:cNvPr id="5" name="Çapraz Köşesi Kesik Dikdörtgen 4"/>
          <p:cNvSpPr/>
          <p:nvPr/>
        </p:nvSpPr>
        <p:spPr>
          <a:xfrm>
            <a:off x="0" y="6071926"/>
            <a:ext cx="9144000" cy="786074"/>
          </a:xfrm>
          <a:prstGeom prst="snip2DiagRect">
            <a:avLst>
              <a:gd name="adj1" fmla="val 0"/>
              <a:gd name="adj2" fmla="val 24316"/>
            </a:avLst>
          </a:prstGeom>
          <a:solidFill>
            <a:srgbClr val="F9D1A9"/>
          </a:solidFill>
          <a:ln w="57150">
            <a:solidFill>
              <a:srgbClr val="781E46"/>
            </a:solidFill>
          </a:ln>
          <a:effectLst>
            <a:glow rad="12700">
              <a:schemeClr val="bg1">
                <a:alpha val="8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tr-T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E-posta	: strateji@asbu.edu.tr                                                                                                                                                                                                                                                                         </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Strateji Geliştirme Dairesi Başkanlığı                                                                                Web 	: www.asbu.edu.tr</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a:t>
            </a:r>
            <a:r>
              <a:rPr lang="tr-TR" sz="1400" b="1" dirty="0" err="1">
                <a:ln w="0"/>
                <a:solidFill>
                  <a:srgbClr val="781E46"/>
                </a:solidFill>
                <a:effectLst>
                  <a:outerShdw blurRad="38100" dist="25400" dir="5400000" algn="ctr" rotWithShape="0">
                    <a:srgbClr val="6E747A">
                      <a:alpha val="43000"/>
                    </a:srgbClr>
                  </a:outerShdw>
                </a:effectLst>
                <a:latin typeface="Calibri" panose="020F0502020204030204"/>
              </a:rPr>
              <a:t>Tlf</a:t>
            </a:r>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 0 312 5964504</a:t>
            </a: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11860" y="6104621"/>
            <a:ext cx="2520280" cy="753379"/>
          </a:xfrm>
          <a:prstGeom prst="rect">
            <a:avLst/>
          </a:prstGeom>
        </p:spPr>
      </p:pic>
    </p:spTree>
  </p:cSld>
  <p:clrMapOvr>
    <a:masterClrMapping/>
  </p:clrMapOvr>
  <p:transition spd="slow">
    <p:blinds dir="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140"/>
          <p:cNvGraphicFramePr>
            <a:graphicFrameLocks noGrp="1"/>
          </p:cNvGraphicFramePr>
          <p:nvPr>
            <p:ph idx="1"/>
            <p:extLst>
              <p:ext uri="{D42A27DB-BD31-4B8C-83A1-F6EECF244321}">
                <p14:modId xmlns:p14="http://schemas.microsoft.com/office/powerpoint/2010/main" val="1898763033"/>
              </p:ext>
            </p:extLst>
          </p:nvPr>
        </p:nvGraphicFramePr>
        <p:xfrm>
          <a:off x="0" y="0"/>
          <a:ext cx="9144000" cy="6822544"/>
        </p:xfrm>
        <a:graphic>
          <a:graphicData uri="http://schemas.openxmlformats.org/drawingml/2006/table">
            <a:tbl>
              <a:tblPr firstRow="1" lastRow="1" bandRow="1" bandCol="1">
                <a:tableStyleId>{21E4AEA4-8DFA-4A89-87EB-49C32662AFE0}</a:tableStyleId>
              </a:tblPr>
              <a:tblGrid>
                <a:gridCol w="1681163">
                  <a:extLst>
                    <a:ext uri="{9D8B030D-6E8A-4147-A177-3AD203B41FA5}">
                      <a16:colId xmlns:a16="http://schemas.microsoft.com/office/drawing/2014/main" val="20000"/>
                    </a:ext>
                  </a:extLst>
                </a:gridCol>
                <a:gridCol w="1217612">
                  <a:extLst>
                    <a:ext uri="{9D8B030D-6E8A-4147-A177-3AD203B41FA5}">
                      <a16:colId xmlns:a16="http://schemas.microsoft.com/office/drawing/2014/main" val="20001"/>
                    </a:ext>
                  </a:extLst>
                </a:gridCol>
                <a:gridCol w="3346450">
                  <a:extLst>
                    <a:ext uri="{9D8B030D-6E8A-4147-A177-3AD203B41FA5}">
                      <a16:colId xmlns:a16="http://schemas.microsoft.com/office/drawing/2014/main" val="20002"/>
                    </a:ext>
                  </a:extLst>
                </a:gridCol>
                <a:gridCol w="1217613">
                  <a:extLst>
                    <a:ext uri="{9D8B030D-6E8A-4147-A177-3AD203B41FA5}">
                      <a16:colId xmlns:a16="http://schemas.microsoft.com/office/drawing/2014/main" val="20003"/>
                    </a:ext>
                  </a:extLst>
                </a:gridCol>
                <a:gridCol w="1681162">
                  <a:extLst>
                    <a:ext uri="{9D8B030D-6E8A-4147-A177-3AD203B41FA5}">
                      <a16:colId xmlns:a16="http://schemas.microsoft.com/office/drawing/2014/main" val="20004"/>
                    </a:ext>
                  </a:extLst>
                </a:gridCol>
              </a:tblGrid>
              <a:tr h="408835">
                <a:tc gridSpan="5">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u="none" strike="noStrike" cap="none" normalizeH="0" baseline="0" dirty="0">
                          <a:ln>
                            <a:noFill/>
                          </a:ln>
                          <a:solidFill>
                            <a:srgbClr val="F9D1A9"/>
                          </a:solidFill>
                          <a:effectLst/>
                        </a:rPr>
                        <a:t>ANKARA SOSYAL BİLİMLER ÜNİVERSİTESİ KAMU İÇ  KONTROL  STANDARTLARI  UYUM  EYLEM  PLANI  MATRİSİ</a:t>
                      </a:r>
                      <a:endParaRPr kumimoji="0" lang="tr-TR" sz="1000" b="0" i="0" u="none" strike="noStrike" cap="none" normalizeH="0" baseline="0" dirty="0">
                        <a:ln>
                          <a:noFill/>
                        </a:ln>
                        <a:solidFill>
                          <a:srgbClr val="F9D1A9"/>
                        </a:solidFill>
                        <a:effectLst/>
                        <a:latin typeface="Times New Roman" pitchFamily="18" charset="0"/>
                        <a:cs typeface="Arial" charset="0"/>
                      </a:endParaRPr>
                    </a:p>
                  </a:txBody>
                  <a:tcPr anchor="ctr" horzOverflow="overflow">
                    <a:solidFill>
                      <a:srgbClr val="781E46"/>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0"/>
                  </a:ext>
                </a:extLst>
              </a:tr>
              <a:tr h="462935">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a:ln>
                            <a:noFill/>
                          </a:ln>
                          <a:effectLst/>
                        </a:rPr>
                        <a:t>İÇ KONTROL</a:t>
                      </a:r>
                    </a:p>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a:ln>
                            <a:noFill/>
                          </a:ln>
                          <a:effectLst/>
                        </a:rPr>
                        <a:t>BİLEŞENLERİ</a:t>
                      </a:r>
                      <a:endParaRPr kumimoji="0" lang="tr-TR" sz="1000" b="1" i="0" u="none" strike="noStrike" cap="none" normalizeH="0" baseline="0">
                        <a:ln>
                          <a:noFill/>
                        </a:ln>
                        <a:solidFill>
                          <a:schemeClr val="tx1"/>
                        </a:solidFill>
                        <a:effectLst/>
                        <a:latin typeface="Times New Roman" pitchFamily="18" charset="0"/>
                        <a:cs typeface="Arial" charset="0"/>
                      </a:endParaRPr>
                    </a:p>
                  </a:txBody>
                  <a:tcPr anchor="ctr" horzOverflow="overflow"/>
                </a:tc>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a:ln>
                            <a:noFill/>
                          </a:ln>
                          <a:effectLst/>
                        </a:rPr>
                        <a:t>STANDART</a:t>
                      </a:r>
                    </a:p>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a:ln>
                            <a:noFill/>
                          </a:ln>
                          <a:effectLst/>
                        </a:rPr>
                        <a:t>KODU</a:t>
                      </a:r>
                      <a:endParaRPr kumimoji="0" lang="tr-TR" sz="1000" b="1" i="0" u="none" strike="noStrike" cap="none" normalizeH="0" baseline="0">
                        <a:ln>
                          <a:noFill/>
                        </a:ln>
                        <a:solidFill>
                          <a:schemeClr val="tx1"/>
                        </a:solidFill>
                        <a:effectLst/>
                        <a:latin typeface="Times New Roman" pitchFamily="18" charset="0"/>
                        <a:cs typeface="Arial" charset="0"/>
                      </a:endParaRPr>
                    </a:p>
                  </a:txBody>
                  <a:tcPr anchor="ctr" horzOverflow="overflow"/>
                </a:tc>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a:ln>
                            <a:noFill/>
                          </a:ln>
                          <a:effectLst/>
                        </a:rPr>
                        <a:t>STANDART ADI</a:t>
                      </a:r>
                      <a:endParaRPr kumimoji="0" lang="tr-TR" sz="1000" b="1" i="0" u="none" strike="noStrike" cap="none" normalizeH="0" baseline="0">
                        <a:ln>
                          <a:noFill/>
                        </a:ln>
                        <a:solidFill>
                          <a:schemeClr val="tx1"/>
                        </a:solidFill>
                        <a:effectLst/>
                        <a:latin typeface="Times New Roman" pitchFamily="18" charset="0"/>
                        <a:cs typeface="Arial" charset="0"/>
                      </a:endParaRPr>
                    </a:p>
                  </a:txBody>
                  <a:tcPr anchor="ctr" horzOverflow="overflow"/>
                </a:tc>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dirty="0">
                          <a:ln>
                            <a:noFill/>
                          </a:ln>
                          <a:effectLst/>
                        </a:rPr>
                        <a:t>GENEL ŞART</a:t>
                      </a:r>
                    </a:p>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dirty="0">
                          <a:ln>
                            <a:noFill/>
                          </a:ln>
                          <a:effectLst/>
                        </a:rPr>
                        <a:t>SAYISI</a:t>
                      </a:r>
                      <a:endParaRPr kumimoji="0" lang="tr-TR" sz="1000" b="1" i="0" u="none" strike="noStrike" cap="none" normalizeH="0" baseline="0" dirty="0">
                        <a:ln>
                          <a:noFill/>
                        </a:ln>
                        <a:solidFill>
                          <a:schemeClr val="tx1"/>
                        </a:solidFill>
                        <a:effectLst/>
                        <a:latin typeface="Times New Roman" pitchFamily="18" charset="0"/>
                        <a:cs typeface="Arial" charset="0"/>
                      </a:endParaRPr>
                    </a:p>
                  </a:txBody>
                  <a:tcPr anchor="ctr" horzOverflow="overflow"/>
                </a:tc>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dirty="0">
                          <a:ln>
                            <a:noFill/>
                          </a:ln>
                          <a:effectLst/>
                        </a:rPr>
                        <a:t>BELİRLENEN</a:t>
                      </a:r>
                    </a:p>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dirty="0">
                          <a:ln>
                            <a:noFill/>
                          </a:ln>
                          <a:effectLst/>
                        </a:rPr>
                        <a:t>EYLEM SAYISI</a:t>
                      </a:r>
                      <a:endParaRPr kumimoji="0" lang="tr-TR" sz="1000" b="1" i="0" u="none" strike="noStrike" cap="none" normalizeH="0" baseline="0" dirty="0">
                        <a:ln>
                          <a:noFill/>
                        </a:ln>
                        <a:solidFill>
                          <a:schemeClr val="tx1"/>
                        </a:solidFill>
                        <a:effectLst/>
                        <a:latin typeface="Century" pitchFamily="18" charset="0"/>
                        <a:cs typeface="Arial" charset="0"/>
                      </a:endParaRPr>
                    </a:p>
                  </a:txBody>
                  <a:tcPr anchor="ctr" horzOverflow="overflow"/>
                </a:tc>
                <a:extLst>
                  <a:ext uri="{0D108BD9-81ED-4DB2-BD59-A6C34878D82A}">
                    <a16:rowId xmlns:a16="http://schemas.microsoft.com/office/drawing/2014/main" val="10001"/>
                  </a:ext>
                </a:extLst>
              </a:tr>
              <a:tr h="284146">
                <a:tc rowSpan="4">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dirty="0">
                          <a:ln>
                            <a:noFill/>
                          </a:ln>
                          <a:effectLst/>
                        </a:rPr>
                        <a:t>KONTROL ORTAMI</a:t>
                      </a:r>
                      <a:endParaRPr kumimoji="0" lang="tr-TR" sz="1000" b="1" i="0" u="none" strike="noStrike" cap="none" normalizeH="0" baseline="0" dirty="0">
                        <a:ln>
                          <a:noFill/>
                        </a:ln>
                        <a:solidFill>
                          <a:schemeClr val="tx1"/>
                        </a:solidFill>
                        <a:effectLst/>
                        <a:latin typeface="Times New Roman" pitchFamily="18" charset="0"/>
                        <a:cs typeface="Arial" charset="0"/>
                      </a:endParaRPr>
                    </a:p>
                  </a:txBody>
                  <a:tcPr anchor="ctr" horzOverflow="overflow">
                    <a:solidFill>
                      <a:schemeClr val="accent4">
                        <a:lumMod val="60000"/>
                        <a:lumOff val="40000"/>
                      </a:schemeClr>
                    </a:solidFill>
                  </a:tcPr>
                </a:tc>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a:ln>
                            <a:noFill/>
                          </a:ln>
                          <a:effectLst/>
                        </a:rPr>
                        <a:t>1</a:t>
                      </a:r>
                      <a:endParaRPr kumimoji="0" lang="tr-TR" sz="1000" b="1" i="0" u="none" strike="noStrike" cap="none" normalizeH="0" baseline="0">
                        <a:ln>
                          <a:noFill/>
                        </a:ln>
                        <a:solidFill>
                          <a:schemeClr val="tx1"/>
                        </a:solidFill>
                        <a:effectLst/>
                        <a:latin typeface="Times New Roman" pitchFamily="18" charset="0"/>
                        <a:cs typeface="Arial" charset="0"/>
                      </a:endParaRPr>
                    </a:p>
                  </a:txBody>
                  <a:tcPr anchor="ctr" horzOverflow="overflow">
                    <a:solidFill>
                      <a:schemeClr val="accent4">
                        <a:lumMod val="60000"/>
                        <a:lumOff val="40000"/>
                      </a:schemeClr>
                    </a:solidFill>
                  </a:tcPr>
                </a:tc>
                <a:tc>
                  <a:txBody>
                    <a:bodyPr/>
                    <a:lstStyle/>
                    <a:p>
                      <a:pPr marL="342900" marR="0" lvl="0" indent="-342900" algn="l"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a:ln>
                            <a:noFill/>
                          </a:ln>
                          <a:effectLst/>
                        </a:rPr>
                        <a:t>ETİK DEĞERLER VE DÜRÜSTLÜK</a:t>
                      </a:r>
                      <a:endParaRPr kumimoji="0" lang="tr-TR" sz="1000" b="1" i="0" u="none" strike="noStrike" cap="none" normalizeH="0" baseline="0">
                        <a:ln>
                          <a:noFill/>
                        </a:ln>
                        <a:solidFill>
                          <a:schemeClr val="tx1"/>
                        </a:solidFill>
                        <a:effectLst/>
                        <a:latin typeface="Times New Roman" pitchFamily="18" charset="0"/>
                        <a:cs typeface="Arial" charset="0"/>
                      </a:endParaRPr>
                    </a:p>
                  </a:txBody>
                  <a:tcPr anchor="ctr" horzOverflow="overflow">
                    <a:solidFill>
                      <a:schemeClr val="accent4">
                        <a:lumMod val="60000"/>
                        <a:lumOff val="40000"/>
                      </a:schemeClr>
                    </a:solidFill>
                  </a:tcPr>
                </a:tc>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dirty="0">
                          <a:ln>
                            <a:noFill/>
                          </a:ln>
                          <a:effectLst/>
                        </a:rPr>
                        <a:t>6</a:t>
                      </a:r>
                      <a:endParaRPr kumimoji="0" lang="tr-TR" sz="1000" b="1" i="0" u="none" strike="noStrike" cap="none" normalizeH="0" baseline="0" dirty="0">
                        <a:ln>
                          <a:noFill/>
                        </a:ln>
                        <a:solidFill>
                          <a:schemeClr val="tx1"/>
                        </a:solidFill>
                        <a:effectLst/>
                        <a:latin typeface="Times New Roman" pitchFamily="18" charset="0"/>
                        <a:cs typeface="Arial" charset="0"/>
                      </a:endParaRPr>
                    </a:p>
                  </a:txBody>
                  <a:tcPr anchor="ctr" horzOverflow="overflow">
                    <a:solidFill>
                      <a:schemeClr val="accent4">
                        <a:lumMod val="60000"/>
                        <a:lumOff val="40000"/>
                      </a:schemeClr>
                    </a:solidFill>
                  </a:tcPr>
                </a:tc>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dirty="0">
                          <a:ln>
                            <a:noFill/>
                          </a:ln>
                          <a:effectLst/>
                        </a:rPr>
                        <a:t>7</a:t>
                      </a:r>
                      <a:endParaRPr kumimoji="0" lang="tr-TR" sz="1000" b="1" i="0" u="none" strike="noStrike" cap="none" normalizeH="0" baseline="0" dirty="0">
                        <a:ln>
                          <a:noFill/>
                        </a:ln>
                        <a:solidFill>
                          <a:schemeClr val="tx1"/>
                        </a:solidFill>
                        <a:effectLst/>
                        <a:latin typeface="Times New Roman" pitchFamily="18" charset="0"/>
                        <a:cs typeface="Arial" charset="0"/>
                      </a:endParaRPr>
                    </a:p>
                  </a:txBody>
                  <a:tcPr anchor="ctr" horzOverflow="overflow">
                    <a:solidFill>
                      <a:schemeClr val="accent4">
                        <a:lumMod val="60000"/>
                        <a:lumOff val="40000"/>
                      </a:schemeClr>
                    </a:solidFill>
                  </a:tcPr>
                </a:tc>
                <a:extLst>
                  <a:ext uri="{0D108BD9-81ED-4DB2-BD59-A6C34878D82A}">
                    <a16:rowId xmlns:a16="http://schemas.microsoft.com/office/drawing/2014/main" val="10002"/>
                  </a:ext>
                </a:extLst>
              </a:tr>
              <a:tr h="285743">
                <a:tc vMerge="1">
                  <a:txBody>
                    <a:bodyPr/>
                    <a:lstStyle/>
                    <a:p>
                      <a:endParaRPr lang="tr-TR"/>
                    </a:p>
                  </a:txBody>
                  <a:tcPr/>
                </a:tc>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dirty="0">
                          <a:ln>
                            <a:noFill/>
                          </a:ln>
                          <a:effectLst/>
                        </a:rPr>
                        <a:t>2</a:t>
                      </a:r>
                      <a:endParaRPr kumimoji="0" lang="tr-TR" sz="1000" b="1" i="0" u="none" strike="noStrike" cap="none" normalizeH="0" baseline="0" dirty="0">
                        <a:ln>
                          <a:noFill/>
                        </a:ln>
                        <a:solidFill>
                          <a:schemeClr val="tx1"/>
                        </a:solidFill>
                        <a:effectLst/>
                        <a:latin typeface="Times New Roman" pitchFamily="18" charset="0"/>
                        <a:cs typeface="Arial" charset="0"/>
                      </a:endParaRPr>
                    </a:p>
                  </a:txBody>
                  <a:tcPr anchor="ctr" horzOverflow="overflow">
                    <a:solidFill>
                      <a:schemeClr val="accent4">
                        <a:lumMod val="60000"/>
                        <a:lumOff val="40000"/>
                      </a:schemeClr>
                    </a:solidFill>
                  </a:tcPr>
                </a:tc>
                <a:tc>
                  <a:txBody>
                    <a:bodyPr/>
                    <a:lstStyle/>
                    <a:p>
                      <a:pPr marL="342900" marR="0" lvl="0" indent="-342900" algn="l"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dirty="0">
                          <a:ln>
                            <a:noFill/>
                          </a:ln>
                          <a:effectLst/>
                        </a:rPr>
                        <a:t>MİSYON, ORGANİZASYON YAPISI VE GÖREVLER</a:t>
                      </a:r>
                      <a:endParaRPr kumimoji="0" lang="tr-TR" sz="1000" b="1" i="0" u="none" strike="noStrike" cap="none" normalizeH="0" baseline="0" dirty="0">
                        <a:ln>
                          <a:noFill/>
                        </a:ln>
                        <a:solidFill>
                          <a:schemeClr val="tx1"/>
                        </a:solidFill>
                        <a:effectLst/>
                        <a:latin typeface="Times New Roman" pitchFamily="18" charset="0"/>
                        <a:cs typeface="Arial" charset="0"/>
                      </a:endParaRPr>
                    </a:p>
                  </a:txBody>
                  <a:tcPr anchor="ctr" horzOverflow="overflow">
                    <a:solidFill>
                      <a:schemeClr val="accent4">
                        <a:lumMod val="60000"/>
                        <a:lumOff val="40000"/>
                      </a:schemeClr>
                    </a:solidFill>
                  </a:tcPr>
                </a:tc>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dirty="0">
                          <a:ln>
                            <a:noFill/>
                          </a:ln>
                          <a:effectLst/>
                        </a:rPr>
                        <a:t>7</a:t>
                      </a:r>
                      <a:endParaRPr kumimoji="0" lang="tr-TR" sz="1000" b="1" i="0" u="none" strike="noStrike" cap="none" normalizeH="0" baseline="0" dirty="0">
                        <a:ln>
                          <a:noFill/>
                        </a:ln>
                        <a:solidFill>
                          <a:schemeClr val="tx1"/>
                        </a:solidFill>
                        <a:effectLst/>
                        <a:latin typeface="Times New Roman" pitchFamily="18" charset="0"/>
                        <a:cs typeface="Arial" charset="0"/>
                      </a:endParaRPr>
                    </a:p>
                  </a:txBody>
                  <a:tcPr anchor="ctr" horzOverflow="overflow">
                    <a:solidFill>
                      <a:schemeClr val="accent4">
                        <a:lumMod val="60000"/>
                        <a:lumOff val="40000"/>
                      </a:schemeClr>
                    </a:solidFill>
                  </a:tcPr>
                </a:tc>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i="0" u="none" strike="noStrike" cap="none" normalizeH="0" baseline="0" dirty="0">
                          <a:ln>
                            <a:noFill/>
                          </a:ln>
                          <a:solidFill>
                            <a:schemeClr val="tx1"/>
                          </a:solidFill>
                          <a:effectLst/>
                          <a:latin typeface="Times New Roman" pitchFamily="18" charset="0"/>
                          <a:cs typeface="Arial" charset="0"/>
                        </a:rPr>
                        <a:t>3</a:t>
                      </a:r>
                    </a:p>
                  </a:txBody>
                  <a:tcPr anchor="ctr" horzOverflow="overflow">
                    <a:solidFill>
                      <a:schemeClr val="accent4">
                        <a:lumMod val="60000"/>
                        <a:lumOff val="40000"/>
                      </a:schemeClr>
                    </a:solidFill>
                  </a:tcPr>
                </a:tc>
                <a:extLst>
                  <a:ext uri="{0D108BD9-81ED-4DB2-BD59-A6C34878D82A}">
                    <a16:rowId xmlns:a16="http://schemas.microsoft.com/office/drawing/2014/main" val="10003"/>
                  </a:ext>
                </a:extLst>
              </a:tr>
              <a:tr h="284146">
                <a:tc vMerge="1">
                  <a:txBody>
                    <a:bodyPr/>
                    <a:lstStyle/>
                    <a:p>
                      <a:endParaRPr lang="tr-TR"/>
                    </a:p>
                  </a:txBody>
                  <a:tcPr/>
                </a:tc>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dirty="0">
                          <a:ln>
                            <a:noFill/>
                          </a:ln>
                          <a:effectLst/>
                        </a:rPr>
                        <a:t>3</a:t>
                      </a:r>
                      <a:endParaRPr kumimoji="0" lang="tr-TR" sz="1000" b="1" i="0" u="none" strike="noStrike" cap="none" normalizeH="0" baseline="0" dirty="0">
                        <a:ln>
                          <a:noFill/>
                        </a:ln>
                        <a:solidFill>
                          <a:schemeClr val="tx1"/>
                        </a:solidFill>
                        <a:effectLst/>
                        <a:latin typeface="Times New Roman" pitchFamily="18" charset="0"/>
                        <a:cs typeface="Arial" charset="0"/>
                      </a:endParaRPr>
                    </a:p>
                  </a:txBody>
                  <a:tcPr anchor="ctr" horzOverflow="overflow">
                    <a:solidFill>
                      <a:schemeClr val="accent4">
                        <a:lumMod val="60000"/>
                        <a:lumOff val="40000"/>
                      </a:schemeClr>
                    </a:solidFill>
                  </a:tcPr>
                </a:tc>
                <a:tc>
                  <a:txBody>
                    <a:bodyPr/>
                    <a:lstStyle/>
                    <a:p>
                      <a:pPr marL="342900" marR="0" lvl="0" indent="-342900" algn="l"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dirty="0">
                          <a:ln>
                            <a:noFill/>
                          </a:ln>
                          <a:effectLst/>
                        </a:rPr>
                        <a:t>PERSONEL YETERLİLİĞİ VE PERFORMANSI</a:t>
                      </a:r>
                      <a:endParaRPr kumimoji="0" lang="tr-TR" sz="1000" b="1" i="0" u="none" strike="noStrike" cap="none" normalizeH="0" baseline="0" dirty="0">
                        <a:ln>
                          <a:noFill/>
                        </a:ln>
                        <a:solidFill>
                          <a:schemeClr val="tx1"/>
                        </a:solidFill>
                        <a:effectLst/>
                        <a:latin typeface="Times New Roman" pitchFamily="18" charset="0"/>
                        <a:cs typeface="Arial" charset="0"/>
                      </a:endParaRPr>
                    </a:p>
                  </a:txBody>
                  <a:tcPr anchor="ctr" horzOverflow="overflow">
                    <a:solidFill>
                      <a:schemeClr val="accent4">
                        <a:lumMod val="60000"/>
                        <a:lumOff val="40000"/>
                      </a:schemeClr>
                    </a:solidFill>
                  </a:tcPr>
                </a:tc>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dirty="0">
                          <a:ln>
                            <a:noFill/>
                          </a:ln>
                          <a:effectLst/>
                        </a:rPr>
                        <a:t>8</a:t>
                      </a:r>
                      <a:endParaRPr kumimoji="0" lang="tr-TR" sz="1000" b="1" i="0" u="none" strike="noStrike" cap="none" normalizeH="0" baseline="0" dirty="0">
                        <a:ln>
                          <a:noFill/>
                        </a:ln>
                        <a:solidFill>
                          <a:schemeClr val="tx1"/>
                        </a:solidFill>
                        <a:effectLst/>
                        <a:latin typeface="Times New Roman" pitchFamily="18" charset="0"/>
                        <a:cs typeface="Arial" charset="0"/>
                      </a:endParaRPr>
                    </a:p>
                  </a:txBody>
                  <a:tcPr anchor="ctr" horzOverflow="overflow">
                    <a:solidFill>
                      <a:schemeClr val="accent4">
                        <a:lumMod val="60000"/>
                        <a:lumOff val="40000"/>
                      </a:schemeClr>
                    </a:solidFill>
                  </a:tcPr>
                </a:tc>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dirty="0">
                          <a:ln>
                            <a:noFill/>
                          </a:ln>
                          <a:effectLst/>
                        </a:rPr>
                        <a:t>6</a:t>
                      </a:r>
                      <a:endParaRPr kumimoji="0" lang="tr-TR" sz="1000" b="1" i="0" u="none" strike="noStrike" cap="none" normalizeH="0" baseline="0" dirty="0">
                        <a:ln>
                          <a:noFill/>
                        </a:ln>
                        <a:solidFill>
                          <a:schemeClr val="tx1"/>
                        </a:solidFill>
                        <a:effectLst/>
                        <a:latin typeface="Times New Roman" pitchFamily="18" charset="0"/>
                        <a:cs typeface="Arial" charset="0"/>
                      </a:endParaRPr>
                    </a:p>
                  </a:txBody>
                  <a:tcPr anchor="ctr" horzOverflow="overflow">
                    <a:solidFill>
                      <a:schemeClr val="accent4">
                        <a:lumMod val="60000"/>
                        <a:lumOff val="40000"/>
                      </a:schemeClr>
                    </a:solidFill>
                  </a:tcPr>
                </a:tc>
                <a:extLst>
                  <a:ext uri="{0D108BD9-81ED-4DB2-BD59-A6C34878D82A}">
                    <a16:rowId xmlns:a16="http://schemas.microsoft.com/office/drawing/2014/main" val="10004"/>
                  </a:ext>
                </a:extLst>
              </a:tr>
              <a:tr h="284146">
                <a:tc vMerge="1">
                  <a:txBody>
                    <a:bodyPr/>
                    <a:lstStyle/>
                    <a:p>
                      <a:endParaRPr lang="tr-TR"/>
                    </a:p>
                  </a:txBody>
                  <a:tcPr/>
                </a:tc>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dirty="0">
                          <a:ln>
                            <a:noFill/>
                          </a:ln>
                          <a:effectLst/>
                        </a:rPr>
                        <a:t>4</a:t>
                      </a:r>
                      <a:endParaRPr kumimoji="0" lang="tr-TR" sz="1000" b="1" i="0" u="none" strike="noStrike" cap="none" normalizeH="0" baseline="0" dirty="0">
                        <a:ln>
                          <a:noFill/>
                        </a:ln>
                        <a:solidFill>
                          <a:schemeClr val="tx1"/>
                        </a:solidFill>
                        <a:effectLst/>
                        <a:latin typeface="Times New Roman" pitchFamily="18" charset="0"/>
                        <a:cs typeface="Arial" charset="0"/>
                      </a:endParaRPr>
                    </a:p>
                  </a:txBody>
                  <a:tcPr anchor="ctr" horzOverflow="overflow">
                    <a:solidFill>
                      <a:schemeClr val="accent4">
                        <a:lumMod val="60000"/>
                        <a:lumOff val="40000"/>
                      </a:schemeClr>
                    </a:solidFill>
                  </a:tcPr>
                </a:tc>
                <a:tc>
                  <a:txBody>
                    <a:bodyPr/>
                    <a:lstStyle/>
                    <a:p>
                      <a:pPr marL="342900" marR="0" lvl="0" indent="-342900" algn="l"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dirty="0">
                          <a:ln>
                            <a:noFill/>
                          </a:ln>
                          <a:effectLst/>
                        </a:rPr>
                        <a:t>YETKİ DEVRİ</a:t>
                      </a:r>
                      <a:endParaRPr kumimoji="0" lang="tr-TR" sz="1000" b="1" i="0" u="none" strike="noStrike" cap="none" normalizeH="0" baseline="0" dirty="0">
                        <a:ln>
                          <a:noFill/>
                        </a:ln>
                        <a:solidFill>
                          <a:schemeClr val="tx1"/>
                        </a:solidFill>
                        <a:effectLst/>
                        <a:latin typeface="Times New Roman" pitchFamily="18" charset="0"/>
                        <a:cs typeface="Arial" charset="0"/>
                      </a:endParaRPr>
                    </a:p>
                  </a:txBody>
                  <a:tcPr anchor="ctr" horzOverflow="overflow">
                    <a:solidFill>
                      <a:schemeClr val="accent4">
                        <a:lumMod val="60000"/>
                        <a:lumOff val="40000"/>
                      </a:schemeClr>
                    </a:solidFill>
                  </a:tcPr>
                </a:tc>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dirty="0">
                          <a:ln>
                            <a:noFill/>
                          </a:ln>
                          <a:effectLst/>
                        </a:rPr>
                        <a:t>               5 (TPL 26)</a:t>
                      </a:r>
                      <a:endParaRPr kumimoji="0" lang="tr-TR" sz="1000" b="1" i="0" u="none" strike="noStrike" cap="none" normalizeH="0" baseline="0" dirty="0">
                        <a:ln>
                          <a:noFill/>
                        </a:ln>
                        <a:solidFill>
                          <a:schemeClr val="tx1"/>
                        </a:solidFill>
                        <a:effectLst/>
                        <a:latin typeface="Times New Roman" pitchFamily="18" charset="0"/>
                        <a:cs typeface="Arial" charset="0"/>
                      </a:endParaRPr>
                    </a:p>
                  </a:txBody>
                  <a:tcPr anchor="ctr" horzOverflow="overflow">
                    <a:solidFill>
                      <a:schemeClr val="accent4">
                        <a:lumMod val="60000"/>
                        <a:lumOff val="40000"/>
                      </a:schemeClr>
                    </a:solidFill>
                  </a:tcPr>
                </a:tc>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dirty="0">
                          <a:ln>
                            <a:noFill/>
                          </a:ln>
                          <a:effectLst/>
                        </a:rPr>
                        <a:t>              2 (TPL 18)</a:t>
                      </a:r>
                      <a:endParaRPr kumimoji="0" lang="tr-TR" sz="1000" b="1" i="0" u="none" strike="noStrike" cap="none" normalizeH="0" baseline="0" dirty="0">
                        <a:ln>
                          <a:noFill/>
                        </a:ln>
                        <a:solidFill>
                          <a:schemeClr val="tx1"/>
                        </a:solidFill>
                        <a:effectLst/>
                        <a:latin typeface="Times New Roman" pitchFamily="18" charset="0"/>
                        <a:cs typeface="Arial" charset="0"/>
                      </a:endParaRPr>
                    </a:p>
                  </a:txBody>
                  <a:tcPr anchor="ctr" horzOverflow="overflow">
                    <a:solidFill>
                      <a:schemeClr val="accent4">
                        <a:lumMod val="60000"/>
                        <a:lumOff val="40000"/>
                      </a:schemeClr>
                    </a:solidFill>
                  </a:tcPr>
                </a:tc>
                <a:extLst>
                  <a:ext uri="{0D108BD9-81ED-4DB2-BD59-A6C34878D82A}">
                    <a16:rowId xmlns:a16="http://schemas.microsoft.com/office/drawing/2014/main" val="10005"/>
                  </a:ext>
                </a:extLst>
              </a:tr>
              <a:tr h="284146">
                <a:tc rowSpan="2">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dirty="0">
                          <a:ln>
                            <a:noFill/>
                          </a:ln>
                          <a:effectLst/>
                        </a:rPr>
                        <a:t>RİSK </a:t>
                      </a:r>
                    </a:p>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dirty="0">
                          <a:ln>
                            <a:noFill/>
                          </a:ln>
                          <a:effectLst/>
                        </a:rPr>
                        <a:t>DEĞERLENDİRME</a:t>
                      </a:r>
                      <a:endParaRPr kumimoji="0" lang="tr-TR" sz="1000" b="1" i="0" u="none" strike="noStrike" cap="none" normalizeH="0" baseline="0" dirty="0">
                        <a:ln>
                          <a:noFill/>
                        </a:ln>
                        <a:solidFill>
                          <a:schemeClr val="tx1"/>
                        </a:solidFill>
                        <a:effectLst/>
                        <a:latin typeface="Times New Roman" pitchFamily="18" charset="0"/>
                        <a:cs typeface="Arial" charset="0"/>
                      </a:endParaRPr>
                    </a:p>
                  </a:txBody>
                  <a:tcPr anchor="ctr" horzOverflow="overflow">
                    <a:solidFill>
                      <a:schemeClr val="accent2">
                        <a:lumMod val="20000"/>
                        <a:lumOff val="80000"/>
                      </a:schemeClr>
                    </a:solidFill>
                  </a:tcPr>
                </a:tc>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dirty="0">
                          <a:ln>
                            <a:noFill/>
                          </a:ln>
                          <a:effectLst/>
                        </a:rPr>
                        <a:t>5</a:t>
                      </a:r>
                      <a:endParaRPr kumimoji="0" lang="tr-TR" sz="1000" b="1" i="0" u="none" strike="noStrike" cap="none" normalizeH="0" baseline="0" dirty="0">
                        <a:ln>
                          <a:noFill/>
                        </a:ln>
                        <a:solidFill>
                          <a:schemeClr val="tx1"/>
                        </a:solidFill>
                        <a:effectLst/>
                        <a:latin typeface="Times New Roman" pitchFamily="18" charset="0"/>
                        <a:cs typeface="Arial" charset="0"/>
                      </a:endParaRPr>
                    </a:p>
                  </a:txBody>
                  <a:tcPr anchor="ctr" horzOverflow="overflow">
                    <a:solidFill>
                      <a:schemeClr val="accent2">
                        <a:lumMod val="20000"/>
                        <a:lumOff val="80000"/>
                      </a:schemeClr>
                    </a:solidFill>
                  </a:tcPr>
                </a:tc>
                <a:tc>
                  <a:txBody>
                    <a:bodyPr/>
                    <a:lstStyle/>
                    <a:p>
                      <a:pPr marL="342900" marR="0" lvl="0" indent="-342900" algn="l"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dirty="0">
                          <a:ln>
                            <a:noFill/>
                          </a:ln>
                          <a:effectLst/>
                        </a:rPr>
                        <a:t>PLANLAMA VE PROGRAMLAMA</a:t>
                      </a:r>
                      <a:endParaRPr kumimoji="0" lang="tr-TR" sz="1000" b="1" i="0" u="none" strike="noStrike" cap="none" normalizeH="0" baseline="0" dirty="0">
                        <a:ln>
                          <a:noFill/>
                        </a:ln>
                        <a:solidFill>
                          <a:schemeClr val="tx1"/>
                        </a:solidFill>
                        <a:effectLst/>
                        <a:latin typeface="Times New Roman" pitchFamily="18" charset="0"/>
                        <a:cs typeface="Arial" charset="0"/>
                      </a:endParaRPr>
                    </a:p>
                  </a:txBody>
                  <a:tcPr anchor="ctr" horzOverflow="overflow">
                    <a:solidFill>
                      <a:schemeClr val="accent2">
                        <a:lumMod val="20000"/>
                        <a:lumOff val="80000"/>
                      </a:schemeClr>
                    </a:solidFill>
                  </a:tcPr>
                </a:tc>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dirty="0">
                          <a:ln>
                            <a:noFill/>
                          </a:ln>
                          <a:effectLst/>
                        </a:rPr>
                        <a:t>6</a:t>
                      </a:r>
                      <a:endParaRPr kumimoji="0" lang="tr-TR" sz="1000" b="1" i="0" u="none" strike="noStrike" cap="none" normalizeH="0" baseline="0" dirty="0">
                        <a:ln>
                          <a:noFill/>
                        </a:ln>
                        <a:solidFill>
                          <a:schemeClr val="tx1"/>
                        </a:solidFill>
                        <a:effectLst/>
                        <a:latin typeface="Times New Roman" pitchFamily="18" charset="0"/>
                        <a:cs typeface="Arial" charset="0"/>
                      </a:endParaRPr>
                    </a:p>
                  </a:txBody>
                  <a:tcPr anchor="ctr" horzOverflow="overflow">
                    <a:solidFill>
                      <a:schemeClr val="accent2">
                        <a:lumMod val="20000"/>
                        <a:lumOff val="80000"/>
                      </a:schemeClr>
                    </a:solidFill>
                  </a:tcPr>
                </a:tc>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dirty="0">
                          <a:ln>
                            <a:noFill/>
                          </a:ln>
                          <a:effectLst/>
                        </a:rPr>
                        <a:t>6</a:t>
                      </a:r>
                      <a:endParaRPr kumimoji="0" lang="tr-TR" sz="1000" b="1" i="0" u="none" strike="noStrike" cap="none" normalizeH="0" baseline="0" dirty="0">
                        <a:ln>
                          <a:noFill/>
                        </a:ln>
                        <a:solidFill>
                          <a:schemeClr val="tx1"/>
                        </a:solidFill>
                        <a:effectLst/>
                        <a:latin typeface="Times New Roman" pitchFamily="18" charset="0"/>
                        <a:cs typeface="Arial" charset="0"/>
                      </a:endParaRPr>
                    </a:p>
                  </a:txBody>
                  <a:tcPr anchor="ctr" horzOverflow="overflow">
                    <a:solidFill>
                      <a:schemeClr val="accent2">
                        <a:lumMod val="20000"/>
                        <a:lumOff val="80000"/>
                      </a:schemeClr>
                    </a:solidFill>
                  </a:tcPr>
                </a:tc>
                <a:extLst>
                  <a:ext uri="{0D108BD9-81ED-4DB2-BD59-A6C34878D82A}">
                    <a16:rowId xmlns:a16="http://schemas.microsoft.com/office/drawing/2014/main" val="10006"/>
                  </a:ext>
                </a:extLst>
              </a:tr>
              <a:tr h="486831">
                <a:tc vMerge="1">
                  <a:txBody>
                    <a:bodyPr/>
                    <a:lstStyle/>
                    <a:p>
                      <a:endParaRPr lang="tr-TR"/>
                    </a:p>
                  </a:txBody>
                  <a:tcPr/>
                </a:tc>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dirty="0">
                          <a:ln>
                            <a:noFill/>
                          </a:ln>
                          <a:effectLst/>
                        </a:rPr>
                        <a:t>6</a:t>
                      </a:r>
                      <a:endParaRPr kumimoji="0" lang="tr-TR" sz="1000" b="1" i="0" u="none" strike="noStrike" cap="none" normalizeH="0" baseline="0" dirty="0">
                        <a:ln>
                          <a:noFill/>
                        </a:ln>
                        <a:solidFill>
                          <a:schemeClr val="tx1"/>
                        </a:solidFill>
                        <a:effectLst/>
                        <a:latin typeface="Times New Roman" pitchFamily="18" charset="0"/>
                        <a:cs typeface="Arial" charset="0"/>
                      </a:endParaRPr>
                    </a:p>
                  </a:txBody>
                  <a:tcPr anchor="ctr" horzOverflow="overflow">
                    <a:solidFill>
                      <a:schemeClr val="accent2">
                        <a:lumMod val="20000"/>
                        <a:lumOff val="80000"/>
                      </a:schemeClr>
                    </a:solidFill>
                  </a:tcPr>
                </a:tc>
                <a:tc>
                  <a:txBody>
                    <a:bodyPr/>
                    <a:lstStyle/>
                    <a:p>
                      <a:pPr marL="342900" marR="0" lvl="0" indent="-342900" algn="l"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dirty="0">
                          <a:ln>
                            <a:noFill/>
                          </a:ln>
                          <a:effectLst/>
                        </a:rPr>
                        <a:t>RİSKLERİN BELİRLENMESİ VE DEĞERLENDİRİLMESİ</a:t>
                      </a:r>
                      <a:endParaRPr kumimoji="0" lang="tr-TR" sz="1000" b="1" i="0" u="none" strike="noStrike" cap="none" normalizeH="0" baseline="0" dirty="0">
                        <a:ln>
                          <a:noFill/>
                        </a:ln>
                        <a:solidFill>
                          <a:schemeClr val="tx1"/>
                        </a:solidFill>
                        <a:effectLst/>
                        <a:latin typeface="Times New Roman" pitchFamily="18" charset="0"/>
                        <a:cs typeface="Arial" charset="0"/>
                      </a:endParaRPr>
                    </a:p>
                  </a:txBody>
                  <a:tcPr anchor="ctr" horzOverflow="overflow">
                    <a:solidFill>
                      <a:schemeClr val="accent2">
                        <a:lumMod val="20000"/>
                        <a:lumOff val="80000"/>
                      </a:schemeClr>
                    </a:solidFill>
                  </a:tcPr>
                </a:tc>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dirty="0">
                          <a:ln>
                            <a:noFill/>
                          </a:ln>
                          <a:effectLst/>
                        </a:rPr>
                        <a:t>        3(TPL 9)</a:t>
                      </a:r>
                      <a:endParaRPr kumimoji="0" lang="tr-TR" sz="1000" b="1" i="0" u="none" strike="noStrike" cap="none" normalizeH="0" baseline="0" dirty="0">
                        <a:ln>
                          <a:noFill/>
                        </a:ln>
                        <a:solidFill>
                          <a:schemeClr val="tx1"/>
                        </a:solidFill>
                        <a:effectLst/>
                        <a:latin typeface="Times New Roman" pitchFamily="18" charset="0"/>
                        <a:cs typeface="Arial" charset="0"/>
                      </a:endParaRPr>
                    </a:p>
                  </a:txBody>
                  <a:tcPr anchor="ctr" horzOverflow="overflow">
                    <a:solidFill>
                      <a:schemeClr val="accent2">
                        <a:lumMod val="20000"/>
                        <a:lumOff val="80000"/>
                      </a:schemeClr>
                    </a:solidFill>
                  </a:tcPr>
                </a:tc>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dirty="0">
                          <a:ln>
                            <a:noFill/>
                          </a:ln>
                          <a:effectLst/>
                        </a:rPr>
                        <a:t>              4 (TPL 10) </a:t>
                      </a:r>
                      <a:endParaRPr kumimoji="0" lang="tr-TR" sz="1000" b="1" i="0" u="none" strike="noStrike" cap="none" normalizeH="0" baseline="0" dirty="0">
                        <a:ln>
                          <a:noFill/>
                        </a:ln>
                        <a:solidFill>
                          <a:schemeClr val="tx1"/>
                        </a:solidFill>
                        <a:effectLst/>
                        <a:latin typeface="Times New Roman" pitchFamily="18" charset="0"/>
                        <a:cs typeface="Arial" charset="0"/>
                      </a:endParaRPr>
                    </a:p>
                  </a:txBody>
                  <a:tcPr anchor="ctr" horzOverflow="overflow">
                    <a:solidFill>
                      <a:schemeClr val="accent2">
                        <a:lumMod val="20000"/>
                        <a:lumOff val="80000"/>
                      </a:schemeClr>
                    </a:solidFill>
                  </a:tcPr>
                </a:tc>
                <a:extLst>
                  <a:ext uri="{0D108BD9-81ED-4DB2-BD59-A6C34878D82A}">
                    <a16:rowId xmlns:a16="http://schemas.microsoft.com/office/drawing/2014/main" val="10007"/>
                  </a:ext>
                </a:extLst>
              </a:tr>
              <a:tr h="284146">
                <a:tc rowSpan="6">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dirty="0">
                          <a:ln>
                            <a:noFill/>
                          </a:ln>
                          <a:effectLst/>
                        </a:rPr>
                        <a:t>KONTROL</a:t>
                      </a:r>
                    </a:p>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dirty="0">
                          <a:ln>
                            <a:noFill/>
                          </a:ln>
                          <a:effectLst/>
                        </a:rPr>
                        <a:t>FAALİYETLERİ</a:t>
                      </a:r>
                      <a:endParaRPr kumimoji="0" lang="tr-TR" sz="1000" b="1" i="0" u="none" strike="noStrike" cap="none" normalizeH="0" baseline="0" dirty="0">
                        <a:ln>
                          <a:noFill/>
                        </a:ln>
                        <a:solidFill>
                          <a:schemeClr val="tx1"/>
                        </a:solidFill>
                        <a:effectLst/>
                        <a:latin typeface="Century" pitchFamily="18" charset="0"/>
                        <a:cs typeface="Arial" charset="0"/>
                      </a:endParaRPr>
                    </a:p>
                  </a:txBody>
                  <a:tcPr anchor="ctr" horzOverflow="overflow">
                    <a:solidFill>
                      <a:schemeClr val="accent4">
                        <a:lumMod val="60000"/>
                        <a:lumOff val="40000"/>
                      </a:schemeClr>
                    </a:solidFill>
                  </a:tcPr>
                </a:tc>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a:ln>
                            <a:noFill/>
                          </a:ln>
                          <a:effectLst/>
                        </a:rPr>
                        <a:t>7</a:t>
                      </a:r>
                      <a:endParaRPr kumimoji="0" lang="tr-TR" sz="1000" b="1" i="0" u="none" strike="noStrike" cap="none" normalizeH="0" baseline="0">
                        <a:ln>
                          <a:noFill/>
                        </a:ln>
                        <a:solidFill>
                          <a:schemeClr val="tx1"/>
                        </a:solidFill>
                        <a:effectLst/>
                        <a:latin typeface="Times New Roman" pitchFamily="18" charset="0"/>
                        <a:cs typeface="Arial" charset="0"/>
                      </a:endParaRPr>
                    </a:p>
                  </a:txBody>
                  <a:tcPr anchor="ctr" horzOverflow="overflow">
                    <a:solidFill>
                      <a:schemeClr val="accent4">
                        <a:lumMod val="60000"/>
                        <a:lumOff val="40000"/>
                      </a:schemeClr>
                    </a:solidFill>
                  </a:tcPr>
                </a:tc>
                <a:tc>
                  <a:txBody>
                    <a:bodyPr/>
                    <a:lstStyle/>
                    <a:p>
                      <a:pPr marL="342900" marR="0" lvl="0" indent="-342900" algn="l"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dirty="0">
                          <a:ln>
                            <a:noFill/>
                          </a:ln>
                          <a:effectLst/>
                        </a:rPr>
                        <a:t>KONTROL STRATEJİLERİ VE YÖNTEMLERİ</a:t>
                      </a:r>
                      <a:endParaRPr kumimoji="0" lang="tr-TR" sz="1000" b="1" i="0" u="none" strike="noStrike" cap="none" normalizeH="0" baseline="0" dirty="0">
                        <a:ln>
                          <a:noFill/>
                        </a:ln>
                        <a:solidFill>
                          <a:schemeClr val="tx1"/>
                        </a:solidFill>
                        <a:effectLst/>
                        <a:latin typeface="Times New Roman" pitchFamily="18" charset="0"/>
                        <a:cs typeface="Arial" charset="0"/>
                      </a:endParaRPr>
                    </a:p>
                  </a:txBody>
                  <a:tcPr anchor="ctr" horzOverflow="overflow">
                    <a:solidFill>
                      <a:schemeClr val="accent4">
                        <a:lumMod val="60000"/>
                        <a:lumOff val="40000"/>
                      </a:schemeClr>
                    </a:solidFill>
                  </a:tcPr>
                </a:tc>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dirty="0">
                          <a:ln>
                            <a:noFill/>
                          </a:ln>
                          <a:effectLst/>
                        </a:rPr>
                        <a:t>4</a:t>
                      </a:r>
                      <a:endParaRPr kumimoji="0" lang="tr-TR" sz="1000" b="1" i="0" u="none" strike="noStrike" cap="none" normalizeH="0" baseline="0" dirty="0">
                        <a:ln>
                          <a:noFill/>
                        </a:ln>
                        <a:solidFill>
                          <a:schemeClr val="tx1"/>
                        </a:solidFill>
                        <a:effectLst/>
                        <a:latin typeface="Times New Roman" pitchFamily="18" charset="0"/>
                        <a:cs typeface="Arial" charset="0"/>
                      </a:endParaRPr>
                    </a:p>
                  </a:txBody>
                  <a:tcPr anchor="ctr" horzOverflow="overflow">
                    <a:solidFill>
                      <a:schemeClr val="accent4">
                        <a:lumMod val="60000"/>
                        <a:lumOff val="40000"/>
                      </a:schemeClr>
                    </a:solidFill>
                  </a:tcPr>
                </a:tc>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dirty="0">
                          <a:ln>
                            <a:noFill/>
                          </a:ln>
                          <a:effectLst/>
                        </a:rPr>
                        <a:t>2</a:t>
                      </a:r>
                      <a:endParaRPr kumimoji="0" lang="tr-TR" sz="1000" b="1" i="0" u="none" strike="noStrike" cap="none" normalizeH="0" baseline="0" dirty="0">
                        <a:ln>
                          <a:noFill/>
                        </a:ln>
                        <a:solidFill>
                          <a:schemeClr val="tx1"/>
                        </a:solidFill>
                        <a:effectLst/>
                        <a:latin typeface="Times New Roman" pitchFamily="18" charset="0"/>
                        <a:cs typeface="Arial" charset="0"/>
                      </a:endParaRPr>
                    </a:p>
                  </a:txBody>
                  <a:tcPr anchor="ctr" horzOverflow="overflow">
                    <a:solidFill>
                      <a:schemeClr val="accent4">
                        <a:lumMod val="60000"/>
                        <a:lumOff val="40000"/>
                      </a:schemeClr>
                    </a:solidFill>
                  </a:tcPr>
                </a:tc>
                <a:extLst>
                  <a:ext uri="{0D108BD9-81ED-4DB2-BD59-A6C34878D82A}">
                    <a16:rowId xmlns:a16="http://schemas.microsoft.com/office/drawing/2014/main" val="10008"/>
                  </a:ext>
                </a:extLst>
              </a:tr>
              <a:tr h="462935">
                <a:tc vMerge="1">
                  <a:txBody>
                    <a:bodyPr/>
                    <a:lstStyle/>
                    <a:p>
                      <a:endParaRPr lang="tr-TR"/>
                    </a:p>
                  </a:txBody>
                  <a:tcPr/>
                </a:tc>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dirty="0">
                          <a:ln>
                            <a:noFill/>
                          </a:ln>
                          <a:effectLst/>
                        </a:rPr>
                        <a:t>8</a:t>
                      </a:r>
                      <a:endParaRPr kumimoji="0" lang="tr-TR" sz="1000" b="1" i="0" u="none" strike="noStrike" cap="none" normalizeH="0" baseline="0" dirty="0">
                        <a:ln>
                          <a:noFill/>
                        </a:ln>
                        <a:solidFill>
                          <a:schemeClr val="tx1"/>
                        </a:solidFill>
                        <a:effectLst/>
                        <a:latin typeface="Times New Roman" pitchFamily="18" charset="0"/>
                        <a:cs typeface="Arial" charset="0"/>
                      </a:endParaRPr>
                    </a:p>
                  </a:txBody>
                  <a:tcPr anchor="ctr" horzOverflow="overflow">
                    <a:solidFill>
                      <a:schemeClr val="accent4">
                        <a:lumMod val="60000"/>
                        <a:lumOff val="40000"/>
                      </a:schemeClr>
                    </a:solidFill>
                  </a:tcPr>
                </a:tc>
                <a:tc>
                  <a:txBody>
                    <a:bodyPr/>
                    <a:lstStyle/>
                    <a:p>
                      <a:pPr marL="342900" marR="0" lvl="0" indent="-342900" algn="l"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a:ln>
                            <a:noFill/>
                          </a:ln>
                          <a:effectLst/>
                        </a:rPr>
                        <a:t>PROSEDÜRLERİN BELİRLENMESİVE BELGELENDİRİLMESİ</a:t>
                      </a:r>
                      <a:endParaRPr kumimoji="0" lang="tr-TR" sz="1000" b="1" i="0" u="none" strike="noStrike" cap="none" normalizeH="0" baseline="0">
                        <a:ln>
                          <a:noFill/>
                        </a:ln>
                        <a:solidFill>
                          <a:schemeClr val="tx1"/>
                        </a:solidFill>
                        <a:effectLst/>
                        <a:latin typeface="Times New Roman" pitchFamily="18" charset="0"/>
                        <a:cs typeface="Arial" charset="0"/>
                      </a:endParaRPr>
                    </a:p>
                  </a:txBody>
                  <a:tcPr anchor="ctr" horzOverflow="overflow">
                    <a:solidFill>
                      <a:schemeClr val="accent4">
                        <a:lumMod val="60000"/>
                        <a:lumOff val="40000"/>
                      </a:schemeClr>
                    </a:solidFill>
                  </a:tcPr>
                </a:tc>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dirty="0">
                          <a:ln>
                            <a:noFill/>
                          </a:ln>
                          <a:effectLst/>
                        </a:rPr>
                        <a:t>3</a:t>
                      </a:r>
                      <a:endParaRPr kumimoji="0" lang="tr-TR" sz="1000" b="1" i="0" u="none" strike="noStrike" cap="none" normalizeH="0" baseline="0" dirty="0">
                        <a:ln>
                          <a:noFill/>
                        </a:ln>
                        <a:solidFill>
                          <a:schemeClr val="tx1"/>
                        </a:solidFill>
                        <a:effectLst/>
                        <a:latin typeface="Times New Roman" pitchFamily="18" charset="0"/>
                        <a:cs typeface="Arial" charset="0"/>
                      </a:endParaRPr>
                    </a:p>
                  </a:txBody>
                  <a:tcPr anchor="ctr" horzOverflow="overflow">
                    <a:solidFill>
                      <a:schemeClr val="accent4">
                        <a:lumMod val="60000"/>
                        <a:lumOff val="40000"/>
                      </a:schemeClr>
                    </a:solidFill>
                  </a:tcPr>
                </a:tc>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i="0" u="none" strike="noStrike" cap="none" normalizeH="0" baseline="0" dirty="0">
                          <a:ln>
                            <a:noFill/>
                          </a:ln>
                          <a:solidFill>
                            <a:schemeClr val="dk1"/>
                          </a:solidFill>
                          <a:effectLst/>
                          <a:latin typeface="+mn-lt"/>
                          <a:cs typeface="+mn-cs"/>
                        </a:rPr>
                        <a:t>2</a:t>
                      </a:r>
                      <a:endParaRPr kumimoji="0" lang="tr-TR" sz="1000" b="1" i="0" u="none" strike="noStrike" cap="none" normalizeH="0" baseline="0" dirty="0">
                        <a:ln>
                          <a:noFill/>
                        </a:ln>
                        <a:solidFill>
                          <a:schemeClr val="tx1"/>
                        </a:solidFill>
                        <a:effectLst/>
                        <a:latin typeface="Times New Roman" pitchFamily="18" charset="0"/>
                        <a:cs typeface="Arial" charset="0"/>
                      </a:endParaRPr>
                    </a:p>
                  </a:txBody>
                  <a:tcPr anchor="ctr" horzOverflow="overflow">
                    <a:solidFill>
                      <a:schemeClr val="accent4">
                        <a:lumMod val="60000"/>
                        <a:lumOff val="40000"/>
                      </a:schemeClr>
                    </a:solidFill>
                  </a:tcPr>
                </a:tc>
                <a:extLst>
                  <a:ext uri="{0D108BD9-81ED-4DB2-BD59-A6C34878D82A}">
                    <a16:rowId xmlns:a16="http://schemas.microsoft.com/office/drawing/2014/main" val="10009"/>
                  </a:ext>
                </a:extLst>
              </a:tr>
              <a:tr h="284146">
                <a:tc vMerge="1">
                  <a:txBody>
                    <a:bodyPr/>
                    <a:lstStyle/>
                    <a:p>
                      <a:endParaRPr lang="tr-TR"/>
                    </a:p>
                  </a:txBody>
                  <a:tcPr/>
                </a:tc>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dirty="0">
                          <a:ln>
                            <a:noFill/>
                          </a:ln>
                          <a:effectLst/>
                        </a:rPr>
                        <a:t>9</a:t>
                      </a:r>
                      <a:endParaRPr kumimoji="0" lang="tr-TR" sz="1000" b="1" i="0" u="none" strike="noStrike" cap="none" normalizeH="0" baseline="0" dirty="0">
                        <a:ln>
                          <a:noFill/>
                        </a:ln>
                        <a:solidFill>
                          <a:schemeClr val="tx1"/>
                        </a:solidFill>
                        <a:effectLst/>
                        <a:latin typeface="Times New Roman" pitchFamily="18" charset="0"/>
                        <a:cs typeface="Arial" charset="0"/>
                      </a:endParaRPr>
                    </a:p>
                  </a:txBody>
                  <a:tcPr anchor="ctr" horzOverflow="overflow">
                    <a:solidFill>
                      <a:schemeClr val="accent4">
                        <a:lumMod val="60000"/>
                        <a:lumOff val="40000"/>
                      </a:schemeClr>
                    </a:solidFill>
                  </a:tcPr>
                </a:tc>
                <a:tc>
                  <a:txBody>
                    <a:bodyPr/>
                    <a:lstStyle/>
                    <a:p>
                      <a:pPr marL="342900" marR="0" lvl="0" indent="-342900" algn="l"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dirty="0">
                          <a:ln>
                            <a:noFill/>
                          </a:ln>
                          <a:effectLst/>
                        </a:rPr>
                        <a:t>GÖREVLER AYRILIĞI</a:t>
                      </a:r>
                      <a:endParaRPr kumimoji="0" lang="tr-TR" sz="1000" b="1" i="0" u="none" strike="noStrike" cap="none" normalizeH="0" baseline="0" dirty="0">
                        <a:ln>
                          <a:noFill/>
                        </a:ln>
                        <a:solidFill>
                          <a:schemeClr val="tx1"/>
                        </a:solidFill>
                        <a:effectLst/>
                        <a:latin typeface="Times New Roman" pitchFamily="18" charset="0"/>
                        <a:cs typeface="Arial" charset="0"/>
                      </a:endParaRPr>
                    </a:p>
                  </a:txBody>
                  <a:tcPr anchor="ctr" horzOverflow="overflow">
                    <a:solidFill>
                      <a:schemeClr val="accent4">
                        <a:lumMod val="60000"/>
                        <a:lumOff val="40000"/>
                      </a:schemeClr>
                    </a:solidFill>
                  </a:tcPr>
                </a:tc>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dirty="0">
                          <a:ln>
                            <a:noFill/>
                          </a:ln>
                          <a:effectLst/>
                        </a:rPr>
                        <a:t>2</a:t>
                      </a:r>
                      <a:endParaRPr kumimoji="0" lang="tr-TR" sz="1000" b="1" i="0" u="none" strike="noStrike" cap="none" normalizeH="0" baseline="0" dirty="0">
                        <a:ln>
                          <a:noFill/>
                        </a:ln>
                        <a:solidFill>
                          <a:schemeClr val="tx1"/>
                        </a:solidFill>
                        <a:effectLst/>
                        <a:latin typeface="Times New Roman" pitchFamily="18" charset="0"/>
                        <a:cs typeface="Arial" charset="0"/>
                      </a:endParaRPr>
                    </a:p>
                  </a:txBody>
                  <a:tcPr anchor="ctr" horzOverflow="overflow">
                    <a:solidFill>
                      <a:schemeClr val="accent4">
                        <a:lumMod val="60000"/>
                        <a:lumOff val="40000"/>
                      </a:schemeClr>
                    </a:solidFill>
                  </a:tcPr>
                </a:tc>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i="0" u="none" strike="noStrike" cap="none" normalizeH="0" baseline="0" dirty="0">
                          <a:ln>
                            <a:noFill/>
                          </a:ln>
                          <a:solidFill>
                            <a:schemeClr val="dk1"/>
                          </a:solidFill>
                          <a:effectLst/>
                          <a:latin typeface="+mn-lt"/>
                          <a:cs typeface="+mn-cs"/>
                        </a:rPr>
                        <a:t>-</a:t>
                      </a:r>
                      <a:endParaRPr kumimoji="0" lang="tr-TR" sz="1000" b="1" i="0" u="none" strike="noStrike" cap="none" normalizeH="0" baseline="0" dirty="0">
                        <a:ln>
                          <a:noFill/>
                        </a:ln>
                        <a:solidFill>
                          <a:schemeClr val="tx1"/>
                        </a:solidFill>
                        <a:effectLst/>
                        <a:latin typeface="Times New Roman" pitchFamily="18" charset="0"/>
                        <a:cs typeface="Arial" charset="0"/>
                      </a:endParaRPr>
                    </a:p>
                  </a:txBody>
                  <a:tcPr anchor="ctr" horzOverflow="overflow">
                    <a:solidFill>
                      <a:schemeClr val="accent4">
                        <a:lumMod val="60000"/>
                        <a:lumOff val="40000"/>
                      </a:schemeClr>
                    </a:solidFill>
                  </a:tcPr>
                </a:tc>
                <a:extLst>
                  <a:ext uri="{0D108BD9-81ED-4DB2-BD59-A6C34878D82A}">
                    <a16:rowId xmlns:a16="http://schemas.microsoft.com/office/drawing/2014/main" val="10010"/>
                  </a:ext>
                </a:extLst>
              </a:tr>
              <a:tr h="285743">
                <a:tc vMerge="1">
                  <a:txBody>
                    <a:bodyPr/>
                    <a:lstStyle/>
                    <a:p>
                      <a:endParaRPr lang="tr-TR"/>
                    </a:p>
                  </a:txBody>
                  <a:tcPr/>
                </a:tc>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dirty="0">
                          <a:ln>
                            <a:noFill/>
                          </a:ln>
                          <a:effectLst/>
                        </a:rPr>
                        <a:t>10</a:t>
                      </a:r>
                      <a:endParaRPr kumimoji="0" lang="tr-TR" sz="1000" b="1" i="0" u="none" strike="noStrike" cap="none" normalizeH="0" baseline="0" dirty="0">
                        <a:ln>
                          <a:noFill/>
                        </a:ln>
                        <a:solidFill>
                          <a:schemeClr val="tx1"/>
                        </a:solidFill>
                        <a:effectLst/>
                        <a:latin typeface="Times New Roman" pitchFamily="18" charset="0"/>
                        <a:cs typeface="Arial" charset="0"/>
                      </a:endParaRPr>
                    </a:p>
                  </a:txBody>
                  <a:tcPr anchor="ctr" horzOverflow="overflow">
                    <a:solidFill>
                      <a:schemeClr val="accent4">
                        <a:lumMod val="60000"/>
                        <a:lumOff val="40000"/>
                      </a:schemeClr>
                    </a:solidFill>
                  </a:tcPr>
                </a:tc>
                <a:tc>
                  <a:txBody>
                    <a:bodyPr/>
                    <a:lstStyle/>
                    <a:p>
                      <a:pPr marL="342900" marR="0" lvl="0" indent="-342900" algn="l"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dirty="0">
                          <a:ln>
                            <a:noFill/>
                          </a:ln>
                          <a:effectLst/>
                        </a:rPr>
                        <a:t>HİYERARŞİK KONTROLLER</a:t>
                      </a:r>
                      <a:endParaRPr kumimoji="0" lang="tr-TR" sz="1000" b="1" i="0" u="none" strike="noStrike" cap="none" normalizeH="0" baseline="0" dirty="0">
                        <a:ln>
                          <a:noFill/>
                        </a:ln>
                        <a:solidFill>
                          <a:schemeClr val="tx1"/>
                        </a:solidFill>
                        <a:effectLst/>
                        <a:latin typeface="Times New Roman" pitchFamily="18" charset="0"/>
                        <a:cs typeface="Arial" charset="0"/>
                      </a:endParaRPr>
                    </a:p>
                  </a:txBody>
                  <a:tcPr anchor="ctr" horzOverflow="overflow">
                    <a:solidFill>
                      <a:schemeClr val="accent4">
                        <a:lumMod val="60000"/>
                        <a:lumOff val="40000"/>
                      </a:schemeClr>
                    </a:solidFill>
                  </a:tcPr>
                </a:tc>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dirty="0">
                          <a:ln>
                            <a:noFill/>
                          </a:ln>
                          <a:effectLst/>
                        </a:rPr>
                        <a:t>2</a:t>
                      </a:r>
                      <a:endParaRPr kumimoji="0" lang="tr-TR" sz="1000" b="1" i="0" u="none" strike="noStrike" cap="none" normalizeH="0" baseline="0" dirty="0">
                        <a:ln>
                          <a:noFill/>
                        </a:ln>
                        <a:solidFill>
                          <a:schemeClr val="tx1"/>
                        </a:solidFill>
                        <a:effectLst/>
                        <a:latin typeface="Times New Roman" pitchFamily="18" charset="0"/>
                        <a:cs typeface="Arial" charset="0"/>
                      </a:endParaRPr>
                    </a:p>
                  </a:txBody>
                  <a:tcPr anchor="ctr" horzOverflow="overflow">
                    <a:solidFill>
                      <a:schemeClr val="accent4">
                        <a:lumMod val="60000"/>
                        <a:lumOff val="40000"/>
                      </a:schemeClr>
                    </a:solidFill>
                  </a:tcPr>
                </a:tc>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i="0" u="none" strike="noStrike" cap="none" normalizeH="0" baseline="0" dirty="0">
                          <a:ln>
                            <a:noFill/>
                          </a:ln>
                          <a:solidFill>
                            <a:schemeClr val="dk1"/>
                          </a:solidFill>
                          <a:effectLst/>
                          <a:latin typeface="+mn-lt"/>
                          <a:cs typeface="+mn-cs"/>
                        </a:rPr>
                        <a:t>-</a:t>
                      </a:r>
                      <a:endParaRPr kumimoji="0" lang="tr-TR" sz="1000" b="1" i="0" u="none" strike="noStrike" cap="none" normalizeH="0" baseline="0" dirty="0">
                        <a:ln>
                          <a:noFill/>
                        </a:ln>
                        <a:solidFill>
                          <a:schemeClr val="tx1"/>
                        </a:solidFill>
                        <a:effectLst/>
                        <a:latin typeface="Times New Roman" pitchFamily="18" charset="0"/>
                        <a:cs typeface="Arial" charset="0"/>
                      </a:endParaRPr>
                    </a:p>
                  </a:txBody>
                  <a:tcPr anchor="ctr" horzOverflow="overflow">
                    <a:solidFill>
                      <a:schemeClr val="accent4">
                        <a:lumMod val="60000"/>
                        <a:lumOff val="40000"/>
                      </a:schemeClr>
                    </a:solidFill>
                  </a:tcPr>
                </a:tc>
                <a:extLst>
                  <a:ext uri="{0D108BD9-81ED-4DB2-BD59-A6C34878D82A}">
                    <a16:rowId xmlns:a16="http://schemas.microsoft.com/office/drawing/2014/main" val="10011"/>
                  </a:ext>
                </a:extLst>
              </a:tr>
              <a:tr h="284146">
                <a:tc vMerge="1">
                  <a:txBody>
                    <a:bodyPr/>
                    <a:lstStyle/>
                    <a:p>
                      <a:endParaRPr lang="tr-TR"/>
                    </a:p>
                  </a:txBody>
                  <a:tcPr/>
                </a:tc>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a:ln>
                            <a:noFill/>
                          </a:ln>
                          <a:effectLst/>
                        </a:rPr>
                        <a:t>11</a:t>
                      </a:r>
                      <a:endParaRPr kumimoji="0" lang="tr-TR" sz="1000" b="1" i="0" u="none" strike="noStrike" cap="none" normalizeH="0" baseline="0">
                        <a:ln>
                          <a:noFill/>
                        </a:ln>
                        <a:solidFill>
                          <a:schemeClr val="tx1"/>
                        </a:solidFill>
                        <a:effectLst/>
                        <a:latin typeface="Times New Roman" pitchFamily="18" charset="0"/>
                        <a:cs typeface="Arial" charset="0"/>
                      </a:endParaRPr>
                    </a:p>
                  </a:txBody>
                  <a:tcPr anchor="ctr" horzOverflow="overflow">
                    <a:solidFill>
                      <a:schemeClr val="accent4">
                        <a:lumMod val="60000"/>
                        <a:lumOff val="40000"/>
                      </a:schemeClr>
                    </a:solidFill>
                  </a:tcPr>
                </a:tc>
                <a:tc>
                  <a:txBody>
                    <a:bodyPr/>
                    <a:lstStyle/>
                    <a:p>
                      <a:pPr marL="342900" marR="0" lvl="0" indent="-342900" algn="l"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dirty="0">
                          <a:ln>
                            <a:noFill/>
                          </a:ln>
                          <a:effectLst/>
                        </a:rPr>
                        <a:t>FAALİYETLERİN SÜREKLİLİĞİ</a:t>
                      </a:r>
                      <a:endParaRPr kumimoji="0" lang="tr-TR" sz="1000" b="1" i="0" u="none" strike="noStrike" cap="none" normalizeH="0" baseline="0" dirty="0">
                        <a:ln>
                          <a:noFill/>
                        </a:ln>
                        <a:solidFill>
                          <a:schemeClr val="tx1"/>
                        </a:solidFill>
                        <a:effectLst/>
                        <a:latin typeface="Times New Roman" pitchFamily="18" charset="0"/>
                        <a:cs typeface="Arial" charset="0"/>
                      </a:endParaRPr>
                    </a:p>
                  </a:txBody>
                  <a:tcPr anchor="ctr" horzOverflow="overflow">
                    <a:solidFill>
                      <a:schemeClr val="accent4">
                        <a:lumMod val="60000"/>
                        <a:lumOff val="40000"/>
                      </a:schemeClr>
                    </a:solidFill>
                  </a:tcPr>
                </a:tc>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dirty="0">
                          <a:ln>
                            <a:noFill/>
                          </a:ln>
                          <a:effectLst/>
                        </a:rPr>
                        <a:t>3</a:t>
                      </a:r>
                      <a:endParaRPr kumimoji="0" lang="tr-TR" sz="1000" b="1" i="0" u="none" strike="noStrike" cap="none" normalizeH="0" baseline="0" dirty="0">
                        <a:ln>
                          <a:noFill/>
                        </a:ln>
                        <a:solidFill>
                          <a:schemeClr val="tx1"/>
                        </a:solidFill>
                        <a:effectLst/>
                        <a:latin typeface="Times New Roman" pitchFamily="18" charset="0"/>
                        <a:cs typeface="Arial" charset="0"/>
                      </a:endParaRPr>
                    </a:p>
                  </a:txBody>
                  <a:tcPr anchor="ctr" horzOverflow="overflow">
                    <a:solidFill>
                      <a:schemeClr val="accent4">
                        <a:lumMod val="60000"/>
                        <a:lumOff val="40000"/>
                      </a:schemeClr>
                    </a:solidFill>
                  </a:tcPr>
                </a:tc>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i="0" u="none" strike="noStrike" cap="none" normalizeH="0" baseline="0" dirty="0">
                          <a:ln>
                            <a:noFill/>
                          </a:ln>
                          <a:solidFill>
                            <a:schemeClr val="dk1"/>
                          </a:solidFill>
                          <a:effectLst/>
                          <a:latin typeface="+mn-lt"/>
                          <a:cs typeface="+mn-cs"/>
                        </a:rPr>
                        <a:t>-</a:t>
                      </a:r>
                      <a:endParaRPr kumimoji="0" lang="tr-TR" sz="1000" b="1" i="0" u="none" strike="noStrike" cap="none" normalizeH="0" baseline="0" dirty="0">
                        <a:ln>
                          <a:noFill/>
                        </a:ln>
                        <a:solidFill>
                          <a:schemeClr val="tx1"/>
                        </a:solidFill>
                        <a:effectLst/>
                        <a:latin typeface="Times New Roman" pitchFamily="18" charset="0"/>
                        <a:cs typeface="Arial" charset="0"/>
                      </a:endParaRPr>
                    </a:p>
                  </a:txBody>
                  <a:tcPr anchor="ctr" horzOverflow="overflow">
                    <a:solidFill>
                      <a:schemeClr val="accent4">
                        <a:lumMod val="60000"/>
                        <a:lumOff val="40000"/>
                      </a:schemeClr>
                    </a:solidFill>
                  </a:tcPr>
                </a:tc>
                <a:extLst>
                  <a:ext uri="{0D108BD9-81ED-4DB2-BD59-A6C34878D82A}">
                    <a16:rowId xmlns:a16="http://schemas.microsoft.com/office/drawing/2014/main" val="10012"/>
                  </a:ext>
                </a:extLst>
              </a:tr>
              <a:tr h="271092">
                <a:tc vMerge="1">
                  <a:txBody>
                    <a:bodyPr/>
                    <a:lstStyle/>
                    <a:p>
                      <a:endParaRPr lang="tr-TR"/>
                    </a:p>
                  </a:txBody>
                  <a:tcPr/>
                </a:tc>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a:ln>
                            <a:noFill/>
                          </a:ln>
                          <a:effectLst/>
                        </a:rPr>
                        <a:t>12</a:t>
                      </a:r>
                      <a:endParaRPr kumimoji="0" lang="tr-TR" sz="1000" b="1" i="0" u="none" strike="noStrike" cap="none" normalizeH="0" baseline="0">
                        <a:ln>
                          <a:noFill/>
                        </a:ln>
                        <a:solidFill>
                          <a:schemeClr val="tx1"/>
                        </a:solidFill>
                        <a:effectLst/>
                        <a:latin typeface="Times New Roman" pitchFamily="18" charset="0"/>
                        <a:cs typeface="Arial" charset="0"/>
                      </a:endParaRPr>
                    </a:p>
                  </a:txBody>
                  <a:tcPr anchor="ctr" horzOverflow="overflow">
                    <a:solidFill>
                      <a:schemeClr val="accent4">
                        <a:lumMod val="60000"/>
                        <a:lumOff val="40000"/>
                      </a:schemeClr>
                    </a:solidFill>
                  </a:tcPr>
                </a:tc>
                <a:tc>
                  <a:txBody>
                    <a:bodyPr/>
                    <a:lstStyle/>
                    <a:p>
                      <a:pPr marL="342900" marR="0" lvl="0" indent="-342900" algn="l"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dirty="0">
                          <a:ln>
                            <a:noFill/>
                          </a:ln>
                          <a:effectLst/>
                        </a:rPr>
                        <a:t>BİLGİ SİSTEMLERİ KONTROLLERİ</a:t>
                      </a:r>
                      <a:endParaRPr kumimoji="0" lang="tr-TR" sz="1000" b="1" i="0" u="none" strike="noStrike" cap="none" normalizeH="0" baseline="0" dirty="0">
                        <a:ln>
                          <a:noFill/>
                        </a:ln>
                        <a:solidFill>
                          <a:schemeClr val="tx1"/>
                        </a:solidFill>
                        <a:effectLst/>
                        <a:latin typeface="Times New Roman" pitchFamily="18" charset="0"/>
                        <a:cs typeface="Arial" charset="0"/>
                      </a:endParaRPr>
                    </a:p>
                  </a:txBody>
                  <a:tcPr anchor="ctr" horzOverflow="overflow">
                    <a:solidFill>
                      <a:schemeClr val="accent4">
                        <a:lumMod val="60000"/>
                        <a:lumOff val="40000"/>
                      </a:schemeClr>
                    </a:solidFill>
                  </a:tcPr>
                </a:tc>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dirty="0">
                          <a:ln>
                            <a:noFill/>
                          </a:ln>
                          <a:effectLst/>
                        </a:rPr>
                        <a:t>               3 (TPL 17)</a:t>
                      </a:r>
                      <a:endParaRPr kumimoji="0" lang="tr-TR" sz="1000" b="1" i="0" u="none" strike="noStrike" cap="none" normalizeH="0" baseline="0" dirty="0">
                        <a:ln>
                          <a:noFill/>
                        </a:ln>
                        <a:solidFill>
                          <a:schemeClr val="tx1"/>
                        </a:solidFill>
                        <a:effectLst/>
                        <a:latin typeface="Times New Roman" pitchFamily="18" charset="0"/>
                        <a:cs typeface="Arial" charset="0"/>
                      </a:endParaRPr>
                    </a:p>
                  </a:txBody>
                  <a:tcPr anchor="ctr" horzOverflow="overflow">
                    <a:solidFill>
                      <a:schemeClr val="accent4">
                        <a:lumMod val="60000"/>
                        <a:lumOff val="40000"/>
                      </a:schemeClr>
                    </a:solidFill>
                  </a:tcPr>
                </a:tc>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i="0" u="none" strike="noStrike" cap="none" normalizeH="0" baseline="0" dirty="0">
                          <a:ln>
                            <a:noFill/>
                          </a:ln>
                          <a:solidFill>
                            <a:schemeClr val="tx1"/>
                          </a:solidFill>
                          <a:effectLst/>
                          <a:latin typeface="Times New Roman" pitchFamily="18" charset="0"/>
                          <a:cs typeface="Arial" charset="0"/>
                        </a:rPr>
                        <a:t>        -(TPL 4)</a:t>
                      </a:r>
                    </a:p>
                  </a:txBody>
                  <a:tcPr anchor="ctr" horzOverflow="overflow">
                    <a:solidFill>
                      <a:schemeClr val="accent4">
                        <a:lumMod val="60000"/>
                        <a:lumOff val="40000"/>
                      </a:schemeClr>
                    </a:solidFill>
                  </a:tcPr>
                </a:tc>
                <a:extLst>
                  <a:ext uri="{0D108BD9-81ED-4DB2-BD59-A6C34878D82A}">
                    <a16:rowId xmlns:a16="http://schemas.microsoft.com/office/drawing/2014/main" val="10013"/>
                  </a:ext>
                </a:extLst>
              </a:tr>
              <a:tr h="284146">
                <a:tc rowSpan="4">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dirty="0">
                          <a:ln>
                            <a:noFill/>
                          </a:ln>
                          <a:effectLst/>
                        </a:rPr>
                        <a:t>BİLGİ VE İLETİŞİM</a:t>
                      </a:r>
                      <a:endParaRPr kumimoji="0" lang="tr-TR" sz="1000" b="1" i="0" u="none" strike="noStrike" cap="none" normalizeH="0" baseline="0" dirty="0">
                        <a:ln>
                          <a:noFill/>
                        </a:ln>
                        <a:solidFill>
                          <a:schemeClr val="tx1"/>
                        </a:solidFill>
                        <a:effectLst/>
                        <a:latin typeface="Times New Roman" pitchFamily="18" charset="0"/>
                        <a:cs typeface="Arial" charset="0"/>
                      </a:endParaRPr>
                    </a:p>
                  </a:txBody>
                  <a:tcPr anchor="ctr" horzOverflow="overflow">
                    <a:solidFill>
                      <a:schemeClr val="accent2">
                        <a:lumMod val="20000"/>
                        <a:lumOff val="80000"/>
                      </a:schemeClr>
                    </a:solidFill>
                  </a:tcPr>
                </a:tc>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a:ln>
                            <a:noFill/>
                          </a:ln>
                          <a:effectLst/>
                        </a:rPr>
                        <a:t>13</a:t>
                      </a:r>
                      <a:endParaRPr kumimoji="0" lang="tr-TR" sz="1000" b="1" i="0" u="none" strike="noStrike" cap="none" normalizeH="0" baseline="0">
                        <a:ln>
                          <a:noFill/>
                        </a:ln>
                        <a:solidFill>
                          <a:schemeClr val="tx1"/>
                        </a:solidFill>
                        <a:effectLst/>
                        <a:latin typeface="Times New Roman" pitchFamily="18" charset="0"/>
                        <a:cs typeface="Arial" charset="0"/>
                      </a:endParaRPr>
                    </a:p>
                  </a:txBody>
                  <a:tcPr anchor="ctr" horzOverflow="overflow">
                    <a:solidFill>
                      <a:schemeClr val="accent2">
                        <a:lumMod val="20000"/>
                        <a:lumOff val="80000"/>
                      </a:schemeClr>
                    </a:solidFill>
                  </a:tcPr>
                </a:tc>
                <a:tc>
                  <a:txBody>
                    <a:bodyPr/>
                    <a:lstStyle/>
                    <a:p>
                      <a:pPr marL="342900" marR="0" lvl="0" indent="-342900" algn="l"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a:ln>
                            <a:noFill/>
                          </a:ln>
                          <a:effectLst/>
                        </a:rPr>
                        <a:t>BİLGİ VE İLETİŞİM</a:t>
                      </a:r>
                      <a:endParaRPr kumimoji="0" lang="tr-TR" sz="1000" b="1" i="0" u="none" strike="noStrike" cap="none" normalizeH="0" baseline="0">
                        <a:ln>
                          <a:noFill/>
                        </a:ln>
                        <a:solidFill>
                          <a:schemeClr val="tx1"/>
                        </a:solidFill>
                        <a:effectLst/>
                        <a:latin typeface="Times New Roman" pitchFamily="18" charset="0"/>
                        <a:cs typeface="Arial" charset="0"/>
                      </a:endParaRPr>
                    </a:p>
                  </a:txBody>
                  <a:tcPr anchor="ctr" horzOverflow="overflow">
                    <a:solidFill>
                      <a:schemeClr val="accent2">
                        <a:lumMod val="20000"/>
                        <a:lumOff val="80000"/>
                      </a:schemeClr>
                    </a:solidFill>
                  </a:tcPr>
                </a:tc>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dirty="0">
                          <a:ln>
                            <a:noFill/>
                          </a:ln>
                          <a:effectLst/>
                        </a:rPr>
                        <a:t>7</a:t>
                      </a:r>
                      <a:endParaRPr kumimoji="0" lang="tr-TR" sz="1000" b="1" i="0" u="none" strike="noStrike" cap="none" normalizeH="0" baseline="0" dirty="0">
                        <a:ln>
                          <a:noFill/>
                        </a:ln>
                        <a:solidFill>
                          <a:schemeClr val="tx1"/>
                        </a:solidFill>
                        <a:effectLst/>
                        <a:latin typeface="Times New Roman" pitchFamily="18" charset="0"/>
                        <a:cs typeface="Arial" charset="0"/>
                      </a:endParaRPr>
                    </a:p>
                  </a:txBody>
                  <a:tcPr anchor="ctr" horzOverflow="overflow">
                    <a:solidFill>
                      <a:schemeClr val="accent2">
                        <a:lumMod val="20000"/>
                        <a:lumOff val="80000"/>
                      </a:schemeClr>
                    </a:solidFill>
                  </a:tcPr>
                </a:tc>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i="0" u="none" strike="noStrike" cap="none" normalizeH="0" baseline="0" dirty="0">
                          <a:ln>
                            <a:noFill/>
                          </a:ln>
                          <a:solidFill>
                            <a:schemeClr val="dk1"/>
                          </a:solidFill>
                          <a:effectLst/>
                          <a:latin typeface="+mn-lt"/>
                          <a:cs typeface="+mn-cs"/>
                        </a:rPr>
                        <a:t>4</a:t>
                      </a:r>
                      <a:endParaRPr kumimoji="0" lang="tr-TR" sz="1000" b="1" i="0" u="none" strike="noStrike" cap="none" normalizeH="0" baseline="0" dirty="0">
                        <a:ln>
                          <a:noFill/>
                        </a:ln>
                        <a:solidFill>
                          <a:schemeClr val="tx1"/>
                        </a:solidFill>
                        <a:effectLst/>
                        <a:latin typeface="Times New Roman" pitchFamily="18" charset="0"/>
                        <a:cs typeface="Arial" charset="0"/>
                      </a:endParaRPr>
                    </a:p>
                  </a:txBody>
                  <a:tcPr anchor="ctr" horzOverflow="overflow">
                    <a:solidFill>
                      <a:schemeClr val="accent2">
                        <a:lumMod val="20000"/>
                        <a:lumOff val="80000"/>
                      </a:schemeClr>
                    </a:solidFill>
                  </a:tcPr>
                </a:tc>
                <a:extLst>
                  <a:ext uri="{0D108BD9-81ED-4DB2-BD59-A6C34878D82A}">
                    <a16:rowId xmlns:a16="http://schemas.microsoft.com/office/drawing/2014/main" val="10014"/>
                  </a:ext>
                </a:extLst>
              </a:tr>
              <a:tr h="284146">
                <a:tc vMerge="1">
                  <a:txBody>
                    <a:bodyPr/>
                    <a:lstStyle/>
                    <a:p>
                      <a:endParaRPr lang="tr-TR"/>
                    </a:p>
                  </a:txBody>
                  <a:tcPr/>
                </a:tc>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dirty="0">
                          <a:ln>
                            <a:noFill/>
                          </a:ln>
                          <a:effectLst/>
                        </a:rPr>
                        <a:t>14</a:t>
                      </a:r>
                      <a:endParaRPr kumimoji="0" lang="tr-TR" sz="1000" b="1" i="0" u="none" strike="noStrike" cap="none" normalizeH="0" baseline="0" dirty="0">
                        <a:ln>
                          <a:noFill/>
                        </a:ln>
                        <a:solidFill>
                          <a:schemeClr val="tx1"/>
                        </a:solidFill>
                        <a:effectLst/>
                        <a:latin typeface="Times New Roman" pitchFamily="18" charset="0"/>
                        <a:cs typeface="Arial" charset="0"/>
                      </a:endParaRPr>
                    </a:p>
                  </a:txBody>
                  <a:tcPr anchor="ctr" horzOverflow="overflow">
                    <a:solidFill>
                      <a:schemeClr val="accent2">
                        <a:lumMod val="20000"/>
                        <a:lumOff val="80000"/>
                      </a:schemeClr>
                    </a:solidFill>
                  </a:tcPr>
                </a:tc>
                <a:tc>
                  <a:txBody>
                    <a:bodyPr/>
                    <a:lstStyle/>
                    <a:p>
                      <a:pPr marL="342900" marR="0" lvl="0" indent="-342900" algn="l"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dirty="0">
                          <a:ln>
                            <a:noFill/>
                          </a:ln>
                          <a:effectLst/>
                        </a:rPr>
                        <a:t>RAPORLAMA</a:t>
                      </a:r>
                      <a:endParaRPr kumimoji="0" lang="tr-TR" sz="1000" b="1" i="0" u="none" strike="noStrike" cap="none" normalizeH="0" baseline="0" dirty="0">
                        <a:ln>
                          <a:noFill/>
                        </a:ln>
                        <a:solidFill>
                          <a:schemeClr val="tx1"/>
                        </a:solidFill>
                        <a:effectLst/>
                        <a:latin typeface="Times New Roman" pitchFamily="18" charset="0"/>
                        <a:cs typeface="Arial" charset="0"/>
                      </a:endParaRPr>
                    </a:p>
                  </a:txBody>
                  <a:tcPr anchor="ctr" horzOverflow="overflow">
                    <a:solidFill>
                      <a:schemeClr val="accent2">
                        <a:lumMod val="20000"/>
                        <a:lumOff val="80000"/>
                      </a:schemeClr>
                    </a:solidFill>
                  </a:tcPr>
                </a:tc>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dirty="0">
                          <a:ln>
                            <a:noFill/>
                          </a:ln>
                          <a:effectLst/>
                        </a:rPr>
                        <a:t>4</a:t>
                      </a:r>
                      <a:endParaRPr kumimoji="0" lang="tr-TR" sz="1000" b="1" i="0" u="none" strike="noStrike" cap="none" normalizeH="0" baseline="0" dirty="0">
                        <a:ln>
                          <a:noFill/>
                        </a:ln>
                        <a:solidFill>
                          <a:schemeClr val="tx1"/>
                        </a:solidFill>
                        <a:effectLst/>
                        <a:latin typeface="Times New Roman" pitchFamily="18" charset="0"/>
                        <a:cs typeface="Arial" charset="0"/>
                      </a:endParaRPr>
                    </a:p>
                  </a:txBody>
                  <a:tcPr anchor="ctr" horzOverflow="overflow">
                    <a:solidFill>
                      <a:schemeClr val="accent2">
                        <a:lumMod val="20000"/>
                        <a:lumOff val="80000"/>
                      </a:schemeClr>
                    </a:solidFill>
                  </a:tcPr>
                </a:tc>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i="0" u="none" strike="noStrike" cap="none" normalizeH="0" baseline="0" dirty="0">
                          <a:ln>
                            <a:noFill/>
                          </a:ln>
                          <a:solidFill>
                            <a:schemeClr val="tx1"/>
                          </a:solidFill>
                          <a:effectLst/>
                          <a:latin typeface="Times New Roman" pitchFamily="18" charset="0"/>
                          <a:cs typeface="Arial" charset="0"/>
                        </a:rPr>
                        <a:t>2</a:t>
                      </a:r>
                    </a:p>
                  </a:txBody>
                  <a:tcPr anchor="ctr" horzOverflow="overflow">
                    <a:solidFill>
                      <a:schemeClr val="accent2">
                        <a:lumMod val="20000"/>
                        <a:lumOff val="80000"/>
                      </a:schemeClr>
                    </a:solidFill>
                  </a:tcPr>
                </a:tc>
                <a:extLst>
                  <a:ext uri="{0D108BD9-81ED-4DB2-BD59-A6C34878D82A}">
                    <a16:rowId xmlns:a16="http://schemas.microsoft.com/office/drawing/2014/main" val="10015"/>
                  </a:ext>
                </a:extLst>
              </a:tr>
              <a:tr h="284146">
                <a:tc vMerge="1">
                  <a:txBody>
                    <a:bodyPr/>
                    <a:lstStyle/>
                    <a:p>
                      <a:endParaRPr lang="tr-TR"/>
                    </a:p>
                  </a:txBody>
                  <a:tcPr/>
                </a:tc>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a:ln>
                            <a:noFill/>
                          </a:ln>
                          <a:effectLst/>
                        </a:rPr>
                        <a:t>15</a:t>
                      </a:r>
                      <a:endParaRPr kumimoji="0" lang="tr-TR" sz="1000" b="1" i="0" u="none" strike="noStrike" cap="none" normalizeH="0" baseline="0">
                        <a:ln>
                          <a:noFill/>
                        </a:ln>
                        <a:solidFill>
                          <a:schemeClr val="tx1"/>
                        </a:solidFill>
                        <a:effectLst/>
                        <a:latin typeface="Times New Roman" pitchFamily="18" charset="0"/>
                        <a:cs typeface="Arial" charset="0"/>
                      </a:endParaRPr>
                    </a:p>
                  </a:txBody>
                  <a:tcPr anchor="ctr" horzOverflow="overflow">
                    <a:solidFill>
                      <a:schemeClr val="accent2">
                        <a:lumMod val="20000"/>
                        <a:lumOff val="80000"/>
                      </a:schemeClr>
                    </a:solidFill>
                  </a:tcPr>
                </a:tc>
                <a:tc>
                  <a:txBody>
                    <a:bodyPr/>
                    <a:lstStyle/>
                    <a:p>
                      <a:pPr marL="342900" marR="0" lvl="0" indent="-342900" algn="l"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dirty="0">
                          <a:ln>
                            <a:noFill/>
                          </a:ln>
                          <a:effectLst/>
                        </a:rPr>
                        <a:t>KAYIT VE DOSYALAMA</a:t>
                      </a:r>
                      <a:endParaRPr kumimoji="0" lang="tr-TR" sz="1000" b="1" i="0" u="none" strike="noStrike" cap="none" normalizeH="0" baseline="0" dirty="0">
                        <a:ln>
                          <a:noFill/>
                        </a:ln>
                        <a:solidFill>
                          <a:schemeClr val="tx1"/>
                        </a:solidFill>
                        <a:effectLst/>
                        <a:latin typeface="Times New Roman" pitchFamily="18" charset="0"/>
                        <a:cs typeface="Arial" charset="0"/>
                      </a:endParaRPr>
                    </a:p>
                  </a:txBody>
                  <a:tcPr anchor="ctr" horzOverflow="overflow">
                    <a:solidFill>
                      <a:schemeClr val="accent2">
                        <a:lumMod val="20000"/>
                        <a:lumOff val="80000"/>
                      </a:schemeClr>
                    </a:solidFill>
                  </a:tcPr>
                </a:tc>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dirty="0">
                          <a:ln>
                            <a:noFill/>
                          </a:ln>
                          <a:effectLst/>
                        </a:rPr>
                        <a:t>6</a:t>
                      </a:r>
                      <a:endParaRPr kumimoji="0" lang="tr-TR" sz="1000" b="1" i="0" u="none" strike="noStrike" cap="none" normalizeH="0" baseline="0" dirty="0">
                        <a:ln>
                          <a:noFill/>
                        </a:ln>
                        <a:solidFill>
                          <a:schemeClr val="tx1"/>
                        </a:solidFill>
                        <a:effectLst/>
                        <a:latin typeface="Times New Roman" pitchFamily="18" charset="0"/>
                        <a:cs typeface="Arial" charset="0"/>
                      </a:endParaRPr>
                    </a:p>
                  </a:txBody>
                  <a:tcPr anchor="ctr" horzOverflow="overflow">
                    <a:solidFill>
                      <a:schemeClr val="accent2">
                        <a:lumMod val="20000"/>
                        <a:lumOff val="80000"/>
                      </a:schemeClr>
                    </a:solidFill>
                  </a:tcPr>
                </a:tc>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i="0" u="none" strike="noStrike" cap="none" normalizeH="0" baseline="0" dirty="0">
                          <a:ln>
                            <a:noFill/>
                          </a:ln>
                          <a:solidFill>
                            <a:schemeClr val="dk1"/>
                          </a:solidFill>
                          <a:effectLst/>
                          <a:latin typeface="+mn-lt"/>
                          <a:cs typeface="+mn-cs"/>
                        </a:rPr>
                        <a:t>1</a:t>
                      </a:r>
                      <a:endParaRPr kumimoji="0" lang="tr-TR" sz="1000" b="1" i="0" u="none" strike="noStrike" cap="none" normalizeH="0" baseline="0" dirty="0">
                        <a:ln>
                          <a:noFill/>
                        </a:ln>
                        <a:solidFill>
                          <a:schemeClr val="tx1"/>
                        </a:solidFill>
                        <a:effectLst/>
                        <a:latin typeface="Times New Roman" pitchFamily="18" charset="0"/>
                        <a:cs typeface="Arial" charset="0"/>
                      </a:endParaRPr>
                    </a:p>
                  </a:txBody>
                  <a:tcPr anchor="ctr" horzOverflow="overflow">
                    <a:solidFill>
                      <a:schemeClr val="accent2">
                        <a:lumMod val="20000"/>
                        <a:lumOff val="80000"/>
                      </a:schemeClr>
                    </a:solidFill>
                  </a:tcPr>
                </a:tc>
                <a:extLst>
                  <a:ext uri="{0D108BD9-81ED-4DB2-BD59-A6C34878D82A}">
                    <a16:rowId xmlns:a16="http://schemas.microsoft.com/office/drawing/2014/main" val="10016"/>
                  </a:ext>
                </a:extLst>
              </a:tr>
              <a:tr h="462935">
                <a:tc vMerge="1">
                  <a:txBody>
                    <a:bodyPr/>
                    <a:lstStyle/>
                    <a:p>
                      <a:endParaRPr lang="tr-TR"/>
                    </a:p>
                  </a:txBody>
                  <a:tcPr/>
                </a:tc>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a:ln>
                            <a:noFill/>
                          </a:ln>
                          <a:effectLst/>
                        </a:rPr>
                        <a:t>16</a:t>
                      </a:r>
                      <a:endParaRPr kumimoji="0" lang="tr-TR" sz="1000" b="1" i="0" u="none" strike="noStrike" cap="none" normalizeH="0" baseline="0">
                        <a:ln>
                          <a:noFill/>
                        </a:ln>
                        <a:solidFill>
                          <a:schemeClr val="tx1"/>
                        </a:solidFill>
                        <a:effectLst/>
                        <a:latin typeface="Times New Roman" pitchFamily="18" charset="0"/>
                        <a:cs typeface="Arial" charset="0"/>
                      </a:endParaRPr>
                    </a:p>
                  </a:txBody>
                  <a:tcPr anchor="ctr" horzOverflow="overflow">
                    <a:solidFill>
                      <a:schemeClr val="accent2">
                        <a:lumMod val="20000"/>
                        <a:lumOff val="80000"/>
                      </a:schemeClr>
                    </a:solidFill>
                  </a:tcPr>
                </a:tc>
                <a:tc>
                  <a:txBody>
                    <a:bodyPr/>
                    <a:lstStyle/>
                    <a:p>
                      <a:pPr marL="342900" marR="0" lvl="0" indent="-342900" algn="l"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a:ln>
                            <a:noFill/>
                          </a:ln>
                          <a:effectLst/>
                        </a:rPr>
                        <a:t>HATA USULSÜZLÜK VE YOLSUZLUKLARIN BİLDİRİLMESİ</a:t>
                      </a:r>
                      <a:endParaRPr kumimoji="0" lang="tr-TR" sz="1000" b="1" i="0" u="none" strike="noStrike" cap="none" normalizeH="0" baseline="0">
                        <a:ln>
                          <a:noFill/>
                        </a:ln>
                        <a:solidFill>
                          <a:schemeClr val="tx1"/>
                        </a:solidFill>
                        <a:effectLst/>
                        <a:latin typeface="Times New Roman" pitchFamily="18" charset="0"/>
                        <a:cs typeface="Arial" charset="0"/>
                      </a:endParaRPr>
                    </a:p>
                  </a:txBody>
                  <a:tcPr anchor="ctr" horzOverflow="overflow">
                    <a:solidFill>
                      <a:schemeClr val="accent2">
                        <a:lumMod val="20000"/>
                        <a:lumOff val="80000"/>
                      </a:schemeClr>
                    </a:solidFill>
                  </a:tcPr>
                </a:tc>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dirty="0">
                          <a:ln>
                            <a:noFill/>
                          </a:ln>
                          <a:effectLst/>
                        </a:rPr>
                        <a:t>             3 (TPL 20)</a:t>
                      </a:r>
                      <a:endParaRPr kumimoji="0" lang="tr-TR" sz="1000" b="1" i="0" u="none" strike="noStrike" cap="none" normalizeH="0" baseline="0" dirty="0">
                        <a:ln>
                          <a:noFill/>
                        </a:ln>
                        <a:solidFill>
                          <a:schemeClr val="tx1"/>
                        </a:solidFill>
                        <a:effectLst/>
                        <a:latin typeface="Times New Roman" pitchFamily="18" charset="0"/>
                        <a:cs typeface="Arial" charset="0"/>
                      </a:endParaRPr>
                    </a:p>
                  </a:txBody>
                  <a:tcPr anchor="ctr" horzOverflow="overflow">
                    <a:solidFill>
                      <a:schemeClr val="accent2">
                        <a:lumMod val="20000"/>
                        <a:lumOff val="80000"/>
                      </a:schemeClr>
                    </a:solidFill>
                  </a:tcPr>
                </a:tc>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i="0" u="none" strike="noStrike" cap="none" normalizeH="0" baseline="0" dirty="0">
                          <a:ln>
                            <a:noFill/>
                          </a:ln>
                          <a:solidFill>
                            <a:schemeClr val="dk1"/>
                          </a:solidFill>
                          <a:effectLst/>
                          <a:latin typeface="+mn-lt"/>
                          <a:cs typeface="+mn-cs"/>
                        </a:rPr>
                        <a:t>         - (TPL 7)</a:t>
                      </a:r>
                      <a:endParaRPr kumimoji="0" lang="tr-TR" sz="1000" b="1" i="0" u="none" strike="noStrike" cap="none" normalizeH="0" baseline="0" dirty="0">
                        <a:ln>
                          <a:noFill/>
                        </a:ln>
                        <a:solidFill>
                          <a:schemeClr val="tx1"/>
                        </a:solidFill>
                        <a:effectLst/>
                        <a:latin typeface="Times New Roman" pitchFamily="18" charset="0"/>
                        <a:cs typeface="Arial" charset="0"/>
                      </a:endParaRPr>
                    </a:p>
                  </a:txBody>
                  <a:tcPr anchor="ctr" horzOverflow="overflow">
                    <a:solidFill>
                      <a:schemeClr val="accent2">
                        <a:lumMod val="20000"/>
                        <a:lumOff val="80000"/>
                      </a:schemeClr>
                    </a:solidFill>
                  </a:tcPr>
                </a:tc>
                <a:extLst>
                  <a:ext uri="{0D108BD9-81ED-4DB2-BD59-A6C34878D82A}">
                    <a16:rowId xmlns:a16="http://schemas.microsoft.com/office/drawing/2014/main" val="10017"/>
                  </a:ext>
                </a:extLst>
              </a:tr>
              <a:tr h="285743">
                <a:tc rowSpan="2">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dirty="0">
                          <a:ln>
                            <a:noFill/>
                          </a:ln>
                          <a:effectLst/>
                        </a:rPr>
                        <a:t>İZLEME</a:t>
                      </a:r>
                      <a:endParaRPr kumimoji="0" lang="tr-TR" sz="1000" b="1" i="0" u="none" strike="noStrike" cap="none" normalizeH="0" baseline="0" dirty="0">
                        <a:ln>
                          <a:noFill/>
                        </a:ln>
                        <a:solidFill>
                          <a:schemeClr val="tx1"/>
                        </a:solidFill>
                        <a:effectLst/>
                        <a:latin typeface="Times New Roman" pitchFamily="18" charset="0"/>
                        <a:cs typeface="Arial" charset="0"/>
                      </a:endParaRPr>
                    </a:p>
                  </a:txBody>
                  <a:tcPr anchor="ctr" horzOverflow="overflow">
                    <a:solidFill>
                      <a:schemeClr val="accent4">
                        <a:lumMod val="60000"/>
                        <a:lumOff val="40000"/>
                      </a:schemeClr>
                    </a:solidFill>
                  </a:tcPr>
                </a:tc>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dirty="0">
                          <a:ln>
                            <a:noFill/>
                          </a:ln>
                          <a:effectLst/>
                        </a:rPr>
                        <a:t>17</a:t>
                      </a:r>
                      <a:endParaRPr kumimoji="0" lang="tr-TR" sz="1000" b="1" i="0" u="none" strike="noStrike" cap="none" normalizeH="0" baseline="0" dirty="0">
                        <a:ln>
                          <a:noFill/>
                        </a:ln>
                        <a:solidFill>
                          <a:schemeClr val="tx1"/>
                        </a:solidFill>
                        <a:effectLst/>
                        <a:latin typeface="Times New Roman" pitchFamily="18" charset="0"/>
                        <a:cs typeface="Arial" charset="0"/>
                      </a:endParaRPr>
                    </a:p>
                  </a:txBody>
                  <a:tcPr anchor="ctr" horzOverflow="overflow">
                    <a:solidFill>
                      <a:schemeClr val="accent4">
                        <a:lumMod val="60000"/>
                        <a:lumOff val="40000"/>
                      </a:schemeClr>
                    </a:solidFill>
                  </a:tcPr>
                </a:tc>
                <a:tc>
                  <a:txBody>
                    <a:bodyPr/>
                    <a:lstStyle/>
                    <a:p>
                      <a:pPr marL="342900" marR="0" lvl="0" indent="-342900" algn="l"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a:ln>
                            <a:noFill/>
                          </a:ln>
                          <a:effectLst/>
                        </a:rPr>
                        <a:t>İÇ KONTROLÜN DEĞERLENDİRİLMESİ</a:t>
                      </a:r>
                      <a:endParaRPr kumimoji="0" lang="tr-TR" sz="1000" b="1" i="0" u="none" strike="noStrike" cap="none" normalizeH="0" baseline="0">
                        <a:ln>
                          <a:noFill/>
                        </a:ln>
                        <a:solidFill>
                          <a:schemeClr val="tx1"/>
                        </a:solidFill>
                        <a:effectLst/>
                        <a:latin typeface="Times New Roman" pitchFamily="18" charset="0"/>
                        <a:cs typeface="Arial" charset="0"/>
                      </a:endParaRPr>
                    </a:p>
                  </a:txBody>
                  <a:tcPr anchor="ctr" horzOverflow="overflow">
                    <a:solidFill>
                      <a:schemeClr val="accent4">
                        <a:lumMod val="60000"/>
                        <a:lumOff val="40000"/>
                      </a:schemeClr>
                    </a:solidFill>
                  </a:tcPr>
                </a:tc>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a:ln>
                            <a:noFill/>
                          </a:ln>
                          <a:effectLst/>
                        </a:rPr>
                        <a:t>5</a:t>
                      </a:r>
                      <a:endParaRPr kumimoji="0" lang="tr-TR" sz="1000" b="1" i="0" u="none" strike="noStrike" cap="none" normalizeH="0" baseline="0">
                        <a:ln>
                          <a:noFill/>
                        </a:ln>
                        <a:solidFill>
                          <a:schemeClr val="tx1"/>
                        </a:solidFill>
                        <a:effectLst/>
                        <a:latin typeface="Times New Roman" pitchFamily="18" charset="0"/>
                        <a:cs typeface="Arial" charset="0"/>
                      </a:endParaRPr>
                    </a:p>
                  </a:txBody>
                  <a:tcPr anchor="ctr" horzOverflow="overflow">
                    <a:solidFill>
                      <a:schemeClr val="accent4">
                        <a:lumMod val="60000"/>
                        <a:lumOff val="40000"/>
                      </a:schemeClr>
                    </a:solidFill>
                  </a:tcPr>
                </a:tc>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i="0" u="none" strike="noStrike" cap="none" normalizeH="0" baseline="0" dirty="0">
                          <a:ln>
                            <a:noFill/>
                          </a:ln>
                          <a:solidFill>
                            <a:schemeClr val="dk1"/>
                          </a:solidFill>
                          <a:effectLst/>
                          <a:latin typeface="+mn-lt"/>
                          <a:cs typeface="+mn-cs"/>
                        </a:rPr>
                        <a:t>6</a:t>
                      </a:r>
                      <a:endParaRPr kumimoji="0" lang="tr-TR" sz="1000" b="1" i="0" u="none" strike="noStrike" cap="none" normalizeH="0" baseline="0" dirty="0">
                        <a:ln>
                          <a:noFill/>
                        </a:ln>
                        <a:solidFill>
                          <a:schemeClr val="tx1"/>
                        </a:solidFill>
                        <a:effectLst/>
                        <a:latin typeface="Times New Roman" pitchFamily="18" charset="0"/>
                        <a:cs typeface="Arial" charset="0"/>
                      </a:endParaRPr>
                    </a:p>
                  </a:txBody>
                  <a:tcPr anchor="ctr" horzOverflow="overflow">
                    <a:solidFill>
                      <a:schemeClr val="accent4">
                        <a:lumMod val="60000"/>
                        <a:lumOff val="40000"/>
                      </a:schemeClr>
                    </a:solidFill>
                  </a:tcPr>
                </a:tc>
                <a:extLst>
                  <a:ext uri="{0D108BD9-81ED-4DB2-BD59-A6C34878D82A}">
                    <a16:rowId xmlns:a16="http://schemas.microsoft.com/office/drawing/2014/main" val="10018"/>
                  </a:ext>
                </a:extLst>
              </a:tr>
              <a:tr h="284146">
                <a:tc vMerge="1">
                  <a:txBody>
                    <a:bodyPr/>
                    <a:lstStyle/>
                    <a:p>
                      <a:endParaRPr lang="tr-TR"/>
                    </a:p>
                  </a:txBody>
                  <a:tcPr/>
                </a:tc>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a:ln>
                            <a:noFill/>
                          </a:ln>
                          <a:effectLst/>
                        </a:rPr>
                        <a:t>18</a:t>
                      </a:r>
                      <a:endParaRPr kumimoji="0" lang="tr-TR" sz="1000" b="1" i="0" u="none" strike="noStrike" cap="none" normalizeH="0" baseline="0">
                        <a:ln>
                          <a:noFill/>
                        </a:ln>
                        <a:solidFill>
                          <a:schemeClr val="tx1"/>
                        </a:solidFill>
                        <a:effectLst/>
                        <a:latin typeface="Times New Roman" pitchFamily="18" charset="0"/>
                        <a:cs typeface="Arial" charset="0"/>
                      </a:endParaRPr>
                    </a:p>
                  </a:txBody>
                  <a:tcPr anchor="ctr" horzOverflow="overflow">
                    <a:solidFill>
                      <a:schemeClr val="accent4">
                        <a:lumMod val="60000"/>
                        <a:lumOff val="40000"/>
                      </a:schemeClr>
                    </a:solidFill>
                  </a:tcPr>
                </a:tc>
                <a:tc>
                  <a:txBody>
                    <a:bodyPr/>
                    <a:lstStyle/>
                    <a:p>
                      <a:pPr marL="342900" marR="0" lvl="0" indent="-342900" algn="l"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a:ln>
                            <a:noFill/>
                          </a:ln>
                          <a:effectLst/>
                        </a:rPr>
                        <a:t>İÇ DENETİM</a:t>
                      </a:r>
                      <a:endParaRPr kumimoji="0" lang="tr-TR" sz="1000" b="1" i="0" u="none" strike="noStrike" cap="none" normalizeH="0" baseline="0">
                        <a:ln>
                          <a:noFill/>
                        </a:ln>
                        <a:solidFill>
                          <a:schemeClr val="tx1"/>
                        </a:solidFill>
                        <a:effectLst/>
                        <a:latin typeface="Times New Roman" pitchFamily="18" charset="0"/>
                        <a:cs typeface="Arial" charset="0"/>
                      </a:endParaRPr>
                    </a:p>
                  </a:txBody>
                  <a:tcPr anchor="ctr" horzOverflow="overflow">
                    <a:solidFill>
                      <a:schemeClr val="accent4">
                        <a:lumMod val="60000"/>
                        <a:lumOff val="40000"/>
                      </a:schemeClr>
                    </a:solidFill>
                  </a:tcPr>
                </a:tc>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u="none" strike="noStrike" cap="none" normalizeH="0" baseline="0" dirty="0">
                          <a:ln>
                            <a:noFill/>
                          </a:ln>
                          <a:effectLst/>
                        </a:rPr>
                        <a:t>           2 (TPL 7)</a:t>
                      </a:r>
                      <a:endParaRPr kumimoji="0" lang="tr-TR" sz="1000" b="1" i="0" u="none" strike="noStrike" cap="none" normalizeH="0" baseline="0" dirty="0">
                        <a:ln>
                          <a:noFill/>
                        </a:ln>
                        <a:solidFill>
                          <a:schemeClr val="tx1"/>
                        </a:solidFill>
                        <a:effectLst/>
                        <a:latin typeface="Times New Roman" pitchFamily="18" charset="0"/>
                        <a:cs typeface="Arial" charset="0"/>
                      </a:endParaRPr>
                    </a:p>
                  </a:txBody>
                  <a:tcPr anchor="ctr" horzOverflow="overflow">
                    <a:solidFill>
                      <a:schemeClr val="accent4">
                        <a:lumMod val="60000"/>
                        <a:lumOff val="40000"/>
                      </a:schemeClr>
                    </a:solidFill>
                  </a:tcPr>
                </a:tc>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b="1" i="0" u="none" strike="noStrike" cap="none" normalizeH="0" baseline="0" dirty="0">
                          <a:ln>
                            <a:noFill/>
                          </a:ln>
                          <a:solidFill>
                            <a:schemeClr val="dk1"/>
                          </a:solidFill>
                          <a:effectLst/>
                          <a:latin typeface="+mn-lt"/>
                          <a:cs typeface="+mn-cs"/>
                        </a:rPr>
                        <a:t>         2 (TPL 8)</a:t>
                      </a:r>
                      <a:endParaRPr kumimoji="0" lang="tr-TR" sz="1000" b="1" i="0" u="none" strike="noStrike" cap="none" normalizeH="0" baseline="0" dirty="0">
                        <a:ln>
                          <a:noFill/>
                        </a:ln>
                        <a:solidFill>
                          <a:schemeClr val="tx1"/>
                        </a:solidFill>
                        <a:effectLst/>
                        <a:latin typeface="Times New Roman" pitchFamily="18" charset="0"/>
                        <a:cs typeface="Arial" charset="0"/>
                      </a:endParaRPr>
                    </a:p>
                  </a:txBody>
                  <a:tcPr anchor="ctr" horzOverflow="overflow">
                    <a:solidFill>
                      <a:schemeClr val="accent4">
                        <a:lumMod val="60000"/>
                        <a:lumOff val="40000"/>
                      </a:schemeClr>
                    </a:solidFill>
                  </a:tcPr>
                </a:tc>
                <a:extLst>
                  <a:ext uri="{0D108BD9-81ED-4DB2-BD59-A6C34878D82A}">
                    <a16:rowId xmlns:a16="http://schemas.microsoft.com/office/drawing/2014/main" val="10019"/>
                  </a:ext>
                </a:extLst>
              </a:tr>
              <a:tr h="284146">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u="none" strike="noStrike" cap="none" normalizeH="0" baseline="0" dirty="0">
                          <a:ln>
                            <a:noFill/>
                          </a:ln>
                          <a:solidFill>
                            <a:srgbClr val="F9D1A9"/>
                          </a:solidFill>
                          <a:effectLst/>
                        </a:rPr>
                        <a:t>TOPLAM</a:t>
                      </a:r>
                      <a:endParaRPr kumimoji="0" lang="tr-TR" sz="1000" b="0" i="0" u="none" strike="noStrike" cap="none" normalizeH="0" baseline="0" dirty="0">
                        <a:ln>
                          <a:noFill/>
                        </a:ln>
                        <a:solidFill>
                          <a:srgbClr val="F9D1A9"/>
                        </a:solidFill>
                        <a:effectLst/>
                        <a:latin typeface="Times New Roman" pitchFamily="18" charset="0"/>
                        <a:cs typeface="Arial" charset="0"/>
                      </a:endParaRPr>
                    </a:p>
                  </a:txBody>
                  <a:tcPr anchor="ctr" horzOverflow="overflow">
                    <a:solidFill>
                      <a:srgbClr val="781E46"/>
                    </a:solidFill>
                  </a:tcPr>
                </a:tc>
                <a:tc>
                  <a:txBody>
                    <a:bodyPr/>
                    <a:lstStyle/>
                    <a:p>
                      <a:pPr marL="342900" marR="0" lvl="0" indent="-342900" algn="l" defTabSz="914400" rtl="0" eaLnBrk="0" fontAlgn="ctr" latinLnBrk="0" hangingPunct="0">
                        <a:lnSpc>
                          <a:spcPct val="100000"/>
                        </a:lnSpc>
                        <a:spcBef>
                          <a:spcPct val="0"/>
                        </a:spcBef>
                        <a:spcAft>
                          <a:spcPct val="0"/>
                        </a:spcAft>
                        <a:buClrTx/>
                        <a:buSzTx/>
                        <a:buFontTx/>
                        <a:buNone/>
                        <a:tabLst/>
                      </a:pPr>
                      <a:r>
                        <a:rPr kumimoji="0" lang="tr-TR" sz="1000" u="none" strike="noStrike" cap="none" normalizeH="0" baseline="0" dirty="0">
                          <a:ln>
                            <a:noFill/>
                          </a:ln>
                          <a:solidFill>
                            <a:srgbClr val="F9D1A9"/>
                          </a:solidFill>
                          <a:effectLst/>
                        </a:rPr>
                        <a:t> </a:t>
                      </a:r>
                      <a:endParaRPr kumimoji="0" lang="tr-TR" sz="1000" b="0" i="0" u="none" strike="noStrike" cap="none" normalizeH="0" baseline="0" dirty="0">
                        <a:ln>
                          <a:noFill/>
                        </a:ln>
                        <a:solidFill>
                          <a:srgbClr val="F9D1A9"/>
                        </a:solidFill>
                        <a:effectLst/>
                        <a:latin typeface="Times New Roman" pitchFamily="18" charset="0"/>
                        <a:cs typeface="Arial" charset="0"/>
                      </a:endParaRPr>
                    </a:p>
                  </a:txBody>
                  <a:tcPr anchor="ctr" horzOverflow="overflow">
                    <a:solidFill>
                      <a:srgbClr val="781E46"/>
                    </a:solidFill>
                  </a:tcPr>
                </a:tc>
                <a:tc>
                  <a:txBody>
                    <a:bodyPr/>
                    <a:lstStyle/>
                    <a:p>
                      <a:pPr marL="342900" marR="0" lvl="0" indent="-342900" algn="l" defTabSz="914400" rtl="0" eaLnBrk="0" fontAlgn="ctr" latinLnBrk="0" hangingPunct="0">
                        <a:lnSpc>
                          <a:spcPct val="100000"/>
                        </a:lnSpc>
                        <a:spcBef>
                          <a:spcPct val="0"/>
                        </a:spcBef>
                        <a:spcAft>
                          <a:spcPct val="0"/>
                        </a:spcAft>
                        <a:buClrTx/>
                        <a:buSzTx/>
                        <a:buFontTx/>
                        <a:buNone/>
                        <a:tabLst/>
                      </a:pPr>
                      <a:r>
                        <a:rPr kumimoji="0" lang="tr-TR" sz="1000" u="none" strike="noStrike" cap="none" normalizeH="0" baseline="0" dirty="0">
                          <a:ln>
                            <a:noFill/>
                          </a:ln>
                          <a:solidFill>
                            <a:srgbClr val="F9D1A9"/>
                          </a:solidFill>
                          <a:effectLst/>
                        </a:rPr>
                        <a:t> 79 genel şarttan  32 eylem de makul güvence sağlanmıştır</a:t>
                      </a:r>
                      <a:endParaRPr kumimoji="0" lang="tr-TR" sz="1000" b="0" i="0" u="none" strike="noStrike" cap="none" normalizeH="0" baseline="0" dirty="0">
                        <a:ln>
                          <a:noFill/>
                        </a:ln>
                        <a:solidFill>
                          <a:srgbClr val="F9D1A9"/>
                        </a:solidFill>
                        <a:effectLst/>
                        <a:latin typeface="Times New Roman" pitchFamily="18" charset="0"/>
                        <a:cs typeface="Arial" charset="0"/>
                      </a:endParaRPr>
                    </a:p>
                  </a:txBody>
                  <a:tcPr anchor="ctr" horzOverflow="overflow">
                    <a:solidFill>
                      <a:srgbClr val="781E46"/>
                    </a:solidFill>
                  </a:tcPr>
                </a:tc>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u="none" strike="noStrike" cap="none" normalizeH="0" baseline="0" dirty="0">
                          <a:ln>
                            <a:noFill/>
                          </a:ln>
                          <a:solidFill>
                            <a:srgbClr val="F9D1A9"/>
                          </a:solidFill>
                          <a:effectLst/>
                        </a:rPr>
                        <a:t>79</a:t>
                      </a:r>
                      <a:endParaRPr kumimoji="0" lang="tr-TR" sz="1000" b="0" i="0" u="none" strike="noStrike" cap="none" normalizeH="0" baseline="0" dirty="0">
                        <a:ln>
                          <a:noFill/>
                        </a:ln>
                        <a:solidFill>
                          <a:srgbClr val="F9D1A9"/>
                        </a:solidFill>
                        <a:effectLst/>
                        <a:latin typeface="Times New Roman" pitchFamily="18" charset="0"/>
                        <a:cs typeface="Arial" charset="0"/>
                      </a:endParaRPr>
                    </a:p>
                  </a:txBody>
                  <a:tcPr anchor="ctr" horzOverflow="overflow">
                    <a:solidFill>
                      <a:srgbClr val="781E46"/>
                    </a:solidFill>
                  </a:tcPr>
                </a:tc>
                <a:tc>
                  <a:txBody>
                    <a:bodyPr/>
                    <a:lstStyle/>
                    <a:p>
                      <a:pPr marL="342900" marR="0" lvl="0" indent="-342900" algn="ctr" defTabSz="914400" rtl="0" eaLnBrk="0" fontAlgn="ctr" latinLnBrk="0" hangingPunct="0">
                        <a:lnSpc>
                          <a:spcPct val="100000"/>
                        </a:lnSpc>
                        <a:spcBef>
                          <a:spcPct val="0"/>
                        </a:spcBef>
                        <a:spcAft>
                          <a:spcPct val="0"/>
                        </a:spcAft>
                        <a:buClrTx/>
                        <a:buSzTx/>
                        <a:buFontTx/>
                        <a:buNone/>
                        <a:tabLst/>
                      </a:pPr>
                      <a:r>
                        <a:rPr kumimoji="0" lang="tr-TR" sz="1000" u="none" strike="noStrike" cap="none" normalizeH="0" baseline="0" dirty="0">
                          <a:ln>
                            <a:noFill/>
                          </a:ln>
                          <a:solidFill>
                            <a:srgbClr val="F9D1A9"/>
                          </a:solidFill>
                          <a:effectLst/>
                        </a:rPr>
                        <a:t>47</a:t>
                      </a:r>
                      <a:endParaRPr kumimoji="0" lang="tr-TR" sz="1000" b="0" i="0" u="none" strike="noStrike" cap="none" normalizeH="0" baseline="0" dirty="0">
                        <a:ln>
                          <a:noFill/>
                        </a:ln>
                        <a:solidFill>
                          <a:srgbClr val="F9D1A9"/>
                        </a:solidFill>
                        <a:effectLst/>
                        <a:latin typeface="Times New Roman" pitchFamily="18" charset="0"/>
                        <a:cs typeface="Arial" charset="0"/>
                      </a:endParaRPr>
                    </a:p>
                  </a:txBody>
                  <a:tcPr anchor="ctr" horzOverflow="overflow">
                    <a:solidFill>
                      <a:srgbClr val="781E46"/>
                    </a:solidFill>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10697925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7647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b="1" dirty="0"/>
              <a:t>EYLEMLERİN DURUMU VE </a:t>
            </a:r>
            <a:r>
              <a:rPr lang="tr-TR" sz="2800" b="1" dirty="0">
                <a:solidFill>
                  <a:schemeClr val="bg1"/>
                </a:solidFill>
              </a:rPr>
              <a:t>EYLEMİ GERÇEKLEŞTİREMEYEN  BİRİMLER</a:t>
            </a:r>
          </a:p>
        </p:txBody>
      </p:sp>
      <p:graphicFrame>
        <p:nvGraphicFramePr>
          <p:cNvPr id="6" name="Tablo 5"/>
          <p:cNvGraphicFramePr>
            <a:graphicFrameLocks noGrp="1"/>
          </p:cNvGraphicFramePr>
          <p:nvPr>
            <p:extLst>
              <p:ext uri="{D42A27DB-BD31-4B8C-83A1-F6EECF244321}">
                <p14:modId xmlns:p14="http://schemas.microsoft.com/office/powerpoint/2010/main" val="2307069182"/>
              </p:ext>
            </p:extLst>
          </p:nvPr>
        </p:nvGraphicFramePr>
        <p:xfrm>
          <a:off x="10634" y="800690"/>
          <a:ext cx="9133366" cy="6057310"/>
        </p:xfrm>
        <a:graphic>
          <a:graphicData uri="http://schemas.openxmlformats.org/drawingml/2006/table">
            <a:tbl>
              <a:tblPr>
                <a:tableStyleId>{5C22544A-7EE6-4342-B048-85BDC9FD1C3A}</a:tableStyleId>
              </a:tblPr>
              <a:tblGrid>
                <a:gridCol w="672934">
                  <a:extLst>
                    <a:ext uri="{9D8B030D-6E8A-4147-A177-3AD203B41FA5}">
                      <a16:colId xmlns:a16="http://schemas.microsoft.com/office/drawing/2014/main" val="20000"/>
                    </a:ext>
                  </a:extLst>
                </a:gridCol>
                <a:gridCol w="1099156">
                  <a:extLst>
                    <a:ext uri="{9D8B030D-6E8A-4147-A177-3AD203B41FA5}">
                      <a16:colId xmlns:a16="http://schemas.microsoft.com/office/drawing/2014/main" val="20001"/>
                    </a:ext>
                  </a:extLst>
                </a:gridCol>
                <a:gridCol w="1742182">
                  <a:extLst>
                    <a:ext uri="{9D8B030D-6E8A-4147-A177-3AD203B41FA5}">
                      <a16:colId xmlns:a16="http://schemas.microsoft.com/office/drawing/2014/main" val="20002"/>
                    </a:ext>
                  </a:extLst>
                </a:gridCol>
                <a:gridCol w="500971">
                  <a:extLst>
                    <a:ext uri="{9D8B030D-6E8A-4147-A177-3AD203B41FA5}">
                      <a16:colId xmlns:a16="http://schemas.microsoft.com/office/drawing/2014/main" val="20003"/>
                    </a:ext>
                  </a:extLst>
                </a:gridCol>
                <a:gridCol w="1338211">
                  <a:extLst>
                    <a:ext uri="{9D8B030D-6E8A-4147-A177-3AD203B41FA5}">
                      <a16:colId xmlns:a16="http://schemas.microsoft.com/office/drawing/2014/main" val="20004"/>
                    </a:ext>
                  </a:extLst>
                </a:gridCol>
                <a:gridCol w="648072">
                  <a:extLst>
                    <a:ext uri="{9D8B030D-6E8A-4147-A177-3AD203B41FA5}">
                      <a16:colId xmlns:a16="http://schemas.microsoft.com/office/drawing/2014/main" val="20005"/>
                    </a:ext>
                  </a:extLst>
                </a:gridCol>
                <a:gridCol w="504056">
                  <a:extLst>
                    <a:ext uri="{9D8B030D-6E8A-4147-A177-3AD203B41FA5}">
                      <a16:colId xmlns:a16="http://schemas.microsoft.com/office/drawing/2014/main" val="20006"/>
                    </a:ext>
                  </a:extLst>
                </a:gridCol>
                <a:gridCol w="648072">
                  <a:extLst>
                    <a:ext uri="{9D8B030D-6E8A-4147-A177-3AD203B41FA5}">
                      <a16:colId xmlns:a16="http://schemas.microsoft.com/office/drawing/2014/main" val="20007"/>
                    </a:ext>
                  </a:extLst>
                </a:gridCol>
                <a:gridCol w="648072">
                  <a:extLst>
                    <a:ext uri="{9D8B030D-6E8A-4147-A177-3AD203B41FA5}">
                      <a16:colId xmlns:a16="http://schemas.microsoft.com/office/drawing/2014/main" val="20008"/>
                    </a:ext>
                  </a:extLst>
                </a:gridCol>
                <a:gridCol w="1331640">
                  <a:extLst>
                    <a:ext uri="{9D8B030D-6E8A-4147-A177-3AD203B41FA5}">
                      <a16:colId xmlns:a16="http://schemas.microsoft.com/office/drawing/2014/main" val="20009"/>
                    </a:ext>
                  </a:extLst>
                </a:gridCol>
              </a:tblGrid>
              <a:tr h="938616">
                <a:tc>
                  <a:txBody>
                    <a:bodyPr/>
                    <a:lstStyle/>
                    <a:p>
                      <a:pPr algn="ctr" fontAlgn="ctr"/>
                      <a:r>
                        <a:rPr lang="tr-TR" sz="1000" u="none" strike="noStrike" dirty="0">
                          <a:effectLst/>
                        </a:rPr>
                        <a:t>Standart Kod No</a:t>
                      </a:r>
                      <a:endParaRPr lang="tr-TR" sz="1000" b="1" i="0" u="none" strike="noStrike" dirty="0">
                        <a:effectLst/>
                        <a:latin typeface="Times New Roman" panose="02020603050405020304" pitchFamily="18" charset="0"/>
                      </a:endParaRPr>
                    </a:p>
                  </a:txBody>
                  <a:tcPr marL="5055" marR="5055" marT="5055" marB="0" anchor="ctr">
                    <a:solidFill>
                      <a:srgbClr val="92D050"/>
                    </a:solidFill>
                  </a:tcPr>
                </a:tc>
                <a:tc>
                  <a:txBody>
                    <a:bodyPr/>
                    <a:lstStyle/>
                    <a:p>
                      <a:pPr algn="ctr" fontAlgn="ctr"/>
                      <a:r>
                        <a:rPr lang="tr-TR" sz="1000" u="none" strike="noStrike">
                          <a:effectLst/>
                        </a:rPr>
                        <a:t>Kamu İç Kontrol Standardı Ve Genel Şartı</a:t>
                      </a:r>
                      <a:endParaRPr lang="tr-TR" sz="1000" b="1" i="0" u="none" strike="noStrike">
                        <a:effectLst/>
                        <a:latin typeface="Times New Roman" panose="02020603050405020304" pitchFamily="18" charset="0"/>
                      </a:endParaRPr>
                    </a:p>
                  </a:txBody>
                  <a:tcPr marL="5055" marR="5055" marT="5055" marB="0" anchor="ctr">
                    <a:solidFill>
                      <a:srgbClr val="92D050"/>
                    </a:solidFill>
                  </a:tcPr>
                </a:tc>
                <a:tc>
                  <a:txBody>
                    <a:bodyPr/>
                    <a:lstStyle/>
                    <a:p>
                      <a:pPr algn="ctr" fontAlgn="ctr"/>
                      <a:r>
                        <a:rPr lang="tr-TR" sz="1000" u="none" strike="noStrike">
                          <a:effectLst/>
                        </a:rPr>
                        <a:t>Mevcut Durum</a:t>
                      </a:r>
                      <a:endParaRPr lang="tr-TR" sz="1000" b="1" i="0" u="none" strike="noStrike">
                        <a:effectLst/>
                        <a:latin typeface="Times New Roman" panose="02020603050405020304" pitchFamily="18" charset="0"/>
                      </a:endParaRPr>
                    </a:p>
                  </a:txBody>
                  <a:tcPr marL="5055" marR="5055" marT="5055" marB="0" anchor="ctr">
                    <a:solidFill>
                      <a:srgbClr val="92D050"/>
                    </a:solidFill>
                  </a:tcPr>
                </a:tc>
                <a:tc>
                  <a:txBody>
                    <a:bodyPr/>
                    <a:lstStyle/>
                    <a:p>
                      <a:pPr algn="ctr" fontAlgn="ctr"/>
                      <a:r>
                        <a:rPr lang="tr-TR" sz="1000" u="none" strike="noStrike">
                          <a:effectLst/>
                        </a:rPr>
                        <a:t>Eylem Kod No</a:t>
                      </a:r>
                      <a:endParaRPr lang="tr-TR" sz="1000" b="1" i="0" u="none" strike="noStrike">
                        <a:effectLst/>
                        <a:latin typeface="Times New Roman" panose="02020603050405020304" pitchFamily="18" charset="0"/>
                      </a:endParaRPr>
                    </a:p>
                  </a:txBody>
                  <a:tcPr marL="5055" marR="5055" marT="5055" marB="0" anchor="ctr">
                    <a:solidFill>
                      <a:srgbClr val="92D050"/>
                    </a:solidFill>
                  </a:tcPr>
                </a:tc>
                <a:tc>
                  <a:txBody>
                    <a:bodyPr/>
                    <a:lstStyle/>
                    <a:p>
                      <a:pPr algn="ctr" fontAlgn="ctr"/>
                      <a:r>
                        <a:rPr lang="tr-TR" sz="1000" u="none" strike="noStrike">
                          <a:effectLst/>
                        </a:rPr>
                        <a:t>Öngörülen Eylem veya Eylemler</a:t>
                      </a:r>
                      <a:endParaRPr lang="tr-TR" sz="1000" b="1" i="0" u="none" strike="noStrike">
                        <a:effectLst/>
                        <a:latin typeface="Times New Roman" panose="02020603050405020304" pitchFamily="18" charset="0"/>
                      </a:endParaRPr>
                    </a:p>
                  </a:txBody>
                  <a:tcPr marL="5055" marR="5055" marT="5055" marB="0" anchor="ctr">
                    <a:solidFill>
                      <a:srgbClr val="92D050"/>
                    </a:solidFill>
                  </a:tcPr>
                </a:tc>
                <a:tc>
                  <a:txBody>
                    <a:bodyPr/>
                    <a:lstStyle/>
                    <a:p>
                      <a:pPr algn="ctr" fontAlgn="ctr"/>
                      <a:r>
                        <a:rPr lang="tr-TR" sz="1000" u="none" strike="noStrike">
                          <a:effectLst/>
                        </a:rPr>
                        <a:t>Sorumlu Birim Veya Çalışma Grubu Üyeleri</a:t>
                      </a:r>
                      <a:endParaRPr lang="tr-TR" sz="1000" b="1" i="0" u="none" strike="noStrike">
                        <a:effectLst/>
                        <a:latin typeface="Times New Roman" panose="02020603050405020304" pitchFamily="18" charset="0"/>
                      </a:endParaRPr>
                    </a:p>
                  </a:txBody>
                  <a:tcPr marL="5055" marR="5055" marT="5055" marB="0" anchor="ctr">
                    <a:solidFill>
                      <a:srgbClr val="92D050"/>
                    </a:solidFill>
                  </a:tcPr>
                </a:tc>
                <a:tc>
                  <a:txBody>
                    <a:bodyPr/>
                    <a:lstStyle/>
                    <a:p>
                      <a:pPr algn="ctr" fontAlgn="ctr"/>
                      <a:r>
                        <a:rPr lang="tr-TR" sz="1000" u="none" strike="noStrike">
                          <a:effectLst/>
                        </a:rPr>
                        <a:t>İşbirliği Yapılacak Birim</a:t>
                      </a:r>
                      <a:endParaRPr lang="tr-TR" sz="1000" b="1" i="0" u="none" strike="noStrike">
                        <a:effectLst/>
                        <a:latin typeface="Times New Roman" panose="02020603050405020304" pitchFamily="18" charset="0"/>
                      </a:endParaRPr>
                    </a:p>
                  </a:txBody>
                  <a:tcPr marL="5055" marR="5055" marT="5055" marB="0" anchor="ctr">
                    <a:solidFill>
                      <a:srgbClr val="92D050"/>
                    </a:solidFill>
                  </a:tcPr>
                </a:tc>
                <a:tc>
                  <a:txBody>
                    <a:bodyPr/>
                    <a:lstStyle/>
                    <a:p>
                      <a:pPr algn="ctr" fontAlgn="ctr"/>
                      <a:r>
                        <a:rPr lang="tr-TR" sz="1000" u="none" strike="noStrike" dirty="0">
                          <a:effectLst/>
                        </a:rPr>
                        <a:t>Çıktı/Sonuç</a:t>
                      </a:r>
                      <a:endParaRPr lang="tr-TR" sz="1000" b="1" i="0" u="none" strike="noStrike" dirty="0">
                        <a:effectLst/>
                        <a:latin typeface="Times New Roman" panose="02020603050405020304" pitchFamily="18" charset="0"/>
                      </a:endParaRPr>
                    </a:p>
                  </a:txBody>
                  <a:tcPr marL="5055" marR="5055" marT="5055" marB="0" anchor="ctr">
                    <a:solidFill>
                      <a:srgbClr val="92D050"/>
                    </a:solidFill>
                  </a:tcPr>
                </a:tc>
                <a:tc>
                  <a:txBody>
                    <a:bodyPr/>
                    <a:lstStyle/>
                    <a:p>
                      <a:pPr algn="ctr" fontAlgn="ctr"/>
                      <a:r>
                        <a:rPr lang="tr-TR" sz="1000" u="none" strike="noStrike">
                          <a:effectLst/>
                        </a:rPr>
                        <a:t>Tamamlanma Tarihi</a:t>
                      </a:r>
                      <a:endParaRPr lang="tr-TR" sz="1000" b="1" i="0" u="none" strike="noStrike">
                        <a:effectLst/>
                        <a:latin typeface="Times New Roman" panose="02020603050405020304" pitchFamily="18" charset="0"/>
                      </a:endParaRPr>
                    </a:p>
                  </a:txBody>
                  <a:tcPr marL="5055" marR="5055" marT="5055" marB="0" anchor="ctr">
                    <a:solidFill>
                      <a:srgbClr val="92D050"/>
                    </a:solidFill>
                  </a:tcPr>
                </a:tc>
                <a:tc>
                  <a:txBody>
                    <a:bodyPr/>
                    <a:lstStyle/>
                    <a:p>
                      <a:pPr algn="ctr" fontAlgn="ctr"/>
                      <a:r>
                        <a:rPr lang="tr-TR" sz="1000" u="none" strike="noStrike" dirty="0">
                          <a:effectLst/>
                        </a:rPr>
                        <a:t>Açıklama</a:t>
                      </a:r>
                      <a:endParaRPr lang="tr-TR" sz="1000" b="1" i="0" u="none" strike="noStrike" dirty="0">
                        <a:effectLst/>
                        <a:latin typeface="Times New Roman" panose="02020603050405020304" pitchFamily="18" charset="0"/>
                      </a:endParaRPr>
                    </a:p>
                  </a:txBody>
                  <a:tcPr marL="5055" marR="5055" marT="5055" marB="0" anchor="ctr">
                    <a:solidFill>
                      <a:srgbClr val="92D050"/>
                    </a:solidFill>
                  </a:tcPr>
                </a:tc>
                <a:extLst>
                  <a:ext uri="{0D108BD9-81ED-4DB2-BD59-A6C34878D82A}">
                    <a16:rowId xmlns:a16="http://schemas.microsoft.com/office/drawing/2014/main" val="10000"/>
                  </a:ext>
                </a:extLst>
              </a:tr>
              <a:tr h="5118694">
                <a:tc>
                  <a:txBody>
                    <a:bodyPr/>
                    <a:lstStyle/>
                    <a:p>
                      <a:pPr algn="ctr" fontAlgn="ctr"/>
                      <a:r>
                        <a:rPr lang="tr-TR" sz="1000" b="0" i="0" u="none" strike="noStrike" dirty="0">
                          <a:solidFill>
                            <a:schemeClr val="tx1"/>
                          </a:solidFill>
                          <a:effectLst/>
                          <a:latin typeface="+mn-lt"/>
                        </a:rPr>
                        <a:t>KOS 1.3</a:t>
                      </a:r>
                    </a:p>
                  </a:txBody>
                  <a:tcPr marL="0" marR="0" marT="0" marB="0" anchor="ctr"/>
                </a:tc>
                <a:tc>
                  <a:txBody>
                    <a:bodyPr/>
                    <a:lstStyle/>
                    <a:p>
                      <a:pPr algn="ctr" fontAlgn="ctr"/>
                      <a:r>
                        <a:rPr lang="tr-TR" sz="1000" b="0" i="0" u="none" strike="noStrike">
                          <a:solidFill>
                            <a:srgbClr val="000000"/>
                          </a:solidFill>
                          <a:effectLst/>
                          <a:latin typeface="+mn-lt"/>
                        </a:rPr>
                        <a:t>Etik kurallar bilinmeli ve tüm faaliyetlerde bu kurallara uyulmalıdır.</a:t>
                      </a:r>
                    </a:p>
                  </a:txBody>
                  <a:tcPr marL="0" marR="0" marT="0" marB="0" anchor="ctr"/>
                </a:tc>
                <a:tc>
                  <a:txBody>
                    <a:bodyPr/>
                    <a:lstStyle/>
                    <a:p>
                      <a:pPr algn="ctr" fontAlgn="ctr"/>
                      <a:r>
                        <a:rPr lang="tr-TR" sz="1000" b="0" i="0" u="none" strike="noStrike" dirty="0">
                          <a:solidFill>
                            <a:srgbClr val="000000"/>
                          </a:solidFill>
                          <a:effectLst/>
                          <a:latin typeface="+mn-lt"/>
                        </a:rPr>
                        <a:t>Anayasanın ilgili hükümleri (md.10,129,137),</a:t>
                      </a:r>
                      <a:br>
                        <a:rPr lang="tr-TR" sz="1000" b="0" i="0" u="none" strike="noStrike" dirty="0">
                          <a:solidFill>
                            <a:srgbClr val="000000"/>
                          </a:solidFill>
                          <a:effectLst/>
                          <a:latin typeface="+mn-lt"/>
                        </a:rPr>
                      </a:br>
                      <a:r>
                        <a:rPr lang="tr-TR" sz="1000" b="0" i="0" u="none" strike="noStrike" dirty="0">
                          <a:solidFill>
                            <a:srgbClr val="000000"/>
                          </a:solidFill>
                          <a:effectLst/>
                          <a:latin typeface="+mn-lt"/>
                        </a:rPr>
                        <a:t>657 sayılı Kanun, </a:t>
                      </a:r>
                      <a:br>
                        <a:rPr lang="tr-TR" sz="1000" b="0" i="0" u="none" strike="noStrike" dirty="0">
                          <a:solidFill>
                            <a:srgbClr val="000000"/>
                          </a:solidFill>
                          <a:effectLst/>
                          <a:latin typeface="+mn-lt"/>
                        </a:rPr>
                      </a:br>
                      <a:r>
                        <a:rPr lang="tr-TR" sz="1000" b="0" i="0" u="none" strike="noStrike" dirty="0">
                          <a:solidFill>
                            <a:srgbClr val="000000"/>
                          </a:solidFill>
                          <a:effectLst/>
                          <a:latin typeface="+mn-lt"/>
                        </a:rPr>
                        <a:t>2531 sayılı Kamu Görevlerinden Ayrılanların Yapamayacakları İşler Hakkında Kanun, </a:t>
                      </a:r>
                      <a:br>
                        <a:rPr lang="tr-TR" sz="1000" b="0" i="0" u="none" strike="noStrike" dirty="0">
                          <a:solidFill>
                            <a:srgbClr val="000000"/>
                          </a:solidFill>
                          <a:effectLst/>
                          <a:latin typeface="+mn-lt"/>
                        </a:rPr>
                      </a:br>
                      <a:r>
                        <a:rPr lang="tr-TR" sz="1000" b="0" i="0" u="none" strike="noStrike" dirty="0">
                          <a:solidFill>
                            <a:srgbClr val="000000"/>
                          </a:solidFill>
                          <a:effectLst/>
                          <a:latin typeface="+mn-lt"/>
                        </a:rPr>
                        <a:t>3628 sayılı Mal Bildiriminde Bulunulması, Rüşvet ve Yolsuzlukla Mücadele Kanunu, </a:t>
                      </a:r>
                      <a:br>
                        <a:rPr lang="tr-TR" sz="1000" b="0" i="0" u="none" strike="noStrike" dirty="0">
                          <a:solidFill>
                            <a:srgbClr val="000000"/>
                          </a:solidFill>
                          <a:effectLst/>
                          <a:latin typeface="+mn-lt"/>
                        </a:rPr>
                      </a:br>
                      <a:r>
                        <a:rPr lang="tr-TR" sz="1000" b="0" i="0" u="none" strike="noStrike" dirty="0">
                          <a:solidFill>
                            <a:srgbClr val="000000"/>
                          </a:solidFill>
                          <a:effectLst/>
                          <a:latin typeface="+mn-lt"/>
                        </a:rPr>
                        <a:t>4982 sayılı Bilgi Edinme Hakkı Kanunu, </a:t>
                      </a:r>
                      <a:br>
                        <a:rPr lang="tr-TR" sz="1000" b="0" i="0" u="none" strike="noStrike" dirty="0">
                          <a:solidFill>
                            <a:srgbClr val="000000"/>
                          </a:solidFill>
                          <a:effectLst/>
                          <a:latin typeface="+mn-lt"/>
                        </a:rPr>
                      </a:br>
                      <a:r>
                        <a:rPr lang="tr-TR" sz="1000" b="0" i="0" u="none" strike="noStrike" dirty="0">
                          <a:solidFill>
                            <a:srgbClr val="000000"/>
                          </a:solidFill>
                          <a:effectLst/>
                          <a:latin typeface="+mn-lt"/>
                        </a:rPr>
                        <a:t>5018 sayılı Kanun, </a:t>
                      </a:r>
                      <a:br>
                        <a:rPr lang="tr-TR" sz="1000" b="0" i="0" u="none" strike="noStrike" dirty="0">
                          <a:solidFill>
                            <a:srgbClr val="000000"/>
                          </a:solidFill>
                          <a:effectLst/>
                          <a:latin typeface="+mn-lt"/>
                        </a:rPr>
                      </a:br>
                      <a:r>
                        <a:rPr lang="tr-TR" sz="1000" b="0" i="0" u="none" strike="noStrike" dirty="0">
                          <a:solidFill>
                            <a:srgbClr val="000000"/>
                          </a:solidFill>
                          <a:effectLst/>
                          <a:latin typeface="+mn-lt"/>
                        </a:rPr>
                        <a:t>5176 sayılı Kamu Görevlileri Etik Kurulu Kurulması Hakkında Kanun, </a:t>
                      </a:r>
                      <a:br>
                        <a:rPr lang="tr-TR" sz="1000" b="0" i="0" u="none" strike="noStrike" dirty="0">
                          <a:solidFill>
                            <a:srgbClr val="000000"/>
                          </a:solidFill>
                          <a:effectLst/>
                          <a:latin typeface="+mn-lt"/>
                        </a:rPr>
                      </a:br>
                      <a:r>
                        <a:rPr lang="tr-TR" sz="1000" b="0" i="0" u="none" strike="noStrike" dirty="0">
                          <a:solidFill>
                            <a:srgbClr val="000000"/>
                          </a:solidFill>
                          <a:effectLst/>
                          <a:latin typeface="+mn-lt"/>
                        </a:rPr>
                        <a:t>Kamu Görevlileri Etik Davranış İlkeleri ile Başvuru Usul ve Esasları Hakkında Yönetmelik,</a:t>
                      </a:r>
                      <a:br>
                        <a:rPr lang="tr-TR" sz="1000" b="0" i="0" u="none" strike="noStrike" dirty="0">
                          <a:solidFill>
                            <a:srgbClr val="000000"/>
                          </a:solidFill>
                          <a:effectLst/>
                          <a:latin typeface="+mn-lt"/>
                        </a:rPr>
                      </a:br>
                      <a:r>
                        <a:rPr lang="tr-TR" sz="1000" b="0" i="0" u="none" strike="noStrike" dirty="0">
                          <a:solidFill>
                            <a:srgbClr val="000000"/>
                          </a:solidFill>
                          <a:effectLst/>
                          <a:latin typeface="+mn-lt"/>
                        </a:rPr>
                        <a:t>Ankara Sosyal Bilimler Üniversitesi Etik Davranış İlkeleri ve Etik Kurul Yönergesi 28.04.2015 tarihli Senato Kararı ile yürürlüğe girmiş olup web sitesinde yayınlanmıştır. Söz konusu Yönerge eki olan Etik Sözleşmesi tüm personele imzalatılmış ve tüm personele etik kurallar hakkında eğitim düzenlenmiştir.</a:t>
                      </a:r>
                      <a:br>
                        <a:rPr lang="tr-TR" sz="1000" b="0" i="0" u="none" strike="noStrike" dirty="0">
                          <a:solidFill>
                            <a:srgbClr val="000000"/>
                          </a:solidFill>
                          <a:effectLst/>
                          <a:latin typeface="+mn-lt"/>
                        </a:rPr>
                      </a:br>
                      <a:r>
                        <a:rPr lang="tr-TR" sz="1000" b="0" i="0" u="none" strike="noStrike" dirty="0">
                          <a:solidFill>
                            <a:srgbClr val="000000"/>
                          </a:solidFill>
                          <a:effectLst/>
                          <a:latin typeface="+mn-lt"/>
                        </a:rPr>
                        <a:t>Ayrıca Üniversitemiz Etik Kurulu oluşturulmuştur.</a:t>
                      </a:r>
                    </a:p>
                  </a:txBody>
                  <a:tcPr marL="0" marR="0" marT="0" marB="0" anchor="ctr"/>
                </a:tc>
                <a:tc>
                  <a:txBody>
                    <a:bodyPr/>
                    <a:lstStyle/>
                    <a:p>
                      <a:pPr algn="ctr" fontAlgn="ctr"/>
                      <a:r>
                        <a:rPr lang="tr-TR" sz="1000" b="0" i="0" u="none" strike="noStrike">
                          <a:solidFill>
                            <a:srgbClr val="000000"/>
                          </a:solidFill>
                          <a:effectLst/>
                          <a:latin typeface="+mn-lt"/>
                        </a:rPr>
                        <a:t>KOS 1.3.1</a:t>
                      </a:r>
                    </a:p>
                  </a:txBody>
                  <a:tcPr marL="0" marR="0" marT="0" marB="0" anchor="ctr"/>
                </a:tc>
                <a:tc>
                  <a:txBody>
                    <a:bodyPr/>
                    <a:lstStyle/>
                    <a:p>
                      <a:pPr algn="ctr" fontAlgn="ctr"/>
                      <a:r>
                        <a:rPr lang="tr-TR" sz="1000" b="0" i="0" u="none" strike="noStrike">
                          <a:solidFill>
                            <a:srgbClr val="000000"/>
                          </a:solidFill>
                          <a:effectLst/>
                          <a:latin typeface="+mn-lt"/>
                        </a:rPr>
                        <a:t>Etik konusunda farkındalık oluşturulması için personele bilgilendirme e-postaları gönderilecektir. Üniversiteye yeni katılan personele etik sözleşmesi imzalatılıp bilgi verilecektir.</a:t>
                      </a:r>
                    </a:p>
                  </a:txBody>
                  <a:tcPr marL="0" marR="0" marT="0" marB="0" anchor="ctr"/>
                </a:tc>
                <a:tc>
                  <a:txBody>
                    <a:bodyPr/>
                    <a:lstStyle/>
                    <a:p>
                      <a:pPr algn="ctr" fontAlgn="ctr"/>
                      <a:r>
                        <a:rPr lang="tr-TR" sz="1000" b="0" i="0" u="none" strike="noStrike" dirty="0">
                          <a:solidFill>
                            <a:srgbClr val="000000"/>
                          </a:solidFill>
                          <a:effectLst/>
                          <a:latin typeface="+mn-lt"/>
                        </a:rPr>
                        <a:t>Personel Daire Başkalığı</a:t>
                      </a:r>
                    </a:p>
                  </a:txBody>
                  <a:tcPr marL="0" marR="0" marT="0" marB="0" anchor="ctr"/>
                </a:tc>
                <a:tc>
                  <a:txBody>
                    <a:bodyPr/>
                    <a:lstStyle/>
                    <a:p>
                      <a:pPr algn="ctr" fontAlgn="ctr"/>
                      <a:r>
                        <a:rPr lang="tr-TR" sz="1000" b="0" i="0" u="none" strike="noStrike">
                          <a:solidFill>
                            <a:srgbClr val="000000"/>
                          </a:solidFill>
                          <a:effectLst/>
                          <a:latin typeface="+mn-lt"/>
                        </a:rPr>
                        <a:t>Etik Kurulu</a:t>
                      </a:r>
                    </a:p>
                  </a:txBody>
                  <a:tcPr marL="0" marR="0" marT="0" marB="0" anchor="ctr"/>
                </a:tc>
                <a:tc>
                  <a:txBody>
                    <a:bodyPr/>
                    <a:lstStyle/>
                    <a:p>
                      <a:pPr algn="ctr" fontAlgn="ctr"/>
                      <a:r>
                        <a:rPr lang="tr-TR" sz="1000" b="0" i="0" u="none" strike="noStrike">
                          <a:solidFill>
                            <a:srgbClr val="000000"/>
                          </a:solidFill>
                          <a:effectLst/>
                          <a:latin typeface="+mn-lt"/>
                        </a:rPr>
                        <a:t>e-posta</a:t>
                      </a:r>
                    </a:p>
                  </a:txBody>
                  <a:tcPr marL="0" marR="0" marT="0" marB="0" anchor="ctr"/>
                </a:tc>
                <a:tc>
                  <a:txBody>
                    <a:bodyPr/>
                    <a:lstStyle/>
                    <a:p>
                      <a:pPr algn="ctr" rtl="0" fontAlgn="ctr"/>
                      <a:r>
                        <a:rPr lang="tr-TR" sz="1000" b="0" i="0" u="none" strike="noStrike" dirty="0">
                          <a:solidFill>
                            <a:srgbClr val="000000"/>
                          </a:solidFill>
                          <a:effectLst/>
                          <a:latin typeface="+mn-lt"/>
                        </a:rPr>
                        <a:t>31.12.2020</a:t>
                      </a:r>
                    </a:p>
                  </a:txBody>
                  <a:tcPr marL="0" marR="0" marT="0" marB="0" anchor="ctr"/>
                </a:tc>
                <a:tc>
                  <a:txBody>
                    <a:bodyPr/>
                    <a:lstStyle/>
                    <a:p>
                      <a:pPr algn="ctr" fontAlgn="ctr"/>
                      <a:r>
                        <a:rPr lang="tr-TR" sz="1600" b="1" u="none" strike="noStrike" dirty="0">
                          <a:solidFill>
                            <a:srgbClr val="00B050"/>
                          </a:solidFill>
                          <a:effectLst/>
                        </a:rPr>
                        <a:t>TAMAMLANDI</a:t>
                      </a:r>
                      <a:r>
                        <a:rPr lang="tr-TR" sz="1600" u="none" strike="noStrike" dirty="0">
                          <a:effectLst/>
                        </a:rPr>
                        <a:t> </a:t>
                      </a:r>
                      <a:endParaRPr lang="tr-TR" sz="1600" b="1" i="0" u="none" strike="noStrike" dirty="0">
                        <a:solidFill>
                          <a:srgbClr val="000000"/>
                        </a:solidFill>
                        <a:effectLst/>
                        <a:latin typeface="Times New Roman" panose="02020603050405020304" pitchFamily="18" charset="0"/>
                      </a:endParaRPr>
                    </a:p>
                  </a:txBody>
                  <a:tcPr marL="5055" marR="5055" marT="5055" marB="0"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126097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89377" y="404664"/>
            <a:ext cx="6965245" cy="842445"/>
          </a:xfrm>
        </p:spPr>
        <p:txBody>
          <a:bodyPr rtlCol="0">
            <a:normAutofit/>
            <a:scene3d>
              <a:camera prst="orthographicFront"/>
              <a:lightRig rig="glow" dir="tl">
                <a:rot lat="0" lon="0" rev="5400000"/>
              </a:lightRig>
            </a:scene3d>
            <a:sp3d contourW="12700">
              <a:bevelT w="25400" h="25400"/>
              <a:contourClr>
                <a:schemeClr val="accent6">
                  <a:shade val="73000"/>
                </a:schemeClr>
              </a:contourClr>
            </a:sp3d>
          </a:bodyPr>
          <a:lstStyle/>
          <a:p>
            <a:pPr algn="ctr" fontAlgn="auto">
              <a:spcAft>
                <a:spcPts val="0"/>
              </a:spcAft>
              <a:defRPr/>
            </a:pPr>
            <a:r>
              <a:rPr lang="tr-TR" sz="4600" b="1" dirty="0">
                <a:ln w="11430"/>
                <a:solidFill>
                  <a:srgbClr val="781E46"/>
                </a:solidFill>
                <a:effectLst>
                  <a:outerShdw blurRad="80000" dist="40000" dir="5040000" algn="tl">
                    <a:srgbClr val="000000">
                      <a:alpha val="30000"/>
                    </a:srgbClr>
                  </a:outerShdw>
                </a:effectLst>
              </a:rPr>
              <a:t>İÇ KONTROL</a:t>
            </a:r>
          </a:p>
        </p:txBody>
      </p:sp>
      <p:sp>
        <p:nvSpPr>
          <p:cNvPr id="3" name="İçerik Yer Tutucusu 2"/>
          <p:cNvSpPr>
            <a:spLocks noGrp="1"/>
          </p:cNvSpPr>
          <p:nvPr>
            <p:ph idx="1"/>
          </p:nvPr>
        </p:nvSpPr>
        <p:spPr>
          <a:xfrm>
            <a:off x="899592" y="1542057"/>
            <a:ext cx="7560840" cy="4392613"/>
          </a:xfrm>
        </p:spPr>
        <p:txBody>
          <a:bodyPr rtlCol="0">
            <a:noAutofit/>
          </a:bodyPr>
          <a:lstStyle/>
          <a:p>
            <a:pPr marL="0" indent="0" algn="just" fontAlgn="auto">
              <a:spcAft>
                <a:spcPts val="0"/>
              </a:spcAft>
              <a:buFont typeface="Wingdings 2" pitchFamily="18" charset="2"/>
              <a:buNone/>
              <a:defRPr/>
            </a:pPr>
            <a:r>
              <a:rPr lang="tr-TR" sz="2800" dirty="0">
                <a:solidFill>
                  <a:srgbClr val="781E46"/>
                </a:solidFill>
                <a:latin typeface="Candara" pitchFamily="34" charset="0"/>
              </a:rPr>
              <a:t>Kurumların </a:t>
            </a:r>
            <a:r>
              <a:rPr lang="tr-TR" sz="2800" b="1" i="1" u="sng" dirty="0">
                <a:solidFill>
                  <a:srgbClr val="781E46"/>
                </a:solidFill>
                <a:latin typeface="Candara" pitchFamily="34" charset="0"/>
              </a:rPr>
              <a:t>yöneticileri</a:t>
            </a:r>
            <a:r>
              <a:rPr lang="tr-TR" sz="2800" dirty="0">
                <a:solidFill>
                  <a:srgbClr val="781E46"/>
                </a:solidFill>
                <a:latin typeface="Candara" pitchFamily="34" charset="0"/>
              </a:rPr>
              <a:t> ve </a:t>
            </a:r>
            <a:r>
              <a:rPr lang="tr-TR" sz="2800" b="1" i="1" u="sng" dirty="0">
                <a:solidFill>
                  <a:srgbClr val="781E46"/>
                </a:solidFill>
                <a:latin typeface="Candara" pitchFamily="34" charset="0"/>
              </a:rPr>
              <a:t>çalışanları</a:t>
            </a:r>
            <a:r>
              <a:rPr lang="tr-TR" sz="2800" dirty="0">
                <a:solidFill>
                  <a:srgbClr val="781E46"/>
                </a:solidFill>
                <a:latin typeface="Candara" pitchFamily="34" charset="0"/>
              </a:rPr>
              <a:t> tarafından uygulanan, kurumun</a:t>
            </a:r>
          </a:p>
          <a:p>
            <a:pPr marL="640080" lvl="1" indent="-274320" algn="just" fontAlgn="auto">
              <a:spcAft>
                <a:spcPts val="0"/>
              </a:spcAft>
              <a:defRPr/>
            </a:pPr>
            <a:r>
              <a:rPr lang="tr-TR" sz="2800" dirty="0">
                <a:solidFill>
                  <a:srgbClr val="781E46"/>
                </a:solidFill>
                <a:latin typeface="Candara" pitchFamily="34" charset="0"/>
              </a:rPr>
              <a:t>Faaliyetlerinin etkinliği ve verimliliği </a:t>
            </a:r>
          </a:p>
          <a:p>
            <a:pPr marL="640080" lvl="1" indent="-274320" algn="just" fontAlgn="auto">
              <a:spcAft>
                <a:spcPts val="0"/>
              </a:spcAft>
              <a:defRPr/>
            </a:pPr>
            <a:r>
              <a:rPr lang="tr-TR" sz="2800" dirty="0">
                <a:solidFill>
                  <a:srgbClr val="781E46"/>
                </a:solidFill>
                <a:latin typeface="Candara" pitchFamily="34" charset="0"/>
              </a:rPr>
              <a:t>Raporlama sisteminin güvenirliği </a:t>
            </a:r>
          </a:p>
          <a:p>
            <a:pPr marL="640080" lvl="1" indent="-274320" algn="just" fontAlgn="auto">
              <a:spcAft>
                <a:spcPts val="0"/>
              </a:spcAft>
              <a:defRPr/>
            </a:pPr>
            <a:r>
              <a:rPr lang="tr-TR" sz="2800" dirty="0">
                <a:solidFill>
                  <a:srgbClr val="781E46"/>
                </a:solidFill>
                <a:latin typeface="Candara" pitchFamily="34" charset="0"/>
              </a:rPr>
              <a:t>Yasa ve düzenlemelere uygunluğu </a:t>
            </a:r>
          </a:p>
          <a:p>
            <a:pPr marL="640080" lvl="1" indent="-274320" algn="just" fontAlgn="auto">
              <a:spcAft>
                <a:spcPts val="0"/>
              </a:spcAft>
              <a:defRPr/>
            </a:pPr>
            <a:r>
              <a:rPr lang="tr-TR" sz="2800" dirty="0">
                <a:solidFill>
                  <a:srgbClr val="781E46"/>
                </a:solidFill>
                <a:latin typeface="Candara" pitchFamily="34" charset="0"/>
              </a:rPr>
              <a:t>Varlık ve kaynaklarının korunması </a:t>
            </a:r>
          </a:p>
          <a:p>
            <a:pPr marL="640080" lvl="1" indent="-274320" algn="just" fontAlgn="auto">
              <a:spcAft>
                <a:spcPts val="0"/>
              </a:spcAft>
              <a:defRPr/>
            </a:pPr>
            <a:r>
              <a:rPr lang="tr-TR" sz="2800" dirty="0">
                <a:solidFill>
                  <a:srgbClr val="781E46"/>
                </a:solidFill>
                <a:latin typeface="Candara" pitchFamily="34" charset="0"/>
              </a:rPr>
              <a:t>Hedeflerine ulaşması</a:t>
            </a:r>
          </a:p>
          <a:p>
            <a:pPr marL="0" lvl="1" indent="0" algn="just" fontAlgn="auto">
              <a:spcAft>
                <a:spcPts val="0"/>
              </a:spcAft>
              <a:buFont typeface="Wingdings 2" pitchFamily="18" charset="2"/>
              <a:buNone/>
              <a:defRPr/>
            </a:pPr>
            <a:r>
              <a:rPr lang="tr-TR" sz="2800" b="1" dirty="0">
                <a:solidFill>
                  <a:schemeClr val="tx2">
                    <a:lumMod val="75000"/>
                  </a:schemeClr>
                </a:solidFill>
                <a:latin typeface="Candara" pitchFamily="34" charset="0"/>
              </a:rPr>
              <a:t>için gereken makul güvenceyi sağlamak amacıyla tasarlanmış bir süreçtir. </a:t>
            </a:r>
          </a:p>
        </p:txBody>
      </p:sp>
      <p:sp>
        <p:nvSpPr>
          <p:cNvPr id="5" name="Çapraz Köşesi Kesik Dikdörtgen 4"/>
          <p:cNvSpPr/>
          <p:nvPr/>
        </p:nvSpPr>
        <p:spPr>
          <a:xfrm>
            <a:off x="0" y="6071926"/>
            <a:ext cx="9144000" cy="786074"/>
          </a:xfrm>
          <a:prstGeom prst="snip2DiagRect">
            <a:avLst>
              <a:gd name="adj1" fmla="val 0"/>
              <a:gd name="adj2" fmla="val 24316"/>
            </a:avLst>
          </a:prstGeom>
          <a:solidFill>
            <a:srgbClr val="F9D1A9"/>
          </a:solidFill>
          <a:ln w="57150">
            <a:solidFill>
              <a:srgbClr val="781E46"/>
            </a:solidFill>
          </a:ln>
          <a:effectLst>
            <a:glow rad="12700">
              <a:schemeClr val="bg1">
                <a:alpha val="8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tr-T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Strateji Geliştirme Dairesi Başkanlığı</a:t>
            </a:r>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11860" y="6071926"/>
            <a:ext cx="2520280" cy="786074"/>
          </a:xfrm>
          <a:prstGeom prst="rect">
            <a:avLst/>
          </a:prstGeom>
        </p:spPr>
      </p:pic>
      <p:sp>
        <p:nvSpPr>
          <p:cNvPr id="4" name="Dikdörtgen 3"/>
          <p:cNvSpPr/>
          <p:nvPr/>
        </p:nvSpPr>
        <p:spPr>
          <a:xfrm>
            <a:off x="6020960" y="6034076"/>
            <a:ext cx="2934220" cy="861774"/>
          </a:xfrm>
          <a:prstGeom prst="rect">
            <a:avLst/>
          </a:prstGeom>
        </p:spPr>
        <p:txBody>
          <a:bodyPr wrap="square">
            <a:spAutoFit/>
          </a:bodyPr>
          <a:lstStyle/>
          <a:p>
            <a:r>
              <a:rPr lang="tr-TR" sz="1600" dirty="0">
                <a:ln w="0"/>
                <a:solidFill>
                  <a:srgbClr val="781E46"/>
                </a:solidFill>
                <a:effectLst>
                  <a:outerShdw blurRad="38100" dist="25400" dir="5400000" algn="ctr" rotWithShape="0">
                    <a:srgbClr val="6E747A">
                      <a:alpha val="43000"/>
                    </a:srgbClr>
                  </a:outerShdw>
                </a:effectLst>
                <a:latin typeface="Calibri" panose="020F0502020204030204"/>
              </a:rPr>
              <a:t>E-posta	:strateji@asbu.edu.tr</a:t>
            </a:r>
          </a:p>
          <a:p>
            <a:r>
              <a:rPr lang="tr-TR" sz="1600" dirty="0">
                <a:ln w="0"/>
                <a:solidFill>
                  <a:srgbClr val="781E46"/>
                </a:solidFill>
                <a:effectLst>
                  <a:outerShdw blurRad="38100" dist="25400" dir="5400000" algn="ctr" rotWithShape="0">
                    <a:srgbClr val="6E747A">
                      <a:alpha val="43000"/>
                    </a:srgbClr>
                  </a:outerShdw>
                </a:effectLst>
                <a:latin typeface="Calibri" panose="020F0502020204030204"/>
              </a:rPr>
              <a:t>Web	: www.asbu.edu.tr</a:t>
            </a:r>
          </a:p>
          <a:p>
            <a:r>
              <a:rPr lang="tr-TR" sz="1600" dirty="0" err="1">
                <a:ln w="0"/>
                <a:solidFill>
                  <a:srgbClr val="781E46"/>
                </a:solidFill>
                <a:effectLst>
                  <a:outerShdw blurRad="38100" dist="25400" dir="5400000" algn="ctr" rotWithShape="0">
                    <a:srgbClr val="6E747A">
                      <a:alpha val="43000"/>
                    </a:srgbClr>
                  </a:outerShdw>
                </a:effectLst>
                <a:latin typeface="Calibri" panose="020F0502020204030204"/>
              </a:rPr>
              <a:t>Tlf</a:t>
            </a:r>
            <a:r>
              <a:rPr lang="tr-TR" sz="1600" dirty="0">
                <a:ln w="0"/>
                <a:solidFill>
                  <a:srgbClr val="781E46"/>
                </a:solidFill>
                <a:effectLst>
                  <a:outerShdw blurRad="38100" dist="25400" dir="5400000" algn="ctr" rotWithShape="0">
                    <a:srgbClr val="6E747A">
                      <a:alpha val="43000"/>
                    </a:srgbClr>
                  </a:outerShdw>
                </a:effectLst>
                <a:latin typeface="Calibri" panose="020F0502020204030204"/>
              </a:rPr>
              <a:t>	: 0 312 5964501</a:t>
            </a:r>
          </a:p>
        </p:txBody>
      </p:sp>
    </p:spTree>
  </p:cSld>
  <p:clrMapOvr>
    <a:masterClrMapping/>
  </p:clrMapOvr>
  <p:transition spd="slow">
    <p:blinds dir="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
            <a:ext cx="9144000" cy="7158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b="1" dirty="0"/>
              <a:t>EYLEMLERİN DURUMU VE </a:t>
            </a:r>
            <a:r>
              <a:rPr lang="tr-TR" sz="2800" b="1" dirty="0">
                <a:solidFill>
                  <a:schemeClr val="bg1"/>
                </a:solidFill>
              </a:rPr>
              <a:t>EYLEMİ GERÇEKLEŞTİREMEYEN  BİRİMLER</a:t>
            </a:r>
          </a:p>
        </p:txBody>
      </p:sp>
      <p:graphicFrame>
        <p:nvGraphicFramePr>
          <p:cNvPr id="3" name="Tablo 2"/>
          <p:cNvGraphicFramePr>
            <a:graphicFrameLocks noGrp="1"/>
          </p:cNvGraphicFramePr>
          <p:nvPr>
            <p:extLst>
              <p:ext uri="{D42A27DB-BD31-4B8C-83A1-F6EECF244321}">
                <p14:modId xmlns:p14="http://schemas.microsoft.com/office/powerpoint/2010/main" val="2510028821"/>
              </p:ext>
            </p:extLst>
          </p:nvPr>
        </p:nvGraphicFramePr>
        <p:xfrm>
          <a:off x="-1" y="715881"/>
          <a:ext cx="9156377" cy="638292"/>
        </p:xfrm>
        <a:graphic>
          <a:graphicData uri="http://schemas.openxmlformats.org/drawingml/2006/table">
            <a:tbl>
              <a:tblPr>
                <a:tableStyleId>{5C22544A-7EE6-4342-B048-85BDC9FD1C3A}</a:tableStyleId>
              </a:tblPr>
              <a:tblGrid>
                <a:gridCol w="442191">
                  <a:extLst>
                    <a:ext uri="{9D8B030D-6E8A-4147-A177-3AD203B41FA5}">
                      <a16:colId xmlns:a16="http://schemas.microsoft.com/office/drawing/2014/main" val="20000"/>
                    </a:ext>
                  </a:extLst>
                </a:gridCol>
                <a:gridCol w="1364689">
                  <a:extLst>
                    <a:ext uri="{9D8B030D-6E8A-4147-A177-3AD203B41FA5}">
                      <a16:colId xmlns:a16="http://schemas.microsoft.com/office/drawing/2014/main" val="20001"/>
                    </a:ext>
                  </a:extLst>
                </a:gridCol>
                <a:gridCol w="1776382">
                  <a:extLst>
                    <a:ext uri="{9D8B030D-6E8A-4147-A177-3AD203B41FA5}">
                      <a16:colId xmlns:a16="http://schemas.microsoft.com/office/drawing/2014/main" val="20002"/>
                    </a:ext>
                  </a:extLst>
                </a:gridCol>
                <a:gridCol w="510806">
                  <a:extLst>
                    <a:ext uri="{9D8B030D-6E8A-4147-A177-3AD203B41FA5}">
                      <a16:colId xmlns:a16="http://schemas.microsoft.com/office/drawing/2014/main" val="20003"/>
                    </a:ext>
                  </a:extLst>
                </a:gridCol>
                <a:gridCol w="1637808">
                  <a:extLst>
                    <a:ext uri="{9D8B030D-6E8A-4147-A177-3AD203B41FA5}">
                      <a16:colId xmlns:a16="http://schemas.microsoft.com/office/drawing/2014/main" val="20004"/>
                    </a:ext>
                  </a:extLst>
                </a:gridCol>
                <a:gridCol w="576844">
                  <a:extLst>
                    <a:ext uri="{9D8B030D-6E8A-4147-A177-3AD203B41FA5}">
                      <a16:colId xmlns:a16="http://schemas.microsoft.com/office/drawing/2014/main" val="20005"/>
                    </a:ext>
                  </a:extLst>
                </a:gridCol>
                <a:gridCol w="504738">
                  <a:extLst>
                    <a:ext uri="{9D8B030D-6E8A-4147-A177-3AD203B41FA5}">
                      <a16:colId xmlns:a16="http://schemas.microsoft.com/office/drawing/2014/main" val="20006"/>
                    </a:ext>
                  </a:extLst>
                </a:gridCol>
                <a:gridCol w="721055">
                  <a:extLst>
                    <a:ext uri="{9D8B030D-6E8A-4147-A177-3AD203B41FA5}">
                      <a16:colId xmlns:a16="http://schemas.microsoft.com/office/drawing/2014/main" val="20007"/>
                    </a:ext>
                  </a:extLst>
                </a:gridCol>
                <a:gridCol w="648949">
                  <a:extLst>
                    <a:ext uri="{9D8B030D-6E8A-4147-A177-3AD203B41FA5}">
                      <a16:colId xmlns:a16="http://schemas.microsoft.com/office/drawing/2014/main" val="20008"/>
                    </a:ext>
                  </a:extLst>
                </a:gridCol>
                <a:gridCol w="972915">
                  <a:extLst>
                    <a:ext uri="{9D8B030D-6E8A-4147-A177-3AD203B41FA5}">
                      <a16:colId xmlns:a16="http://schemas.microsoft.com/office/drawing/2014/main" val="20009"/>
                    </a:ext>
                  </a:extLst>
                </a:gridCol>
              </a:tblGrid>
              <a:tr h="638292">
                <a:tc>
                  <a:txBody>
                    <a:bodyPr/>
                    <a:lstStyle/>
                    <a:p>
                      <a:pPr algn="ctr" fontAlgn="ctr"/>
                      <a:r>
                        <a:rPr lang="tr-TR" sz="900" u="none" strike="noStrike" dirty="0">
                          <a:effectLst/>
                        </a:rPr>
                        <a:t>Standart Kod No</a:t>
                      </a:r>
                      <a:endParaRPr lang="tr-TR" sz="900" b="1" i="0" u="none" strike="noStrike" dirty="0">
                        <a:effectLst/>
                        <a:latin typeface="Times New Roman" panose="02020603050405020304" pitchFamily="18" charset="0"/>
                      </a:endParaRPr>
                    </a:p>
                  </a:txBody>
                  <a:tcPr marL="5143" marR="5143" marT="5143" marB="0" anchor="ctr">
                    <a:solidFill>
                      <a:schemeClr val="accent3">
                        <a:lumMod val="60000"/>
                        <a:lumOff val="40000"/>
                      </a:schemeClr>
                    </a:solidFill>
                  </a:tcPr>
                </a:tc>
                <a:tc>
                  <a:txBody>
                    <a:bodyPr/>
                    <a:lstStyle/>
                    <a:p>
                      <a:pPr algn="ctr" fontAlgn="ctr"/>
                      <a:r>
                        <a:rPr lang="tr-TR" sz="900" u="none" strike="noStrike" dirty="0">
                          <a:effectLst/>
                        </a:rPr>
                        <a:t>Kamu İç Kontrol Standardı Ve Genel Şartı</a:t>
                      </a:r>
                      <a:endParaRPr lang="tr-TR" sz="900" b="1" i="0" u="none" strike="noStrike" dirty="0">
                        <a:effectLst/>
                        <a:latin typeface="Times New Roman" panose="02020603050405020304" pitchFamily="18" charset="0"/>
                      </a:endParaRPr>
                    </a:p>
                  </a:txBody>
                  <a:tcPr marL="5143" marR="5143" marT="5143" marB="0" anchor="ctr">
                    <a:solidFill>
                      <a:schemeClr val="accent3">
                        <a:lumMod val="60000"/>
                        <a:lumOff val="40000"/>
                      </a:schemeClr>
                    </a:solidFill>
                  </a:tcPr>
                </a:tc>
                <a:tc>
                  <a:txBody>
                    <a:bodyPr/>
                    <a:lstStyle/>
                    <a:p>
                      <a:pPr algn="ctr" fontAlgn="ctr"/>
                      <a:r>
                        <a:rPr lang="tr-TR" sz="900" u="none" strike="noStrike" dirty="0">
                          <a:effectLst/>
                        </a:rPr>
                        <a:t>Mevcut Durum</a:t>
                      </a:r>
                      <a:endParaRPr lang="tr-TR" sz="900" b="1" i="0" u="none" strike="noStrike" dirty="0">
                        <a:effectLst/>
                        <a:latin typeface="Times New Roman" panose="02020603050405020304" pitchFamily="18" charset="0"/>
                      </a:endParaRPr>
                    </a:p>
                  </a:txBody>
                  <a:tcPr marL="5143" marR="5143" marT="5143" marB="0" anchor="ctr">
                    <a:solidFill>
                      <a:schemeClr val="accent3">
                        <a:lumMod val="60000"/>
                        <a:lumOff val="40000"/>
                      </a:schemeClr>
                    </a:solidFill>
                  </a:tcPr>
                </a:tc>
                <a:tc>
                  <a:txBody>
                    <a:bodyPr/>
                    <a:lstStyle/>
                    <a:p>
                      <a:pPr algn="ctr" fontAlgn="ctr"/>
                      <a:r>
                        <a:rPr lang="tr-TR" sz="900" u="none" strike="noStrike" dirty="0">
                          <a:effectLst/>
                        </a:rPr>
                        <a:t>Eylem Kod No</a:t>
                      </a:r>
                      <a:endParaRPr lang="tr-TR" sz="900" b="1" i="0" u="none" strike="noStrike" dirty="0">
                        <a:effectLst/>
                        <a:latin typeface="Times New Roman" panose="02020603050405020304" pitchFamily="18" charset="0"/>
                      </a:endParaRPr>
                    </a:p>
                  </a:txBody>
                  <a:tcPr marL="5143" marR="5143" marT="5143" marB="0" anchor="ctr">
                    <a:solidFill>
                      <a:schemeClr val="accent3">
                        <a:lumMod val="60000"/>
                        <a:lumOff val="40000"/>
                      </a:schemeClr>
                    </a:solidFill>
                  </a:tcPr>
                </a:tc>
                <a:tc>
                  <a:txBody>
                    <a:bodyPr/>
                    <a:lstStyle/>
                    <a:p>
                      <a:pPr algn="ctr" fontAlgn="ctr"/>
                      <a:r>
                        <a:rPr lang="tr-TR" sz="900" u="none" strike="noStrike" dirty="0">
                          <a:effectLst/>
                        </a:rPr>
                        <a:t>Öngörülen Eylem veya Eylemler</a:t>
                      </a:r>
                      <a:endParaRPr lang="tr-TR" sz="900" b="1" i="0" u="none" strike="noStrike" dirty="0">
                        <a:effectLst/>
                        <a:latin typeface="Times New Roman" panose="02020603050405020304" pitchFamily="18" charset="0"/>
                      </a:endParaRPr>
                    </a:p>
                  </a:txBody>
                  <a:tcPr marL="5143" marR="5143" marT="5143" marB="0" anchor="ctr">
                    <a:solidFill>
                      <a:schemeClr val="accent3">
                        <a:lumMod val="60000"/>
                        <a:lumOff val="40000"/>
                      </a:schemeClr>
                    </a:solidFill>
                  </a:tcPr>
                </a:tc>
                <a:tc>
                  <a:txBody>
                    <a:bodyPr/>
                    <a:lstStyle/>
                    <a:p>
                      <a:pPr algn="ctr" fontAlgn="ctr"/>
                      <a:r>
                        <a:rPr lang="tr-TR" sz="900" u="none" strike="noStrike" dirty="0">
                          <a:effectLst/>
                        </a:rPr>
                        <a:t>Sorumlu Birim </a:t>
                      </a:r>
                      <a:endParaRPr lang="tr-TR" sz="900" b="1" i="0" u="none" strike="noStrike" dirty="0">
                        <a:effectLst/>
                        <a:latin typeface="Times New Roman" panose="02020603050405020304" pitchFamily="18" charset="0"/>
                      </a:endParaRPr>
                    </a:p>
                  </a:txBody>
                  <a:tcPr marL="5143" marR="5143" marT="5143" marB="0" anchor="ctr">
                    <a:solidFill>
                      <a:schemeClr val="accent3">
                        <a:lumMod val="60000"/>
                        <a:lumOff val="40000"/>
                      </a:schemeClr>
                    </a:solidFill>
                  </a:tcPr>
                </a:tc>
                <a:tc>
                  <a:txBody>
                    <a:bodyPr/>
                    <a:lstStyle/>
                    <a:p>
                      <a:pPr algn="ctr" fontAlgn="ctr"/>
                      <a:r>
                        <a:rPr lang="tr-TR" sz="900" u="none" strike="noStrike" dirty="0">
                          <a:effectLst/>
                        </a:rPr>
                        <a:t>İşbirliği Yapılacak Birim</a:t>
                      </a:r>
                      <a:endParaRPr lang="tr-TR" sz="900" b="1" i="0" u="none" strike="noStrike" dirty="0">
                        <a:effectLst/>
                        <a:latin typeface="Times New Roman" panose="02020603050405020304" pitchFamily="18" charset="0"/>
                      </a:endParaRPr>
                    </a:p>
                  </a:txBody>
                  <a:tcPr marL="5143" marR="5143" marT="5143" marB="0" anchor="ctr">
                    <a:solidFill>
                      <a:schemeClr val="accent3">
                        <a:lumMod val="60000"/>
                        <a:lumOff val="40000"/>
                      </a:schemeClr>
                    </a:solidFill>
                  </a:tcPr>
                </a:tc>
                <a:tc>
                  <a:txBody>
                    <a:bodyPr/>
                    <a:lstStyle/>
                    <a:p>
                      <a:pPr algn="ctr" fontAlgn="ctr"/>
                      <a:r>
                        <a:rPr lang="tr-TR" sz="900" u="none" strike="noStrike" dirty="0">
                          <a:effectLst/>
                        </a:rPr>
                        <a:t>Çıktı/Sonuç</a:t>
                      </a:r>
                      <a:endParaRPr lang="tr-TR" sz="900" b="1" i="0" u="none" strike="noStrike" dirty="0">
                        <a:effectLst/>
                        <a:latin typeface="Times New Roman" panose="02020603050405020304" pitchFamily="18" charset="0"/>
                      </a:endParaRPr>
                    </a:p>
                  </a:txBody>
                  <a:tcPr marL="5143" marR="5143" marT="5143" marB="0" anchor="ctr">
                    <a:solidFill>
                      <a:schemeClr val="accent3">
                        <a:lumMod val="60000"/>
                        <a:lumOff val="40000"/>
                      </a:schemeClr>
                    </a:solidFill>
                  </a:tcPr>
                </a:tc>
                <a:tc>
                  <a:txBody>
                    <a:bodyPr/>
                    <a:lstStyle/>
                    <a:p>
                      <a:pPr algn="ctr" fontAlgn="ctr"/>
                      <a:r>
                        <a:rPr lang="tr-TR" sz="900" u="none" strike="noStrike" dirty="0">
                          <a:effectLst/>
                        </a:rPr>
                        <a:t>Tamamlanma Tarihi</a:t>
                      </a:r>
                      <a:endParaRPr lang="tr-TR" sz="900" b="1" i="0" u="none" strike="noStrike" dirty="0">
                        <a:effectLst/>
                        <a:latin typeface="Times New Roman" panose="02020603050405020304" pitchFamily="18" charset="0"/>
                      </a:endParaRPr>
                    </a:p>
                  </a:txBody>
                  <a:tcPr marL="5143" marR="5143" marT="5143" marB="0" anchor="ctr">
                    <a:solidFill>
                      <a:schemeClr val="accent3">
                        <a:lumMod val="60000"/>
                        <a:lumOff val="40000"/>
                      </a:schemeClr>
                    </a:solidFill>
                  </a:tcPr>
                </a:tc>
                <a:tc>
                  <a:txBody>
                    <a:bodyPr/>
                    <a:lstStyle/>
                    <a:p>
                      <a:pPr algn="ctr" fontAlgn="ctr"/>
                      <a:r>
                        <a:rPr lang="tr-TR" sz="900" u="none" strike="noStrike" dirty="0">
                          <a:effectLst/>
                        </a:rPr>
                        <a:t>AÇIKLAMA</a:t>
                      </a:r>
                      <a:endParaRPr lang="tr-TR" sz="900" b="1" i="0" u="none" strike="noStrike" dirty="0">
                        <a:effectLst/>
                        <a:latin typeface="Times New Roman" panose="02020603050405020304" pitchFamily="18" charset="0"/>
                      </a:endParaRPr>
                    </a:p>
                  </a:txBody>
                  <a:tcPr marL="5143" marR="5143" marT="5143" marB="0" anchor="ctr">
                    <a:solidFill>
                      <a:schemeClr val="accent3">
                        <a:lumMod val="60000"/>
                        <a:lumOff val="40000"/>
                      </a:schemeClr>
                    </a:solidFill>
                  </a:tcPr>
                </a:tc>
                <a:extLst>
                  <a:ext uri="{0D108BD9-81ED-4DB2-BD59-A6C34878D82A}">
                    <a16:rowId xmlns:a16="http://schemas.microsoft.com/office/drawing/2014/main" val="10000"/>
                  </a:ext>
                </a:extLst>
              </a:tr>
            </a:tbl>
          </a:graphicData>
        </a:graphic>
      </p:graphicFrame>
      <p:graphicFrame>
        <p:nvGraphicFramePr>
          <p:cNvPr id="10" name="Tablo 9"/>
          <p:cNvGraphicFramePr>
            <a:graphicFrameLocks noGrp="1"/>
          </p:cNvGraphicFramePr>
          <p:nvPr>
            <p:extLst>
              <p:ext uri="{D42A27DB-BD31-4B8C-83A1-F6EECF244321}">
                <p14:modId xmlns:p14="http://schemas.microsoft.com/office/powerpoint/2010/main" val="3800325871"/>
              </p:ext>
            </p:extLst>
          </p:nvPr>
        </p:nvGraphicFramePr>
        <p:xfrm>
          <a:off x="11215" y="1354172"/>
          <a:ext cx="9145160" cy="5503828"/>
        </p:xfrm>
        <a:graphic>
          <a:graphicData uri="http://schemas.openxmlformats.org/drawingml/2006/table">
            <a:tbl>
              <a:tblPr>
                <a:tableStyleId>{5C22544A-7EE6-4342-B048-85BDC9FD1C3A}</a:tableStyleId>
              </a:tblPr>
              <a:tblGrid>
                <a:gridCol w="434236">
                  <a:extLst>
                    <a:ext uri="{9D8B030D-6E8A-4147-A177-3AD203B41FA5}">
                      <a16:colId xmlns:a16="http://schemas.microsoft.com/office/drawing/2014/main" val="20000"/>
                    </a:ext>
                  </a:extLst>
                </a:gridCol>
                <a:gridCol w="1340142">
                  <a:extLst>
                    <a:ext uri="{9D8B030D-6E8A-4147-A177-3AD203B41FA5}">
                      <a16:colId xmlns:a16="http://schemas.microsoft.com/office/drawing/2014/main" val="20001"/>
                    </a:ext>
                  </a:extLst>
                </a:gridCol>
                <a:gridCol w="1778295">
                  <a:extLst>
                    <a:ext uri="{9D8B030D-6E8A-4147-A177-3AD203B41FA5}">
                      <a16:colId xmlns:a16="http://schemas.microsoft.com/office/drawing/2014/main" val="20002"/>
                    </a:ext>
                  </a:extLst>
                </a:gridCol>
                <a:gridCol w="576064">
                  <a:extLst>
                    <a:ext uri="{9D8B030D-6E8A-4147-A177-3AD203B41FA5}">
                      <a16:colId xmlns:a16="http://schemas.microsoft.com/office/drawing/2014/main" val="20003"/>
                    </a:ext>
                  </a:extLst>
                </a:gridCol>
                <a:gridCol w="1512168">
                  <a:extLst>
                    <a:ext uri="{9D8B030D-6E8A-4147-A177-3AD203B41FA5}">
                      <a16:colId xmlns:a16="http://schemas.microsoft.com/office/drawing/2014/main" val="20004"/>
                    </a:ext>
                  </a:extLst>
                </a:gridCol>
                <a:gridCol w="648072">
                  <a:extLst>
                    <a:ext uri="{9D8B030D-6E8A-4147-A177-3AD203B41FA5}">
                      <a16:colId xmlns:a16="http://schemas.microsoft.com/office/drawing/2014/main" val="20005"/>
                    </a:ext>
                  </a:extLst>
                </a:gridCol>
                <a:gridCol w="504056">
                  <a:extLst>
                    <a:ext uri="{9D8B030D-6E8A-4147-A177-3AD203B41FA5}">
                      <a16:colId xmlns:a16="http://schemas.microsoft.com/office/drawing/2014/main" val="20006"/>
                    </a:ext>
                  </a:extLst>
                </a:gridCol>
                <a:gridCol w="720080">
                  <a:extLst>
                    <a:ext uri="{9D8B030D-6E8A-4147-A177-3AD203B41FA5}">
                      <a16:colId xmlns:a16="http://schemas.microsoft.com/office/drawing/2014/main" val="20007"/>
                    </a:ext>
                  </a:extLst>
                </a:gridCol>
                <a:gridCol w="648072">
                  <a:extLst>
                    <a:ext uri="{9D8B030D-6E8A-4147-A177-3AD203B41FA5}">
                      <a16:colId xmlns:a16="http://schemas.microsoft.com/office/drawing/2014/main" val="20008"/>
                    </a:ext>
                  </a:extLst>
                </a:gridCol>
                <a:gridCol w="983975">
                  <a:extLst>
                    <a:ext uri="{9D8B030D-6E8A-4147-A177-3AD203B41FA5}">
                      <a16:colId xmlns:a16="http://schemas.microsoft.com/office/drawing/2014/main" val="20009"/>
                    </a:ext>
                  </a:extLst>
                </a:gridCol>
              </a:tblGrid>
              <a:tr h="5503828">
                <a:tc>
                  <a:txBody>
                    <a:bodyPr/>
                    <a:lstStyle/>
                    <a:p>
                      <a:pPr algn="ctr" fontAlgn="ctr"/>
                      <a:r>
                        <a:rPr lang="tr-TR" sz="1100" b="0" i="0" u="none" strike="noStrike" dirty="0">
                          <a:solidFill>
                            <a:schemeClr val="tx1"/>
                          </a:solidFill>
                          <a:effectLst/>
                          <a:latin typeface="+mn-lt"/>
                        </a:rPr>
                        <a:t>KOS 1.5</a:t>
                      </a:r>
                    </a:p>
                  </a:txBody>
                  <a:tcPr marL="0" marR="0" marT="0" marB="0" anchor="ctr"/>
                </a:tc>
                <a:tc>
                  <a:txBody>
                    <a:bodyPr/>
                    <a:lstStyle/>
                    <a:p>
                      <a:pPr algn="ctr" fontAlgn="ctr"/>
                      <a:r>
                        <a:rPr lang="tr-TR" sz="1100" b="0" i="0" u="none" strike="noStrike" dirty="0">
                          <a:solidFill>
                            <a:schemeClr val="tx1"/>
                          </a:solidFill>
                          <a:effectLst/>
                          <a:latin typeface="+mn-lt"/>
                        </a:rPr>
                        <a:t>İdarenin personeline ve hizmet verilenlere adil ve eşit davranılmalıdır.</a:t>
                      </a:r>
                    </a:p>
                  </a:txBody>
                  <a:tcPr marL="0" marR="0" marT="0" marB="0" anchor="ctr"/>
                </a:tc>
                <a:tc>
                  <a:txBody>
                    <a:bodyPr/>
                    <a:lstStyle/>
                    <a:p>
                      <a:pPr algn="ctr" fontAlgn="ctr"/>
                      <a:r>
                        <a:rPr lang="tr-TR" sz="1100" b="0" i="0" u="none" strike="noStrike" dirty="0">
                          <a:solidFill>
                            <a:schemeClr val="tx1"/>
                          </a:solidFill>
                          <a:effectLst/>
                          <a:latin typeface="+mn-lt"/>
                        </a:rPr>
                        <a:t>657 sayılı Kanun (md.7,10), </a:t>
                      </a:r>
                      <a:br>
                        <a:rPr lang="tr-TR" sz="1100" b="0" i="0" u="none" strike="noStrike" dirty="0">
                          <a:solidFill>
                            <a:schemeClr val="tx1"/>
                          </a:solidFill>
                          <a:effectLst/>
                          <a:latin typeface="+mn-lt"/>
                        </a:rPr>
                      </a:br>
                      <a:r>
                        <a:rPr lang="tr-TR" sz="1100" b="0" i="0" u="none" strike="noStrike" dirty="0">
                          <a:solidFill>
                            <a:schemeClr val="tx1"/>
                          </a:solidFill>
                          <a:effectLst/>
                          <a:latin typeface="+mn-lt"/>
                        </a:rPr>
                        <a:t>5018 sayılı Kanun (</a:t>
                      </a:r>
                      <a:r>
                        <a:rPr lang="tr-TR" sz="1100" b="0" i="0" u="none" strike="noStrike" dirty="0" err="1">
                          <a:solidFill>
                            <a:schemeClr val="tx1"/>
                          </a:solidFill>
                          <a:effectLst/>
                          <a:latin typeface="+mn-lt"/>
                        </a:rPr>
                        <a:t>md.</a:t>
                      </a:r>
                      <a:r>
                        <a:rPr lang="tr-TR" sz="1100" b="0" i="0" u="none" strike="noStrike" dirty="0">
                          <a:solidFill>
                            <a:schemeClr val="tx1"/>
                          </a:solidFill>
                          <a:effectLst/>
                          <a:latin typeface="+mn-lt"/>
                        </a:rPr>
                        <a:t> 34),</a:t>
                      </a:r>
                      <a:br>
                        <a:rPr lang="tr-TR" sz="1100" b="0" i="0" u="none" strike="noStrike" dirty="0">
                          <a:solidFill>
                            <a:schemeClr val="tx1"/>
                          </a:solidFill>
                          <a:effectLst/>
                          <a:latin typeface="+mn-lt"/>
                        </a:rPr>
                      </a:br>
                      <a:r>
                        <a:rPr lang="tr-TR" sz="1100" b="0" i="0" u="none" strike="noStrike" dirty="0">
                          <a:solidFill>
                            <a:schemeClr val="tx1"/>
                          </a:solidFill>
                          <a:effectLst/>
                          <a:latin typeface="+mn-lt"/>
                        </a:rPr>
                        <a:t>Personele ve hizmet alanlara düzenli olarak memnuniyet anketleri yapılmakta ve dilek ve şikayet kutuları hem web sitesine hem de üniversitenin muhtelif yerlerine konularak çıkan sonuçlar Değerlendirme Komisyonunca değerlendirilerek Üst Yönetime raporlanmaktadır.</a:t>
                      </a:r>
                    </a:p>
                  </a:txBody>
                  <a:tcPr marL="0" marR="0" marT="0" marB="0" anchor="ctr"/>
                </a:tc>
                <a:tc>
                  <a:txBody>
                    <a:bodyPr/>
                    <a:lstStyle/>
                    <a:p>
                      <a:pPr algn="ctr" fontAlgn="ctr"/>
                      <a:r>
                        <a:rPr lang="tr-TR" sz="1100" b="0" i="0" u="none" strike="noStrike" dirty="0">
                          <a:solidFill>
                            <a:schemeClr val="tx1"/>
                          </a:solidFill>
                          <a:effectLst/>
                          <a:latin typeface="+mn-lt"/>
                        </a:rPr>
                        <a:t>KOS 1.5.1</a:t>
                      </a:r>
                    </a:p>
                  </a:txBody>
                  <a:tcPr marL="0" marR="0" marT="0" marB="0" anchor="ctr"/>
                </a:tc>
                <a:tc>
                  <a:txBody>
                    <a:bodyPr/>
                    <a:lstStyle/>
                    <a:p>
                      <a:pPr algn="ctr" fontAlgn="ctr"/>
                      <a:r>
                        <a:rPr lang="tr-TR" sz="1100" b="0" i="0" u="none" strike="noStrike" dirty="0">
                          <a:solidFill>
                            <a:schemeClr val="tx1"/>
                          </a:solidFill>
                          <a:effectLst/>
                          <a:latin typeface="+mn-lt"/>
                        </a:rPr>
                        <a:t>Hizmet alanlara ve personele yönelik periyodik aralıklarla memnuniyet anketleri yapılacak ve sonuçlar üst yönetime raporlanacaktır.</a:t>
                      </a:r>
                    </a:p>
                  </a:txBody>
                  <a:tcPr marL="0" marR="0" marT="0" marB="0" anchor="ctr"/>
                </a:tc>
                <a:tc>
                  <a:txBody>
                    <a:bodyPr/>
                    <a:lstStyle/>
                    <a:p>
                      <a:pPr algn="ctr" fontAlgn="ctr"/>
                      <a:r>
                        <a:rPr lang="tr-TR" sz="1100" b="0" i="0" u="none" strike="noStrike" dirty="0">
                          <a:solidFill>
                            <a:schemeClr val="tx1"/>
                          </a:solidFill>
                          <a:effectLst/>
                          <a:latin typeface="+mn-lt"/>
                        </a:rPr>
                        <a:t>Personel Daire Başkanlığı</a:t>
                      </a:r>
                    </a:p>
                  </a:txBody>
                  <a:tcPr marL="0" marR="0" marT="0" marB="0" anchor="ctr"/>
                </a:tc>
                <a:tc>
                  <a:txBody>
                    <a:bodyPr/>
                    <a:lstStyle/>
                    <a:p>
                      <a:pPr algn="ctr" fontAlgn="ctr"/>
                      <a:r>
                        <a:rPr lang="tr-TR" sz="1100" b="0" i="0" u="none" strike="noStrike" dirty="0">
                          <a:solidFill>
                            <a:schemeClr val="tx1"/>
                          </a:solidFill>
                          <a:effectLst/>
                          <a:latin typeface="+mn-lt"/>
                        </a:rPr>
                        <a:t>Tüm Birimler</a:t>
                      </a:r>
                    </a:p>
                  </a:txBody>
                  <a:tcPr marL="0" marR="0" marT="0" marB="0" anchor="ctr"/>
                </a:tc>
                <a:tc>
                  <a:txBody>
                    <a:bodyPr/>
                    <a:lstStyle/>
                    <a:p>
                      <a:pPr algn="ctr" fontAlgn="ctr"/>
                      <a:r>
                        <a:rPr lang="tr-TR" sz="1100" b="0" i="0" u="none" strike="noStrike" dirty="0">
                          <a:solidFill>
                            <a:schemeClr val="tx1"/>
                          </a:solidFill>
                          <a:effectLst/>
                          <a:latin typeface="+mn-lt"/>
                        </a:rPr>
                        <a:t>Anket Formları ve Anket sonuçlarına ilişkin raporlar</a:t>
                      </a:r>
                    </a:p>
                  </a:txBody>
                  <a:tcPr marL="0" marR="0" marT="0" marB="0" anchor="ctr"/>
                </a:tc>
                <a:tc>
                  <a:txBody>
                    <a:bodyPr/>
                    <a:lstStyle/>
                    <a:p>
                      <a:pPr algn="ctr" fontAlgn="ctr"/>
                      <a:r>
                        <a:rPr lang="tr-TR" sz="1100" b="0" i="0" u="none" strike="noStrike" dirty="0">
                          <a:solidFill>
                            <a:schemeClr val="tx1"/>
                          </a:solidFill>
                          <a:effectLst/>
                          <a:latin typeface="+mn-lt"/>
                        </a:rPr>
                        <a:t>31.12.2020</a:t>
                      </a: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tr-TR" sz="1100" u="none" strike="noStrike" dirty="0">
                          <a:effectLst/>
                        </a:rPr>
                        <a:t> </a:t>
                      </a:r>
                      <a:r>
                        <a:rPr lang="tr-TR" sz="1200" b="1" u="none" strike="noStrike" dirty="0">
                          <a:solidFill>
                            <a:srgbClr val="00B050"/>
                          </a:solidFill>
                          <a:effectLst/>
                        </a:rPr>
                        <a:t>TAMAMLAND</a:t>
                      </a:r>
                      <a:r>
                        <a:rPr lang="tr-TR" sz="1100" u="none" strike="noStrike" dirty="0">
                          <a:effectLst/>
                        </a:rPr>
                        <a:t> </a:t>
                      </a:r>
                      <a:endParaRPr lang="tr-TR" sz="1100" b="1" i="0" u="none" strike="noStrike" dirty="0">
                        <a:solidFill>
                          <a:srgbClr val="000000"/>
                        </a:solidFill>
                        <a:effectLst/>
                        <a:latin typeface="Times New Roman" panose="02020603050405020304" pitchFamily="18" charset="0"/>
                      </a:endParaRPr>
                    </a:p>
                  </a:txBody>
                  <a:tcPr marL="5055" marR="5055" marT="5055" marB="0" anchor="ct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2023986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0"/>
            <a:ext cx="9144000" cy="9185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b="1" dirty="0"/>
              <a:t>EYLEMLERİN DURUMU VE </a:t>
            </a:r>
            <a:r>
              <a:rPr lang="tr-TR" sz="2800" b="1" dirty="0">
                <a:solidFill>
                  <a:schemeClr val="bg1"/>
                </a:solidFill>
              </a:rPr>
              <a:t>EYLEMİ GERÇEKLEŞTİREMEYEN  BİRİMLER</a:t>
            </a:r>
          </a:p>
        </p:txBody>
      </p:sp>
      <p:graphicFrame>
        <p:nvGraphicFramePr>
          <p:cNvPr id="3" name="Tablo 2"/>
          <p:cNvGraphicFramePr>
            <a:graphicFrameLocks noGrp="1"/>
          </p:cNvGraphicFramePr>
          <p:nvPr>
            <p:extLst>
              <p:ext uri="{D42A27DB-BD31-4B8C-83A1-F6EECF244321}">
                <p14:modId xmlns:p14="http://schemas.microsoft.com/office/powerpoint/2010/main" val="4250624916"/>
              </p:ext>
            </p:extLst>
          </p:nvPr>
        </p:nvGraphicFramePr>
        <p:xfrm>
          <a:off x="0" y="918502"/>
          <a:ext cx="9144000" cy="638292"/>
        </p:xfrm>
        <a:graphic>
          <a:graphicData uri="http://schemas.openxmlformats.org/drawingml/2006/table">
            <a:tbl>
              <a:tblPr>
                <a:tableStyleId>{5C22544A-7EE6-4342-B048-85BDC9FD1C3A}</a:tableStyleId>
              </a:tblPr>
              <a:tblGrid>
                <a:gridCol w="441593">
                  <a:extLst>
                    <a:ext uri="{9D8B030D-6E8A-4147-A177-3AD203B41FA5}">
                      <a16:colId xmlns:a16="http://schemas.microsoft.com/office/drawing/2014/main" val="20000"/>
                    </a:ext>
                  </a:extLst>
                </a:gridCol>
                <a:gridCol w="1362844">
                  <a:extLst>
                    <a:ext uri="{9D8B030D-6E8A-4147-A177-3AD203B41FA5}">
                      <a16:colId xmlns:a16="http://schemas.microsoft.com/office/drawing/2014/main" val="20001"/>
                    </a:ext>
                  </a:extLst>
                </a:gridCol>
                <a:gridCol w="1773981">
                  <a:extLst>
                    <a:ext uri="{9D8B030D-6E8A-4147-A177-3AD203B41FA5}">
                      <a16:colId xmlns:a16="http://schemas.microsoft.com/office/drawing/2014/main" val="20002"/>
                    </a:ext>
                  </a:extLst>
                </a:gridCol>
                <a:gridCol w="510116">
                  <a:extLst>
                    <a:ext uri="{9D8B030D-6E8A-4147-A177-3AD203B41FA5}">
                      <a16:colId xmlns:a16="http://schemas.microsoft.com/office/drawing/2014/main" val="20003"/>
                    </a:ext>
                  </a:extLst>
                </a:gridCol>
                <a:gridCol w="1491578">
                  <a:extLst>
                    <a:ext uri="{9D8B030D-6E8A-4147-A177-3AD203B41FA5}">
                      <a16:colId xmlns:a16="http://schemas.microsoft.com/office/drawing/2014/main" val="20004"/>
                    </a:ext>
                  </a:extLst>
                </a:gridCol>
                <a:gridCol w="720080">
                  <a:extLst>
                    <a:ext uri="{9D8B030D-6E8A-4147-A177-3AD203B41FA5}">
                      <a16:colId xmlns:a16="http://schemas.microsoft.com/office/drawing/2014/main" val="20005"/>
                    </a:ext>
                  </a:extLst>
                </a:gridCol>
                <a:gridCol w="504056">
                  <a:extLst>
                    <a:ext uri="{9D8B030D-6E8A-4147-A177-3AD203B41FA5}">
                      <a16:colId xmlns:a16="http://schemas.microsoft.com/office/drawing/2014/main" val="20006"/>
                    </a:ext>
                  </a:extLst>
                </a:gridCol>
                <a:gridCol w="504056">
                  <a:extLst>
                    <a:ext uri="{9D8B030D-6E8A-4147-A177-3AD203B41FA5}">
                      <a16:colId xmlns:a16="http://schemas.microsoft.com/office/drawing/2014/main" val="20007"/>
                    </a:ext>
                  </a:extLst>
                </a:gridCol>
                <a:gridCol w="576064">
                  <a:extLst>
                    <a:ext uri="{9D8B030D-6E8A-4147-A177-3AD203B41FA5}">
                      <a16:colId xmlns:a16="http://schemas.microsoft.com/office/drawing/2014/main" val="20008"/>
                    </a:ext>
                  </a:extLst>
                </a:gridCol>
                <a:gridCol w="1259632">
                  <a:extLst>
                    <a:ext uri="{9D8B030D-6E8A-4147-A177-3AD203B41FA5}">
                      <a16:colId xmlns:a16="http://schemas.microsoft.com/office/drawing/2014/main" val="20009"/>
                    </a:ext>
                  </a:extLst>
                </a:gridCol>
              </a:tblGrid>
              <a:tr h="638292">
                <a:tc>
                  <a:txBody>
                    <a:bodyPr/>
                    <a:lstStyle/>
                    <a:p>
                      <a:pPr algn="ctr" fontAlgn="ctr"/>
                      <a:r>
                        <a:rPr lang="tr-TR" sz="900" u="none" strike="noStrike" dirty="0">
                          <a:effectLst/>
                        </a:rPr>
                        <a:t>Standart Kod No</a:t>
                      </a:r>
                      <a:endParaRPr lang="tr-TR" sz="900" b="1" i="0" u="none" strike="noStrike" dirty="0">
                        <a:effectLst/>
                        <a:latin typeface="Times New Roman" panose="02020603050405020304" pitchFamily="18" charset="0"/>
                      </a:endParaRPr>
                    </a:p>
                  </a:txBody>
                  <a:tcPr marL="5143" marR="5143" marT="5143" marB="0" anchor="ctr">
                    <a:solidFill>
                      <a:schemeClr val="accent3">
                        <a:lumMod val="60000"/>
                        <a:lumOff val="40000"/>
                      </a:schemeClr>
                    </a:solidFill>
                  </a:tcPr>
                </a:tc>
                <a:tc>
                  <a:txBody>
                    <a:bodyPr/>
                    <a:lstStyle/>
                    <a:p>
                      <a:pPr algn="ctr" fontAlgn="ctr"/>
                      <a:r>
                        <a:rPr lang="tr-TR" sz="900" u="none" strike="noStrike" dirty="0">
                          <a:effectLst/>
                        </a:rPr>
                        <a:t>Kamu İç Kontrol Standardı Ve Genel Şartı</a:t>
                      </a:r>
                      <a:endParaRPr lang="tr-TR" sz="900" b="1" i="0" u="none" strike="noStrike" dirty="0">
                        <a:effectLst/>
                        <a:latin typeface="Times New Roman" panose="02020603050405020304" pitchFamily="18" charset="0"/>
                      </a:endParaRPr>
                    </a:p>
                  </a:txBody>
                  <a:tcPr marL="5143" marR="5143" marT="5143" marB="0" anchor="ctr">
                    <a:solidFill>
                      <a:schemeClr val="accent3">
                        <a:lumMod val="60000"/>
                        <a:lumOff val="40000"/>
                      </a:schemeClr>
                    </a:solidFill>
                  </a:tcPr>
                </a:tc>
                <a:tc>
                  <a:txBody>
                    <a:bodyPr/>
                    <a:lstStyle/>
                    <a:p>
                      <a:pPr algn="ctr" fontAlgn="ctr"/>
                      <a:r>
                        <a:rPr lang="tr-TR" sz="900" u="none" strike="noStrike" dirty="0">
                          <a:effectLst/>
                        </a:rPr>
                        <a:t>Mevcut Durum</a:t>
                      </a:r>
                      <a:endParaRPr lang="tr-TR" sz="900" b="1" i="0" u="none" strike="noStrike" dirty="0">
                        <a:effectLst/>
                        <a:latin typeface="Times New Roman" panose="02020603050405020304" pitchFamily="18" charset="0"/>
                      </a:endParaRPr>
                    </a:p>
                  </a:txBody>
                  <a:tcPr marL="5143" marR="5143" marT="5143" marB="0" anchor="ctr">
                    <a:solidFill>
                      <a:schemeClr val="accent3">
                        <a:lumMod val="60000"/>
                        <a:lumOff val="40000"/>
                      </a:schemeClr>
                    </a:solidFill>
                  </a:tcPr>
                </a:tc>
                <a:tc>
                  <a:txBody>
                    <a:bodyPr/>
                    <a:lstStyle/>
                    <a:p>
                      <a:pPr algn="ctr" fontAlgn="ctr"/>
                      <a:r>
                        <a:rPr lang="tr-TR" sz="900" u="none" strike="noStrike" dirty="0">
                          <a:effectLst/>
                        </a:rPr>
                        <a:t>Eylem Kod No</a:t>
                      </a:r>
                      <a:endParaRPr lang="tr-TR" sz="900" b="1" i="0" u="none" strike="noStrike" dirty="0">
                        <a:effectLst/>
                        <a:latin typeface="Times New Roman" panose="02020603050405020304" pitchFamily="18" charset="0"/>
                      </a:endParaRPr>
                    </a:p>
                  </a:txBody>
                  <a:tcPr marL="5143" marR="5143" marT="5143" marB="0" anchor="ctr">
                    <a:solidFill>
                      <a:schemeClr val="accent3">
                        <a:lumMod val="60000"/>
                        <a:lumOff val="40000"/>
                      </a:schemeClr>
                    </a:solidFill>
                  </a:tcPr>
                </a:tc>
                <a:tc>
                  <a:txBody>
                    <a:bodyPr/>
                    <a:lstStyle/>
                    <a:p>
                      <a:pPr algn="ctr" fontAlgn="ctr"/>
                      <a:r>
                        <a:rPr lang="tr-TR" sz="900" u="none" strike="noStrike" dirty="0">
                          <a:effectLst/>
                        </a:rPr>
                        <a:t>Öngörülen Eylem veya Eylemler</a:t>
                      </a:r>
                      <a:endParaRPr lang="tr-TR" sz="900" b="1" i="0" u="none" strike="noStrike" dirty="0">
                        <a:effectLst/>
                        <a:latin typeface="Times New Roman" panose="02020603050405020304" pitchFamily="18" charset="0"/>
                      </a:endParaRPr>
                    </a:p>
                  </a:txBody>
                  <a:tcPr marL="5143" marR="5143" marT="5143" marB="0" anchor="ctr">
                    <a:solidFill>
                      <a:schemeClr val="accent3">
                        <a:lumMod val="60000"/>
                        <a:lumOff val="40000"/>
                      </a:schemeClr>
                    </a:solidFill>
                  </a:tcPr>
                </a:tc>
                <a:tc>
                  <a:txBody>
                    <a:bodyPr/>
                    <a:lstStyle/>
                    <a:p>
                      <a:pPr algn="ctr" fontAlgn="ctr"/>
                      <a:r>
                        <a:rPr lang="tr-TR" sz="900" u="none" strike="noStrike" dirty="0">
                          <a:effectLst/>
                        </a:rPr>
                        <a:t>Sorumlu Birim </a:t>
                      </a:r>
                      <a:endParaRPr lang="tr-TR" sz="900" b="1" i="0" u="none" strike="noStrike" dirty="0">
                        <a:effectLst/>
                        <a:latin typeface="Times New Roman" panose="02020603050405020304" pitchFamily="18" charset="0"/>
                      </a:endParaRPr>
                    </a:p>
                  </a:txBody>
                  <a:tcPr marL="5143" marR="5143" marT="5143" marB="0" anchor="ctr">
                    <a:solidFill>
                      <a:schemeClr val="accent3">
                        <a:lumMod val="60000"/>
                        <a:lumOff val="40000"/>
                      </a:schemeClr>
                    </a:solidFill>
                  </a:tcPr>
                </a:tc>
                <a:tc>
                  <a:txBody>
                    <a:bodyPr/>
                    <a:lstStyle/>
                    <a:p>
                      <a:pPr algn="ctr" fontAlgn="ctr"/>
                      <a:r>
                        <a:rPr lang="tr-TR" sz="900" u="none" strike="noStrike" dirty="0">
                          <a:effectLst/>
                        </a:rPr>
                        <a:t>İşbirliği Yapılacak Birim</a:t>
                      </a:r>
                      <a:endParaRPr lang="tr-TR" sz="900" b="1" i="0" u="none" strike="noStrike" dirty="0">
                        <a:effectLst/>
                        <a:latin typeface="Times New Roman" panose="02020603050405020304" pitchFamily="18" charset="0"/>
                      </a:endParaRPr>
                    </a:p>
                  </a:txBody>
                  <a:tcPr marL="5143" marR="5143" marT="5143" marB="0" anchor="ctr">
                    <a:solidFill>
                      <a:schemeClr val="accent3">
                        <a:lumMod val="60000"/>
                        <a:lumOff val="40000"/>
                      </a:schemeClr>
                    </a:solidFill>
                  </a:tcPr>
                </a:tc>
                <a:tc>
                  <a:txBody>
                    <a:bodyPr/>
                    <a:lstStyle/>
                    <a:p>
                      <a:pPr algn="ctr" fontAlgn="ctr"/>
                      <a:r>
                        <a:rPr lang="tr-TR" sz="900" u="none" strike="noStrike" dirty="0">
                          <a:effectLst/>
                        </a:rPr>
                        <a:t>Çıktı/Sonuç</a:t>
                      </a:r>
                      <a:endParaRPr lang="tr-TR" sz="900" b="1" i="0" u="none" strike="noStrike" dirty="0">
                        <a:effectLst/>
                        <a:latin typeface="Times New Roman" panose="02020603050405020304" pitchFamily="18" charset="0"/>
                      </a:endParaRPr>
                    </a:p>
                  </a:txBody>
                  <a:tcPr marL="5143" marR="5143" marT="5143" marB="0" anchor="ctr">
                    <a:solidFill>
                      <a:schemeClr val="accent3">
                        <a:lumMod val="60000"/>
                        <a:lumOff val="40000"/>
                      </a:schemeClr>
                    </a:solidFill>
                  </a:tcPr>
                </a:tc>
                <a:tc>
                  <a:txBody>
                    <a:bodyPr/>
                    <a:lstStyle/>
                    <a:p>
                      <a:pPr algn="ctr" fontAlgn="ctr"/>
                      <a:r>
                        <a:rPr lang="tr-TR" sz="900" u="none" strike="noStrike" dirty="0">
                          <a:effectLst/>
                        </a:rPr>
                        <a:t>Tamamlanma Tarihi</a:t>
                      </a:r>
                      <a:endParaRPr lang="tr-TR" sz="900" b="1" i="0" u="none" strike="noStrike" dirty="0">
                        <a:effectLst/>
                        <a:latin typeface="Times New Roman" panose="02020603050405020304" pitchFamily="18" charset="0"/>
                      </a:endParaRPr>
                    </a:p>
                  </a:txBody>
                  <a:tcPr marL="5143" marR="5143" marT="5143" marB="0" anchor="ctr">
                    <a:solidFill>
                      <a:schemeClr val="accent3">
                        <a:lumMod val="60000"/>
                        <a:lumOff val="40000"/>
                      </a:schemeClr>
                    </a:solidFill>
                  </a:tcPr>
                </a:tc>
                <a:tc>
                  <a:txBody>
                    <a:bodyPr/>
                    <a:lstStyle/>
                    <a:p>
                      <a:pPr algn="ctr" fontAlgn="ctr"/>
                      <a:r>
                        <a:rPr lang="tr-TR" sz="900" u="none" strike="noStrike" dirty="0">
                          <a:effectLst/>
                        </a:rPr>
                        <a:t>AÇIKLAMA</a:t>
                      </a:r>
                      <a:endParaRPr lang="tr-TR" sz="900" b="1" i="0" u="none" strike="noStrike" dirty="0">
                        <a:effectLst/>
                        <a:latin typeface="Times New Roman" panose="02020603050405020304" pitchFamily="18" charset="0"/>
                      </a:endParaRPr>
                    </a:p>
                  </a:txBody>
                  <a:tcPr marL="5143" marR="5143" marT="5143" marB="0" anchor="ctr">
                    <a:solidFill>
                      <a:schemeClr val="accent3">
                        <a:lumMod val="60000"/>
                        <a:lumOff val="40000"/>
                      </a:schemeClr>
                    </a:solidFill>
                  </a:tcPr>
                </a:tc>
                <a:extLst>
                  <a:ext uri="{0D108BD9-81ED-4DB2-BD59-A6C34878D82A}">
                    <a16:rowId xmlns:a16="http://schemas.microsoft.com/office/drawing/2014/main" val="10000"/>
                  </a:ext>
                </a:extLst>
              </a:tr>
            </a:tbl>
          </a:graphicData>
        </a:graphic>
      </p:graphicFrame>
      <p:graphicFrame>
        <p:nvGraphicFramePr>
          <p:cNvPr id="6" name="Tablo 5"/>
          <p:cNvGraphicFramePr>
            <a:graphicFrameLocks noGrp="1"/>
          </p:cNvGraphicFramePr>
          <p:nvPr>
            <p:extLst>
              <p:ext uri="{D42A27DB-BD31-4B8C-83A1-F6EECF244321}">
                <p14:modId xmlns:p14="http://schemas.microsoft.com/office/powerpoint/2010/main" val="3944005914"/>
              </p:ext>
            </p:extLst>
          </p:nvPr>
        </p:nvGraphicFramePr>
        <p:xfrm>
          <a:off x="-16260" y="1556794"/>
          <a:ext cx="9160260" cy="5301206"/>
        </p:xfrm>
        <a:graphic>
          <a:graphicData uri="http://schemas.openxmlformats.org/drawingml/2006/table">
            <a:tbl>
              <a:tblPr>
                <a:tableStyleId>{5C22544A-7EE6-4342-B048-85BDC9FD1C3A}</a:tableStyleId>
              </a:tblPr>
              <a:tblGrid>
                <a:gridCol w="431772">
                  <a:extLst>
                    <a:ext uri="{9D8B030D-6E8A-4147-A177-3AD203B41FA5}">
                      <a16:colId xmlns:a16="http://schemas.microsoft.com/office/drawing/2014/main" val="20000"/>
                    </a:ext>
                  </a:extLst>
                </a:gridCol>
                <a:gridCol w="1420184">
                  <a:extLst>
                    <a:ext uri="{9D8B030D-6E8A-4147-A177-3AD203B41FA5}">
                      <a16:colId xmlns:a16="http://schemas.microsoft.com/office/drawing/2014/main" val="20001"/>
                    </a:ext>
                  </a:extLst>
                </a:gridCol>
                <a:gridCol w="1728192">
                  <a:extLst>
                    <a:ext uri="{9D8B030D-6E8A-4147-A177-3AD203B41FA5}">
                      <a16:colId xmlns:a16="http://schemas.microsoft.com/office/drawing/2014/main" val="20002"/>
                    </a:ext>
                  </a:extLst>
                </a:gridCol>
                <a:gridCol w="504056">
                  <a:extLst>
                    <a:ext uri="{9D8B030D-6E8A-4147-A177-3AD203B41FA5}">
                      <a16:colId xmlns:a16="http://schemas.microsoft.com/office/drawing/2014/main" val="20003"/>
                    </a:ext>
                  </a:extLst>
                </a:gridCol>
                <a:gridCol w="1440160">
                  <a:extLst>
                    <a:ext uri="{9D8B030D-6E8A-4147-A177-3AD203B41FA5}">
                      <a16:colId xmlns:a16="http://schemas.microsoft.com/office/drawing/2014/main" val="20004"/>
                    </a:ext>
                  </a:extLst>
                </a:gridCol>
                <a:gridCol w="720080">
                  <a:extLst>
                    <a:ext uri="{9D8B030D-6E8A-4147-A177-3AD203B41FA5}">
                      <a16:colId xmlns:a16="http://schemas.microsoft.com/office/drawing/2014/main" val="20005"/>
                    </a:ext>
                  </a:extLst>
                </a:gridCol>
                <a:gridCol w="504056">
                  <a:extLst>
                    <a:ext uri="{9D8B030D-6E8A-4147-A177-3AD203B41FA5}">
                      <a16:colId xmlns:a16="http://schemas.microsoft.com/office/drawing/2014/main" val="20006"/>
                    </a:ext>
                  </a:extLst>
                </a:gridCol>
                <a:gridCol w="504056">
                  <a:extLst>
                    <a:ext uri="{9D8B030D-6E8A-4147-A177-3AD203B41FA5}">
                      <a16:colId xmlns:a16="http://schemas.microsoft.com/office/drawing/2014/main" val="20007"/>
                    </a:ext>
                  </a:extLst>
                </a:gridCol>
                <a:gridCol w="648072">
                  <a:extLst>
                    <a:ext uri="{9D8B030D-6E8A-4147-A177-3AD203B41FA5}">
                      <a16:colId xmlns:a16="http://schemas.microsoft.com/office/drawing/2014/main" val="20008"/>
                    </a:ext>
                  </a:extLst>
                </a:gridCol>
                <a:gridCol w="1259632">
                  <a:extLst>
                    <a:ext uri="{9D8B030D-6E8A-4147-A177-3AD203B41FA5}">
                      <a16:colId xmlns:a16="http://schemas.microsoft.com/office/drawing/2014/main" val="20009"/>
                    </a:ext>
                  </a:extLst>
                </a:gridCol>
              </a:tblGrid>
              <a:tr h="2667564">
                <a:tc>
                  <a:txBody>
                    <a:bodyPr/>
                    <a:lstStyle/>
                    <a:p>
                      <a:pPr algn="ctr" fontAlgn="ctr"/>
                      <a:r>
                        <a:rPr lang="tr-TR" sz="1100" b="0" i="0" u="none" strike="noStrike" dirty="0">
                          <a:solidFill>
                            <a:schemeClr val="tx1"/>
                          </a:solidFill>
                          <a:effectLst/>
                          <a:latin typeface="+mn-lt"/>
                        </a:rPr>
                        <a:t>KOS 2.1</a:t>
                      </a:r>
                    </a:p>
                  </a:txBody>
                  <a:tcPr marL="0" marR="0" marT="0" marB="0" anchor="ctr"/>
                </a:tc>
                <a:tc>
                  <a:txBody>
                    <a:bodyPr/>
                    <a:lstStyle/>
                    <a:p>
                      <a:pPr algn="ctr" fontAlgn="ctr"/>
                      <a:r>
                        <a:rPr lang="tr-TR" sz="1100" b="0" i="0" u="none" strike="noStrike" dirty="0">
                          <a:solidFill>
                            <a:schemeClr val="tx1"/>
                          </a:solidFill>
                          <a:effectLst/>
                          <a:latin typeface="+mn-lt"/>
                        </a:rPr>
                        <a:t>İdarenin misyonu yazılı olarak belirlenmeli, duyurulmalı ve personel tarafından benimsenmesi sağlanmalıdır. </a:t>
                      </a:r>
                    </a:p>
                  </a:txBody>
                  <a:tcPr marL="0" marR="0" marT="0" marB="0" anchor="ctr"/>
                </a:tc>
                <a:tc>
                  <a:txBody>
                    <a:bodyPr/>
                    <a:lstStyle/>
                    <a:p>
                      <a:pPr algn="ctr" fontAlgn="ctr"/>
                      <a:r>
                        <a:rPr lang="tr-TR" sz="1100" b="0" i="0" u="none" strike="noStrike" dirty="0">
                          <a:solidFill>
                            <a:schemeClr val="tx1"/>
                          </a:solidFill>
                          <a:effectLst/>
                          <a:latin typeface="+mn-lt"/>
                        </a:rPr>
                        <a:t>1. 5018 sayılı Kanun, Kamu İdarelerinde Stratejik Planlamaya İlişkin Usul ve Esaslar Hakkında Yönetmelik, Kamu İdareleri İçin Stratejik Planlama Kılavuzu,</a:t>
                      </a:r>
                      <a:br>
                        <a:rPr lang="tr-TR" sz="1100" b="0" i="0" u="none" strike="noStrike" dirty="0">
                          <a:solidFill>
                            <a:schemeClr val="tx1"/>
                          </a:solidFill>
                          <a:effectLst/>
                          <a:latin typeface="+mn-lt"/>
                        </a:rPr>
                      </a:br>
                      <a:r>
                        <a:rPr lang="tr-TR" sz="1100" b="0" i="0" u="none" strike="noStrike" dirty="0">
                          <a:solidFill>
                            <a:schemeClr val="tx1"/>
                          </a:solidFill>
                          <a:effectLst/>
                          <a:latin typeface="+mn-lt"/>
                        </a:rPr>
                        <a:t>2. 2020-24 Stratejik Plan hazırlık çalışmaları kapsamında Üniversitemiz Misyonu </a:t>
                      </a:r>
                      <a:r>
                        <a:rPr lang="tr-TR" sz="1100" b="0" i="0" u="none" strike="noStrike" dirty="0" err="1">
                          <a:solidFill>
                            <a:schemeClr val="tx1"/>
                          </a:solidFill>
                          <a:effectLst/>
                          <a:latin typeface="+mn-lt"/>
                        </a:rPr>
                        <a:t>güncenlenmiş</a:t>
                      </a:r>
                      <a:r>
                        <a:rPr lang="tr-TR" sz="1100" b="0" i="0" u="none" strike="noStrike" dirty="0">
                          <a:solidFill>
                            <a:schemeClr val="tx1"/>
                          </a:solidFill>
                          <a:effectLst/>
                          <a:latin typeface="+mn-lt"/>
                        </a:rPr>
                        <a:t>, tüm personele duyurulacak ve web sitemizde yayınlanacaktır..  </a:t>
                      </a:r>
                    </a:p>
                  </a:txBody>
                  <a:tcPr marL="0" marR="0" marT="0" marB="0" anchor="ctr"/>
                </a:tc>
                <a:tc>
                  <a:txBody>
                    <a:bodyPr/>
                    <a:lstStyle/>
                    <a:p>
                      <a:pPr algn="ctr" fontAlgn="ctr"/>
                      <a:r>
                        <a:rPr lang="tr-TR" sz="1100" b="0" i="0" u="none" strike="noStrike" dirty="0">
                          <a:solidFill>
                            <a:schemeClr val="tx1"/>
                          </a:solidFill>
                          <a:effectLst/>
                          <a:latin typeface="+mn-lt"/>
                        </a:rPr>
                        <a:t>KOS 2.1.1</a:t>
                      </a:r>
                    </a:p>
                  </a:txBody>
                  <a:tcPr marL="0" marR="0" marT="0" marB="0" anchor="ctr"/>
                </a:tc>
                <a:tc>
                  <a:txBody>
                    <a:bodyPr/>
                    <a:lstStyle/>
                    <a:p>
                      <a:pPr algn="ctr" fontAlgn="ctr"/>
                      <a:r>
                        <a:rPr lang="tr-TR" sz="1100" b="0" i="0" u="none" strike="noStrike" dirty="0">
                          <a:solidFill>
                            <a:schemeClr val="tx1"/>
                          </a:solidFill>
                          <a:effectLst/>
                          <a:latin typeface="+mn-lt"/>
                        </a:rPr>
                        <a:t>2020-2024 Stratejik Plan kapsamında yeniden hazırlanan Üniversitemizin  misyonu ve vizyonunun personel tarafından benimsenebilmesi için eğitim ve </a:t>
                      </a:r>
                      <a:r>
                        <a:rPr lang="tr-TR" sz="1100" b="0" i="0" u="none" strike="noStrike" dirty="0" err="1">
                          <a:solidFill>
                            <a:schemeClr val="tx1"/>
                          </a:solidFill>
                          <a:effectLst/>
                          <a:latin typeface="+mn-lt"/>
                        </a:rPr>
                        <a:t>toplnatılar</a:t>
                      </a:r>
                      <a:r>
                        <a:rPr lang="tr-TR" sz="1100" b="0" i="0" u="none" strike="noStrike" dirty="0">
                          <a:solidFill>
                            <a:schemeClr val="tx1"/>
                          </a:solidFill>
                          <a:effectLst/>
                          <a:latin typeface="+mn-lt"/>
                        </a:rPr>
                        <a:t> yapılacaktır.</a:t>
                      </a:r>
                    </a:p>
                  </a:txBody>
                  <a:tcPr marL="0" marR="0" marT="0" marB="0" anchor="ctr"/>
                </a:tc>
                <a:tc>
                  <a:txBody>
                    <a:bodyPr/>
                    <a:lstStyle/>
                    <a:p>
                      <a:pPr algn="ctr" fontAlgn="ctr"/>
                      <a:r>
                        <a:rPr lang="tr-TR" sz="1100" b="0" i="0" u="none" strike="noStrike" dirty="0">
                          <a:solidFill>
                            <a:schemeClr val="tx1"/>
                          </a:solidFill>
                          <a:effectLst/>
                          <a:latin typeface="+mn-lt"/>
                        </a:rPr>
                        <a:t>Strateji Geliştirme Daire Başkanlığı</a:t>
                      </a:r>
                    </a:p>
                  </a:txBody>
                  <a:tcPr marL="0" marR="0" marT="0" marB="0" anchor="ctr"/>
                </a:tc>
                <a:tc>
                  <a:txBody>
                    <a:bodyPr/>
                    <a:lstStyle/>
                    <a:p>
                      <a:pPr algn="ctr" fontAlgn="ctr"/>
                      <a:r>
                        <a:rPr lang="tr-TR" sz="1100" b="0" i="0" u="none" strike="noStrike" dirty="0">
                          <a:solidFill>
                            <a:schemeClr val="tx1"/>
                          </a:solidFill>
                          <a:effectLst/>
                          <a:latin typeface="+mn-lt"/>
                        </a:rPr>
                        <a:t>Tüm Birimler</a:t>
                      </a:r>
                    </a:p>
                  </a:txBody>
                  <a:tcPr marL="0" marR="0" marT="0" marB="0" anchor="ctr"/>
                </a:tc>
                <a:tc>
                  <a:txBody>
                    <a:bodyPr/>
                    <a:lstStyle/>
                    <a:p>
                      <a:pPr algn="ctr" fontAlgn="ctr"/>
                      <a:r>
                        <a:rPr lang="tr-TR" sz="1100" b="0" i="0" u="none" strike="noStrike" dirty="0">
                          <a:solidFill>
                            <a:schemeClr val="tx1"/>
                          </a:solidFill>
                          <a:effectLst/>
                          <a:latin typeface="+mn-lt"/>
                        </a:rPr>
                        <a:t>Eğitim ve toplantı tutanakları</a:t>
                      </a:r>
                    </a:p>
                  </a:txBody>
                  <a:tcPr marL="0" marR="0" marT="0" marB="0" anchor="ctr"/>
                </a:tc>
                <a:tc>
                  <a:txBody>
                    <a:bodyPr/>
                    <a:lstStyle/>
                    <a:p>
                      <a:pPr algn="ctr" fontAlgn="ctr"/>
                      <a:r>
                        <a:rPr lang="tr-TR" sz="1100" b="0" i="0" u="none" strike="noStrike" dirty="0">
                          <a:solidFill>
                            <a:schemeClr val="tx1"/>
                          </a:solidFill>
                          <a:effectLst/>
                          <a:latin typeface="+mn-lt"/>
                        </a:rPr>
                        <a:t>31.12.2020</a:t>
                      </a:r>
                    </a:p>
                  </a:txBody>
                  <a:tcPr marL="0" marR="0" marT="0" marB="0" anchor="ctr"/>
                </a:tc>
                <a:tc>
                  <a:txBody>
                    <a:bodyPr/>
                    <a:lstStyle/>
                    <a:p>
                      <a:pPr algn="ctr" rtl="0" fontAlgn="ctr"/>
                      <a:r>
                        <a:rPr lang="tr-TR" sz="1200" b="1" u="none" strike="noStrike" dirty="0">
                          <a:solidFill>
                            <a:srgbClr val="00B050"/>
                          </a:solidFill>
                          <a:effectLst/>
                        </a:rPr>
                        <a:t>TAMAMLANDI</a:t>
                      </a:r>
                      <a:endParaRPr lang="tr-TR" sz="1200" b="1" i="0" u="none" strike="noStrike" dirty="0">
                        <a:solidFill>
                          <a:srgbClr val="00B050"/>
                        </a:solidFill>
                        <a:effectLst/>
                        <a:latin typeface="Times New Roman" panose="02020603050405020304" pitchFamily="18" charset="0"/>
                      </a:endParaRPr>
                    </a:p>
                  </a:txBody>
                  <a:tcPr marL="5018" marR="5018" marT="5018" marB="0" anchor="ctr"/>
                </a:tc>
                <a:extLst>
                  <a:ext uri="{0D108BD9-81ED-4DB2-BD59-A6C34878D82A}">
                    <a16:rowId xmlns:a16="http://schemas.microsoft.com/office/drawing/2014/main" val="10000"/>
                  </a:ext>
                </a:extLst>
              </a:tr>
              <a:tr h="2633642">
                <a:tc>
                  <a:txBody>
                    <a:bodyPr/>
                    <a:lstStyle/>
                    <a:p>
                      <a:pPr algn="ctr" fontAlgn="ctr"/>
                      <a:r>
                        <a:rPr lang="tr-TR" sz="1050" b="0" i="0" u="none" strike="noStrike" dirty="0">
                          <a:solidFill>
                            <a:schemeClr val="tx1"/>
                          </a:solidFill>
                          <a:effectLst/>
                          <a:latin typeface="+mn-lt"/>
                        </a:rPr>
                        <a:t>KOS 3.1</a:t>
                      </a:r>
                    </a:p>
                  </a:txBody>
                  <a:tcPr marL="0" marR="0" marT="0" marB="0" anchor="ctr"/>
                </a:tc>
                <a:tc>
                  <a:txBody>
                    <a:bodyPr/>
                    <a:lstStyle/>
                    <a:p>
                      <a:pPr algn="ctr" fontAlgn="ctr"/>
                      <a:r>
                        <a:rPr lang="tr-TR" sz="1050" b="0" i="0" u="none" strike="noStrike" dirty="0">
                          <a:solidFill>
                            <a:schemeClr val="tx1"/>
                          </a:solidFill>
                          <a:effectLst/>
                          <a:latin typeface="+mn-lt"/>
                        </a:rPr>
                        <a:t>İnsan kaynakları yönetimi, idarenin amaç ve hedeflerinin gerçekleşmesini sağlamaya yönelik olmalıdır.</a:t>
                      </a:r>
                    </a:p>
                  </a:txBody>
                  <a:tcPr marL="0" marR="0" marT="0" marB="0" anchor="ctr"/>
                </a:tc>
                <a:tc>
                  <a:txBody>
                    <a:bodyPr/>
                    <a:lstStyle/>
                    <a:p>
                      <a:pPr algn="ctr" fontAlgn="ctr"/>
                      <a:r>
                        <a:rPr lang="tr-TR" sz="1050" b="0" i="0" u="none" strike="noStrike" dirty="0">
                          <a:solidFill>
                            <a:schemeClr val="tx1"/>
                          </a:solidFill>
                          <a:effectLst/>
                          <a:latin typeface="+mn-lt"/>
                        </a:rPr>
                        <a:t>657 sayılı Kanun,</a:t>
                      </a:r>
                      <a:br>
                        <a:rPr lang="tr-TR" sz="1050" b="0" i="0" u="none" strike="noStrike" dirty="0">
                          <a:solidFill>
                            <a:schemeClr val="tx1"/>
                          </a:solidFill>
                          <a:effectLst/>
                          <a:latin typeface="+mn-lt"/>
                        </a:rPr>
                      </a:br>
                      <a:r>
                        <a:rPr lang="tr-TR" sz="1050" b="0" i="0" u="none" strike="noStrike" dirty="0">
                          <a:solidFill>
                            <a:schemeClr val="tx1"/>
                          </a:solidFill>
                          <a:effectLst/>
                          <a:latin typeface="+mn-lt"/>
                        </a:rPr>
                        <a:t>Üniversitemizde insan kaynakları yönetimi idarenin amaç ve hedeflerinin gerçekleşmesini sağlamaya yönelik yapılmaktadır. Personel ihtiyacının tespiti, işe alınması, birimlere dengeli dağılımı ve yetiştirilmesi konusunda gereken hassasiyet gösterilmektedir. İnsan kaynakları yönetiminin bu genel şartı sağlayabilmesi için insan kaynakları ihtiyaç analizleri dikkate alınmaktadır.</a:t>
                      </a:r>
                    </a:p>
                  </a:txBody>
                  <a:tcPr marL="0" marR="0" marT="0" marB="0" anchor="ctr"/>
                </a:tc>
                <a:tc>
                  <a:txBody>
                    <a:bodyPr/>
                    <a:lstStyle/>
                    <a:p>
                      <a:pPr algn="ctr" fontAlgn="ctr"/>
                      <a:r>
                        <a:rPr lang="tr-TR" sz="1050" b="0" i="0" u="none" strike="noStrike" dirty="0">
                          <a:solidFill>
                            <a:schemeClr val="tx1"/>
                          </a:solidFill>
                          <a:effectLst/>
                          <a:latin typeface="+mn-lt"/>
                        </a:rPr>
                        <a:t>KOS 3.1.1</a:t>
                      </a:r>
                    </a:p>
                  </a:txBody>
                  <a:tcPr marL="0" marR="0" marT="0" marB="0" anchor="ctr"/>
                </a:tc>
                <a:tc>
                  <a:txBody>
                    <a:bodyPr/>
                    <a:lstStyle/>
                    <a:p>
                      <a:pPr algn="ctr" fontAlgn="ctr"/>
                      <a:r>
                        <a:rPr lang="tr-TR" sz="1050" b="0" i="0" u="none" strike="noStrike" dirty="0">
                          <a:solidFill>
                            <a:schemeClr val="tx1"/>
                          </a:solidFill>
                          <a:effectLst/>
                          <a:latin typeface="+mn-lt"/>
                        </a:rPr>
                        <a:t>Her yıl Üniversitemizde insan kaynakları ihtiyaç analizi yapılacak ve rapor haline getirilecektir. İnsan kaynakları yönetiminde söz konusu analiz raporları dikkate alınacaktır.</a:t>
                      </a:r>
                    </a:p>
                  </a:txBody>
                  <a:tcPr marL="0" marR="0" marT="0" marB="0" anchor="ctr"/>
                </a:tc>
                <a:tc>
                  <a:txBody>
                    <a:bodyPr/>
                    <a:lstStyle/>
                    <a:p>
                      <a:pPr algn="ctr" fontAlgn="ctr"/>
                      <a:r>
                        <a:rPr lang="tr-TR" sz="1050" b="0" i="0" u="none" strike="noStrike" dirty="0">
                          <a:solidFill>
                            <a:schemeClr val="tx1"/>
                          </a:solidFill>
                          <a:effectLst/>
                          <a:latin typeface="+mn-lt"/>
                        </a:rPr>
                        <a:t>Personel Daire Başkanlığı</a:t>
                      </a:r>
                    </a:p>
                  </a:txBody>
                  <a:tcPr marL="0" marR="0" marT="0" marB="0" anchor="ctr"/>
                </a:tc>
                <a:tc>
                  <a:txBody>
                    <a:bodyPr/>
                    <a:lstStyle/>
                    <a:p>
                      <a:pPr algn="ctr" fontAlgn="ctr"/>
                      <a:r>
                        <a:rPr lang="tr-TR" sz="1050" b="0" i="0" u="none" strike="noStrike" dirty="0">
                          <a:solidFill>
                            <a:schemeClr val="tx1"/>
                          </a:solidFill>
                          <a:effectLst/>
                          <a:latin typeface="+mn-lt"/>
                        </a:rPr>
                        <a:t>Tüm Birimler</a:t>
                      </a:r>
                    </a:p>
                  </a:txBody>
                  <a:tcPr marL="0" marR="0" marT="0" marB="0" anchor="ctr"/>
                </a:tc>
                <a:tc>
                  <a:txBody>
                    <a:bodyPr/>
                    <a:lstStyle/>
                    <a:p>
                      <a:pPr algn="ctr" fontAlgn="ctr"/>
                      <a:r>
                        <a:rPr lang="tr-TR" sz="1050" b="0" i="0" u="none" strike="noStrike" dirty="0">
                          <a:solidFill>
                            <a:schemeClr val="tx1"/>
                          </a:solidFill>
                          <a:effectLst/>
                          <a:latin typeface="+mn-lt"/>
                        </a:rPr>
                        <a:t>Analiz Raporları </a:t>
                      </a:r>
                    </a:p>
                  </a:txBody>
                  <a:tcPr marL="0" marR="0" marT="0" marB="0" anchor="ctr"/>
                </a:tc>
                <a:tc>
                  <a:txBody>
                    <a:bodyPr/>
                    <a:lstStyle/>
                    <a:p>
                      <a:pPr algn="ctr" fontAlgn="ctr"/>
                      <a:r>
                        <a:rPr lang="tr-TR" sz="1050" b="0" i="0" u="none" strike="noStrike" dirty="0">
                          <a:solidFill>
                            <a:schemeClr val="tx1"/>
                          </a:solidFill>
                          <a:effectLst/>
                          <a:latin typeface="+mn-lt"/>
                        </a:rPr>
                        <a:t>31.12.2020</a:t>
                      </a:r>
                    </a:p>
                  </a:txBody>
                  <a:tcPr marL="0" marR="0" marT="0" marB="0" anchor="ctr"/>
                </a:tc>
                <a:tc>
                  <a:txBody>
                    <a:bodyPr/>
                    <a:lstStyle/>
                    <a:p>
                      <a:pPr algn="ctr" rtl="0" fontAlgn="ctr"/>
                      <a:r>
                        <a:rPr lang="tr-TR" sz="1200" b="1" u="none" strike="noStrike" dirty="0">
                          <a:solidFill>
                            <a:srgbClr val="00B050"/>
                          </a:solidFill>
                          <a:effectLst/>
                        </a:rPr>
                        <a:t>TAMAMLANDI</a:t>
                      </a:r>
                      <a:endParaRPr lang="tr-TR" sz="1200" b="1" i="0" u="none" strike="noStrike" dirty="0">
                        <a:solidFill>
                          <a:srgbClr val="00B050"/>
                        </a:solidFill>
                        <a:effectLst/>
                        <a:latin typeface="Times New Roman" panose="02020603050405020304" pitchFamily="18" charset="0"/>
                      </a:endParaRPr>
                    </a:p>
                  </a:txBody>
                  <a:tcPr marL="5018" marR="5018" marT="5018" marB="0"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1362078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0"/>
            <a:ext cx="9144000" cy="7545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b="1" dirty="0"/>
              <a:t>EYLEMLERİN DURUMU VE </a:t>
            </a:r>
            <a:r>
              <a:rPr lang="tr-TR" sz="2800" b="1" dirty="0">
                <a:solidFill>
                  <a:schemeClr val="bg1"/>
                </a:solidFill>
              </a:rPr>
              <a:t>EYLEMİ GERÇEKLEŞTİREMEYEN  BİRİMLER</a:t>
            </a:r>
          </a:p>
        </p:txBody>
      </p:sp>
      <p:graphicFrame>
        <p:nvGraphicFramePr>
          <p:cNvPr id="3" name="Tablo 2"/>
          <p:cNvGraphicFramePr>
            <a:graphicFrameLocks noGrp="1"/>
          </p:cNvGraphicFramePr>
          <p:nvPr>
            <p:extLst>
              <p:ext uri="{D42A27DB-BD31-4B8C-83A1-F6EECF244321}">
                <p14:modId xmlns:p14="http://schemas.microsoft.com/office/powerpoint/2010/main" val="302361745"/>
              </p:ext>
            </p:extLst>
          </p:nvPr>
        </p:nvGraphicFramePr>
        <p:xfrm>
          <a:off x="0" y="754588"/>
          <a:ext cx="9144000" cy="488016"/>
        </p:xfrm>
        <a:graphic>
          <a:graphicData uri="http://schemas.openxmlformats.org/drawingml/2006/table">
            <a:tbl>
              <a:tblPr>
                <a:tableStyleId>{5C22544A-7EE6-4342-B048-85BDC9FD1C3A}</a:tableStyleId>
              </a:tblPr>
              <a:tblGrid>
                <a:gridCol w="441593">
                  <a:extLst>
                    <a:ext uri="{9D8B030D-6E8A-4147-A177-3AD203B41FA5}">
                      <a16:colId xmlns:a16="http://schemas.microsoft.com/office/drawing/2014/main" val="20000"/>
                    </a:ext>
                  </a:extLst>
                </a:gridCol>
                <a:gridCol w="1362844">
                  <a:extLst>
                    <a:ext uri="{9D8B030D-6E8A-4147-A177-3AD203B41FA5}">
                      <a16:colId xmlns:a16="http://schemas.microsoft.com/office/drawing/2014/main" val="20001"/>
                    </a:ext>
                  </a:extLst>
                </a:gridCol>
                <a:gridCol w="1773981">
                  <a:extLst>
                    <a:ext uri="{9D8B030D-6E8A-4147-A177-3AD203B41FA5}">
                      <a16:colId xmlns:a16="http://schemas.microsoft.com/office/drawing/2014/main" val="20002"/>
                    </a:ext>
                  </a:extLst>
                </a:gridCol>
                <a:gridCol w="510116">
                  <a:extLst>
                    <a:ext uri="{9D8B030D-6E8A-4147-A177-3AD203B41FA5}">
                      <a16:colId xmlns:a16="http://schemas.microsoft.com/office/drawing/2014/main" val="20003"/>
                    </a:ext>
                  </a:extLst>
                </a:gridCol>
                <a:gridCol w="1635594">
                  <a:extLst>
                    <a:ext uri="{9D8B030D-6E8A-4147-A177-3AD203B41FA5}">
                      <a16:colId xmlns:a16="http://schemas.microsoft.com/office/drawing/2014/main" val="20004"/>
                    </a:ext>
                  </a:extLst>
                </a:gridCol>
                <a:gridCol w="576064">
                  <a:extLst>
                    <a:ext uri="{9D8B030D-6E8A-4147-A177-3AD203B41FA5}">
                      <a16:colId xmlns:a16="http://schemas.microsoft.com/office/drawing/2014/main" val="20005"/>
                    </a:ext>
                  </a:extLst>
                </a:gridCol>
                <a:gridCol w="504056">
                  <a:extLst>
                    <a:ext uri="{9D8B030D-6E8A-4147-A177-3AD203B41FA5}">
                      <a16:colId xmlns:a16="http://schemas.microsoft.com/office/drawing/2014/main" val="20006"/>
                    </a:ext>
                  </a:extLst>
                </a:gridCol>
                <a:gridCol w="720080">
                  <a:extLst>
                    <a:ext uri="{9D8B030D-6E8A-4147-A177-3AD203B41FA5}">
                      <a16:colId xmlns:a16="http://schemas.microsoft.com/office/drawing/2014/main" val="20007"/>
                    </a:ext>
                  </a:extLst>
                </a:gridCol>
                <a:gridCol w="648072">
                  <a:extLst>
                    <a:ext uri="{9D8B030D-6E8A-4147-A177-3AD203B41FA5}">
                      <a16:colId xmlns:a16="http://schemas.microsoft.com/office/drawing/2014/main" val="20008"/>
                    </a:ext>
                  </a:extLst>
                </a:gridCol>
                <a:gridCol w="971600">
                  <a:extLst>
                    <a:ext uri="{9D8B030D-6E8A-4147-A177-3AD203B41FA5}">
                      <a16:colId xmlns:a16="http://schemas.microsoft.com/office/drawing/2014/main" val="20009"/>
                    </a:ext>
                  </a:extLst>
                </a:gridCol>
              </a:tblGrid>
              <a:tr h="488016">
                <a:tc>
                  <a:txBody>
                    <a:bodyPr/>
                    <a:lstStyle/>
                    <a:p>
                      <a:pPr algn="ctr" fontAlgn="ctr"/>
                      <a:r>
                        <a:rPr lang="tr-TR" sz="900" u="none" strike="noStrike" dirty="0">
                          <a:effectLst/>
                        </a:rPr>
                        <a:t>Standart Kod No</a:t>
                      </a:r>
                      <a:endParaRPr lang="tr-TR" sz="900" b="1" i="0" u="none" strike="noStrike" dirty="0">
                        <a:effectLst/>
                        <a:latin typeface="Times New Roman" panose="02020603050405020304" pitchFamily="18" charset="0"/>
                      </a:endParaRPr>
                    </a:p>
                  </a:txBody>
                  <a:tcPr marL="5143" marR="5143" marT="5143" marB="0" anchor="ctr">
                    <a:solidFill>
                      <a:schemeClr val="accent3">
                        <a:lumMod val="60000"/>
                        <a:lumOff val="40000"/>
                      </a:schemeClr>
                    </a:solidFill>
                  </a:tcPr>
                </a:tc>
                <a:tc>
                  <a:txBody>
                    <a:bodyPr/>
                    <a:lstStyle/>
                    <a:p>
                      <a:pPr algn="ctr" fontAlgn="ctr"/>
                      <a:r>
                        <a:rPr lang="tr-TR" sz="900" u="none" strike="noStrike" dirty="0">
                          <a:effectLst/>
                        </a:rPr>
                        <a:t>Kamu İç Kontrol Standardı Ve Genel Şartı</a:t>
                      </a:r>
                      <a:endParaRPr lang="tr-TR" sz="900" b="1" i="0" u="none" strike="noStrike" dirty="0">
                        <a:effectLst/>
                        <a:latin typeface="Times New Roman" panose="02020603050405020304" pitchFamily="18" charset="0"/>
                      </a:endParaRPr>
                    </a:p>
                  </a:txBody>
                  <a:tcPr marL="5143" marR="5143" marT="5143" marB="0" anchor="ctr">
                    <a:solidFill>
                      <a:schemeClr val="accent3">
                        <a:lumMod val="60000"/>
                        <a:lumOff val="40000"/>
                      </a:schemeClr>
                    </a:solidFill>
                  </a:tcPr>
                </a:tc>
                <a:tc>
                  <a:txBody>
                    <a:bodyPr/>
                    <a:lstStyle/>
                    <a:p>
                      <a:pPr algn="ctr" fontAlgn="ctr"/>
                      <a:r>
                        <a:rPr lang="tr-TR" sz="900" u="none" strike="noStrike" dirty="0">
                          <a:effectLst/>
                        </a:rPr>
                        <a:t>Mevcut Durum</a:t>
                      </a:r>
                      <a:endParaRPr lang="tr-TR" sz="900" b="1" i="0" u="none" strike="noStrike" dirty="0">
                        <a:effectLst/>
                        <a:latin typeface="Times New Roman" panose="02020603050405020304" pitchFamily="18" charset="0"/>
                      </a:endParaRPr>
                    </a:p>
                  </a:txBody>
                  <a:tcPr marL="5143" marR="5143" marT="5143" marB="0" anchor="ctr">
                    <a:solidFill>
                      <a:schemeClr val="accent3">
                        <a:lumMod val="60000"/>
                        <a:lumOff val="40000"/>
                      </a:schemeClr>
                    </a:solidFill>
                  </a:tcPr>
                </a:tc>
                <a:tc>
                  <a:txBody>
                    <a:bodyPr/>
                    <a:lstStyle/>
                    <a:p>
                      <a:pPr algn="ctr" fontAlgn="ctr"/>
                      <a:r>
                        <a:rPr lang="tr-TR" sz="900" u="none" strike="noStrike" dirty="0">
                          <a:effectLst/>
                        </a:rPr>
                        <a:t>Eylem Kod No</a:t>
                      </a:r>
                      <a:endParaRPr lang="tr-TR" sz="900" b="1" i="0" u="none" strike="noStrike" dirty="0">
                        <a:effectLst/>
                        <a:latin typeface="Times New Roman" panose="02020603050405020304" pitchFamily="18" charset="0"/>
                      </a:endParaRPr>
                    </a:p>
                  </a:txBody>
                  <a:tcPr marL="5143" marR="5143" marT="5143" marB="0" anchor="ctr">
                    <a:solidFill>
                      <a:schemeClr val="accent3">
                        <a:lumMod val="60000"/>
                        <a:lumOff val="40000"/>
                      </a:schemeClr>
                    </a:solidFill>
                  </a:tcPr>
                </a:tc>
                <a:tc>
                  <a:txBody>
                    <a:bodyPr/>
                    <a:lstStyle/>
                    <a:p>
                      <a:pPr algn="ctr" fontAlgn="ctr"/>
                      <a:r>
                        <a:rPr lang="tr-TR" sz="900" u="none" strike="noStrike" dirty="0">
                          <a:effectLst/>
                        </a:rPr>
                        <a:t>Öngörülen Eylem veya Eylemler</a:t>
                      </a:r>
                      <a:endParaRPr lang="tr-TR" sz="900" b="1" i="0" u="none" strike="noStrike" dirty="0">
                        <a:effectLst/>
                        <a:latin typeface="Times New Roman" panose="02020603050405020304" pitchFamily="18" charset="0"/>
                      </a:endParaRPr>
                    </a:p>
                  </a:txBody>
                  <a:tcPr marL="5143" marR="5143" marT="5143" marB="0" anchor="ctr">
                    <a:solidFill>
                      <a:schemeClr val="accent3">
                        <a:lumMod val="60000"/>
                        <a:lumOff val="40000"/>
                      </a:schemeClr>
                    </a:solidFill>
                  </a:tcPr>
                </a:tc>
                <a:tc>
                  <a:txBody>
                    <a:bodyPr/>
                    <a:lstStyle/>
                    <a:p>
                      <a:pPr algn="ctr" fontAlgn="ctr"/>
                      <a:r>
                        <a:rPr lang="tr-TR" sz="900" u="none" strike="noStrike" dirty="0">
                          <a:effectLst/>
                        </a:rPr>
                        <a:t>Sorumlu Birim </a:t>
                      </a:r>
                      <a:endParaRPr lang="tr-TR" sz="900" b="1" i="0" u="none" strike="noStrike" dirty="0">
                        <a:effectLst/>
                        <a:latin typeface="Times New Roman" panose="02020603050405020304" pitchFamily="18" charset="0"/>
                      </a:endParaRPr>
                    </a:p>
                  </a:txBody>
                  <a:tcPr marL="5143" marR="5143" marT="5143" marB="0" anchor="ctr">
                    <a:solidFill>
                      <a:schemeClr val="accent3">
                        <a:lumMod val="60000"/>
                        <a:lumOff val="40000"/>
                      </a:schemeClr>
                    </a:solidFill>
                  </a:tcPr>
                </a:tc>
                <a:tc>
                  <a:txBody>
                    <a:bodyPr/>
                    <a:lstStyle/>
                    <a:p>
                      <a:pPr algn="ctr" fontAlgn="ctr"/>
                      <a:r>
                        <a:rPr lang="tr-TR" sz="900" u="none" strike="noStrike" dirty="0">
                          <a:effectLst/>
                        </a:rPr>
                        <a:t>İşbirliği Yapılacak Birim</a:t>
                      </a:r>
                      <a:endParaRPr lang="tr-TR" sz="900" b="1" i="0" u="none" strike="noStrike" dirty="0">
                        <a:effectLst/>
                        <a:latin typeface="Times New Roman" panose="02020603050405020304" pitchFamily="18" charset="0"/>
                      </a:endParaRPr>
                    </a:p>
                  </a:txBody>
                  <a:tcPr marL="5143" marR="5143" marT="5143" marB="0" anchor="ctr">
                    <a:solidFill>
                      <a:schemeClr val="accent3">
                        <a:lumMod val="60000"/>
                        <a:lumOff val="40000"/>
                      </a:schemeClr>
                    </a:solidFill>
                  </a:tcPr>
                </a:tc>
                <a:tc>
                  <a:txBody>
                    <a:bodyPr/>
                    <a:lstStyle/>
                    <a:p>
                      <a:pPr algn="ctr" fontAlgn="ctr"/>
                      <a:r>
                        <a:rPr lang="tr-TR" sz="900" u="none" strike="noStrike" dirty="0">
                          <a:effectLst/>
                        </a:rPr>
                        <a:t>Çıktı/Sonuç</a:t>
                      </a:r>
                      <a:endParaRPr lang="tr-TR" sz="900" b="1" i="0" u="none" strike="noStrike" dirty="0">
                        <a:effectLst/>
                        <a:latin typeface="Times New Roman" panose="02020603050405020304" pitchFamily="18" charset="0"/>
                      </a:endParaRPr>
                    </a:p>
                  </a:txBody>
                  <a:tcPr marL="5143" marR="5143" marT="5143" marB="0" anchor="ctr">
                    <a:solidFill>
                      <a:schemeClr val="accent3">
                        <a:lumMod val="60000"/>
                        <a:lumOff val="40000"/>
                      </a:schemeClr>
                    </a:solidFill>
                  </a:tcPr>
                </a:tc>
                <a:tc>
                  <a:txBody>
                    <a:bodyPr/>
                    <a:lstStyle/>
                    <a:p>
                      <a:pPr algn="ctr" fontAlgn="ctr"/>
                      <a:r>
                        <a:rPr lang="tr-TR" sz="900" u="none" strike="noStrike" dirty="0">
                          <a:effectLst/>
                        </a:rPr>
                        <a:t>Tamamlanma Tarihi</a:t>
                      </a:r>
                      <a:endParaRPr lang="tr-TR" sz="900" b="1" i="0" u="none" strike="noStrike" dirty="0">
                        <a:effectLst/>
                        <a:latin typeface="Times New Roman" panose="02020603050405020304" pitchFamily="18" charset="0"/>
                      </a:endParaRPr>
                    </a:p>
                  </a:txBody>
                  <a:tcPr marL="5143" marR="5143" marT="5143" marB="0" anchor="ctr">
                    <a:solidFill>
                      <a:schemeClr val="accent3">
                        <a:lumMod val="60000"/>
                        <a:lumOff val="40000"/>
                      </a:schemeClr>
                    </a:solidFill>
                  </a:tcPr>
                </a:tc>
                <a:tc>
                  <a:txBody>
                    <a:bodyPr/>
                    <a:lstStyle/>
                    <a:p>
                      <a:pPr algn="ctr" fontAlgn="ctr"/>
                      <a:r>
                        <a:rPr lang="tr-TR" sz="900" u="none" strike="noStrike" dirty="0">
                          <a:effectLst/>
                        </a:rPr>
                        <a:t>AÇIKLAMA</a:t>
                      </a:r>
                      <a:endParaRPr lang="tr-TR" sz="900" b="1" i="0" u="none" strike="noStrike" dirty="0">
                        <a:effectLst/>
                        <a:latin typeface="Times New Roman" panose="02020603050405020304" pitchFamily="18" charset="0"/>
                      </a:endParaRPr>
                    </a:p>
                  </a:txBody>
                  <a:tcPr marL="5143" marR="5143" marT="5143" marB="0" anchor="ctr">
                    <a:solidFill>
                      <a:schemeClr val="accent3">
                        <a:lumMod val="60000"/>
                        <a:lumOff val="40000"/>
                      </a:schemeClr>
                    </a:solidFill>
                  </a:tcPr>
                </a:tc>
                <a:extLst>
                  <a:ext uri="{0D108BD9-81ED-4DB2-BD59-A6C34878D82A}">
                    <a16:rowId xmlns:a16="http://schemas.microsoft.com/office/drawing/2014/main" val="10000"/>
                  </a:ext>
                </a:extLst>
              </a:tr>
            </a:tbl>
          </a:graphicData>
        </a:graphic>
      </p:graphicFrame>
      <p:graphicFrame>
        <p:nvGraphicFramePr>
          <p:cNvPr id="4" name="Tablo 3"/>
          <p:cNvGraphicFramePr>
            <a:graphicFrameLocks noGrp="1"/>
          </p:cNvGraphicFramePr>
          <p:nvPr>
            <p:extLst>
              <p:ext uri="{D42A27DB-BD31-4B8C-83A1-F6EECF244321}">
                <p14:modId xmlns:p14="http://schemas.microsoft.com/office/powerpoint/2010/main" val="2306880912"/>
              </p:ext>
            </p:extLst>
          </p:nvPr>
        </p:nvGraphicFramePr>
        <p:xfrm>
          <a:off x="1670" y="1249155"/>
          <a:ext cx="9142329" cy="5608845"/>
        </p:xfrm>
        <a:graphic>
          <a:graphicData uri="http://schemas.openxmlformats.org/drawingml/2006/table">
            <a:tbl>
              <a:tblPr>
                <a:tableStyleId>{5C22544A-7EE6-4342-B048-85BDC9FD1C3A}</a:tableStyleId>
              </a:tblPr>
              <a:tblGrid>
                <a:gridCol w="441512">
                  <a:extLst>
                    <a:ext uri="{9D8B030D-6E8A-4147-A177-3AD203B41FA5}">
                      <a16:colId xmlns:a16="http://schemas.microsoft.com/office/drawing/2014/main" val="20000"/>
                    </a:ext>
                  </a:extLst>
                </a:gridCol>
                <a:gridCol w="1362596">
                  <a:extLst>
                    <a:ext uri="{9D8B030D-6E8A-4147-A177-3AD203B41FA5}">
                      <a16:colId xmlns:a16="http://schemas.microsoft.com/office/drawing/2014/main" val="20001"/>
                    </a:ext>
                  </a:extLst>
                </a:gridCol>
                <a:gridCol w="1773657">
                  <a:extLst>
                    <a:ext uri="{9D8B030D-6E8A-4147-A177-3AD203B41FA5}">
                      <a16:colId xmlns:a16="http://schemas.microsoft.com/office/drawing/2014/main" val="20002"/>
                    </a:ext>
                  </a:extLst>
                </a:gridCol>
                <a:gridCol w="510022">
                  <a:extLst>
                    <a:ext uri="{9D8B030D-6E8A-4147-A177-3AD203B41FA5}">
                      <a16:colId xmlns:a16="http://schemas.microsoft.com/office/drawing/2014/main" val="20003"/>
                    </a:ext>
                  </a:extLst>
                </a:gridCol>
                <a:gridCol w="1634671">
                  <a:extLst>
                    <a:ext uri="{9D8B030D-6E8A-4147-A177-3AD203B41FA5}">
                      <a16:colId xmlns:a16="http://schemas.microsoft.com/office/drawing/2014/main" val="20004"/>
                    </a:ext>
                  </a:extLst>
                </a:gridCol>
                <a:gridCol w="576064">
                  <a:extLst>
                    <a:ext uri="{9D8B030D-6E8A-4147-A177-3AD203B41FA5}">
                      <a16:colId xmlns:a16="http://schemas.microsoft.com/office/drawing/2014/main" val="20005"/>
                    </a:ext>
                  </a:extLst>
                </a:gridCol>
                <a:gridCol w="504056">
                  <a:extLst>
                    <a:ext uri="{9D8B030D-6E8A-4147-A177-3AD203B41FA5}">
                      <a16:colId xmlns:a16="http://schemas.microsoft.com/office/drawing/2014/main" val="20006"/>
                    </a:ext>
                  </a:extLst>
                </a:gridCol>
                <a:gridCol w="720080">
                  <a:extLst>
                    <a:ext uri="{9D8B030D-6E8A-4147-A177-3AD203B41FA5}">
                      <a16:colId xmlns:a16="http://schemas.microsoft.com/office/drawing/2014/main" val="20007"/>
                    </a:ext>
                  </a:extLst>
                </a:gridCol>
                <a:gridCol w="648072">
                  <a:extLst>
                    <a:ext uri="{9D8B030D-6E8A-4147-A177-3AD203B41FA5}">
                      <a16:colId xmlns:a16="http://schemas.microsoft.com/office/drawing/2014/main" val="20008"/>
                    </a:ext>
                  </a:extLst>
                </a:gridCol>
                <a:gridCol w="971599">
                  <a:extLst>
                    <a:ext uri="{9D8B030D-6E8A-4147-A177-3AD203B41FA5}">
                      <a16:colId xmlns:a16="http://schemas.microsoft.com/office/drawing/2014/main" val="20009"/>
                    </a:ext>
                  </a:extLst>
                </a:gridCol>
              </a:tblGrid>
              <a:tr h="3004056">
                <a:tc>
                  <a:txBody>
                    <a:bodyPr/>
                    <a:lstStyle/>
                    <a:p>
                      <a:pPr algn="ctr" fontAlgn="ctr"/>
                      <a:r>
                        <a:rPr lang="tr-TR" sz="1050" b="0" i="0" u="none" strike="noStrike">
                          <a:solidFill>
                            <a:schemeClr val="tx1"/>
                          </a:solidFill>
                          <a:effectLst/>
                          <a:latin typeface="+mn-lt"/>
                        </a:rPr>
                        <a:t>KOS 3.3</a:t>
                      </a:r>
                    </a:p>
                  </a:txBody>
                  <a:tcPr marL="0" marR="0" marT="0" marB="0" anchor="ctr"/>
                </a:tc>
                <a:tc>
                  <a:txBody>
                    <a:bodyPr/>
                    <a:lstStyle/>
                    <a:p>
                      <a:pPr algn="ctr" fontAlgn="ctr"/>
                      <a:r>
                        <a:rPr lang="tr-TR" sz="1050" b="0" i="0" u="none" strike="noStrike">
                          <a:solidFill>
                            <a:schemeClr val="tx1"/>
                          </a:solidFill>
                          <a:effectLst/>
                          <a:latin typeface="+mn-lt"/>
                        </a:rPr>
                        <a:t>Mesleki yeterliliğe önem verilmeli ve her görev için en uygun personel seçilmelidir. </a:t>
                      </a:r>
                    </a:p>
                  </a:txBody>
                  <a:tcPr marL="0" marR="0" marT="0" marB="0" anchor="ctr"/>
                </a:tc>
                <a:tc>
                  <a:txBody>
                    <a:bodyPr/>
                    <a:lstStyle/>
                    <a:p>
                      <a:pPr algn="ctr" fontAlgn="ctr"/>
                      <a:r>
                        <a:rPr lang="tr-TR" sz="1050" b="0" i="0" u="none" strike="noStrike">
                          <a:solidFill>
                            <a:schemeClr val="tx1"/>
                          </a:solidFill>
                          <a:effectLst/>
                          <a:latin typeface="+mn-lt"/>
                        </a:rPr>
                        <a:t>Üniversitemiz personelinin birimlerde görevlendirilmelerinde imkanlar ölçüsünde mezuniyet alanları ve deneyimleri ön planda tutulmaktadır. Ancak mevcut personel sayımız yeterli olmadığından zaman zaman mezuniyet alanı ve deneyimi dışındaki birimlerde personel görevlendirmesi yapılmaktadır.</a:t>
                      </a:r>
                    </a:p>
                  </a:txBody>
                  <a:tcPr marL="0" marR="0" marT="0" marB="0" anchor="ctr"/>
                </a:tc>
                <a:tc>
                  <a:txBody>
                    <a:bodyPr/>
                    <a:lstStyle/>
                    <a:p>
                      <a:pPr algn="ctr" fontAlgn="ctr"/>
                      <a:r>
                        <a:rPr lang="tr-TR" sz="1050" b="0" i="0" u="none" strike="noStrike">
                          <a:solidFill>
                            <a:schemeClr val="tx1"/>
                          </a:solidFill>
                          <a:effectLst/>
                          <a:latin typeface="+mn-lt"/>
                        </a:rPr>
                        <a:t>KOS 3.3.1</a:t>
                      </a:r>
                    </a:p>
                  </a:txBody>
                  <a:tcPr marL="0" marR="0" marT="0" marB="0" anchor="ctr"/>
                </a:tc>
                <a:tc>
                  <a:txBody>
                    <a:bodyPr/>
                    <a:lstStyle/>
                    <a:p>
                      <a:pPr algn="ctr" fontAlgn="ctr"/>
                      <a:r>
                        <a:rPr lang="tr-TR" sz="1050" b="0" i="0" u="none" strike="noStrike" dirty="0">
                          <a:solidFill>
                            <a:schemeClr val="tx1"/>
                          </a:solidFill>
                          <a:effectLst/>
                          <a:latin typeface="+mn-lt"/>
                        </a:rPr>
                        <a:t>Üniversitemizde işin niteliğine uygun personelin görevlendirilmesi sağlanacaktır.</a:t>
                      </a:r>
                    </a:p>
                  </a:txBody>
                  <a:tcPr marL="0" marR="0" marT="0" marB="0" anchor="ctr"/>
                </a:tc>
                <a:tc>
                  <a:txBody>
                    <a:bodyPr/>
                    <a:lstStyle/>
                    <a:p>
                      <a:pPr algn="ctr" fontAlgn="ctr"/>
                      <a:r>
                        <a:rPr lang="tr-TR" sz="1050" b="0" i="0" u="none" strike="noStrike">
                          <a:solidFill>
                            <a:schemeClr val="tx1"/>
                          </a:solidFill>
                          <a:effectLst/>
                          <a:latin typeface="+mn-lt"/>
                        </a:rPr>
                        <a:t>Personel Daire Başkanlığı </a:t>
                      </a:r>
                    </a:p>
                  </a:txBody>
                  <a:tcPr marL="0" marR="0" marT="0" marB="0" anchor="ctr"/>
                </a:tc>
                <a:tc>
                  <a:txBody>
                    <a:bodyPr/>
                    <a:lstStyle/>
                    <a:p>
                      <a:pPr algn="ctr" fontAlgn="ctr"/>
                      <a:r>
                        <a:rPr lang="tr-TR" sz="1050" b="0" i="0" u="none" strike="noStrike">
                          <a:solidFill>
                            <a:schemeClr val="tx1"/>
                          </a:solidFill>
                          <a:effectLst/>
                          <a:latin typeface="+mn-lt"/>
                        </a:rPr>
                        <a:t>Tüm Birimler</a:t>
                      </a:r>
                    </a:p>
                  </a:txBody>
                  <a:tcPr marL="0" marR="0" marT="0" marB="0" anchor="ctr"/>
                </a:tc>
                <a:tc>
                  <a:txBody>
                    <a:bodyPr/>
                    <a:lstStyle/>
                    <a:p>
                      <a:pPr algn="ctr" fontAlgn="ctr"/>
                      <a:r>
                        <a:rPr lang="tr-TR" sz="1050" b="0" i="0" u="none" strike="noStrike">
                          <a:solidFill>
                            <a:schemeClr val="tx1"/>
                          </a:solidFill>
                          <a:effectLst/>
                          <a:latin typeface="+mn-lt"/>
                        </a:rPr>
                        <a:t>Görevlendirme Yazıları</a:t>
                      </a:r>
                    </a:p>
                  </a:txBody>
                  <a:tcPr marL="0" marR="0" marT="0" marB="0" anchor="ctr"/>
                </a:tc>
                <a:tc>
                  <a:txBody>
                    <a:bodyPr/>
                    <a:lstStyle/>
                    <a:p>
                      <a:pPr algn="ctr" rtl="0" fontAlgn="ctr"/>
                      <a:r>
                        <a:rPr lang="tr-TR" sz="1050" b="0" i="0" u="none" strike="noStrike" dirty="0">
                          <a:solidFill>
                            <a:schemeClr val="tx1"/>
                          </a:solidFill>
                          <a:effectLst/>
                          <a:latin typeface="+mn-lt"/>
                        </a:rPr>
                        <a:t>31.12.2020</a:t>
                      </a:r>
                    </a:p>
                  </a:txBody>
                  <a:tcPr marL="0" marR="0" marT="0" marB="0" anchor="ctr"/>
                </a:tc>
                <a:tc>
                  <a:txBody>
                    <a:bodyPr/>
                    <a:lstStyle/>
                    <a:p>
                      <a:pPr algn="ctr" fontAlgn="ctr"/>
                      <a:r>
                        <a:rPr lang="tr-TR" sz="1200" b="1" u="none" strike="noStrike" dirty="0">
                          <a:solidFill>
                            <a:srgbClr val="00B050"/>
                          </a:solidFill>
                          <a:effectLst/>
                        </a:rPr>
                        <a:t>TAMAMLANDI</a:t>
                      </a:r>
                      <a:endParaRPr lang="tr-TR" sz="1000" b="0" i="0" u="none" strike="noStrike" dirty="0">
                        <a:solidFill>
                          <a:srgbClr val="FFFFFF"/>
                        </a:solidFill>
                        <a:effectLst/>
                        <a:latin typeface="+mn-lt"/>
                      </a:endParaRPr>
                    </a:p>
                  </a:txBody>
                  <a:tcPr marL="9525" marR="9525" marT="9525" marB="0" anchor="ctr"/>
                </a:tc>
                <a:extLst>
                  <a:ext uri="{0D108BD9-81ED-4DB2-BD59-A6C34878D82A}">
                    <a16:rowId xmlns:a16="http://schemas.microsoft.com/office/drawing/2014/main" val="10000"/>
                  </a:ext>
                </a:extLst>
              </a:tr>
              <a:tr h="2604789">
                <a:tc>
                  <a:txBody>
                    <a:bodyPr/>
                    <a:lstStyle/>
                    <a:p>
                      <a:pPr algn="ctr" fontAlgn="ctr"/>
                      <a:r>
                        <a:rPr lang="tr-TR" sz="1050" b="0" i="0" u="none" strike="noStrike">
                          <a:solidFill>
                            <a:schemeClr val="tx1"/>
                          </a:solidFill>
                          <a:effectLst/>
                          <a:latin typeface="+mn-lt"/>
                        </a:rPr>
                        <a:t>KOS 3.5</a:t>
                      </a:r>
                    </a:p>
                  </a:txBody>
                  <a:tcPr marL="0" marR="0" marT="0" marB="0" anchor="ctr"/>
                </a:tc>
                <a:tc>
                  <a:txBody>
                    <a:bodyPr/>
                    <a:lstStyle/>
                    <a:p>
                      <a:pPr algn="ctr" fontAlgn="ctr"/>
                      <a:r>
                        <a:rPr lang="tr-TR" sz="1050" b="0" i="0" u="none" strike="noStrike">
                          <a:solidFill>
                            <a:schemeClr val="tx1"/>
                          </a:solidFill>
                          <a:effectLst/>
                          <a:latin typeface="+mn-lt"/>
                        </a:rPr>
                        <a:t>Her görev için gerekli eğitim ihtiyacı belirlenmeli, bu ihtiyacı giderecek eğitim faaliyetleri her yıl planlanarak yürütülmeli ve gerektiğinde güncellenmelidir. </a:t>
                      </a:r>
                    </a:p>
                  </a:txBody>
                  <a:tcPr marL="0" marR="0" marT="0" marB="0" anchor="ctr"/>
                </a:tc>
                <a:tc>
                  <a:txBody>
                    <a:bodyPr/>
                    <a:lstStyle/>
                    <a:p>
                      <a:pPr algn="ctr" fontAlgn="ctr"/>
                      <a:r>
                        <a:rPr lang="tr-TR" sz="1050" b="0" i="0" u="none" strike="noStrike">
                          <a:solidFill>
                            <a:schemeClr val="tx1"/>
                          </a:solidFill>
                          <a:effectLst/>
                          <a:latin typeface="+mn-lt"/>
                        </a:rPr>
                        <a:t>Üniversitemizde hizmet içi eğitim faaliyeti düzenli olarak yapılmaktadır. Eğitimler, ihtiyaç ve mevzuata göre planlanmaktadır. </a:t>
                      </a:r>
                    </a:p>
                  </a:txBody>
                  <a:tcPr marL="0" marR="0" marT="0" marB="0" anchor="ctr"/>
                </a:tc>
                <a:tc>
                  <a:txBody>
                    <a:bodyPr/>
                    <a:lstStyle/>
                    <a:p>
                      <a:pPr algn="ctr" fontAlgn="ctr"/>
                      <a:r>
                        <a:rPr lang="tr-TR" sz="1050" b="0" i="0" u="none" strike="noStrike">
                          <a:solidFill>
                            <a:schemeClr val="tx1"/>
                          </a:solidFill>
                          <a:effectLst/>
                          <a:latin typeface="+mn-lt"/>
                        </a:rPr>
                        <a:t>KOS 3.5.1</a:t>
                      </a:r>
                    </a:p>
                  </a:txBody>
                  <a:tcPr marL="0" marR="0" marT="0" marB="0" anchor="ctr"/>
                </a:tc>
                <a:tc>
                  <a:txBody>
                    <a:bodyPr/>
                    <a:lstStyle/>
                    <a:p>
                      <a:pPr algn="ctr" fontAlgn="ctr"/>
                      <a:r>
                        <a:rPr lang="tr-TR" sz="1050" b="0" i="0" u="none" strike="noStrike" dirty="0">
                          <a:solidFill>
                            <a:schemeClr val="tx1"/>
                          </a:solidFill>
                          <a:effectLst/>
                          <a:latin typeface="+mn-lt"/>
                        </a:rPr>
                        <a:t>Üniversitemiz birimleri her yıl tüm görevler için ihtiyaç duydukları eğitim konularını tespit edip Personel Daire Başkanlığına bildireceklerdir. Personel Daire Başkanlığı bu doğrultuda ilgili birimlerle koordineli bir şekilde yıllık eğitim programı hazırlayacaktır.</a:t>
                      </a:r>
                    </a:p>
                  </a:txBody>
                  <a:tcPr marL="0" marR="0" marT="0" marB="0" anchor="ctr"/>
                </a:tc>
                <a:tc>
                  <a:txBody>
                    <a:bodyPr/>
                    <a:lstStyle/>
                    <a:p>
                      <a:pPr algn="ctr" fontAlgn="ctr"/>
                      <a:r>
                        <a:rPr lang="tr-TR" sz="1050" b="0" i="0" u="none" strike="noStrike">
                          <a:solidFill>
                            <a:schemeClr val="tx1"/>
                          </a:solidFill>
                          <a:effectLst/>
                          <a:latin typeface="+mn-lt"/>
                        </a:rPr>
                        <a:t>Personel Daire Başkanlığı</a:t>
                      </a:r>
                    </a:p>
                  </a:txBody>
                  <a:tcPr marL="0" marR="0" marT="0" marB="0" anchor="ctr"/>
                </a:tc>
                <a:tc>
                  <a:txBody>
                    <a:bodyPr/>
                    <a:lstStyle/>
                    <a:p>
                      <a:pPr algn="ctr" fontAlgn="ctr"/>
                      <a:r>
                        <a:rPr lang="tr-TR" sz="1050" b="0" i="0" u="none" strike="noStrike">
                          <a:solidFill>
                            <a:schemeClr val="tx1"/>
                          </a:solidFill>
                          <a:effectLst/>
                          <a:latin typeface="+mn-lt"/>
                        </a:rPr>
                        <a:t>Tüm Birimler</a:t>
                      </a:r>
                    </a:p>
                  </a:txBody>
                  <a:tcPr marL="0" marR="0" marT="0" marB="0" anchor="ctr"/>
                </a:tc>
                <a:tc>
                  <a:txBody>
                    <a:bodyPr/>
                    <a:lstStyle/>
                    <a:p>
                      <a:pPr algn="ctr" fontAlgn="ctr"/>
                      <a:r>
                        <a:rPr lang="tr-TR" sz="1050" b="0" i="0" u="none" strike="noStrike">
                          <a:solidFill>
                            <a:schemeClr val="tx1"/>
                          </a:solidFill>
                          <a:effectLst/>
                          <a:latin typeface="+mn-lt"/>
                        </a:rPr>
                        <a:t>Yıllık Eğitim Programı</a:t>
                      </a:r>
                    </a:p>
                  </a:txBody>
                  <a:tcPr marL="0" marR="0" marT="0" marB="0" anchor="ctr"/>
                </a:tc>
                <a:tc>
                  <a:txBody>
                    <a:bodyPr/>
                    <a:lstStyle/>
                    <a:p>
                      <a:pPr algn="ctr" fontAlgn="ctr"/>
                      <a:r>
                        <a:rPr lang="tr-TR" sz="1050" b="0" i="0" u="none" strike="noStrike" dirty="0">
                          <a:solidFill>
                            <a:schemeClr val="tx1"/>
                          </a:solidFill>
                          <a:effectLst/>
                          <a:latin typeface="+mn-lt"/>
                        </a:rPr>
                        <a:t>31.12.2020</a:t>
                      </a:r>
                    </a:p>
                  </a:txBody>
                  <a:tcPr marL="0" marR="0" marT="0" marB="0" anchor="ctr"/>
                </a:tc>
                <a:tc>
                  <a:txBody>
                    <a:bodyPr/>
                    <a:lstStyle/>
                    <a:p>
                      <a:pPr algn="ctr" rtl="0" fontAlgn="ctr"/>
                      <a:r>
                        <a:rPr lang="tr-TR" sz="1200" b="1" u="none" strike="noStrike" dirty="0">
                          <a:solidFill>
                            <a:srgbClr val="00B050"/>
                          </a:solidFill>
                          <a:effectLst/>
                        </a:rPr>
                        <a:t>TAMAMLANDI</a:t>
                      </a:r>
                      <a:endParaRPr lang="tr-TR" sz="1200" b="1" i="0" u="none" strike="noStrike" dirty="0">
                        <a:solidFill>
                          <a:srgbClr val="00B050"/>
                        </a:solidFill>
                        <a:effectLst/>
                        <a:latin typeface="Times New Roman" panose="02020603050405020304" pitchFamily="18" charset="0"/>
                      </a:endParaRPr>
                    </a:p>
                  </a:txBody>
                  <a:tcPr marL="5143" marR="5143" marT="5143" marB="0"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9592502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0"/>
            <a:ext cx="9144000" cy="7545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b="1" dirty="0"/>
              <a:t>EYLEMLERİN DURUMU VE </a:t>
            </a:r>
            <a:r>
              <a:rPr lang="tr-TR" sz="2800" b="1" dirty="0">
                <a:solidFill>
                  <a:schemeClr val="bg1"/>
                </a:solidFill>
              </a:rPr>
              <a:t>EYLEMİ GERÇEKLEŞTİREMEYEN  BİRİMLER</a:t>
            </a:r>
          </a:p>
        </p:txBody>
      </p:sp>
      <p:graphicFrame>
        <p:nvGraphicFramePr>
          <p:cNvPr id="3" name="Tablo 2"/>
          <p:cNvGraphicFramePr>
            <a:graphicFrameLocks noGrp="1"/>
          </p:cNvGraphicFramePr>
          <p:nvPr>
            <p:extLst>
              <p:ext uri="{D42A27DB-BD31-4B8C-83A1-F6EECF244321}">
                <p14:modId xmlns:p14="http://schemas.microsoft.com/office/powerpoint/2010/main" val="302361745"/>
              </p:ext>
            </p:extLst>
          </p:nvPr>
        </p:nvGraphicFramePr>
        <p:xfrm>
          <a:off x="0" y="754588"/>
          <a:ext cx="9144000" cy="488016"/>
        </p:xfrm>
        <a:graphic>
          <a:graphicData uri="http://schemas.openxmlformats.org/drawingml/2006/table">
            <a:tbl>
              <a:tblPr>
                <a:tableStyleId>{5C22544A-7EE6-4342-B048-85BDC9FD1C3A}</a:tableStyleId>
              </a:tblPr>
              <a:tblGrid>
                <a:gridCol w="441593">
                  <a:extLst>
                    <a:ext uri="{9D8B030D-6E8A-4147-A177-3AD203B41FA5}">
                      <a16:colId xmlns:a16="http://schemas.microsoft.com/office/drawing/2014/main" val="20000"/>
                    </a:ext>
                  </a:extLst>
                </a:gridCol>
                <a:gridCol w="1362844">
                  <a:extLst>
                    <a:ext uri="{9D8B030D-6E8A-4147-A177-3AD203B41FA5}">
                      <a16:colId xmlns:a16="http://schemas.microsoft.com/office/drawing/2014/main" val="20001"/>
                    </a:ext>
                  </a:extLst>
                </a:gridCol>
                <a:gridCol w="1773981">
                  <a:extLst>
                    <a:ext uri="{9D8B030D-6E8A-4147-A177-3AD203B41FA5}">
                      <a16:colId xmlns:a16="http://schemas.microsoft.com/office/drawing/2014/main" val="20002"/>
                    </a:ext>
                  </a:extLst>
                </a:gridCol>
                <a:gridCol w="510116">
                  <a:extLst>
                    <a:ext uri="{9D8B030D-6E8A-4147-A177-3AD203B41FA5}">
                      <a16:colId xmlns:a16="http://schemas.microsoft.com/office/drawing/2014/main" val="20003"/>
                    </a:ext>
                  </a:extLst>
                </a:gridCol>
                <a:gridCol w="1635594">
                  <a:extLst>
                    <a:ext uri="{9D8B030D-6E8A-4147-A177-3AD203B41FA5}">
                      <a16:colId xmlns:a16="http://schemas.microsoft.com/office/drawing/2014/main" val="20004"/>
                    </a:ext>
                  </a:extLst>
                </a:gridCol>
                <a:gridCol w="576064">
                  <a:extLst>
                    <a:ext uri="{9D8B030D-6E8A-4147-A177-3AD203B41FA5}">
                      <a16:colId xmlns:a16="http://schemas.microsoft.com/office/drawing/2014/main" val="20005"/>
                    </a:ext>
                  </a:extLst>
                </a:gridCol>
                <a:gridCol w="504056">
                  <a:extLst>
                    <a:ext uri="{9D8B030D-6E8A-4147-A177-3AD203B41FA5}">
                      <a16:colId xmlns:a16="http://schemas.microsoft.com/office/drawing/2014/main" val="20006"/>
                    </a:ext>
                  </a:extLst>
                </a:gridCol>
                <a:gridCol w="720080">
                  <a:extLst>
                    <a:ext uri="{9D8B030D-6E8A-4147-A177-3AD203B41FA5}">
                      <a16:colId xmlns:a16="http://schemas.microsoft.com/office/drawing/2014/main" val="20007"/>
                    </a:ext>
                  </a:extLst>
                </a:gridCol>
                <a:gridCol w="648072">
                  <a:extLst>
                    <a:ext uri="{9D8B030D-6E8A-4147-A177-3AD203B41FA5}">
                      <a16:colId xmlns:a16="http://schemas.microsoft.com/office/drawing/2014/main" val="20008"/>
                    </a:ext>
                  </a:extLst>
                </a:gridCol>
                <a:gridCol w="971600">
                  <a:extLst>
                    <a:ext uri="{9D8B030D-6E8A-4147-A177-3AD203B41FA5}">
                      <a16:colId xmlns:a16="http://schemas.microsoft.com/office/drawing/2014/main" val="20009"/>
                    </a:ext>
                  </a:extLst>
                </a:gridCol>
              </a:tblGrid>
              <a:tr h="488016">
                <a:tc>
                  <a:txBody>
                    <a:bodyPr/>
                    <a:lstStyle/>
                    <a:p>
                      <a:pPr algn="ctr" fontAlgn="ctr"/>
                      <a:r>
                        <a:rPr lang="tr-TR" sz="900" u="none" strike="noStrike" dirty="0">
                          <a:effectLst/>
                        </a:rPr>
                        <a:t>Standart Kod No</a:t>
                      </a:r>
                      <a:endParaRPr lang="tr-TR" sz="900" b="1" i="0" u="none" strike="noStrike" dirty="0">
                        <a:effectLst/>
                        <a:latin typeface="Times New Roman" panose="02020603050405020304" pitchFamily="18" charset="0"/>
                      </a:endParaRPr>
                    </a:p>
                  </a:txBody>
                  <a:tcPr marL="5143" marR="5143" marT="5143" marB="0" anchor="ctr">
                    <a:solidFill>
                      <a:schemeClr val="accent3">
                        <a:lumMod val="60000"/>
                        <a:lumOff val="40000"/>
                      </a:schemeClr>
                    </a:solidFill>
                  </a:tcPr>
                </a:tc>
                <a:tc>
                  <a:txBody>
                    <a:bodyPr/>
                    <a:lstStyle/>
                    <a:p>
                      <a:pPr algn="ctr" fontAlgn="ctr"/>
                      <a:r>
                        <a:rPr lang="tr-TR" sz="900" u="none" strike="noStrike" dirty="0">
                          <a:effectLst/>
                        </a:rPr>
                        <a:t>Kamu İç Kontrol Standardı Ve Genel Şartı</a:t>
                      </a:r>
                      <a:endParaRPr lang="tr-TR" sz="900" b="1" i="0" u="none" strike="noStrike" dirty="0">
                        <a:effectLst/>
                        <a:latin typeface="Times New Roman" panose="02020603050405020304" pitchFamily="18" charset="0"/>
                      </a:endParaRPr>
                    </a:p>
                  </a:txBody>
                  <a:tcPr marL="5143" marR="5143" marT="5143" marB="0" anchor="ctr">
                    <a:solidFill>
                      <a:schemeClr val="accent3">
                        <a:lumMod val="60000"/>
                        <a:lumOff val="40000"/>
                      </a:schemeClr>
                    </a:solidFill>
                  </a:tcPr>
                </a:tc>
                <a:tc>
                  <a:txBody>
                    <a:bodyPr/>
                    <a:lstStyle/>
                    <a:p>
                      <a:pPr algn="ctr" fontAlgn="ctr"/>
                      <a:r>
                        <a:rPr lang="tr-TR" sz="900" u="none" strike="noStrike" dirty="0">
                          <a:effectLst/>
                        </a:rPr>
                        <a:t>Mevcut Durum</a:t>
                      </a:r>
                      <a:endParaRPr lang="tr-TR" sz="900" b="1" i="0" u="none" strike="noStrike" dirty="0">
                        <a:effectLst/>
                        <a:latin typeface="Times New Roman" panose="02020603050405020304" pitchFamily="18" charset="0"/>
                      </a:endParaRPr>
                    </a:p>
                  </a:txBody>
                  <a:tcPr marL="5143" marR="5143" marT="5143" marB="0" anchor="ctr">
                    <a:solidFill>
                      <a:schemeClr val="accent3">
                        <a:lumMod val="60000"/>
                        <a:lumOff val="40000"/>
                      </a:schemeClr>
                    </a:solidFill>
                  </a:tcPr>
                </a:tc>
                <a:tc>
                  <a:txBody>
                    <a:bodyPr/>
                    <a:lstStyle/>
                    <a:p>
                      <a:pPr algn="ctr" fontAlgn="ctr"/>
                      <a:r>
                        <a:rPr lang="tr-TR" sz="900" u="none" strike="noStrike" dirty="0">
                          <a:effectLst/>
                        </a:rPr>
                        <a:t>Eylem Kod No</a:t>
                      </a:r>
                      <a:endParaRPr lang="tr-TR" sz="900" b="1" i="0" u="none" strike="noStrike" dirty="0">
                        <a:effectLst/>
                        <a:latin typeface="Times New Roman" panose="02020603050405020304" pitchFamily="18" charset="0"/>
                      </a:endParaRPr>
                    </a:p>
                  </a:txBody>
                  <a:tcPr marL="5143" marR="5143" marT="5143" marB="0" anchor="ctr">
                    <a:solidFill>
                      <a:schemeClr val="accent3">
                        <a:lumMod val="60000"/>
                        <a:lumOff val="40000"/>
                      </a:schemeClr>
                    </a:solidFill>
                  </a:tcPr>
                </a:tc>
                <a:tc>
                  <a:txBody>
                    <a:bodyPr/>
                    <a:lstStyle/>
                    <a:p>
                      <a:pPr algn="ctr" fontAlgn="ctr"/>
                      <a:r>
                        <a:rPr lang="tr-TR" sz="900" u="none" strike="noStrike" dirty="0">
                          <a:effectLst/>
                        </a:rPr>
                        <a:t>Öngörülen Eylem veya Eylemler</a:t>
                      </a:r>
                      <a:endParaRPr lang="tr-TR" sz="900" b="1" i="0" u="none" strike="noStrike" dirty="0">
                        <a:effectLst/>
                        <a:latin typeface="Times New Roman" panose="02020603050405020304" pitchFamily="18" charset="0"/>
                      </a:endParaRPr>
                    </a:p>
                  </a:txBody>
                  <a:tcPr marL="5143" marR="5143" marT="5143" marB="0" anchor="ctr">
                    <a:solidFill>
                      <a:schemeClr val="accent3">
                        <a:lumMod val="60000"/>
                        <a:lumOff val="40000"/>
                      </a:schemeClr>
                    </a:solidFill>
                  </a:tcPr>
                </a:tc>
                <a:tc>
                  <a:txBody>
                    <a:bodyPr/>
                    <a:lstStyle/>
                    <a:p>
                      <a:pPr algn="ctr" fontAlgn="ctr"/>
                      <a:r>
                        <a:rPr lang="tr-TR" sz="900" u="none" strike="noStrike" dirty="0">
                          <a:effectLst/>
                        </a:rPr>
                        <a:t>Sorumlu Birim </a:t>
                      </a:r>
                      <a:endParaRPr lang="tr-TR" sz="900" b="1" i="0" u="none" strike="noStrike" dirty="0">
                        <a:effectLst/>
                        <a:latin typeface="Times New Roman" panose="02020603050405020304" pitchFamily="18" charset="0"/>
                      </a:endParaRPr>
                    </a:p>
                  </a:txBody>
                  <a:tcPr marL="5143" marR="5143" marT="5143" marB="0" anchor="ctr">
                    <a:solidFill>
                      <a:schemeClr val="accent3">
                        <a:lumMod val="60000"/>
                        <a:lumOff val="40000"/>
                      </a:schemeClr>
                    </a:solidFill>
                  </a:tcPr>
                </a:tc>
                <a:tc>
                  <a:txBody>
                    <a:bodyPr/>
                    <a:lstStyle/>
                    <a:p>
                      <a:pPr algn="ctr" fontAlgn="ctr"/>
                      <a:r>
                        <a:rPr lang="tr-TR" sz="900" u="none" strike="noStrike" dirty="0">
                          <a:effectLst/>
                        </a:rPr>
                        <a:t>İşbirliği Yapılacak Birim</a:t>
                      </a:r>
                      <a:endParaRPr lang="tr-TR" sz="900" b="1" i="0" u="none" strike="noStrike" dirty="0">
                        <a:effectLst/>
                        <a:latin typeface="Times New Roman" panose="02020603050405020304" pitchFamily="18" charset="0"/>
                      </a:endParaRPr>
                    </a:p>
                  </a:txBody>
                  <a:tcPr marL="5143" marR="5143" marT="5143" marB="0" anchor="ctr">
                    <a:solidFill>
                      <a:schemeClr val="accent3">
                        <a:lumMod val="60000"/>
                        <a:lumOff val="40000"/>
                      </a:schemeClr>
                    </a:solidFill>
                  </a:tcPr>
                </a:tc>
                <a:tc>
                  <a:txBody>
                    <a:bodyPr/>
                    <a:lstStyle/>
                    <a:p>
                      <a:pPr algn="ctr" fontAlgn="ctr"/>
                      <a:r>
                        <a:rPr lang="tr-TR" sz="900" u="none" strike="noStrike" dirty="0">
                          <a:effectLst/>
                        </a:rPr>
                        <a:t>Çıktı/Sonuç</a:t>
                      </a:r>
                      <a:endParaRPr lang="tr-TR" sz="900" b="1" i="0" u="none" strike="noStrike" dirty="0">
                        <a:effectLst/>
                        <a:latin typeface="Times New Roman" panose="02020603050405020304" pitchFamily="18" charset="0"/>
                      </a:endParaRPr>
                    </a:p>
                  </a:txBody>
                  <a:tcPr marL="5143" marR="5143" marT="5143" marB="0" anchor="ctr">
                    <a:solidFill>
                      <a:schemeClr val="accent3">
                        <a:lumMod val="60000"/>
                        <a:lumOff val="40000"/>
                      </a:schemeClr>
                    </a:solidFill>
                  </a:tcPr>
                </a:tc>
                <a:tc>
                  <a:txBody>
                    <a:bodyPr/>
                    <a:lstStyle/>
                    <a:p>
                      <a:pPr algn="ctr" fontAlgn="ctr"/>
                      <a:r>
                        <a:rPr lang="tr-TR" sz="900" u="none" strike="noStrike" dirty="0">
                          <a:effectLst/>
                        </a:rPr>
                        <a:t>Tamamlanma Tarihi</a:t>
                      </a:r>
                      <a:endParaRPr lang="tr-TR" sz="900" b="1" i="0" u="none" strike="noStrike" dirty="0">
                        <a:effectLst/>
                        <a:latin typeface="Times New Roman" panose="02020603050405020304" pitchFamily="18" charset="0"/>
                      </a:endParaRPr>
                    </a:p>
                  </a:txBody>
                  <a:tcPr marL="5143" marR="5143" marT="5143" marB="0" anchor="ctr">
                    <a:solidFill>
                      <a:schemeClr val="accent3">
                        <a:lumMod val="60000"/>
                        <a:lumOff val="40000"/>
                      </a:schemeClr>
                    </a:solidFill>
                  </a:tcPr>
                </a:tc>
                <a:tc>
                  <a:txBody>
                    <a:bodyPr/>
                    <a:lstStyle/>
                    <a:p>
                      <a:pPr algn="ctr" fontAlgn="ctr"/>
                      <a:r>
                        <a:rPr lang="tr-TR" sz="900" u="none" strike="noStrike" dirty="0">
                          <a:effectLst/>
                        </a:rPr>
                        <a:t>AÇIKLAMA</a:t>
                      </a:r>
                      <a:endParaRPr lang="tr-TR" sz="900" b="1" i="0" u="none" strike="noStrike" dirty="0">
                        <a:effectLst/>
                        <a:latin typeface="Times New Roman" panose="02020603050405020304" pitchFamily="18" charset="0"/>
                      </a:endParaRPr>
                    </a:p>
                  </a:txBody>
                  <a:tcPr marL="5143" marR="5143" marT="5143" marB="0" anchor="ctr">
                    <a:solidFill>
                      <a:schemeClr val="accent3">
                        <a:lumMod val="60000"/>
                        <a:lumOff val="40000"/>
                      </a:schemeClr>
                    </a:solidFill>
                  </a:tcPr>
                </a:tc>
                <a:extLst>
                  <a:ext uri="{0D108BD9-81ED-4DB2-BD59-A6C34878D82A}">
                    <a16:rowId xmlns:a16="http://schemas.microsoft.com/office/drawing/2014/main" val="10000"/>
                  </a:ext>
                </a:extLst>
              </a:tr>
            </a:tbl>
          </a:graphicData>
        </a:graphic>
      </p:graphicFrame>
      <p:graphicFrame>
        <p:nvGraphicFramePr>
          <p:cNvPr id="4" name="Tablo 3"/>
          <p:cNvGraphicFramePr>
            <a:graphicFrameLocks noGrp="1"/>
          </p:cNvGraphicFramePr>
          <p:nvPr>
            <p:extLst>
              <p:ext uri="{D42A27DB-BD31-4B8C-83A1-F6EECF244321}">
                <p14:modId xmlns:p14="http://schemas.microsoft.com/office/powerpoint/2010/main" val="2623801436"/>
              </p:ext>
            </p:extLst>
          </p:nvPr>
        </p:nvGraphicFramePr>
        <p:xfrm>
          <a:off x="1670" y="1249155"/>
          <a:ext cx="9142329" cy="5608845"/>
        </p:xfrm>
        <a:graphic>
          <a:graphicData uri="http://schemas.openxmlformats.org/drawingml/2006/table">
            <a:tbl>
              <a:tblPr>
                <a:tableStyleId>{5C22544A-7EE6-4342-B048-85BDC9FD1C3A}</a:tableStyleId>
              </a:tblPr>
              <a:tblGrid>
                <a:gridCol w="441512">
                  <a:extLst>
                    <a:ext uri="{9D8B030D-6E8A-4147-A177-3AD203B41FA5}">
                      <a16:colId xmlns:a16="http://schemas.microsoft.com/office/drawing/2014/main" val="20000"/>
                    </a:ext>
                  </a:extLst>
                </a:gridCol>
                <a:gridCol w="1362596">
                  <a:extLst>
                    <a:ext uri="{9D8B030D-6E8A-4147-A177-3AD203B41FA5}">
                      <a16:colId xmlns:a16="http://schemas.microsoft.com/office/drawing/2014/main" val="20001"/>
                    </a:ext>
                  </a:extLst>
                </a:gridCol>
                <a:gridCol w="1773657">
                  <a:extLst>
                    <a:ext uri="{9D8B030D-6E8A-4147-A177-3AD203B41FA5}">
                      <a16:colId xmlns:a16="http://schemas.microsoft.com/office/drawing/2014/main" val="20002"/>
                    </a:ext>
                  </a:extLst>
                </a:gridCol>
                <a:gridCol w="510022">
                  <a:extLst>
                    <a:ext uri="{9D8B030D-6E8A-4147-A177-3AD203B41FA5}">
                      <a16:colId xmlns:a16="http://schemas.microsoft.com/office/drawing/2014/main" val="20003"/>
                    </a:ext>
                  </a:extLst>
                </a:gridCol>
                <a:gridCol w="1634671">
                  <a:extLst>
                    <a:ext uri="{9D8B030D-6E8A-4147-A177-3AD203B41FA5}">
                      <a16:colId xmlns:a16="http://schemas.microsoft.com/office/drawing/2014/main" val="20004"/>
                    </a:ext>
                  </a:extLst>
                </a:gridCol>
                <a:gridCol w="576064">
                  <a:extLst>
                    <a:ext uri="{9D8B030D-6E8A-4147-A177-3AD203B41FA5}">
                      <a16:colId xmlns:a16="http://schemas.microsoft.com/office/drawing/2014/main" val="20005"/>
                    </a:ext>
                  </a:extLst>
                </a:gridCol>
                <a:gridCol w="504056">
                  <a:extLst>
                    <a:ext uri="{9D8B030D-6E8A-4147-A177-3AD203B41FA5}">
                      <a16:colId xmlns:a16="http://schemas.microsoft.com/office/drawing/2014/main" val="20006"/>
                    </a:ext>
                  </a:extLst>
                </a:gridCol>
                <a:gridCol w="720080">
                  <a:extLst>
                    <a:ext uri="{9D8B030D-6E8A-4147-A177-3AD203B41FA5}">
                      <a16:colId xmlns:a16="http://schemas.microsoft.com/office/drawing/2014/main" val="20007"/>
                    </a:ext>
                  </a:extLst>
                </a:gridCol>
                <a:gridCol w="648072">
                  <a:extLst>
                    <a:ext uri="{9D8B030D-6E8A-4147-A177-3AD203B41FA5}">
                      <a16:colId xmlns:a16="http://schemas.microsoft.com/office/drawing/2014/main" val="20008"/>
                    </a:ext>
                  </a:extLst>
                </a:gridCol>
                <a:gridCol w="971599">
                  <a:extLst>
                    <a:ext uri="{9D8B030D-6E8A-4147-A177-3AD203B41FA5}">
                      <a16:colId xmlns:a16="http://schemas.microsoft.com/office/drawing/2014/main" val="20009"/>
                    </a:ext>
                  </a:extLst>
                </a:gridCol>
              </a:tblGrid>
              <a:tr h="3004056">
                <a:tc>
                  <a:txBody>
                    <a:bodyPr/>
                    <a:lstStyle/>
                    <a:p>
                      <a:pPr algn="ctr" fontAlgn="ctr"/>
                      <a:r>
                        <a:rPr lang="tr-TR" sz="1050" b="0" i="0" u="none" strike="noStrike" dirty="0">
                          <a:solidFill>
                            <a:schemeClr val="tx1"/>
                          </a:solidFill>
                          <a:effectLst/>
                          <a:latin typeface="+mn-lt"/>
                        </a:rPr>
                        <a:t>RDS 5.2</a:t>
                      </a:r>
                    </a:p>
                  </a:txBody>
                  <a:tcPr marL="0" marR="0" marT="0" marB="0" anchor="ctr"/>
                </a:tc>
                <a:tc>
                  <a:txBody>
                    <a:bodyPr/>
                    <a:lstStyle/>
                    <a:p>
                      <a:pPr algn="ctr" fontAlgn="ctr"/>
                      <a:r>
                        <a:rPr lang="tr-TR" sz="1050" b="0" i="0" u="none" strike="noStrike">
                          <a:solidFill>
                            <a:schemeClr val="tx1"/>
                          </a:solidFill>
                          <a:effectLst/>
                          <a:latin typeface="+mn-lt"/>
                        </a:rPr>
                        <a:t>İdareler, yürütecekleri program, faaliyet ve projeleri ile bunların kaynak ihtiyacını, performans hedef ve göstergelerini içeren performans programı hazırlamalıdır.</a:t>
                      </a:r>
                    </a:p>
                  </a:txBody>
                  <a:tcPr marL="0" marR="0" marT="0" marB="0" anchor="ctr"/>
                </a:tc>
                <a:tc>
                  <a:txBody>
                    <a:bodyPr/>
                    <a:lstStyle/>
                    <a:p>
                      <a:pPr algn="ctr" fontAlgn="ctr"/>
                      <a:r>
                        <a:rPr lang="tr-TR" sz="1050" b="0" i="0" u="none" strike="noStrike">
                          <a:solidFill>
                            <a:schemeClr val="tx1"/>
                          </a:solidFill>
                          <a:effectLst/>
                          <a:latin typeface="+mn-lt"/>
                        </a:rPr>
                        <a:t>1. Kamu İdarelerince Hazırlanacak Performans Programları Hakkında Yönetmelik, Performans Programı Hazırlama Rehberi,</a:t>
                      </a:r>
                      <a:br>
                        <a:rPr lang="tr-TR" sz="1050" b="0" i="0" u="none" strike="noStrike">
                          <a:solidFill>
                            <a:schemeClr val="tx1"/>
                          </a:solidFill>
                          <a:effectLst/>
                          <a:latin typeface="+mn-lt"/>
                        </a:rPr>
                      </a:br>
                      <a:r>
                        <a:rPr lang="tr-TR" sz="1050" b="0" i="0" u="none" strike="noStrike">
                          <a:solidFill>
                            <a:schemeClr val="tx1"/>
                          </a:solidFill>
                          <a:effectLst/>
                          <a:latin typeface="+mn-lt"/>
                        </a:rPr>
                        <a:t>2. Üniversitemiz Stratejik Planı hazırlanmış olup bu kapsamda Performans Programı hazırlık çalışmaları devam edecektir</a:t>
                      </a:r>
                    </a:p>
                  </a:txBody>
                  <a:tcPr marL="0" marR="0" marT="0" marB="0" anchor="ctr"/>
                </a:tc>
                <a:tc>
                  <a:txBody>
                    <a:bodyPr/>
                    <a:lstStyle/>
                    <a:p>
                      <a:pPr algn="ctr" fontAlgn="ctr"/>
                      <a:r>
                        <a:rPr lang="tr-TR" sz="1050" b="0" i="0" u="none" strike="noStrike">
                          <a:solidFill>
                            <a:schemeClr val="tx1"/>
                          </a:solidFill>
                          <a:effectLst/>
                          <a:latin typeface="+mn-lt"/>
                        </a:rPr>
                        <a:t>RDS 5.2.1</a:t>
                      </a:r>
                    </a:p>
                  </a:txBody>
                  <a:tcPr marL="0" marR="0" marT="0" marB="0" anchor="ctr"/>
                </a:tc>
                <a:tc>
                  <a:txBody>
                    <a:bodyPr/>
                    <a:lstStyle/>
                    <a:p>
                      <a:pPr algn="ctr" fontAlgn="ctr"/>
                      <a:r>
                        <a:rPr lang="tr-TR" sz="1050" b="0" i="0" u="none" strike="noStrike">
                          <a:solidFill>
                            <a:schemeClr val="tx1"/>
                          </a:solidFill>
                          <a:effectLst/>
                          <a:latin typeface="+mn-lt"/>
                        </a:rPr>
                        <a:t>Strateji Geliştirme Daire Başkanlığı koordinasyonunda Startejik Plana uygun olarak her yıl Performans Programı hazırlanacaktır. </a:t>
                      </a:r>
                    </a:p>
                  </a:txBody>
                  <a:tcPr marL="0" marR="0" marT="0" marB="0" anchor="ctr"/>
                </a:tc>
                <a:tc>
                  <a:txBody>
                    <a:bodyPr/>
                    <a:lstStyle/>
                    <a:p>
                      <a:pPr algn="ctr" fontAlgn="ctr"/>
                      <a:r>
                        <a:rPr lang="tr-TR" sz="1050" b="0" i="0" u="none" strike="noStrike">
                          <a:solidFill>
                            <a:schemeClr val="tx1"/>
                          </a:solidFill>
                          <a:effectLst/>
                          <a:latin typeface="+mn-lt"/>
                        </a:rPr>
                        <a:t>Strateji Geliştirme Daire Başkanlığı</a:t>
                      </a:r>
                    </a:p>
                  </a:txBody>
                  <a:tcPr marL="0" marR="0" marT="0" marB="0" anchor="ctr"/>
                </a:tc>
                <a:tc>
                  <a:txBody>
                    <a:bodyPr/>
                    <a:lstStyle/>
                    <a:p>
                      <a:pPr algn="ctr" fontAlgn="ctr"/>
                      <a:r>
                        <a:rPr lang="tr-TR" sz="1050" b="0" i="0" u="none" strike="noStrike">
                          <a:solidFill>
                            <a:schemeClr val="tx1"/>
                          </a:solidFill>
                          <a:effectLst/>
                          <a:latin typeface="+mn-lt"/>
                        </a:rPr>
                        <a:t>Tüm Birimler</a:t>
                      </a:r>
                    </a:p>
                  </a:txBody>
                  <a:tcPr marL="0" marR="0" marT="0" marB="0" anchor="ctr"/>
                </a:tc>
                <a:tc>
                  <a:txBody>
                    <a:bodyPr/>
                    <a:lstStyle/>
                    <a:p>
                      <a:pPr algn="l" fontAlgn="ctr"/>
                      <a:r>
                        <a:rPr lang="tr-TR" sz="1050" b="0" i="0" u="none" strike="noStrike" dirty="0">
                          <a:solidFill>
                            <a:schemeClr val="tx1"/>
                          </a:solidFill>
                          <a:effectLst/>
                          <a:latin typeface="+mn-lt"/>
                        </a:rPr>
                        <a:t>Performans Programı</a:t>
                      </a:r>
                    </a:p>
                  </a:txBody>
                  <a:tcPr marL="0" marR="0" marT="0" marB="0" anchor="ctr"/>
                </a:tc>
                <a:tc>
                  <a:txBody>
                    <a:bodyPr/>
                    <a:lstStyle/>
                    <a:p>
                      <a:pPr algn="ctr" fontAlgn="ctr"/>
                      <a:r>
                        <a:rPr lang="tr-TR" sz="1050" b="0" i="0" u="none" strike="noStrike" dirty="0">
                          <a:solidFill>
                            <a:schemeClr val="tx1"/>
                          </a:solidFill>
                          <a:effectLst/>
                          <a:latin typeface="+mn-lt"/>
                        </a:rPr>
                        <a:t>31.12.2020</a:t>
                      </a:r>
                    </a:p>
                  </a:txBody>
                  <a:tcPr marL="0" marR="0" marT="0" marB="0" anchor="ctr"/>
                </a:tc>
                <a:tc>
                  <a:txBody>
                    <a:bodyPr/>
                    <a:lstStyle/>
                    <a:p>
                      <a:pPr algn="ctr" fontAlgn="ctr"/>
                      <a:r>
                        <a:rPr lang="tr-TR" sz="1200" b="1" u="none" strike="noStrike" dirty="0">
                          <a:solidFill>
                            <a:srgbClr val="00B050"/>
                          </a:solidFill>
                          <a:effectLst/>
                        </a:rPr>
                        <a:t>TAMAMLANDI</a:t>
                      </a:r>
                      <a:endParaRPr lang="tr-TR" sz="1000" b="0" i="0" u="none" strike="noStrike" dirty="0">
                        <a:solidFill>
                          <a:srgbClr val="FFFFFF"/>
                        </a:solidFill>
                        <a:effectLst/>
                        <a:latin typeface="+mn-lt"/>
                      </a:endParaRPr>
                    </a:p>
                  </a:txBody>
                  <a:tcPr marL="9525" marR="9525" marT="9525" marB="0" anchor="ctr"/>
                </a:tc>
                <a:extLst>
                  <a:ext uri="{0D108BD9-81ED-4DB2-BD59-A6C34878D82A}">
                    <a16:rowId xmlns:a16="http://schemas.microsoft.com/office/drawing/2014/main" val="10000"/>
                  </a:ext>
                </a:extLst>
              </a:tr>
              <a:tr h="2604789">
                <a:tc>
                  <a:txBody>
                    <a:bodyPr/>
                    <a:lstStyle/>
                    <a:p>
                      <a:pPr algn="ctr" fontAlgn="ctr"/>
                      <a:r>
                        <a:rPr lang="tr-TR" sz="1050" b="0" i="0" u="none" strike="noStrike">
                          <a:solidFill>
                            <a:schemeClr val="tx1"/>
                          </a:solidFill>
                          <a:effectLst/>
                          <a:latin typeface="+mn-lt"/>
                        </a:rPr>
                        <a:t>BİS 13.1</a:t>
                      </a:r>
                    </a:p>
                  </a:txBody>
                  <a:tcPr marL="0" marR="0" marT="0" marB="0" anchor="ctr"/>
                </a:tc>
                <a:tc>
                  <a:txBody>
                    <a:bodyPr/>
                    <a:lstStyle/>
                    <a:p>
                      <a:pPr algn="ctr" fontAlgn="ctr"/>
                      <a:r>
                        <a:rPr lang="tr-TR" sz="1050" b="0" i="0" u="none" strike="noStrike">
                          <a:solidFill>
                            <a:schemeClr val="tx1"/>
                          </a:solidFill>
                          <a:effectLst/>
                          <a:latin typeface="+mn-lt"/>
                        </a:rPr>
                        <a:t>İdarelerde, yatay ve dikey iç iletişim ile dış iletişimi kapsayan etkili ve sürekli bir bilgi ve iletişim sistemi olmalıdır</a:t>
                      </a:r>
                    </a:p>
                  </a:txBody>
                  <a:tcPr marL="0" marR="0" marT="0" marB="0" anchor="ctr"/>
                </a:tc>
                <a:tc>
                  <a:txBody>
                    <a:bodyPr/>
                    <a:lstStyle/>
                    <a:p>
                      <a:pPr algn="ctr" fontAlgn="ctr"/>
                      <a:r>
                        <a:rPr lang="tr-TR" sz="1050" b="0" i="0" u="none" strike="noStrike">
                          <a:solidFill>
                            <a:schemeClr val="tx1"/>
                          </a:solidFill>
                          <a:effectLst/>
                          <a:latin typeface="+mn-lt"/>
                        </a:rPr>
                        <a:t>Üniversitemizde yatay ve dikey iç iletişim ile dış iletişime ilişkin olarak, web sayfalarındaki geri bildirim mekanizmaları (e-posta, form vb.), birimler için tanımlı e-posta adresleri, web üzerinde Duyuru ve Etkinlik Sistemi ile yazışmalar ve evrak akışının yürütüldüğü Elektronik Belge Yönetim Sistemi (EBYS) bulunmaktadır.</a:t>
                      </a:r>
                    </a:p>
                  </a:txBody>
                  <a:tcPr marL="0" marR="0" marT="0" marB="0" anchor="ctr"/>
                </a:tc>
                <a:tc>
                  <a:txBody>
                    <a:bodyPr/>
                    <a:lstStyle/>
                    <a:p>
                      <a:pPr algn="ctr" fontAlgn="ctr"/>
                      <a:r>
                        <a:rPr lang="tr-TR" sz="1050" b="0" i="0" u="none" strike="noStrike" dirty="0">
                          <a:solidFill>
                            <a:schemeClr val="tx1"/>
                          </a:solidFill>
                          <a:effectLst/>
                          <a:latin typeface="+mn-lt"/>
                        </a:rPr>
                        <a:t>BİS 13.1.1</a:t>
                      </a:r>
                    </a:p>
                  </a:txBody>
                  <a:tcPr marL="0" marR="0" marT="0" marB="0" anchor="ctr"/>
                </a:tc>
                <a:tc>
                  <a:txBody>
                    <a:bodyPr/>
                    <a:lstStyle/>
                    <a:p>
                      <a:pPr algn="ctr" fontAlgn="ctr"/>
                      <a:r>
                        <a:rPr lang="tr-TR" sz="1050" b="0" i="0" u="none" strike="noStrike">
                          <a:solidFill>
                            <a:schemeClr val="tx1"/>
                          </a:solidFill>
                          <a:effectLst/>
                          <a:latin typeface="+mn-lt"/>
                        </a:rPr>
                        <a:t>Web sayfaları için içerik güncellemeleri takip edilecek gerekli standartlar güncellenecektir</a:t>
                      </a:r>
                    </a:p>
                  </a:txBody>
                  <a:tcPr marL="0" marR="0" marT="0" marB="0" anchor="ctr"/>
                </a:tc>
                <a:tc>
                  <a:txBody>
                    <a:bodyPr/>
                    <a:lstStyle/>
                    <a:p>
                      <a:pPr algn="ctr" fontAlgn="ctr"/>
                      <a:r>
                        <a:rPr lang="tr-TR" sz="1050" b="0" i="0" u="none" strike="noStrike">
                          <a:solidFill>
                            <a:schemeClr val="tx1"/>
                          </a:solidFill>
                          <a:effectLst/>
                          <a:latin typeface="+mn-lt"/>
                        </a:rPr>
                        <a:t>Bilgi İşlem Daire Başkanlığı</a:t>
                      </a:r>
                    </a:p>
                  </a:txBody>
                  <a:tcPr marL="0" marR="0" marT="0" marB="0" anchor="ctr"/>
                </a:tc>
                <a:tc>
                  <a:txBody>
                    <a:bodyPr/>
                    <a:lstStyle/>
                    <a:p>
                      <a:pPr algn="ctr" fontAlgn="ctr"/>
                      <a:r>
                        <a:rPr lang="tr-TR" sz="1050" b="0" i="0" u="none" strike="noStrike">
                          <a:solidFill>
                            <a:schemeClr val="tx1"/>
                          </a:solidFill>
                          <a:effectLst/>
                          <a:latin typeface="+mn-lt"/>
                        </a:rPr>
                        <a:t>Tüm Birimler</a:t>
                      </a:r>
                    </a:p>
                  </a:txBody>
                  <a:tcPr marL="0" marR="0" marT="0" marB="0" anchor="ctr"/>
                </a:tc>
                <a:tc>
                  <a:txBody>
                    <a:bodyPr/>
                    <a:lstStyle/>
                    <a:p>
                      <a:pPr algn="ctr" fontAlgn="ctr"/>
                      <a:r>
                        <a:rPr lang="tr-TR" sz="1050" b="0" i="0" u="none" strike="noStrike" dirty="0">
                          <a:solidFill>
                            <a:schemeClr val="tx1"/>
                          </a:solidFill>
                          <a:effectLst/>
                          <a:latin typeface="+mn-lt"/>
                        </a:rPr>
                        <a:t>Sürece ilişkin yazışma ve diğer dokümanlar</a:t>
                      </a:r>
                    </a:p>
                  </a:txBody>
                  <a:tcPr marL="0" marR="0" marT="0" marB="0" anchor="ctr"/>
                </a:tc>
                <a:tc>
                  <a:txBody>
                    <a:bodyPr/>
                    <a:lstStyle/>
                    <a:p>
                      <a:pPr algn="ctr" fontAlgn="ctr"/>
                      <a:r>
                        <a:rPr lang="tr-TR" sz="1050" b="0" i="0" u="none" strike="noStrike" dirty="0">
                          <a:solidFill>
                            <a:schemeClr val="tx1"/>
                          </a:solidFill>
                          <a:effectLst/>
                          <a:latin typeface="+mn-lt"/>
                        </a:rPr>
                        <a:t>31.12.2020</a:t>
                      </a:r>
                    </a:p>
                  </a:txBody>
                  <a:tcPr marL="0" marR="0" marT="0" marB="0" anchor="ctr"/>
                </a:tc>
                <a:tc>
                  <a:txBody>
                    <a:bodyPr/>
                    <a:lstStyle/>
                    <a:p>
                      <a:pPr algn="ctr" rtl="0" fontAlgn="ctr"/>
                      <a:r>
                        <a:rPr lang="tr-TR" sz="1200" b="1" u="none" strike="noStrike" dirty="0">
                          <a:solidFill>
                            <a:srgbClr val="00B050"/>
                          </a:solidFill>
                          <a:effectLst/>
                        </a:rPr>
                        <a:t>TAMAMLANDI</a:t>
                      </a:r>
                      <a:endParaRPr lang="tr-TR" sz="1200" b="1" i="0" u="none" strike="noStrike" dirty="0">
                        <a:solidFill>
                          <a:srgbClr val="00B050"/>
                        </a:solidFill>
                        <a:effectLst/>
                        <a:latin typeface="Times New Roman" panose="02020603050405020304" pitchFamily="18" charset="0"/>
                      </a:endParaRPr>
                    </a:p>
                  </a:txBody>
                  <a:tcPr marL="5143" marR="5143" marT="5143" marB="0"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1868339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0"/>
            <a:ext cx="9144000" cy="8464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b="1" dirty="0"/>
              <a:t>EYLEMLERİN DURUMU VE </a:t>
            </a:r>
            <a:r>
              <a:rPr lang="tr-TR" sz="2800" b="1" dirty="0">
                <a:solidFill>
                  <a:schemeClr val="bg1"/>
                </a:solidFill>
              </a:rPr>
              <a:t>EYLEMİ GERÇEKLEŞTİREMEYEN  BİRİMLER</a:t>
            </a:r>
          </a:p>
        </p:txBody>
      </p:sp>
      <p:graphicFrame>
        <p:nvGraphicFramePr>
          <p:cNvPr id="3" name="Tablo 2"/>
          <p:cNvGraphicFramePr>
            <a:graphicFrameLocks noGrp="1"/>
          </p:cNvGraphicFramePr>
          <p:nvPr>
            <p:extLst>
              <p:ext uri="{D42A27DB-BD31-4B8C-83A1-F6EECF244321}">
                <p14:modId xmlns:p14="http://schemas.microsoft.com/office/powerpoint/2010/main" val="2880013592"/>
              </p:ext>
            </p:extLst>
          </p:nvPr>
        </p:nvGraphicFramePr>
        <p:xfrm>
          <a:off x="0" y="846492"/>
          <a:ext cx="9144000" cy="638292"/>
        </p:xfrm>
        <a:graphic>
          <a:graphicData uri="http://schemas.openxmlformats.org/drawingml/2006/table">
            <a:tbl>
              <a:tblPr>
                <a:tableStyleId>{5C22544A-7EE6-4342-B048-85BDC9FD1C3A}</a:tableStyleId>
              </a:tblPr>
              <a:tblGrid>
                <a:gridCol w="441593">
                  <a:extLst>
                    <a:ext uri="{9D8B030D-6E8A-4147-A177-3AD203B41FA5}">
                      <a16:colId xmlns:a16="http://schemas.microsoft.com/office/drawing/2014/main" val="20000"/>
                    </a:ext>
                  </a:extLst>
                </a:gridCol>
                <a:gridCol w="1362844">
                  <a:extLst>
                    <a:ext uri="{9D8B030D-6E8A-4147-A177-3AD203B41FA5}">
                      <a16:colId xmlns:a16="http://schemas.microsoft.com/office/drawing/2014/main" val="20001"/>
                    </a:ext>
                  </a:extLst>
                </a:gridCol>
                <a:gridCol w="1773981">
                  <a:extLst>
                    <a:ext uri="{9D8B030D-6E8A-4147-A177-3AD203B41FA5}">
                      <a16:colId xmlns:a16="http://schemas.microsoft.com/office/drawing/2014/main" val="20002"/>
                    </a:ext>
                  </a:extLst>
                </a:gridCol>
                <a:gridCol w="510116">
                  <a:extLst>
                    <a:ext uri="{9D8B030D-6E8A-4147-A177-3AD203B41FA5}">
                      <a16:colId xmlns:a16="http://schemas.microsoft.com/office/drawing/2014/main" val="20003"/>
                    </a:ext>
                  </a:extLst>
                </a:gridCol>
                <a:gridCol w="1491578">
                  <a:extLst>
                    <a:ext uri="{9D8B030D-6E8A-4147-A177-3AD203B41FA5}">
                      <a16:colId xmlns:a16="http://schemas.microsoft.com/office/drawing/2014/main" val="20004"/>
                    </a:ext>
                  </a:extLst>
                </a:gridCol>
                <a:gridCol w="720080">
                  <a:extLst>
                    <a:ext uri="{9D8B030D-6E8A-4147-A177-3AD203B41FA5}">
                      <a16:colId xmlns:a16="http://schemas.microsoft.com/office/drawing/2014/main" val="20005"/>
                    </a:ext>
                  </a:extLst>
                </a:gridCol>
                <a:gridCol w="504056">
                  <a:extLst>
                    <a:ext uri="{9D8B030D-6E8A-4147-A177-3AD203B41FA5}">
                      <a16:colId xmlns:a16="http://schemas.microsoft.com/office/drawing/2014/main" val="20006"/>
                    </a:ext>
                  </a:extLst>
                </a:gridCol>
                <a:gridCol w="720080">
                  <a:extLst>
                    <a:ext uri="{9D8B030D-6E8A-4147-A177-3AD203B41FA5}">
                      <a16:colId xmlns:a16="http://schemas.microsoft.com/office/drawing/2014/main" val="20007"/>
                    </a:ext>
                  </a:extLst>
                </a:gridCol>
                <a:gridCol w="648072">
                  <a:extLst>
                    <a:ext uri="{9D8B030D-6E8A-4147-A177-3AD203B41FA5}">
                      <a16:colId xmlns:a16="http://schemas.microsoft.com/office/drawing/2014/main" val="20008"/>
                    </a:ext>
                  </a:extLst>
                </a:gridCol>
                <a:gridCol w="971600">
                  <a:extLst>
                    <a:ext uri="{9D8B030D-6E8A-4147-A177-3AD203B41FA5}">
                      <a16:colId xmlns:a16="http://schemas.microsoft.com/office/drawing/2014/main" val="20009"/>
                    </a:ext>
                  </a:extLst>
                </a:gridCol>
              </a:tblGrid>
              <a:tr h="638292">
                <a:tc>
                  <a:txBody>
                    <a:bodyPr/>
                    <a:lstStyle/>
                    <a:p>
                      <a:pPr algn="ctr" fontAlgn="ctr"/>
                      <a:r>
                        <a:rPr lang="tr-TR" sz="900" u="none" strike="noStrike" dirty="0">
                          <a:effectLst/>
                        </a:rPr>
                        <a:t>Standart Kod No</a:t>
                      </a:r>
                      <a:endParaRPr lang="tr-TR" sz="900" b="1" i="0" u="none" strike="noStrike" dirty="0">
                        <a:effectLst/>
                        <a:latin typeface="Times New Roman" panose="02020603050405020304" pitchFamily="18" charset="0"/>
                      </a:endParaRPr>
                    </a:p>
                  </a:txBody>
                  <a:tcPr marL="5143" marR="5143" marT="5143" marB="0" anchor="ctr">
                    <a:solidFill>
                      <a:schemeClr val="accent3">
                        <a:lumMod val="60000"/>
                        <a:lumOff val="40000"/>
                      </a:schemeClr>
                    </a:solidFill>
                  </a:tcPr>
                </a:tc>
                <a:tc>
                  <a:txBody>
                    <a:bodyPr/>
                    <a:lstStyle/>
                    <a:p>
                      <a:pPr algn="ctr" fontAlgn="ctr"/>
                      <a:r>
                        <a:rPr lang="tr-TR" sz="900" u="none" strike="noStrike" dirty="0">
                          <a:effectLst/>
                        </a:rPr>
                        <a:t>Kamu İç Kontrol Standardı Ve Genel Şartı</a:t>
                      </a:r>
                      <a:endParaRPr lang="tr-TR" sz="900" b="1" i="0" u="none" strike="noStrike" dirty="0">
                        <a:effectLst/>
                        <a:latin typeface="Times New Roman" panose="02020603050405020304" pitchFamily="18" charset="0"/>
                      </a:endParaRPr>
                    </a:p>
                  </a:txBody>
                  <a:tcPr marL="5143" marR="5143" marT="5143" marB="0" anchor="ctr">
                    <a:solidFill>
                      <a:schemeClr val="accent3">
                        <a:lumMod val="60000"/>
                        <a:lumOff val="40000"/>
                      </a:schemeClr>
                    </a:solidFill>
                  </a:tcPr>
                </a:tc>
                <a:tc>
                  <a:txBody>
                    <a:bodyPr/>
                    <a:lstStyle/>
                    <a:p>
                      <a:pPr algn="ctr" fontAlgn="ctr"/>
                      <a:r>
                        <a:rPr lang="tr-TR" sz="900" u="none" strike="noStrike" dirty="0">
                          <a:effectLst/>
                        </a:rPr>
                        <a:t>Mevcut Durum</a:t>
                      </a:r>
                      <a:endParaRPr lang="tr-TR" sz="900" b="1" i="0" u="none" strike="noStrike" dirty="0">
                        <a:effectLst/>
                        <a:latin typeface="Times New Roman" panose="02020603050405020304" pitchFamily="18" charset="0"/>
                      </a:endParaRPr>
                    </a:p>
                  </a:txBody>
                  <a:tcPr marL="5143" marR="5143" marT="5143" marB="0" anchor="ctr">
                    <a:solidFill>
                      <a:schemeClr val="accent3">
                        <a:lumMod val="60000"/>
                        <a:lumOff val="40000"/>
                      </a:schemeClr>
                    </a:solidFill>
                  </a:tcPr>
                </a:tc>
                <a:tc>
                  <a:txBody>
                    <a:bodyPr/>
                    <a:lstStyle/>
                    <a:p>
                      <a:pPr algn="ctr" fontAlgn="ctr"/>
                      <a:r>
                        <a:rPr lang="tr-TR" sz="900" u="none" strike="noStrike" dirty="0">
                          <a:effectLst/>
                        </a:rPr>
                        <a:t>Eylem Kod No</a:t>
                      </a:r>
                      <a:endParaRPr lang="tr-TR" sz="900" b="1" i="0" u="none" strike="noStrike" dirty="0">
                        <a:effectLst/>
                        <a:latin typeface="Times New Roman" panose="02020603050405020304" pitchFamily="18" charset="0"/>
                      </a:endParaRPr>
                    </a:p>
                  </a:txBody>
                  <a:tcPr marL="5143" marR="5143" marT="5143" marB="0" anchor="ctr">
                    <a:solidFill>
                      <a:schemeClr val="accent3">
                        <a:lumMod val="60000"/>
                        <a:lumOff val="40000"/>
                      </a:schemeClr>
                    </a:solidFill>
                  </a:tcPr>
                </a:tc>
                <a:tc>
                  <a:txBody>
                    <a:bodyPr/>
                    <a:lstStyle/>
                    <a:p>
                      <a:pPr algn="ctr" fontAlgn="ctr"/>
                      <a:r>
                        <a:rPr lang="tr-TR" sz="900" u="none" strike="noStrike" dirty="0">
                          <a:effectLst/>
                        </a:rPr>
                        <a:t>Öngörülen Eylem veya Eylemler</a:t>
                      </a:r>
                      <a:endParaRPr lang="tr-TR" sz="900" b="1" i="0" u="none" strike="noStrike" dirty="0">
                        <a:effectLst/>
                        <a:latin typeface="Times New Roman" panose="02020603050405020304" pitchFamily="18" charset="0"/>
                      </a:endParaRPr>
                    </a:p>
                  </a:txBody>
                  <a:tcPr marL="5143" marR="5143" marT="5143" marB="0" anchor="ctr">
                    <a:solidFill>
                      <a:schemeClr val="accent3">
                        <a:lumMod val="60000"/>
                        <a:lumOff val="40000"/>
                      </a:schemeClr>
                    </a:solidFill>
                  </a:tcPr>
                </a:tc>
                <a:tc>
                  <a:txBody>
                    <a:bodyPr/>
                    <a:lstStyle/>
                    <a:p>
                      <a:pPr algn="ctr" fontAlgn="ctr"/>
                      <a:r>
                        <a:rPr lang="tr-TR" sz="900" u="none" strike="noStrike" dirty="0">
                          <a:effectLst/>
                        </a:rPr>
                        <a:t>Sorumlu Birim </a:t>
                      </a:r>
                      <a:endParaRPr lang="tr-TR" sz="900" b="1" i="0" u="none" strike="noStrike" dirty="0">
                        <a:effectLst/>
                        <a:latin typeface="Times New Roman" panose="02020603050405020304" pitchFamily="18" charset="0"/>
                      </a:endParaRPr>
                    </a:p>
                  </a:txBody>
                  <a:tcPr marL="5143" marR="5143" marT="5143" marB="0" anchor="ctr">
                    <a:solidFill>
                      <a:schemeClr val="accent3">
                        <a:lumMod val="60000"/>
                        <a:lumOff val="40000"/>
                      </a:schemeClr>
                    </a:solidFill>
                  </a:tcPr>
                </a:tc>
                <a:tc>
                  <a:txBody>
                    <a:bodyPr/>
                    <a:lstStyle/>
                    <a:p>
                      <a:pPr algn="ctr" fontAlgn="ctr"/>
                      <a:r>
                        <a:rPr lang="tr-TR" sz="900" u="none" strike="noStrike" dirty="0">
                          <a:effectLst/>
                        </a:rPr>
                        <a:t>İşbirliği Yapılacak Birim</a:t>
                      </a:r>
                      <a:endParaRPr lang="tr-TR" sz="900" b="1" i="0" u="none" strike="noStrike" dirty="0">
                        <a:effectLst/>
                        <a:latin typeface="Times New Roman" panose="02020603050405020304" pitchFamily="18" charset="0"/>
                      </a:endParaRPr>
                    </a:p>
                  </a:txBody>
                  <a:tcPr marL="5143" marR="5143" marT="5143" marB="0" anchor="ctr">
                    <a:solidFill>
                      <a:schemeClr val="accent3">
                        <a:lumMod val="60000"/>
                        <a:lumOff val="40000"/>
                      </a:schemeClr>
                    </a:solidFill>
                  </a:tcPr>
                </a:tc>
                <a:tc>
                  <a:txBody>
                    <a:bodyPr/>
                    <a:lstStyle/>
                    <a:p>
                      <a:pPr algn="ctr" fontAlgn="ctr"/>
                      <a:r>
                        <a:rPr lang="tr-TR" sz="900" u="none" strike="noStrike" dirty="0">
                          <a:effectLst/>
                        </a:rPr>
                        <a:t>Çıktı/Sonuç</a:t>
                      </a:r>
                      <a:endParaRPr lang="tr-TR" sz="900" b="1" i="0" u="none" strike="noStrike" dirty="0">
                        <a:effectLst/>
                        <a:latin typeface="Times New Roman" panose="02020603050405020304" pitchFamily="18" charset="0"/>
                      </a:endParaRPr>
                    </a:p>
                  </a:txBody>
                  <a:tcPr marL="5143" marR="5143" marT="5143" marB="0" anchor="ctr">
                    <a:solidFill>
                      <a:schemeClr val="accent3">
                        <a:lumMod val="60000"/>
                        <a:lumOff val="40000"/>
                      </a:schemeClr>
                    </a:solidFill>
                  </a:tcPr>
                </a:tc>
                <a:tc>
                  <a:txBody>
                    <a:bodyPr/>
                    <a:lstStyle/>
                    <a:p>
                      <a:pPr algn="ctr" fontAlgn="ctr"/>
                      <a:r>
                        <a:rPr lang="tr-TR" sz="900" u="none" strike="noStrike" dirty="0">
                          <a:effectLst/>
                        </a:rPr>
                        <a:t>Tamamlanma Tarihi</a:t>
                      </a:r>
                      <a:endParaRPr lang="tr-TR" sz="900" b="1" i="0" u="none" strike="noStrike" dirty="0">
                        <a:effectLst/>
                        <a:latin typeface="Times New Roman" panose="02020603050405020304" pitchFamily="18" charset="0"/>
                      </a:endParaRPr>
                    </a:p>
                  </a:txBody>
                  <a:tcPr marL="5143" marR="5143" marT="5143" marB="0" anchor="ctr">
                    <a:solidFill>
                      <a:schemeClr val="accent3">
                        <a:lumMod val="60000"/>
                        <a:lumOff val="40000"/>
                      </a:schemeClr>
                    </a:solidFill>
                  </a:tcPr>
                </a:tc>
                <a:tc>
                  <a:txBody>
                    <a:bodyPr/>
                    <a:lstStyle/>
                    <a:p>
                      <a:pPr algn="ctr" fontAlgn="ctr"/>
                      <a:r>
                        <a:rPr lang="tr-TR" sz="900" u="none" strike="noStrike" dirty="0">
                          <a:effectLst/>
                        </a:rPr>
                        <a:t>AÇIKLAMA</a:t>
                      </a:r>
                      <a:endParaRPr lang="tr-TR" sz="900" b="1" i="0" u="none" strike="noStrike" dirty="0">
                        <a:effectLst/>
                        <a:latin typeface="Times New Roman" panose="02020603050405020304" pitchFamily="18" charset="0"/>
                      </a:endParaRPr>
                    </a:p>
                  </a:txBody>
                  <a:tcPr marL="5143" marR="5143" marT="5143" marB="0" anchor="ctr">
                    <a:solidFill>
                      <a:schemeClr val="accent3">
                        <a:lumMod val="60000"/>
                        <a:lumOff val="40000"/>
                      </a:schemeClr>
                    </a:solidFill>
                  </a:tcPr>
                </a:tc>
                <a:extLst>
                  <a:ext uri="{0D108BD9-81ED-4DB2-BD59-A6C34878D82A}">
                    <a16:rowId xmlns:a16="http://schemas.microsoft.com/office/drawing/2014/main" val="10000"/>
                  </a:ext>
                </a:extLst>
              </a:tr>
            </a:tbl>
          </a:graphicData>
        </a:graphic>
      </p:graphicFrame>
      <p:graphicFrame>
        <p:nvGraphicFramePr>
          <p:cNvPr id="4" name="Tablo 3"/>
          <p:cNvGraphicFramePr>
            <a:graphicFrameLocks noGrp="1"/>
          </p:cNvGraphicFramePr>
          <p:nvPr>
            <p:extLst>
              <p:ext uri="{D42A27DB-BD31-4B8C-83A1-F6EECF244321}">
                <p14:modId xmlns:p14="http://schemas.microsoft.com/office/powerpoint/2010/main" val="331522195"/>
              </p:ext>
            </p:extLst>
          </p:nvPr>
        </p:nvGraphicFramePr>
        <p:xfrm>
          <a:off x="19889" y="1484784"/>
          <a:ext cx="9124110" cy="5373216"/>
        </p:xfrm>
        <a:graphic>
          <a:graphicData uri="http://schemas.openxmlformats.org/drawingml/2006/table">
            <a:tbl>
              <a:tblPr>
                <a:tableStyleId>{5C22544A-7EE6-4342-B048-85BDC9FD1C3A}</a:tableStyleId>
              </a:tblPr>
              <a:tblGrid>
                <a:gridCol w="435410">
                  <a:extLst>
                    <a:ext uri="{9D8B030D-6E8A-4147-A177-3AD203B41FA5}">
                      <a16:colId xmlns:a16="http://schemas.microsoft.com/office/drawing/2014/main" val="20000"/>
                    </a:ext>
                  </a:extLst>
                </a:gridCol>
                <a:gridCol w="1380397">
                  <a:extLst>
                    <a:ext uri="{9D8B030D-6E8A-4147-A177-3AD203B41FA5}">
                      <a16:colId xmlns:a16="http://schemas.microsoft.com/office/drawing/2014/main" val="20001"/>
                    </a:ext>
                  </a:extLst>
                </a:gridCol>
                <a:gridCol w="1728192">
                  <a:extLst>
                    <a:ext uri="{9D8B030D-6E8A-4147-A177-3AD203B41FA5}">
                      <a16:colId xmlns:a16="http://schemas.microsoft.com/office/drawing/2014/main" val="20002"/>
                    </a:ext>
                  </a:extLst>
                </a:gridCol>
                <a:gridCol w="504056">
                  <a:extLst>
                    <a:ext uri="{9D8B030D-6E8A-4147-A177-3AD203B41FA5}">
                      <a16:colId xmlns:a16="http://schemas.microsoft.com/office/drawing/2014/main" val="20003"/>
                    </a:ext>
                  </a:extLst>
                </a:gridCol>
                <a:gridCol w="1512168">
                  <a:extLst>
                    <a:ext uri="{9D8B030D-6E8A-4147-A177-3AD203B41FA5}">
                      <a16:colId xmlns:a16="http://schemas.microsoft.com/office/drawing/2014/main" val="20004"/>
                    </a:ext>
                  </a:extLst>
                </a:gridCol>
                <a:gridCol w="648072">
                  <a:extLst>
                    <a:ext uri="{9D8B030D-6E8A-4147-A177-3AD203B41FA5}">
                      <a16:colId xmlns:a16="http://schemas.microsoft.com/office/drawing/2014/main" val="20005"/>
                    </a:ext>
                  </a:extLst>
                </a:gridCol>
                <a:gridCol w="576064">
                  <a:extLst>
                    <a:ext uri="{9D8B030D-6E8A-4147-A177-3AD203B41FA5}">
                      <a16:colId xmlns:a16="http://schemas.microsoft.com/office/drawing/2014/main" val="20006"/>
                    </a:ext>
                  </a:extLst>
                </a:gridCol>
                <a:gridCol w="720080">
                  <a:extLst>
                    <a:ext uri="{9D8B030D-6E8A-4147-A177-3AD203B41FA5}">
                      <a16:colId xmlns:a16="http://schemas.microsoft.com/office/drawing/2014/main" val="20007"/>
                    </a:ext>
                  </a:extLst>
                </a:gridCol>
                <a:gridCol w="648072">
                  <a:extLst>
                    <a:ext uri="{9D8B030D-6E8A-4147-A177-3AD203B41FA5}">
                      <a16:colId xmlns:a16="http://schemas.microsoft.com/office/drawing/2014/main" val="20008"/>
                    </a:ext>
                  </a:extLst>
                </a:gridCol>
                <a:gridCol w="971599">
                  <a:extLst>
                    <a:ext uri="{9D8B030D-6E8A-4147-A177-3AD203B41FA5}">
                      <a16:colId xmlns:a16="http://schemas.microsoft.com/office/drawing/2014/main" val="20009"/>
                    </a:ext>
                  </a:extLst>
                </a:gridCol>
              </a:tblGrid>
              <a:tr h="1882833">
                <a:tc>
                  <a:txBody>
                    <a:bodyPr/>
                    <a:lstStyle/>
                    <a:p>
                      <a:pPr algn="ctr" fontAlgn="ctr"/>
                      <a:r>
                        <a:rPr lang="tr-TR" sz="1050" b="0" i="0" u="none" strike="noStrike" dirty="0">
                          <a:solidFill>
                            <a:schemeClr val="tx1"/>
                          </a:solidFill>
                          <a:effectLst/>
                          <a:latin typeface="+mn-lt"/>
                        </a:rPr>
                        <a:t>BİS 13.7</a:t>
                      </a:r>
                    </a:p>
                  </a:txBody>
                  <a:tcPr marL="0" marR="0" marT="0" marB="0" anchor="ctr"/>
                </a:tc>
                <a:tc>
                  <a:txBody>
                    <a:bodyPr/>
                    <a:lstStyle/>
                    <a:p>
                      <a:pPr algn="ctr" fontAlgn="ctr"/>
                      <a:r>
                        <a:rPr lang="tr-TR" sz="1050" b="0" i="0" u="none" strike="noStrike" dirty="0">
                          <a:solidFill>
                            <a:schemeClr val="tx1"/>
                          </a:solidFill>
                          <a:effectLst/>
                          <a:latin typeface="+mn-lt"/>
                        </a:rPr>
                        <a:t>İdarenin yatay ve dikey iletişim sistemi personelin değerlendirme, öneri ve sorunlarını iletebilmelerini sağlamalıdır.</a:t>
                      </a:r>
                    </a:p>
                  </a:txBody>
                  <a:tcPr marL="0" marR="0" marT="0" marB="0" anchor="ctr"/>
                </a:tc>
                <a:tc>
                  <a:txBody>
                    <a:bodyPr/>
                    <a:lstStyle/>
                    <a:p>
                      <a:pPr algn="ctr" fontAlgn="ctr"/>
                      <a:r>
                        <a:rPr lang="tr-TR" sz="1050" b="0" i="0" u="none" strike="noStrike" dirty="0">
                          <a:solidFill>
                            <a:schemeClr val="tx1"/>
                          </a:solidFill>
                          <a:effectLst/>
                          <a:latin typeface="+mn-lt"/>
                        </a:rPr>
                        <a:t>1. 4982 sayılı Kanun, 3071 sayılı  Kanun,  Devlet Memurlarının Şikayet ve Müracaatları Hakkında Yönetmelik,</a:t>
                      </a:r>
                      <a:br>
                        <a:rPr lang="tr-TR" sz="1050" b="0" i="0" u="none" strike="noStrike" dirty="0">
                          <a:solidFill>
                            <a:schemeClr val="tx1"/>
                          </a:solidFill>
                          <a:effectLst/>
                          <a:latin typeface="+mn-lt"/>
                        </a:rPr>
                      </a:br>
                      <a:r>
                        <a:rPr lang="tr-TR" sz="1050" b="0" i="0" u="none" strike="noStrike" dirty="0">
                          <a:solidFill>
                            <a:schemeClr val="tx1"/>
                          </a:solidFill>
                          <a:effectLst/>
                          <a:latin typeface="+mn-lt"/>
                        </a:rPr>
                        <a:t>2. Üniversitemiz personeli öneri ve sorunlarını şifahen ve kurumsal e-posta hesapları yardımıyla iletmektedirler. Üniversite Bilgi Sistemi üzerinde bu iletişim sistemi için gerekli altyapı mevcuttur.</a:t>
                      </a:r>
                    </a:p>
                  </a:txBody>
                  <a:tcPr marL="0" marR="0" marT="0" marB="0" anchor="ctr"/>
                </a:tc>
                <a:tc>
                  <a:txBody>
                    <a:bodyPr/>
                    <a:lstStyle/>
                    <a:p>
                      <a:pPr algn="ctr" fontAlgn="ctr"/>
                      <a:r>
                        <a:rPr lang="tr-TR" sz="1050" b="0" i="0" u="none" strike="noStrike" dirty="0">
                          <a:solidFill>
                            <a:schemeClr val="tx1"/>
                          </a:solidFill>
                          <a:effectLst/>
                          <a:latin typeface="+mn-lt"/>
                        </a:rPr>
                        <a:t>BİS 13.7.1</a:t>
                      </a:r>
                    </a:p>
                  </a:txBody>
                  <a:tcPr marL="0" marR="0" marT="0" marB="0" anchor="ctr"/>
                </a:tc>
                <a:tc>
                  <a:txBody>
                    <a:bodyPr/>
                    <a:lstStyle/>
                    <a:p>
                      <a:pPr algn="ctr" fontAlgn="ctr"/>
                      <a:r>
                        <a:rPr lang="tr-TR" sz="1050" b="0" i="0" u="none" strike="noStrike" dirty="0">
                          <a:solidFill>
                            <a:schemeClr val="tx1"/>
                          </a:solidFill>
                          <a:effectLst/>
                          <a:latin typeface="+mn-lt"/>
                        </a:rPr>
                        <a:t>Üniversitenin muhtelif yerlerine yerleştirilen dilek ve şikayet </a:t>
                      </a:r>
                      <a:r>
                        <a:rPr lang="tr-TR" sz="1050" b="0" i="0" u="none" strike="noStrike" dirty="0" err="1">
                          <a:solidFill>
                            <a:schemeClr val="tx1"/>
                          </a:solidFill>
                          <a:effectLst/>
                          <a:latin typeface="+mn-lt"/>
                        </a:rPr>
                        <a:t>kutularıından</a:t>
                      </a:r>
                      <a:r>
                        <a:rPr lang="tr-TR" sz="1050" b="0" i="0" u="none" strike="noStrike" dirty="0">
                          <a:solidFill>
                            <a:schemeClr val="tx1"/>
                          </a:solidFill>
                          <a:effectLst/>
                          <a:latin typeface="+mn-lt"/>
                        </a:rPr>
                        <a:t> çıkan sonuçlar raporlanarak üst yönetime sunulacaktır.</a:t>
                      </a:r>
                    </a:p>
                  </a:txBody>
                  <a:tcPr marL="0" marR="0" marT="0" marB="0" anchor="ctr"/>
                </a:tc>
                <a:tc>
                  <a:txBody>
                    <a:bodyPr/>
                    <a:lstStyle/>
                    <a:p>
                      <a:pPr algn="ctr" fontAlgn="ctr"/>
                      <a:r>
                        <a:rPr lang="tr-TR" sz="1050" b="0" i="0" u="none" strike="noStrike" dirty="0">
                          <a:solidFill>
                            <a:schemeClr val="tx1"/>
                          </a:solidFill>
                          <a:effectLst/>
                          <a:latin typeface="+mn-lt"/>
                        </a:rPr>
                        <a:t>Genel Sekreterlik</a:t>
                      </a:r>
                    </a:p>
                  </a:txBody>
                  <a:tcPr marL="0" marR="0" marT="0" marB="0" anchor="ctr"/>
                </a:tc>
                <a:tc>
                  <a:txBody>
                    <a:bodyPr/>
                    <a:lstStyle/>
                    <a:p>
                      <a:pPr algn="ctr" fontAlgn="ctr"/>
                      <a:r>
                        <a:rPr lang="tr-TR" sz="1050" b="0" i="0" u="none" strike="noStrike" dirty="0">
                          <a:solidFill>
                            <a:schemeClr val="tx1"/>
                          </a:solidFill>
                          <a:effectLst/>
                          <a:latin typeface="+mn-lt"/>
                        </a:rPr>
                        <a:t>İdari ve Mali İşler Daire Başkanlığı</a:t>
                      </a:r>
                    </a:p>
                  </a:txBody>
                  <a:tcPr marL="0" marR="0" marT="0" marB="0" anchor="ctr"/>
                </a:tc>
                <a:tc>
                  <a:txBody>
                    <a:bodyPr/>
                    <a:lstStyle/>
                    <a:p>
                      <a:pPr algn="ctr" fontAlgn="ctr"/>
                      <a:r>
                        <a:rPr lang="tr-TR" sz="1050" b="0" i="0" u="none" strike="noStrike" dirty="0">
                          <a:solidFill>
                            <a:schemeClr val="tx1"/>
                          </a:solidFill>
                          <a:effectLst/>
                          <a:latin typeface="+mn-lt"/>
                        </a:rPr>
                        <a:t>Dilek ve şikayetlerin yazıldığı dokümanlar, Sonuç Raporları</a:t>
                      </a:r>
                    </a:p>
                  </a:txBody>
                  <a:tcPr marL="0" marR="0" marT="0" marB="0" anchor="ctr"/>
                </a:tc>
                <a:tc>
                  <a:txBody>
                    <a:bodyPr/>
                    <a:lstStyle/>
                    <a:p>
                      <a:pPr algn="ctr" fontAlgn="ctr"/>
                      <a:r>
                        <a:rPr lang="tr-TR" sz="1050" b="0" i="0" u="none" strike="noStrike" dirty="0">
                          <a:solidFill>
                            <a:schemeClr val="tx1"/>
                          </a:solidFill>
                          <a:effectLst/>
                          <a:latin typeface="+mn-lt"/>
                        </a:rPr>
                        <a:t>31.12.2020</a:t>
                      </a:r>
                    </a:p>
                  </a:txBody>
                  <a:tcPr marL="0" marR="0" marT="0" marB="0" anchor="ctr"/>
                </a:tc>
                <a:tc>
                  <a:txBody>
                    <a:bodyPr/>
                    <a:lstStyle/>
                    <a:p>
                      <a:pPr algn="ctr" rtl="0" fontAlgn="ctr"/>
                      <a:r>
                        <a:rPr lang="tr-TR" sz="1200" b="1" u="none" strike="noStrike" dirty="0">
                          <a:solidFill>
                            <a:srgbClr val="00B050"/>
                          </a:solidFill>
                          <a:effectLst/>
                          <a:latin typeface="+mn-lt"/>
                        </a:rPr>
                        <a:t>TAMAMLANDI</a:t>
                      </a:r>
                      <a:endParaRPr lang="tr-TR" sz="1200" b="1" i="0" u="none" strike="noStrike" dirty="0">
                        <a:solidFill>
                          <a:srgbClr val="00B050"/>
                        </a:solidFill>
                        <a:effectLst/>
                        <a:latin typeface="+mn-lt"/>
                      </a:endParaRPr>
                    </a:p>
                  </a:txBody>
                  <a:tcPr marL="5143" marR="5143" marT="5143" marB="0" anchor="ctr"/>
                </a:tc>
                <a:extLst>
                  <a:ext uri="{0D108BD9-81ED-4DB2-BD59-A6C34878D82A}">
                    <a16:rowId xmlns:a16="http://schemas.microsoft.com/office/drawing/2014/main" val="10000"/>
                  </a:ext>
                </a:extLst>
              </a:tr>
              <a:tr h="3490383">
                <a:tc>
                  <a:txBody>
                    <a:bodyPr/>
                    <a:lstStyle/>
                    <a:p>
                      <a:pPr algn="ctr" fontAlgn="ctr"/>
                      <a:r>
                        <a:rPr lang="tr-TR" sz="1050" b="0" i="0" u="none" strike="noStrike">
                          <a:solidFill>
                            <a:schemeClr val="tx1"/>
                          </a:solidFill>
                          <a:effectLst/>
                          <a:latin typeface="+mn-lt"/>
                        </a:rPr>
                        <a:t>BİS 14.1</a:t>
                      </a:r>
                    </a:p>
                  </a:txBody>
                  <a:tcPr marL="0" marR="0" marT="0" marB="0" anchor="ctr"/>
                </a:tc>
                <a:tc>
                  <a:txBody>
                    <a:bodyPr/>
                    <a:lstStyle/>
                    <a:p>
                      <a:pPr algn="ctr" fontAlgn="ctr"/>
                      <a:r>
                        <a:rPr lang="tr-TR" sz="1050" b="0" i="0" u="none" strike="noStrike">
                          <a:solidFill>
                            <a:schemeClr val="tx1"/>
                          </a:solidFill>
                          <a:effectLst/>
                          <a:latin typeface="+mn-lt"/>
                        </a:rPr>
                        <a:t>İdareler, her yıl, amaçları, hedefleri, stratejileri, varlıkları, yükümlülükleri ve performans programlarını kamuoyuna açıklamalıdır.</a:t>
                      </a:r>
                    </a:p>
                  </a:txBody>
                  <a:tcPr marL="0" marR="0" marT="0" marB="0" anchor="ctr"/>
                </a:tc>
                <a:tc>
                  <a:txBody>
                    <a:bodyPr/>
                    <a:lstStyle/>
                    <a:p>
                      <a:pPr algn="ctr" fontAlgn="ctr"/>
                      <a:r>
                        <a:rPr lang="tr-TR" sz="1050" b="0" i="0" u="none" strike="noStrike">
                          <a:solidFill>
                            <a:schemeClr val="tx1"/>
                          </a:solidFill>
                          <a:effectLst/>
                          <a:latin typeface="+mn-lt"/>
                        </a:rPr>
                        <a:t>1. 5018 sayılı Kanun (md. 10),   Birim ve İdare Faaliyet Raporu,  Kurumsal Mali Durum ve Beklentiler Raporu</a:t>
                      </a:r>
                      <a:br>
                        <a:rPr lang="tr-TR" sz="1050" b="0" i="0" u="none" strike="noStrike">
                          <a:solidFill>
                            <a:schemeClr val="tx1"/>
                          </a:solidFill>
                          <a:effectLst/>
                          <a:latin typeface="+mn-lt"/>
                        </a:rPr>
                      </a:br>
                      <a:r>
                        <a:rPr lang="tr-TR" sz="1050" b="0" i="0" u="none" strike="noStrike">
                          <a:solidFill>
                            <a:schemeClr val="tx1"/>
                          </a:solidFill>
                          <a:effectLst/>
                          <a:latin typeface="+mn-lt"/>
                        </a:rPr>
                        <a:t>2. Üniversitemizin stratejik planı hazırlandıktan sonra web sitemizde yayınlanmaktadır. Üniversitemizde performans programı henüz hazırlanmamıştır.</a:t>
                      </a:r>
                    </a:p>
                  </a:txBody>
                  <a:tcPr marL="0" marR="0" marT="0" marB="0" anchor="ctr"/>
                </a:tc>
                <a:tc>
                  <a:txBody>
                    <a:bodyPr/>
                    <a:lstStyle/>
                    <a:p>
                      <a:pPr algn="ctr" fontAlgn="ctr"/>
                      <a:r>
                        <a:rPr lang="tr-TR" sz="1050" b="0" i="0" u="none" strike="noStrike">
                          <a:solidFill>
                            <a:schemeClr val="tx1"/>
                          </a:solidFill>
                          <a:effectLst/>
                          <a:latin typeface="+mn-lt"/>
                        </a:rPr>
                        <a:t>BİS 14.1.1</a:t>
                      </a:r>
                    </a:p>
                  </a:txBody>
                  <a:tcPr marL="0" marR="0" marT="0" marB="0" anchor="ctr"/>
                </a:tc>
                <a:tc>
                  <a:txBody>
                    <a:bodyPr/>
                    <a:lstStyle/>
                    <a:p>
                      <a:pPr algn="ctr" fontAlgn="ctr"/>
                      <a:r>
                        <a:rPr lang="tr-TR" sz="1050" b="0" i="0" u="none" strike="noStrike">
                          <a:solidFill>
                            <a:schemeClr val="tx1"/>
                          </a:solidFill>
                          <a:effectLst/>
                          <a:latin typeface="+mn-lt"/>
                        </a:rPr>
                        <a:t>Üniversitemiz Yıllık Performans Programı hazırlandıktan sonra  internet sayfamızda yayınlanacaktır.</a:t>
                      </a:r>
                    </a:p>
                  </a:txBody>
                  <a:tcPr marL="0" marR="0" marT="0" marB="0" anchor="ctr"/>
                </a:tc>
                <a:tc>
                  <a:txBody>
                    <a:bodyPr/>
                    <a:lstStyle/>
                    <a:p>
                      <a:pPr algn="ctr" fontAlgn="ctr"/>
                      <a:r>
                        <a:rPr lang="tr-TR" sz="1050" b="0" i="0" u="none" strike="noStrike">
                          <a:solidFill>
                            <a:schemeClr val="tx1"/>
                          </a:solidFill>
                          <a:effectLst/>
                          <a:latin typeface="+mn-lt"/>
                        </a:rPr>
                        <a:t>Strateji Geliştirme Daire Başkanlığı</a:t>
                      </a:r>
                    </a:p>
                  </a:txBody>
                  <a:tcPr marL="0" marR="0" marT="0" marB="0" anchor="ctr"/>
                </a:tc>
                <a:tc>
                  <a:txBody>
                    <a:bodyPr/>
                    <a:lstStyle/>
                    <a:p>
                      <a:pPr algn="ctr" fontAlgn="ctr"/>
                      <a:r>
                        <a:rPr lang="tr-TR" sz="1050" b="0" i="0" u="none" strike="noStrike" dirty="0">
                          <a:solidFill>
                            <a:schemeClr val="tx1"/>
                          </a:solidFill>
                          <a:effectLst/>
                          <a:latin typeface="+mn-lt"/>
                        </a:rPr>
                        <a:t>Bilgi İşlem Daire Başkanlığı</a:t>
                      </a:r>
                    </a:p>
                  </a:txBody>
                  <a:tcPr marL="0" marR="0" marT="0" marB="0" anchor="ctr"/>
                </a:tc>
                <a:tc>
                  <a:txBody>
                    <a:bodyPr/>
                    <a:lstStyle/>
                    <a:p>
                      <a:pPr algn="ctr" fontAlgn="ctr"/>
                      <a:r>
                        <a:rPr lang="tr-TR" sz="1050" b="0" i="0" u="none" strike="noStrike">
                          <a:solidFill>
                            <a:schemeClr val="tx1"/>
                          </a:solidFill>
                          <a:effectLst/>
                          <a:latin typeface="+mn-lt"/>
                        </a:rPr>
                        <a:t>Performans Programı</a:t>
                      </a:r>
                    </a:p>
                  </a:txBody>
                  <a:tcPr marL="0" marR="0" marT="0" marB="0" anchor="ctr"/>
                </a:tc>
                <a:tc>
                  <a:txBody>
                    <a:bodyPr/>
                    <a:lstStyle/>
                    <a:p>
                      <a:pPr algn="ctr" rtl="0" fontAlgn="ctr"/>
                      <a:r>
                        <a:rPr lang="tr-TR" sz="1050" b="0" i="0" u="none" strike="noStrike" dirty="0">
                          <a:solidFill>
                            <a:schemeClr val="tx1"/>
                          </a:solidFill>
                          <a:effectLst/>
                          <a:latin typeface="+mn-lt"/>
                        </a:rPr>
                        <a:t>31.12.2020</a:t>
                      </a:r>
                    </a:p>
                  </a:txBody>
                  <a:tcPr marL="0" marR="0" marT="0" marB="0" anchor="ct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tr-TR" sz="1200" b="1" u="none" strike="noStrike" dirty="0">
                          <a:solidFill>
                            <a:srgbClr val="00B050"/>
                          </a:solidFill>
                          <a:effectLst/>
                        </a:rPr>
                        <a:t>TAMAMLANDI</a:t>
                      </a:r>
                      <a:endParaRPr lang="tr-TR" sz="1200" b="1" i="0" u="none" strike="noStrike" dirty="0">
                        <a:solidFill>
                          <a:srgbClr val="00B050"/>
                        </a:solidFill>
                        <a:effectLst/>
                        <a:latin typeface="Times New Roman" panose="02020603050405020304" pitchFamily="18" charset="0"/>
                      </a:endParaRPr>
                    </a:p>
                  </a:txBody>
                  <a:tcPr marL="5143" marR="5143" marT="5143" marB="0"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89857483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0"/>
            <a:ext cx="9144000" cy="8464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b="1" dirty="0"/>
              <a:t>EYLEMLERİN DURUMU VE </a:t>
            </a:r>
            <a:r>
              <a:rPr lang="tr-TR" sz="2800" b="1" dirty="0">
                <a:solidFill>
                  <a:schemeClr val="bg1"/>
                </a:solidFill>
              </a:rPr>
              <a:t>EYLEMİ GERÇEKLEŞTİREMEYEN  BİRİMLER</a:t>
            </a:r>
          </a:p>
        </p:txBody>
      </p:sp>
      <p:graphicFrame>
        <p:nvGraphicFramePr>
          <p:cNvPr id="3" name="Tablo 2"/>
          <p:cNvGraphicFramePr>
            <a:graphicFrameLocks noGrp="1"/>
          </p:cNvGraphicFramePr>
          <p:nvPr>
            <p:extLst>
              <p:ext uri="{D42A27DB-BD31-4B8C-83A1-F6EECF244321}">
                <p14:modId xmlns:p14="http://schemas.microsoft.com/office/powerpoint/2010/main" val="2880013592"/>
              </p:ext>
            </p:extLst>
          </p:nvPr>
        </p:nvGraphicFramePr>
        <p:xfrm>
          <a:off x="0" y="846492"/>
          <a:ext cx="9144000" cy="638292"/>
        </p:xfrm>
        <a:graphic>
          <a:graphicData uri="http://schemas.openxmlformats.org/drawingml/2006/table">
            <a:tbl>
              <a:tblPr>
                <a:tableStyleId>{5C22544A-7EE6-4342-B048-85BDC9FD1C3A}</a:tableStyleId>
              </a:tblPr>
              <a:tblGrid>
                <a:gridCol w="441593">
                  <a:extLst>
                    <a:ext uri="{9D8B030D-6E8A-4147-A177-3AD203B41FA5}">
                      <a16:colId xmlns:a16="http://schemas.microsoft.com/office/drawing/2014/main" val="20000"/>
                    </a:ext>
                  </a:extLst>
                </a:gridCol>
                <a:gridCol w="1362844">
                  <a:extLst>
                    <a:ext uri="{9D8B030D-6E8A-4147-A177-3AD203B41FA5}">
                      <a16:colId xmlns:a16="http://schemas.microsoft.com/office/drawing/2014/main" val="20001"/>
                    </a:ext>
                  </a:extLst>
                </a:gridCol>
                <a:gridCol w="1773981">
                  <a:extLst>
                    <a:ext uri="{9D8B030D-6E8A-4147-A177-3AD203B41FA5}">
                      <a16:colId xmlns:a16="http://schemas.microsoft.com/office/drawing/2014/main" val="20002"/>
                    </a:ext>
                  </a:extLst>
                </a:gridCol>
                <a:gridCol w="510116">
                  <a:extLst>
                    <a:ext uri="{9D8B030D-6E8A-4147-A177-3AD203B41FA5}">
                      <a16:colId xmlns:a16="http://schemas.microsoft.com/office/drawing/2014/main" val="20003"/>
                    </a:ext>
                  </a:extLst>
                </a:gridCol>
                <a:gridCol w="1491578">
                  <a:extLst>
                    <a:ext uri="{9D8B030D-6E8A-4147-A177-3AD203B41FA5}">
                      <a16:colId xmlns:a16="http://schemas.microsoft.com/office/drawing/2014/main" val="20004"/>
                    </a:ext>
                  </a:extLst>
                </a:gridCol>
                <a:gridCol w="720080">
                  <a:extLst>
                    <a:ext uri="{9D8B030D-6E8A-4147-A177-3AD203B41FA5}">
                      <a16:colId xmlns:a16="http://schemas.microsoft.com/office/drawing/2014/main" val="20005"/>
                    </a:ext>
                  </a:extLst>
                </a:gridCol>
                <a:gridCol w="504056">
                  <a:extLst>
                    <a:ext uri="{9D8B030D-6E8A-4147-A177-3AD203B41FA5}">
                      <a16:colId xmlns:a16="http://schemas.microsoft.com/office/drawing/2014/main" val="20006"/>
                    </a:ext>
                  </a:extLst>
                </a:gridCol>
                <a:gridCol w="720080">
                  <a:extLst>
                    <a:ext uri="{9D8B030D-6E8A-4147-A177-3AD203B41FA5}">
                      <a16:colId xmlns:a16="http://schemas.microsoft.com/office/drawing/2014/main" val="20007"/>
                    </a:ext>
                  </a:extLst>
                </a:gridCol>
                <a:gridCol w="648072">
                  <a:extLst>
                    <a:ext uri="{9D8B030D-6E8A-4147-A177-3AD203B41FA5}">
                      <a16:colId xmlns:a16="http://schemas.microsoft.com/office/drawing/2014/main" val="20008"/>
                    </a:ext>
                  </a:extLst>
                </a:gridCol>
                <a:gridCol w="971600">
                  <a:extLst>
                    <a:ext uri="{9D8B030D-6E8A-4147-A177-3AD203B41FA5}">
                      <a16:colId xmlns:a16="http://schemas.microsoft.com/office/drawing/2014/main" val="20009"/>
                    </a:ext>
                  </a:extLst>
                </a:gridCol>
              </a:tblGrid>
              <a:tr h="638292">
                <a:tc>
                  <a:txBody>
                    <a:bodyPr/>
                    <a:lstStyle/>
                    <a:p>
                      <a:pPr algn="ctr" fontAlgn="ctr"/>
                      <a:r>
                        <a:rPr lang="tr-TR" sz="900" u="none" strike="noStrike" dirty="0">
                          <a:effectLst/>
                        </a:rPr>
                        <a:t>Standart Kod No</a:t>
                      </a:r>
                      <a:endParaRPr lang="tr-TR" sz="900" b="1" i="0" u="none" strike="noStrike" dirty="0">
                        <a:effectLst/>
                        <a:latin typeface="Times New Roman" panose="02020603050405020304" pitchFamily="18" charset="0"/>
                      </a:endParaRPr>
                    </a:p>
                  </a:txBody>
                  <a:tcPr marL="5143" marR="5143" marT="5143" marB="0" anchor="ctr">
                    <a:solidFill>
                      <a:schemeClr val="accent3">
                        <a:lumMod val="60000"/>
                        <a:lumOff val="40000"/>
                      </a:schemeClr>
                    </a:solidFill>
                  </a:tcPr>
                </a:tc>
                <a:tc>
                  <a:txBody>
                    <a:bodyPr/>
                    <a:lstStyle/>
                    <a:p>
                      <a:pPr algn="ctr" fontAlgn="ctr"/>
                      <a:r>
                        <a:rPr lang="tr-TR" sz="900" u="none" strike="noStrike" dirty="0">
                          <a:effectLst/>
                        </a:rPr>
                        <a:t>Kamu İç Kontrol Standardı Ve Genel Şartı</a:t>
                      </a:r>
                      <a:endParaRPr lang="tr-TR" sz="900" b="1" i="0" u="none" strike="noStrike" dirty="0">
                        <a:effectLst/>
                        <a:latin typeface="Times New Roman" panose="02020603050405020304" pitchFamily="18" charset="0"/>
                      </a:endParaRPr>
                    </a:p>
                  </a:txBody>
                  <a:tcPr marL="5143" marR="5143" marT="5143" marB="0" anchor="ctr">
                    <a:solidFill>
                      <a:schemeClr val="accent3">
                        <a:lumMod val="60000"/>
                        <a:lumOff val="40000"/>
                      </a:schemeClr>
                    </a:solidFill>
                  </a:tcPr>
                </a:tc>
                <a:tc>
                  <a:txBody>
                    <a:bodyPr/>
                    <a:lstStyle/>
                    <a:p>
                      <a:pPr algn="ctr" fontAlgn="ctr"/>
                      <a:r>
                        <a:rPr lang="tr-TR" sz="900" u="none" strike="noStrike" dirty="0">
                          <a:effectLst/>
                        </a:rPr>
                        <a:t>Mevcut Durum</a:t>
                      </a:r>
                      <a:endParaRPr lang="tr-TR" sz="900" b="1" i="0" u="none" strike="noStrike" dirty="0">
                        <a:effectLst/>
                        <a:latin typeface="Times New Roman" panose="02020603050405020304" pitchFamily="18" charset="0"/>
                      </a:endParaRPr>
                    </a:p>
                  </a:txBody>
                  <a:tcPr marL="5143" marR="5143" marT="5143" marB="0" anchor="ctr">
                    <a:solidFill>
                      <a:schemeClr val="accent3">
                        <a:lumMod val="60000"/>
                        <a:lumOff val="40000"/>
                      </a:schemeClr>
                    </a:solidFill>
                  </a:tcPr>
                </a:tc>
                <a:tc>
                  <a:txBody>
                    <a:bodyPr/>
                    <a:lstStyle/>
                    <a:p>
                      <a:pPr algn="ctr" fontAlgn="ctr"/>
                      <a:r>
                        <a:rPr lang="tr-TR" sz="900" u="none" strike="noStrike" dirty="0">
                          <a:effectLst/>
                        </a:rPr>
                        <a:t>Eylem Kod No</a:t>
                      </a:r>
                      <a:endParaRPr lang="tr-TR" sz="900" b="1" i="0" u="none" strike="noStrike" dirty="0">
                        <a:effectLst/>
                        <a:latin typeface="Times New Roman" panose="02020603050405020304" pitchFamily="18" charset="0"/>
                      </a:endParaRPr>
                    </a:p>
                  </a:txBody>
                  <a:tcPr marL="5143" marR="5143" marT="5143" marB="0" anchor="ctr">
                    <a:solidFill>
                      <a:schemeClr val="accent3">
                        <a:lumMod val="60000"/>
                        <a:lumOff val="40000"/>
                      </a:schemeClr>
                    </a:solidFill>
                  </a:tcPr>
                </a:tc>
                <a:tc>
                  <a:txBody>
                    <a:bodyPr/>
                    <a:lstStyle/>
                    <a:p>
                      <a:pPr algn="ctr" fontAlgn="ctr"/>
                      <a:r>
                        <a:rPr lang="tr-TR" sz="900" u="none" strike="noStrike" dirty="0">
                          <a:effectLst/>
                        </a:rPr>
                        <a:t>Öngörülen Eylem veya Eylemler</a:t>
                      </a:r>
                      <a:endParaRPr lang="tr-TR" sz="900" b="1" i="0" u="none" strike="noStrike" dirty="0">
                        <a:effectLst/>
                        <a:latin typeface="Times New Roman" panose="02020603050405020304" pitchFamily="18" charset="0"/>
                      </a:endParaRPr>
                    </a:p>
                  </a:txBody>
                  <a:tcPr marL="5143" marR="5143" marT="5143" marB="0" anchor="ctr">
                    <a:solidFill>
                      <a:schemeClr val="accent3">
                        <a:lumMod val="60000"/>
                        <a:lumOff val="40000"/>
                      </a:schemeClr>
                    </a:solidFill>
                  </a:tcPr>
                </a:tc>
                <a:tc>
                  <a:txBody>
                    <a:bodyPr/>
                    <a:lstStyle/>
                    <a:p>
                      <a:pPr algn="ctr" fontAlgn="ctr"/>
                      <a:r>
                        <a:rPr lang="tr-TR" sz="900" u="none" strike="noStrike" dirty="0">
                          <a:effectLst/>
                        </a:rPr>
                        <a:t>Sorumlu Birim </a:t>
                      </a:r>
                      <a:endParaRPr lang="tr-TR" sz="900" b="1" i="0" u="none" strike="noStrike" dirty="0">
                        <a:effectLst/>
                        <a:latin typeface="Times New Roman" panose="02020603050405020304" pitchFamily="18" charset="0"/>
                      </a:endParaRPr>
                    </a:p>
                  </a:txBody>
                  <a:tcPr marL="5143" marR="5143" marT="5143" marB="0" anchor="ctr">
                    <a:solidFill>
                      <a:schemeClr val="accent3">
                        <a:lumMod val="60000"/>
                        <a:lumOff val="40000"/>
                      </a:schemeClr>
                    </a:solidFill>
                  </a:tcPr>
                </a:tc>
                <a:tc>
                  <a:txBody>
                    <a:bodyPr/>
                    <a:lstStyle/>
                    <a:p>
                      <a:pPr algn="ctr" fontAlgn="ctr"/>
                      <a:r>
                        <a:rPr lang="tr-TR" sz="900" u="none" strike="noStrike" dirty="0">
                          <a:effectLst/>
                        </a:rPr>
                        <a:t>İşbirliği Yapılacak Birim</a:t>
                      </a:r>
                      <a:endParaRPr lang="tr-TR" sz="900" b="1" i="0" u="none" strike="noStrike" dirty="0">
                        <a:effectLst/>
                        <a:latin typeface="Times New Roman" panose="02020603050405020304" pitchFamily="18" charset="0"/>
                      </a:endParaRPr>
                    </a:p>
                  </a:txBody>
                  <a:tcPr marL="5143" marR="5143" marT="5143" marB="0" anchor="ctr">
                    <a:solidFill>
                      <a:schemeClr val="accent3">
                        <a:lumMod val="60000"/>
                        <a:lumOff val="40000"/>
                      </a:schemeClr>
                    </a:solidFill>
                  </a:tcPr>
                </a:tc>
                <a:tc>
                  <a:txBody>
                    <a:bodyPr/>
                    <a:lstStyle/>
                    <a:p>
                      <a:pPr algn="ctr" fontAlgn="ctr"/>
                      <a:r>
                        <a:rPr lang="tr-TR" sz="900" u="none" strike="noStrike" dirty="0">
                          <a:effectLst/>
                        </a:rPr>
                        <a:t>Çıktı/Sonuç</a:t>
                      </a:r>
                      <a:endParaRPr lang="tr-TR" sz="900" b="1" i="0" u="none" strike="noStrike" dirty="0">
                        <a:effectLst/>
                        <a:latin typeface="Times New Roman" panose="02020603050405020304" pitchFamily="18" charset="0"/>
                      </a:endParaRPr>
                    </a:p>
                  </a:txBody>
                  <a:tcPr marL="5143" marR="5143" marT="5143" marB="0" anchor="ctr">
                    <a:solidFill>
                      <a:schemeClr val="accent3">
                        <a:lumMod val="60000"/>
                        <a:lumOff val="40000"/>
                      </a:schemeClr>
                    </a:solidFill>
                  </a:tcPr>
                </a:tc>
                <a:tc>
                  <a:txBody>
                    <a:bodyPr/>
                    <a:lstStyle/>
                    <a:p>
                      <a:pPr algn="ctr" fontAlgn="ctr"/>
                      <a:r>
                        <a:rPr lang="tr-TR" sz="900" u="none" strike="noStrike" dirty="0">
                          <a:effectLst/>
                        </a:rPr>
                        <a:t>Tamamlanma Tarihi</a:t>
                      </a:r>
                      <a:endParaRPr lang="tr-TR" sz="900" b="1" i="0" u="none" strike="noStrike" dirty="0">
                        <a:effectLst/>
                        <a:latin typeface="Times New Roman" panose="02020603050405020304" pitchFamily="18" charset="0"/>
                      </a:endParaRPr>
                    </a:p>
                  </a:txBody>
                  <a:tcPr marL="5143" marR="5143" marT="5143" marB="0" anchor="ctr">
                    <a:solidFill>
                      <a:schemeClr val="accent3">
                        <a:lumMod val="60000"/>
                        <a:lumOff val="40000"/>
                      </a:schemeClr>
                    </a:solidFill>
                  </a:tcPr>
                </a:tc>
                <a:tc>
                  <a:txBody>
                    <a:bodyPr/>
                    <a:lstStyle/>
                    <a:p>
                      <a:pPr algn="ctr" fontAlgn="ctr"/>
                      <a:r>
                        <a:rPr lang="tr-TR" sz="900" u="none" strike="noStrike" dirty="0">
                          <a:effectLst/>
                        </a:rPr>
                        <a:t>AÇIKLAMA</a:t>
                      </a:r>
                      <a:endParaRPr lang="tr-TR" sz="900" b="1" i="0" u="none" strike="noStrike" dirty="0">
                        <a:effectLst/>
                        <a:latin typeface="Times New Roman" panose="02020603050405020304" pitchFamily="18" charset="0"/>
                      </a:endParaRPr>
                    </a:p>
                  </a:txBody>
                  <a:tcPr marL="5143" marR="5143" marT="5143" marB="0" anchor="ctr">
                    <a:solidFill>
                      <a:schemeClr val="accent3">
                        <a:lumMod val="60000"/>
                        <a:lumOff val="40000"/>
                      </a:schemeClr>
                    </a:solidFill>
                  </a:tcPr>
                </a:tc>
                <a:extLst>
                  <a:ext uri="{0D108BD9-81ED-4DB2-BD59-A6C34878D82A}">
                    <a16:rowId xmlns:a16="http://schemas.microsoft.com/office/drawing/2014/main" val="10000"/>
                  </a:ext>
                </a:extLst>
              </a:tr>
            </a:tbl>
          </a:graphicData>
        </a:graphic>
      </p:graphicFrame>
      <p:graphicFrame>
        <p:nvGraphicFramePr>
          <p:cNvPr id="5" name="Tablo 4"/>
          <p:cNvGraphicFramePr>
            <a:graphicFrameLocks noGrp="1"/>
          </p:cNvGraphicFramePr>
          <p:nvPr>
            <p:extLst>
              <p:ext uri="{D42A27DB-BD31-4B8C-83A1-F6EECF244321}">
                <p14:modId xmlns:p14="http://schemas.microsoft.com/office/powerpoint/2010/main" val="2836970289"/>
              </p:ext>
            </p:extLst>
          </p:nvPr>
        </p:nvGraphicFramePr>
        <p:xfrm>
          <a:off x="-5263" y="1484783"/>
          <a:ext cx="8177663" cy="5373216"/>
        </p:xfrm>
        <a:graphic>
          <a:graphicData uri="http://schemas.openxmlformats.org/drawingml/2006/table">
            <a:tbl>
              <a:tblPr>
                <a:tableStyleId>{5C22544A-7EE6-4342-B048-85BDC9FD1C3A}</a:tableStyleId>
              </a:tblPr>
              <a:tblGrid>
                <a:gridCol w="472807">
                  <a:extLst>
                    <a:ext uri="{9D8B030D-6E8A-4147-A177-3AD203B41FA5}">
                      <a16:colId xmlns:a16="http://schemas.microsoft.com/office/drawing/2014/main" val="20000"/>
                    </a:ext>
                  </a:extLst>
                </a:gridCol>
                <a:gridCol w="1368152">
                  <a:extLst>
                    <a:ext uri="{9D8B030D-6E8A-4147-A177-3AD203B41FA5}">
                      <a16:colId xmlns:a16="http://schemas.microsoft.com/office/drawing/2014/main" val="20001"/>
                    </a:ext>
                  </a:extLst>
                </a:gridCol>
                <a:gridCol w="1728192">
                  <a:extLst>
                    <a:ext uri="{9D8B030D-6E8A-4147-A177-3AD203B41FA5}">
                      <a16:colId xmlns:a16="http://schemas.microsoft.com/office/drawing/2014/main" val="20002"/>
                    </a:ext>
                  </a:extLst>
                </a:gridCol>
                <a:gridCol w="504056">
                  <a:extLst>
                    <a:ext uri="{9D8B030D-6E8A-4147-A177-3AD203B41FA5}">
                      <a16:colId xmlns:a16="http://schemas.microsoft.com/office/drawing/2014/main" val="20003"/>
                    </a:ext>
                  </a:extLst>
                </a:gridCol>
                <a:gridCol w="1512168">
                  <a:extLst>
                    <a:ext uri="{9D8B030D-6E8A-4147-A177-3AD203B41FA5}">
                      <a16:colId xmlns:a16="http://schemas.microsoft.com/office/drawing/2014/main" val="20004"/>
                    </a:ext>
                  </a:extLst>
                </a:gridCol>
                <a:gridCol w="720080">
                  <a:extLst>
                    <a:ext uri="{9D8B030D-6E8A-4147-A177-3AD203B41FA5}">
                      <a16:colId xmlns:a16="http://schemas.microsoft.com/office/drawing/2014/main" val="20005"/>
                    </a:ext>
                  </a:extLst>
                </a:gridCol>
                <a:gridCol w="504056">
                  <a:extLst>
                    <a:ext uri="{9D8B030D-6E8A-4147-A177-3AD203B41FA5}">
                      <a16:colId xmlns:a16="http://schemas.microsoft.com/office/drawing/2014/main" val="20006"/>
                    </a:ext>
                  </a:extLst>
                </a:gridCol>
                <a:gridCol w="720080">
                  <a:extLst>
                    <a:ext uri="{9D8B030D-6E8A-4147-A177-3AD203B41FA5}">
                      <a16:colId xmlns:a16="http://schemas.microsoft.com/office/drawing/2014/main" val="20007"/>
                    </a:ext>
                  </a:extLst>
                </a:gridCol>
                <a:gridCol w="648072">
                  <a:extLst>
                    <a:ext uri="{9D8B030D-6E8A-4147-A177-3AD203B41FA5}">
                      <a16:colId xmlns:a16="http://schemas.microsoft.com/office/drawing/2014/main" val="20008"/>
                    </a:ext>
                  </a:extLst>
                </a:gridCol>
              </a:tblGrid>
              <a:tr h="978606">
                <a:tc>
                  <a:txBody>
                    <a:bodyPr/>
                    <a:lstStyle/>
                    <a:p>
                      <a:pPr algn="ctr" fontAlgn="ctr"/>
                      <a:r>
                        <a:rPr lang="tr-TR" sz="600" u="none" strike="noStrike">
                          <a:effectLst/>
                        </a:rPr>
                        <a:t>BİS 15.1</a:t>
                      </a:r>
                      <a:endParaRPr lang="tr-TR" sz="600" b="1" i="0" u="none" strike="noStrike">
                        <a:solidFill>
                          <a:srgbClr val="FFFFFF"/>
                        </a:solidFill>
                        <a:effectLst/>
                        <a:latin typeface="Times New Roman" panose="02020603050405020304" pitchFamily="18" charset="0"/>
                      </a:endParaRPr>
                    </a:p>
                  </a:txBody>
                  <a:tcPr marL="0" marR="0" marT="0" marB="0" anchor="ctr"/>
                </a:tc>
                <a:tc>
                  <a:txBody>
                    <a:bodyPr/>
                    <a:lstStyle/>
                    <a:p>
                      <a:pPr algn="ctr" fontAlgn="ctr"/>
                      <a:r>
                        <a:rPr lang="tr-TR" sz="600" u="none" strike="noStrike">
                          <a:effectLst/>
                        </a:rPr>
                        <a:t>Kayıt ve dosyalama sistemi, elektronik ortamdakiler dahil, gelen ve giden evrak ile idare içi haberleşmeyi kapsamalıdır.</a:t>
                      </a:r>
                      <a:endParaRPr lang="tr-TR" sz="6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tr-TR" sz="600" u="none" strike="noStrike" dirty="0">
                          <a:effectLst/>
                        </a:rPr>
                        <a:t>1. Devlet Arşiv Hizmetleri Hakkında Yönetmelik, EBYS</a:t>
                      </a:r>
                      <a:br>
                        <a:rPr lang="tr-TR" sz="600" u="none" strike="noStrike" dirty="0">
                          <a:effectLst/>
                        </a:rPr>
                      </a:br>
                      <a:r>
                        <a:rPr lang="tr-TR" sz="600" u="none" strike="noStrike" dirty="0">
                          <a:effectLst/>
                        </a:rPr>
                        <a:t>2. Üniversitemizde, gelen ve giden evrakların sistematik olarak kaydı yapılmaktadır ve Yükseköğretim Kurumu tarafından hazırlanan Standart Dosya Planı kullanılmaktadır.</a:t>
                      </a:r>
                      <a:endParaRPr lang="tr-TR" sz="600" b="1" i="0" u="none" strike="noStrike" dirty="0">
                        <a:solidFill>
                          <a:srgbClr val="000000"/>
                        </a:solidFill>
                        <a:effectLst/>
                        <a:latin typeface="Times New Roman" panose="02020603050405020304" pitchFamily="18" charset="0"/>
                      </a:endParaRPr>
                    </a:p>
                  </a:txBody>
                  <a:tcPr marL="0" marR="0" marT="0" marB="0" anchor="ctr"/>
                </a:tc>
                <a:tc>
                  <a:txBody>
                    <a:bodyPr/>
                    <a:lstStyle/>
                    <a:p>
                      <a:pPr algn="ctr" fontAlgn="ctr"/>
                      <a:r>
                        <a:rPr lang="tr-TR" sz="600" u="none" strike="noStrike">
                          <a:effectLst/>
                        </a:rPr>
                        <a:t>BİS 15.1.1</a:t>
                      </a:r>
                      <a:endParaRPr lang="tr-TR" sz="6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tr-TR" sz="600" u="none" strike="noStrike">
                          <a:effectLst/>
                        </a:rPr>
                        <a:t>Üniversitemizde kullanılan Elektronik Belge Yönetim Sisteminin eksikleri giderilecek, gerekli iyileştirme ve performans artırma çalışmaları yapılacaktır.</a:t>
                      </a:r>
                      <a:endParaRPr lang="tr-TR" sz="6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tr-TR" sz="600" u="none" strike="noStrike">
                          <a:effectLst/>
                        </a:rPr>
                        <a:t>Bilgi İşlem Daire Başkanlığı</a:t>
                      </a:r>
                      <a:endParaRPr lang="tr-TR" sz="6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tr-TR" sz="600" u="none" strike="noStrike">
                          <a:effectLst/>
                        </a:rPr>
                        <a:t>Tüm Birimler</a:t>
                      </a:r>
                      <a:endParaRPr lang="tr-TR" sz="6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tr-TR" sz="600" u="none" strike="noStrike">
                          <a:effectLst/>
                        </a:rPr>
                        <a:t>Sürece ilişkin yazışma ve diğer dokümanlar</a:t>
                      </a:r>
                      <a:endParaRPr lang="tr-TR" sz="6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tr-TR" sz="600" u="none" strike="noStrike">
                          <a:effectLst/>
                        </a:rPr>
                        <a:t>31.12.2020</a:t>
                      </a:r>
                      <a:endParaRPr lang="tr-TR" sz="600" b="1"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10000"/>
                  </a:ext>
                </a:extLst>
              </a:tr>
              <a:tr h="747630">
                <a:tc>
                  <a:txBody>
                    <a:bodyPr/>
                    <a:lstStyle/>
                    <a:p>
                      <a:pPr algn="ctr" fontAlgn="ctr"/>
                      <a:r>
                        <a:rPr lang="tr-TR" sz="600" u="none" strike="noStrike">
                          <a:effectLst/>
                        </a:rPr>
                        <a:t>BİS 15.2</a:t>
                      </a:r>
                      <a:endParaRPr lang="tr-TR" sz="600" b="1" i="0" u="none" strike="noStrike">
                        <a:solidFill>
                          <a:srgbClr val="FFFFFF"/>
                        </a:solidFill>
                        <a:effectLst/>
                        <a:latin typeface="Times New Roman" panose="02020603050405020304" pitchFamily="18" charset="0"/>
                      </a:endParaRPr>
                    </a:p>
                  </a:txBody>
                  <a:tcPr marL="0" marR="0" marT="0" marB="0" anchor="ctr"/>
                </a:tc>
                <a:tc>
                  <a:txBody>
                    <a:bodyPr/>
                    <a:lstStyle/>
                    <a:p>
                      <a:pPr algn="ctr" fontAlgn="ctr"/>
                      <a:r>
                        <a:rPr lang="tr-TR" sz="600" u="none" strike="noStrike">
                          <a:effectLst/>
                        </a:rPr>
                        <a:t>Kayıt ve dosyalama sistemi kapsamlı ve güncel olmalı, yönetici ve personel tarafından ulaşılabilir ve izlenebilir olmalıdır.</a:t>
                      </a:r>
                      <a:endParaRPr lang="tr-TR" sz="6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tr-TR" sz="600" u="none" strike="noStrike">
                          <a:effectLst/>
                        </a:rPr>
                        <a:t>1. EBYS</a:t>
                      </a:r>
                      <a:br>
                        <a:rPr lang="tr-TR" sz="600" u="none" strike="noStrike">
                          <a:effectLst/>
                        </a:rPr>
                      </a:br>
                      <a:r>
                        <a:rPr lang="tr-TR" sz="600" u="none" strike="noStrike">
                          <a:effectLst/>
                        </a:rPr>
                        <a:t>2. Üniversitemizde kayıt ve dosyalama sistemi kapsamlı ve güncel, yönetici ve personel tarafından ulaşılabilir ve izlenebilir şekildedir.</a:t>
                      </a:r>
                      <a:endParaRPr lang="tr-TR" sz="6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tr-TR" sz="600" u="none" strike="noStrike">
                          <a:effectLst/>
                        </a:rPr>
                        <a:t>BİS 15.2.1</a:t>
                      </a:r>
                      <a:endParaRPr lang="tr-TR" sz="6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tr-TR" sz="600" u="none" strike="noStrike">
                          <a:effectLst/>
                        </a:rPr>
                        <a:t>Kurumdaki belge üretimi sadece EBYS de yapılmalıdır. EBYS dışında herhangi bir proğramda belge üretiliyorsa bu programların EBYS ile entegrasyonu sağlanacaktır.</a:t>
                      </a:r>
                      <a:endParaRPr lang="tr-TR" sz="6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tr-TR" sz="600" u="none" strike="noStrike">
                          <a:effectLst/>
                        </a:rPr>
                        <a:t>Bilgi İşlem Daire Başkanlığı</a:t>
                      </a:r>
                      <a:endParaRPr lang="tr-TR" sz="6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tr-TR" sz="600" u="none" strike="noStrike" dirty="0">
                          <a:effectLst/>
                        </a:rPr>
                        <a:t>Tüm Birimler</a:t>
                      </a:r>
                      <a:endParaRPr lang="tr-TR" sz="600" b="1" i="0" u="none" strike="noStrike" dirty="0">
                        <a:solidFill>
                          <a:srgbClr val="000000"/>
                        </a:solidFill>
                        <a:effectLst/>
                        <a:latin typeface="Times New Roman" panose="02020603050405020304" pitchFamily="18" charset="0"/>
                      </a:endParaRPr>
                    </a:p>
                  </a:txBody>
                  <a:tcPr marL="0" marR="0" marT="0" marB="0" anchor="ctr"/>
                </a:tc>
                <a:tc>
                  <a:txBody>
                    <a:bodyPr/>
                    <a:lstStyle/>
                    <a:p>
                      <a:pPr algn="ctr" fontAlgn="ctr"/>
                      <a:r>
                        <a:rPr lang="tr-TR" sz="600" u="none" strike="noStrike">
                          <a:effectLst/>
                        </a:rPr>
                        <a:t>Sürece ilişkin yazışma ve diğer dokümanlar</a:t>
                      </a:r>
                      <a:endParaRPr lang="tr-TR" sz="6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tr-TR" sz="600" u="none" strike="noStrike">
                          <a:effectLst/>
                        </a:rPr>
                        <a:t>30.6.2020</a:t>
                      </a:r>
                      <a:endParaRPr lang="tr-TR" sz="600" b="1"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10001"/>
                  </a:ext>
                </a:extLst>
              </a:tr>
              <a:tr h="911745">
                <a:tc>
                  <a:txBody>
                    <a:bodyPr/>
                    <a:lstStyle/>
                    <a:p>
                      <a:pPr algn="ctr" fontAlgn="ctr"/>
                      <a:r>
                        <a:rPr lang="tr-TR" sz="600" u="none" strike="noStrike">
                          <a:effectLst/>
                        </a:rPr>
                        <a:t>BİS 15.3</a:t>
                      </a:r>
                      <a:endParaRPr lang="tr-TR" sz="600" b="1" i="0" u="none" strike="noStrike">
                        <a:solidFill>
                          <a:srgbClr val="FFFFFF"/>
                        </a:solidFill>
                        <a:effectLst/>
                        <a:latin typeface="Times New Roman" panose="02020603050405020304" pitchFamily="18" charset="0"/>
                      </a:endParaRPr>
                    </a:p>
                  </a:txBody>
                  <a:tcPr marL="0" marR="0" marT="0" marB="0" anchor="ctr"/>
                </a:tc>
                <a:tc>
                  <a:txBody>
                    <a:bodyPr/>
                    <a:lstStyle/>
                    <a:p>
                      <a:pPr algn="ctr" fontAlgn="ctr"/>
                      <a:r>
                        <a:rPr lang="tr-TR" sz="600" u="none" strike="noStrike">
                          <a:effectLst/>
                        </a:rPr>
                        <a:t>Kayıt ve dosyalama sistemi, kişisel verilerin güvenliğini ve korunmasını sağlamalıdır.</a:t>
                      </a:r>
                      <a:endParaRPr lang="tr-TR" sz="6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tr-TR" sz="600" u="none" strike="noStrike">
                          <a:effectLst/>
                        </a:rPr>
                        <a:t>Elektronik ve fiziki belgeler, personel ve öğrenci dosyaları birim fiziksel ve e arşivlerde güvenli ortamda tutulmakta ve yalnızca görevli personel tarafından görülebilmektedir. </a:t>
                      </a:r>
                      <a:endParaRPr lang="tr-TR" sz="6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tr-TR" sz="600" u="none" strike="noStrike">
                          <a:effectLst/>
                        </a:rPr>
                        <a:t>BİS 15.3.1</a:t>
                      </a:r>
                      <a:endParaRPr lang="tr-TR" sz="6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tr-TR" sz="600" u="none" strike="noStrike">
                          <a:effectLst/>
                        </a:rPr>
                        <a:t>Kişisel verilerin Korunması Kanunu kapsamında kurumun sicile kaydı yapılarak  ilgili kanun kapsamında kişisel verilere ilişkin çalışmalar  yapılacaktır.</a:t>
                      </a:r>
                      <a:endParaRPr lang="tr-TR" sz="6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tr-TR" sz="600" u="none" strike="noStrike">
                          <a:effectLst/>
                        </a:rPr>
                        <a:t>Bilgi İşlem Daire Başkanlığı</a:t>
                      </a:r>
                      <a:endParaRPr lang="tr-TR" sz="6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tr-TR" sz="600" u="none" strike="noStrike">
                          <a:effectLst/>
                        </a:rPr>
                        <a:t>Tüm Birimler</a:t>
                      </a:r>
                      <a:endParaRPr lang="tr-TR" sz="6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tr-TR" sz="600" u="none" strike="noStrike">
                          <a:effectLst/>
                        </a:rPr>
                        <a:t>Sürece ilişkin yazışma ve diğer dokümanlar</a:t>
                      </a:r>
                      <a:endParaRPr lang="tr-TR" sz="6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tr-TR" sz="600" u="none" strike="noStrike">
                          <a:effectLst/>
                        </a:rPr>
                        <a:t>30.6.2020</a:t>
                      </a:r>
                      <a:endParaRPr lang="tr-TR" sz="600" b="1"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10002"/>
                  </a:ext>
                </a:extLst>
              </a:tr>
              <a:tr h="984684">
                <a:tc>
                  <a:txBody>
                    <a:bodyPr/>
                    <a:lstStyle/>
                    <a:p>
                      <a:pPr algn="ctr" fontAlgn="ctr"/>
                      <a:r>
                        <a:rPr lang="tr-TR" sz="600" u="none" strike="noStrike">
                          <a:effectLst/>
                        </a:rPr>
                        <a:t>BİS 15.4</a:t>
                      </a:r>
                      <a:endParaRPr lang="tr-TR" sz="600" b="1" i="0" u="none" strike="noStrike">
                        <a:solidFill>
                          <a:srgbClr val="FFFFFF"/>
                        </a:solidFill>
                        <a:effectLst/>
                        <a:latin typeface="Times New Roman" panose="02020603050405020304" pitchFamily="18" charset="0"/>
                      </a:endParaRPr>
                    </a:p>
                  </a:txBody>
                  <a:tcPr marL="0" marR="0" marT="0" marB="0" anchor="ctr"/>
                </a:tc>
                <a:tc>
                  <a:txBody>
                    <a:bodyPr/>
                    <a:lstStyle/>
                    <a:p>
                      <a:pPr algn="ctr" fontAlgn="ctr"/>
                      <a:r>
                        <a:rPr lang="tr-TR" sz="600" u="none" strike="noStrike">
                          <a:effectLst/>
                        </a:rPr>
                        <a:t>Kayıt ve dosyalama sistemi belirlenmiş standartlara uygun olmalıdır.</a:t>
                      </a:r>
                      <a:endParaRPr lang="tr-TR" sz="6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tr-TR" sz="600" u="none" strike="noStrike">
                          <a:effectLst/>
                        </a:rPr>
                        <a:t>Üniversitemizde Yükseköğretim Üst Kuruluşları ve Yükseköğretim Kurumları Saklama Süreli Standart Dosya Planı  kullanılmaktadır. Kayıt ve dosyalama sistemi belirlenmiş standartlara uygundur.</a:t>
                      </a:r>
                      <a:endParaRPr lang="tr-TR" sz="6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tr-TR" sz="600" u="none" strike="noStrike">
                          <a:effectLst/>
                        </a:rPr>
                        <a:t>BİS 15.4.1</a:t>
                      </a:r>
                      <a:endParaRPr lang="tr-TR" sz="6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tr-TR" sz="600" u="none" strike="noStrike">
                          <a:effectLst/>
                        </a:rPr>
                        <a:t>Etkin belge yönetimi kapsamında EBYS Yükseköğretim Kurumları Saklama Süreli Standart Dosya Planı ile uyumlu hale getirilecektir.</a:t>
                      </a:r>
                      <a:endParaRPr lang="tr-TR" sz="6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tr-TR" sz="600" u="none" strike="noStrike">
                          <a:effectLst/>
                        </a:rPr>
                        <a:t>Bilgi İşlem Daire Başkanlığı</a:t>
                      </a:r>
                      <a:endParaRPr lang="tr-TR" sz="6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tr-TR" sz="600" u="none" strike="noStrike">
                          <a:effectLst/>
                        </a:rPr>
                        <a:t>Tüm Birimler</a:t>
                      </a:r>
                      <a:endParaRPr lang="tr-TR" sz="6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tr-TR" sz="600" u="none" strike="noStrike">
                          <a:effectLst/>
                        </a:rPr>
                        <a:t>Sürece ilişkin yazışma ve diğer dokümanlar</a:t>
                      </a:r>
                      <a:endParaRPr lang="tr-TR" sz="6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tr-TR" sz="600" u="none" strike="noStrike">
                          <a:effectLst/>
                        </a:rPr>
                        <a:t>30.6.2020</a:t>
                      </a:r>
                      <a:endParaRPr lang="tr-TR" sz="600" b="1"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10003"/>
                  </a:ext>
                </a:extLst>
              </a:tr>
              <a:tr h="863119">
                <a:tc>
                  <a:txBody>
                    <a:bodyPr/>
                    <a:lstStyle/>
                    <a:p>
                      <a:pPr algn="ctr" fontAlgn="ctr"/>
                      <a:r>
                        <a:rPr lang="tr-TR" sz="600" u="none" strike="noStrike">
                          <a:effectLst/>
                        </a:rPr>
                        <a:t>BİS 15.5</a:t>
                      </a:r>
                      <a:endParaRPr lang="tr-TR" sz="600" b="1" i="0" u="none" strike="noStrike">
                        <a:solidFill>
                          <a:srgbClr val="FFFFFF"/>
                        </a:solidFill>
                        <a:effectLst/>
                        <a:latin typeface="Times New Roman" panose="02020603050405020304" pitchFamily="18" charset="0"/>
                      </a:endParaRPr>
                    </a:p>
                  </a:txBody>
                  <a:tcPr marL="0" marR="0" marT="0" marB="0" anchor="ctr"/>
                </a:tc>
                <a:tc>
                  <a:txBody>
                    <a:bodyPr/>
                    <a:lstStyle/>
                    <a:p>
                      <a:pPr algn="ctr" fontAlgn="ctr"/>
                      <a:r>
                        <a:rPr lang="tr-TR" sz="600" u="none" strike="noStrike">
                          <a:effectLst/>
                        </a:rPr>
                        <a:t>Gelen ve giden evrak zamanında kaydedilmeli, standartlara uygun bir şekilde sınıflandırılmalı ve fiziksel ve e arşiv  sistemine uygun olarak muhafaza edilmelidir.</a:t>
                      </a:r>
                      <a:endParaRPr lang="tr-TR" sz="6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tr-TR" sz="600" u="none" strike="noStrike">
                          <a:effectLst/>
                        </a:rPr>
                        <a:t>Gelen giden evrak zamanında kaydedilmekte işleme alındıktan sonra standartlara uygun olarak arşivlenerek fiziki muhafazası sağlanmaktadır.</a:t>
                      </a:r>
                      <a:endParaRPr lang="tr-TR" sz="6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tr-TR" sz="600" u="none" strike="noStrike">
                          <a:effectLst/>
                        </a:rPr>
                        <a:t> </a:t>
                      </a:r>
                      <a:endParaRPr lang="tr-TR" sz="6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tr-TR" sz="600" u="none" strike="noStrike">
                          <a:effectLst/>
                        </a:rPr>
                        <a:t> </a:t>
                      </a:r>
                      <a:endParaRPr lang="tr-TR" sz="6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tr-TR" sz="500" u="none" strike="noStrike">
                          <a:effectLst/>
                        </a:rPr>
                        <a:t> </a:t>
                      </a:r>
                      <a:endParaRPr lang="tr-TR" sz="5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tr-TR" sz="500" u="none" strike="noStrike">
                          <a:effectLst/>
                        </a:rPr>
                        <a:t> </a:t>
                      </a:r>
                      <a:endParaRPr lang="tr-TR" sz="5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tr-TR" sz="600" u="none" strike="noStrike">
                          <a:effectLst/>
                        </a:rPr>
                        <a:t> </a:t>
                      </a:r>
                      <a:endParaRPr lang="tr-TR" sz="6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tr-TR" sz="500" u="none" strike="noStrike">
                          <a:effectLst/>
                        </a:rPr>
                        <a:t> </a:t>
                      </a:r>
                      <a:endParaRPr lang="tr-TR" sz="5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10004"/>
                  </a:ext>
                </a:extLst>
              </a:tr>
              <a:tr h="887432">
                <a:tc>
                  <a:txBody>
                    <a:bodyPr/>
                    <a:lstStyle/>
                    <a:p>
                      <a:pPr algn="ctr" fontAlgn="ctr"/>
                      <a:r>
                        <a:rPr lang="tr-TR" sz="600" u="none" strike="noStrike">
                          <a:effectLst/>
                        </a:rPr>
                        <a:t>BİS 15.6</a:t>
                      </a:r>
                      <a:endParaRPr lang="tr-TR" sz="600" b="1" i="0" u="none" strike="noStrike">
                        <a:solidFill>
                          <a:srgbClr val="FFFFFF"/>
                        </a:solidFill>
                        <a:effectLst/>
                        <a:latin typeface="Times New Roman" panose="02020603050405020304" pitchFamily="18" charset="0"/>
                      </a:endParaRPr>
                    </a:p>
                  </a:txBody>
                  <a:tcPr marL="0" marR="0" marT="0" marB="0" anchor="ctr"/>
                </a:tc>
                <a:tc>
                  <a:txBody>
                    <a:bodyPr/>
                    <a:lstStyle/>
                    <a:p>
                      <a:pPr algn="ctr" fontAlgn="ctr"/>
                      <a:r>
                        <a:rPr lang="tr-TR" sz="600" u="none" strike="noStrike">
                          <a:effectLst/>
                        </a:rPr>
                        <a:t>İdarenin iş ve işlemlerinin kaydı, sınıflandırılması, korunması ve erişimini de kapsayan, belirlenmiş standartlara uygun arşiv ve dokümantasyon sistemi oluşturulmalıdır.</a:t>
                      </a:r>
                      <a:endParaRPr lang="tr-TR" sz="6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tr-TR" sz="600" u="none" strike="noStrike">
                          <a:effectLst/>
                        </a:rPr>
                        <a:t>Üniversitemizde kullanılan Elektronik Belge Yönetim Sistemi üzerinden tüm arşiv ve dökümantasyon işlemleri yürütülmektedir.</a:t>
                      </a:r>
                      <a:endParaRPr lang="tr-TR" sz="6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tr-TR" sz="600" u="none" strike="noStrike">
                          <a:effectLst/>
                        </a:rPr>
                        <a:t>BİS 15.6.1</a:t>
                      </a:r>
                      <a:endParaRPr lang="tr-TR" sz="6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tr-TR" sz="600" u="none" strike="noStrike">
                          <a:effectLst/>
                        </a:rPr>
                        <a:t>Etkin bir belge yönetim sistemi için birimlerde fiziksel arşivler standartlara uygun olarak oluşturulmalı, EBYS - earşiv sistemindeki eksiklikler giderilerek e-arşiv kullanılır hale getirilecektir.</a:t>
                      </a:r>
                      <a:endParaRPr lang="tr-TR" sz="6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tr-TR" sz="600" u="none" strike="noStrike">
                          <a:effectLst/>
                        </a:rPr>
                        <a:t>Genel Sekreterlik   Bilgi İşlem Daire Başkanlığı</a:t>
                      </a:r>
                      <a:endParaRPr lang="tr-TR" sz="6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tr-TR" sz="600" u="none" strike="noStrike">
                          <a:effectLst/>
                        </a:rPr>
                        <a:t>Tüm Birimler</a:t>
                      </a:r>
                      <a:endParaRPr lang="tr-TR" sz="6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tr-TR" sz="600" u="none" strike="noStrike">
                          <a:effectLst/>
                        </a:rPr>
                        <a:t>Sürece ilişkin yazışma ve diğer dokümanlar</a:t>
                      </a:r>
                      <a:endParaRPr lang="tr-TR" sz="6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tr-TR" sz="600" u="none" strike="noStrike" dirty="0">
                          <a:effectLst/>
                        </a:rPr>
                        <a:t>30.6.2020</a:t>
                      </a:r>
                      <a:endParaRPr lang="tr-TR" sz="600" b="1" i="0" u="none" strike="noStrike" dirty="0">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10005"/>
                  </a:ext>
                </a:extLst>
              </a:tr>
            </a:tbl>
          </a:graphicData>
        </a:graphic>
      </p:graphicFrame>
      <p:graphicFrame>
        <p:nvGraphicFramePr>
          <p:cNvPr id="6" name="Tablo 5"/>
          <p:cNvGraphicFramePr>
            <a:graphicFrameLocks noGrp="1"/>
          </p:cNvGraphicFramePr>
          <p:nvPr>
            <p:extLst>
              <p:ext uri="{D42A27DB-BD31-4B8C-83A1-F6EECF244321}">
                <p14:modId xmlns:p14="http://schemas.microsoft.com/office/powerpoint/2010/main" val="1162380546"/>
              </p:ext>
            </p:extLst>
          </p:nvPr>
        </p:nvGraphicFramePr>
        <p:xfrm>
          <a:off x="8172400" y="1484782"/>
          <a:ext cx="971599" cy="5373217"/>
        </p:xfrm>
        <a:graphic>
          <a:graphicData uri="http://schemas.openxmlformats.org/drawingml/2006/table">
            <a:tbl>
              <a:tblPr>
                <a:tableStyleId>{5C22544A-7EE6-4342-B048-85BDC9FD1C3A}</a:tableStyleId>
              </a:tblPr>
              <a:tblGrid>
                <a:gridCol w="971599">
                  <a:extLst>
                    <a:ext uri="{9D8B030D-6E8A-4147-A177-3AD203B41FA5}">
                      <a16:colId xmlns:a16="http://schemas.microsoft.com/office/drawing/2014/main" val="20000"/>
                    </a:ext>
                  </a:extLst>
                </a:gridCol>
              </a:tblGrid>
              <a:tr h="5373217">
                <a:tc>
                  <a:txBody>
                    <a:bodyPr/>
                    <a:lstStyle/>
                    <a:p>
                      <a:pPr algn="ctr" fontAlgn="ctr"/>
                      <a:r>
                        <a:rPr lang="tr-TR" sz="1200" b="1" u="none" strike="noStrike" dirty="0">
                          <a:solidFill>
                            <a:srgbClr val="00B050"/>
                          </a:solidFill>
                          <a:effectLst/>
                        </a:rPr>
                        <a:t>TAMAMLANDI</a:t>
                      </a:r>
                      <a:endParaRPr lang="tr-TR" sz="1000" b="0" i="0" u="none" strike="noStrike" dirty="0">
                        <a:solidFill>
                          <a:srgbClr val="FFFFFF"/>
                        </a:solidFill>
                        <a:effectLst/>
                        <a:latin typeface="+mn-lt"/>
                      </a:endParaRPr>
                    </a:p>
                  </a:txBody>
                  <a:tcPr marL="9525" marR="9525" marT="9525" marB="0" anchor="ct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7186043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55" y="0"/>
            <a:ext cx="9152709" cy="6858000"/>
          </a:xfrm>
          <a:prstGeom prst="rect">
            <a:avLst/>
          </a:prstGeom>
        </p:spPr>
      </p:pic>
      <p:sp>
        <p:nvSpPr>
          <p:cNvPr id="3" name="Dikdörtgen 2"/>
          <p:cNvSpPr/>
          <p:nvPr/>
        </p:nvSpPr>
        <p:spPr>
          <a:xfrm>
            <a:off x="899592" y="1268760"/>
            <a:ext cx="7974299" cy="1107996"/>
          </a:xfrm>
          <a:prstGeom prst="rect">
            <a:avLst/>
          </a:prstGeom>
        </p:spPr>
        <p:txBody>
          <a:bodyPr wrap="none">
            <a:spAutoFit/>
          </a:bodyPr>
          <a:lstStyle/>
          <a:p>
            <a:pPr marR="172085" lvl="0" algn="ctr">
              <a:spcBef>
                <a:spcPts val="1200"/>
              </a:spcBef>
              <a:spcAft>
                <a:spcPts val="600"/>
              </a:spcAft>
              <a:buSzPts val="1800"/>
              <a:tabLst>
                <a:tab pos="226695" algn="l"/>
                <a:tab pos="450215" algn="l"/>
              </a:tabLst>
            </a:pPr>
            <a:r>
              <a:rPr lang="tr-TR" sz="6600" b="1" kern="0" dirty="0">
                <a:solidFill>
                  <a:srgbClr val="781E46"/>
                </a:solidFill>
                <a:latin typeface="Candara" panose="020E0502030303020204" pitchFamily="34" charset="0"/>
              </a:rPr>
              <a:t>SONUÇ VE ÖNERİLER</a:t>
            </a:r>
            <a:endParaRPr lang="tr-TR" sz="6600" b="1" kern="0" dirty="0">
              <a:solidFill>
                <a:srgbClr val="781E46"/>
              </a:solidFill>
              <a:effectLst/>
              <a:latin typeface="Times New Roman" panose="02020603050405020304" pitchFamily="18" charset="0"/>
            </a:endParaRPr>
          </a:p>
        </p:txBody>
      </p:sp>
    </p:spTree>
    <p:extLst>
      <p:ext uri="{BB962C8B-B14F-4D97-AF65-F5344CB8AC3E}">
        <p14:creationId xmlns:p14="http://schemas.microsoft.com/office/powerpoint/2010/main" val="361129745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ext uri="{D42A27DB-BD31-4B8C-83A1-F6EECF244321}">
                <p14:modId xmlns:p14="http://schemas.microsoft.com/office/powerpoint/2010/main" val="1383379197"/>
              </p:ext>
            </p:extLst>
          </p:nvPr>
        </p:nvGraphicFramePr>
        <p:xfrm>
          <a:off x="3738" y="396370"/>
          <a:ext cx="9140262" cy="6471557"/>
        </p:xfrm>
        <a:graphic>
          <a:graphicData uri="http://schemas.openxmlformats.org/drawingml/2006/table">
            <a:tbl>
              <a:tblPr firstRow="1" firstCol="1" bandRow="1">
                <a:tableStyleId>{5C22544A-7EE6-4342-B048-85BDC9FD1C3A}</a:tableStyleId>
              </a:tblPr>
              <a:tblGrid>
                <a:gridCol w="1065429">
                  <a:extLst>
                    <a:ext uri="{9D8B030D-6E8A-4147-A177-3AD203B41FA5}">
                      <a16:colId xmlns:a16="http://schemas.microsoft.com/office/drawing/2014/main" val="20000"/>
                    </a:ext>
                  </a:extLst>
                </a:gridCol>
                <a:gridCol w="8074833">
                  <a:extLst>
                    <a:ext uri="{9D8B030D-6E8A-4147-A177-3AD203B41FA5}">
                      <a16:colId xmlns:a16="http://schemas.microsoft.com/office/drawing/2014/main" val="20001"/>
                    </a:ext>
                  </a:extLst>
                </a:gridCol>
              </a:tblGrid>
              <a:tr h="1608100">
                <a:tc>
                  <a:txBody>
                    <a:bodyPr/>
                    <a:lstStyle/>
                    <a:p>
                      <a:pPr marL="71755" marR="71755" algn="ctr">
                        <a:lnSpc>
                          <a:spcPct val="115000"/>
                        </a:lnSpc>
                        <a:spcAft>
                          <a:spcPts val="0"/>
                        </a:spcAft>
                      </a:pPr>
                      <a:r>
                        <a:rPr lang="tr-TR" sz="1050" dirty="0">
                          <a:effectLst/>
                        </a:rPr>
                        <a:t>KONTROL ORTAMI</a:t>
                      </a:r>
                      <a:endParaRPr lang="tr-TR" sz="1050" dirty="0">
                        <a:effectLst/>
                        <a:latin typeface="Times New Roman" panose="02020603050405020304" pitchFamily="18" charset="0"/>
                        <a:ea typeface="Times New Roman" panose="02020603050405020304" pitchFamily="18" charset="0"/>
                      </a:endParaRPr>
                    </a:p>
                  </a:txBody>
                  <a:tcPr marL="42554" marR="42554" marT="0" marB="0" vert="vert270" anchor="ctr"/>
                </a:tc>
                <a:tc>
                  <a:txBody>
                    <a:bodyPr/>
                    <a:lstStyle/>
                    <a:p>
                      <a:pPr marL="1143000" marR="179070" lvl="2" indent="-228600" algn="just">
                        <a:lnSpc>
                          <a:spcPct val="115000"/>
                        </a:lnSpc>
                        <a:spcAft>
                          <a:spcPts val="0"/>
                        </a:spcAft>
                        <a:buFont typeface="Wingdings" panose="05000000000000000000" pitchFamily="2" charset="2"/>
                        <a:buChar char=""/>
                      </a:pPr>
                      <a:r>
                        <a:rPr lang="tr-TR" sz="1050" dirty="0">
                          <a:effectLst/>
                        </a:rPr>
                        <a:t>Aktif, dinamik ve genç personel sayısının fazla olması iç kontrol sisteminin uygulanmasında ve içselleştirilmesinde üniversitemize büyük faydalar sağlamaktadır. </a:t>
                      </a:r>
                    </a:p>
                    <a:p>
                      <a:pPr marL="1143000" marR="179070" lvl="2" indent="-228600" algn="just">
                        <a:lnSpc>
                          <a:spcPct val="115000"/>
                        </a:lnSpc>
                        <a:spcAft>
                          <a:spcPts val="0"/>
                        </a:spcAft>
                        <a:buFont typeface="Wingdings" panose="05000000000000000000" pitchFamily="2" charset="2"/>
                        <a:buChar char=""/>
                      </a:pPr>
                      <a:r>
                        <a:rPr lang="tr-TR" sz="1050" dirty="0">
                          <a:effectLst/>
                        </a:rPr>
                        <a:t>Birimler itibariyle organizasyon şemaları ve iş akış şemaları oluşturularak misyon, vizyon, organizasyon yapısı ve görev tanımlarının personel tarafından bilinmesi sağlanmıştır.</a:t>
                      </a:r>
                    </a:p>
                    <a:p>
                      <a:pPr marL="1143000" marR="179070" lvl="2" indent="-228600" algn="just">
                        <a:lnSpc>
                          <a:spcPct val="115000"/>
                        </a:lnSpc>
                        <a:spcAft>
                          <a:spcPts val="0"/>
                        </a:spcAft>
                        <a:buFont typeface="Wingdings" panose="05000000000000000000" pitchFamily="2" charset="2"/>
                        <a:buChar char=""/>
                      </a:pPr>
                      <a:r>
                        <a:rPr lang="tr-TR" sz="1050" dirty="0">
                          <a:effectLst/>
                        </a:rPr>
                        <a:t>İç kontrol Komisyonları sürekli güncellemekte ve birim web sayfasında yayınlanmaktadır.</a:t>
                      </a:r>
                    </a:p>
                    <a:p>
                      <a:pPr marL="914400" marR="179070" lvl="2" indent="0" algn="just">
                        <a:lnSpc>
                          <a:spcPct val="115000"/>
                        </a:lnSpc>
                        <a:spcAft>
                          <a:spcPts val="0"/>
                        </a:spcAft>
                        <a:buFont typeface="Wingdings" panose="05000000000000000000" pitchFamily="2" charset="2"/>
                        <a:buNone/>
                      </a:pPr>
                      <a:endParaRPr lang="tr-TR" sz="1050" dirty="0">
                        <a:effectLst/>
                        <a:latin typeface="Candara" panose="020E0502030303020204" pitchFamily="34" charset="0"/>
                        <a:ea typeface="Times New Roman" panose="02020603050405020304" pitchFamily="18" charset="0"/>
                        <a:cs typeface="Times New Roman" panose="02020603050405020304" pitchFamily="18" charset="0"/>
                      </a:endParaRPr>
                    </a:p>
                  </a:txBody>
                  <a:tcPr marL="42554" marR="42554" marT="0" marB="0" anchor="ctr"/>
                </a:tc>
                <a:extLst>
                  <a:ext uri="{0D108BD9-81ED-4DB2-BD59-A6C34878D82A}">
                    <a16:rowId xmlns:a16="http://schemas.microsoft.com/office/drawing/2014/main" val="10000"/>
                  </a:ext>
                </a:extLst>
              </a:tr>
              <a:tr h="1331000">
                <a:tc>
                  <a:txBody>
                    <a:bodyPr/>
                    <a:lstStyle/>
                    <a:p>
                      <a:pPr marL="71755" marR="71755" algn="ctr">
                        <a:lnSpc>
                          <a:spcPct val="115000"/>
                        </a:lnSpc>
                        <a:spcAft>
                          <a:spcPts val="0"/>
                        </a:spcAft>
                      </a:pPr>
                      <a:r>
                        <a:rPr lang="tr-TR" sz="1050">
                          <a:effectLst/>
                        </a:rPr>
                        <a:t>RİSK DEĞERLENDİRME</a:t>
                      </a:r>
                      <a:endParaRPr lang="tr-TR" sz="1050">
                        <a:effectLst/>
                        <a:latin typeface="Times New Roman" panose="02020603050405020304" pitchFamily="18" charset="0"/>
                        <a:ea typeface="Times New Roman" panose="02020603050405020304" pitchFamily="18" charset="0"/>
                      </a:endParaRPr>
                    </a:p>
                  </a:txBody>
                  <a:tcPr marL="42554" marR="42554" marT="0" marB="0" vert="vert270" anchor="ctr"/>
                </a:tc>
                <a:tc>
                  <a:txBody>
                    <a:bodyPr/>
                    <a:lstStyle/>
                    <a:p>
                      <a:pPr marL="1143000" marR="179070" lvl="2" indent="-228600" algn="just">
                        <a:lnSpc>
                          <a:spcPct val="115000"/>
                        </a:lnSpc>
                        <a:spcAft>
                          <a:spcPts val="0"/>
                        </a:spcAft>
                        <a:buFont typeface="Wingdings" panose="05000000000000000000" pitchFamily="2" charset="2"/>
                        <a:buChar char=""/>
                      </a:pPr>
                      <a:r>
                        <a:rPr lang="tr-TR" sz="1050" dirty="0">
                          <a:effectLst/>
                        </a:rPr>
                        <a:t>Üniversitemizin misyon ve vizyonu, stratejik amaçları ve hedefleri ve bu hedefleri ölçmek, izlemek ve değerlendirmek üzere katılımcı yöntemlerle 2020-2024 stratejik plan hazırlanmıştır.</a:t>
                      </a:r>
                    </a:p>
                    <a:p>
                      <a:pPr marL="1143000" marR="179070" lvl="2" indent="-228600" algn="just">
                        <a:lnSpc>
                          <a:spcPct val="115000"/>
                        </a:lnSpc>
                        <a:spcAft>
                          <a:spcPts val="0"/>
                        </a:spcAft>
                        <a:buFont typeface="Wingdings" panose="05000000000000000000" pitchFamily="2" charset="2"/>
                        <a:buChar char=""/>
                      </a:pPr>
                      <a:r>
                        <a:rPr lang="tr-TR" sz="1050" dirty="0">
                          <a:effectLst/>
                        </a:rPr>
                        <a:t>Stratejik risklerin etkin değerlendirilebilmesi için birim risk komisyonları oluşturulmuştur.</a:t>
                      </a:r>
                    </a:p>
                    <a:p>
                      <a:pPr marL="1143000" marR="179070" lvl="2" indent="-228600" algn="just">
                        <a:lnSpc>
                          <a:spcPct val="115000"/>
                        </a:lnSpc>
                        <a:spcAft>
                          <a:spcPts val="0"/>
                        </a:spcAft>
                        <a:buFont typeface="Wingdings" panose="05000000000000000000" pitchFamily="2" charset="2"/>
                        <a:buChar char=""/>
                      </a:pPr>
                      <a:r>
                        <a:rPr lang="tr-TR" sz="1050" dirty="0">
                          <a:effectLst/>
                        </a:rPr>
                        <a:t>Üniversitemiz Risk Strateji Belgesi hazırlanarak yürürlüğe konulmuştur.</a:t>
                      </a:r>
                    </a:p>
                  </a:txBody>
                  <a:tcPr marL="42554" marR="42554" marT="0" marB="0" anchor="ctr"/>
                </a:tc>
                <a:extLst>
                  <a:ext uri="{0D108BD9-81ED-4DB2-BD59-A6C34878D82A}">
                    <a16:rowId xmlns:a16="http://schemas.microsoft.com/office/drawing/2014/main" val="10001"/>
                  </a:ext>
                </a:extLst>
              </a:tr>
              <a:tr h="2056974">
                <a:tc>
                  <a:txBody>
                    <a:bodyPr/>
                    <a:lstStyle/>
                    <a:p>
                      <a:pPr marL="71755" marR="71755" algn="ctr">
                        <a:lnSpc>
                          <a:spcPct val="115000"/>
                        </a:lnSpc>
                        <a:spcAft>
                          <a:spcPts val="0"/>
                        </a:spcAft>
                      </a:pPr>
                      <a:r>
                        <a:rPr lang="tr-TR" sz="1050">
                          <a:effectLst/>
                        </a:rPr>
                        <a:t>KONTROL FAAALİYETLERİ</a:t>
                      </a:r>
                      <a:endParaRPr lang="tr-TR" sz="1050">
                        <a:effectLst/>
                        <a:latin typeface="Times New Roman" panose="02020603050405020304" pitchFamily="18" charset="0"/>
                        <a:ea typeface="Times New Roman" panose="02020603050405020304" pitchFamily="18" charset="0"/>
                      </a:endParaRPr>
                    </a:p>
                  </a:txBody>
                  <a:tcPr marL="42554" marR="42554" marT="0" marB="0" vert="vert270" anchor="ctr"/>
                </a:tc>
                <a:tc>
                  <a:txBody>
                    <a:bodyPr/>
                    <a:lstStyle/>
                    <a:p>
                      <a:pPr marL="1143000" marR="179070" lvl="2" indent="-228600" algn="just">
                        <a:lnSpc>
                          <a:spcPct val="115000"/>
                        </a:lnSpc>
                        <a:spcAft>
                          <a:spcPts val="0"/>
                        </a:spcAft>
                        <a:buFont typeface="Wingdings" panose="05000000000000000000" pitchFamily="2" charset="2"/>
                        <a:buChar char=""/>
                      </a:pPr>
                      <a:r>
                        <a:rPr lang="tr-TR" sz="1050" dirty="0">
                          <a:effectLst/>
                        </a:rPr>
                        <a:t>Mali karar ve işlemlerin onaylanması, uygulanması ve kontrol edilmesi süreçlerinin görev ayrılığı ilkesi doğrultusunda yerine getirilmektedir.</a:t>
                      </a:r>
                    </a:p>
                    <a:p>
                      <a:pPr marL="1143000" marR="179070" lvl="2" indent="-228600" algn="just">
                        <a:lnSpc>
                          <a:spcPct val="115000"/>
                        </a:lnSpc>
                        <a:spcAft>
                          <a:spcPts val="0"/>
                        </a:spcAft>
                        <a:buFont typeface="Wingdings" panose="05000000000000000000" pitchFamily="2" charset="2"/>
                        <a:buChar char=""/>
                      </a:pPr>
                      <a:r>
                        <a:rPr lang="tr-TR" sz="1050" dirty="0">
                          <a:effectLst/>
                        </a:rPr>
                        <a:t>Taşınır ve taşınmaz varlıkların kayıt altına alınması ve sürekli izlenmesine yönelik çalışmalar uygulamaya konulmuştur.</a:t>
                      </a:r>
                    </a:p>
                    <a:p>
                      <a:pPr marL="1143000" marR="179070" lvl="2" indent="-228600" algn="just">
                        <a:lnSpc>
                          <a:spcPct val="115000"/>
                        </a:lnSpc>
                        <a:spcAft>
                          <a:spcPts val="0"/>
                        </a:spcAft>
                        <a:buFont typeface="Wingdings" panose="05000000000000000000" pitchFamily="2" charset="2"/>
                        <a:buChar char=""/>
                      </a:pPr>
                      <a:r>
                        <a:rPr lang="tr-TR" sz="1050" dirty="0">
                          <a:effectLst/>
                        </a:rPr>
                        <a:t>Etik bilincin yerleşmesi adına hazırlanan etik sözleşme ile Üniversitemiz etik değerler çerçevesinde ve dürüst bir yönetim anlayışıyla hizmet vermektedir.</a:t>
                      </a:r>
                    </a:p>
                    <a:p>
                      <a:pPr marL="1143000" marR="179070" lvl="2" indent="-228600" algn="just">
                        <a:lnSpc>
                          <a:spcPct val="115000"/>
                        </a:lnSpc>
                        <a:spcAft>
                          <a:spcPts val="0"/>
                        </a:spcAft>
                        <a:buFont typeface="Wingdings" panose="05000000000000000000" pitchFamily="2" charset="2"/>
                        <a:buChar char=""/>
                      </a:pPr>
                      <a:r>
                        <a:rPr lang="tr-TR" sz="1050" dirty="0">
                          <a:effectLst/>
                        </a:rPr>
                        <a:t>Yürütülen görevlerden kıyasla daha büyük önem taşıyan hassas görevler belirlenerek olası riskler en aza indirilmiştir.</a:t>
                      </a:r>
                    </a:p>
                    <a:p>
                      <a:pPr marL="1143000" marR="179070" lvl="2" indent="-228600" algn="just">
                        <a:lnSpc>
                          <a:spcPct val="115000"/>
                        </a:lnSpc>
                        <a:spcAft>
                          <a:spcPts val="0"/>
                        </a:spcAft>
                        <a:buFont typeface="Wingdings" panose="05000000000000000000" pitchFamily="2" charset="2"/>
                        <a:buChar char=""/>
                      </a:pPr>
                      <a:r>
                        <a:rPr lang="tr-TR" sz="1050" dirty="0">
                          <a:effectLst/>
                        </a:rPr>
                        <a:t>Yetki Devri ve imza yönergesi ile iş sürekliliği sağlanmaktadır.</a:t>
                      </a:r>
                      <a:endParaRPr lang="tr-TR" sz="1050" dirty="0">
                        <a:effectLst/>
                        <a:latin typeface="Candara" panose="020E0502030303020204" pitchFamily="34" charset="0"/>
                        <a:ea typeface="Times New Roman" panose="02020603050405020304" pitchFamily="18" charset="0"/>
                        <a:cs typeface="Times New Roman" panose="02020603050405020304" pitchFamily="18" charset="0"/>
                      </a:endParaRPr>
                    </a:p>
                  </a:txBody>
                  <a:tcPr marL="42554" marR="42554" marT="0" marB="0" anchor="ctr"/>
                </a:tc>
                <a:extLst>
                  <a:ext uri="{0D108BD9-81ED-4DB2-BD59-A6C34878D82A}">
                    <a16:rowId xmlns:a16="http://schemas.microsoft.com/office/drawing/2014/main" val="10002"/>
                  </a:ext>
                </a:extLst>
              </a:tr>
              <a:tr h="796475">
                <a:tc>
                  <a:txBody>
                    <a:bodyPr/>
                    <a:lstStyle/>
                    <a:p>
                      <a:pPr marL="71755" marR="172085" algn="ctr">
                        <a:lnSpc>
                          <a:spcPct val="115000"/>
                        </a:lnSpc>
                        <a:spcAft>
                          <a:spcPts val="0"/>
                        </a:spcAft>
                      </a:pPr>
                      <a:r>
                        <a:rPr lang="tr-TR" sz="1050">
                          <a:effectLst/>
                        </a:rPr>
                        <a:t>BİLGİ VE İLETİŞİM</a:t>
                      </a:r>
                      <a:endParaRPr lang="tr-TR" sz="1050">
                        <a:effectLst/>
                        <a:latin typeface="Times New Roman" panose="02020603050405020304" pitchFamily="18" charset="0"/>
                        <a:ea typeface="Times New Roman" panose="02020603050405020304" pitchFamily="18" charset="0"/>
                      </a:endParaRPr>
                    </a:p>
                  </a:txBody>
                  <a:tcPr marL="42554" marR="42554" marT="0" marB="0" vert="vert270" anchor="ctr"/>
                </a:tc>
                <a:tc>
                  <a:txBody>
                    <a:bodyPr/>
                    <a:lstStyle/>
                    <a:p>
                      <a:pPr marL="1143000" marR="179070" lvl="2" indent="-228600" algn="just">
                        <a:lnSpc>
                          <a:spcPct val="115000"/>
                        </a:lnSpc>
                        <a:spcAft>
                          <a:spcPts val="0"/>
                        </a:spcAft>
                        <a:buFont typeface="Wingdings" panose="05000000000000000000" pitchFamily="2" charset="2"/>
                        <a:buChar char=""/>
                      </a:pPr>
                      <a:r>
                        <a:rPr lang="tr-TR" sz="1050">
                          <a:effectLst/>
                        </a:rPr>
                        <a:t>Yöneticilerin ve personelin görevlerini zamanında yerine getirebilmesi gerekli ve yeterli bilgiye zamanında ulaşabilmesi adına Üniversite Bilgi Sistemi ve İç Kontrol Otomasyon Sistemi kurulmuştur.  </a:t>
                      </a:r>
                      <a:endParaRPr lang="tr-TR" sz="1050">
                        <a:effectLst/>
                        <a:latin typeface="Candara" panose="020E0502030303020204" pitchFamily="34" charset="0"/>
                        <a:ea typeface="Times New Roman" panose="02020603050405020304" pitchFamily="18" charset="0"/>
                        <a:cs typeface="Times New Roman" panose="02020603050405020304" pitchFamily="18" charset="0"/>
                      </a:endParaRPr>
                    </a:p>
                  </a:txBody>
                  <a:tcPr marL="42554" marR="42554" marT="0" marB="0" anchor="ctr"/>
                </a:tc>
                <a:extLst>
                  <a:ext uri="{0D108BD9-81ED-4DB2-BD59-A6C34878D82A}">
                    <a16:rowId xmlns:a16="http://schemas.microsoft.com/office/drawing/2014/main" val="10003"/>
                  </a:ext>
                </a:extLst>
              </a:tr>
              <a:tr h="679008">
                <a:tc>
                  <a:txBody>
                    <a:bodyPr/>
                    <a:lstStyle/>
                    <a:p>
                      <a:pPr marL="71755" marR="172085" algn="ctr">
                        <a:lnSpc>
                          <a:spcPct val="115000"/>
                        </a:lnSpc>
                        <a:spcAft>
                          <a:spcPts val="0"/>
                        </a:spcAft>
                      </a:pPr>
                      <a:r>
                        <a:rPr lang="tr-TR" sz="1050">
                          <a:effectLst/>
                        </a:rPr>
                        <a:t>İZLEME</a:t>
                      </a:r>
                      <a:endParaRPr lang="tr-TR" sz="1050">
                        <a:effectLst/>
                        <a:latin typeface="Times New Roman" panose="02020603050405020304" pitchFamily="18" charset="0"/>
                        <a:ea typeface="Times New Roman" panose="02020603050405020304" pitchFamily="18" charset="0"/>
                      </a:endParaRPr>
                    </a:p>
                  </a:txBody>
                  <a:tcPr marL="42554" marR="42554" marT="0" marB="0" vert="vert270" anchor="ctr"/>
                </a:tc>
                <a:tc>
                  <a:txBody>
                    <a:bodyPr/>
                    <a:lstStyle/>
                    <a:p>
                      <a:pPr marL="1143000" marR="179070" lvl="2" indent="-228600" algn="just">
                        <a:lnSpc>
                          <a:spcPct val="115000"/>
                        </a:lnSpc>
                        <a:spcAft>
                          <a:spcPts val="0"/>
                        </a:spcAft>
                        <a:buFont typeface="Wingdings" panose="05000000000000000000" pitchFamily="2" charset="2"/>
                        <a:buChar char=""/>
                      </a:pPr>
                      <a:r>
                        <a:rPr lang="tr-TR" sz="1050" dirty="0">
                          <a:effectLst/>
                        </a:rPr>
                        <a:t>İç Kontrol soru formları,  anketler ve İç Kontrol Otomasyon Sistemi ile iç kontrol sisteminin sürekli izlenmesi sağlanmaktadır. </a:t>
                      </a:r>
                      <a:endParaRPr lang="tr-TR" sz="1050" dirty="0">
                        <a:effectLst/>
                        <a:latin typeface="Candara" panose="020E0502030303020204" pitchFamily="34" charset="0"/>
                        <a:ea typeface="Times New Roman" panose="02020603050405020304" pitchFamily="18" charset="0"/>
                        <a:cs typeface="Times New Roman" panose="02020603050405020304" pitchFamily="18" charset="0"/>
                      </a:endParaRPr>
                    </a:p>
                  </a:txBody>
                  <a:tcPr marL="42554" marR="42554" marT="0" marB="0" anchor="ctr"/>
                </a:tc>
                <a:extLst>
                  <a:ext uri="{0D108BD9-81ED-4DB2-BD59-A6C34878D82A}">
                    <a16:rowId xmlns:a16="http://schemas.microsoft.com/office/drawing/2014/main" val="10004"/>
                  </a:ext>
                </a:extLst>
              </a:tr>
            </a:tbl>
          </a:graphicData>
        </a:graphic>
      </p:graphicFrame>
      <p:graphicFrame>
        <p:nvGraphicFramePr>
          <p:cNvPr id="3" name="Tablo 2"/>
          <p:cNvGraphicFramePr>
            <a:graphicFrameLocks noGrp="1"/>
          </p:cNvGraphicFramePr>
          <p:nvPr>
            <p:extLst>
              <p:ext uri="{D42A27DB-BD31-4B8C-83A1-F6EECF244321}">
                <p14:modId xmlns:p14="http://schemas.microsoft.com/office/powerpoint/2010/main" val="1536736157"/>
              </p:ext>
            </p:extLst>
          </p:nvPr>
        </p:nvGraphicFramePr>
        <p:xfrm>
          <a:off x="0" y="0"/>
          <a:ext cx="9144000" cy="518160"/>
        </p:xfrm>
        <a:graphic>
          <a:graphicData uri="http://schemas.openxmlformats.org/drawingml/2006/table">
            <a:tbl>
              <a:tblPr firstRow="1" bandRow="1">
                <a:tableStyleId>{5C22544A-7EE6-4342-B048-85BDC9FD1C3A}</a:tableStyleId>
              </a:tblPr>
              <a:tblGrid>
                <a:gridCol w="9144000">
                  <a:extLst>
                    <a:ext uri="{9D8B030D-6E8A-4147-A177-3AD203B41FA5}">
                      <a16:colId xmlns:a16="http://schemas.microsoft.com/office/drawing/2014/main" val="20000"/>
                    </a:ext>
                  </a:extLst>
                </a:gridCol>
              </a:tblGrid>
              <a:tr h="39637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tr-TR" sz="2800" b="1" kern="1200" dirty="0">
                          <a:solidFill>
                            <a:schemeClr val="lt1"/>
                          </a:solidFill>
                          <a:effectLst/>
                          <a:latin typeface="+mn-lt"/>
                          <a:ea typeface="+mn-ea"/>
                          <a:cs typeface="+mn-cs"/>
                        </a:rPr>
                        <a:t>Güçlü Yönler</a:t>
                      </a:r>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64652066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ext uri="{D42A27DB-BD31-4B8C-83A1-F6EECF244321}">
                <p14:modId xmlns:p14="http://schemas.microsoft.com/office/powerpoint/2010/main" val="3528554958"/>
              </p:ext>
            </p:extLst>
          </p:nvPr>
        </p:nvGraphicFramePr>
        <p:xfrm>
          <a:off x="0" y="0"/>
          <a:ext cx="9144000" cy="548680"/>
        </p:xfrm>
        <a:graphic>
          <a:graphicData uri="http://schemas.openxmlformats.org/drawingml/2006/table">
            <a:tbl>
              <a:tblPr firstRow="1" bandRow="1">
                <a:tableStyleId>{5C22544A-7EE6-4342-B048-85BDC9FD1C3A}</a:tableStyleId>
              </a:tblPr>
              <a:tblGrid>
                <a:gridCol w="9144000">
                  <a:extLst>
                    <a:ext uri="{9D8B030D-6E8A-4147-A177-3AD203B41FA5}">
                      <a16:colId xmlns:a16="http://schemas.microsoft.com/office/drawing/2014/main" val="20000"/>
                    </a:ext>
                  </a:extLst>
                </a:gridCol>
              </a:tblGrid>
              <a:tr h="548680">
                <a:tc>
                  <a:txBody>
                    <a:bodyPr/>
                    <a:lstStyle/>
                    <a:p>
                      <a:pPr marL="457200" marR="172085" algn="ctr">
                        <a:lnSpc>
                          <a:spcPct val="150000"/>
                        </a:lnSpc>
                        <a:spcBef>
                          <a:spcPts val="1200"/>
                        </a:spcBef>
                        <a:spcAft>
                          <a:spcPts val="0"/>
                        </a:spcAft>
                      </a:pPr>
                      <a:r>
                        <a:rPr lang="tr-TR" sz="2000" b="1" dirty="0">
                          <a:latin typeface="Candara" panose="020E0502030303020204" pitchFamily="34" charset="0"/>
                          <a:ea typeface="Times New Roman" panose="02020603050405020304" pitchFamily="18" charset="0"/>
                          <a:cs typeface="Times New Roman" panose="02020603050405020304" pitchFamily="18" charset="0"/>
                        </a:rPr>
                        <a:t>İYİLEŞTİRMEYE AÇIK ALANLAR</a:t>
                      </a:r>
                      <a:endParaRPr lang="tr-TR" sz="1400" dirty="0">
                        <a:effectLst/>
                        <a:latin typeface="Candara" panose="020E050203030302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0"/>
                  </a:ext>
                </a:extLst>
              </a:tr>
            </a:tbl>
          </a:graphicData>
        </a:graphic>
      </p:graphicFrame>
      <p:graphicFrame>
        <p:nvGraphicFramePr>
          <p:cNvPr id="4" name="Tablo 3"/>
          <p:cNvGraphicFramePr>
            <a:graphicFrameLocks noGrp="1"/>
          </p:cNvGraphicFramePr>
          <p:nvPr>
            <p:extLst>
              <p:ext uri="{D42A27DB-BD31-4B8C-83A1-F6EECF244321}">
                <p14:modId xmlns:p14="http://schemas.microsoft.com/office/powerpoint/2010/main" val="1777520119"/>
              </p:ext>
            </p:extLst>
          </p:nvPr>
        </p:nvGraphicFramePr>
        <p:xfrm>
          <a:off x="27402" y="548680"/>
          <a:ext cx="9116598" cy="6375061"/>
        </p:xfrm>
        <a:graphic>
          <a:graphicData uri="http://schemas.openxmlformats.org/drawingml/2006/table">
            <a:tbl>
              <a:tblPr firstRow="1" firstCol="1" bandRow="1">
                <a:tableStyleId>{5C22544A-7EE6-4342-B048-85BDC9FD1C3A}</a:tableStyleId>
              </a:tblPr>
              <a:tblGrid>
                <a:gridCol w="1062671">
                  <a:extLst>
                    <a:ext uri="{9D8B030D-6E8A-4147-A177-3AD203B41FA5}">
                      <a16:colId xmlns:a16="http://schemas.microsoft.com/office/drawing/2014/main" val="20000"/>
                    </a:ext>
                  </a:extLst>
                </a:gridCol>
                <a:gridCol w="8053927">
                  <a:extLst>
                    <a:ext uri="{9D8B030D-6E8A-4147-A177-3AD203B41FA5}">
                      <a16:colId xmlns:a16="http://schemas.microsoft.com/office/drawing/2014/main" val="20001"/>
                    </a:ext>
                  </a:extLst>
                </a:gridCol>
              </a:tblGrid>
              <a:tr h="866101">
                <a:tc>
                  <a:txBody>
                    <a:bodyPr/>
                    <a:lstStyle/>
                    <a:p>
                      <a:pPr marL="71755" marR="71755" algn="ctr">
                        <a:lnSpc>
                          <a:spcPct val="115000"/>
                        </a:lnSpc>
                        <a:spcAft>
                          <a:spcPts val="0"/>
                        </a:spcAft>
                      </a:pPr>
                      <a:r>
                        <a:rPr lang="tr-TR" sz="1100">
                          <a:effectLst/>
                        </a:rPr>
                        <a:t>KONTROL ORTAMI</a:t>
                      </a:r>
                      <a:endParaRPr lang="tr-TR" sz="1100">
                        <a:effectLst/>
                        <a:latin typeface="Times New Roman" panose="02020603050405020304" pitchFamily="18" charset="0"/>
                        <a:ea typeface="Times New Roman" panose="02020603050405020304" pitchFamily="18" charset="0"/>
                      </a:endParaRPr>
                    </a:p>
                  </a:txBody>
                  <a:tcPr marL="40938" marR="40938" marT="0" marB="0" vert="vert270" anchor="ctr"/>
                </a:tc>
                <a:tc>
                  <a:txBody>
                    <a:bodyPr/>
                    <a:lstStyle/>
                    <a:p>
                      <a:pPr marL="1143000" marR="179070" lvl="2" indent="-228600" algn="just" defTabSz="685800" rtl="0" eaLnBrk="1" latinLnBrk="0" hangingPunct="1">
                        <a:lnSpc>
                          <a:spcPct val="115000"/>
                        </a:lnSpc>
                        <a:spcAft>
                          <a:spcPts val="0"/>
                        </a:spcAft>
                        <a:buFont typeface="Wingdings" panose="05000000000000000000" pitchFamily="2" charset="2"/>
                        <a:buChar char=""/>
                      </a:pPr>
                      <a:r>
                        <a:rPr lang="tr-TR" sz="1100" b="0" kern="1200" dirty="0">
                          <a:solidFill>
                            <a:schemeClr val="dk1"/>
                          </a:solidFill>
                          <a:effectLst/>
                          <a:latin typeface="+mn-lt"/>
                          <a:ea typeface="+mn-ea"/>
                          <a:cs typeface="+mn-cs"/>
                        </a:rPr>
                        <a:t>İç kontrol sistemini oluşturan bileşen standartlarının yönetici, personel ve birimler tarafından daha çok anlaşılmasına ihtiyaç vardır.</a:t>
                      </a:r>
                    </a:p>
                    <a:p>
                      <a:pPr marL="1143000" marR="179070" lvl="2" indent="-228600" algn="just" defTabSz="685800" rtl="0" eaLnBrk="1" latinLnBrk="0" hangingPunct="1">
                        <a:lnSpc>
                          <a:spcPct val="115000"/>
                        </a:lnSpc>
                        <a:spcAft>
                          <a:spcPts val="0"/>
                        </a:spcAft>
                        <a:buFont typeface="Wingdings" panose="05000000000000000000" pitchFamily="2" charset="2"/>
                        <a:buChar char=""/>
                      </a:pPr>
                      <a:r>
                        <a:rPr lang="tr-TR" sz="1100" b="0" kern="1200" dirty="0">
                          <a:solidFill>
                            <a:schemeClr val="dk1"/>
                          </a:solidFill>
                          <a:effectLst/>
                          <a:latin typeface="+mn-lt"/>
                          <a:ea typeface="+mn-ea"/>
                          <a:cs typeface="+mn-cs"/>
                        </a:rPr>
                        <a:t>Tüm çalışanların görev tanımları, hassas görevler, etik davranış uygulamaları vb. hakkında farkındalık arttırılmalıdır.</a:t>
                      </a:r>
                    </a:p>
                    <a:p>
                      <a:pPr marL="1143000" marR="179070" lvl="2" indent="-228600" algn="just" defTabSz="685800" rtl="0" eaLnBrk="1" fontAlgn="auto" latinLnBrk="0" hangingPunct="1">
                        <a:lnSpc>
                          <a:spcPct val="115000"/>
                        </a:lnSpc>
                        <a:spcBef>
                          <a:spcPts val="0"/>
                        </a:spcBef>
                        <a:spcAft>
                          <a:spcPts val="0"/>
                        </a:spcAft>
                        <a:buClrTx/>
                        <a:buSzTx/>
                        <a:buFont typeface="Wingdings" panose="05000000000000000000" pitchFamily="2" charset="2"/>
                        <a:buChar char=""/>
                        <a:tabLst/>
                        <a:defRPr/>
                      </a:pPr>
                      <a:r>
                        <a:rPr lang="tr-TR" sz="1100" b="0" kern="1200" dirty="0">
                          <a:solidFill>
                            <a:schemeClr val="dk1"/>
                          </a:solidFill>
                          <a:effectLst/>
                          <a:latin typeface="+mn-lt"/>
                          <a:ea typeface="+mn-ea"/>
                          <a:cs typeface="+mn-cs"/>
                        </a:rPr>
                        <a:t>Yeni kurulan birimlerin iç kontrol sistemine dahil edilmesi gerekmekte olup, bu kapsamda iç kontrol çalışmalarına katılmaları için teşvik edilmesi önerilmektedir.</a:t>
                      </a:r>
                    </a:p>
                  </a:txBody>
                  <a:tcPr marL="40938" marR="40938" marT="0" marB="0" anchor="ctr">
                    <a:solidFill>
                      <a:schemeClr val="bg1">
                        <a:lumMod val="85000"/>
                      </a:schemeClr>
                    </a:solidFill>
                  </a:tcPr>
                </a:tc>
                <a:extLst>
                  <a:ext uri="{0D108BD9-81ED-4DB2-BD59-A6C34878D82A}">
                    <a16:rowId xmlns:a16="http://schemas.microsoft.com/office/drawing/2014/main" val="10000"/>
                  </a:ext>
                </a:extLst>
              </a:tr>
              <a:tr h="949891">
                <a:tc>
                  <a:txBody>
                    <a:bodyPr/>
                    <a:lstStyle/>
                    <a:p>
                      <a:pPr marL="71755" marR="71755" algn="ctr">
                        <a:lnSpc>
                          <a:spcPct val="115000"/>
                        </a:lnSpc>
                        <a:spcAft>
                          <a:spcPts val="0"/>
                        </a:spcAft>
                      </a:pPr>
                      <a:r>
                        <a:rPr lang="tr-TR" sz="1100">
                          <a:effectLst/>
                        </a:rPr>
                        <a:t>RİSK DEĞERLENDİRME</a:t>
                      </a:r>
                      <a:endParaRPr lang="tr-TR" sz="1100">
                        <a:effectLst/>
                        <a:latin typeface="Times New Roman" panose="02020603050405020304" pitchFamily="18" charset="0"/>
                        <a:ea typeface="Times New Roman" panose="02020603050405020304" pitchFamily="18" charset="0"/>
                      </a:endParaRPr>
                    </a:p>
                  </a:txBody>
                  <a:tcPr marL="40938" marR="40938" marT="0" marB="0" vert="vert270" anchor="ctr"/>
                </a:tc>
                <a:tc>
                  <a:txBody>
                    <a:bodyPr/>
                    <a:lstStyle/>
                    <a:p>
                      <a:pPr marL="1143000" marR="179070" lvl="2" indent="-228600" algn="just">
                        <a:lnSpc>
                          <a:spcPct val="115000"/>
                        </a:lnSpc>
                        <a:spcAft>
                          <a:spcPts val="0"/>
                        </a:spcAft>
                        <a:buFont typeface="Wingdings" panose="05000000000000000000" pitchFamily="2" charset="2"/>
                        <a:buChar char=""/>
                      </a:pPr>
                      <a:r>
                        <a:rPr lang="tr-TR" sz="1200" kern="1200" dirty="0">
                          <a:solidFill>
                            <a:schemeClr val="dk1"/>
                          </a:solidFill>
                          <a:effectLst/>
                          <a:latin typeface="+mn-lt"/>
                          <a:ea typeface="+mn-ea"/>
                          <a:cs typeface="+mn-cs"/>
                        </a:rPr>
                        <a:t>Risklerin belirlenmesi ve değerlendirilmesi çalışmaları devam etmekte olup, risk sürecinin tüm birimleri kapsayacak şekilde hayata geçirilmesi büyük önem arz etmektedir.</a:t>
                      </a:r>
                      <a:endParaRPr lang="tr-TR" sz="1050" dirty="0">
                        <a:effectLst/>
                        <a:latin typeface="Candara" panose="020E0502030303020204" pitchFamily="34" charset="0"/>
                        <a:ea typeface="Times New Roman" panose="02020603050405020304" pitchFamily="18" charset="0"/>
                        <a:cs typeface="Times New Roman" panose="02020603050405020304" pitchFamily="18" charset="0"/>
                      </a:endParaRPr>
                    </a:p>
                  </a:txBody>
                  <a:tcPr marL="40938" marR="40938" marT="0" marB="0" anchor="ctr"/>
                </a:tc>
                <a:extLst>
                  <a:ext uri="{0D108BD9-81ED-4DB2-BD59-A6C34878D82A}">
                    <a16:rowId xmlns:a16="http://schemas.microsoft.com/office/drawing/2014/main" val="10001"/>
                  </a:ext>
                </a:extLst>
              </a:tr>
              <a:tr h="1784408">
                <a:tc>
                  <a:txBody>
                    <a:bodyPr/>
                    <a:lstStyle/>
                    <a:p>
                      <a:pPr marL="71755" marR="71755" algn="ctr">
                        <a:lnSpc>
                          <a:spcPct val="115000"/>
                        </a:lnSpc>
                        <a:spcAft>
                          <a:spcPts val="0"/>
                        </a:spcAft>
                      </a:pPr>
                      <a:r>
                        <a:rPr lang="tr-TR" sz="1100">
                          <a:effectLst/>
                        </a:rPr>
                        <a:t>KONTROL FAAALİYETLERİ</a:t>
                      </a:r>
                      <a:endParaRPr lang="tr-TR" sz="1100">
                        <a:effectLst/>
                        <a:latin typeface="Times New Roman" panose="02020603050405020304" pitchFamily="18" charset="0"/>
                        <a:ea typeface="Times New Roman" panose="02020603050405020304" pitchFamily="18" charset="0"/>
                      </a:endParaRPr>
                    </a:p>
                  </a:txBody>
                  <a:tcPr marL="40938" marR="40938" marT="0" marB="0" vert="vert270" anchor="ctr"/>
                </a:tc>
                <a:tc>
                  <a:txBody>
                    <a:bodyPr/>
                    <a:lstStyle/>
                    <a:p>
                      <a:pPr marL="1143000" marR="179070" lvl="2" indent="-228600" algn="just">
                        <a:lnSpc>
                          <a:spcPct val="115000"/>
                        </a:lnSpc>
                        <a:spcAft>
                          <a:spcPts val="0"/>
                        </a:spcAft>
                        <a:buFont typeface="Wingdings" panose="05000000000000000000" pitchFamily="2" charset="2"/>
                        <a:buChar char=""/>
                      </a:pPr>
                      <a:r>
                        <a:rPr lang="tr-TR" sz="1100" dirty="0">
                          <a:effectLst/>
                        </a:rPr>
                        <a:t>Faaliyetlerin ve mali karar ve işlemlerin sürekliliğini sağlamaya yönelik standartlara uygun olarak hazırlanan dokümanların sürekli gözden geçirilerek güncellenmesi ve tüm personelin bu dokümanlara </a:t>
                      </a:r>
                      <a:r>
                        <a:rPr lang="tr-TR" sz="1100" dirty="0" err="1">
                          <a:effectLst/>
                        </a:rPr>
                        <a:t>ulaşabilirliğinin</a:t>
                      </a:r>
                      <a:r>
                        <a:rPr lang="tr-TR" sz="1100" dirty="0">
                          <a:effectLst/>
                        </a:rPr>
                        <a:t> sağlanması gerekmektedir</a:t>
                      </a:r>
                    </a:p>
                    <a:p>
                      <a:pPr marL="1143000" marR="179070" lvl="2" indent="-228600" algn="just">
                        <a:lnSpc>
                          <a:spcPct val="115000"/>
                        </a:lnSpc>
                        <a:spcAft>
                          <a:spcPts val="0"/>
                        </a:spcAft>
                        <a:buFont typeface="Wingdings" panose="05000000000000000000" pitchFamily="2" charset="2"/>
                        <a:buChar char=""/>
                      </a:pPr>
                      <a:r>
                        <a:rPr lang="tr-TR" sz="1100" dirty="0">
                          <a:effectLst/>
                        </a:rPr>
                        <a:t>Bilgi sistemlerinin sürekliliğini ve güvenirliliğini sağlamak için var olan kontrol mekanizmalarının sürekli gözden geçirilmesi ve geliştirilmesi gerekmektedir</a:t>
                      </a:r>
                    </a:p>
                    <a:p>
                      <a:pPr marL="1143000" marR="179070" lvl="2" indent="-228600" algn="just">
                        <a:lnSpc>
                          <a:spcPct val="115000"/>
                        </a:lnSpc>
                        <a:spcAft>
                          <a:spcPts val="0"/>
                        </a:spcAft>
                        <a:buFont typeface="Wingdings" panose="05000000000000000000" pitchFamily="2" charset="2"/>
                        <a:buChar char=""/>
                      </a:pPr>
                      <a:r>
                        <a:rPr lang="tr-TR" sz="1100" dirty="0">
                          <a:effectLst/>
                        </a:rPr>
                        <a:t>Üniversitemizin tüm birimlerinde risklerin belirlenmesi ve değerlendirilmesi süreçlerinin tamamlanmasından sonra riskleri karşılamaya yönelik uygun kontrol yöntemlerinin belirlenmesi gerekmektedir.</a:t>
                      </a:r>
                      <a:endParaRPr lang="tr-TR" sz="1100" dirty="0">
                        <a:effectLst/>
                        <a:latin typeface="Candara" panose="020E0502030303020204" pitchFamily="34" charset="0"/>
                        <a:ea typeface="Times New Roman" panose="02020603050405020304" pitchFamily="18" charset="0"/>
                        <a:cs typeface="Times New Roman" panose="02020603050405020304" pitchFamily="18" charset="0"/>
                      </a:endParaRPr>
                    </a:p>
                  </a:txBody>
                  <a:tcPr marL="40938" marR="40938" marT="0" marB="0" anchor="ctr"/>
                </a:tc>
                <a:extLst>
                  <a:ext uri="{0D108BD9-81ED-4DB2-BD59-A6C34878D82A}">
                    <a16:rowId xmlns:a16="http://schemas.microsoft.com/office/drawing/2014/main" val="10002"/>
                  </a:ext>
                </a:extLst>
              </a:tr>
              <a:tr h="936104">
                <a:tc>
                  <a:txBody>
                    <a:bodyPr/>
                    <a:lstStyle/>
                    <a:p>
                      <a:pPr marL="71755" marR="172085" algn="ctr">
                        <a:lnSpc>
                          <a:spcPct val="115000"/>
                        </a:lnSpc>
                        <a:spcAft>
                          <a:spcPts val="0"/>
                        </a:spcAft>
                      </a:pPr>
                      <a:r>
                        <a:rPr lang="tr-TR" sz="1100">
                          <a:effectLst/>
                        </a:rPr>
                        <a:t>BİLGİ VE İLETİŞİM</a:t>
                      </a:r>
                      <a:endParaRPr lang="tr-TR" sz="1100">
                        <a:effectLst/>
                        <a:latin typeface="Times New Roman" panose="02020603050405020304" pitchFamily="18" charset="0"/>
                        <a:ea typeface="Times New Roman" panose="02020603050405020304" pitchFamily="18" charset="0"/>
                      </a:endParaRPr>
                    </a:p>
                  </a:txBody>
                  <a:tcPr marL="40938" marR="40938" marT="0" marB="0" vert="vert270" anchor="ctr"/>
                </a:tc>
                <a:tc>
                  <a:txBody>
                    <a:bodyPr/>
                    <a:lstStyle/>
                    <a:p>
                      <a:pPr marL="1143000" marR="179070" lvl="2" indent="-228600" algn="just">
                        <a:lnSpc>
                          <a:spcPct val="115000"/>
                        </a:lnSpc>
                        <a:spcAft>
                          <a:spcPts val="0"/>
                        </a:spcAft>
                        <a:buFont typeface="Wingdings" panose="05000000000000000000" pitchFamily="2" charset="2"/>
                        <a:buChar char=""/>
                      </a:pPr>
                      <a:r>
                        <a:rPr lang="tr-TR" sz="1100" dirty="0">
                          <a:effectLst/>
                        </a:rPr>
                        <a:t>Elektronik Bilgi Yönetim Sisteminin alt yapısının güçlendirilmelidir</a:t>
                      </a:r>
                    </a:p>
                    <a:p>
                      <a:pPr marL="1143000" marR="179070" lvl="2" indent="-228600" algn="just">
                        <a:lnSpc>
                          <a:spcPct val="115000"/>
                        </a:lnSpc>
                        <a:spcAft>
                          <a:spcPts val="0"/>
                        </a:spcAft>
                        <a:buFont typeface="Wingdings" panose="05000000000000000000" pitchFamily="2" charset="2"/>
                        <a:buChar char=""/>
                      </a:pPr>
                      <a:r>
                        <a:rPr lang="tr-TR" sz="1100" dirty="0">
                          <a:effectLst/>
                        </a:rPr>
                        <a:t>İç ve dış paydaşlarla iletişimi kapsayan etkili ve sürekli bir elektronik bilgi ve iletişim sistemi geliştirilmelidir</a:t>
                      </a:r>
                      <a:endParaRPr lang="tr-TR" sz="1100" dirty="0">
                        <a:effectLst/>
                        <a:latin typeface="Candara" panose="020E0502030303020204" pitchFamily="34" charset="0"/>
                        <a:ea typeface="Times New Roman" panose="02020603050405020304" pitchFamily="18" charset="0"/>
                        <a:cs typeface="Times New Roman" panose="02020603050405020304" pitchFamily="18" charset="0"/>
                      </a:endParaRPr>
                    </a:p>
                  </a:txBody>
                  <a:tcPr marL="40938" marR="40938" marT="0" marB="0" anchor="ctr"/>
                </a:tc>
                <a:extLst>
                  <a:ext uri="{0D108BD9-81ED-4DB2-BD59-A6C34878D82A}">
                    <a16:rowId xmlns:a16="http://schemas.microsoft.com/office/drawing/2014/main" val="10003"/>
                  </a:ext>
                </a:extLst>
              </a:tr>
              <a:tr h="1740728">
                <a:tc>
                  <a:txBody>
                    <a:bodyPr/>
                    <a:lstStyle/>
                    <a:p>
                      <a:pPr marL="71755" marR="172085" algn="ctr">
                        <a:lnSpc>
                          <a:spcPct val="115000"/>
                        </a:lnSpc>
                        <a:spcAft>
                          <a:spcPts val="0"/>
                        </a:spcAft>
                      </a:pPr>
                      <a:r>
                        <a:rPr lang="tr-TR" sz="1100">
                          <a:effectLst/>
                        </a:rPr>
                        <a:t>İZLEME</a:t>
                      </a:r>
                      <a:endParaRPr lang="tr-TR" sz="1100">
                        <a:effectLst/>
                        <a:latin typeface="Times New Roman" panose="02020603050405020304" pitchFamily="18" charset="0"/>
                        <a:ea typeface="Times New Roman" panose="02020603050405020304" pitchFamily="18" charset="0"/>
                      </a:endParaRPr>
                    </a:p>
                  </a:txBody>
                  <a:tcPr marL="40938" marR="40938" marT="0" marB="0" vert="vert270" anchor="ctr"/>
                </a:tc>
                <a:tc>
                  <a:txBody>
                    <a:bodyPr/>
                    <a:lstStyle/>
                    <a:p>
                      <a:pPr marL="1143000" marR="179070" lvl="2" indent="-228600" algn="just">
                        <a:lnSpc>
                          <a:spcPct val="115000"/>
                        </a:lnSpc>
                        <a:spcAft>
                          <a:spcPts val="0"/>
                        </a:spcAft>
                        <a:buFont typeface="Wingdings" panose="05000000000000000000" pitchFamily="2" charset="2"/>
                        <a:buChar char=""/>
                      </a:pPr>
                      <a:r>
                        <a:rPr lang="tr-TR" sz="1100" dirty="0">
                          <a:effectLst/>
                        </a:rPr>
                        <a:t>İç kontrol uygulamalarının etkin olarak izlenmesi ve değerlendirilmesi ve iç kontrol çalışmaları ile ilgili eylem planlarının oluşturularak birimlerle paylaşılmalıdır</a:t>
                      </a:r>
                    </a:p>
                    <a:p>
                      <a:pPr marL="1143000" marR="179070" lvl="2" indent="-228600" algn="just">
                        <a:lnSpc>
                          <a:spcPct val="115000"/>
                        </a:lnSpc>
                        <a:spcAft>
                          <a:spcPts val="0"/>
                        </a:spcAft>
                        <a:buFont typeface="Wingdings" panose="05000000000000000000" pitchFamily="2" charset="2"/>
                        <a:buChar char=""/>
                      </a:pPr>
                      <a:r>
                        <a:rPr lang="tr-TR" sz="1100" dirty="0">
                          <a:effectLst/>
                        </a:rPr>
                        <a:t>Anket, İstek, yıllık faaliyet raporları, stratejik planlar, iç ve dış denetim raporlarının izlenmesi ve değerlendirilmesi sonucunda tespit edilen eksiklik, hata ve usulsüzlüğe ilişkin düzenleyici ve düzeltici önlemlerin alınması gerekmektedir</a:t>
                      </a:r>
                    </a:p>
                    <a:p>
                      <a:pPr marL="1143000" marR="179070" lvl="2" indent="-228600" algn="just">
                        <a:lnSpc>
                          <a:spcPct val="115000"/>
                        </a:lnSpc>
                        <a:spcAft>
                          <a:spcPts val="0"/>
                        </a:spcAft>
                        <a:buFont typeface="Wingdings" panose="05000000000000000000" pitchFamily="2" charset="2"/>
                        <a:buChar char=""/>
                      </a:pPr>
                      <a:r>
                        <a:rPr lang="tr-TR" sz="1100" dirty="0">
                          <a:effectLst/>
                        </a:rPr>
                        <a:t>İç kontrol sisteminin değerlendirilmesi amacıyla ilgili birimler ile düzenli toplantılar yapılması gerekmektedir.</a:t>
                      </a:r>
                      <a:endParaRPr lang="tr-TR" sz="1100" dirty="0">
                        <a:effectLst/>
                        <a:latin typeface="Candara" panose="020E0502030303020204" pitchFamily="34" charset="0"/>
                        <a:ea typeface="Times New Roman" panose="02020603050405020304" pitchFamily="18" charset="0"/>
                        <a:cs typeface="Times New Roman" panose="02020603050405020304" pitchFamily="18" charset="0"/>
                      </a:endParaRPr>
                    </a:p>
                  </a:txBody>
                  <a:tcPr marL="40938" marR="40938" marT="0" marB="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63344524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75656" y="692696"/>
            <a:ext cx="6336704" cy="2916324"/>
          </a:xfrm>
        </p:spPr>
        <p:txBody>
          <a:bodyPr>
            <a:noAutofit/>
          </a:bodyPr>
          <a:lstStyle/>
          <a:p>
            <a:r>
              <a:rPr lang="tr-TR" sz="6600" dirty="0">
                <a:latin typeface="Ravie" panose="04040805050809020602" pitchFamily="82" charset="0"/>
              </a:rPr>
              <a:t>TESEKKÜR </a:t>
            </a:r>
            <a:r>
              <a:rPr lang="tr-TR" sz="6600" dirty="0" err="1">
                <a:latin typeface="Ravie" panose="04040805050809020602" pitchFamily="82" charset="0"/>
              </a:rPr>
              <a:t>EDERiZ</a:t>
            </a:r>
            <a:r>
              <a:rPr lang="tr-TR" sz="6600" dirty="0">
                <a:latin typeface="Ravie" panose="04040805050809020602" pitchFamily="82" charset="0"/>
              </a:rPr>
              <a:t>…</a:t>
            </a:r>
          </a:p>
        </p:txBody>
      </p:sp>
      <p:sp>
        <p:nvSpPr>
          <p:cNvPr id="3" name="Metin Yer Tutucusu 2"/>
          <p:cNvSpPr>
            <a:spLocks noGrp="1"/>
          </p:cNvSpPr>
          <p:nvPr>
            <p:ph type="body" idx="1"/>
          </p:nvPr>
        </p:nvSpPr>
        <p:spPr>
          <a:xfrm>
            <a:off x="2627784" y="4106664"/>
            <a:ext cx="6639278" cy="372864"/>
          </a:xfrm>
        </p:spPr>
        <p:txBody>
          <a:bodyPr>
            <a:normAutofit fontScale="92500" lnSpcReduction="20000"/>
          </a:bodyPr>
          <a:lstStyle/>
          <a:p>
            <a:r>
              <a:rPr lang="tr-TR" sz="2400" b="1" dirty="0">
                <a:solidFill>
                  <a:srgbClr val="781E46"/>
                </a:solidFill>
                <a:latin typeface="Broadway" panose="04040905080B02020502" pitchFamily="82" charset="0"/>
              </a:rPr>
              <a:t>Strateji Geliştirme Daire Başkanlığı</a:t>
            </a:r>
          </a:p>
        </p:txBody>
      </p:sp>
      <p:sp>
        <p:nvSpPr>
          <p:cNvPr id="5" name="Akış Çizelgesi: Depolanmış Veri 4"/>
          <p:cNvSpPr/>
          <p:nvPr/>
        </p:nvSpPr>
        <p:spPr>
          <a:xfrm>
            <a:off x="2627784" y="1772816"/>
            <a:ext cx="216024" cy="144016"/>
          </a:xfrm>
          <a:prstGeom prst="flowChartOnlineStorage">
            <a:avLst/>
          </a:prstGeom>
          <a:solidFill>
            <a:srgbClr val="781E46"/>
          </a:solidFill>
          <a:ln w="57150">
            <a:solidFill>
              <a:srgbClr val="781E46"/>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sz="1400" b="1" dirty="0">
              <a:ln w="0"/>
              <a:solidFill>
                <a:srgbClr val="781E46"/>
              </a:solidFill>
              <a:effectLst>
                <a:outerShdw blurRad="38100" dist="25400" dir="5400000" algn="ctr" rotWithShape="0">
                  <a:srgbClr val="6E747A">
                    <a:alpha val="43000"/>
                  </a:srgbClr>
                </a:outerShdw>
              </a:effectLst>
              <a:latin typeface="Calibri" panose="020F0502020204030204"/>
            </a:endParaRP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67843" y="6089179"/>
            <a:ext cx="2520280" cy="753379"/>
          </a:xfrm>
          <a:prstGeom prst="rect">
            <a:avLst/>
          </a:prstGeom>
        </p:spPr>
      </p:pic>
      <p:pic>
        <p:nvPicPr>
          <p:cNvPr id="8" name="Picture 4" descr="ASBU_LOGO_TR_200x20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5616" y="3356992"/>
            <a:ext cx="1887397" cy="1872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891938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79049" y="1124744"/>
            <a:ext cx="7704667" cy="5733256"/>
          </a:xfrm>
        </p:spPr>
        <p:txBody>
          <a:bodyPr>
            <a:normAutofit lnSpcReduction="10000"/>
          </a:bodyPr>
          <a:lstStyle/>
          <a:p>
            <a:pPr algn="just">
              <a:spcBef>
                <a:spcPct val="0"/>
              </a:spcBef>
              <a:buClrTx/>
              <a:buSzTx/>
              <a:buFont typeface="Wingdings" panose="05000000000000000000" pitchFamily="2" charset="2"/>
              <a:buChar char="v"/>
              <a:defRPr/>
            </a:pPr>
            <a:r>
              <a:rPr lang="tr-TR" altLang="tr-TR" sz="2100" b="1" dirty="0">
                <a:solidFill>
                  <a:srgbClr val="781E46"/>
                </a:solidFill>
                <a:latin typeface="Arial" panose="020B0604020202020204" pitchFamily="34" charset="0"/>
              </a:rPr>
              <a:t>Evrakların kontrolü değildir</a:t>
            </a:r>
          </a:p>
          <a:p>
            <a:pPr marL="457200" indent="-457200" algn="just">
              <a:lnSpc>
                <a:spcPct val="150000"/>
              </a:lnSpc>
              <a:spcBef>
                <a:spcPct val="0"/>
              </a:spcBef>
              <a:buClrTx/>
              <a:buSzTx/>
              <a:buFont typeface="Wingdings" panose="05000000000000000000" pitchFamily="2" charset="2"/>
              <a:buChar char="Ø"/>
              <a:defRPr/>
            </a:pPr>
            <a:r>
              <a:rPr lang="tr-TR" altLang="tr-TR" dirty="0">
                <a:solidFill>
                  <a:srgbClr val="000000"/>
                </a:solidFill>
                <a:latin typeface="Arial" panose="020B0604020202020204" pitchFamily="34" charset="0"/>
              </a:rPr>
              <a:t>İç kontrol sadece belirli evrakların, kişilerin veya olayların  kontrol edilmesi demek değildir.</a:t>
            </a:r>
          </a:p>
          <a:p>
            <a:pPr marL="457200" indent="-457200" algn="just">
              <a:lnSpc>
                <a:spcPct val="150000"/>
              </a:lnSpc>
              <a:spcBef>
                <a:spcPct val="0"/>
              </a:spcBef>
              <a:buClrTx/>
              <a:buSzTx/>
              <a:buFont typeface="Wingdings" panose="05000000000000000000" pitchFamily="2" charset="2"/>
              <a:buChar char="Ø"/>
              <a:defRPr/>
            </a:pPr>
            <a:r>
              <a:rPr lang="tr-TR" altLang="tr-TR" dirty="0">
                <a:solidFill>
                  <a:srgbClr val="000000"/>
                </a:solidFill>
                <a:latin typeface="Arial" panose="020B0604020202020204" pitchFamily="34" charset="0"/>
              </a:rPr>
              <a:t>İç kontrol, varılmak istenen hedefe doğru gidip gitmediğimiz ve bu amaçla yapılan faaliyetlerde ne kadar </a:t>
            </a:r>
            <a:r>
              <a:rPr lang="tr-TR" altLang="tr-TR" b="1" dirty="0">
                <a:solidFill>
                  <a:srgbClr val="000000"/>
                </a:solidFill>
                <a:latin typeface="Arial" panose="020B0604020202020204" pitchFamily="34" charset="0"/>
              </a:rPr>
              <a:t>“kontrol” sahibi olduğumuzla ilgilidir. </a:t>
            </a:r>
          </a:p>
          <a:p>
            <a:pPr algn="just">
              <a:lnSpc>
                <a:spcPct val="150000"/>
              </a:lnSpc>
              <a:spcBef>
                <a:spcPct val="0"/>
              </a:spcBef>
              <a:buClrTx/>
              <a:buSzTx/>
              <a:buFont typeface="Wingdings" panose="05000000000000000000" pitchFamily="2" charset="2"/>
              <a:buChar char="v"/>
              <a:defRPr/>
            </a:pPr>
            <a:r>
              <a:rPr lang="tr-TR" altLang="tr-TR" sz="2000" b="1" dirty="0">
                <a:latin typeface="Arial" panose="020B0604020202020204" pitchFamily="34" charset="0"/>
              </a:rPr>
              <a:t>Statik bir sistem değildir</a:t>
            </a:r>
          </a:p>
          <a:p>
            <a:pPr marL="457200" indent="-457200" algn="just">
              <a:lnSpc>
                <a:spcPct val="150000"/>
              </a:lnSpc>
              <a:spcBef>
                <a:spcPct val="0"/>
              </a:spcBef>
              <a:buClrTx/>
              <a:buSzTx/>
              <a:buFont typeface="Wingdings" panose="05000000000000000000" pitchFamily="2" charset="2"/>
              <a:buChar char="Ø"/>
              <a:defRPr/>
            </a:pPr>
            <a:r>
              <a:rPr lang="tr-TR" altLang="tr-TR" dirty="0">
                <a:solidFill>
                  <a:srgbClr val="000000"/>
                </a:solidFill>
                <a:latin typeface="Arial" panose="020B0604020202020204" pitchFamily="34" charset="0"/>
              </a:rPr>
              <a:t>İç kontrol bir kere kurulan ve kurulduktan sonra hep ilk kurulduğu şekliyle uygulanan statik bir sistem değil yaşayan bir süreçtir. Sürekli gözden geçirilmesi ve geliştirilmesi gerekir</a:t>
            </a:r>
            <a:r>
              <a:rPr lang="tr-TR" altLang="tr-TR" sz="2000" dirty="0">
                <a:solidFill>
                  <a:srgbClr val="000000"/>
                </a:solidFill>
                <a:latin typeface="Arial" panose="020B0604020202020204" pitchFamily="34" charset="0"/>
              </a:rPr>
              <a:t>.</a:t>
            </a:r>
            <a:endParaRPr lang="tr-TR" altLang="tr-TR" dirty="0">
              <a:solidFill>
                <a:srgbClr val="000000"/>
              </a:solidFill>
              <a:latin typeface="Arial" panose="020B0604020202020204" pitchFamily="34" charset="0"/>
            </a:endParaRPr>
          </a:p>
        </p:txBody>
      </p:sp>
      <p:graphicFrame>
        <p:nvGraphicFramePr>
          <p:cNvPr id="4" name="Diyagram 3"/>
          <p:cNvGraphicFramePr/>
          <p:nvPr>
            <p:extLst>
              <p:ext uri="{D42A27DB-BD31-4B8C-83A1-F6EECF244321}">
                <p14:modId xmlns:p14="http://schemas.microsoft.com/office/powerpoint/2010/main" val="2163432261"/>
              </p:ext>
            </p:extLst>
          </p:nvPr>
        </p:nvGraphicFramePr>
        <p:xfrm>
          <a:off x="1840765" y="188640"/>
          <a:ext cx="5781233" cy="7451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660907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149435" y="404664"/>
            <a:ext cx="4845129" cy="729802"/>
          </a:xfrm>
        </p:spPr>
        <p:txBody>
          <a:bodyPr rtlCol="0">
            <a:normAutofit fontScale="90000"/>
            <a:scene3d>
              <a:camera prst="orthographicFront"/>
              <a:lightRig rig="harsh" dir="t"/>
            </a:scene3d>
            <a:sp3d extrusionH="57150" prstMaterial="matte">
              <a:bevelT w="63500" h="12700" prst="angle"/>
              <a:contourClr>
                <a:schemeClr val="bg1">
                  <a:lumMod val="65000"/>
                </a:schemeClr>
              </a:contourClr>
            </a:sp3d>
          </a:bodyPr>
          <a:lstStyle/>
          <a:p>
            <a:pPr algn="ctr" fontAlgn="auto">
              <a:spcAft>
                <a:spcPts val="0"/>
              </a:spcAft>
              <a:defRPr/>
            </a:pPr>
            <a:r>
              <a:rPr lang="tr-TR" sz="4600" b="1" dirty="0">
                <a:ln/>
                <a:solidFill>
                  <a:srgbClr val="781E46"/>
                </a:solidFill>
              </a:rPr>
              <a:t>İÇ KONTROL</a:t>
            </a:r>
          </a:p>
        </p:txBody>
      </p:sp>
      <p:sp>
        <p:nvSpPr>
          <p:cNvPr id="6" name="Dikdörtgen Belirtme Çizgisi 5"/>
          <p:cNvSpPr/>
          <p:nvPr/>
        </p:nvSpPr>
        <p:spPr>
          <a:xfrm>
            <a:off x="467544" y="1222876"/>
            <a:ext cx="3672408" cy="2016224"/>
          </a:xfrm>
          <a:prstGeom prst="wedgeRectCallout">
            <a:avLst/>
          </a:prstGeom>
          <a:solidFill>
            <a:srgbClr val="F9D1A9"/>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flat" dir="tl">
                <a:rot lat="0" lon="0" rev="6600000"/>
              </a:lightRig>
            </a:scene3d>
            <a:sp3d extrusionH="25400" contourW="8890">
              <a:bevelT w="38100" h="31750" prst="coolSlant"/>
              <a:contourClr>
                <a:schemeClr val="accent2">
                  <a:shade val="75000"/>
                </a:schemeClr>
              </a:contourClr>
            </a:sp3d>
          </a:bodyPr>
          <a:lstStyle/>
          <a:p>
            <a:pPr algn="ctr" fontAlgn="auto">
              <a:spcBef>
                <a:spcPts val="0"/>
              </a:spcBef>
              <a:spcAft>
                <a:spcPts val="0"/>
              </a:spcAft>
              <a:defRPr/>
            </a:pPr>
            <a:r>
              <a:rPr lang="tr-TR" sz="3000" b="1" dirty="0">
                <a:ln w="11430"/>
                <a:solidFill>
                  <a:srgbClr val="E41A2D"/>
                </a:solidFill>
                <a:effectLst>
                  <a:outerShdw blurRad="50800" dist="39000" dir="5460000" algn="tl">
                    <a:srgbClr val="000000">
                      <a:alpha val="38000"/>
                    </a:srgbClr>
                  </a:outerShdw>
                </a:effectLst>
              </a:rPr>
              <a:t>BİR SÜREÇTİR</a:t>
            </a:r>
          </a:p>
          <a:p>
            <a:pPr algn="ctr" fontAlgn="auto">
              <a:spcBef>
                <a:spcPts val="0"/>
              </a:spcBef>
              <a:spcAft>
                <a:spcPts val="0"/>
              </a:spcAft>
              <a:defRPr/>
            </a:pPr>
            <a:endParaRPr lang="tr-TR" sz="2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ctr" fontAlgn="auto">
              <a:spcBef>
                <a:spcPts val="0"/>
              </a:spcBef>
              <a:spcAft>
                <a:spcPts val="0"/>
              </a:spcAft>
              <a:defRPr/>
            </a:pPr>
            <a:r>
              <a:rPr lang="tr-TR" b="1" dirty="0">
                <a:ln w="11430">
                  <a:solidFill>
                    <a:schemeClr val="tx1">
                      <a:lumMod val="95000"/>
                      <a:lumOff val="5000"/>
                    </a:schemeClr>
                  </a:solidFill>
                </a:ln>
                <a:solidFill>
                  <a:schemeClr val="tx1"/>
                </a:solidFill>
              </a:rPr>
              <a:t>bir amaç değil hedefe ulaşmak için bir araçtır.</a:t>
            </a:r>
          </a:p>
          <a:p>
            <a:pPr algn="ctr" fontAlgn="auto">
              <a:spcBef>
                <a:spcPts val="0"/>
              </a:spcBef>
              <a:spcAft>
                <a:spcPts val="0"/>
              </a:spcAft>
              <a:defRPr/>
            </a:pPr>
            <a:endParaRPr lang="tr-TR" sz="2200" b="1" i="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 name="Dikdörtgen Belirtme Çizgisi 6"/>
          <p:cNvSpPr/>
          <p:nvPr/>
        </p:nvSpPr>
        <p:spPr>
          <a:xfrm>
            <a:off x="467544" y="3647401"/>
            <a:ext cx="3672408" cy="2016224"/>
          </a:xfrm>
          <a:prstGeom prst="wedgeRectCallout">
            <a:avLst/>
          </a:prstGeom>
          <a:solidFill>
            <a:srgbClr val="F9D1A9"/>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flat" dir="tl">
                <a:rot lat="0" lon="0" rev="6600000"/>
              </a:lightRig>
            </a:scene3d>
            <a:sp3d extrusionH="25400" contourW="8890">
              <a:bevelT w="38100" h="31750" prst="coolSlant"/>
              <a:contourClr>
                <a:schemeClr val="accent2">
                  <a:shade val="75000"/>
                </a:schemeClr>
              </a:contourClr>
            </a:sp3d>
          </a:bodyPr>
          <a:lstStyle/>
          <a:p>
            <a:pPr algn="ctr" fontAlgn="auto">
              <a:spcBef>
                <a:spcPts val="0"/>
              </a:spcBef>
              <a:spcAft>
                <a:spcPts val="0"/>
              </a:spcAft>
              <a:defRPr/>
            </a:pPr>
            <a:r>
              <a:rPr lang="tr-TR" sz="2800" b="1" dirty="0">
                <a:ln w="11430">
                  <a:solidFill>
                    <a:srgbClr val="C00000"/>
                  </a:solidFill>
                </a:ln>
                <a:solidFill>
                  <a:srgbClr val="33CC33"/>
                </a:solidFill>
                <a:effectLst>
                  <a:outerShdw blurRad="50800" dist="39000" dir="5460000" algn="tl">
                    <a:srgbClr val="000000">
                      <a:alpha val="38000"/>
                    </a:srgbClr>
                  </a:outerShdw>
                </a:effectLst>
              </a:rPr>
              <a:t>YÖNETİME MAKUL GÜVENCE SAĞLAR</a:t>
            </a:r>
          </a:p>
        </p:txBody>
      </p:sp>
      <p:sp>
        <p:nvSpPr>
          <p:cNvPr id="8" name="Dikdörtgen Belirtme Çizgisi 7"/>
          <p:cNvSpPr/>
          <p:nvPr/>
        </p:nvSpPr>
        <p:spPr>
          <a:xfrm>
            <a:off x="4932040" y="1222876"/>
            <a:ext cx="3672408" cy="2016224"/>
          </a:xfrm>
          <a:prstGeom prst="wedgeRectCallout">
            <a:avLst/>
          </a:prstGeom>
          <a:solidFill>
            <a:srgbClr val="F9D1A9"/>
          </a:solidFill>
          <a:ln w="76200">
            <a:solidFill>
              <a:srgbClr val="781E46"/>
            </a:solid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flat" dir="tl">
                <a:rot lat="0" lon="0" rev="6600000"/>
              </a:lightRig>
            </a:scene3d>
            <a:sp3d extrusionH="25400" contourW="8890">
              <a:bevelT w="38100" h="31750" prst="coolSlant"/>
              <a:contourClr>
                <a:schemeClr val="accent2">
                  <a:shade val="75000"/>
                </a:schemeClr>
              </a:contourClr>
            </a:sp3d>
          </a:bodyPr>
          <a:lstStyle/>
          <a:p>
            <a:pPr algn="ctr" fontAlgn="auto">
              <a:spcBef>
                <a:spcPts val="0"/>
              </a:spcBef>
              <a:spcAft>
                <a:spcPts val="0"/>
              </a:spcAft>
              <a:defRPr/>
            </a:pPr>
            <a:endParaRPr lang="tr-TR" sz="2200" b="1" dirty="0">
              <a:ln w="11430"/>
              <a:solidFill>
                <a:srgbClr val="781E46"/>
              </a:solidFill>
              <a:effectLst>
                <a:outerShdw blurRad="50800" dist="39000" dir="5460000" algn="tl">
                  <a:srgbClr val="000000">
                    <a:alpha val="38000"/>
                  </a:srgbClr>
                </a:outerShdw>
              </a:effectLst>
            </a:endParaRPr>
          </a:p>
          <a:p>
            <a:pPr algn="ctr" fontAlgn="auto">
              <a:spcBef>
                <a:spcPts val="0"/>
              </a:spcBef>
              <a:spcAft>
                <a:spcPts val="0"/>
              </a:spcAft>
              <a:defRPr/>
            </a:pPr>
            <a:r>
              <a:rPr lang="tr-TR" sz="2800" b="1" dirty="0">
                <a:ln w="11430">
                  <a:solidFill>
                    <a:srgbClr val="C00000"/>
                  </a:solidFill>
                </a:ln>
                <a:solidFill>
                  <a:srgbClr val="FFFF00"/>
                </a:solidFill>
                <a:effectLst>
                  <a:outerShdw blurRad="50800" dist="39000" dir="5460000" algn="tl">
                    <a:srgbClr val="000000">
                      <a:alpha val="38000"/>
                    </a:srgbClr>
                  </a:outerShdw>
                </a:effectLst>
              </a:rPr>
              <a:t>KİŞİLER TARAFINDAN UYGULANIR</a:t>
            </a:r>
          </a:p>
          <a:p>
            <a:pPr algn="ctr" fontAlgn="auto">
              <a:spcBef>
                <a:spcPts val="0"/>
              </a:spcBef>
              <a:spcAft>
                <a:spcPts val="0"/>
              </a:spcAft>
              <a:defRPr/>
            </a:pPr>
            <a:r>
              <a:rPr lang="tr-TR" b="1" dirty="0">
                <a:ln w="11430">
                  <a:solidFill>
                    <a:schemeClr val="tx1"/>
                  </a:solidFill>
                </a:ln>
                <a:solidFill>
                  <a:schemeClr val="tx1"/>
                </a:solidFill>
              </a:rPr>
              <a:t>sadece prosedürlerden oluşmaz kurumun her düzeyindeki personeli kapsar </a:t>
            </a:r>
          </a:p>
          <a:p>
            <a:pPr algn="ctr" fontAlgn="auto">
              <a:spcBef>
                <a:spcPts val="0"/>
              </a:spcBef>
              <a:spcAft>
                <a:spcPts val="0"/>
              </a:spcAft>
              <a:defRPr/>
            </a:pPr>
            <a:endParaRPr lang="tr-TR" sz="2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9" name="Dikdörtgen Belirtme Çizgisi 8"/>
          <p:cNvSpPr/>
          <p:nvPr/>
        </p:nvSpPr>
        <p:spPr>
          <a:xfrm>
            <a:off x="5004048" y="3774598"/>
            <a:ext cx="3672408" cy="2016224"/>
          </a:xfrm>
          <a:prstGeom prst="wedgeRectCallout">
            <a:avLst/>
          </a:prstGeom>
          <a:solidFill>
            <a:srgbClr val="F9D1A9"/>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flat" dir="tl">
                <a:rot lat="0" lon="0" rev="6600000"/>
              </a:lightRig>
            </a:scene3d>
            <a:sp3d extrusionH="25400" contourW="8890">
              <a:bevelT w="38100" h="31750" prst="coolSlant"/>
              <a:contourClr>
                <a:schemeClr val="accent2">
                  <a:shade val="75000"/>
                </a:schemeClr>
              </a:contourClr>
            </a:sp3d>
          </a:bodyPr>
          <a:lstStyle/>
          <a:p>
            <a:pPr algn="ctr" fontAlgn="auto">
              <a:spcBef>
                <a:spcPts val="0"/>
              </a:spcBef>
              <a:spcAft>
                <a:spcPts val="0"/>
              </a:spcAft>
              <a:defRPr/>
            </a:pPr>
            <a:r>
              <a:rPr lang="tr-TR" sz="2800" b="1" dirty="0">
                <a:ln w="11430"/>
                <a:solidFill>
                  <a:srgbClr val="002060"/>
                </a:solidFill>
                <a:effectLst>
                  <a:outerShdw blurRad="50800" dist="39000" dir="5460000" algn="tl">
                    <a:srgbClr val="000000">
                      <a:alpha val="38000"/>
                    </a:srgbClr>
                  </a:outerShdw>
                </a:effectLst>
              </a:rPr>
              <a:t>HEDEFLERE ULAŞMAYA YÖNELİKTİR</a:t>
            </a:r>
          </a:p>
        </p:txBody>
      </p:sp>
      <p:sp>
        <p:nvSpPr>
          <p:cNvPr id="10" name="Çapraz Köşesi Kesik Dikdörtgen 9"/>
          <p:cNvSpPr/>
          <p:nvPr/>
        </p:nvSpPr>
        <p:spPr>
          <a:xfrm>
            <a:off x="0" y="6071926"/>
            <a:ext cx="9144000" cy="786074"/>
          </a:xfrm>
          <a:prstGeom prst="snip2DiagRect">
            <a:avLst>
              <a:gd name="adj1" fmla="val 0"/>
              <a:gd name="adj2" fmla="val 24316"/>
            </a:avLst>
          </a:prstGeom>
          <a:solidFill>
            <a:srgbClr val="F9D1A9"/>
          </a:solidFill>
          <a:ln w="57150">
            <a:solidFill>
              <a:srgbClr val="781E46"/>
            </a:solidFill>
          </a:ln>
          <a:effectLst>
            <a:glow rad="12700">
              <a:schemeClr val="bg1">
                <a:alpha val="8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tr-T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E-posta	: strateji@asbu.edu.tr                                                                                                                                                                                                                                                                         </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Strateji Geliştirme Dairesi Başkanlığı                                                                                Web 	: www.asbu.edu.tr</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a:t>
            </a:r>
            <a:r>
              <a:rPr lang="tr-TR" sz="1400" b="1" dirty="0" err="1">
                <a:ln w="0"/>
                <a:solidFill>
                  <a:srgbClr val="781E46"/>
                </a:solidFill>
                <a:effectLst>
                  <a:outerShdw blurRad="38100" dist="25400" dir="5400000" algn="ctr" rotWithShape="0">
                    <a:srgbClr val="6E747A">
                      <a:alpha val="43000"/>
                    </a:srgbClr>
                  </a:outerShdw>
                </a:effectLst>
                <a:latin typeface="Calibri" panose="020F0502020204030204"/>
              </a:rPr>
              <a:t>Tlf</a:t>
            </a:r>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 0 312 5964501</a:t>
            </a:r>
          </a:p>
        </p:txBody>
      </p:sp>
      <p:pic>
        <p:nvPicPr>
          <p:cNvPr id="11" name="Resim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11860" y="6165304"/>
            <a:ext cx="2520280" cy="660001"/>
          </a:xfrm>
          <a:prstGeom prst="rect">
            <a:avLst/>
          </a:prstGeom>
        </p:spPr>
      </p:pic>
    </p:spTree>
  </p:cSld>
  <p:clrMapOvr>
    <a:masterClrMapping/>
  </p:clrMapOvr>
  <p:transition spd="slow">
    <p:blinds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3568" y="1844824"/>
            <a:ext cx="7776864" cy="3960440"/>
          </a:xfrm>
        </p:spPr>
        <p:txBody>
          <a:bodyPr rtlCol="0">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indent="0" fontAlgn="auto">
              <a:spcAft>
                <a:spcPts val="0"/>
              </a:spcAft>
              <a:buFont typeface="Wingdings 2" pitchFamily="18" charset="2"/>
              <a:buNone/>
              <a:defRPr/>
            </a:pPr>
            <a:r>
              <a:rPr lang="tr-TR" sz="2800" b="1" dirty="0">
                <a:ln w="11430">
                  <a:solidFill>
                    <a:srgbClr val="781E46"/>
                  </a:solidFill>
                </a:ln>
                <a:solidFill>
                  <a:sysClr val="windowText" lastClr="000000"/>
                </a:solidFill>
                <a:effectLst>
                  <a:outerShdw blurRad="50800" dist="39000" dir="5460000" algn="tl">
                    <a:srgbClr val="000000">
                      <a:alpha val="38000"/>
                    </a:srgbClr>
                  </a:outerShdw>
                </a:effectLst>
                <a:latin typeface="+mj-lt"/>
                <a:ea typeface="Batang" pitchFamily="18" charset="-127"/>
                <a:cs typeface="Arial" pitchFamily="34" charset="0"/>
              </a:rPr>
              <a:t>İDARE </a:t>
            </a:r>
            <a:r>
              <a:rPr lang="tr-TR" sz="2800" b="1" dirty="0">
                <a:ln w="11430">
                  <a:solidFill>
                    <a:srgbClr val="781E46"/>
                  </a:solidFill>
                </a:ln>
                <a:solidFill>
                  <a:sysClr val="windowText" lastClr="000000"/>
                </a:solidFill>
                <a:effectLst>
                  <a:outerShdw blurRad="50800" dist="39000" dir="5460000" algn="tl">
                    <a:srgbClr val="000000">
                      <a:alpha val="38000"/>
                    </a:srgbClr>
                  </a:outerShdw>
                </a:effectLst>
                <a:latin typeface="Candara" pitchFamily="34" charset="0"/>
                <a:ea typeface="Batang" pitchFamily="18" charset="-127"/>
                <a:cs typeface="Arial" pitchFamily="34" charset="0"/>
              </a:rPr>
              <a:t>Faaliyetlerinin</a:t>
            </a:r>
          </a:p>
        </p:txBody>
      </p:sp>
      <p:sp>
        <p:nvSpPr>
          <p:cNvPr id="4" name="Sağ Ok 3"/>
          <p:cNvSpPr/>
          <p:nvPr/>
        </p:nvSpPr>
        <p:spPr>
          <a:xfrm>
            <a:off x="4067943" y="3681028"/>
            <a:ext cx="1008112" cy="360040"/>
          </a:xfrm>
          <a:prstGeom prst="rightArrow">
            <a:avLst>
              <a:gd name="adj1" fmla="val 50000"/>
              <a:gd name="adj2" fmla="val 103667"/>
            </a:avLst>
          </a:prstGeom>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endParaRPr lang="tr-TR"/>
          </a:p>
        </p:txBody>
      </p:sp>
      <p:sp>
        <p:nvSpPr>
          <p:cNvPr id="8" name="Yuvarlatılmış Dikdörtgen 7"/>
          <p:cNvSpPr/>
          <p:nvPr/>
        </p:nvSpPr>
        <p:spPr>
          <a:xfrm>
            <a:off x="5148064" y="1916832"/>
            <a:ext cx="3672408" cy="3816424"/>
          </a:xfrm>
          <a:prstGeom prst="roundRect">
            <a:avLst/>
          </a:prstGeom>
          <a:ln w="38100">
            <a:solidFill>
              <a:srgbClr val="781E46"/>
            </a:solidFill>
          </a:ln>
        </p:spPr>
        <p:style>
          <a:lnRef idx="1">
            <a:schemeClr val="accent6"/>
          </a:lnRef>
          <a:fillRef idx="2">
            <a:schemeClr val="accent6"/>
          </a:fillRef>
          <a:effectRef idx="1">
            <a:schemeClr val="accent6"/>
          </a:effectRef>
          <a:fontRef idx="minor">
            <a:schemeClr val="dk1"/>
          </a:fontRef>
        </p:style>
        <p:txBody>
          <a:bodyPr anchor="ctr">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fontAlgn="auto">
              <a:lnSpc>
                <a:spcPct val="150000"/>
              </a:lnSpc>
              <a:spcBef>
                <a:spcPts val="0"/>
              </a:spcBef>
              <a:spcAft>
                <a:spcPts val="0"/>
              </a:spcAft>
              <a:defRPr/>
            </a:pPr>
            <a:r>
              <a:rPr lang="tr-TR" sz="3000" b="1" dirty="0">
                <a:ln/>
                <a:solidFill>
                  <a:schemeClr val="accent1">
                    <a:lumMod val="50000"/>
                  </a:schemeClr>
                </a:solidFill>
              </a:rPr>
              <a:t>Kanunlara</a:t>
            </a:r>
          </a:p>
          <a:p>
            <a:pPr fontAlgn="auto">
              <a:lnSpc>
                <a:spcPct val="150000"/>
              </a:lnSpc>
              <a:spcBef>
                <a:spcPts val="0"/>
              </a:spcBef>
              <a:spcAft>
                <a:spcPts val="0"/>
              </a:spcAft>
              <a:defRPr/>
            </a:pPr>
            <a:r>
              <a:rPr lang="tr-TR" sz="3000" b="1" dirty="0">
                <a:ln/>
                <a:solidFill>
                  <a:schemeClr val="accent1">
                    <a:lumMod val="50000"/>
                  </a:schemeClr>
                </a:solidFill>
              </a:rPr>
              <a:t>Düzenlemelere</a:t>
            </a:r>
          </a:p>
          <a:p>
            <a:pPr fontAlgn="auto">
              <a:lnSpc>
                <a:spcPct val="150000"/>
              </a:lnSpc>
              <a:spcBef>
                <a:spcPts val="0"/>
              </a:spcBef>
              <a:spcAft>
                <a:spcPts val="0"/>
              </a:spcAft>
              <a:defRPr/>
            </a:pPr>
            <a:r>
              <a:rPr lang="tr-TR" sz="3000" b="1" dirty="0">
                <a:ln/>
                <a:solidFill>
                  <a:schemeClr val="accent1">
                    <a:lumMod val="50000"/>
                  </a:schemeClr>
                </a:solidFill>
              </a:rPr>
              <a:t>İlgili Mevzuata</a:t>
            </a:r>
          </a:p>
          <a:p>
            <a:pPr algn="ctr" fontAlgn="auto">
              <a:spcBef>
                <a:spcPts val="0"/>
              </a:spcBef>
              <a:spcAft>
                <a:spcPts val="0"/>
              </a:spcAft>
              <a:defRPr/>
            </a:pPr>
            <a:r>
              <a:rPr lang="tr-TR" sz="3200" b="1" dirty="0">
                <a:ln/>
                <a:solidFill>
                  <a:schemeClr val="accent1">
                    <a:lumMod val="50000"/>
                  </a:schemeClr>
                </a:solidFill>
              </a:rPr>
              <a:t>UYGUNLUĞUNU SAĞLAMAK</a:t>
            </a:r>
          </a:p>
        </p:txBody>
      </p:sp>
      <p:sp>
        <p:nvSpPr>
          <p:cNvPr id="7" name="Başlık 1"/>
          <p:cNvSpPr txBox="1">
            <a:spLocks/>
          </p:cNvSpPr>
          <p:nvPr/>
        </p:nvSpPr>
        <p:spPr>
          <a:xfrm>
            <a:off x="1247423" y="476672"/>
            <a:ext cx="6965245" cy="1202485"/>
          </a:xfrm>
          <a:prstGeom prst="rect">
            <a:avLst/>
          </a:prstGeom>
        </p:spPr>
        <p:txBody>
          <a:bodyPr anchor="b">
            <a:norm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fontAlgn="auto">
              <a:spcAft>
                <a:spcPts val="0"/>
              </a:spcAft>
              <a:defRPr/>
            </a:pPr>
            <a:r>
              <a:rPr lang="tr-TR" b="1" dirty="0">
                <a:ln/>
                <a:solidFill>
                  <a:srgbClr val="781E46"/>
                </a:solidFill>
              </a:rPr>
              <a:t>İÇ KONTROLÜN AMAÇLARI</a:t>
            </a:r>
          </a:p>
        </p:txBody>
      </p:sp>
      <p:sp>
        <p:nvSpPr>
          <p:cNvPr id="10" name="Çapraz Köşesi Kesik Dikdörtgen 9"/>
          <p:cNvSpPr/>
          <p:nvPr/>
        </p:nvSpPr>
        <p:spPr>
          <a:xfrm>
            <a:off x="0" y="6071926"/>
            <a:ext cx="9144000" cy="786074"/>
          </a:xfrm>
          <a:prstGeom prst="snip2DiagRect">
            <a:avLst>
              <a:gd name="adj1" fmla="val 0"/>
              <a:gd name="adj2" fmla="val 24316"/>
            </a:avLst>
          </a:prstGeom>
          <a:solidFill>
            <a:srgbClr val="F9D1A9"/>
          </a:solidFill>
          <a:ln w="57150">
            <a:solidFill>
              <a:srgbClr val="781E46"/>
            </a:solidFill>
          </a:ln>
          <a:effectLst>
            <a:glow rad="12700">
              <a:schemeClr val="bg1">
                <a:alpha val="8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tr-T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E-posta	: strateji@asbu.edu.tr                                                                                                                                                                                                                                                                         </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Strateji Geliştirme Dairesi Başkanlığı                                                                                Web 	: www.asbu.edu.tr</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a:t>
            </a:r>
            <a:r>
              <a:rPr lang="tr-TR" sz="1400" b="1" dirty="0" err="1">
                <a:ln w="0"/>
                <a:solidFill>
                  <a:srgbClr val="781E46"/>
                </a:solidFill>
                <a:effectLst>
                  <a:outerShdw blurRad="38100" dist="25400" dir="5400000" algn="ctr" rotWithShape="0">
                    <a:srgbClr val="6E747A">
                      <a:alpha val="43000"/>
                    </a:srgbClr>
                  </a:outerShdw>
                </a:effectLst>
                <a:latin typeface="Calibri" panose="020F0502020204030204"/>
              </a:rPr>
              <a:t>Tlf</a:t>
            </a:r>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 0 312 5964501</a:t>
            </a:r>
          </a:p>
        </p:txBody>
      </p:sp>
      <p:pic>
        <p:nvPicPr>
          <p:cNvPr id="11" name="Resim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11859" y="6104621"/>
            <a:ext cx="2520280" cy="753379"/>
          </a:xfrm>
          <a:prstGeom prst="rect">
            <a:avLst/>
          </a:prstGeom>
        </p:spPr>
      </p:pic>
    </p:spTree>
  </p:cSld>
  <p:clrMapOvr>
    <a:masterClrMapping/>
  </p:clrMapOvr>
  <p:transition spd="slow">
    <p:blinds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37569" y="2055038"/>
            <a:ext cx="3592476" cy="3246170"/>
          </a:xfrm>
        </p:spPr>
        <p:txBody>
          <a:bodyPr rtlCol="0">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indent="0" fontAlgn="auto">
              <a:spcAft>
                <a:spcPts val="0"/>
              </a:spcAft>
              <a:buFont typeface="Wingdings 2" pitchFamily="18" charset="2"/>
              <a:buNone/>
              <a:defRPr/>
            </a:pPr>
            <a:r>
              <a:rPr lang="tr-TR" sz="3600" b="1" dirty="0">
                <a:ln w="11430"/>
                <a:solidFill>
                  <a:srgbClr val="781E46"/>
                </a:solidFill>
                <a:effectLst>
                  <a:outerShdw blurRad="50800" dist="39000" dir="5460000" algn="tl">
                    <a:srgbClr val="000000">
                      <a:alpha val="38000"/>
                    </a:srgbClr>
                  </a:outerShdw>
                </a:effectLst>
                <a:ea typeface="Batang" pitchFamily="18" charset="-127"/>
                <a:cs typeface="Arial" pitchFamily="34" charset="0"/>
              </a:rPr>
              <a:t>İDARENİN;</a:t>
            </a:r>
          </a:p>
          <a:p>
            <a:pPr marL="0" indent="0" fontAlgn="auto">
              <a:spcAft>
                <a:spcPts val="0"/>
              </a:spcAft>
              <a:buFont typeface="Wingdings 2" pitchFamily="18" charset="2"/>
              <a:buNone/>
              <a:defRPr/>
            </a:pPr>
            <a:r>
              <a:rPr lang="tr-TR" sz="2800" b="1" dirty="0">
                <a:ln w="1905"/>
                <a:solidFill>
                  <a:schemeClr val="tx2">
                    <a:lumMod val="50000"/>
                  </a:schemeClr>
                </a:solidFill>
                <a:effectLst>
                  <a:innerShdw blurRad="69850" dist="43180" dir="5400000">
                    <a:srgbClr val="000000">
                      <a:alpha val="65000"/>
                    </a:srgbClr>
                  </a:innerShdw>
                </a:effectLst>
                <a:latin typeface="+mj-lt"/>
                <a:ea typeface="Batang" pitchFamily="18" charset="-127"/>
                <a:cs typeface="Arial" pitchFamily="34" charset="0"/>
              </a:rPr>
              <a:t>Gelir,</a:t>
            </a:r>
          </a:p>
          <a:p>
            <a:pPr marL="0" indent="0" fontAlgn="auto">
              <a:lnSpc>
                <a:spcPct val="150000"/>
              </a:lnSpc>
              <a:spcAft>
                <a:spcPts val="0"/>
              </a:spcAft>
              <a:buFont typeface="Wingdings 2" pitchFamily="18" charset="2"/>
              <a:buNone/>
              <a:defRPr/>
            </a:pPr>
            <a:r>
              <a:rPr lang="tr-TR" sz="2800" b="1">
                <a:ln w="1905"/>
                <a:solidFill>
                  <a:schemeClr val="tx2">
                    <a:lumMod val="50000"/>
                  </a:schemeClr>
                </a:solidFill>
                <a:effectLst>
                  <a:innerShdw blurRad="69850" dist="43180" dir="5400000">
                    <a:srgbClr val="000000">
                      <a:alpha val="65000"/>
                    </a:srgbClr>
                  </a:innerShdw>
                </a:effectLst>
                <a:latin typeface="+mj-lt"/>
                <a:ea typeface="Batang" pitchFamily="18" charset="-127"/>
                <a:cs typeface="Arial" pitchFamily="34" charset="0"/>
              </a:rPr>
              <a:t>Gider</a:t>
            </a:r>
            <a:endParaRPr lang="tr-TR" sz="2800" b="1" dirty="0">
              <a:ln w="1905"/>
              <a:solidFill>
                <a:schemeClr val="tx2">
                  <a:lumMod val="50000"/>
                </a:schemeClr>
              </a:solidFill>
              <a:effectLst>
                <a:innerShdw blurRad="69850" dist="43180" dir="5400000">
                  <a:srgbClr val="000000">
                    <a:alpha val="65000"/>
                  </a:srgbClr>
                </a:innerShdw>
              </a:effectLst>
              <a:latin typeface="+mj-lt"/>
              <a:ea typeface="Batang" pitchFamily="18" charset="-127"/>
              <a:cs typeface="Arial" pitchFamily="34" charset="0"/>
            </a:endParaRPr>
          </a:p>
          <a:p>
            <a:pPr marL="0" indent="0" fontAlgn="auto">
              <a:lnSpc>
                <a:spcPct val="150000"/>
              </a:lnSpc>
              <a:spcAft>
                <a:spcPts val="0"/>
              </a:spcAft>
              <a:buFont typeface="Wingdings 2" pitchFamily="18" charset="2"/>
              <a:buNone/>
              <a:defRPr/>
            </a:pPr>
            <a:r>
              <a:rPr lang="tr-TR" sz="2800" b="1" dirty="0">
                <a:ln w="1905"/>
                <a:solidFill>
                  <a:schemeClr val="tx2">
                    <a:lumMod val="50000"/>
                  </a:schemeClr>
                </a:solidFill>
                <a:effectLst>
                  <a:innerShdw blurRad="69850" dist="43180" dir="5400000">
                    <a:srgbClr val="000000">
                      <a:alpha val="65000"/>
                    </a:srgbClr>
                  </a:innerShdw>
                </a:effectLst>
                <a:latin typeface="+mj-lt"/>
                <a:ea typeface="Batang" pitchFamily="18" charset="-127"/>
                <a:cs typeface="Arial" pitchFamily="34" charset="0"/>
              </a:rPr>
              <a:t>Varlık ve</a:t>
            </a:r>
          </a:p>
          <a:p>
            <a:pPr marL="0" indent="0" fontAlgn="auto">
              <a:lnSpc>
                <a:spcPct val="150000"/>
              </a:lnSpc>
              <a:spcAft>
                <a:spcPts val="0"/>
              </a:spcAft>
              <a:buFont typeface="Wingdings 2" pitchFamily="18" charset="2"/>
              <a:buNone/>
              <a:defRPr/>
            </a:pPr>
            <a:r>
              <a:rPr lang="tr-TR" sz="2800" b="1" dirty="0">
                <a:ln w="1905"/>
                <a:solidFill>
                  <a:schemeClr val="tx2">
                    <a:lumMod val="50000"/>
                  </a:schemeClr>
                </a:solidFill>
                <a:effectLst>
                  <a:innerShdw blurRad="69850" dist="43180" dir="5400000">
                    <a:srgbClr val="000000">
                      <a:alpha val="65000"/>
                    </a:srgbClr>
                  </a:innerShdw>
                </a:effectLst>
                <a:latin typeface="+mj-lt"/>
                <a:ea typeface="Batang" pitchFamily="18" charset="-127"/>
                <a:cs typeface="Arial" pitchFamily="34" charset="0"/>
              </a:rPr>
              <a:t>Yükümlülüklerinin</a:t>
            </a:r>
          </a:p>
        </p:txBody>
      </p:sp>
      <p:sp>
        <p:nvSpPr>
          <p:cNvPr id="8" name="Yuvarlatılmış Dikdörtgen 7"/>
          <p:cNvSpPr/>
          <p:nvPr/>
        </p:nvSpPr>
        <p:spPr>
          <a:xfrm>
            <a:off x="5580112" y="1726127"/>
            <a:ext cx="3168352" cy="3960440"/>
          </a:xfrm>
          <a:prstGeom prst="roundRect">
            <a:avLst/>
          </a:prstGeom>
          <a:ln w="57150">
            <a:solidFill>
              <a:schemeClr val="accent1">
                <a:lumMod val="75000"/>
              </a:schemeClr>
            </a:solidFill>
          </a:ln>
        </p:spPr>
        <p:style>
          <a:lnRef idx="2">
            <a:schemeClr val="accent2"/>
          </a:lnRef>
          <a:fillRef idx="1002">
            <a:schemeClr val="lt2"/>
          </a:fillRef>
          <a:effectRef idx="0">
            <a:schemeClr val="accent2"/>
          </a:effectRef>
          <a:fontRef idx="minor">
            <a:schemeClr val="dk1"/>
          </a:fontRef>
        </p:style>
        <p:txBody>
          <a:bodyPr anchor="ctr"/>
          <a:lstStyle/>
          <a:p>
            <a:pPr algn="ctr" fontAlgn="auto">
              <a:spcBef>
                <a:spcPts val="0"/>
              </a:spcBef>
              <a:spcAft>
                <a:spcPts val="0"/>
              </a:spcAft>
              <a:defRPr/>
            </a:pPr>
            <a:r>
              <a:rPr lang="tr-TR" sz="3200" b="1" dirty="0">
                <a:ln w="17780" cmpd="sng">
                  <a:solidFill>
                    <a:schemeClr val="bg1">
                      <a:lumMod val="50000"/>
                    </a:schemeClr>
                  </a:solidFill>
                  <a:prstDash val="solid"/>
                  <a:miter lim="800000"/>
                </a:ln>
                <a:solidFill>
                  <a:schemeClr val="accent2"/>
                </a:solidFill>
                <a:effectLst>
                  <a:outerShdw blurRad="55000" dist="50800" dir="5400000" algn="tl">
                    <a:srgbClr val="000000">
                      <a:alpha val="33000"/>
                    </a:srgbClr>
                  </a:outerShdw>
                </a:effectLst>
              </a:rPr>
              <a:t>Etkili </a:t>
            </a:r>
          </a:p>
          <a:p>
            <a:pPr algn="ctr" fontAlgn="auto">
              <a:spcBef>
                <a:spcPts val="0"/>
              </a:spcBef>
              <a:spcAft>
                <a:spcPts val="0"/>
              </a:spcAft>
              <a:defRPr/>
            </a:pPr>
            <a:r>
              <a:rPr lang="tr-TR" sz="3200" b="1" dirty="0">
                <a:ln w="17780" cmpd="sng">
                  <a:solidFill>
                    <a:schemeClr val="bg1">
                      <a:lumMod val="50000"/>
                    </a:schemeClr>
                  </a:solidFill>
                  <a:prstDash val="solid"/>
                  <a:miter lim="800000"/>
                </a:ln>
                <a:solidFill>
                  <a:schemeClr val="tx2"/>
                </a:solidFill>
                <a:effectLst>
                  <a:outerShdw blurRad="55000" dist="50800" dir="5400000" algn="tl">
                    <a:srgbClr val="000000">
                      <a:alpha val="33000"/>
                    </a:srgbClr>
                  </a:outerShdw>
                </a:effectLst>
              </a:rPr>
              <a:t>Ekonomik</a:t>
            </a:r>
          </a:p>
          <a:p>
            <a:pPr algn="ctr" fontAlgn="auto">
              <a:spcBef>
                <a:spcPts val="0"/>
              </a:spcBef>
              <a:spcAft>
                <a:spcPts val="0"/>
              </a:spcAft>
              <a:defRPr/>
            </a:pPr>
            <a:r>
              <a:rPr lang="tr-TR" sz="3200" b="1" dirty="0">
                <a:ln w="17780" cmpd="sng">
                  <a:solidFill>
                    <a:schemeClr val="bg1">
                      <a:lumMod val="50000"/>
                    </a:schemeClr>
                  </a:solidFill>
                  <a:prstDash val="solid"/>
                  <a:miter lim="800000"/>
                </a:ln>
                <a:solidFill>
                  <a:schemeClr val="accent4"/>
                </a:solidFill>
                <a:effectLst>
                  <a:outerShdw blurRad="55000" dist="50800" dir="5400000" algn="tl">
                    <a:srgbClr val="000000">
                      <a:alpha val="33000"/>
                    </a:srgbClr>
                  </a:outerShdw>
                </a:effectLst>
              </a:rPr>
              <a:t>Verimli </a:t>
            </a:r>
          </a:p>
          <a:p>
            <a:pPr algn="ctr" fontAlgn="auto">
              <a:spcBef>
                <a:spcPts val="0"/>
              </a:spcBef>
              <a:spcAft>
                <a:spcPts val="0"/>
              </a:spcAft>
              <a:defRPr/>
            </a:pPr>
            <a:r>
              <a:rPr lang="tr-TR" sz="3200" b="1" dirty="0">
                <a:ln w="17780" cmpd="sng">
                  <a:solidFill>
                    <a:schemeClr val="bg1">
                      <a:lumMod val="50000"/>
                    </a:schemeClr>
                  </a:solidFill>
                  <a:prstDash val="solid"/>
                  <a:miter lim="800000"/>
                </a:ln>
                <a:solidFill>
                  <a:srgbClr val="781E46"/>
                </a:solidFill>
                <a:effectLst>
                  <a:outerShdw blurRad="55000" dist="50800" dir="5400000" algn="tl">
                    <a:srgbClr val="000000">
                      <a:alpha val="33000"/>
                    </a:srgbClr>
                  </a:outerShdw>
                </a:effectLst>
              </a:rPr>
              <a:t>Bir şekilde yönetmek</a:t>
            </a:r>
          </a:p>
        </p:txBody>
      </p:sp>
      <p:sp>
        <p:nvSpPr>
          <p:cNvPr id="11" name="Başlık 1"/>
          <p:cNvSpPr txBox="1">
            <a:spLocks/>
          </p:cNvSpPr>
          <p:nvPr/>
        </p:nvSpPr>
        <p:spPr>
          <a:xfrm>
            <a:off x="1247423" y="476672"/>
            <a:ext cx="6965245" cy="1202485"/>
          </a:xfrm>
          <a:prstGeom prst="rect">
            <a:avLst/>
          </a:prstGeom>
        </p:spPr>
        <p:txBody>
          <a:bodyPr anchor="b">
            <a:norm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fontAlgn="auto">
              <a:spcAft>
                <a:spcPts val="0"/>
              </a:spcAft>
              <a:defRPr/>
            </a:pPr>
            <a:r>
              <a:rPr lang="tr-TR" b="1" dirty="0">
                <a:ln/>
                <a:solidFill>
                  <a:srgbClr val="781E46"/>
                </a:solidFill>
              </a:rPr>
              <a:t>İÇ KONTROLÜN AMAÇLARI</a:t>
            </a:r>
          </a:p>
        </p:txBody>
      </p:sp>
      <p:sp>
        <p:nvSpPr>
          <p:cNvPr id="13" name="Çapraz Köşesi Kesik Dikdörtgen 12"/>
          <p:cNvSpPr/>
          <p:nvPr/>
        </p:nvSpPr>
        <p:spPr>
          <a:xfrm>
            <a:off x="0" y="6071926"/>
            <a:ext cx="9144000" cy="786074"/>
          </a:xfrm>
          <a:prstGeom prst="snip2DiagRect">
            <a:avLst>
              <a:gd name="adj1" fmla="val 0"/>
              <a:gd name="adj2" fmla="val 24316"/>
            </a:avLst>
          </a:prstGeom>
          <a:solidFill>
            <a:srgbClr val="F9D1A9"/>
          </a:solidFill>
          <a:ln w="57150">
            <a:solidFill>
              <a:srgbClr val="781E46"/>
            </a:solidFill>
          </a:ln>
          <a:effectLst>
            <a:glow rad="12700">
              <a:schemeClr val="bg1">
                <a:alpha val="8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tr-T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E-posta	: strateji@asbu.edu.tr                                                                                                                                                                                                                                                                         </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Strateji Geliştirme Dairesi Başkanlığı                                                                                Web 	: www.asbu.edu.tr</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a:t>
            </a:r>
            <a:r>
              <a:rPr lang="tr-TR" sz="1400" b="1" dirty="0" err="1">
                <a:ln w="0"/>
                <a:solidFill>
                  <a:srgbClr val="781E46"/>
                </a:solidFill>
                <a:effectLst>
                  <a:outerShdw blurRad="38100" dist="25400" dir="5400000" algn="ctr" rotWithShape="0">
                    <a:srgbClr val="6E747A">
                      <a:alpha val="43000"/>
                    </a:srgbClr>
                  </a:outerShdw>
                </a:effectLst>
                <a:latin typeface="Calibri" panose="020F0502020204030204"/>
              </a:rPr>
              <a:t>Tlf</a:t>
            </a:r>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 0 312 5964501</a:t>
            </a:r>
          </a:p>
        </p:txBody>
      </p:sp>
      <p:pic>
        <p:nvPicPr>
          <p:cNvPr id="14" name="Resim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11859" y="6104621"/>
            <a:ext cx="2520280" cy="753379"/>
          </a:xfrm>
          <a:prstGeom prst="rect">
            <a:avLst/>
          </a:prstGeom>
        </p:spPr>
      </p:pic>
      <p:sp>
        <p:nvSpPr>
          <p:cNvPr id="18" name="Sağ Ayraç 17"/>
          <p:cNvSpPr/>
          <p:nvPr/>
        </p:nvSpPr>
        <p:spPr>
          <a:xfrm>
            <a:off x="4067944" y="2615401"/>
            <a:ext cx="1512168" cy="2520280"/>
          </a:xfrm>
          <a:prstGeom prst="rightBrace">
            <a:avLst>
              <a:gd name="adj1" fmla="val 29065"/>
              <a:gd name="adj2" fmla="val 50000"/>
            </a:avLst>
          </a:prstGeom>
          <a:ln w="57150"/>
        </p:spPr>
        <p:style>
          <a:lnRef idx="3">
            <a:schemeClr val="accent4"/>
          </a:lnRef>
          <a:fillRef idx="0">
            <a:schemeClr val="accent4"/>
          </a:fillRef>
          <a:effectRef idx="2">
            <a:schemeClr val="accent4"/>
          </a:effectRef>
          <a:fontRef idx="minor">
            <a:schemeClr val="tx1"/>
          </a:fontRef>
        </p:style>
        <p:txBody>
          <a:bodyPr rtlCol="0" anchor="ctr"/>
          <a:lstStyle/>
          <a:p>
            <a:pPr algn="ctr"/>
            <a:endParaRPr lang="tr-TR"/>
          </a:p>
        </p:txBody>
      </p:sp>
    </p:spTree>
  </p:cSld>
  <p:clrMapOvr>
    <a:masterClrMapping/>
  </p:clrMapOvr>
  <p:transition spd="slow">
    <p:blinds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3568" y="1844824"/>
            <a:ext cx="3456384" cy="3744416"/>
          </a:xfrm>
        </p:spPr>
        <p:txBody>
          <a:bodyPr rtlCol="0">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indent="0" fontAlgn="auto">
              <a:spcAft>
                <a:spcPts val="0"/>
              </a:spcAft>
              <a:buFont typeface="Wingdings 2" pitchFamily="18" charset="2"/>
              <a:buNone/>
              <a:defRPr/>
            </a:pPr>
            <a:r>
              <a:rPr lang="tr-TR" sz="3600" b="1" dirty="0">
                <a:ln w="11430"/>
                <a:solidFill>
                  <a:schemeClr val="accent1">
                    <a:lumMod val="60000"/>
                    <a:lumOff val="40000"/>
                  </a:schemeClr>
                </a:solidFill>
                <a:effectLst>
                  <a:outerShdw blurRad="50800" dist="38100" dir="2700000" algn="tl" rotWithShape="0">
                    <a:prstClr val="black">
                      <a:alpha val="40000"/>
                    </a:prstClr>
                  </a:outerShdw>
                </a:effectLst>
                <a:latin typeface="+mj-lt"/>
                <a:ea typeface="Batang" pitchFamily="18" charset="-127"/>
                <a:cs typeface="Arial" pitchFamily="34" charset="0"/>
              </a:rPr>
              <a:t>İDARENİN;</a:t>
            </a:r>
          </a:p>
          <a:p>
            <a:pPr marL="0" indent="0" fontAlgn="auto">
              <a:spcAft>
                <a:spcPts val="0"/>
              </a:spcAft>
              <a:buFont typeface="Wingdings 2" pitchFamily="18" charset="2"/>
              <a:buNone/>
              <a:defRPr/>
            </a:pPr>
            <a:r>
              <a:rPr lang="tr-TR" sz="2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ea typeface="Batang" pitchFamily="18" charset="-127"/>
                <a:cs typeface="Arial" pitchFamily="34" charset="0"/>
              </a:rPr>
              <a:t> </a:t>
            </a:r>
            <a:r>
              <a:rPr lang="tr-TR" sz="2800" b="1" dirty="0">
                <a:ln w="1905"/>
                <a:solidFill>
                  <a:schemeClr val="bg2">
                    <a:lumMod val="10000"/>
                  </a:schemeClr>
                </a:solidFill>
                <a:effectLst>
                  <a:innerShdw blurRad="69850" dist="43180" dir="5400000">
                    <a:srgbClr val="000000">
                      <a:alpha val="65000"/>
                    </a:srgbClr>
                  </a:innerShdw>
                </a:effectLst>
                <a:latin typeface="+mj-lt"/>
                <a:ea typeface="Batang" pitchFamily="18" charset="-127"/>
                <a:cs typeface="Arial" pitchFamily="34" charset="0"/>
              </a:rPr>
              <a:t>Mali Karar</a:t>
            </a:r>
          </a:p>
          <a:p>
            <a:pPr marL="0" indent="0" fontAlgn="auto">
              <a:lnSpc>
                <a:spcPct val="150000"/>
              </a:lnSpc>
              <a:spcAft>
                <a:spcPts val="0"/>
              </a:spcAft>
              <a:buFont typeface="Wingdings 2" pitchFamily="18" charset="2"/>
              <a:buNone/>
              <a:defRPr/>
            </a:pPr>
            <a:r>
              <a:rPr lang="tr-TR" sz="2800" b="1" dirty="0">
                <a:ln w="1905"/>
                <a:solidFill>
                  <a:schemeClr val="bg2">
                    <a:lumMod val="10000"/>
                  </a:schemeClr>
                </a:solidFill>
                <a:effectLst>
                  <a:innerShdw blurRad="69850" dist="43180" dir="5400000">
                    <a:srgbClr val="000000">
                      <a:alpha val="65000"/>
                    </a:srgbClr>
                  </a:innerShdw>
                </a:effectLst>
                <a:latin typeface="+mj-lt"/>
                <a:ea typeface="Batang" pitchFamily="18" charset="-127"/>
                <a:cs typeface="Arial" pitchFamily="34" charset="0"/>
              </a:rPr>
              <a:t>İşlem</a:t>
            </a:r>
          </a:p>
          <a:p>
            <a:pPr marL="0" indent="0" fontAlgn="auto">
              <a:lnSpc>
                <a:spcPct val="150000"/>
              </a:lnSpc>
              <a:spcAft>
                <a:spcPts val="0"/>
              </a:spcAft>
              <a:buFont typeface="Wingdings 2" pitchFamily="18" charset="2"/>
              <a:buNone/>
              <a:defRPr/>
            </a:pPr>
            <a:r>
              <a:rPr lang="tr-TR" sz="2800" b="1" dirty="0">
                <a:ln w="1905"/>
                <a:solidFill>
                  <a:schemeClr val="bg2">
                    <a:lumMod val="10000"/>
                  </a:schemeClr>
                </a:solidFill>
                <a:effectLst>
                  <a:innerShdw blurRad="69850" dist="43180" dir="5400000">
                    <a:srgbClr val="000000">
                      <a:alpha val="65000"/>
                    </a:srgbClr>
                  </a:innerShdw>
                </a:effectLst>
                <a:latin typeface="+mj-lt"/>
                <a:ea typeface="Batang" pitchFamily="18" charset="-127"/>
                <a:cs typeface="Arial" pitchFamily="34" charset="0"/>
              </a:rPr>
              <a:t>Yetki ve </a:t>
            </a:r>
          </a:p>
          <a:p>
            <a:pPr marL="0" indent="0" fontAlgn="auto">
              <a:lnSpc>
                <a:spcPct val="150000"/>
              </a:lnSpc>
              <a:spcAft>
                <a:spcPts val="0"/>
              </a:spcAft>
              <a:buFont typeface="Wingdings 2" pitchFamily="18" charset="2"/>
              <a:buNone/>
              <a:defRPr/>
            </a:pPr>
            <a:r>
              <a:rPr lang="tr-TR" sz="2800" b="1" dirty="0">
                <a:ln w="1905"/>
                <a:solidFill>
                  <a:schemeClr val="bg2">
                    <a:lumMod val="10000"/>
                  </a:schemeClr>
                </a:solidFill>
                <a:effectLst>
                  <a:innerShdw blurRad="69850" dist="43180" dir="5400000">
                    <a:srgbClr val="000000">
                      <a:alpha val="65000"/>
                    </a:srgbClr>
                  </a:innerShdw>
                </a:effectLst>
                <a:latin typeface="+mj-lt"/>
                <a:ea typeface="Batang" pitchFamily="18" charset="-127"/>
                <a:cs typeface="Arial" pitchFamily="34" charset="0"/>
              </a:rPr>
              <a:t>Uygulamalarda</a:t>
            </a:r>
          </a:p>
        </p:txBody>
      </p:sp>
      <p:sp>
        <p:nvSpPr>
          <p:cNvPr id="8" name="Yuvarlatılmış Dikdörtgen 7"/>
          <p:cNvSpPr/>
          <p:nvPr/>
        </p:nvSpPr>
        <p:spPr>
          <a:xfrm>
            <a:off x="5821142" y="2489121"/>
            <a:ext cx="2592288" cy="3064149"/>
          </a:xfrm>
          <a:prstGeom prst="roundRect">
            <a:avLst/>
          </a:prstGeom>
          <a:solidFill>
            <a:schemeClr val="bg2">
              <a:lumMod val="75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lnSpc>
                <a:spcPct val="150000"/>
              </a:lnSpc>
              <a:spcBef>
                <a:spcPts val="0"/>
              </a:spcBef>
              <a:spcAft>
                <a:spcPts val="0"/>
              </a:spcAft>
              <a:defRPr/>
            </a:pPr>
            <a:r>
              <a:rPr lang="tr-TR" sz="3200" b="1" dirty="0">
                <a:ln w="17780" cmpd="sng">
                  <a:solidFill>
                    <a:schemeClr val="accent1">
                      <a:lumMod val="60000"/>
                      <a:lumOff val="40000"/>
                    </a:schemeClr>
                  </a:solidFill>
                  <a:prstDash val="solid"/>
                  <a:miter lim="800000"/>
                </a:ln>
                <a:solidFill>
                  <a:schemeClr val="tx2">
                    <a:lumMod val="60000"/>
                    <a:lumOff val="40000"/>
                  </a:schemeClr>
                </a:solidFill>
                <a:effectLst>
                  <a:outerShdw blurRad="55000" dist="50800" dir="5400000" algn="tl">
                    <a:srgbClr val="000000">
                      <a:alpha val="33000"/>
                    </a:srgbClr>
                  </a:outerShdw>
                </a:effectLst>
              </a:rPr>
              <a:t>Usulsüzlük </a:t>
            </a:r>
          </a:p>
          <a:p>
            <a:pPr algn="ctr" fontAlgn="auto">
              <a:lnSpc>
                <a:spcPct val="150000"/>
              </a:lnSpc>
              <a:spcBef>
                <a:spcPts val="0"/>
              </a:spcBef>
              <a:spcAft>
                <a:spcPts val="0"/>
              </a:spcAft>
              <a:defRPr/>
            </a:pPr>
            <a:r>
              <a:rPr lang="tr-TR" sz="3200" b="1" dirty="0">
                <a:ln w="17780" cmpd="sng">
                  <a:solidFill>
                    <a:schemeClr val="tx2">
                      <a:lumMod val="75000"/>
                    </a:schemeClr>
                  </a:solidFill>
                  <a:prstDash val="solid"/>
                  <a:miter lim="800000"/>
                </a:ln>
                <a:solidFill>
                  <a:schemeClr val="tx2"/>
                </a:solidFill>
                <a:effectLst>
                  <a:outerShdw blurRad="55000" dist="50800" dir="5400000" algn="tl">
                    <a:srgbClr val="000000">
                      <a:alpha val="33000"/>
                    </a:srgbClr>
                  </a:outerShdw>
                </a:effectLst>
              </a:rPr>
              <a:t>Yolsuzluk</a:t>
            </a:r>
          </a:p>
          <a:p>
            <a:pPr algn="ctr" fontAlgn="auto">
              <a:lnSpc>
                <a:spcPct val="150000"/>
              </a:lnSpc>
              <a:spcBef>
                <a:spcPts val="0"/>
              </a:spcBef>
              <a:spcAft>
                <a:spcPts val="0"/>
              </a:spcAft>
              <a:defRPr/>
            </a:pPr>
            <a:r>
              <a:rPr lang="tr-TR" sz="3200" b="1" dirty="0">
                <a:ln w="17780" cmpd="sng">
                  <a:solidFill>
                    <a:schemeClr val="accent4">
                      <a:lumMod val="75000"/>
                    </a:schemeClr>
                  </a:solidFill>
                  <a:prstDash val="solid"/>
                  <a:miter lim="800000"/>
                </a:ln>
                <a:solidFill>
                  <a:schemeClr val="accent4"/>
                </a:solidFill>
                <a:effectLst>
                  <a:outerShdw blurRad="55000" dist="50800" dir="5400000" algn="tl">
                    <a:srgbClr val="000000">
                      <a:alpha val="33000"/>
                    </a:srgbClr>
                  </a:outerShdw>
                </a:effectLst>
              </a:rPr>
              <a:t>Karışıklıklar</a:t>
            </a:r>
            <a:endParaRPr lang="tr-TR" sz="3200" b="1" dirty="0">
              <a:ln w="17780" cmpd="sng">
                <a:solidFill>
                  <a:schemeClr val="accent1">
                    <a:tint val="3000"/>
                  </a:schemeClr>
                </a:solidFill>
                <a:prstDash val="solid"/>
                <a:miter lim="800000"/>
              </a:ln>
              <a:solidFill>
                <a:schemeClr val="accent4"/>
              </a:solidFill>
              <a:effectLst>
                <a:outerShdw blurRad="55000" dist="50800" dir="5400000" algn="tl">
                  <a:srgbClr val="000000">
                    <a:alpha val="33000"/>
                  </a:srgbClr>
                </a:outerShdw>
              </a:effectLst>
            </a:endParaRPr>
          </a:p>
          <a:p>
            <a:pPr algn="ctr" fontAlgn="auto">
              <a:spcBef>
                <a:spcPts val="0"/>
              </a:spcBef>
              <a:spcAft>
                <a:spcPts val="0"/>
              </a:spcAft>
              <a:defRPr/>
            </a:pPr>
            <a:r>
              <a:rPr lang="tr-TR" sz="3200" b="1" dirty="0">
                <a:ln w="17780" cmpd="sng">
                  <a:solidFill>
                    <a:schemeClr val="accent1">
                      <a:tint val="3000"/>
                    </a:schemeClr>
                  </a:solidFill>
                  <a:prstDash val="solid"/>
                  <a:miter lim="800000"/>
                </a:ln>
                <a:solidFill>
                  <a:schemeClr val="bg1"/>
                </a:solidFill>
                <a:effectLst>
                  <a:outerShdw blurRad="55000" dist="50800" dir="5400000" algn="tl">
                    <a:srgbClr val="000000">
                      <a:alpha val="33000"/>
                    </a:srgbClr>
                  </a:outerShdw>
                </a:effectLst>
              </a:rPr>
              <a:t>ÖNLEMEK</a:t>
            </a:r>
          </a:p>
        </p:txBody>
      </p:sp>
      <p:sp>
        <p:nvSpPr>
          <p:cNvPr id="10" name="Başlık 1"/>
          <p:cNvSpPr txBox="1">
            <a:spLocks/>
          </p:cNvSpPr>
          <p:nvPr/>
        </p:nvSpPr>
        <p:spPr>
          <a:xfrm>
            <a:off x="1247423" y="476672"/>
            <a:ext cx="6965245" cy="1202485"/>
          </a:xfrm>
          <a:prstGeom prst="rect">
            <a:avLst/>
          </a:prstGeom>
        </p:spPr>
        <p:txBody>
          <a:bodyPr anchor="b">
            <a:norm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fontAlgn="auto">
              <a:spcAft>
                <a:spcPts val="0"/>
              </a:spcAft>
              <a:defRPr/>
            </a:pPr>
            <a:r>
              <a:rPr lang="tr-TR" b="1" dirty="0">
                <a:ln/>
                <a:solidFill>
                  <a:schemeClr val="bg2">
                    <a:lumMod val="10000"/>
                  </a:schemeClr>
                </a:solidFill>
              </a:rPr>
              <a:t>İÇ KONTROLÜN AMAÇLARI</a:t>
            </a:r>
          </a:p>
        </p:txBody>
      </p:sp>
      <p:sp>
        <p:nvSpPr>
          <p:cNvPr id="12" name="Çapraz Köşesi Kesik Dikdörtgen 11"/>
          <p:cNvSpPr/>
          <p:nvPr/>
        </p:nvSpPr>
        <p:spPr>
          <a:xfrm>
            <a:off x="0" y="6071926"/>
            <a:ext cx="9144000" cy="786074"/>
          </a:xfrm>
          <a:prstGeom prst="snip2DiagRect">
            <a:avLst>
              <a:gd name="adj1" fmla="val 0"/>
              <a:gd name="adj2" fmla="val 24316"/>
            </a:avLst>
          </a:prstGeom>
          <a:solidFill>
            <a:srgbClr val="F9D1A9"/>
          </a:solidFill>
          <a:ln w="57150">
            <a:solidFill>
              <a:srgbClr val="781E46"/>
            </a:solidFill>
          </a:ln>
          <a:effectLst>
            <a:glow rad="12700">
              <a:schemeClr val="bg1">
                <a:alpha val="8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tr-T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E-posta	: strateji@asbu.edu.tr                                                                                                                                                                                                                                                                         </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Strateji Geliştirme Dairesi Başkanlığı                                                                                Web 	: www.asbu.edu.tr</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a:t>
            </a:r>
            <a:r>
              <a:rPr lang="tr-TR" sz="1400" b="1" dirty="0" err="1">
                <a:ln w="0"/>
                <a:solidFill>
                  <a:srgbClr val="781E46"/>
                </a:solidFill>
                <a:effectLst>
                  <a:outerShdw blurRad="38100" dist="25400" dir="5400000" algn="ctr" rotWithShape="0">
                    <a:srgbClr val="6E747A">
                      <a:alpha val="43000"/>
                    </a:srgbClr>
                  </a:outerShdw>
                </a:effectLst>
                <a:latin typeface="Calibri" panose="020F0502020204030204"/>
              </a:rPr>
              <a:t>Tlf</a:t>
            </a:r>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 0 312 5964501</a:t>
            </a:r>
          </a:p>
        </p:txBody>
      </p:sp>
      <p:pic>
        <p:nvPicPr>
          <p:cNvPr id="13" name="Resim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11859" y="6104621"/>
            <a:ext cx="2520280" cy="753379"/>
          </a:xfrm>
          <a:prstGeom prst="rect">
            <a:avLst/>
          </a:prstGeom>
        </p:spPr>
      </p:pic>
      <p:sp>
        <p:nvSpPr>
          <p:cNvPr id="2" name="Sağ Ayraç 1"/>
          <p:cNvSpPr/>
          <p:nvPr/>
        </p:nvSpPr>
        <p:spPr>
          <a:xfrm>
            <a:off x="3311859" y="2924944"/>
            <a:ext cx="2473280" cy="2238262"/>
          </a:xfrm>
          <a:prstGeom prst="rightBrace">
            <a:avLst>
              <a:gd name="adj1" fmla="val 8333"/>
              <a:gd name="adj2" fmla="val 51556"/>
            </a:avLst>
          </a:prstGeom>
          <a:ln w="57150"/>
        </p:spPr>
        <p:style>
          <a:lnRef idx="2">
            <a:schemeClr val="accent4"/>
          </a:lnRef>
          <a:fillRef idx="0">
            <a:schemeClr val="accent4"/>
          </a:fillRef>
          <a:effectRef idx="1">
            <a:schemeClr val="accent4"/>
          </a:effectRef>
          <a:fontRef idx="minor">
            <a:schemeClr val="tx1"/>
          </a:fontRef>
        </p:style>
        <p:txBody>
          <a:bodyPr rtlCol="0" anchor="ctr"/>
          <a:lstStyle/>
          <a:p>
            <a:pPr algn="ctr"/>
            <a:endParaRPr lang="tr-TR"/>
          </a:p>
        </p:txBody>
      </p:sp>
    </p:spTree>
  </p:cSld>
  <p:clrMapOvr>
    <a:masterClrMapping/>
  </p:clrMapOvr>
  <p:transition spd="slow">
    <p:blinds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Başlık 1"/>
          <p:cNvSpPr>
            <a:spLocks noGrp="1"/>
          </p:cNvSpPr>
          <p:nvPr>
            <p:ph type="title"/>
          </p:nvPr>
        </p:nvSpPr>
        <p:spPr>
          <a:xfrm>
            <a:off x="1042988" y="836613"/>
            <a:ext cx="7024687" cy="830262"/>
          </a:xfrm>
        </p:spPr>
        <p:txBody>
          <a:bodyPr/>
          <a:lstStyle/>
          <a:p>
            <a:pPr algn="ctr"/>
            <a:r>
              <a:rPr lang="tr-TR" b="1">
                <a:solidFill>
                  <a:srgbClr val="781E46"/>
                </a:solidFill>
                <a:latin typeface="Cambria" pitchFamily="18" charset="0"/>
              </a:rPr>
              <a:t>İÇ KONTROL BİLEŞENLERİ</a:t>
            </a:r>
          </a:p>
        </p:txBody>
      </p:sp>
      <p:sp>
        <p:nvSpPr>
          <p:cNvPr id="3" name="İçerik Yer Tutucusu 2"/>
          <p:cNvSpPr>
            <a:spLocks noGrp="1"/>
          </p:cNvSpPr>
          <p:nvPr>
            <p:ph idx="1"/>
          </p:nvPr>
        </p:nvSpPr>
        <p:spPr>
          <a:xfrm>
            <a:off x="684213" y="2079625"/>
            <a:ext cx="6777037" cy="3509963"/>
          </a:xfrm>
        </p:spPr>
        <p:txBody>
          <a:bodyPr rtlCol="0">
            <a:noAutofit/>
          </a:bodyPr>
          <a:lstStyle/>
          <a:p>
            <a:pPr indent="-274320" fontAlgn="auto">
              <a:lnSpc>
                <a:spcPct val="150000"/>
              </a:lnSpc>
              <a:spcAft>
                <a:spcPts val="0"/>
              </a:spcAft>
              <a:buClr>
                <a:schemeClr val="accent2">
                  <a:lumMod val="50000"/>
                </a:schemeClr>
              </a:buClr>
              <a:buSzPct val="150000"/>
              <a:buFont typeface="Wingdings" pitchFamily="2" charset="2"/>
              <a:buChar char="ü"/>
              <a:defRPr/>
            </a:pPr>
            <a:r>
              <a:rPr lang="tr-TR" sz="3000" dirty="0">
                <a:latin typeface="Candara" pitchFamily="34" charset="0"/>
              </a:rPr>
              <a:t>Kontrol Ortamı </a:t>
            </a:r>
          </a:p>
          <a:p>
            <a:pPr indent="-274320" fontAlgn="auto">
              <a:lnSpc>
                <a:spcPct val="150000"/>
              </a:lnSpc>
              <a:spcAft>
                <a:spcPts val="0"/>
              </a:spcAft>
              <a:buClr>
                <a:schemeClr val="accent2">
                  <a:lumMod val="50000"/>
                </a:schemeClr>
              </a:buClr>
              <a:buSzPct val="150000"/>
              <a:buFont typeface="Wingdings" pitchFamily="2" charset="2"/>
              <a:buChar char="ü"/>
              <a:defRPr/>
            </a:pPr>
            <a:r>
              <a:rPr lang="tr-TR" sz="3000" dirty="0">
                <a:latin typeface="Candara" pitchFamily="34" charset="0"/>
              </a:rPr>
              <a:t>Risk Değerlendirme </a:t>
            </a:r>
          </a:p>
          <a:p>
            <a:pPr indent="-274320" fontAlgn="auto">
              <a:lnSpc>
                <a:spcPct val="150000"/>
              </a:lnSpc>
              <a:spcAft>
                <a:spcPts val="0"/>
              </a:spcAft>
              <a:buClr>
                <a:schemeClr val="accent2">
                  <a:lumMod val="50000"/>
                </a:schemeClr>
              </a:buClr>
              <a:buSzPct val="150000"/>
              <a:buFont typeface="Wingdings" pitchFamily="2" charset="2"/>
              <a:buChar char="ü"/>
              <a:defRPr/>
            </a:pPr>
            <a:r>
              <a:rPr lang="tr-TR" sz="3000" dirty="0">
                <a:latin typeface="Candara" pitchFamily="34" charset="0"/>
              </a:rPr>
              <a:t>Kontrol Faaliyetleri </a:t>
            </a:r>
          </a:p>
          <a:p>
            <a:pPr indent="-274320" fontAlgn="auto">
              <a:lnSpc>
                <a:spcPct val="150000"/>
              </a:lnSpc>
              <a:spcAft>
                <a:spcPts val="0"/>
              </a:spcAft>
              <a:buClr>
                <a:schemeClr val="accent2">
                  <a:lumMod val="50000"/>
                </a:schemeClr>
              </a:buClr>
              <a:buSzPct val="150000"/>
              <a:buFont typeface="Wingdings" pitchFamily="2" charset="2"/>
              <a:buChar char="ü"/>
              <a:defRPr/>
            </a:pPr>
            <a:r>
              <a:rPr lang="tr-TR" sz="3000" dirty="0">
                <a:latin typeface="Candara" pitchFamily="34" charset="0"/>
              </a:rPr>
              <a:t>Bilgi ve İletişim </a:t>
            </a:r>
          </a:p>
          <a:p>
            <a:pPr indent="-274320" fontAlgn="auto">
              <a:lnSpc>
                <a:spcPct val="150000"/>
              </a:lnSpc>
              <a:spcAft>
                <a:spcPts val="0"/>
              </a:spcAft>
              <a:buClr>
                <a:schemeClr val="accent2">
                  <a:lumMod val="50000"/>
                </a:schemeClr>
              </a:buClr>
              <a:buSzPct val="150000"/>
              <a:buFont typeface="Wingdings" pitchFamily="2" charset="2"/>
              <a:buChar char="ü"/>
              <a:defRPr/>
            </a:pPr>
            <a:r>
              <a:rPr lang="tr-TR" sz="3000" dirty="0">
                <a:latin typeface="Candara" pitchFamily="34" charset="0"/>
              </a:rPr>
              <a:t>İzleme </a:t>
            </a:r>
          </a:p>
        </p:txBody>
      </p:sp>
      <p:pic>
        <p:nvPicPr>
          <p:cNvPr id="43011" name="Picture 2"/>
          <p:cNvPicPr>
            <a:picLocks noChangeAspect="1" noChangeArrowheads="1"/>
          </p:cNvPicPr>
          <p:nvPr/>
        </p:nvPicPr>
        <p:blipFill>
          <a:blip r:embed="rId2" cstate="print"/>
          <a:srcRect/>
          <a:stretch>
            <a:fillRect/>
          </a:stretch>
        </p:blipFill>
        <p:spPr bwMode="auto">
          <a:xfrm>
            <a:off x="4716016" y="1666875"/>
            <a:ext cx="4103688" cy="4206053"/>
          </a:xfrm>
          <a:prstGeom prst="rect">
            <a:avLst/>
          </a:prstGeom>
          <a:noFill/>
          <a:ln w="9525">
            <a:noFill/>
            <a:miter lim="800000"/>
            <a:headEnd/>
            <a:tailEnd/>
          </a:ln>
        </p:spPr>
      </p:pic>
      <p:sp>
        <p:nvSpPr>
          <p:cNvPr id="6" name="Çapraz Köşesi Kesik Dikdörtgen 5"/>
          <p:cNvSpPr/>
          <p:nvPr/>
        </p:nvSpPr>
        <p:spPr>
          <a:xfrm>
            <a:off x="0" y="6071926"/>
            <a:ext cx="9144000" cy="786074"/>
          </a:xfrm>
          <a:prstGeom prst="snip2DiagRect">
            <a:avLst>
              <a:gd name="adj1" fmla="val 0"/>
              <a:gd name="adj2" fmla="val 24316"/>
            </a:avLst>
          </a:prstGeom>
          <a:solidFill>
            <a:srgbClr val="F9D1A9"/>
          </a:solidFill>
          <a:ln w="57150">
            <a:solidFill>
              <a:srgbClr val="781E46"/>
            </a:solidFill>
          </a:ln>
          <a:effectLst>
            <a:glow rad="12700">
              <a:schemeClr val="bg1">
                <a:alpha val="8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tr-T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E-posta	: strateji@asbu.edu.tr                                                                                                                                                                                                                                                                         </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Strateji Geliştirme Dairesi Başkanlığı                                                                                Web 	: www.asbu.edu.tr</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a:t>
            </a:r>
            <a:r>
              <a:rPr lang="tr-TR" sz="1400" b="1" dirty="0" err="1">
                <a:ln w="0"/>
                <a:solidFill>
                  <a:srgbClr val="781E46"/>
                </a:solidFill>
                <a:effectLst>
                  <a:outerShdw blurRad="38100" dist="25400" dir="5400000" algn="ctr" rotWithShape="0">
                    <a:srgbClr val="6E747A">
                      <a:alpha val="43000"/>
                    </a:srgbClr>
                  </a:outerShdw>
                </a:effectLst>
                <a:latin typeface="Calibri" panose="020F0502020204030204"/>
              </a:rPr>
              <a:t>Tlf</a:t>
            </a:r>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 0 312 5964501</a:t>
            </a:r>
          </a:p>
        </p:txBody>
      </p:sp>
      <p:pic>
        <p:nvPicPr>
          <p:cNvPr id="7" name="Resim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11860" y="6104621"/>
            <a:ext cx="2520280" cy="753379"/>
          </a:xfrm>
          <a:prstGeom prst="rect">
            <a:avLst/>
          </a:prstGeom>
        </p:spPr>
      </p:pic>
    </p:spTree>
  </p:cSld>
  <p:clrMapOvr>
    <a:masterClrMapping/>
  </p:clrMapOvr>
  <p:transition spd="slow">
    <p:blinds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Başlık 1"/>
          <p:cNvSpPr>
            <a:spLocks noGrp="1"/>
          </p:cNvSpPr>
          <p:nvPr>
            <p:ph type="title"/>
          </p:nvPr>
        </p:nvSpPr>
        <p:spPr>
          <a:xfrm>
            <a:off x="1042988" y="692150"/>
            <a:ext cx="7024687" cy="830263"/>
          </a:xfrm>
        </p:spPr>
        <p:txBody>
          <a:bodyPr/>
          <a:lstStyle/>
          <a:p>
            <a:pPr algn="ctr"/>
            <a:r>
              <a:rPr lang="tr-TR" b="1" dirty="0">
                <a:solidFill>
                  <a:srgbClr val="781E46"/>
                </a:solidFill>
                <a:latin typeface="Cambria" pitchFamily="18" charset="0"/>
              </a:rPr>
              <a:t>KONTROL ORTAMI</a:t>
            </a:r>
          </a:p>
        </p:txBody>
      </p:sp>
      <p:sp>
        <p:nvSpPr>
          <p:cNvPr id="44034" name="İçerik Yer Tutucusu 2"/>
          <p:cNvSpPr>
            <a:spLocks noGrp="1"/>
          </p:cNvSpPr>
          <p:nvPr>
            <p:ph idx="1"/>
          </p:nvPr>
        </p:nvSpPr>
        <p:spPr>
          <a:xfrm>
            <a:off x="755576" y="1375629"/>
            <a:ext cx="8208912" cy="4679950"/>
          </a:xfrm>
        </p:spPr>
        <p:txBody>
          <a:bodyPr>
            <a:normAutofit lnSpcReduction="10000"/>
          </a:bodyPr>
          <a:lstStyle/>
          <a:p>
            <a:pPr algn="just">
              <a:buClr>
                <a:srgbClr val="C00000"/>
              </a:buClr>
              <a:buFont typeface="Wingdings" panose="05000000000000000000" pitchFamily="2" charset="2"/>
              <a:buChar char="Ø"/>
            </a:pPr>
            <a:r>
              <a:rPr lang="tr-TR" sz="3000" dirty="0">
                <a:latin typeface="Candara" pitchFamily="34" charset="0"/>
              </a:rPr>
              <a:t>İç kontrolün temel unsurudur. </a:t>
            </a:r>
          </a:p>
          <a:p>
            <a:pPr algn="just">
              <a:buClr>
                <a:srgbClr val="C00000"/>
              </a:buClr>
              <a:buFont typeface="Wingdings" panose="05000000000000000000" pitchFamily="2" charset="2"/>
              <a:buChar char="Ø"/>
            </a:pPr>
            <a:r>
              <a:rPr lang="tr-TR" sz="3000" dirty="0">
                <a:latin typeface="Candara" pitchFamily="34" charset="0"/>
              </a:rPr>
              <a:t>İç kontrolün başarılı ya da başarısız olması, kontrol ortamına bağlıdır. </a:t>
            </a:r>
          </a:p>
          <a:p>
            <a:pPr algn="just">
              <a:buClr>
                <a:srgbClr val="C00000"/>
              </a:buClr>
              <a:buFont typeface="Wingdings" panose="05000000000000000000" pitchFamily="2" charset="2"/>
              <a:buChar char="Ø"/>
            </a:pPr>
            <a:r>
              <a:rPr lang="tr-TR" sz="3000" dirty="0">
                <a:latin typeface="Candara" pitchFamily="34" charset="0"/>
              </a:rPr>
              <a:t>Kontrol ortamı, kurumun iş görme biçimini ifade eder. </a:t>
            </a:r>
          </a:p>
          <a:p>
            <a:pPr algn="just">
              <a:buClr>
                <a:srgbClr val="C00000"/>
              </a:buClr>
              <a:buFont typeface="Wingdings" panose="05000000000000000000" pitchFamily="2" charset="2"/>
              <a:buChar char="Ø"/>
            </a:pPr>
            <a:r>
              <a:rPr lang="tr-TR" sz="3000" dirty="0">
                <a:latin typeface="Candara" pitchFamily="34" charset="0"/>
              </a:rPr>
              <a:t>İç kontrolün gerçekleştirilmesinde en önemli rolü çalışanlar oynadığı için, kurum bünyesindeki her bireyin sorumluluklarını ve yetkilerinin sınırını iyi bilmesi gerekmektedir. </a:t>
            </a:r>
          </a:p>
        </p:txBody>
      </p:sp>
      <p:sp>
        <p:nvSpPr>
          <p:cNvPr id="5" name="Çapraz Köşesi Kesik Dikdörtgen 4"/>
          <p:cNvSpPr/>
          <p:nvPr/>
        </p:nvSpPr>
        <p:spPr>
          <a:xfrm>
            <a:off x="0" y="6071926"/>
            <a:ext cx="9144000" cy="786074"/>
          </a:xfrm>
          <a:prstGeom prst="snip2DiagRect">
            <a:avLst>
              <a:gd name="adj1" fmla="val 0"/>
              <a:gd name="adj2" fmla="val 24316"/>
            </a:avLst>
          </a:prstGeom>
          <a:solidFill>
            <a:srgbClr val="F9D1A9"/>
          </a:solidFill>
          <a:ln w="57150">
            <a:solidFill>
              <a:srgbClr val="781E46"/>
            </a:solidFill>
          </a:ln>
          <a:effectLst>
            <a:glow rad="12700">
              <a:schemeClr val="bg1">
                <a:alpha val="8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tr-T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E-posta	: strateji@asbu.edu.tr                                                                                                                                                                                                                                                                         </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Strateji Geliştirme Dairesi Başkanlığı                                                                                Web 	: www.asbu.edu.tr</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a:t>
            </a:r>
            <a:r>
              <a:rPr lang="tr-TR" sz="1400" b="1" dirty="0" err="1">
                <a:ln w="0"/>
                <a:solidFill>
                  <a:srgbClr val="781E46"/>
                </a:solidFill>
                <a:effectLst>
                  <a:outerShdw blurRad="38100" dist="25400" dir="5400000" algn="ctr" rotWithShape="0">
                    <a:srgbClr val="6E747A">
                      <a:alpha val="43000"/>
                    </a:srgbClr>
                  </a:outerShdw>
                </a:effectLst>
                <a:latin typeface="Calibri" panose="020F0502020204030204"/>
              </a:rPr>
              <a:t>Tlf</a:t>
            </a:r>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 0 312 5964501</a:t>
            </a: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11860" y="6104621"/>
            <a:ext cx="2520280" cy="753379"/>
          </a:xfrm>
          <a:prstGeom prst="rect">
            <a:avLst/>
          </a:prstGeom>
        </p:spPr>
      </p:pic>
    </p:spTree>
  </p:cSld>
  <p:clrMapOvr>
    <a:masterClrMapping/>
  </p:clrMapOvr>
  <p:transition spd="slow">
    <p:blinds dir="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aks">
  <a:themeElements>
    <a:clrScheme name="Özel 19">
      <a:dk1>
        <a:srgbClr val="781E46"/>
      </a:dk1>
      <a:lt1>
        <a:srgbClr val="591634"/>
      </a:lt1>
      <a:dk2>
        <a:srgbClr val="781E46"/>
      </a:dk2>
      <a:lt2>
        <a:srgbClr val="F9D1A9"/>
      </a:lt2>
      <a:accent1>
        <a:srgbClr val="781E46"/>
      </a:accent1>
      <a:accent2>
        <a:srgbClr val="F9D1A9"/>
      </a:accent2>
      <a:accent3>
        <a:srgbClr val="FF0000"/>
      </a:accent3>
      <a:accent4>
        <a:srgbClr val="222222"/>
      </a:accent4>
      <a:accent5>
        <a:srgbClr val="FFFFFF"/>
      </a:accent5>
      <a:accent6>
        <a:srgbClr val="FF0000"/>
      </a:accent6>
      <a:hlink>
        <a:srgbClr val="F9D1A9"/>
      </a:hlink>
      <a:folHlink>
        <a:srgbClr val="781E46"/>
      </a:folHlink>
    </a:clrScheme>
    <a:fontScheme name="Paralaks">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aks">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6278</TotalTime>
  <Words>2607</Words>
  <Application>Microsoft Office PowerPoint</Application>
  <PresentationFormat>Ekran Gösterisi (4:3)</PresentationFormat>
  <Paragraphs>543</Paragraphs>
  <Slides>29</Slides>
  <Notes>3</Notes>
  <HiddenSlides>0</HiddenSlides>
  <MMClips>0</MMClips>
  <ScaleCrop>false</ScaleCrop>
  <HeadingPairs>
    <vt:vector size="6" baseType="variant">
      <vt:variant>
        <vt:lpstr>Kullanılan Yazı Tipleri</vt:lpstr>
      </vt:variant>
      <vt:variant>
        <vt:i4>18</vt:i4>
      </vt:variant>
      <vt:variant>
        <vt:lpstr>Tema</vt:lpstr>
      </vt:variant>
      <vt:variant>
        <vt:i4>2</vt:i4>
      </vt:variant>
      <vt:variant>
        <vt:lpstr>Slayt Başlıkları</vt:lpstr>
      </vt:variant>
      <vt:variant>
        <vt:i4>29</vt:i4>
      </vt:variant>
    </vt:vector>
  </HeadingPairs>
  <TitlesOfParts>
    <vt:vector size="49" baseType="lpstr">
      <vt:lpstr>Andalus</vt:lpstr>
      <vt:lpstr>Arial</vt:lpstr>
      <vt:lpstr>Arial Narrow</vt:lpstr>
      <vt:lpstr>Arial Rounded MT Bold</vt:lpstr>
      <vt:lpstr>Batang</vt:lpstr>
      <vt:lpstr>Broadway</vt:lpstr>
      <vt:lpstr>Calibri</vt:lpstr>
      <vt:lpstr>Calibri Light</vt:lpstr>
      <vt:lpstr>Calisto MT</vt:lpstr>
      <vt:lpstr>Cambria</vt:lpstr>
      <vt:lpstr>Candara</vt:lpstr>
      <vt:lpstr>Century</vt:lpstr>
      <vt:lpstr>Corbel</vt:lpstr>
      <vt:lpstr>Georgia</vt:lpstr>
      <vt:lpstr>Ravie</vt:lpstr>
      <vt:lpstr>Times New Roman</vt:lpstr>
      <vt:lpstr>Wingdings</vt:lpstr>
      <vt:lpstr>Wingdings 2</vt:lpstr>
      <vt:lpstr>Paralaks</vt:lpstr>
      <vt:lpstr>Office Teması</vt:lpstr>
      <vt:lpstr>PowerPoint Sunusu</vt:lpstr>
      <vt:lpstr>İÇ KONTROL</vt:lpstr>
      <vt:lpstr>PowerPoint Sunusu</vt:lpstr>
      <vt:lpstr>İÇ KONTROL</vt:lpstr>
      <vt:lpstr>PowerPoint Sunusu</vt:lpstr>
      <vt:lpstr>PowerPoint Sunusu</vt:lpstr>
      <vt:lpstr>PowerPoint Sunusu</vt:lpstr>
      <vt:lpstr>İÇ KONTROL BİLEŞENLERİ</vt:lpstr>
      <vt:lpstr>KONTROL ORTAMI</vt:lpstr>
      <vt:lpstr>KONTROL ORTAMI</vt:lpstr>
      <vt:lpstr>RİSK DEĞERLENDİRME</vt:lpstr>
      <vt:lpstr>RİSK DEĞERLENDİRME</vt:lpstr>
      <vt:lpstr>KONTROL FAALİYETLERİ</vt:lpstr>
      <vt:lpstr>KONTROL ÖRNEKLERİ</vt:lpstr>
      <vt:lpstr>BİLGİ VE İLETİŞİM</vt:lpstr>
      <vt:lpstr>NEDEN BİLGİ</vt:lpstr>
      <vt:lpstr>İZLEME</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TESEKKÜR EDERiZ…</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İLKNURTUNÇ</dc:creator>
  <cp:lastModifiedBy>Bahattin ALBAS</cp:lastModifiedBy>
  <cp:revision>335</cp:revision>
  <cp:lastPrinted>2020-01-10T11:22:03Z</cp:lastPrinted>
  <dcterms:created xsi:type="dcterms:W3CDTF">2011-12-22T14:28:05Z</dcterms:created>
  <dcterms:modified xsi:type="dcterms:W3CDTF">2021-02-22T07:58:37Z</dcterms:modified>
</cp:coreProperties>
</file>