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83" r:id="rId1"/>
  </p:sldMasterIdLst>
  <p:handoutMasterIdLst>
    <p:handoutMasterId r:id="rId55"/>
  </p:handoutMasterIdLst>
  <p:sldIdLst>
    <p:sldId id="558" r:id="rId2"/>
    <p:sldId id="526" r:id="rId3"/>
    <p:sldId id="561" r:id="rId4"/>
    <p:sldId id="527" r:id="rId5"/>
    <p:sldId id="528" r:id="rId6"/>
    <p:sldId id="529" r:id="rId7"/>
    <p:sldId id="530" r:id="rId8"/>
    <p:sldId id="559" r:id="rId9"/>
    <p:sldId id="531" r:id="rId10"/>
    <p:sldId id="554" r:id="rId11"/>
    <p:sldId id="532" r:id="rId12"/>
    <p:sldId id="475" r:id="rId13"/>
    <p:sldId id="555" r:id="rId14"/>
    <p:sldId id="474" r:id="rId15"/>
    <p:sldId id="477" r:id="rId16"/>
    <p:sldId id="557" r:id="rId17"/>
    <p:sldId id="556" r:id="rId18"/>
    <p:sldId id="458" r:id="rId19"/>
    <p:sldId id="459" r:id="rId20"/>
    <p:sldId id="560" r:id="rId21"/>
    <p:sldId id="456" r:id="rId22"/>
    <p:sldId id="466" r:id="rId23"/>
    <p:sldId id="467" r:id="rId24"/>
    <p:sldId id="523" r:id="rId25"/>
    <p:sldId id="470" r:id="rId26"/>
    <p:sldId id="562" r:id="rId27"/>
    <p:sldId id="525" r:id="rId28"/>
    <p:sldId id="483" r:id="rId29"/>
    <p:sldId id="485" r:id="rId30"/>
    <p:sldId id="563" r:id="rId31"/>
    <p:sldId id="564" r:id="rId32"/>
    <p:sldId id="565" r:id="rId33"/>
    <p:sldId id="489" r:id="rId34"/>
    <p:sldId id="566" r:id="rId35"/>
    <p:sldId id="492" r:id="rId36"/>
    <p:sldId id="567" r:id="rId37"/>
    <p:sldId id="568" r:id="rId38"/>
    <p:sldId id="501" r:id="rId39"/>
    <p:sldId id="569" r:id="rId40"/>
    <p:sldId id="545" r:id="rId41"/>
    <p:sldId id="570" r:id="rId42"/>
    <p:sldId id="506" r:id="rId43"/>
    <p:sldId id="508" r:id="rId44"/>
    <p:sldId id="571" r:id="rId45"/>
    <p:sldId id="572" r:id="rId46"/>
    <p:sldId id="512" r:id="rId47"/>
    <p:sldId id="573" r:id="rId48"/>
    <p:sldId id="516" r:id="rId49"/>
    <p:sldId id="575" r:id="rId50"/>
    <p:sldId id="519" r:id="rId51"/>
    <p:sldId id="521" r:id="rId52"/>
    <p:sldId id="576" r:id="rId53"/>
    <p:sldId id="417" r:id="rId54"/>
  </p:sldIdLst>
  <p:sldSz cx="12192000" cy="6858000"/>
  <p:notesSz cx="9872663" cy="6797675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81E46"/>
    <a:srgbClr val="F9D1A9"/>
    <a:srgbClr val="C088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Açık Stil 3 - Vurgu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CAF9ED-07DC-4A11-8D7F-57B35C25682E}" styleName="Orta Stil 1 - Vurgu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8A107856-5554-42FB-B03E-39F5DBC370BA}" styleName="Orta Stil 4 - Vurgu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453" autoAdjust="0"/>
    <p:restoredTop sz="99795" autoAdjust="0"/>
  </p:normalViewPr>
  <p:slideViewPr>
    <p:cSldViewPr>
      <p:cViewPr varScale="1">
        <p:scale>
          <a:sx n="87" d="100"/>
          <a:sy n="87" d="100"/>
        </p:scale>
        <p:origin x="402" y="8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9230" cy="34103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5591128" y="0"/>
            <a:ext cx="4279230" cy="34103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F3C561-3488-411A-B017-5A0E5843328D}" type="datetimeFigureOut">
              <a:rPr lang="tr-TR" smtClean="0"/>
              <a:t>23.02.2021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6456644"/>
            <a:ext cx="4279230" cy="3410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5591128" y="6456644"/>
            <a:ext cx="4279230" cy="3410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F82E21-B65F-4D8A-9845-C6B6089BD64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503693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949B2-58AF-4639-A15D-A65649B744E8}" type="datetimeFigureOut">
              <a:rPr lang="tr-TR" smtClean="0"/>
              <a:pPr/>
              <a:t>23.02.2021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86528-2F04-457D-8FED-47AA3420C7EB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7700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  <p:sndAc>
          <p:stSnd>
            <p:snd r:embed="rId1" name="type.wav"/>
          </p:stSnd>
        </p:sndAc>
      </p:transition>
    </mc:Choice>
    <mc:Fallback xmlns="">
      <p:transition spd="slow">
        <p:fade/>
        <p:sndAc>
          <p:stSnd>
            <p:snd r:embed="rId3" name="type.wav"/>
          </p:stSnd>
        </p:sndAc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949B2-58AF-4639-A15D-A65649B744E8}" type="datetimeFigureOut">
              <a:rPr lang="tr-TR" smtClean="0"/>
              <a:pPr/>
              <a:t>23.02.2021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86528-2F04-457D-8FED-47AA3420C7E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02994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  <p:sndAc>
          <p:stSnd>
            <p:snd r:embed="rId1" name="type.wav"/>
          </p:stSnd>
        </p:sndAc>
      </p:transition>
    </mc:Choice>
    <mc:Fallback xmlns="">
      <p:transition spd="slow">
        <p:fade/>
        <p:sndAc>
          <p:stSnd>
            <p:snd r:embed="rId3" name="type.wav"/>
          </p:stSnd>
        </p:sndAc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949B2-58AF-4639-A15D-A65649B744E8}" type="datetimeFigureOut">
              <a:rPr lang="tr-TR" smtClean="0"/>
              <a:pPr/>
              <a:t>23.02.2021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86528-2F04-457D-8FED-47AA3420C7E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843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  <p:sndAc>
          <p:stSnd>
            <p:snd r:embed="rId1" name="type.wav"/>
          </p:stSnd>
        </p:sndAc>
      </p:transition>
    </mc:Choice>
    <mc:Fallback xmlns="">
      <p:transition spd="slow">
        <p:fade/>
        <p:sndAc>
          <p:stSnd>
            <p:snd r:embed="rId3" name="type.wav"/>
          </p:stSnd>
        </p:sndAc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949B2-58AF-4639-A15D-A65649B744E8}" type="datetimeFigureOut">
              <a:rPr lang="tr-TR" smtClean="0"/>
              <a:pPr/>
              <a:t>23.02.2021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86528-2F04-457D-8FED-47AA3420C7EB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43219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  <p:sndAc>
          <p:stSnd>
            <p:snd r:embed="rId1" name="type.wav"/>
          </p:stSnd>
        </p:sndAc>
      </p:transition>
    </mc:Choice>
    <mc:Fallback xmlns="">
      <p:transition spd="slow">
        <p:fade/>
        <p:sndAc>
          <p:stSnd>
            <p:snd r:embed="rId3" name="type.wav"/>
          </p:stSnd>
        </p:sndAc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949B2-58AF-4639-A15D-A65649B744E8}" type="datetimeFigureOut">
              <a:rPr lang="tr-TR" smtClean="0"/>
              <a:pPr/>
              <a:t>23.02.2021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86528-2F04-457D-8FED-47AA3420C7E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25635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  <p:sndAc>
          <p:stSnd>
            <p:snd r:embed="rId1" name="type.wav"/>
          </p:stSnd>
        </p:sndAc>
      </p:transition>
    </mc:Choice>
    <mc:Fallback xmlns="">
      <p:transition spd="slow">
        <p:fade/>
        <p:sndAc>
          <p:stSnd>
            <p:snd r:embed="rId3" name="type.wav"/>
          </p:stSnd>
        </p:sndAc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949B2-58AF-4639-A15D-A65649B744E8}" type="datetimeFigureOut">
              <a:rPr lang="tr-TR" smtClean="0"/>
              <a:pPr/>
              <a:t>23.02.2021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86528-2F04-457D-8FED-47AA3420C7EB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65439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  <p:sndAc>
          <p:stSnd>
            <p:snd r:embed="rId1" name="type.wav"/>
          </p:stSnd>
        </p:sndAc>
      </p:transition>
    </mc:Choice>
    <mc:Fallback xmlns="">
      <p:transition spd="slow">
        <p:fade/>
        <p:sndAc>
          <p:stSnd>
            <p:snd r:embed="rId3" name="type.wav"/>
          </p:stSnd>
        </p:sndAc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949B2-58AF-4639-A15D-A65649B744E8}" type="datetimeFigureOut">
              <a:rPr lang="tr-TR" smtClean="0"/>
              <a:pPr/>
              <a:t>23.02.2021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86528-2F04-457D-8FED-47AA3420C7E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5526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  <p:sndAc>
          <p:stSnd>
            <p:snd r:embed="rId1" name="type.wav"/>
          </p:stSnd>
        </p:sndAc>
      </p:transition>
    </mc:Choice>
    <mc:Fallback xmlns="">
      <p:transition spd="slow">
        <p:fade/>
        <p:sndAc>
          <p:stSnd>
            <p:snd r:embed="rId3" name="type.wav"/>
          </p:stSnd>
        </p:sndAc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949B2-58AF-4639-A15D-A65649B744E8}" type="datetimeFigureOut">
              <a:rPr lang="tr-TR" smtClean="0"/>
              <a:pPr/>
              <a:t>23.02.2021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86528-2F04-457D-8FED-47AA3420C7E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49852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  <p:sndAc>
          <p:stSnd>
            <p:snd r:embed="rId1" name="type.wav"/>
          </p:stSnd>
        </p:sndAc>
      </p:transition>
    </mc:Choice>
    <mc:Fallback xmlns="">
      <p:transition spd="slow">
        <p:fade/>
        <p:sndAc>
          <p:stSnd>
            <p:snd r:embed="rId3" name="type.wav"/>
          </p:stSnd>
        </p:sndAc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949B2-58AF-4639-A15D-A65649B744E8}" type="datetimeFigureOut">
              <a:rPr lang="tr-TR" smtClean="0"/>
              <a:pPr/>
              <a:t>23.02.2021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86528-2F04-457D-8FED-47AA3420C7E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79305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  <p:sndAc>
          <p:stSnd>
            <p:snd r:embed="rId1" name="type.wav"/>
          </p:stSnd>
        </p:sndAc>
      </p:transition>
    </mc:Choice>
    <mc:Fallback xmlns="">
      <p:transition spd="slow">
        <p:fade/>
        <p:sndAc>
          <p:stSnd>
            <p:snd r:embed="rId3" name="type.wav"/>
          </p:stSnd>
        </p:sndAc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949B2-58AF-4639-A15D-A65649B744E8}" type="datetimeFigureOut">
              <a:rPr lang="tr-TR" smtClean="0"/>
              <a:pPr/>
              <a:t>23.02.2021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86528-2F04-457D-8FED-47AA3420C7E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01739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  <p:sndAc>
          <p:stSnd>
            <p:snd r:embed="rId1" name="type.wav"/>
          </p:stSnd>
        </p:sndAc>
      </p:transition>
    </mc:Choice>
    <mc:Fallback xmlns="">
      <p:transition spd="slow">
        <p:fade/>
        <p:sndAc>
          <p:stSnd>
            <p:snd r:embed="rId3" name="type.wav"/>
          </p:stSnd>
        </p:sndAc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949B2-58AF-4639-A15D-A65649B744E8}" type="datetimeFigureOut">
              <a:rPr lang="tr-TR" smtClean="0"/>
              <a:pPr/>
              <a:t>23.02.2021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86528-2F04-457D-8FED-47AA3420C7E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41300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  <p:sndAc>
          <p:stSnd>
            <p:snd r:embed="rId1" name="type.wav"/>
          </p:stSnd>
        </p:sndAc>
      </p:transition>
    </mc:Choice>
    <mc:Fallback xmlns="">
      <p:transition spd="slow">
        <p:fade/>
        <p:sndAc>
          <p:stSnd>
            <p:snd r:embed="rId3" name="type.wav"/>
          </p:stSnd>
        </p:sndAc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949B2-58AF-4639-A15D-A65649B744E8}" type="datetimeFigureOut">
              <a:rPr lang="tr-TR" smtClean="0"/>
              <a:pPr/>
              <a:t>23.02.2021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86528-2F04-457D-8FED-47AA3420C7E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1123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  <p:sndAc>
          <p:stSnd>
            <p:snd r:embed="rId1" name="type.wav"/>
          </p:stSnd>
        </p:sndAc>
      </p:transition>
    </mc:Choice>
    <mc:Fallback xmlns="">
      <p:transition spd="slow">
        <p:fade/>
        <p:sndAc>
          <p:stSnd>
            <p:snd r:embed="rId3" name="type.wav"/>
          </p:stSnd>
        </p:sndAc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949B2-58AF-4639-A15D-A65649B744E8}" type="datetimeFigureOut">
              <a:rPr lang="tr-TR" smtClean="0"/>
              <a:pPr/>
              <a:t>23.02.2021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86528-2F04-457D-8FED-47AA3420C7E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56269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  <p:sndAc>
          <p:stSnd>
            <p:snd r:embed="rId1" name="type.wav"/>
          </p:stSnd>
        </p:sndAc>
      </p:transition>
    </mc:Choice>
    <mc:Fallback xmlns="">
      <p:transition spd="slow">
        <p:fade/>
        <p:sndAc>
          <p:stSnd>
            <p:snd r:embed="rId3" name="type.wav"/>
          </p:stSnd>
        </p:sndAc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949B2-58AF-4639-A15D-A65649B744E8}" type="datetimeFigureOut">
              <a:rPr lang="tr-TR" smtClean="0"/>
              <a:pPr/>
              <a:t>23.02.2021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86528-2F04-457D-8FED-47AA3420C7E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1254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  <p:sndAc>
          <p:stSnd>
            <p:snd r:embed="rId1" name="type.wav"/>
          </p:stSnd>
        </p:sndAc>
      </p:transition>
    </mc:Choice>
    <mc:Fallback xmlns="">
      <p:transition spd="slow">
        <p:fade/>
        <p:sndAc>
          <p:stSnd>
            <p:snd r:embed="rId3" name="type.wav"/>
          </p:stSnd>
        </p:sndAc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949B2-58AF-4639-A15D-A65649B744E8}" type="datetimeFigureOut">
              <a:rPr lang="tr-TR" smtClean="0"/>
              <a:pPr/>
              <a:t>23.02.2021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86528-2F04-457D-8FED-47AA3420C7E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84104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  <p:sndAc>
          <p:stSnd>
            <p:snd r:embed="rId1" name="type.wav"/>
          </p:stSnd>
        </p:sndAc>
      </p:transition>
    </mc:Choice>
    <mc:Fallback xmlns="">
      <p:transition spd="slow">
        <p:fade/>
        <p:sndAc>
          <p:stSnd>
            <p:snd r:embed="rId3" name="type.wav"/>
          </p:stSnd>
        </p:sndAc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949B2-58AF-4639-A15D-A65649B744E8}" type="datetimeFigureOut">
              <a:rPr lang="tr-TR" smtClean="0"/>
              <a:pPr/>
              <a:t>23.02.2021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86528-2F04-457D-8FED-47AA3420C7E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86495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  <p:sndAc>
          <p:stSnd>
            <p:snd r:embed="rId1" name="type.wav"/>
          </p:stSnd>
        </p:sndAc>
      </p:transition>
    </mc:Choice>
    <mc:Fallback xmlns="">
      <p:transition spd="slow">
        <p:fade/>
        <p:sndAc>
          <p:stSnd>
            <p:snd r:embed="rId3" name="type.wav"/>
          </p:stSnd>
        </p:sndAc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949B2-58AF-4639-A15D-A65649B744E8}" type="datetimeFigureOut">
              <a:rPr lang="tr-TR" smtClean="0"/>
              <a:pPr/>
              <a:t>23.02.2021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86528-2F04-457D-8FED-47AA3420C7E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10418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  <p:sndAc>
          <p:stSnd>
            <p:snd r:embed="rId1" name="type.wav"/>
          </p:stSnd>
        </p:sndAc>
      </p:transition>
    </mc:Choice>
    <mc:Fallback xmlns="">
      <p:transition spd="slow">
        <p:fade/>
        <p:sndAc>
          <p:stSnd>
            <p:snd r:embed="rId3" name="type.wav"/>
          </p:stSnd>
        </p:sndAc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audio" Target="../media/audio1.wav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7000"/>
                <a:hueMod val="92000"/>
                <a:satMod val="169000"/>
                <a:alpha val="0"/>
                <a:lumMod val="0"/>
                <a:lumOff val="10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15949B2-58AF-4639-A15D-A65649B744E8}" type="datetimeFigureOut">
              <a:rPr lang="tr-TR" smtClean="0"/>
              <a:pPr/>
              <a:t>23.02.2021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AC786528-2F04-457D-8FED-47AA3420C7E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0252355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084" r:id="rId1"/>
    <p:sldLayoutId id="2147484085" r:id="rId2"/>
    <p:sldLayoutId id="2147484086" r:id="rId3"/>
    <p:sldLayoutId id="2147484087" r:id="rId4"/>
    <p:sldLayoutId id="2147484088" r:id="rId5"/>
    <p:sldLayoutId id="2147484089" r:id="rId6"/>
    <p:sldLayoutId id="2147484090" r:id="rId7"/>
    <p:sldLayoutId id="2147484091" r:id="rId8"/>
    <p:sldLayoutId id="2147484092" r:id="rId9"/>
    <p:sldLayoutId id="2147484093" r:id="rId10"/>
    <p:sldLayoutId id="2147484094" r:id="rId11"/>
    <p:sldLayoutId id="2147484095" r:id="rId12"/>
    <p:sldLayoutId id="2147484096" r:id="rId13"/>
    <p:sldLayoutId id="2147484097" r:id="rId14"/>
    <p:sldLayoutId id="2147484098" r:id="rId15"/>
    <p:sldLayoutId id="2147484099" r:id="rId16"/>
    <p:sldLayoutId id="2147484100" r:id="rId17"/>
  </p:sldLayoutIdLst>
  <mc:AlternateContent xmlns:mc="http://schemas.openxmlformats.org/markup-compatibility/2006" xmlns:p14="http://schemas.microsoft.com/office/powerpoint/2010/main">
    <mc:Choice Requires="p14">
      <p:transition spd="slow">
        <p14:gallery dir="l"/>
        <p:sndAc>
          <p:stSnd>
            <p:snd r:embed="rId19" name="type.wav"/>
          </p:stSnd>
        </p:sndAc>
      </p:transition>
    </mc:Choice>
    <mc:Fallback xmlns="">
      <p:transition spd="slow">
        <p:fade/>
        <p:sndAc>
          <p:stSnd>
            <p:snd r:embed="rId20" name="type.wav"/>
          </p:stSnd>
        </p:sndAc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1.wav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1.wav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1.wav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1.wav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1.wav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1.wav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1.wav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1.wav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1.wav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1.wav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1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1.wav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1.wav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1.wav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1.wav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1.wav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1.wav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4" Type="http://schemas.openxmlformats.org/officeDocument/2006/relationships/audio" Target="../media/audio1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1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1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1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1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pct90">
          <a:fgClr>
            <a:srgbClr val="781E46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63352" y="3573016"/>
            <a:ext cx="11305256" cy="1823702"/>
          </a:xfrm>
        </p:spPr>
        <p:txBody>
          <a:bodyPr>
            <a:normAutofit/>
          </a:bodyPr>
          <a:lstStyle/>
          <a:p>
            <a:pPr algn="ctr"/>
            <a:r>
              <a:rPr lang="tr-TR" sz="2800" b="1" dirty="0">
                <a:solidFill>
                  <a:srgbClr val="F9D1A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ANKARA SOSYAL BİLİMLER ÜNİVERSİTESİ</a:t>
            </a:r>
            <a:br>
              <a:rPr lang="tr-TR" sz="2800" b="1" dirty="0">
                <a:solidFill>
                  <a:srgbClr val="F9D1A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800" b="1" dirty="0">
                <a:solidFill>
                  <a:srgbClr val="F9D1A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2020-24 stratejik planı,  2020 yılı değerlendirme TOPLANTISI</a:t>
            </a:r>
            <a:endParaRPr lang="en-US" sz="2800" b="1" dirty="0">
              <a:solidFill>
                <a:srgbClr val="F9D1A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9539" y="188640"/>
            <a:ext cx="3792922" cy="3792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Çapraz Köşesi Kesik Dikdörtgen 11"/>
          <p:cNvSpPr/>
          <p:nvPr/>
        </p:nvSpPr>
        <p:spPr>
          <a:xfrm>
            <a:off x="5636" y="6064731"/>
            <a:ext cx="12192000" cy="800100"/>
          </a:xfrm>
          <a:prstGeom prst="snip2DiagRect">
            <a:avLst>
              <a:gd name="adj1" fmla="val 0"/>
              <a:gd name="adj2" fmla="val 24316"/>
            </a:avLst>
          </a:prstGeom>
          <a:solidFill>
            <a:srgbClr val="F9D1A9"/>
          </a:solidFill>
          <a:effectLst>
            <a:glow rad="12700">
              <a:schemeClr val="bg1">
                <a:alpha val="80000"/>
              </a:schemeClr>
            </a:glow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1" i="0" u="none" strike="noStrike" kern="1200" cap="none" spc="0" normalizeH="0" baseline="0" noProof="0" dirty="0">
                <a:ln w="0"/>
                <a:solidFill>
                  <a:srgbClr val="781E4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Strateji Geliştirme Dairesi Başkanlığı</a:t>
            </a:r>
          </a:p>
        </p:txBody>
      </p:sp>
      <p:pic>
        <p:nvPicPr>
          <p:cNvPr id="13" name="Resim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5860" y="6095448"/>
            <a:ext cx="2520280" cy="740049"/>
          </a:xfrm>
          <a:prstGeom prst="rect">
            <a:avLst/>
          </a:prstGeom>
        </p:spPr>
      </p:pic>
      <p:sp>
        <p:nvSpPr>
          <p:cNvPr id="14" name="Dikdörtgen 13"/>
          <p:cNvSpPr/>
          <p:nvPr/>
        </p:nvSpPr>
        <p:spPr>
          <a:xfrm>
            <a:off x="9336360" y="6095449"/>
            <a:ext cx="2778774" cy="73866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400" b="1" i="0" u="none" strike="noStrike" kern="1200" cap="none" spc="0" normalizeH="0" baseline="0" noProof="0" dirty="0">
                <a:ln w="0"/>
                <a:solidFill>
                  <a:srgbClr val="781E4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E-posta	:strateji@asbu.edu.tr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400" b="1" i="0" u="none" strike="noStrike" kern="1200" cap="none" spc="0" normalizeH="0" baseline="0" noProof="0" dirty="0">
                <a:ln w="0"/>
                <a:solidFill>
                  <a:srgbClr val="781E4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Web	: www.asbu.edu.tr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400" b="1" i="0" u="none" strike="noStrike" kern="1200" cap="none" spc="0" normalizeH="0" baseline="0" noProof="0" dirty="0" err="1">
                <a:ln w="0"/>
                <a:solidFill>
                  <a:srgbClr val="781E4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Tlf</a:t>
            </a:r>
            <a:r>
              <a:rPr kumimoji="0" lang="tr-TR" sz="1400" b="1" i="0" u="none" strike="noStrike" kern="1200" cap="none" spc="0" normalizeH="0" baseline="0" noProof="0" dirty="0">
                <a:ln w="0"/>
                <a:solidFill>
                  <a:srgbClr val="781E4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	: 0 312 5964504</a:t>
            </a:r>
          </a:p>
        </p:txBody>
      </p:sp>
    </p:spTree>
    <p:extLst>
      <p:ext uri="{BB962C8B-B14F-4D97-AF65-F5344CB8AC3E}">
        <p14:creationId xmlns:p14="http://schemas.microsoft.com/office/powerpoint/2010/main" val="2767685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  <p:sndAc>
          <p:stSnd>
            <p:snd r:embed="rId2" name="type.wav"/>
          </p:stSnd>
        </p:sndAc>
      </p:transition>
    </mc:Choice>
    <mc:Fallback xmlns="">
      <p:transition spd="slow">
        <p:fade/>
        <p:sndAc>
          <p:stSnd>
            <p:snd r:embed="rId5" name="type.wav"/>
          </p:stSnd>
        </p:sndAc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781E46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Çapraz Köşesi Kesik Dikdörtgen 3"/>
          <p:cNvSpPr/>
          <p:nvPr/>
        </p:nvSpPr>
        <p:spPr>
          <a:xfrm>
            <a:off x="5636" y="6064731"/>
            <a:ext cx="12192000" cy="800100"/>
          </a:xfrm>
          <a:prstGeom prst="snip2DiagRect">
            <a:avLst>
              <a:gd name="adj1" fmla="val 0"/>
              <a:gd name="adj2" fmla="val 21885"/>
            </a:avLst>
          </a:prstGeom>
          <a:solidFill>
            <a:srgbClr val="F9D1A9"/>
          </a:solidFill>
          <a:effectLst>
            <a:glow rad="12700">
              <a:schemeClr val="bg1">
                <a:alpha val="80000"/>
              </a:schemeClr>
            </a:glow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1" i="0" u="none" strike="noStrike" kern="1200" cap="none" spc="0" normalizeH="0" baseline="0" noProof="0" dirty="0">
                <a:ln w="0"/>
                <a:solidFill>
                  <a:srgbClr val="781E4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Strateji Geliştirme Dairesi Başkanlığı</a:t>
            </a:r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5860" y="6095448"/>
            <a:ext cx="2520280" cy="740049"/>
          </a:xfrm>
          <a:prstGeom prst="rect">
            <a:avLst/>
          </a:prstGeom>
        </p:spPr>
      </p:pic>
      <p:sp>
        <p:nvSpPr>
          <p:cNvPr id="7" name="Dikdörtgen 6"/>
          <p:cNvSpPr/>
          <p:nvPr/>
        </p:nvSpPr>
        <p:spPr>
          <a:xfrm>
            <a:off x="9336360" y="6095449"/>
            <a:ext cx="2778774" cy="73866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400" b="1" i="0" u="none" strike="noStrike" kern="1200" cap="none" spc="0" normalizeH="0" baseline="0" noProof="0" dirty="0">
                <a:ln w="0"/>
                <a:solidFill>
                  <a:srgbClr val="781E4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E-posta	:strateji@asbu.edu.tr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400" b="1" i="0" u="none" strike="noStrike" kern="1200" cap="none" spc="0" normalizeH="0" baseline="0" noProof="0" dirty="0">
                <a:ln w="0"/>
                <a:solidFill>
                  <a:srgbClr val="781E4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Web	: www.asbu.edu.tr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400" b="1" i="0" u="none" strike="noStrike" kern="1200" cap="none" spc="0" normalizeH="0" baseline="0" noProof="0" dirty="0" err="1">
                <a:ln w="0"/>
                <a:solidFill>
                  <a:srgbClr val="781E4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Tlf</a:t>
            </a:r>
            <a:r>
              <a:rPr kumimoji="0" lang="tr-TR" sz="1400" b="1" i="0" u="none" strike="noStrike" kern="1200" cap="none" spc="0" normalizeH="0" baseline="0" noProof="0" dirty="0">
                <a:ln w="0"/>
                <a:solidFill>
                  <a:srgbClr val="781E4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	: 0 312 5964504</a:t>
            </a:r>
          </a:p>
        </p:txBody>
      </p:sp>
      <p:graphicFrame>
        <p:nvGraphicFramePr>
          <p:cNvPr id="8" name="Tablo 7">
            <a:extLst>
              <a:ext uri="{FF2B5EF4-FFF2-40B4-BE49-F238E27FC236}">
                <a16:creationId xmlns:a16="http://schemas.microsoft.com/office/drawing/2014/main" id="{0B1F0499-F1A1-4C41-9ED1-B02652A3CD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8230070"/>
              </p:ext>
            </p:extLst>
          </p:nvPr>
        </p:nvGraphicFramePr>
        <p:xfrm>
          <a:off x="14120" y="48305"/>
          <a:ext cx="12120770" cy="694440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13328">
                  <a:extLst>
                    <a:ext uri="{9D8B030D-6E8A-4147-A177-3AD203B41FA5}">
                      <a16:colId xmlns:a16="http://schemas.microsoft.com/office/drawing/2014/main" val="3712582660"/>
                    </a:ext>
                  </a:extLst>
                </a:gridCol>
                <a:gridCol w="11007442">
                  <a:extLst>
                    <a:ext uri="{9D8B030D-6E8A-4147-A177-3AD203B41FA5}">
                      <a16:colId xmlns:a16="http://schemas.microsoft.com/office/drawing/2014/main" val="2712119265"/>
                    </a:ext>
                  </a:extLst>
                </a:gridCol>
              </a:tblGrid>
              <a:tr h="425319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67335" algn="l"/>
                        </a:tabLst>
                      </a:pPr>
                      <a:r>
                        <a:rPr lang="en-US" sz="3200" dirty="0">
                          <a:effectLst/>
                        </a:rPr>
                        <a:t>ARAŞTIRMA</a:t>
                      </a:r>
                      <a:endParaRPr lang="tr-TR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35" marR="33735" marT="0" marB="0" anchor="ctr">
                    <a:solidFill>
                      <a:srgbClr val="781E4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8050684"/>
                  </a:ext>
                </a:extLst>
              </a:tr>
              <a:tr h="644954">
                <a:tc grid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67335" algn="l"/>
                        </a:tabLs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AMAÇ -1 SOSYAL BİLİMLER ALANINDA BİR ARAŞTIRMA ÜNİVERSİTESİ YETKİNLİĞİ KAZANMAK.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35" marR="33735" marT="0" marB="0">
                    <a:solidFill>
                      <a:srgbClr val="781E4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7607049"/>
                  </a:ext>
                </a:extLst>
              </a:tr>
              <a:tr h="53936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H.1.1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35" marR="33735" marT="0" marB="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20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Araştırma</a:t>
                      </a: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performansı</a:t>
                      </a: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bakımından</a:t>
                      </a: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sosyal</a:t>
                      </a: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bilimler</a:t>
                      </a: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alanında</a:t>
                      </a: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Türkiye’de</a:t>
                      </a: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ilk 10 </a:t>
                      </a:r>
                      <a:r>
                        <a:rPr lang="en-US" sz="20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üniversite</a:t>
                      </a: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arasına</a:t>
                      </a: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yerleşmek</a:t>
                      </a: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tr-TR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35" marR="33735" marT="0" marB="0" anchor="ctr"/>
                </a:tc>
                <a:extLst>
                  <a:ext uri="{0D108BD9-81ED-4DB2-BD59-A6C34878D82A}">
                    <a16:rowId xmlns:a16="http://schemas.microsoft.com/office/drawing/2014/main" val="1280303480"/>
                  </a:ext>
                </a:extLst>
              </a:tr>
              <a:tr h="385879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PG1.1.1</a:t>
                      </a:r>
                      <a:endParaRPr lang="tr-T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35" marR="33735" marT="0" marB="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SCI-Exp, SSCI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AHCI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kapsamında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taranan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dergi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kitaplarda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öğretim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üyesi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başına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düşen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yayın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sayısı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35" marR="33735" marT="0" marB="0" anchor="ctr"/>
                </a:tc>
                <a:extLst>
                  <a:ext uri="{0D108BD9-81ED-4DB2-BD59-A6C34878D82A}">
                    <a16:rowId xmlns:a16="http://schemas.microsoft.com/office/drawing/2014/main" val="1064976125"/>
                  </a:ext>
                </a:extLst>
              </a:tr>
              <a:tr h="385879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PG1.1.2</a:t>
                      </a:r>
                      <a:endParaRPr lang="tr-T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35" marR="33735" marT="0" marB="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Scopus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ESCI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kapsamında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taranan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dergi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kitaplarda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öğretim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üyesi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başına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düşen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yayın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sayısı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35" marR="33735" marT="0" marB="0" anchor="ctr"/>
                </a:tc>
                <a:extLst>
                  <a:ext uri="{0D108BD9-81ED-4DB2-BD59-A6C34878D82A}">
                    <a16:rowId xmlns:a16="http://schemas.microsoft.com/office/drawing/2014/main" val="2862345770"/>
                  </a:ext>
                </a:extLst>
              </a:tr>
              <a:tr h="385879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P.G1.1.3</a:t>
                      </a:r>
                      <a:endParaRPr lang="tr-T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35" marR="33735" marT="0" marB="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ULAKBİM TR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dizinde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diğer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endekslerde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taranan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dergilerde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öğretim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üyesi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başına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düşen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yayın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sayısı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35" marR="33735" marT="0" marB="0" anchor="ctr"/>
                </a:tc>
                <a:extLst>
                  <a:ext uri="{0D108BD9-81ED-4DB2-BD59-A6C34878D82A}">
                    <a16:rowId xmlns:a16="http://schemas.microsoft.com/office/drawing/2014/main" val="472738113"/>
                  </a:ext>
                </a:extLst>
              </a:tr>
              <a:tr h="385879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PG1.1.4</a:t>
                      </a:r>
                      <a:endParaRPr lang="tr-T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35" marR="33735" marT="0" marB="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Öğretim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üyesi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başına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alınan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atıf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sayısı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(Web of Science -Scopus)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35" marR="33735" marT="0" marB="0" anchor="ctr"/>
                </a:tc>
                <a:extLst>
                  <a:ext uri="{0D108BD9-81ED-4DB2-BD59-A6C34878D82A}">
                    <a16:rowId xmlns:a16="http://schemas.microsoft.com/office/drawing/2014/main" val="1464220452"/>
                  </a:ext>
                </a:extLst>
              </a:tr>
              <a:tr h="385879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PG1.1.5</a:t>
                      </a:r>
                      <a:endParaRPr lang="tr-T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35" marR="33735" marT="0" marB="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YÖK, TÜBA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TÜBİTAK vb.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kuruluşlarca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verilen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bilim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teşvik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sanat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ödüllerine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yapılan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başvuru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sayısı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35" marR="33735" marT="0" marB="0" anchor="ctr"/>
                </a:tc>
                <a:extLst>
                  <a:ext uri="{0D108BD9-81ED-4DB2-BD59-A6C34878D82A}">
                    <a16:rowId xmlns:a16="http://schemas.microsoft.com/office/drawing/2014/main" val="3690730690"/>
                  </a:ext>
                </a:extLst>
              </a:tr>
              <a:tr h="84551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H.1.2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35" marR="33735" marT="0" marB="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2000" b="1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Öncelikli</a:t>
                      </a:r>
                      <a:r>
                        <a:rPr lang="en-US" sz="20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kurumsal</a:t>
                      </a:r>
                      <a:r>
                        <a:rPr lang="en-US" sz="20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araştırma</a:t>
                      </a:r>
                      <a:r>
                        <a:rPr lang="en-US" sz="20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alanlarını</a:t>
                      </a:r>
                      <a:r>
                        <a:rPr lang="en-US" sz="20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belirlemek</a:t>
                      </a:r>
                      <a:r>
                        <a:rPr lang="en-US" sz="20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000" b="1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</a:t>
                      </a:r>
                      <a:r>
                        <a:rPr lang="en-US" sz="20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alanlarda</a:t>
                      </a:r>
                      <a:r>
                        <a:rPr lang="en-US" sz="20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kurumsal</a:t>
                      </a:r>
                      <a:r>
                        <a:rPr lang="en-US" sz="20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kapasite</a:t>
                      </a:r>
                      <a:r>
                        <a:rPr lang="en-US" sz="20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geliştirmek</a:t>
                      </a:r>
                      <a:r>
                        <a:rPr lang="en-US" sz="20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000" b="1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uzmanlaşmayı</a:t>
                      </a:r>
                      <a:r>
                        <a:rPr lang="en-US" sz="20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sağlayacak</a:t>
                      </a:r>
                      <a:r>
                        <a:rPr lang="en-US" sz="20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merkezler</a:t>
                      </a:r>
                      <a:r>
                        <a:rPr lang="en-US" sz="20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kurmak</a:t>
                      </a:r>
                      <a:r>
                        <a:rPr lang="en-US" sz="20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</a:t>
                      </a:r>
                      <a:r>
                        <a:rPr lang="en-US" sz="20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lisansüstü</a:t>
                      </a:r>
                      <a:r>
                        <a:rPr lang="en-US" sz="20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programlar</a:t>
                      </a:r>
                      <a:r>
                        <a:rPr lang="en-US" sz="20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açmak</a:t>
                      </a:r>
                      <a:r>
                        <a:rPr lang="en-US" sz="20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tr-TR" sz="20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35" marR="33735" marT="0" marB="0" anchor="ctr"/>
                </a:tc>
                <a:extLst>
                  <a:ext uri="{0D108BD9-81ED-4DB2-BD59-A6C34878D82A}">
                    <a16:rowId xmlns:a16="http://schemas.microsoft.com/office/drawing/2014/main" val="2995146045"/>
                  </a:ext>
                </a:extLst>
              </a:tr>
              <a:tr h="385879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PG1.2.1</a:t>
                      </a:r>
                      <a:endParaRPr lang="tr-T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35" marR="33735" marT="0" marB="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Spesifik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olarak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önceliklendirilmiş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alanlarda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açılan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lisansüstü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program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sayısı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35" marR="33735" marT="0" marB="0" anchor="ctr"/>
                </a:tc>
                <a:extLst>
                  <a:ext uri="{0D108BD9-81ED-4DB2-BD59-A6C34878D82A}">
                    <a16:rowId xmlns:a16="http://schemas.microsoft.com/office/drawing/2014/main" val="1600405749"/>
                  </a:ext>
                </a:extLst>
              </a:tr>
              <a:tr h="385879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PG1.2.2 </a:t>
                      </a:r>
                      <a:endParaRPr lang="tr-T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35" marR="33735" marT="0" marB="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Araştırma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önceliklerine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yönelik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yeni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açılacak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uygulama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araştırma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merkezi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sayısı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35" marR="33735" marT="0" marB="0" anchor="ctr"/>
                </a:tc>
                <a:extLst>
                  <a:ext uri="{0D108BD9-81ED-4DB2-BD59-A6C34878D82A}">
                    <a16:rowId xmlns:a16="http://schemas.microsoft.com/office/drawing/2014/main" val="1274163552"/>
                  </a:ext>
                </a:extLst>
              </a:tr>
              <a:tr h="792571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PG1.2.3</a:t>
                      </a:r>
                      <a:endParaRPr lang="tr-T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35" marR="33735" marT="0" marB="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Önceliklendirilmiş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araştırma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alanlarında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akademik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çalışmalar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yürüten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enstitülerin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/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merkezlerin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düzenlediği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faaliyet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(panel/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konferans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sempozyum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kongre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vb.)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sayısı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35" marR="33735" marT="0" marB="0" anchor="ctr"/>
                </a:tc>
                <a:extLst>
                  <a:ext uri="{0D108BD9-81ED-4DB2-BD59-A6C34878D82A}">
                    <a16:rowId xmlns:a16="http://schemas.microsoft.com/office/drawing/2014/main" val="3849674775"/>
                  </a:ext>
                </a:extLst>
              </a:tr>
              <a:tr h="792571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PG1.2.4</a:t>
                      </a:r>
                      <a:endParaRPr lang="tr-T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35" marR="33735" marT="0" marB="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Önceliklendirilmiş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araştırma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alanlarında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akademik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çalışmalar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yürüten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enstitülerin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/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merkezlerin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ulusal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uluslararası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kurumlar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ile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yaptığı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işbirliği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sayısı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35" marR="33735" marT="0" marB="0" anchor="ctr"/>
                </a:tc>
                <a:extLst>
                  <a:ext uri="{0D108BD9-81ED-4DB2-BD59-A6C34878D82A}">
                    <a16:rowId xmlns:a16="http://schemas.microsoft.com/office/drawing/2014/main" val="2148962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4649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  <p:sndAc>
          <p:stSnd>
            <p:snd r:embed="rId2" name="type.wav"/>
          </p:stSnd>
        </p:sndAc>
      </p:transition>
    </mc:Choice>
    <mc:Fallback xmlns="">
      <p:transition spd="slow">
        <p:fade/>
        <p:sndAc>
          <p:stSnd>
            <p:snd r:embed="rId5" name="type.wav"/>
          </p:stSnd>
        </p:sndAc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781E46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Çapraz Köşesi Kesik Dikdörtgen 3"/>
          <p:cNvSpPr/>
          <p:nvPr/>
        </p:nvSpPr>
        <p:spPr>
          <a:xfrm>
            <a:off x="5636" y="6064731"/>
            <a:ext cx="12192000" cy="800100"/>
          </a:xfrm>
          <a:prstGeom prst="snip2DiagRect">
            <a:avLst>
              <a:gd name="adj1" fmla="val 0"/>
              <a:gd name="adj2" fmla="val 21885"/>
            </a:avLst>
          </a:prstGeom>
          <a:solidFill>
            <a:srgbClr val="F9D1A9"/>
          </a:solidFill>
          <a:effectLst>
            <a:glow rad="12700">
              <a:schemeClr val="bg1">
                <a:alpha val="80000"/>
              </a:schemeClr>
            </a:glow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1" i="0" u="none" strike="noStrike" kern="1200" cap="none" spc="0" normalizeH="0" baseline="0" noProof="0" dirty="0">
                <a:ln w="0"/>
                <a:solidFill>
                  <a:srgbClr val="781E4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Strateji Geliştirme Dairesi Başkanlığı</a:t>
            </a:r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5860" y="6095448"/>
            <a:ext cx="2520280" cy="740049"/>
          </a:xfrm>
          <a:prstGeom prst="rect">
            <a:avLst/>
          </a:prstGeom>
        </p:spPr>
      </p:pic>
      <p:sp>
        <p:nvSpPr>
          <p:cNvPr id="7" name="Dikdörtgen 6"/>
          <p:cNvSpPr/>
          <p:nvPr/>
        </p:nvSpPr>
        <p:spPr>
          <a:xfrm>
            <a:off x="9336360" y="6095449"/>
            <a:ext cx="2778774" cy="73866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400" b="1" i="0" u="none" strike="noStrike" kern="1200" cap="none" spc="0" normalizeH="0" baseline="0" noProof="0" dirty="0">
                <a:ln w="0"/>
                <a:solidFill>
                  <a:srgbClr val="781E4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E-posta	:strateji@asbu.edu.tr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400" b="1" i="0" u="none" strike="noStrike" kern="1200" cap="none" spc="0" normalizeH="0" baseline="0" noProof="0" dirty="0">
                <a:ln w="0"/>
                <a:solidFill>
                  <a:srgbClr val="781E4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Web	: www.asbu.edu.tr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400" b="1" i="0" u="none" strike="noStrike" kern="1200" cap="none" spc="0" normalizeH="0" baseline="0" noProof="0" dirty="0" err="1">
                <a:ln w="0"/>
                <a:solidFill>
                  <a:srgbClr val="781E4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Tlf</a:t>
            </a:r>
            <a:r>
              <a:rPr kumimoji="0" lang="tr-TR" sz="1400" b="1" i="0" u="none" strike="noStrike" kern="1200" cap="none" spc="0" normalizeH="0" baseline="0" noProof="0" dirty="0">
                <a:ln w="0"/>
                <a:solidFill>
                  <a:srgbClr val="781E4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	: 0 312 5964504</a:t>
            </a:r>
          </a:p>
        </p:txBody>
      </p:sp>
      <p:graphicFrame>
        <p:nvGraphicFramePr>
          <p:cNvPr id="8" name="Tablo 7">
            <a:extLst>
              <a:ext uri="{FF2B5EF4-FFF2-40B4-BE49-F238E27FC236}">
                <a16:creationId xmlns:a16="http://schemas.microsoft.com/office/drawing/2014/main" id="{0B1F0499-F1A1-4C41-9ED1-B02652A3CD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8292330"/>
              </p:ext>
            </p:extLst>
          </p:nvPr>
        </p:nvGraphicFramePr>
        <p:xfrm>
          <a:off x="0" y="48305"/>
          <a:ext cx="12197636" cy="689552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55440">
                  <a:extLst>
                    <a:ext uri="{9D8B030D-6E8A-4147-A177-3AD203B41FA5}">
                      <a16:colId xmlns:a16="http://schemas.microsoft.com/office/drawing/2014/main" val="3712582660"/>
                    </a:ext>
                  </a:extLst>
                </a:gridCol>
                <a:gridCol w="11142196">
                  <a:extLst>
                    <a:ext uri="{9D8B030D-6E8A-4147-A177-3AD203B41FA5}">
                      <a16:colId xmlns:a16="http://schemas.microsoft.com/office/drawing/2014/main" val="2712119265"/>
                    </a:ext>
                  </a:extLst>
                </a:gridCol>
              </a:tblGrid>
              <a:tr h="404522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67335" algn="l"/>
                        </a:tabLs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ARAŞTIRMA</a:t>
                      </a:r>
                      <a:endParaRPr lang="tr-TR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35" marR="33735" marT="0" marB="0" anchor="ctr">
                    <a:solidFill>
                      <a:srgbClr val="781E4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8050684"/>
                  </a:ext>
                </a:extLst>
              </a:tr>
              <a:tr h="722679">
                <a:tc grid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67335" algn="l"/>
                        </a:tabLs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AMAÇ -1 SOSYAL BİLİMLER ALANINDA BİR ARAŞTIRMA ÜNİVERSİTESİ YETKİNLİĞİ KAZANMAK.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35" marR="33735" marT="0" marB="0">
                    <a:solidFill>
                      <a:srgbClr val="781E4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7607049"/>
                  </a:ext>
                </a:extLst>
              </a:tr>
              <a:tr h="38842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H.1.3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35" marR="33735" marT="0" marB="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Sosyal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bilimler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alanında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öncü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disiplinlerarası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araştırmaları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tasarlamak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desteklemek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yürütmek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tr-TR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35" marR="33735" marT="0" marB="0" anchor="ctr"/>
                </a:tc>
                <a:extLst>
                  <a:ext uri="{0D108BD9-81ED-4DB2-BD59-A6C34878D82A}">
                    <a16:rowId xmlns:a16="http://schemas.microsoft.com/office/drawing/2014/main" val="3737317237"/>
                  </a:ext>
                </a:extLst>
              </a:tr>
              <a:tr h="367011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PG1.3.1</a:t>
                      </a:r>
                      <a:endParaRPr lang="tr-T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35" marR="33735" marT="0" marB="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Tanımlanan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öncü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araştırma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alan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sayısı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35" marR="33735" marT="0" marB="0" anchor="ctr"/>
                </a:tc>
                <a:extLst>
                  <a:ext uri="{0D108BD9-81ED-4DB2-BD59-A6C34878D82A}">
                    <a16:rowId xmlns:a16="http://schemas.microsoft.com/office/drawing/2014/main" val="494109478"/>
                  </a:ext>
                </a:extLst>
              </a:tr>
              <a:tr h="373265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PG1.3.2</a:t>
                      </a:r>
                      <a:endParaRPr lang="tr-T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35" marR="33735" marT="0" marB="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ASBÜ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tarafından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desteklenen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öncü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disiplinlerarası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yayın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sayısı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35" marR="33735" marT="0" marB="0" anchor="ctr"/>
                </a:tc>
                <a:extLst>
                  <a:ext uri="{0D108BD9-81ED-4DB2-BD59-A6C34878D82A}">
                    <a16:rowId xmlns:a16="http://schemas.microsoft.com/office/drawing/2014/main" val="223806622"/>
                  </a:ext>
                </a:extLst>
              </a:tr>
              <a:tr h="476724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PG1.3.3</a:t>
                      </a:r>
                      <a:endParaRPr lang="tr-T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35" marR="33735" marT="0" marB="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ASBÜ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tarafından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desteklenen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öncü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disiplinlerarası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proje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sayısı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35" marR="33735" marT="0" marB="0" anchor="ctr"/>
                </a:tc>
                <a:extLst>
                  <a:ext uri="{0D108BD9-81ED-4DB2-BD59-A6C34878D82A}">
                    <a16:rowId xmlns:a16="http://schemas.microsoft.com/office/drawing/2014/main" val="75277110"/>
                  </a:ext>
                </a:extLst>
              </a:tr>
              <a:tr h="382349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PG1.3.4</a:t>
                      </a:r>
                      <a:endParaRPr lang="tr-T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35" marR="33735" marT="0" marB="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Dış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destekli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öncü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disiplinlerarası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proje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sayısı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35" marR="33735" marT="0" marB="0" anchor="ctr"/>
                </a:tc>
                <a:extLst>
                  <a:ext uri="{0D108BD9-81ED-4DB2-BD59-A6C34878D82A}">
                    <a16:rowId xmlns:a16="http://schemas.microsoft.com/office/drawing/2014/main" val="3938267358"/>
                  </a:ext>
                </a:extLst>
              </a:tr>
              <a:tr h="38842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H.1.4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35" marR="33735" marT="0" marB="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Sosyal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bilimlerde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araştırma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altyapısını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tanımlamak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geliştirmek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yetkinliğini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artırmak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tr-TR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35" marR="33735" marT="0" marB="0" anchor="ctr"/>
                </a:tc>
                <a:extLst>
                  <a:ext uri="{0D108BD9-81ED-4DB2-BD59-A6C34878D82A}">
                    <a16:rowId xmlns:a16="http://schemas.microsoft.com/office/drawing/2014/main" val="2857951370"/>
                  </a:ext>
                </a:extLst>
              </a:tr>
              <a:tr h="409505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PG1.4.1:</a:t>
                      </a:r>
                      <a:endParaRPr lang="tr-T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35" marR="33735" marT="0" marB="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Sosyal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bilimler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araştırma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altyapı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master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planı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hazırlama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oranı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(%)</a:t>
                      </a:r>
                      <a:endParaRPr lang="tr-TR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735" marR="33735" marT="0" marB="0" anchor="ctr"/>
                </a:tc>
                <a:extLst>
                  <a:ext uri="{0D108BD9-81ED-4DB2-BD59-A6C34878D82A}">
                    <a16:rowId xmlns:a16="http://schemas.microsoft.com/office/drawing/2014/main" val="763675365"/>
                  </a:ext>
                </a:extLst>
              </a:tr>
              <a:tr h="367011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PG1.4.2</a:t>
                      </a:r>
                      <a:endParaRPr lang="tr-T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35" marR="33735" marT="0" marB="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Master plana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dayalı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araştırma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altyapısı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için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hazırlanan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fizibilite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planı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sayısı</a:t>
                      </a:r>
                      <a:endParaRPr lang="tr-T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35" marR="33735" marT="0" marB="0" anchor="ctr"/>
                </a:tc>
                <a:extLst>
                  <a:ext uri="{0D108BD9-81ED-4DB2-BD59-A6C34878D82A}">
                    <a16:rowId xmlns:a16="http://schemas.microsoft.com/office/drawing/2014/main" val="3817153439"/>
                  </a:ext>
                </a:extLst>
              </a:tr>
              <a:tr h="367011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PG1.4.3:</a:t>
                      </a:r>
                      <a:endParaRPr lang="tr-T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35" marR="33735" marT="0" marB="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Sosyal bilimlerdeki araştırmalara yönelik faaliyete geçen laboratuvar sayısı</a:t>
                      </a:r>
                      <a:endParaRPr lang="tr-T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35" marR="33735" marT="0" marB="0" anchor="ctr"/>
                </a:tc>
                <a:extLst>
                  <a:ext uri="{0D108BD9-81ED-4DB2-BD59-A6C34878D82A}">
                    <a16:rowId xmlns:a16="http://schemas.microsoft.com/office/drawing/2014/main" val="2979680799"/>
                  </a:ext>
                </a:extLst>
              </a:tr>
              <a:tr h="367011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PG1.4.4:</a:t>
                      </a:r>
                      <a:endParaRPr lang="tr-T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35" marR="33735" marT="0" marB="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Sosyal bilimler araştırma altyapısı planının tamamlanma oranı(%)</a:t>
                      </a:r>
                      <a:endParaRPr lang="tr-T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35" marR="33735" marT="0" marB="0" anchor="ctr"/>
                </a:tc>
                <a:extLst>
                  <a:ext uri="{0D108BD9-81ED-4DB2-BD59-A6C34878D82A}">
                    <a16:rowId xmlns:a16="http://schemas.microsoft.com/office/drawing/2014/main" val="4035583257"/>
                  </a:ext>
                </a:extLst>
              </a:tr>
              <a:tr h="38842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H.1.5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35" marR="33735" marT="0" marB="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Araştırma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odaklı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proje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sayısını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artırmak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bunları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bilimsel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yayına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dönüştürmek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tr-TR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35" marR="33735" marT="0" marB="0" anchor="ctr"/>
                </a:tc>
                <a:extLst>
                  <a:ext uri="{0D108BD9-81ED-4DB2-BD59-A6C34878D82A}">
                    <a16:rowId xmlns:a16="http://schemas.microsoft.com/office/drawing/2014/main" val="326408533"/>
                  </a:ext>
                </a:extLst>
              </a:tr>
              <a:tr h="378714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PG1.5.1</a:t>
                      </a:r>
                      <a:endParaRPr lang="tr-T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35" marR="33735" marT="0" marB="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Dış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destekli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proje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sayısı</a:t>
                      </a:r>
                      <a:endParaRPr lang="tr-T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35" marR="33735" marT="0" marB="0" anchor="ctr"/>
                </a:tc>
                <a:extLst>
                  <a:ext uri="{0D108BD9-81ED-4DB2-BD59-A6C34878D82A}">
                    <a16:rowId xmlns:a16="http://schemas.microsoft.com/office/drawing/2014/main" val="1852937488"/>
                  </a:ext>
                </a:extLst>
              </a:tr>
              <a:tr h="377808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PG1.5.2</a:t>
                      </a:r>
                      <a:endParaRPr lang="tr-T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35" marR="33735" marT="0" marB="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BAP destekli proje sayısı</a:t>
                      </a:r>
                      <a:endParaRPr lang="tr-T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35" marR="33735" marT="0" marB="0" anchor="ctr"/>
                </a:tc>
                <a:extLst>
                  <a:ext uri="{0D108BD9-81ED-4DB2-BD59-A6C34878D82A}">
                    <a16:rowId xmlns:a16="http://schemas.microsoft.com/office/drawing/2014/main" val="2526410355"/>
                  </a:ext>
                </a:extLst>
              </a:tr>
              <a:tr h="369634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PG1.5.3</a:t>
                      </a:r>
                      <a:endParaRPr lang="tr-T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35" marR="33735" marT="0" marB="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Araştırma kuruluşları ile geliştirilen işbirliği (anlaşma, protokol vb.) sayısı</a:t>
                      </a:r>
                      <a:endParaRPr lang="tr-T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35" marR="33735" marT="0" marB="0" anchor="ctr"/>
                </a:tc>
                <a:extLst>
                  <a:ext uri="{0D108BD9-81ED-4DB2-BD59-A6C34878D82A}">
                    <a16:rowId xmlns:a16="http://schemas.microsoft.com/office/drawing/2014/main" val="997579581"/>
                  </a:ext>
                </a:extLst>
              </a:tr>
              <a:tr h="367011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PG1.5.4</a:t>
                      </a:r>
                      <a:endParaRPr lang="tr-T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35" marR="33735" marT="0" marB="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Projelerden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üretilen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nitelikli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bilimsel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yayın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sayısı</a:t>
                      </a:r>
                      <a:endParaRPr lang="tr-T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735" marR="33735" marT="0" marB="0" anchor="ctr"/>
                </a:tc>
                <a:extLst>
                  <a:ext uri="{0D108BD9-81ED-4DB2-BD59-A6C34878D82A}">
                    <a16:rowId xmlns:a16="http://schemas.microsoft.com/office/drawing/2014/main" val="41757509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9995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  <p:sndAc>
          <p:stSnd>
            <p:snd r:embed="rId2" name="type.wav"/>
          </p:stSnd>
        </p:sndAc>
      </p:transition>
    </mc:Choice>
    <mc:Fallback xmlns="">
      <p:transition spd="slow">
        <p:fade/>
        <p:sndAc>
          <p:stSnd>
            <p:snd r:embed="rId5" name="type.wav"/>
          </p:stSnd>
        </p:sndAc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781E46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Çapraz Köşesi Kesik Dikdörtgen 3"/>
          <p:cNvSpPr/>
          <p:nvPr/>
        </p:nvSpPr>
        <p:spPr>
          <a:xfrm>
            <a:off x="5636" y="6064731"/>
            <a:ext cx="12192000" cy="800100"/>
          </a:xfrm>
          <a:prstGeom prst="snip2DiagRect">
            <a:avLst>
              <a:gd name="adj1" fmla="val 0"/>
              <a:gd name="adj2" fmla="val 21885"/>
            </a:avLst>
          </a:prstGeom>
          <a:solidFill>
            <a:srgbClr val="F9D1A9"/>
          </a:solidFill>
          <a:effectLst>
            <a:glow rad="12700">
              <a:schemeClr val="bg1">
                <a:alpha val="80000"/>
              </a:schemeClr>
            </a:glow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1" i="0" u="none" strike="noStrike" kern="1200" cap="none" spc="0" normalizeH="0" baseline="0" noProof="0" dirty="0">
                <a:ln w="0"/>
                <a:solidFill>
                  <a:srgbClr val="781E4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Strateji Geliştirme Dairesi Başkanlığı</a:t>
            </a:r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5860" y="6095448"/>
            <a:ext cx="2520280" cy="740049"/>
          </a:xfrm>
          <a:prstGeom prst="rect">
            <a:avLst/>
          </a:prstGeom>
        </p:spPr>
      </p:pic>
      <p:sp>
        <p:nvSpPr>
          <p:cNvPr id="7" name="Dikdörtgen 6"/>
          <p:cNvSpPr/>
          <p:nvPr/>
        </p:nvSpPr>
        <p:spPr>
          <a:xfrm>
            <a:off x="9336360" y="6095449"/>
            <a:ext cx="2778774" cy="73866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400" b="1" i="0" u="none" strike="noStrike" kern="1200" cap="none" spc="0" normalizeH="0" baseline="0" noProof="0" dirty="0">
                <a:ln w="0"/>
                <a:solidFill>
                  <a:srgbClr val="781E4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E-posta	:strateji@asbu.edu.tr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400" b="1" i="0" u="none" strike="noStrike" kern="1200" cap="none" spc="0" normalizeH="0" baseline="0" noProof="0" dirty="0">
                <a:ln w="0"/>
                <a:solidFill>
                  <a:srgbClr val="781E4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Web	: www.asbu.edu.tr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400" b="1" i="0" u="none" strike="noStrike" kern="1200" cap="none" spc="0" normalizeH="0" baseline="0" noProof="0" dirty="0" err="1">
                <a:ln w="0"/>
                <a:solidFill>
                  <a:srgbClr val="781E4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Tlf</a:t>
            </a:r>
            <a:r>
              <a:rPr kumimoji="0" lang="tr-TR" sz="1400" b="1" i="0" u="none" strike="noStrike" kern="1200" cap="none" spc="0" normalizeH="0" baseline="0" noProof="0" dirty="0">
                <a:ln w="0"/>
                <a:solidFill>
                  <a:srgbClr val="781E4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	: 0 312 5964504</a:t>
            </a:r>
          </a:p>
        </p:txBody>
      </p:sp>
      <p:graphicFrame>
        <p:nvGraphicFramePr>
          <p:cNvPr id="2" name="Tablo 1">
            <a:extLst>
              <a:ext uri="{FF2B5EF4-FFF2-40B4-BE49-F238E27FC236}">
                <a16:creationId xmlns:a16="http://schemas.microsoft.com/office/drawing/2014/main" id="{A73F66D9-6A3F-4840-A303-3336AF6211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2218929"/>
              </p:ext>
            </p:extLst>
          </p:nvPr>
        </p:nvGraphicFramePr>
        <p:xfrm>
          <a:off x="5636" y="0"/>
          <a:ext cx="12180728" cy="68341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93820">
                  <a:extLst>
                    <a:ext uri="{9D8B030D-6E8A-4147-A177-3AD203B41FA5}">
                      <a16:colId xmlns:a16="http://schemas.microsoft.com/office/drawing/2014/main" val="3683950339"/>
                    </a:ext>
                  </a:extLst>
                </a:gridCol>
                <a:gridCol w="10986908">
                  <a:extLst>
                    <a:ext uri="{9D8B030D-6E8A-4147-A177-3AD203B41FA5}">
                      <a16:colId xmlns:a16="http://schemas.microsoft.com/office/drawing/2014/main" val="3686475606"/>
                    </a:ext>
                  </a:extLst>
                </a:gridCol>
              </a:tblGrid>
              <a:tr h="806896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EĞİTİM</a:t>
                      </a:r>
                      <a:endParaRPr lang="tr-TR" sz="4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70" marR="28670" marT="0" marB="0">
                    <a:solidFill>
                      <a:srgbClr val="781E4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0981517"/>
                  </a:ext>
                </a:extLst>
              </a:tr>
              <a:tr h="919834">
                <a:tc grid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AMAÇ -2 ASBÜ EĞİTİM FELSEFESİ DOĞRULTUSUNDA NİTELİKLİ İNSAN KAYNAĞI YETİŞTİRMEK.  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70" marR="28670" marT="0" marB="0">
                    <a:solidFill>
                      <a:srgbClr val="781E4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8775463"/>
                  </a:ext>
                </a:extLst>
              </a:tr>
              <a:tr h="45124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H.2.1</a:t>
                      </a:r>
                      <a:endParaRPr lang="tr-T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70" marR="28670" marT="0" marB="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Öğrencilere</a:t>
                      </a:r>
                      <a:r>
                        <a:rPr lang="en-US" sz="18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ASBÜ </a:t>
                      </a:r>
                      <a:r>
                        <a:rPr lang="en-US" sz="1800" b="1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eğitim</a:t>
                      </a:r>
                      <a:r>
                        <a:rPr lang="en-US" sz="18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</a:t>
                      </a:r>
                      <a:r>
                        <a:rPr lang="en-US" sz="18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öğretim</a:t>
                      </a:r>
                      <a:r>
                        <a:rPr lang="en-US" sz="18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çerçevesinde</a:t>
                      </a:r>
                      <a:r>
                        <a:rPr lang="en-US" sz="18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belirlenen</a:t>
                      </a:r>
                      <a:r>
                        <a:rPr lang="en-US" sz="18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bilgi</a:t>
                      </a:r>
                      <a:r>
                        <a:rPr lang="en-US" sz="18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800" b="1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beceri</a:t>
                      </a:r>
                      <a:r>
                        <a:rPr lang="en-US" sz="18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</a:t>
                      </a:r>
                      <a:r>
                        <a:rPr lang="en-US" sz="18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yetkinlikleri</a:t>
                      </a:r>
                      <a:r>
                        <a:rPr lang="en-US" sz="18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kazandırmak</a:t>
                      </a:r>
                      <a:r>
                        <a:rPr lang="en-US" sz="18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  </a:t>
                      </a:r>
                      <a:endParaRPr lang="tr-TR" sz="18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70" marR="28670" marT="0" marB="0" anchor="ctr"/>
                </a:tc>
                <a:extLst>
                  <a:ext uri="{0D108BD9-81ED-4DB2-BD59-A6C34878D82A}">
                    <a16:rowId xmlns:a16="http://schemas.microsoft.com/office/drawing/2014/main" val="2805032923"/>
                  </a:ext>
                </a:extLst>
              </a:tr>
              <a:tr h="451248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PG 2.1.1</a:t>
                      </a:r>
                      <a:endParaRPr lang="tr-T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70" marR="28670" marT="0" marB="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Yetkinlik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kazandırma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derecesi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(5’li Likert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ölçeği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esas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alınarak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70" marR="28670" marT="0" marB="0" anchor="ctr"/>
                </a:tc>
                <a:extLst>
                  <a:ext uri="{0D108BD9-81ED-4DB2-BD59-A6C34878D82A}">
                    <a16:rowId xmlns:a16="http://schemas.microsoft.com/office/drawing/2014/main" val="2111303092"/>
                  </a:ext>
                </a:extLst>
              </a:tr>
              <a:tr h="451248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PG 2.1.2</a:t>
                      </a:r>
                      <a:endParaRPr lang="tr-T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70" marR="28670" marT="0" marB="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ASBÜ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eğitim-öğretim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çerçevesine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göre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hazırlanan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ders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izlencelerinin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tamamlanma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oranı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(%)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70" marR="28670" marT="0" marB="0" anchor="ctr"/>
                </a:tc>
                <a:extLst>
                  <a:ext uri="{0D108BD9-81ED-4DB2-BD59-A6C34878D82A}">
                    <a16:rowId xmlns:a16="http://schemas.microsoft.com/office/drawing/2014/main" val="125051427"/>
                  </a:ext>
                </a:extLst>
              </a:tr>
              <a:tr h="451248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PG 2.1.3</a:t>
                      </a:r>
                      <a:endParaRPr lang="tr-T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70" marR="28670" marT="0" marB="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marR="9969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Araştırma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projelerine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dahil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olan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öğrenci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sayısı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70" marR="28670" marT="0" marB="0" anchor="ctr"/>
                </a:tc>
                <a:extLst>
                  <a:ext uri="{0D108BD9-81ED-4DB2-BD59-A6C34878D82A}">
                    <a16:rowId xmlns:a16="http://schemas.microsoft.com/office/drawing/2014/main" val="1081295883"/>
                  </a:ext>
                </a:extLst>
              </a:tr>
              <a:tr h="538493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PG 2.1.4</a:t>
                      </a:r>
                      <a:endParaRPr lang="tr-T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70" marR="28670" marT="0" marB="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Bilimsel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ya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da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mesleki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(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kongre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panel,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konferans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vb.)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faaliyetlere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katılan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öğrenci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sayısı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toplam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öğrenci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(%)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70" marR="28670" marT="0" marB="0" anchor="ctr"/>
                </a:tc>
                <a:extLst>
                  <a:ext uri="{0D108BD9-81ED-4DB2-BD59-A6C34878D82A}">
                    <a16:rowId xmlns:a16="http://schemas.microsoft.com/office/drawing/2014/main" val="3581823230"/>
                  </a:ext>
                </a:extLst>
              </a:tr>
              <a:tr h="50765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H.2.2</a:t>
                      </a:r>
                      <a:endParaRPr lang="tr-T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70" marR="28670" marT="0" marB="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ASBÜ’nün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eğitim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felsefesi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doğrultusunda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kurumsal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kültür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yapı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altyapı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yöntemler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geliştirmek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endParaRPr lang="tr-TR" sz="18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670" marR="28670" marT="0" marB="0" anchor="ctr"/>
                </a:tc>
                <a:extLst>
                  <a:ext uri="{0D108BD9-81ED-4DB2-BD59-A6C34878D82A}">
                    <a16:rowId xmlns:a16="http://schemas.microsoft.com/office/drawing/2014/main" val="1431129016"/>
                  </a:ext>
                </a:extLst>
              </a:tr>
              <a:tr h="451248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PG2.2.1</a:t>
                      </a:r>
                      <a:endParaRPr lang="tr-T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70" marR="28670" marT="0" marB="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ASBÜ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öğretim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üyelerinin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“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Eğiticilerin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Eğitimi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”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programına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katılma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oranı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(%)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70" marR="28670" marT="0" marB="0" anchor="ctr"/>
                </a:tc>
                <a:extLst>
                  <a:ext uri="{0D108BD9-81ED-4DB2-BD59-A6C34878D82A}">
                    <a16:rowId xmlns:a16="http://schemas.microsoft.com/office/drawing/2014/main" val="2096511501"/>
                  </a:ext>
                </a:extLst>
              </a:tr>
              <a:tr h="451248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PG2.2.2</a:t>
                      </a:r>
                      <a:endParaRPr lang="tr-T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70" marR="28670" marT="0" marB="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Eğiticilerin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Eğitiminden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yararlanan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öğretim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üyelerinin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memnuniyet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düzeyi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(5’li Likert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ölçeği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esas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alınarak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70" marR="28670" marT="0" marB="0" anchor="ctr"/>
                </a:tc>
                <a:extLst>
                  <a:ext uri="{0D108BD9-81ED-4DB2-BD59-A6C34878D82A}">
                    <a16:rowId xmlns:a16="http://schemas.microsoft.com/office/drawing/2014/main" val="996762812"/>
                  </a:ext>
                </a:extLst>
              </a:tr>
              <a:tr h="451248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PG2.2.3</a:t>
                      </a:r>
                      <a:endParaRPr lang="tr-T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70" marR="28670" marT="0" marB="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“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Sosyal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Bilimler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Eğitimi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Mükemmeliyet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Merkezinin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”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tamamlanma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oranı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(%)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70" marR="28670" marT="0" marB="0" anchor="ctr"/>
                </a:tc>
                <a:extLst>
                  <a:ext uri="{0D108BD9-81ED-4DB2-BD59-A6C34878D82A}">
                    <a16:rowId xmlns:a16="http://schemas.microsoft.com/office/drawing/2014/main" val="3431749238"/>
                  </a:ext>
                </a:extLst>
              </a:tr>
              <a:tr h="451248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PG2.2.4</a:t>
                      </a:r>
                      <a:endParaRPr lang="tr-T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70" marR="28670" marT="0" marB="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Yetkinlik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geliştirici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ilave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programlara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katılan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öğrenci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sayısı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/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toplam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öğrenci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sayısı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staj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ilave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müfredat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sertifikalı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program vs.) (%)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70" marR="28670" marT="0" marB="0" anchor="ctr"/>
                </a:tc>
                <a:extLst>
                  <a:ext uri="{0D108BD9-81ED-4DB2-BD59-A6C34878D82A}">
                    <a16:rowId xmlns:a16="http://schemas.microsoft.com/office/drawing/2014/main" val="1424358627"/>
                  </a:ext>
                </a:extLst>
              </a:tr>
              <a:tr h="451248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PG2.2.5</a:t>
                      </a:r>
                      <a:endParaRPr lang="tr-T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70" marR="28670" marT="0" marB="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Açılan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uzaktan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eğitim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program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sayısı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70" marR="28670" marT="0" marB="0" anchor="ctr"/>
                </a:tc>
                <a:extLst>
                  <a:ext uri="{0D108BD9-81ED-4DB2-BD59-A6C34878D82A}">
                    <a16:rowId xmlns:a16="http://schemas.microsoft.com/office/drawing/2014/main" val="25645787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3972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  <p:sndAc>
          <p:stSnd>
            <p:snd r:embed="rId2" name="type.wav"/>
          </p:stSnd>
        </p:sndAc>
      </p:transition>
    </mc:Choice>
    <mc:Fallback xmlns="">
      <p:transition spd="slow">
        <p:fade/>
        <p:sndAc>
          <p:stSnd>
            <p:snd r:embed="rId5" name="type.wav"/>
          </p:stSnd>
        </p:sndAc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781E46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Çapraz Köşesi Kesik Dikdörtgen 3"/>
          <p:cNvSpPr/>
          <p:nvPr/>
        </p:nvSpPr>
        <p:spPr>
          <a:xfrm>
            <a:off x="5636" y="6064731"/>
            <a:ext cx="12192000" cy="800100"/>
          </a:xfrm>
          <a:prstGeom prst="snip2DiagRect">
            <a:avLst>
              <a:gd name="adj1" fmla="val 0"/>
              <a:gd name="adj2" fmla="val 21885"/>
            </a:avLst>
          </a:prstGeom>
          <a:solidFill>
            <a:srgbClr val="F9D1A9"/>
          </a:solidFill>
          <a:effectLst>
            <a:glow rad="12700">
              <a:schemeClr val="bg1">
                <a:alpha val="80000"/>
              </a:schemeClr>
            </a:glow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1" i="0" u="none" strike="noStrike" kern="1200" cap="none" spc="0" normalizeH="0" baseline="0" noProof="0" dirty="0">
                <a:ln w="0"/>
                <a:solidFill>
                  <a:srgbClr val="781E4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Strateji Geliştirme Dairesi Başkanlığı</a:t>
            </a:r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5860" y="6095448"/>
            <a:ext cx="2520280" cy="740049"/>
          </a:xfrm>
          <a:prstGeom prst="rect">
            <a:avLst/>
          </a:prstGeom>
        </p:spPr>
      </p:pic>
      <p:sp>
        <p:nvSpPr>
          <p:cNvPr id="7" name="Dikdörtgen 6"/>
          <p:cNvSpPr/>
          <p:nvPr/>
        </p:nvSpPr>
        <p:spPr>
          <a:xfrm>
            <a:off x="9336360" y="6095449"/>
            <a:ext cx="2778774" cy="73866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400" b="1" i="0" u="none" strike="noStrike" kern="1200" cap="none" spc="0" normalizeH="0" baseline="0" noProof="0" dirty="0">
                <a:ln w="0"/>
                <a:solidFill>
                  <a:srgbClr val="781E4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E-posta	:strateji@asbu.edu.tr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400" b="1" i="0" u="none" strike="noStrike" kern="1200" cap="none" spc="0" normalizeH="0" baseline="0" noProof="0" dirty="0">
                <a:ln w="0"/>
                <a:solidFill>
                  <a:srgbClr val="781E4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Web	: www.asbu.edu.tr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400" b="1" i="0" u="none" strike="noStrike" kern="1200" cap="none" spc="0" normalizeH="0" baseline="0" noProof="0" dirty="0" err="1">
                <a:ln w="0"/>
                <a:solidFill>
                  <a:srgbClr val="781E4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Tlf</a:t>
            </a:r>
            <a:r>
              <a:rPr kumimoji="0" lang="tr-TR" sz="1400" b="1" i="0" u="none" strike="noStrike" kern="1200" cap="none" spc="0" normalizeH="0" baseline="0" noProof="0" dirty="0">
                <a:ln w="0"/>
                <a:solidFill>
                  <a:srgbClr val="781E4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	: 0 312 5964504</a:t>
            </a:r>
          </a:p>
        </p:txBody>
      </p:sp>
      <p:graphicFrame>
        <p:nvGraphicFramePr>
          <p:cNvPr id="2" name="Tablo 1">
            <a:extLst>
              <a:ext uri="{FF2B5EF4-FFF2-40B4-BE49-F238E27FC236}">
                <a16:creationId xmlns:a16="http://schemas.microsoft.com/office/drawing/2014/main" id="{A73F66D9-6A3F-4840-A303-3336AF6211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6848613"/>
              </p:ext>
            </p:extLst>
          </p:nvPr>
        </p:nvGraphicFramePr>
        <p:xfrm>
          <a:off x="-76700" y="0"/>
          <a:ext cx="12274336" cy="68341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15161">
                  <a:extLst>
                    <a:ext uri="{9D8B030D-6E8A-4147-A177-3AD203B41FA5}">
                      <a16:colId xmlns:a16="http://schemas.microsoft.com/office/drawing/2014/main" val="3683950339"/>
                    </a:ext>
                  </a:extLst>
                </a:gridCol>
                <a:gridCol w="11059175">
                  <a:extLst>
                    <a:ext uri="{9D8B030D-6E8A-4147-A177-3AD203B41FA5}">
                      <a16:colId xmlns:a16="http://schemas.microsoft.com/office/drawing/2014/main" val="3686475606"/>
                    </a:ext>
                  </a:extLst>
                </a:gridCol>
              </a:tblGrid>
              <a:tr h="479747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EĞİTİM</a:t>
                      </a:r>
                      <a:endParaRPr lang="tr-TR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70" marR="28670" marT="0" marB="0">
                    <a:solidFill>
                      <a:srgbClr val="781E4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0981517"/>
                  </a:ext>
                </a:extLst>
              </a:tr>
              <a:tr h="37563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H.2.3</a:t>
                      </a:r>
                      <a:endParaRPr lang="tr-T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70" marR="28670" marT="0" marB="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Çok</a:t>
                      </a: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dilli</a:t>
                      </a: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</a:t>
                      </a: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çok</a:t>
                      </a: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kültürlü</a:t>
                      </a: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uluslararası</a:t>
                      </a: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bir</a:t>
                      </a: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üniversite</a:t>
                      </a: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olmak</a:t>
                      </a: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tr-TR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70" marR="28670" marT="0" marB="0" anchor="ctr"/>
                </a:tc>
                <a:extLst>
                  <a:ext uri="{0D108BD9-81ED-4DB2-BD59-A6C34878D82A}">
                    <a16:rowId xmlns:a16="http://schemas.microsoft.com/office/drawing/2014/main" val="2130209163"/>
                  </a:ext>
                </a:extLst>
              </a:tr>
              <a:tr h="375633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PG2.3.1</a:t>
                      </a:r>
                      <a:endParaRPr lang="tr-T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70" marR="28670" marT="0" marB="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Uluslararası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öğrenci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sayısının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toplam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öğrenci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sayısına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oranı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(%)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70" marR="28670" marT="0" marB="0" anchor="ctr"/>
                </a:tc>
                <a:extLst>
                  <a:ext uri="{0D108BD9-81ED-4DB2-BD59-A6C34878D82A}">
                    <a16:rowId xmlns:a16="http://schemas.microsoft.com/office/drawing/2014/main" val="788735716"/>
                  </a:ext>
                </a:extLst>
              </a:tr>
              <a:tr h="375633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PG2.3.2</a:t>
                      </a:r>
                      <a:endParaRPr lang="tr-T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70" marR="28670" marT="0" marB="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Uluslararası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öğretim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elemanı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sayısının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toplam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öğretim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elemanı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sayısına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oranı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(%)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70" marR="28670" marT="0" marB="0" anchor="ctr"/>
                </a:tc>
                <a:extLst>
                  <a:ext uri="{0D108BD9-81ED-4DB2-BD59-A6C34878D82A}">
                    <a16:rowId xmlns:a16="http://schemas.microsoft.com/office/drawing/2014/main" val="1210671572"/>
                  </a:ext>
                </a:extLst>
              </a:tr>
              <a:tr h="375633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PG 2.3.3</a:t>
                      </a:r>
                      <a:endParaRPr lang="tr-T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70" marR="28670" marT="0" marB="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Değişim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programları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kapsamında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gelen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giden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öğrenci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sayısı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70" marR="28670" marT="0" marB="0" anchor="ctr"/>
                </a:tc>
                <a:extLst>
                  <a:ext uri="{0D108BD9-81ED-4DB2-BD59-A6C34878D82A}">
                    <a16:rowId xmlns:a16="http://schemas.microsoft.com/office/drawing/2014/main" val="3300305150"/>
                  </a:ext>
                </a:extLst>
              </a:tr>
              <a:tr h="375633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PG 2.3.4</a:t>
                      </a:r>
                      <a:endParaRPr lang="tr-T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70" marR="28670" marT="0" marB="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Değişim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programları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kapsamında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gelen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giden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öğretim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üyesi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sayısı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70" marR="28670" marT="0" marB="0" anchor="ctr"/>
                </a:tc>
                <a:extLst>
                  <a:ext uri="{0D108BD9-81ED-4DB2-BD59-A6C34878D82A}">
                    <a16:rowId xmlns:a16="http://schemas.microsoft.com/office/drawing/2014/main" val="84750235"/>
                  </a:ext>
                </a:extLst>
              </a:tr>
              <a:tr h="375633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PG 2.3.5</a:t>
                      </a:r>
                      <a:endParaRPr lang="tr-T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70" marR="28670" marT="0" marB="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Uluslararası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üniversitelerle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değişim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programlarına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yönelik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yapılan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işbirliği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protokol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sayısı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70" marR="28670" marT="0" marB="0" anchor="ctr"/>
                </a:tc>
                <a:extLst>
                  <a:ext uri="{0D108BD9-81ED-4DB2-BD59-A6C34878D82A}">
                    <a16:rowId xmlns:a16="http://schemas.microsoft.com/office/drawing/2014/main" val="389489754"/>
                  </a:ext>
                </a:extLst>
              </a:tr>
              <a:tr h="375633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PG 2.3.6</a:t>
                      </a:r>
                      <a:endParaRPr lang="tr-T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70" marR="28670" marT="0" marB="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Eğitimi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sunulan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ikinci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yabacı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dil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sayısı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70" marR="28670" marT="0" marB="0" anchor="ctr"/>
                </a:tc>
                <a:extLst>
                  <a:ext uri="{0D108BD9-81ED-4DB2-BD59-A6C34878D82A}">
                    <a16:rowId xmlns:a16="http://schemas.microsoft.com/office/drawing/2014/main" val="1433363571"/>
                  </a:ext>
                </a:extLst>
              </a:tr>
              <a:tr h="37563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H.2.4</a:t>
                      </a:r>
                      <a:endParaRPr lang="tr-T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70" marR="28670" marT="0" marB="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marL="831850" indent="-83185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Disiplinlerarası</a:t>
                      </a: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bir</a:t>
                      </a: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yaklaşımla</a:t>
                      </a: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eğitim</a:t>
                      </a: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programları</a:t>
                      </a: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tasarlamak</a:t>
                      </a: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</a:t>
                      </a: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uygulamak</a:t>
                      </a: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            </a:t>
                      </a:r>
                      <a:endParaRPr lang="tr-TR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70" marR="28670" marT="0" marB="0" anchor="ctr"/>
                </a:tc>
                <a:extLst>
                  <a:ext uri="{0D108BD9-81ED-4DB2-BD59-A6C34878D82A}">
                    <a16:rowId xmlns:a16="http://schemas.microsoft.com/office/drawing/2014/main" val="2093781127"/>
                  </a:ext>
                </a:extLst>
              </a:tr>
              <a:tr h="375633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PG2.4.1  </a:t>
                      </a:r>
                      <a:endParaRPr lang="tr-T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70" marR="28670" marT="0" marB="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Disiplinler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arası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program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sayısının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toplam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program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sayısına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oranı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(%)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70" marR="28670" marT="0" marB="0" anchor="ctr"/>
                </a:tc>
                <a:extLst>
                  <a:ext uri="{0D108BD9-81ED-4DB2-BD59-A6C34878D82A}">
                    <a16:rowId xmlns:a16="http://schemas.microsoft.com/office/drawing/2014/main" val="3396183852"/>
                  </a:ext>
                </a:extLst>
              </a:tr>
              <a:tr h="375633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PG2.4.2</a:t>
                      </a:r>
                      <a:endParaRPr lang="tr-T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70" marR="28670" marT="0" marB="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Çift anadal ve yandal imkanı sunan program sayısı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70" marR="28670" marT="0" marB="0" anchor="ctr"/>
                </a:tc>
                <a:extLst>
                  <a:ext uri="{0D108BD9-81ED-4DB2-BD59-A6C34878D82A}">
                    <a16:rowId xmlns:a16="http://schemas.microsoft.com/office/drawing/2014/main" val="1834690322"/>
                  </a:ext>
                </a:extLst>
              </a:tr>
              <a:tr h="375633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PG 2.4.3</a:t>
                      </a:r>
                      <a:endParaRPr lang="tr-T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70" marR="28670" marT="0" marB="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Ana program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dışındaki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diğer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programlardan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alınabilen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seçmeli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ders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sayısı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70" marR="28670" marT="0" marB="0" anchor="ctr"/>
                </a:tc>
                <a:extLst>
                  <a:ext uri="{0D108BD9-81ED-4DB2-BD59-A6C34878D82A}">
                    <a16:rowId xmlns:a16="http://schemas.microsoft.com/office/drawing/2014/main" val="1677659280"/>
                  </a:ext>
                </a:extLst>
              </a:tr>
              <a:tr h="37563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H.2.5</a:t>
                      </a:r>
                      <a:endParaRPr lang="tr-T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70" marR="28670" marT="0" marB="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Akademisyen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araştırmacı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yetiştirmeye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yönelik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ulusal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uluslararası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bilinirliği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olan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bir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üniversite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olmak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                                                                               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70" marR="28670" marT="0" marB="0" anchor="ctr"/>
                </a:tc>
                <a:extLst>
                  <a:ext uri="{0D108BD9-81ED-4DB2-BD59-A6C34878D82A}">
                    <a16:rowId xmlns:a16="http://schemas.microsoft.com/office/drawing/2014/main" val="346631954"/>
                  </a:ext>
                </a:extLst>
              </a:tr>
              <a:tr h="375633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PG 2.5.1</a:t>
                      </a:r>
                      <a:endParaRPr lang="tr-T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70" marR="28670" marT="0" marB="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Lisansüstü</a:t>
                      </a: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program </a:t>
                      </a:r>
                      <a:r>
                        <a:rPr lang="en-US" sz="24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sayısı</a:t>
                      </a:r>
                      <a:endParaRPr lang="tr-TR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70" marR="28670" marT="0" marB="0" anchor="ctr"/>
                </a:tc>
                <a:extLst>
                  <a:ext uri="{0D108BD9-81ED-4DB2-BD59-A6C34878D82A}">
                    <a16:rowId xmlns:a16="http://schemas.microsoft.com/office/drawing/2014/main" val="3305906494"/>
                  </a:ext>
                </a:extLst>
              </a:tr>
              <a:tr h="375633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PG 2.5.2</a:t>
                      </a:r>
                      <a:endParaRPr lang="tr-T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70" marR="28670" marT="0" marB="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Lisansüstü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programlara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kayıtlı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öğrenci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sayısı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toplam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öğrenci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sayısı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(%)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70" marR="28670" marT="0" marB="0" anchor="ctr"/>
                </a:tc>
                <a:extLst>
                  <a:ext uri="{0D108BD9-81ED-4DB2-BD59-A6C34878D82A}">
                    <a16:rowId xmlns:a16="http://schemas.microsoft.com/office/drawing/2014/main" val="2358093925"/>
                  </a:ext>
                </a:extLst>
              </a:tr>
              <a:tr h="375633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PG 2.5.3</a:t>
                      </a:r>
                      <a:endParaRPr lang="tr-T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70" marR="28670" marT="0" marB="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Lisansüstü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programlara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kayıtlı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öğrencilerin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ASBÜ’den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memnuniyet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oranı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(5’li Likert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ölçeği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esas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alınarak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 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70" marR="28670" marT="0" marB="0" anchor="ctr"/>
                </a:tc>
                <a:extLst>
                  <a:ext uri="{0D108BD9-81ED-4DB2-BD59-A6C34878D82A}">
                    <a16:rowId xmlns:a16="http://schemas.microsoft.com/office/drawing/2014/main" val="1903717435"/>
                  </a:ext>
                </a:extLst>
              </a:tr>
              <a:tr h="383877">
                <a:tc>
                  <a:txBody>
                    <a:bodyPr/>
                    <a:lstStyle/>
                    <a:p>
                      <a:pPr marL="0" algn="r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PG 2.5.4</a:t>
                      </a:r>
                      <a:endParaRPr lang="tr-TR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8670" marR="28670" marT="0" marB="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Mezun</a:t>
                      </a:r>
                      <a:r>
                        <a:rPr lang="en-US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olan</a:t>
                      </a:r>
                      <a:r>
                        <a:rPr lang="en-US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doktora</a:t>
                      </a:r>
                      <a:r>
                        <a:rPr lang="en-US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öğrenci</a:t>
                      </a:r>
                      <a:r>
                        <a:rPr lang="en-US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sayısı</a:t>
                      </a:r>
                      <a:endParaRPr lang="tr-TR" sz="16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8670" marR="28670" marT="0" marB="0" anchor="ctr"/>
                </a:tc>
                <a:extLst>
                  <a:ext uri="{0D108BD9-81ED-4DB2-BD59-A6C34878D82A}">
                    <a16:rowId xmlns:a16="http://schemas.microsoft.com/office/drawing/2014/main" val="3781956574"/>
                  </a:ext>
                </a:extLst>
              </a:tr>
              <a:tr h="335993">
                <a:tc>
                  <a:txBody>
                    <a:bodyPr/>
                    <a:lstStyle/>
                    <a:p>
                      <a:pPr marL="0" algn="r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PG 2.5.5</a:t>
                      </a:r>
                      <a:endParaRPr lang="tr-TR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8670" marR="28670" marT="0" marB="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Lisansüstü</a:t>
                      </a:r>
                      <a:r>
                        <a:rPr lang="en-US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tezlerden</a:t>
                      </a:r>
                      <a:r>
                        <a:rPr lang="en-US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yapılan</a:t>
                      </a:r>
                      <a:r>
                        <a:rPr lang="en-US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yayın</a:t>
                      </a:r>
                      <a:r>
                        <a:rPr lang="en-US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sayısı</a:t>
                      </a:r>
                      <a:r>
                        <a:rPr lang="en-US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tr-TR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670" marR="28670" marT="0" marB="0" anchor="ctr"/>
                </a:tc>
                <a:extLst>
                  <a:ext uri="{0D108BD9-81ED-4DB2-BD59-A6C34878D82A}">
                    <a16:rowId xmlns:a16="http://schemas.microsoft.com/office/drawing/2014/main" val="12841551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7801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  <p:sndAc>
          <p:stSnd>
            <p:snd r:embed="rId2" name="type.wav"/>
          </p:stSnd>
        </p:sndAc>
      </p:transition>
    </mc:Choice>
    <mc:Fallback xmlns="">
      <p:transition spd="slow">
        <p:fade/>
        <p:sndAc>
          <p:stSnd>
            <p:snd r:embed="rId5" name="type.wav"/>
          </p:stSnd>
        </p:sndAc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781E46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Çapraz Köşesi Kesik Dikdörtgen 3"/>
          <p:cNvSpPr/>
          <p:nvPr/>
        </p:nvSpPr>
        <p:spPr>
          <a:xfrm>
            <a:off x="5636" y="6064731"/>
            <a:ext cx="12192000" cy="800100"/>
          </a:xfrm>
          <a:prstGeom prst="snip2DiagRect">
            <a:avLst>
              <a:gd name="adj1" fmla="val 0"/>
              <a:gd name="adj2" fmla="val 21885"/>
            </a:avLst>
          </a:prstGeom>
          <a:solidFill>
            <a:srgbClr val="F9D1A9"/>
          </a:solidFill>
          <a:effectLst>
            <a:glow rad="12700">
              <a:schemeClr val="bg1">
                <a:alpha val="80000"/>
              </a:schemeClr>
            </a:glow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1" i="0" u="none" strike="noStrike" kern="1200" cap="none" spc="0" normalizeH="0" baseline="0" noProof="0" dirty="0">
                <a:ln w="0"/>
                <a:solidFill>
                  <a:srgbClr val="781E4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Strateji Geliştirme Dairesi Başkanlığı</a:t>
            </a:r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5860" y="6095448"/>
            <a:ext cx="2520280" cy="740049"/>
          </a:xfrm>
          <a:prstGeom prst="rect">
            <a:avLst/>
          </a:prstGeom>
        </p:spPr>
      </p:pic>
      <p:sp>
        <p:nvSpPr>
          <p:cNvPr id="7" name="Dikdörtgen 6"/>
          <p:cNvSpPr/>
          <p:nvPr/>
        </p:nvSpPr>
        <p:spPr>
          <a:xfrm>
            <a:off x="9336360" y="6095449"/>
            <a:ext cx="2778774" cy="73866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400" b="1" i="0" u="none" strike="noStrike" kern="1200" cap="none" spc="0" normalizeH="0" baseline="0" noProof="0" dirty="0">
                <a:ln w="0"/>
                <a:solidFill>
                  <a:srgbClr val="781E4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E-posta	:strateji@asbu.edu.tr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400" b="1" i="0" u="none" strike="noStrike" kern="1200" cap="none" spc="0" normalizeH="0" baseline="0" noProof="0" dirty="0">
                <a:ln w="0"/>
                <a:solidFill>
                  <a:srgbClr val="781E4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Web	: www.asbu.edu.tr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400" b="1" i="0" u="none" strike="noStrike" kern="1200" cap="none" spc="0" normalizeH="0" baseline="0" noProof="0" dirty="0" err="1">
                <a:ln w="0"/>
                <a:solidFill>
                  <a:srgbClr val="781E4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Tlf</a:t>
            </a:r>
            <a:r>
              <a:rPr kumimoji="0" lang="tr-TR" sz="1400" b="1" i="0" u="none" strike="noStrike" kern="1200" cap="none" spc="0" normalizeH="0" baseline="0" noProof="0" dirty="0">
                <a:ln w="0"/>
                <a:solidFill>
                  <a:srgbClr val="781E4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	: 0 312 5964504</a:t>
            </a:r>
          </a:p>
        </p:txBody>
      </p:sp>
      <p:graphicFrame>
        <p:nvGraphicFramePr>
          <p:cNvPr id="2" name="Tablo 1">
            <a:extLst>
              <a:ext uri="{FF2B5EF4-FFF2-40B4-BE49-F238E27FC236}">
                <a16:creationId xmlns:a16="http://schemas.microsoft.com/office/drawing/2014/main" id="{77CF179E-C8EB-4D05-B890-9C35577F4D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785706"/>
              </p:ext>
            </p:extLst>
          </p:nvPr>
        </p:nvGraphicFramePr>
        <p:xfrm>
          <a:off x="-13808" y="22503"/>
          <a:ext cx="12191999" cy="707185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41256">
                  <a:extLst>
                    <a:ext uri="{9D8B030D-6E8A-4147-A177-3AD203B41FA5}">
                      <a16:colId xmlns:a16="http://schemas.microsoft.com/office/drawing/2014/main" val="3857707297"/>
                    </a:ext>
                  </a:extLst>
                </a:gridCol>
                <a:gridCol w="11050743">
                  <a:extLst>
                    <a:ext uri="{9D8B030D-6E8A-4147-A177-3AD203B41FA5}">
                      <a16:colId xmlns:a16="http://schemas.microsoft.com/office/drawing/2014/main" val="2090515616"/>
                    </a:ext>
                  </a:extLst>
                </a:gridCol>
              </a:tblGrid>
              <a:tr h="515668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GİRİŞİMCİLİK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73" marR="45973" marT="0" marB="0">
                    <a:solidFill>
                      <a:srgbClr val="781E4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2139562"/>
                  </a:ext>
                </a:extLst>
              </a:tr>
              <a:tr h="709447">
                <a:tc grid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AMAÇ -3 ARAŞTIRMALARI VE ÜRETİLEN BİLGİNİN FAYDAYA DÖNÜŞÜMÜNÜ TEŞVİK ETMEK ÜZERE SOSYAL YENİLİK VE GİRİŞİMCİLİĞİ DESTEKLEMEK.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73" marR="45973" marT="0" marB="0">
                    <a:solidFill>
                      <a:srgbClr val="781E4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4439152"/>
                  </a:ext>
                </a:extLst>
              </a:tr>
              <a:tr h="34374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H.3.1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73" marR="45973" marT="0" marB="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Sosyal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yeniliği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teşvik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etmek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amacıyla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Sosyokent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kurmak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büyütmek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yetkinleştirmek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endParaRPr lang="tr-TR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73" marR="45973" marT="0" marB="0" anchor="ctr"/>
                </a:tc>
                <a:extLst>
                  <a:ext uri="{0D108BD9-81ED-4DB2-BD59-A6C34878D82A}">
                    <a16:rowId xmlns:a16="http://schemas.microsoft.com/office/drawing/2014/main" val="1459110402"/>
                  </a:ext>
                </a:extLst>
              </a:tr>
              <a:tr h="343740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PG3.1.1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73" marR="45973" marT="0" marB="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ASBÜ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Sosyokent’in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kuruluş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aşamasının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gerçekleşme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düzeyi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(%)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73" marR="45973" marT="0" marB="0" anchor="ctr"/>
                </a:tc>
                <a:extLst>
                  <a:ext uri="{0D108BD9-81ED-4DB2-BD59-A6C34878D82A}">
                    <a16:rowId xmlns:a16="http://schemas.microsoft.com/office/drawing/2014/main" val="3359921889"/>
                  </a:ext>
                </a:extLst>
              </a:tr>
              <a:tr h="343740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PG3.1.2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73" marR="45973" marT="0" marB="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ASBÜ akademik ve idari personel ile öğrencilerinin, girişimcilik faaliyetlerine katılma oranı (%)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73" marR="45973" marT="0" marB="0" anchor="ctr"/>
                </a:tc>
                <a:extLst>
                  <a:ext uri="{0D108BD9-81ED-4DB2-BD59-A6C34878D82A}">
                    <a16:rowId xmlns:a16="http://schemas.microsoft.com/office/drawing/2014/main" val="3389041120"/>
                  </a:ext>
                </a:extLst>
              </a:tr>
              <a:tr h="343740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PG3.1.3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73" marR="45973" marT="0" marB="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ASBÜ Sosyokent doluluk oranı (%)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73" marR="45973" marT="0" marB="0" anchor="ctr"/>
                </a:tc>
                <a:extLst>
                  <a:ext uri="{0D108BD9-81ED-4DB2-BD59-A6C34878D82A}">
                    <a16:rowId xmlns:a16="http://schemas.microsoft.com/office/drawing/2014/main" val="3828602935"/>
                  </a:ext>
                </a:extLst>
              </a:tr>
              <a:tr h="343740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PG3.1.4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73" marR="45973" marT="0" marB="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ASBÜ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Sosyokent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mekansal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genişleme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oran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(%) 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73" marR="45973" marT="0" marB="0" anchor="ctr"/>
                </a:tc>
                <a:extLst>
                  <a:ext uri="{0D108BD9-81ED-4DB2-BD59-A6C34878D82A}">
                    <a16:rowId xmlns:a16="http://schemas.microsoft.com/office/drawing/2014/main" val="348989333"/>
                  </a:ext>
                </a:extLst>
              </a:tr>
              <a:tr h="53469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H.3.2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73" marR="45973" marT="0" marB="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Sosyal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yeniliği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girişimciliği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destekleyecek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kültür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motivasyon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sistemleri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geliştirmek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endParaRPr lang="tr-TR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73" marR="45973" marT="0" marB="0" anchor="ctr"/>
                </a:tc>
                <a:extLst>
                  <a:ext uri="{0D108BD9-81ED-4DB2-BD59-A6C34878D82A}">
                    <a16:rowId xmlns:a16="http://schemas.microsoft.com/office/drawing/2014/main" val="4016904910"/>
                  </a:ext>
                </a:extLst>
              </a:tr>
              <a:tr h="343740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PG 3.2.1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73" marR="45973" marT="0" marB="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Girişimcilik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faaliyetlerini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doğrudan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dolaylı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olarak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projelendiren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öğretim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üyesi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sayısı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73" marR="45973" marT="0" marB="0" anchor="ctr"/>
                </a:tc>
                <a:extLst>
                  <a:ext uri="{0D108BD9-81ED-4DB2-BD59-A6C34878D82A}">
                    <a16:rowId xmlns:a16="http://schemas.microsoft.com/office/drawing/2014/main" val="1180446261"/>
                  </a:ext>
                </a:extLst>
              </a:tr>
              <a:tr h="376340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PG 3.2.2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73" marR="45973" marT="0" marB="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Lisans ve lisansüstü seviyesinde girişimcilik, teknoloji yönetimi ve inovasyon yönetimi konularında verilen ders sayısı</a:t>
                      </a:r>
                      <a:r>
                        <a:rPr lang="en-US" sz="1600" strike="sng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73" marR="45973" marT="0" marB="0" anchor="ctr"/>
                </a:tc>
                <a:extLst>
                  <a:ext uri="{0D108BD9-81ED-4DB2-BD59-A6C34878D82A}">
                    <a16:rowId xmlns:a16="http://schemas.microsoft.com/office/drawing/2014/main" val="2936650064"/>
                  </a:ext>
                </a:extLst>
              </a:tr>
              <a:tr h="343740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PG 3.2.3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73" marR="45973" marT="0" marB="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Üniversite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dışına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yönelik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girişimcilik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teknoloji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yönetimi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inovasyon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yönetimi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konularında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verilen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eğitim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sertifika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programı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sayısı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73" marR="45973" marT="0" marB="0" anchor="ctr"/>
                </a:tc>
                <a:extLst>
                  <a:ext uri="{0D108BD9-81ED-4DB2-BD59-A6C34878D82A}">
                    <a16:rowId xmlns:a16="http://schemas.microsoft.com/office/drawing/2014/main" val="3509662488"/>
                  </a:ext>
                </a:extLst>
              </a:tr>
              <a:tr h="343740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PG 3.2.4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73" marR="45973" marT="0" marB="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Girişimcilik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yarışması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sayısı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73" marR="45973" marT="0" marB="0" anchor="ctr"/>
                </a:tc>
                <a:extLst>
                  <a:ext uri="{0D108BD9-81ED-4DB2-BD59-A6C34878D82A}">
                    <a16:rowId xmlns:a16="http://schemas.microsoft.com/office/drawing/2014/main" val="2671730076"/>
                  </a:ext>
                </a:extLst>
              </a:tr>
              <a:tr h="46756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H.3.3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73" marR="45973" marT="0" marB="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Toplumun</a:t>
                      </a: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çeşitli</a:t>
                      </a: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kesimlerinin</a:t>
                      </a: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16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kamu</a:t>
                      </a: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6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özel</a:t>
                      </a: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sektör</a:t>
                      </a: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</a:t>
                      </a: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sivil</a:t>
                      </a: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toplum</a:t>
                      </a: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kuruluşları</a:t>
                      </a: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 </a:t>
                      </a:r>
                      <a:r>
                        <a:rPr lang="en-US" sz="16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bilgi</a:t>
                      </a: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ihtiyacını</a:t>
                      </a: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karşılayan</a:t>
                      </a: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eğitim</a:t>
                      </a: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6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danışmanlık</a:t>
                      </a: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</a:t>
                      </a: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araştırma</a:t>
                      </a: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merkezi</a:t>
                      </a: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olmak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73" marR="45973" marT="0" marB="0" anchor="ctr"/>
                </a:tc>
                <a:extLst>
                  <a:ext uri="{0D108BD9-81ED-4DB2-BD59-A6C34878D82A}">
                    <a16:rowId xmlns:a16="http://schemas.microsoft.com/office/drawing/2014/main" val="2623002321"/>
                  </a:ext>
                </a:extLst>
              </a:tr>
              <a:tr h="420385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PG3.3.1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73" marR="45973" marT="0" marB="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Danışmanlıklardan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elde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edilen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gelir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artış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oranı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(%)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73" marR="45973" marT="0" marB="0" anchor="ctr"/>
                </a:tc>
                <a:extLst>
                  <a:ext uri="{0D108BD9-81ED-4DB2-BD59-A6C34878D82A}">
                    <a16:rowId xmlns:a16="http://schemas.microsoft.com/office/drawing/2014/main" val="25793109"/>
                  </a:ext>
                </a:extLst>
              </a:tr>
              <a:tr h="420385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PG 3.3.2 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73" marR="45973" marT="0" marB="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Eğitimlerden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elde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edilen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gelir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artış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oranı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(%)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73" marR="45973" marT="0" marB="0" anchor="ctr"/>
                </a:tc>
                <a:extLst>
                  <a:ext uri="{0D108BD9-81ED-4DB2-BD59-A6C34878D82A}">
                    <a16:rowId xmlns:a16="http://schemas.microsoft.com/office/drawing/2014/main" val="3751949301"/>
                  </a:ext>
                </a:extLst>
              </a:tr>
              <a:tr h="420385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PG 3.3.3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73" marR="45973" marT="0" marB="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Araştırma projelerinden elde edilen gelir artış oranı   (%)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73" marR="45973" marT="0" marB="0" anchor="ctr"/>
                </a:tc>
                <a:extLst>
                  <a:ext uri="{0D108BD9-81ED-4DB2-BD59-A6C34878D82A}">
                    <a16:rowId xmlns:a16="http://schemas.microsoft.com/office/drawing/2014/main" val="1244221320"/>
                  </a:ext>
                </a:extLst>
              </a:tr>
              <a:tr h="420385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PG 3.3.4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73" marR="45973" marT="0" marB="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Açılan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lisansüstü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tezsiz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programlardan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elde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edilen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gelir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artış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oranı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(%)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973" marR="45973" marT="0" marB="0" anchor="ctr"/>
                </a:tc>
                <a:extLst>
                  <a:ext uri="{0D108BD9-81ED-4DB2-BD59-A6C34878D82A}">
                    <a16:rowId xmlns:a16="http://schemas.microsoft.com/office/drawing/2014/main" val="23953571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2261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  <p:sndAc>
          <p:stSnd>
            <p:snd r:embed="rId2" name="type.wav"/>
          </p:stSnd>
        </p:sndAc>
      </p:transition>
    </mc:Choice>
    <mc:Fallback xmlns="">
      <p:transition spd="slow">
        <p:fade/>
        <p:sndAc>
          <p:stSnd>
            <p:snd r:embed="rId5" name="type.wav"/>
          </p:stSnd>
        </p:sndAc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781E46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Çapraz Köşesi Kesik Dikdörtgen 3"/>
          <p:cNvSpPr/>
          <p:nvPr/>
        </p:nvSpPr>
        <p:spPr>
          <a:xfrm>
            <a:off x="5636" y="6064731"/>
            <a:ext cx="12192000" cy="800100"/>
          </a:xfrm>
          <a:prstGeom prst="snip2DiagRect">
            <a:avLst>
              <a:gd name="adj1" fmla="val 0"/>
              <a:gd name="adj2" fmla="val 21885"/>
            </a:avLst>
          </a:prstGeom>
          <a:solidFill>
            <a:srgbClr val="F9D1A9"/>
          </a:solidFill>
          <a:effectLst>
            <a:glow rad="12700">
              <a:schemeClr val="bg1">
                <a:alpha val="80000"/>
              </a:schemeClr>
            </a:glow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1" i="0" u="none" strike="noStrike" kern="1200" cap="none" spc="0" normalizeH="0" baseline="0" noProof="0" dirty="0">
                <a:ln w="0"/>
                <a:solidFill>
                  <a:srgbClr val="781E4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Strateji Geliştirme Dairesi Başkanlığı</a:t>
            </a:r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5860" y="6095448"/>
            <a:ext cx="2520280" cy="740049"/>
          </a:xfrm>
          <a:prstGeom prst="rect">
            <a:avLst/>
          </a:prstGeom>
        </p:spPr>
      </p:pic>
      <p:sp>
        <p:nvSpPr>
          <p:cNvPr id="7" name="Dikdörtgen 6"/>
          <p:cNvSpPr/>
          <p:nvPr/>
        </p:nvSpPr>
        <p:spPr>
          <a:xfrm>
            <a:off x="9336360" y="6095449"/>
            <a:ext cx="2778774" cy="73866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400" b="1" i="0" u="none" strike="noStrike" kern="1200" cap="none" spc="0" normalizeH="0" baseline="0" noProof="0" dirty="0">
                <a:ln w="0"/>
                <a:solidFill>
                  <a:srgbClr val="781E4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E-posta	:strateji@asbu.edu.tr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400" b="1" i="0" u="none" strike="noStrike" kern="1200" cap="none" spc="0" normalizeH="0" baseline="0" noProof="0" dirty="0">
                <a:ln w="0"/>
                <a:solidFill>
                  <a:srgbClr val="781E4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Web	: www.asbu.edu.tr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400" b="1" i="0" u="none" strike="noStrike" kern="1200" cap="none" spc="0" normalizeH="0" baseline="0" noProof="0" dirty="0" err="1">
                <a:ln w="0"/>
                <a:solidFill>
                  <a:srgbClr val="781E4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Tlf</a:t>
            </a:r>
            <a:r>
              <a:rPr kumimoji="0" lang="tr-TR" sz="1400" b="1" i="0" u="none" strike="noStrike" kern="1200" cap="none" spc="0" normalizeH="0" baseline="0" noProof="0" dirty="0">
                <a:ln w="0"/>
                <a:solidFill>
                  <a:srgbClr val="781E4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	: 0 312 5964504</a:t>
            </a:r>
          </a:p>
        </p:txBody>
      </p:sp>
      <p:graphicFrame>
        <p:nvGraphicFramePr>
          <p:cNvPr id="2" name="Tablo 1">
            <a:extLst>
              <a:ext uri="{FF2B5EF4-FFF2-40B4-BE49-F238E27FC236}">
                <a16:creationId xmlns:a16="http://schemas.microsoft.com/office/drawing/2014/main" id="{B3CCD857-0840-4D34-BA66-CABAF540C9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2681301"/>
              </p:ext>
            </p:extLst>
          </p:nvPr>
        </p:nvGraphicFramePr>
        <p:xfrm>
          <a:off x="0" y="41875"/>
          <a:ext cx="12197636" cy="67922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99456">
                  <a:extLst>
                    <a:ext uri="{9D8B030D-6E8A-4147-A177-3AD203B41FA5}">
                      <a16:colId xmlns:a16="http://schemas.microsoft.com/office/drawing/2014/main" val="3415507282"/>
                    </a:ext>
                  </a:extLst>
                </a:gridCol>
                <a:gridCol w="10998180">
                  <a:extLst>
                    <a:ext uri="{9D8B030D-6E8A-4147-A177-3AD203B41FA5}">
                      <a16:colId xmlns:a16="http://schemas.microsoft.com/office/drawing/2014/main" val="757386238"/>
                    </a:ext>
                  </a:extLst>
                </a:gridCol>
              </a:tblGrid>
              <a:tr h="779677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3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TOPLUMSAL KATKI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42" marR="57842" marT="0" marB="0">
                    <a:solidFill>
                      <a:srgbClr val="781E4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3087206"/>
                  </a:ext>
                </a:extLst>
              </a:tr>
              <a:tr h="680444">
                <a:tc grid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AMAÇ -4 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TÜM PAYDAŞLARLA İŞBİRLİĞİ İÇERİSİNDE ÇEVRESEL, KÜLTÜREL VE SOSYAL GELİŞMEYE DESTEK VEREREK TOPLUMSAL SORUMLULUK ANLAYIŞINI GÜÇLENDİRMEK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42" marR="57842" marT="0" marB="0">
                    <a:solidFill>
                      <a:srgbClr val="781E4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8221448"/>
                  </a:ext>
                </a:extLst>
              </a:tr>
              <a:tr h="46117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H.4.1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42" marR="57842" marT="0" marB="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Üniversiteye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tahsisli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mekanlarda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yaşanmışlıkları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yansıtan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müzeler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kurmak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tr-TR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42" marR="57842" marT="0" marB="0" anchor="ctr"/>
                </a:tc>
                <a:extLst>
                  <a:ext uri="{0D108BD9-81ED-4DB2-BD59-A6C34878D82A}">
                    <a16:rowId xmlns:a16="http://schemas.microsoft.com/office/drawing/2014/main" val="3043070908"/>
                  </a:ext>
                </a:extLst>
              </a:tr>
              <a:tr h="461173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PG4.1.1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42" marR="57842" marT="0" marB="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Müzeler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avlusunu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kurmak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için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ilgili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paydaşlarla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yapılan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işbirliği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sayısı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42" marR="57842" marT="0" marB="0" anchor="ctr"/>
                </a:tc>
                <a:extLst>
                  <a:ext uri="{0D108BD9-81ED-4DB2-BD59-A6C34878D82A}">
                    <a16:rowId xmlns:a16="http://schemas.microsoft.com/office/drawing/2014/main" val="3610307641"/>
                  </a:ext>
                </a:extLst>
              </a:tr>
              <a:tr h="461173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PG4.1.2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42" marR="57842" marT="0" marB="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Tamamlanan müze sayısı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42" marR="57842" marT="0" marB="0" anchor="ctr"/>
                </a:tc>
                <a:extLst>
                  <a:ext uri="{0D108BD9-81ED-4DB2-BD59-A6C34878D82A}">
                    <a16:rowId xmlns:a16="http://schemas.microsoft.com/office/drawing/2014/main" val="272585471"/>
                  </a:ext>
                </a:extLst>
              </a:tr>
              <a:tr h="49357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H.4.2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42" marR="57842" marT="0" marB="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Ulus'un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bilim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kültür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sanat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irfan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merkezine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dönüşmesine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katkı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sağlamak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tr-TR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42" marR="57842" marT="0" marB="0" anchor="ctr"/>
                </a:tc>
                <a:extLst>
                  <a:ext uri="{0D108BD9-81ED-4DB2-BD59-A6C34878D82A}">
                    <a16:rowId xmlns:a16="http://schemas.microsoft.com/office/drawing/2014/main" val="2116572126"/>
                  </a:ext>
                </a:extLst>
              </a:tr>
              <a:tr h="493575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PG 4.2.1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42" marR="57842" marT="0" marB="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Ulus ve civarında faaliyet gösteren paydaşlar ile ortak düzenlenen etkinlik sayısı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42" marR="57842" marT="0" marB="0" anchor="ctr"/>
                </a:tc>
                <a:extLst>
                  <a:ext uri="{0D108BD9-81ED-4DB2-BD59-A6C34878D82A}">
                    <a16:rowId xmlns:a16="http://schemas.microsoft.com/office/drawing/2014/main" val="2464237124"/>
                  </a:ext>
                </a:extLst>
              </a:tr>
              <a:tr h="493575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PG 4.2.2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42" marR="57842" marT="0" marB="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Üniversite kampüsü olarak düşünülen alanda planlanan dönüşümün gerçekleşme oranı %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42" marR="57842" marT="0" marB="0" anchor="ctr"/>
                </a:tc>
                <a:extLst>
                  <a:ext uri="{0D108BD9-81ED-4DB2-BD59-A6C34878D82A}">
                    <a16:rowId xmlns:a16="http://schemas.microsoft.com/office/drawing/2014/main" val="1809148767"/>
                  </a:ext>
                </a:extLst>
              </a:tr>
              <a:tr h="493575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PG 4.2.3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42" marR="57842" marT="0" marB="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Ulus’un dönüşüm master planının yapılmasına ilişkin girişim sayısı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42" marR="57842" marT="0" marB="0" anchor="ctr"/>
                </a:tc>
                <a:extLst>
                  <a:ext uri="{0D108BD9-81ED-4DB2-BD59-A6C34878D82A}">
                    <a16:rowId xmlns:a16="http://schemas.microsoft.com/office/drawing/2014/main" val="57517830"/>
                  </a:ext>
                </a:extLst>
              </a:tr>
              <a:tr h="49357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H.4.3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42" marR="57842" marT="0" marB="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Toplumsal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sorumluluk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çerçevesinde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farklı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kesimlere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yönelik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çalışmalar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yapmak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tr-TR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42" marR="57842" marT="0" marB="0" anchor="ctr"/>
                </a:tc>
                <a:extLst>
                  <a:ext uri="{0D108BD9-81ED-4DB2-BD59-A6C34878D82A}">
                    <a16:rowId xmlns:a16="http://schemas.microsoft.com/office/drawing/2014/main" val="377056419"/>
                  </a:ext>
                </a:extLst>
              </a:tr>
              <a:tr h="493575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PG4.3.1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42" marR="57842" marT="0" marB="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Sosyal sorumluluk projesi sayısı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42" marR="57842" marT="0" marB="0" anchor="ctr"/>
                </a:tc>
                <a:extLst>
                  <a:ext uri="{0D108BD9-81ED-4DB2-BD59-A6C34878D82A}">
                    <a16:rowId xmlns:a16="http://schemas.microsoft.com/office/drawing/2014/main" val="3699330827"/>
                  </a:ext>
                </a:extLst>
              </a:tr>
              <a:tr h="493575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PG4.3.2  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42" marR="57842" marT="0" marB="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Çevre duyarlılığına ilişkin yapılan toplam faaliyet sayısı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42" marR="57842" marT="0" marB="0" anchor="ctr"/>
                </a:tc>
                <a:extLst>
                  <a:ext uri="{0D108BD9-81ED-4DB2-BD59-A6C34878D82A}">
                    <a16:rowId xmlns:a16="http://schemas.microsoft.com/office/drawing/2014/main" val="2923981280"/>
                  </a:ext>
                </a:extLst>
              </a:tr>
              <a:tr h="493575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PG 4.3.3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42" marR="57842" marT="0" marB="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Hizmet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verilen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toplum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kesimlerinin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memnuniyet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ortalaması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(5’li Likert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ölçeği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esas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alınarak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42" marR="57842" marT="0" marB="0" anchor="ctr"/>
                </a:tc>
                <a:extLst>
                  <a:ext uri="{0D108BD9-81ED-4DB2-BD59-A6C34878D82A}">
                    <a16:rowId xmlns:a16="http://schemas.microsoft.com/office/drawing/2014/main" val="36112817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6621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  <p:sndAc>
          <p:stSnd>
            <p:snd r:embed="rId2" name="type.wav"/>
          </p:stSnd>
        </p:sndAc>
      </p:transition>
    </mc:Choice>
    <mc:Fallback xmlns="">
      <p:transition spd="slow">
        <p:fade/>
        <p:sndAc>
          <p:stSnd>
            <p:snd r:embed="rId5" name="type.wav"/>
          </p:stSnd>
        </p:sndAc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781E46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Çapraz Köşesi Kesik Dikdörtgen 3"/>
          <p:cNvSpPr/>
          <p:nvPr/>
        </p:nvSpPr>
        <p:spPr>
          <a:xfrm>
            <a:off x="5636" y="6064731"/>
            <a:ext cx="12192000" cy="800100"/>
          </a:xfrm>
          <a:prstGeom prst="snip2DiagRect">
            <a:avLst>
              <a:gd name="adj1" fmla="val 0"/>
              <a:gd name="adj2" fmla="val 21885"/>
            </a:avLst>
          </a:prstGeom>
          <a:solidFill>
            <a:srgbClr val="F9D1A9"/>
          </a:solidFill>
          <a:effectLst>
            <a:glow rad="12700">
              <a:schemeClr val="bg1">
                <a:alpha val="80000"/>
              </a:schemeClr>
            </a:glow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1" i="0" u="none" strike="noStrike" kern="1200" cap="none" spc="0" normalizeH="0" baseline="0" noProof="0" dirty="0">
                <a:ln w="0"/>
                <a:solidFill>
                  <a:srgbClr val="781E4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Strateji Geliştirme Dairesi Başkanlığı</a:t>
            </a:r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5860" y="6095448"/>
            <a:ext cx="2520280" cy="740049"/>
          </a:xfrm>
          <a:prstGeom prst="rect">
            <a:avLst/>
          </a:prstGeom>
        </p:spPr>
      </p:pic>
      <p:sp>
        <p:nvSpPr>
          <p:cNvPr id="7" name="Dikdörtgen 6"/>
          <p:cNvSpPr/>
          <p:nvPr/>
        </p:nvSpPr>
        <p:spPr>
          <a:xfrm>
            <a:off x="9336360" y="6095449"/>
            <a:ext cx="2778774" cy="73866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400" b="1" i="0" u="none" strike="noStrike" kern="1200" cap="none" spc="0" normalizeH="0" baseline="0" noProof="0" dirty="0">
                <a:ln w="0"/>
                <a:solidFill>
                  <a:srgbClr val="781E4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E-posta	:strateji@asbu.edu.tr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400" b="1" i="0" u="none" strike="noStrike" kern="1200" cap="none" spc="0" normalizeH="0" baseline="0" noProof="0" dirty="0">
                <a:ln w="0"/>
                <a:solidFill>
                  <a:srgbClr val="781E4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Web	: www.asbu.edu.tr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400" b="1" i="0" u="none" strike="noStrike" kern="1200" cap="none" spc="0" normalizeH="0" baseline="0" noProof="0" dirty="0" err="1">
                <a:ln w="0"/>
                <a:solidFill>
                  <a:srgbClr val="781E4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Tlf</a:t>
            </a:r>
            <a:r>
              <a:rPr kumimoji="0" lang="tr-TR" sz="1400" b="1" i="0" u="none" strike="noStrike" kern="1200" cap="none" spc="0" normalizeH="0" baseline="0" noProof="0" dirty="0">
                <a:ln w="0"/>
                <a:solidFill>
                  <a:srgbClr val="781E4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	: 0 312 5964504</a:t>
            </a:r>
          </a:p>
        </p:txBody>
      </p:sp>
      <p:graphicFrame>
        <p:nvGraphicFramePr>
          <p:cNvPr id="2" name="Tablo 1">
            <a:extLst>
              <a:ext uri="{FF2B5EF4-FFF2-40B4-BE49-F238E27FC236}">
                <a16:creationId xmlns:a16="http://schemas.microsoft.com/office/drawing/2014/main" id="{7747D8DF-6767-488F-8727-FF3B6D629B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2622455"/>
              </p:ext>
            </p:extLst>
          </p:nvPr>
        </p:nvGraphicFramePr>
        <p:xfrm>
          <a:off x="0" y="12211"/>
          <a:ext cx="12186364" cy="683278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99456">
                  <a:extLst>
                    <a:ext uri="{9D8B030D-6E8A-4147-A177-3AD203B41FA5}">
                      <a16:colId xmlns:a16="http://schemas.microsoft.com/office/drawing/2014/main" val="2556574635"/>
                    </a:ext>
                  </a:extLst>
                </a:gridCol>
                <a:gridCol w="10986908">
                  <a:extLst>
                    <a:ext uri="{9D8B030D-6E8A-4147-A177-3AD203B41FA5}">
                      <a16:colId xmlns:a16="http://schemas.microsoft.com/office/drawing/2014/main" val="3581908740"/>
                    </a:ext>
                  </a:extLst>
                </a:gridCol>
              </a:tblGrid>
              <a:tr h="636330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KURUMSAL KAPASİTE VE YÖNETİM</a:t>
                      </a:r>
                      <a:endParaRPr lang="tr-TR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056" marR="30056" marT="0" marB="0">
                    <a:solidFill>
                      <a:srgbClr val="781E4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450173"/>
                  </a:ext>
                </a:extLst>
              </a:tr>
              <a:tr h="764582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AMAÇ-5 MİSYONUNU ETKİN BİR ŞEKİLDE YERİNE GETİREBİLMEK İÇİN ASBÜ KURUMSAL KAPASİTESİNİ OLUŞTURMAK VE GELİŞTİRMEK.  </a:t>
                      </a:r>
                      <a:endParaRPr lang="tr-TR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056" marR="30056" marT="0" marB="0" anchor="ctr">
                    <a:solidFill>
                      <a:srgbClr val="781E4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7940751"/>
                  </a:ext>
                </a:extLst>
              </a:tr>
              <a:tr h="50370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H.5.1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056" marR="30056" marT="0" marB="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ASBÜ </a:t>
                      </a: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şehir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kampüsünü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gelişim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stratejisi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çerçevesinde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tasarlamak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gerçekleştirmek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geliştirmek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tr-TR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056" marR="30056" marT="0" marB="0" anchor="ctr"/>
                </a:tc>
                <a:extLst>
                  <a:ext uri="{0D108BD9-81ED-4DB2-BD59-A6C34878D82A}">
                    <a16:rowId xmlns:a16="http://schemas.microsoft.com/office/drawing/2014/main" val="2303202302"/>
                  </a:ext>
                </a:extLst>
              </a:tr>
              <a:tr h="443534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PG 5.1.1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056" marR="30056" marT="0" marB="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Tarihi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Binaların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Restorasyon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Projesi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Tamamlanma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Oranı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(%)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056" marR="30056" marT="0" marB="0" anchor="ctr"/>
                </a:tc>
                <a:extLst>
                  <a:ext uri="{0D108BD9-81ED-4DB2-BD59-A6C34878D82A}">
                    <a16:rowId xmlns:a16="http://schemas.microsoft.com/office/drawing/2014/main" val="351853799"/>
                  </a:ext>
                </a:extLst>
              </a:tr>
              <a:tr h="443534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PG 5.1.2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056" marR="30056" marT="0" marB="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Kampüs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Altyapı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Projesi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Tamamlanma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Oranı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(%)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056" marR="30056" marT="0" marB="0" anchor="ctr"/>
                </a:tc>
                <a:extLst>
                  <a:ext uri="{0D108BD9-81ED-4DB2-BD59-A6C34878D82A}">
                    <a16:rowId xmlns:a16="http://schemas.microsoft.com/office/drawing/2014/main" val="2464523229"/>
                  </a:ext>
                </a:extLst>
              </a:tr>
              <a:tr h="443534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PG 5.1.3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056" marR="30056" marT="0" marB="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Derslik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Merkezi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Birimler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için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yapılacak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inşaatların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Tamamlanma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Oranı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(%)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056" marR="30056" marT="0" marB="0" anchor="ctr"/>
                </a:tc>
                <a:extLst>
                  <a:ext uri="{0D108BD9-81ED-4DB2-BD59-A6C34878D82A}">
                    <a16:rowId xmlns:a16="http://schemas.microsoft.com/office/drawing/2014/main" val="3236565393"/>
                  </a:ext>
                </a:extLst>
              </a:tr>
              <a:tr h="443534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PG 5.1.4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056" marR="30056" marT="0" marB="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Sosyal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sportif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faaliyet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alanlarının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tamamlanma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oranı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(%)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056" marR="30056" marT="0" marB="0" anchor="ctr"/>
                </a:tc>
                <a:extLst>
                  <a:ext uri="{0D108BD9-81ED-4DB2-BD59-A6C34878D82A}">
                    <a16:rowId xmlns:a16="http://schemas.microsoft.com/office/drawing/2014/main" val="1309835965"/>
                  </a:ext>
                </a:extLst>
              </a:tr>
              <a:tr h="49282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H.5.2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056" marR="30056" marT="0" marB="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Akademik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idari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birimlerin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sistem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süreç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altyapısını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tanımlamak, </a:t>
                      </a: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gerçekleştirmek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geliştirmek</a:t>
                      </a:r>
                      <a:r>
                        <a:rPr lang="en-US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tr-TR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056" marR="30056" marT="0" marB="0" anchor="ctr"/>
                </a:tc>
                <a:extLst>
                  <a:ext uri="{0D108BD9-81ED-4DB2-BD59-A6C34878D82A}">
                    <a16:rowId xmlns:a16="http://schemas.microsoft.com/office/drawing/2014/main" val="1747517199"/>
                  </a:ext>
                </a:extLst>
              </a:tr>
              <a:tr h="443534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PG5.2.1</a:t>
                      </a:r>
                      <a:endParaRPr lang="tr-T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056" marR="30056" marT="0" marB="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Yönetim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Bilgi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Sistemine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dahil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edilen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yazılım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sayısı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056" marR="30056" marT="0" marB="0" anchor="ctr"/>
                </a:tc>
                <a:extLst>
                  <a:ext uri="{0D108BD9-81ED-4DB2-BD59-A6C34878D82A}">
                    <a16:rowId xmlns:a16="http://schemas.microsoft.com/office/drawing/2014/main" val="4222906540"/>
                  </a:ext>
                </a:extLst>
              </a:tr>
              <a:tr h="443534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PG5.2.2</a:t>
                      </a:r>
                      <a:endParaRPr lang="tr-T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056" marR="30056" marT="0" marB="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Yazılım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Donanımların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Güncelleme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sayısı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056" marR="30056" marT="0" marB="0" anchor="ctr"/>
                </a:tc>
                <a:extLst>
                  <a:ext uri="{0D108BD9-81ED-4DB2-BD59-A6C34878D82A}">
                    <a16:rowId xmlns:a16="http://schemas.microsoft.com/office/drawing/2014/main" val="114324594"/>
                  </a:ext>
                </a:extLst>
              </a:tr>
              <a:tr h="443534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PG 5.2.3</a:t>
                      </a:r>
                      <a:endParaRPr lang="tr-T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056" marR="30056" marT="0" marB="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Bilgisayar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sayısı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Personel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sayısı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056" marR="30056" marT="0" marB="0" anchor="ctr"/>
                </a:tc>
                <a:extLst>
                  <a:ext uri="{0D108BD9-81ED-4DB2-BD59-A6C34878D82A}">
                    <a16:rowId xmlns:a16="http://schemas.microsoft.com/office/drawing/2014/main" val="2934495996"/>
                  </a:ext>
                </a:extLst>
              </a:tr>
              <a:tr h="443534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PG 5.2.4</a:t>
                      </a:r>
                      <a:endParaRPr lang="tr-T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056" marR="30056" marT="0" marB="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Akademik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idari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personel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performans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değerlendirme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sisteminin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tamamlanma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oranı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(%)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056" marR="30056" marT="0" marB="0" anchor="ctr"/>
                </a:tc>
                <a:extLst>
                  <a:ext uri="{0D108BD9-81ED-4DB2-BD59-A6C34878D82A}">
                    <a16:rowId xmlns:a16="http://schemas.microsoft.com/office/drawing/2014/main" val="3715613175"/>
                  </a:ext>
                </a:extLst>
              </a:tr>
              <a:tr h="443534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PG 5.2.5</a:t>
                      </a:r>
                      <a:endParaRPr lang="tr-T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056" marR="30056" marT="0" marB="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Akademik ve idari personel için performans değerlendirme sayısı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056" marR="30056" marT="0" marB="0" anchor="ctr"/>
                </a:tc>
                <a:extLst>
                  <a:ext uri="{0D108BD9-81ED-4DB2-BD59-A6C34878D82A}">
                    <a16:rowId xmlns:a16="http://schemas.microsoft.com/office/drawing/2014/main" val="1966558197"/>
                  </a:ext>
                </a:extLst>
              </a:tr>
              <a:tr h="443534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PG 5.2.6</a:t>
                      </a:r>
                      <a:endParaRPr lang="tr-T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056" marR="30056" marT="0" marB="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Geliştirilen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mobil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uygulama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sayısı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056" marR="30056" marT="0" marB="0" anchor="ctr"/>
                </a:tc>
                <a:extLst>
                  <a:ext uri="{0D108BD9-81ED-4DB2-BD59-A6C34878D82A}">
                    <a16:rowId xmlns:a16="http://schemas.microsoft.com/office/drawing/2014/main" val="29154622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9834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  <p:sndAc>
          <p:stSnd>
            <p:snd r:embed="rId2" name="type.wav"/>
          </p:stSnd>
        </p:sndAc>
      </p:transition>
    </mc:Choice>
    <mc:Fallback xmlns="">
      <p:transition spd="slow">
        <p:fade/>
        <p:sndAc>
          <p:stSnd>
            <p:snd r:embed="rId5" name="type.wav"/>
          </p:stSnd>
        </p:sndAc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781E46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Çapraz Köşesi Kesik Dikdörtgen 3"/>
          <p:cNvSpPr/>
          <p:nvPr/>
        </p:nvSpPr>
        <p:spPr>
          <a:xfrm>
            <a:off x="5636" y="6064731"/>
            <a:ext cx="12192000" cy="800100"/>
          </a:xfrm>
          <a:prstGeom prst="snip2DiagRect">
            <a:avLst>
              <a:gd name="adj1" fmla="val 0"/>
              <a:gd name="adj2" fmla="val 21885"/>
            </a:avLst>
          </a:prstGeom>
          <a:solidFill>
            <a:srgbClr val="F9D1A9"/>
          </a:solidFill>
          <a:effectLst>
            <a:glow rad="12700">
              <a:schemeClr val="bg1">
                <a:alpha val="80000"/>
              </a:schemeClr>
            </a:glow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1" i="0" u="none" strike="noStrike" kern="1200" cap="none" spc="0" normalizeH="0" baseline="0" noProof="0" dirty="0">
                <a:ln w="0"/>
                <a:solidFill>
                  <a:srgbClr val="781E4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Strateji Geliştirme Dairesi Başkanlığı</a:t>
            </a:r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5860" y="6095448"/>
            <a:ext cx="2520280" cy="740049"/>
          </a:xfrm>
          <a:prstGeom prst="rect">
            <a:avLst/>
          </a:prstGeom>
        </p:spPr>
      </p:pic>
      <p:sp>
        <p:nvSpPr>
          <p:cNvPr id="7" name="Dikdörtgen 6"/>
          <p:cNvSpPr/>
          <p:nvPr/>
        </p:nvSpPr>
        <p:spPr>
          <a:xfrm>
            <a:off x="9336360" y="6095449"/>
            <a:ext cx="2778774" cy="73866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400" b="1" i="0" u="none" strike="noStrike" kern="1200" cap="none" spc="0" normalizeH="0" baseline="0" noProof="0" dirty="0">
                <a:ln w="0"/>
                <a:solidFill>
                  <a:srgbClr val="781E4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E-posta	:strateji@asbu.edu.tr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400" b="1" i="0" u="none" strike="noStrike" kern="1200" cap="none" spc="0" normalizeH="0" baseline="0" noProof="0" dirty="0">
                <a:ln w="0"/>
                <a:solidFill>
                  <a:srgbClr val="781E4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Web	: www.asbu.edu.tr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400" b="1" i="0" u="none" strike="noStrike" kern="1200" cap="none" spc="0" normalizeH="0" baseline="0" noProof="0" dirty="0" err="1">
                <a:ln w="0"/>
                <a:solidFill>
                  <a:srgbClr val="781E4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Tlf</a:t>
            </a:r>
            <a:r>
              <a:rPr kumimoji="0" lang="tr-TR" sz="1400" b="1" i="0" u="none" strike="noStrike" kern="1200" cap="none" spc="0" normalizeH="0" baseline="0" noProof="0" dirty="0">
                <a:ln w="0"/>
                <a:solidFill>
                  <a:srgbClr val="781E4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	: 0 312 5964504</a:t>
            </a:r>
          </a:p>
        </p:txBody>
      </p:sp>
      <p:graphicFrame>
        <p:nvGraphicFramePr>
          <p:cNvPr id="2" name="Tablo 1">
            <a:extLst>
              <a:ext uri="{FF2B5EF4-FFF2-40B4-BE49-F238E27FC236}">
                <a16:creationId xmlns:a16="http://schemas.microsoft.com/office/drawing/2014/main" id="{7747D8DF-6767-488F-8727-FF3B6D629B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3275032"/>
              </p:ext>
            </p:extLst>
          </p:nvPr>
        </p:nvGraphicFramePr>
        <p:xfrm>
          <a:off x="0" y="12211"/>
          <a:ext cx="12186364" cy="694586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99456">
                  <a:extLst>
                    <a:ext uri="{9D8B030D-6E8A-4147-A177-3AD203B41FA5}">
                      <a16:colId xmlns:a16="http://schemas.microsoft.com/office/drawing/2014/main" val="2556574635"/>
                    </a:ext>
                  </a:extLst>
                </a:gridCol>
                <a:gridCol w="10986908">
                  <a:extLst>
                    <a:ext uri="{9D8B030D-6E8A-4147-A177-3AD203B41FA5}">
                      <a16:colId xmlns:a16="http://schemas.microsoft.com/office/drawing/2014/main" val="3581908740"/>
                    </a:ext>
                  </a:extLst>
                </a:gridCol>
              </a:tblGrid>
              <a:tr h="757364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tr-TR" sz="14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KURUMSAL KAPASİTE VE YÖNETİM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056" marR="30056" marT="0" marB="0">
                    <a:solidFill>
                      <a:srgbClr val="781E4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450173"/>
                  </a:ext>
                </a:extLst>
              </a:tr>
              <a:tr h="763783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r>
                        <a:rPr lang="en-US" sz="1800" dirty="0">
                          <a:effectLst/>
                        </a:rPr>
                        <a:t>AMAÇ-5 MİSYONUNU ETKİN BİR ŞEKİLDE YERİNE GETİREBİLMEK İÇİN ASBÜ KURUMSAL KAPASİTESİNİ OLUŞTURMAK VE GELİŞTİRMEK.  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056" marR="30056" marT="0" marB="0" anchor="ctr">
                    <a:solidFill>
                      <a:srgbClr val="781E4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7940751"/>
                  </a:ext>
                </a:extLst>
              </a:tr>
              <a:tr h="56204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H.5.3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056" marR="30056" marT="0" marB="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effectLst/>
                        </a:rPr>
                        <a:t>Kurumsallaşma</a:t>
                      </a:r>
                      <a:r>
                        <a:rPr lang="en-US" sz="1600" b="1" dirty="0">
                          <a:effectLst/>
                        </a:rPr>
                        <a:t> </a:t>
                      </a:r>
                      <a:r>
                        <a:rPr lang="en-US" sz="1600" b="1" dirty="0" err="1">
                          <a:effectLst/>
                        </a:rPr>
                        <a:t>doğrultusunda</a:t>
                      </a:r>
                      <a:r>
                        <a:rPr lang="en-US" sz="1600" b="1" dirty="0">
                          <a:effectLst/>
                        </a:rPr>
                        <a:t> </a:t>
                      </a:r>
                      <a:r>
                        <a:rPr lang="en-US" sz="1600" b="1" dirty="0" err="1">
                          <a:effectLst/>
                        </a:rPr>
                        <a:t>yönetim</a:t>
                      </a:r>
                      <a:r>
                        <a:rPr lang="en-US" sz="1600" b="1" dirty="0">
                          <a:effectLst/>
                        </a:rPr>
                        <a:t> </a:t>
                      </a:r>
                      <a:r>
                        <a:rPr lang="en-US" sz="1600" b="1" dirty="0" err="1">
                          <a:effectLst/>
                        </a:rPr>
                        <a:t>sistemlerini</a:t>
                      </a:r>
                      <a:r>
                        <a:rPr lang="en-US" sz="1600" b="1" dirty="0">
                          <a:effectLst/>
                        </a:rPr>
                        <a:t> ( </a:t>
                      </a:r>
                      <a:r>
                        <a:rPr lang="en-US" sz="1600" b="1" dirty="0" err="1">
                          <a:effectLst/>
                        </a:rPr>
                        <a:t>iç</a:t>
                      </a:r>
                      <a:r>
                        <a:rPr lang="en-US" sz="1600" b="1" dirty="0">
                          <a:effectLst/>
                        </a:rPr>
                        <a:t> </a:t>
                      </a:r>
                      <a:r>
                        <a:rPr lang="en-US" sz="1600" b="1" dirty="0" err="1">
                          <a:effectLst/>
                        </a:rPr>
                        <a:t>kontrol</a:t>
                      </a:r>
                      <a:r>
                        <a:rPr lang="en-US" sz="1600" b="1" dirty="0">
                          <a:effectLst/>
                        </a:rPr>
                        <a:t>, </a:t>
                      </a:r>
                      <a:r>
                        <a:rPr lang="en-US" sz="1600" b="1" dirty="0" err="1">
                          <a:effectLst/>
                        </a:rPr>
                        <a:t>iç</a:t>
                      </a:r>
                      <a:r>
                        <a:rPr lang="en-US" sz="1600" b="1" dirty="0">
                          <a:effectLst/>
                        </a:rPr>
                        <a:t> </a:t>
                      </a:r>
                      <a:r>
                        <a:rPr lang="en-US" sz="1600" b="1" dirty="0" err="1">
                          <a:effectLst/>
                        </a:rPr>
                        <a:t>denetim</a:t>
                      </a:r>
                      <a:r>
                        <a:rPr lang="en-US" sz="1600" b="1" dirty="0">
                          <a:effectLst/>
                        </a:rPr>
                        <a:t> </a:t>
                      </a:r>
                      <a:r>
                        <a:rPr lang="en-US" sz="1600" b="1" dirty="0" err="1">
                          <a:effectLst/>
                        </a:rPr>
                        <a:t>ve</a:t>
                      </a:r>
                      <a:r>
                        <a:rPr lang="en-US" sz="1600" b="1" dirty="0">
                          <a:effectLst/>
                        </a:rPr>
                        <a:t> </a:t>
                      </a:r>
                      <a:r>
                        <a:rPr lang="en-US" sz="1600" b="1" dirty="0" err="1">
                          <a:effectLst/>
                        </a:rPr>
                        <a:t>kalite</a:t>
                      </a:r>
                      <a:r>
                        <a:rPr lang="en-US" sz="1600" b="1" dirty="0">
                          <a:effectLst/>
                        </a:rPr>
                        <a:t> </a:t>
                      </a:r>
                      <a:r>
                        <a:rPr lang="en-US" sz="1600" b="1" dirty="0" err="1">
                          <a:effectLst/>
                        </a:rPr>
                        <a:t>güvence</a:t>
                      </a:r>
                      <a:r>
                        <a:rPr lang="en-US" sz="1600" b="1" dirty="0">
                          <a:effectLst/>
                        </a:rPr>
                        <a:t> </a:t>
                      </a:r>
                      <a:r>
                        <a:rPr lang="en-US" sz="1600" b="1" dirty="0" err="1">
                          <a:effectLst/>
                        </a:rPr>
                        <a:t>sistemi</a:t>
                      </a:r>
                      <a:r>
                        <a:rPr lang="en-US" sz="1600" b="1" dirty="0">
                          <a:effectLst/>
                        </a:rPr>
                        <a:t> vb.) </a:t>
                      </a:r>
                      <a:r>
                        <a:rPr lang="en-US" sz="1600" b="1" dirty="0" err="1">
                          <a:effectLst/>
                        </a:rPr>
                        <a:t>belirlemek</a:t>
                      </a:r>
                      <a:r>
                        <a:rPr lang="en-US" sz="1600" b="1" dirty="0">
                          <a:effectLst/>
                        </a:rPr>
                        <a:t>, </a:t>
                      </a:r>
                      <a:r>
                        <a:rPr lang="en-US" sz="1600" b="1" dirty="0" err="1">
                          <a:effectLst/>
                        </a:rPr>
                        <a:t>kurmak</a:t>
                      </a:r>
                      <a:r>
                        <a:rPr lang="en-US" sz="1600" b="1" dirty="0">
                          <a:effectLst/>
                        </a:rPr>
                        <a:t> </a:t>
                      </a:r>
                      <a:r>
                        <a:rPr lang="en-US" sz="1600" b="1" dirty="0" err="1">
                          <a:effectLst/>
                        </a:rPr>
                        <a:t>ve</a:t>
                      </a:r>
                      <a:r>
                        <a:rPr lang="en-US" sz="1600" b="1" dirty="0">
                          <a:effectLst/>
                        </a:rPr>
                        <a:t> </a:t>
                      </a:r>
                      <a:r>
                        <a:rPr lang="en-US" sz="1600" b="1" dirty="0" err="1">
                          <a:effectLst/>
                        </a:rPr>
                        <a:t>etkinleştirmek</a:t>
                      </a:r>
                      <a:r>
                        <a:rPr lang="en-US" sz="1600" b="1" dirty="0">
                          <a:effectLst/>
                        </a:rPr>
                        <a:t>.</a:t>
                      </a:r>
                      <a:endParaRPr lang="tr-TR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056" marR="30056" marT="0" marB="0" anchor="ctr"/>
                </a:tc>
                <a:extLst>
                  <a:ext uri="{0D108BD9-81ED-4DB2-BD59-A6C34878D82A}">
                    <a16:rowId xmlns:a16="http://schemas.microsoft.com/office/drawing/2014/main" val="1785106268"/>
                  </a:ext>
                </a:extLst>
              </a:tr>
              <a:tr h="351639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PG 5.3.1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056" marR="30056" marT="0" marB="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Kamu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İç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Kontrol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Standartlarına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Uyum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Eylem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Planındaki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eylemlerin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tamamlanma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oranı</a:t>
                      </a:r>
                      <a:r>
                        <a:rPr lang="en-US" sz="1400" dirty="0">
                          <a:effectLst/>
                        </a:rPr>
                        <a:t> (%)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056" marR="30056" marT="0" marB="0" anchor="ctr"/>
                </a:tc>
                <a:extLst>
                  <a:ext uri="{0D108BD9-81ED-4DB2-BD59-A6C34878D82A}">
                    <a16:rowId xmlns:a16="http://schemas.microsoft.com/office/drawing/2014/main" val="3239848075"/>
                  </a:ext>
                </a:extLst>
              </a:tr>
              <a:tr h="351639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PG 5.3.2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056" marR="30056" marT="0" marB="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Kalite Komisyonu ve Alt Komisyon Faaliyet Sayısı (Eğitim, Seminer, Toplantı v.b)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056" marR="30056" marT="0" marB="0" anchor="ctr"/>
                </a:tc>
                <a:extLst>
                  <a:ext uri="{0D108BD9-81ED-4DB2-BD59-A6C34878D82A}">
                    <a16:rowId xmlns:a16="http://schemas.microsoft.com/office/drawing/2014/main" val="144272411"/>
                  </a:ext>
                </a:extLst>
              </a:tr>
              <a:tr h="351639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PG 5.3.3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056" marR="30056" marT="0" marB="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İç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Denetim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Birimi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tarafından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denetlenen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süreç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sayısı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056" marR="30056" marT="0" marB="0" anchor="ctr"/>
                </a:tc>
                <a:extLst>
                  <a:ext uri="{0D108BD9-81ED-4DB2-BD59-A6C34878D82A}">
                    <a16:rowId xmlns:a16="http://schemas.microsoft.com/office/drawing/2014/main" val="3458334549"/>
                  </a:ext>
                </a:extLst>
              </a:tr>
              <a:tr h="351639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PG 5.3.4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056" marR="30056" marT="0" marB="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İç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Denetim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Raporlarında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yer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alan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önerilerin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gerçekleşme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oranı</a:t>
                      </a:r>
                      <a:r>
                        <a:rPr lang="en-US" sz="1400" dirty="0">
                          <a:effectLst/>
                        </a:rPr>
                        <a:t> (%)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056" marR="30056" marT="0" marB="0" anchor="ctr"/>
                </a:tc>
                <a:extLst>
                  <a:ext uri="{0D108BD9-81ED-4DB2-BD59-A6C34878D82A}">
                    <a16:rowId xmlns:a16="http://schemas.microsoft.com/office/drawing/2014/main" val="3245059801"/>
                  </a:ext>
                </a:extLst>
              </a:tr>
              <a:tr h="39071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H.5.4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056" marR="30056" marT="0" marB="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effectLst/>
                        </a:rPr>
                        <a:t>Eğitim-öğretim</a:t>
                      </a:r>
                      <a:r>
                        <a:rPr lang="en-US" sz="1400" b="1" dirty="0">
                          <a:effectLst/>
                        </a:rPr>
                        <a:t> </a:t>
                      </a:r>
                      <a:r>
                        <a:rPr lang="en-US" sz="1400" b="1" dirty="0" err="1">
                          <a:effectLst/>
                        </a:rPr>
                        <a:t>ve</a:t>
                      </a:r>
                      <a:r>
                        <a:rPr lang="en-US" sz="1400" b="1" dirty="0">
                          <a:effectLst/>
                        </a:rPr>
                        <a:t> </a:t>
                      </a:r>
                      <a:r>
                        <a:rPr lang="en-US" sz="1400" b="1" dirty="0" err="1">
                          <a:effectLst/>
                        </a:rPr>
                        <a:t>araştırma</a:t>
                      </a:r>
                      <a:r>
                        <a:rPr lang="en-US" sz="1400" b="1" dirty="0">
                          <a:effectLst/>
                        </a:rPr>
                        <a:t> </a:t>
                      </a:r>
                      <a:r>
                        <a:rPr lang="en-US" sz="1400" b="1" dirty="0" err="1">
                          <a:effectLst/>
                        </a:rPr>
                        <a:t>ihtiyaçlarını</a:t>
                      </a:r>
                      <a:r>
                        <a:rPr lang="en-US" sz="1400" b="1" dirty="0">
                          <a:effectLst/>
                        </a:rPr>
                        <a:t> </a:t>
                      </a:r>
                      <a:r>
                        <a:rPr lang="en-US" sz="1400" b="1" dirty="0" err="1">
                          <a:effectLst/>
                        </a:rPr>
                        <a:t>karşılayacak</a:t>
                      </a:r>
                      <a:r>
                        <a:rPr lang="en-US" sz="1400" b="1" dirty="0">
                          <a:effectLst/>
                        </a:rPr>
                        <a:t> </a:t>
                      </a:r>
                      <a:r>
                        <a:rPr lang="en-US" sz="1400" b="1" dirty="0" err="1">
                          <a:effectLst/>
                        </a:rPr>
                        <a:t>şekilde</a:t>
                      </a:r>
                      <a:r>
                        <a:rPr lang="en-US" sz="1400" b="1" dirty="0">
                          <a:effectLst/>
                        </a:rPr>
                        <a:t> kütüphaneyi </a:t>
                      </a:r>
                      <a:r>
                        <a:rPr lang="en-US" sz="1400" b="1" dirty="0" err="1">
                          <a:effectLst/>
                        </a:rPr>
                        <a:t>güçlendirmek</a:t>
                      </a:r>
                      <a:r>
                        <a:rPr lang="en-US" sz="1400" b="1" dirty="0">
                          <a:effectLst/>
                        </a:rPr>
                        <a:t> </a:t>
                      </a:r>
                      <a:r>
                        <a:rPr lang="en-US" sz="1400" b="1" dirty="0" err="1">
                          <a:effectLst/>
                        </a:rPr>
                        <a:t>ve</a:t>
                      </a:r>
                      <a:r>
                        <a:rPr lang="en-US" sz="1400" b="1" dirty="0">
                          <a:effectLst/>
                        </a:rPr>
                        <a:t> </a:t>
                      </a:r>
                      <a:r>
                        <a:rPr lang="en-US" sz="1400" b="1" dirty="0" err="1">
                          <a:effectLst/>
                        </a:rPr>
                        <a:t>hizmet</a:t>
                      </a:r>
                      <a:r>
                        <a:rPr lang="en-US" sz="1400" b="1" dirty="0">
                          <a:effectLst/>
                        </a:rPr>
                        <a:t> </a:t>
                      </a:r>
                      <a:r>
                        <a:rPr lang="en-US" sz="1400" b="1" dirty="0" err="1">
                          <a:effectLst/>
                        </a:rPr>
                        <a:t>kalitesini</a:t>
                      </a:r>
                      <a:r>
                        <a:rPr lang="en-US" sz="1400" b="1" dirty="0">
                          <a:effectLst/>
                        </a:rPr>
                        <a:t> </a:t>
                      </a:r>
                      <a:r>
                        <a:rPr lang="en-US" sz="1400" b="1" dirty="0" err="1">
                          <a:effectLst/>
                        </a:rPr>
                        <a:t>artırmak</a:t>
                      </a:r>
                      <a:r>
                        <a:rPr lang="en-US" sz="1400" b="1" dirty="0">
                          <a:effectLst/>
                        </a:rPr>
                        <a:t>.</a:t>
                      </a:r>
                      <a:endParaRPr lang="tr-TR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056" marR="30056" marT="0" marB="0" anchor="ctr"/>
                </a:tc>
                <a:extLst>
                  <a:ext uri="{0D108BD9-81ED-4DB2-BD59-A6C34878D82A}">
                    <a16:rowId xmlns:a16="http://schemas.microsoft.com/office/drawing/2014/main" val="3689491628"/>
                  </a:ext>
                </a:extLst>
              </a:tr>
              <a:tr h="351639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PG 5.4.1   </a:t>
                      </a:r>
                      <a:endParaRPr lang="tr-T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056" marR="30056" marT="0" marB="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Basılı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ve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dijital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kitap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sayısındaki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artış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oranı</a:t>
                      </a:r>
                      <a:r>
                        <a:rPr lang="en-US" sz="1400" dirty="0">
                          <a:effectLst/>
                        </a:rPr>
                        <a:t>  (%)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056" marR="30056" marT="0" marB="0" anchor="ctr"/>
                </a:tc>
                <a:extLst>
                  <a:ext uri="{0D108BD9-81ED-4DB2-BD59-A6C34878D82A}">
                    <a16:rowId xmlns:a16="http://schemas.microsoft.com/office/drawing/2014/main" val="1787438596"/>
                  </a:ext>
                </a:extLst>
              </a:tr>
              <a:tr h="351639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PG 5.4.2  </a:t>
                      </a:r>
                      <a:endParaRPr lang="tr-T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056" marR="30056" marT="0" marB="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Veri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tabanlarına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abonelik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ihtiyaç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karşılama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oranı</a:t>
                      </a:r>
                      <a:r>
                        <a:rPr lang="en-US" sz="1400" dirty="0">
                          <a:effectLst/>
                        </a:rPr>
                        <a:t>  (%)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056" marR="30056" marT="0" marB="0" anchor="ctr"/>
                </a:tc>
                <a:extLst>
                  <a:ext uri="{0D108BD9-81ED-4DB2-BD59-A6C34878D82A}">
                    <a16:rowId xmlns:a16="http://schemas.microsoft.com/office/drawing/2014/main" val="1370021266"/>
                  </a:ext>
                </a:extLst>
              </a:tr>
              <a:tr h="384697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PG 5.4.3</a:t>
                      </a:r>
                      <a:endParaRPr lang="tr-T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056" marR="30056" marT="0" marB="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İç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ve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dış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paydaşların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kütüphane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olanaklarından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memnuniyet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düzeyi</a:t>
                      </a:r>
                      <a:r>
                        <a:rPr lang="en-US" sz="1400" dirty="0">
                          <a:effectLst/>
                        </a:rPr>
                        <a:t> (%)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056" marR="30056" marT="0" marB="0" anchor="ctr"/>
                </a:tc>
                <a:extLst>
                  <a:ext uri="{0D108BD9-81ED-4DB2-BD59-A6C34878D82A}">
                    <a16:rowId xmlns:a16="http://schemas.microsoft.com/office/drawing/2014/main" val="897043170"/>
                  </a:ext>
                </a:extLst>
              </a:tr>
              <a:tr h="47762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H.5.5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056" marR="30056" marT="0" marB="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effectLst/>
                        </a:rPr>
                        <a:t>Akademik</a:t>
                      </a:r>
                      <a:r>
                        <a:rPr lang="en-US" sz="1400" b="1" dirty="0">
                          <a:effectLst/>
                        </a:rPr>
                        <a:t> </a:t>
                      </a:r>
                      <a:r>
                        <a:rPr lang="en-US" sz="1400" b="1" dirty="0" err="1">
                          <a:effectLst/>
                        </a:rPr>
                        <a:t>ve</a:t>
                      </a:r>
                      <a:r>
                        <a:rPr lang="en-US" sz="1400" b="1" dirty="0">
                          <a:effectLst/>
                        </a:rPr>
                        <a:t> </a:t>
                      </a:r>
                      <a:r>
                        <a:rPr lang="en-US" sz="1400" b="1" dirty="0" err="1">
                          <a:effectLst/>
                        </a:rPr>
                        <a:t>idari</a:t>
                      </a:r>
                      <a:r>
                        <a:rPr lang="en-US" sz="1400" b="1" dirty="0">
                          <a:effectLst/>
                        </a:rPr>
                        <a:t> </a:t>
                      </a:r>
                      <a:r>
                        <a:rPr lang="en-US" sz="1400" b="1" dirty="0" err="1">
                          <a:effectLst/>
                        </a:rPr>
                        <a:t>birimlerin</a:t>
                      </a:r>
                      <a:r>
                        <a:rPr lang="en-US" sz="1400" b="1" dirty="0">
                          <a:effectLst/>
                        </a:rPr>
                        <a:t> </a:t>
                      </a:r>
                      <a:r>
                        <a:rPr lang="en-US" sz="1400" b="1" dirty="0" err="1">
                          <a:effectLst/>
                        </a:rPr>
                        <a:t>personel</a:t>
                      </a:r>
                      <a:r>
                        <a:rPr lang="en-US" sz="1400" b="1" dirty="0">
                          <a:effectLst/>
                        </a:rPr>
                        <a:t> </a:t>
                      </a:r>
                      <a:r>
                        <a:rPr lang="en-US" sz="1400" b="1" dirty="0" err="1">
                          <a:effectLst/>
                        </a:rPr>
                        <a:t>ihtiyacını</a:t>
                      </a:r>
                      <a:r>
                        <a:rPr lang="en-US" sz="1400" b="1" dirty="0">
                          <a:effectLst/>
                        </a:rPr>
                        <a:t> </a:t>
                      </a:r>
                      <a:r>
                        <a:rPr lang="en-US" sz="1400" b="1" dirty="0" err="1">
                          <a:effectLst/>
                        </a:rPr>
                        <a:t>nicelik</a:t>
                      </a:r>
                      <a:r>
                        <a:rPr lang="en-US" sz="1400" b="1" dirty="0">
                          <a:effectLst/>
                        </a:rPr>
                        <a:t> </a:t>
                      </a:r>
                      <a:r>
                        <a:rPr lang="en-US" sz="1400" b="1" dirty="0" err="1">
                          <a:effectLst/>
                        </a:rPr>
                        <a:t>ve</a:t>
                      </a:r>
                      <a:r>
                        <a:rPr lang="en-US" sz="1400" b="1" dirty="0">
                          <a:effectLst/>
                        </a:rPr>
                        <a:t> </a:t>
                      </a:r>
                      <a:r>
                        <a:rPr lang="en-US" sz="1400" b="1" dirty="0" err="1">
                          <a:effectLst/>
                        </a:rPr>
                        <a:t>nitelik</a:t>
                      </a:r>
                      <a:r>
                        <a:rPr lang="en-US" sz="1400" b="1" dirty="0">
                          <a:effectLst/>
                        </a:rPr>
                        <a:t> </a:t>
                      </a:r>
                      <a:r>
                        <a:rPr lang="en-US" sz="1400" b="1" dirty="0" err="1">
                          <a:effectLst/>
                        </a:rPr>
                        <a:t>olarak</a:t>
                      </a:r>
                      <a:r>
                        <a:rPr lang="en-US" sz="1400" b="1" dirty="0">
                          <a:effectLst/>
                        </a:rPr>
                        <a:t> </a:t>
                      </a:r>
                      <a:r>
                        <a:rPr lang="en-US" sz="1400" b="1" dirty="0" err="1">
                          <a:effectLst/>
                        </a:rPr>
                        <a:t>karşılamak</a:t>
                      </a:r>
                      <a:r>
                        <a:rPr lang="en-US" sz="1400" b="1" dirty="0">
                          <a:effectLst/>
                        </a:rPr>
                        <a:t> </a:t>
                      </a:r>
                      <a:r>
                        <a:rPr lang="en-US" sz="1400" b="1" dirty="0" err="1">
                          <a:effectLst/>
                        </a:rPr>
                        <a:t>ve</a:t>
                      </a:r>
                      <a:r>
                        <a:rPr lang="en-US" sz="1400" b="1" dirty="0">
                          <a:effectLst/>
                        </a:rPr>
                        <a:t> </a:t>
                      </a:r>
                      <a:r>
                        <a:rPr lang="en-US" sz="1400" b="1" dirty="0" err="1">
                          <a:effectLst/>
                        </a:rPr>
                        <a:t>gelişimlerini</a:t>
                      </a:r>
                      <a:r>
                        <a:rPr lang="en-US" sz="1400" b="1" dirty="0">
                          <a:effectLst/>
                        </a:rPr>
                        <a:t> </a:t>
                      </a:r>
                      <a:r>
                        <a:rPr lang="en-US" sz="1400" b="1" dirty="0" err="1">
                          <a:effectLst/>
                        </a:rPr>
                        <a:t>sağlamak</a:t>
                      </a:r>
                      <a:r>
                        <a:rPr lang="en-US" sz="1400" b="1" dirty="0">
                          <a:effectLst/>
                        </a:rPr>
                        <a:t>.</a:t>
                      </a:r>
                      <a:endParaRPr lang="tr-TR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056" marR="30056" marT="0" marB="0" anchor="ctr"/>
                </a:tc>
                <a:extLst>
                  <a:ext uri="{0D108BD9-81ED-4DB2-BD59-A6C34878D82A}">
                    <a16:rowId xmlns:a16="http://schemas.microsoft.com/office/drawing/2014/main" val="3745127946"/>
                  </a:ext>
                </a:extLst>
              </a:tr>
              <a:tr h="351639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PG 5.5.1  </a:t>
                      </a:r>
                      <a:endParaRPr lang="tr-T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056" marR="30056" marT="0" marB="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Akademik ve idari Personel Artış oranı (%) 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056" marR="30056" marT="0" marB="0" anchor="ctr"/>
                </a:tc>
                <a:extLst>
                  <a:ext uri="{0D108BD9-81ED-4DB2-BD59-A6C34878D82A}">
                    <a16:rowId xmlns:a16="http://schemas.microsoft.com/office/drawing/2014/main" val="2124628996"/>
                  </a:ext>
                </a:extLst>
              </a:tr>
              <a:tr h="351639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PG 5.5.2  </a:t>
                      </a:r>
                      <a:endParaRPr lang="tr-T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056" marR="30056" marT="0" marB="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Akademik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ve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İdari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Personelin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Kişisel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ve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Mesleki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Gelişimleri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İçin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Katılım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Sağlanan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Kurs-Seminer</a:t>
                      </a:r>
                      <a:r>
                        <a:rPr lang="en-US" sz="1400" dirty="0">
                          <a:effectLst/>
                        </a:rPr>
                        <a:t> vs. </a:t>
                      </a:r>
                      <a:r>
                        <a:rPr lang="en-US" sz="1400" dirty="0" err="1">
                          <a:effectLst/>
                        </a:rPr>
                        <a:t>sayısının</a:t>
                      </a:r>
                      <a:r>
                        <a:rPr lang="en-US" sz="1400" dirty="0">
                          <a:effectLst/>
                        </a:rPr>
                        <a:t> / </a:t>
                      </a:r>
                      <a:r>
                        <a:rPr lang="en-US" sz="1400" dirty="0" err="1">
                          <a:effectLst/>
                        </a:rPr>
                        <a:t>Toplam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Personel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Sayısına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oranı</a:t>
                      </a:r>
                      <a:r>
                        <a:rPr lang="en-US" sz="1400" dirty="0">
                          <a:effectLst/>
                        </a:rPr>
                        <a:t> (%)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056" marR="30056" marT="0" marB="0" anchor="ctr"/>
                </a:tc>
                <a:extLst>
                  <a:ext uri="{0D108BD9-81ED-4DB2-BD59-A6C34878D82A}">
                    <a16:rowId xmlns:a16="http://schemas.microsoft.com/office/drawing/2014/main" val="3177535342"/>
                  </a:ext>
                </a:extLst>
              </a:tr>
              <a:tr h="351639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PG 5.5.3  </a:t>
                      </a:r>
                      <a:endParaRPr lang="tr-T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056" marR="30056" marT="0" marB="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Personel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eğitim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memnuniyet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oranı</a:t>
                      </a:r>
                      <a:r>
                        <a:rPr lang="en-US" sz="1400" dirty="0">
                          <a:effectLst/>
                        </a:rPr>
                        <a:t> (%)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056" marR="30056" marT="0" marB="0" anchor="ctr"/>
                </a:tc>
                <a:extLst>
                  <a:ext uri="{0D108BD9-81ED-4DB2-BD59-A6C34878D82A}">
                    <a16:rowId xmlns:a16="http://schemas.microsoft.com/office/drawing/2014/main" val="2468446003"/>
                  </a:ext>
                </a:extLst>
              </a:tr>
              <a:tr h="351639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PG 5.5.4  </a:t>
                      </a:r>
                      <a:endParaRPr lang="tr-T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056" marR="30056" marT="0" marB="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Personelin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ASBÜ’ye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aidiyet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derecesi</a:t>
                      </a:r>
                      <a:r>
                        <a:rPr lang="en-US" sz="1400" dirty="0">
                          <a:effectLst/>
                        </a:rPr>
                        <a:t> % (5’li Likert </a:t>
                      </a:r>
                      <a:r>
                        <a:rPr lang="en-US" sz="1400" dirty="0" err="1">
                          <a:effectLst/>
                        </a:rPr>
                        <a:t>ölçeği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esas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alınarak</a:t>
                      </a:r>
                      <a:r>
                        <a:rPr lang="en-US" sz="1400" dirty="0">
                          <a:effectLst/>
                        </a:rPr>
                        <a:t>)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056" marR="30056" marT="0" marB="0" anchor="ctr"/>
                </a:tc>
                <a:extLst>
                  <a:ext uri="{0D108BD9-81ED-4DB2-BD59-A6C34878D82A}">
                    <a16:rowId xmlns:a16="http://schemas.microsoft.com/office/drawing/2014/main" val="12987634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8239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  <p:sndAc>
          <p:stSnd>
            <p:snd r:embed="rId2" name="type.wav"/>
          </p:stSnd>
        </p:sndAc>
      </p:transition>
    </mc:Choice>
    <mc:Fallback xmlns="">
      <p:transition spd="slow">
        <p:fade/>
        <p:sndAc>
          <p:stSnd>
            <p:snd r:embed="rId5" name="type.wav"/>
          </p:stSnd>
        </p:sndAc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781E46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Çapraz Köşesi Kesik Dikdörtgen 3"/>
          <p:cNvSpPr/>
          <p:nvPr/>
        </p:nvSpPr>
        <p:spPr>
          <a:xfrm>
            <a:off x="5636" y="6064731"/>
            <a:ext cx="12192000" cy="800100"/>
          </a:xfrm>
          <a:prstGeom prst="snip2DiagRect">
            <a:avLst>
              <a:gd name="adj1" fmla="val 0"/>
              <a:gd name="adj2" fmla="val 21885"/>
            </a:avLst>
          </a:prstGeom>
          <a:solidFill>
            <a:srgbClr val="F9D1A9"/>
          </a:solidFill>
          <a:effectLst>
            <a:glow rad="12700">
              <a:schemeClr val="bg1">
                <a:alpha val="80000"/>
              </a:schemeClr>
            </a:glow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1" i="0" u="none" strike="noStrike" kern="1200" cap="none" spc="0" normalizeH="0" baseline="0" noProof="0" dirty="0">
                <a:ln w="0"/>
                <a:solidFill>
                  <a:srgbClr val="781E4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Strateji Geliştirme Dairesi Başkanlığı</a:t>
            </a:r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5860" y="6095448"/>
            <a:ext cx="2520280" cy="740049"/>
          </a:xfrm>
          <a:prstGeom prst="rect">
            <a:avLst/>
          </a:prstGeom>
        </p:spPr>
      </p:pic>
      <p:sp>
        <p:nvSpPr>
          <p:cNvPr id="7" name="Dikdörtgen 6"/>
          <p:cNvSpPr/>
          <p:nvPr/>
        </p:nvSpPr>
        <p:spPr>
          <a:xfrm>
            <a:off x="9336360" y="6095449"/>
            <a:ext cx="2778774" cy="73866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400" b="1" i="0" u="none" strike="noStrike" kern="1200" cap="none" spc="0" normalizeH="0" baseline="0" noProof="0" dirty="0">
                <a:ln w="0"/>
                <a:solidFill>
                  <a:srgbClr val="781E4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E-posta	:strateji@asbu.edu.tr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400" b="1" i="0" u="none" strike="noStrike" kern="1200" cap="none" spc="0" normalizeH="0" baseline="0" noProof="0" dirty="0">
                <a:ln w="0"/>
                <a:solidFill>
                  <a:srgbClr val="781E4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Web	: www.asbu.edu.tr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400" b="1" i="0" u="none" strike="noStrike" kern="1200" cap="none" spc="0" normalizeH="0" baseline="0" noProof="0" dirty="0" err="1">
                <a:ln w="0"/>
                <a:solidFill>
                  <a:srgbClr val="781E4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Tlf</a:t>
            </a:r>
            <a:r>
              <a:rPr kumimoji="0" lang="tr-TR" sz="1400" b="1" i="0" u="none" strike="noStrike" kern="1200" cap="none" spc="0" normalizeH="0" baseline="0" noProof="0" dirty="0">
                <a:ln w="0"/>
                <a:solidFill>
                  <a:srgbClr val="781E4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	: 0 312 5964504</a:t>
            </a:r>
          </a:p>
        </p:txBody>
      </p:sp>
      <p:graphicFrame>
        <p:nvGraphicFramePr>
          <p:cNvPr id="3" name="Tablo 2">
            <a:extLst>
              <a:ext uri="{FF2B5EF4-FFF2-40B4-BE49-F238E27FC236}">
                <a16:creationId xmlns:a16="http://schemas.microsoft.com/office/drawing/2014/main" id="{0B4BA8DC-36C2-42D6-B55A-33477419FB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7927973"/>
              </p:ext>
            </p:extLst>
          </p:nvPr>
        </p:nvGraphicFramePr>
        <p:xfrm>
          <a:off x="9416" y="36611"/>
          <a:ext cx="12188219" cy="680634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18032">
                  <a:extLst>
                    <a:ext uri="{9D8B030D-6E8A-4147-A177-3AD203B41FA5}">
                      <a16:colId xmlns:a16="http://schemas.microsoft.com/office/drawing/2014/main" val="2400098717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1071070123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440663601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884624042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3799139578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1618434888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1575624889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1625001677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1726952379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111653110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3730518184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563631907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4258787862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1088036891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363706473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1214836608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3367596048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4718082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1201283790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392385918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214290696"/>
                    </a:ext>
                  </a:extLst>
                </a:gridCol>
                <a:gridCol w="484174">
                  <a:extLst>
                    <a:ext uri="{9D8B030D-6E8A-4147-A177-3AD203B41FA5}">
                      <a16:colId xmlns:a16="http://schemas.microsoft.com/office/drawing/2014/main" val="2003500822"/>
                    </a:ext>
                  </a:extLst>
                </a:gridCol>
                <a:gridCol w="504893">
                  <a:extLst>
                    <a:ext uri="{9D8B030D-6E8A-4147-A177-3AD203B41FA5}">
                      <a16:colId xmlns:a16="http://schemas.microsoft.com/office/drawing/2014/main" val="2562214061"/>
                    </a:ext>
                  </a:extLst>
                </a:gridCol>
              </a:tblGrid>
              <a:tr h="18837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HEDEFLER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vert="vert27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İlgili Rektör Yardımcısı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vert="vert27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tr-TR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Enstitüler</a:t>
                      </a:r>
                    </a:p>
                  </a:txBody>
                  <a:tcPr marL="31054" marR="31054" marT="0" marB="0" vert="vert27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Fakülteler</a:t>
                      </a:r>
                    </a:p>
                  </a:txBody>
                  <a:tcPr marL="31054" marR="31054" marT="0" marB="0" vert="vert27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Yüksekokullar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vert="vert27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Genel Sekreterlik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vert="vert27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İdari ve Mali İşler Daire Başkanlığı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vert="vert27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Strateji Geliştirme Daire Başkanlığı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vert="vert27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Sağlık, Kültür ve Spor Daire Başkanlığı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vert="vert27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Kütüphane ve Dokümantasyon Daire Başkanlığı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vert="vert27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Öğrenci İşleri Daire Başkanlığı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vert="vert27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Yapı İşleri ve Teknik Daire Başkanlığı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vert="vert27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Bilgi İşlem Daire Başkanlığı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vert="vert27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Personel Daire Başkanlığı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vert="vert27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Döner Sermaye İşletme Müdürlüğü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vert="vert27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Bilimsel Araştırma Projeleri Koordinatörlüğü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vert="vert27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Kalite Koordinasyon Birimi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vert="vert27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Dış İlişkiler Ofisi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vert="vert27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Kurumsal İletişim Ofisi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vert="vert27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Araştırma Merkezleri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vert="vert27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Kurul/Komisyonlar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vert="vert27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Sürekli Eğitim Merkezi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vert="vert27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Sosyal </a:t>
                      </a:r>
                      <a:r>
                        <a:rPr lang="tr-TR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İnovasyon</a:t>
                      </a:r>
                      <a:r>
                        <a:rPr lang="tr-TR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Merkezi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vert="vert270" anchor="ctr">
                    <a:solidFill>
                      <a:srgbClr val="781E4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3673517"/>
                  </a:ext>
                </a:extLst>
              </a:tr>
              <a:tr h="2554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H.1.1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>
                          <a:effectLst/>
                        </a:rPr>
                        <a:t>S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>
                          <a:effectLst/>
                        </a:rPr>
                        <a:t>İ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extLst>
                  <a:ext uri="{0D108BD9-81ED-4DB2-BD59-A6C34878D82A}">
                    <a16:rowId xmlns:a16="http://schemas.microsoft.com/office/drawing/2014/main" val="394701816"/>
                  </a:ext>
                </a:extLst>
              </a:tr>
              <a:tr h="2329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H.1.2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S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extLst>
                  <a:ext uri="{0D108BD9-81ED-4DB2-BD59-A6C34878D82A}">
                    <a16:rowId xmlns:a16="http://schemas.microsoft.com/office/drawing/2014/main" val="1337135058"/>
                  </a:ext>
                </a:extLst>
              </a:tr>
              <a:tr h="2371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H.1.3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S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>
                          <a:effectLst/>
                        </a:rPr>
                        <a:t>İ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extLst>
                  <a:ext uri="{0D108BD9-81ED-4DB2-BD59-A6C34878D82A}">
                    <a16:rowId xmlns:a16="http://schemas.microsoft.com/office/drawing/2014/main" val="3964484930"/>
                  </a:ext>
                </a:extLst>
              </a:tr>
              <a:tr h="2404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H.1.4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S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>
                          <a:effectLst/>
                        </a:rPr>
                        <a:t> 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>
                          <a:effectLst/>
                        </a:rPr>
                        <a:t> 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extLst>
                  <a:ext uri="{0D108BD9-81ED-4DB2-BD59-A6C34878D82A}">
                    <a16:rowId xmlns:a16="http://schemas.microsoft.com/office/drawing/2014/main" val="4026702850"/>
                  </a:ext>
                </a:extLst>
              </a:tr>
              <a:tr h="23213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H.1.5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>
                          <a:effectLst/>
                        </a:rPr>
                        <a:t> 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S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extLst>
                  <a:ext uri="{0D108BD9-81ED-4DB2-BD59-A6C34878D82A}">
                    <a16:rowId xmlns:a16="http://schemas.microsoft.com/office/drawing/2014/main" val="4036206694"/>
                  </a:ext>
                </a:extLst>
              </a:tr>
              <a:tr h="2346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H.2.1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S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>
                          <a:effectLst/>
                        </a:rPr>
                        <a:t> 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>
                          <a:effectLst/>
                        </a:rPr>
                        <a:t> 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extLst>
                  <a:ext uri="{0D108BD9-81ED-4DB2-BD59-A6C34878D82A}">
                    <a16:rowId xmlns:a16="http://schemas.microsoft.com/office/drawing/2014/main" val="536789725"/>
                  </a:ext>
                </a:extLst>
              </a:tr>
              <a:tr h="2120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H.2.2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S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>
                          <a:effectLst/>
                        </a:rPr>
                        <a:t> 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extLst>
                  <a:ext uri="{0D108BD9-81ED-4DB2-BD59-A6C34878D82A}">
                    <a16:rowId xmlns:a16="http://schemas.microsoft.com/office/drawing/2014/main" val="2181131745"/>
                  </a:ext>
                </a:extLst>
              </a:tr>
              <a:tr h="2554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H.2.3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S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>
                          <a:effectLst/>
                        </a:rPr>
                        <a:t> 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extLst>
                  <a:ext uri="{0D108BD9-81ED-4DB2-BD59-A6C34878D82A}">
                    <a16:rowId xmlns:a16="http://schemas.microsoft.com/office/drawing/2014/main" val="1817506763"/>
                  </a:ext>
                </a:extLst>
              </a:tr>
              <a:tr h="2462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H.2.4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S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>
                          <a:effectLst/>
                        </a:rPr>
                        <a:t> 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extLst>
                  <a:ext uri="{0D108BD9-81ED-4DB2-BD59-A6C34878D82A}">
                    <a16:rowId xmlns:a16="http://schemas.microsoft.com/office/drawing/2014/main" val="2281970875"/>
                  </a:ext>
                </a:extLst>
              </a:tr>
              <a:tr h="2246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H.2.5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S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>
                          <a:effectLst/>
                        </a:rPr>
                        <a:t>İ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extLst>
                  <a:ext uri="{0D108BD9-81ED-4DB2-BD59-A6C34878D82A}">
                    <a16:rowId xmlns:a16="http://schemas.microsoft.com/office/drawing/2014/main" val="572287301"/>
                  </a:ext>
                </a:extLst>
              </a:tr>
              <a:tr h="2404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H.3.1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S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>
                          <a:effectLst/>
                        </a:rPr>
                        <a:t> 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extLst>
                  <a:ext uri="{0D108BD9-81ED-4DB2-BD59-A6C34878D82A}">
                    <a16:rowId xmlns:a16="http://schemas.microsoft.com/office/drawing/2014/main" val="1416185515"/>
                  </a:ext>
                </a:extLst>
              </a:tr>
              <a:tr h="21882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H.3.2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S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extLst>
                  <a:ext uri="{0D108BD9-81ED-4DB2-BD59-A6C34878D82A}">
                    <a16:rowId xmlns:a16="http://schemas.microsoft.com/office/drawing/2014/main" val="4112061886"/>
                  </a:ext>
                </a:extLst>
              </a:tr>
              <a:tr h="2346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H.3.3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S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>
                          <a:effectLst/>
                        </a:rPr>
                        <a:t> 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extLst>
                  <a:ext uri="{0D108BD9-81ED-4DB2-BD59-A6C34878D82A}">
                    <a16:rowId xmlns:a16="http://schemas.microsoft.com/office/drawing/2014/main" val="2127080235"/>
                  </a:ext>
                </a:extLst>
              </a:tr>
              <a:tr h="2387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H.4.1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S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>
                          <a:effectLst/>
                        </a:rPr>
                        <a:t> 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extLst>
                  <a:ext uri="{0D108BD9-81ED-4DB2-BD59-A6C34878D82A}">
                    <a16:rowId xmlns:a16="http://schemas.microsoft.com/office/drawing/2014/main" val="4283683193"/>
                  </a:ext>
                </a:extLst>
              </a:tr>
              <a:tr h="2304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H.4.2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S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>
                          <a:effectLst/>
                        </a:rPr>
                        <a:t> 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extLst>
                  <a:ext uri="{0D108BD9-81ED-4DB2-BD59-A6C34878D82A}">
                    <a16:rowId xmlns:a16="http://schemas.microsoft.com/office/drawing/2014/main" val="809694319"/>
                  </a:ext>
                </a:extLst>
              </a:tr>
              <a:tr h="2462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H.4.3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S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>
                          <a:effectLst/>
                        </a:rPr>
                        <a:t> 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>
                          <a:effectLst/>
                        </a:rPr>
                        <a:t>İ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extLst>
                  <a:ext uri="{0D108BD9-81ED-4DB2-BD59-A6C34878D82A}">
                    <a16:rowId xmlns:a16="http://schemas.microsoft.com/office/drawing/2014/main" val="4006708476"/>
                  </a:ext>
                </a:extLst>
              </a:tr>
              <a:tr h="2379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H.5.1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S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>
                          <a:effectLst/>
                        </a:rPr>
                        <a:t> 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extLst>
                  <a:ext uri="{0D108BD9-81ED-4DB2-BD59-A6C34878D82A}">
                    <a16:rowId xmlns:a16="http://schemas.microsoft.com/office/drawing/2014/main" val="107667366"/>
                  </a:ext>
                </a:extLst>
              </a:tr>
              <a:tr h="2288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H.5.2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S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>
                          <a:effectLst/>
                        </a:rPr>
                        <a:t>İ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extLst>
                  <a:ext uri="{0D108BD9-81ED-4DB2-BD59-A6C34878D82A}">
                    <a16:rowId xmlns:a16="http://schemas.microsoft.com/office/drawing/2014/main" val="3639331169"/>
                  </a:ext>
                </a:extLst>
              </a:tr>
              <a:tr h="23213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H.5.3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S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>
                          <a:effectLst/>
                        </a:rPr>
                        <a:t>İ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>
                          <a:effectLst/>
                        </a:rPr>
                        <a:t>İ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>
                          <a:effectLst/>
                        </a:rPr>
                        <a:t>İ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extLst>
                  <a:ext uri="{0D108BD9-81ED-4DB2-BD59-A6C34878D82A}">
                    <a16:rowId xmlns:a16="http://schemas.microsoft.com/office/drawing/2014/main" val="4075056651"/>
                  </a:ext>
                </a:extLst>
              </a:tr>
              <a:tr h="22215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H.5.4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S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>
                          <a:effectLst/>
                        </a:rPr>
                        <a:t> 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>
                          <a:effectLst/>
                        </a:rPr>
                        <a:t> 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extLst>
                  <a:ext uri="{0D108BD9-81ED-4DB2-BD59-A6C34878D82A}">
                    <a16:rowId xmlns:a16="http://schemas.microsoft.com/office/drawing/2014/main" val="1040413804"/>
                  </a:ext>
                </a:extLst>
              </a:tr>
              <a:tr h="2120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H.5.5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S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>
                          <a:effectLst/>
                        </a:rPr>
                        <a:t>İ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050" dirty="0">
                          <a:effectLst/>
                        </a:rPr>
                        <a:t>İ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054" marR="31054" marT="0" marB="0" anchor="b"/>
                </a:tc>
                <a:extLst>
                  <a:ext uri="{0D108BD9-81ED-4DB2-BD59-A6C34878D82A}">
                    <a16:rowId xmlns:a16="http://schemas.microsoft.com/office/drawing/2014/main" val="22642767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616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  <p:sndAc>
          <p:stSnd>
            <p:snd r:embed="rId2" name="type.wav"/>
          </p:stSnd>
        </p:sndAc>
      </p:transition>
    </mc:Choice>
    <mc:Fallback xmlns="">
      <p:transition spd="slow">
        <p:fade/>
        <p:sndAc>
          <p:stSnd>
            <p:snd r:embed="rId5" name="type.wav"/>
          </p:stSnd>
        </p:sndAc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781E46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Çapraz Köşesi Kesik Dikdörtgen 3"/>
          <p:cNvSpPr/>
          <p:nvPr/>
        </p:nvSpPr>
        <p:spPr>
          <a:xfrm>
            <a:off x="5636" y="6064731"/>
            <a:ext cx="12192000" cy="800100"/>
          </a:xfrm>
          <a:prstGeom prst="snip2DiagRect">
            <a:avLst>
              <a:gd name="adj1" fmla="val 0"/>
              <a:gd name="adj2" fmla="val 21885"/>
            </a:avLst>
          </a:prstGeom>
          <a:solidFill>
            <a:srgbClr val="F9D1A9"/>
          </a:solidFill>
          <a:effectLst>
            <a:glow rad="12700">
              <a:schemeClr val="bg1">
                <a:alpha val="80000"/>
              </a:schemeClr>
            </a:glow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1" i="0" u="none" strike="noStrike" kern="1200" cap="none" spc="0" normalizeH="0" baseline="0" noProof="0" dirty="0">
                <a:ln w="0"/>
                <a:solidFill>
                  <a:srgbClr val="781E4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Strateji Geliştirme Dairesi Başkanlığı</a:t>
            </a:r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5860" y="6095448"/>
            <a:ext cx="2520280" cy="740049"/>
          </a:xfrm>
          <a:prstGeom prst="rect">
            <a:avLst/>
          </a:prstGeom>
        </p:spPr>
      </p:pic>
      <p:sp>
        <p:nvSpPr>
          <p:cNvPr id="7" name="Dikdörtgen 6"/>
          <p:cNvSpPr/>
          <p:nvPr/>
        </p:nvSpPr>
        <p:spPr>
          <a:xfrm>
            <a:off x="9336360" y="6095449"/>
            <a:ext cx="2778774" cy="73866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400" b="1" i="0" u="none" strike="noStrike" kern="1200" cap="none" spc="0" normalizeH="0" baseline="0" noProof="0" dirty="0">
                <a:ln w="0"/>
                <a:solidFill>
                  <a:srgbClr val="781E4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E-posta	:strateji@asbu.edu.tr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400" b="1" i="0" u="none" strike="noStrike" kern="1200" cap="none" spc="0" normalizeH="0" baseline="0" noProof="0" dirty="0">
                <a:ln w="0"/>
                <a:solidFill>
                  <a:srgbClr val="781E4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Web	: www.asbu.edu.tr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400" b="1" i="0" u="none" strike="noStrike" kern="1200" cap="none" spc="0" normalizeH="0" baseline="0" noProof="0" dirty="0" err="1">
                <a:ln w="0"/>
                <a:solidFill>
                  <a:srgbClr val="781E4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Tlf</a:t>
            </a:r>
            <a:r>
              <a:rPr kumimoji="0" lang="tr-TR" sz="1400" b="1" i="0" u="none" strike="noStrike" kern="1200" cap="none" spc="0" normalizeH="0" baseline="0" noProof="0" dirty="0">
                <a:ln w="0"/>
                <a:solidFill>
                  <a:srgbClr val="781E4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	: 0 312 5964504</a:t>
            </a:r>
          </a:p>
        </p:txBody>
      </p:sp>
      <p:sp>
        <p:nvSpPr>
          <p:cNvPr id="2" name="Dikdörtgen 1"/>
          <p:cNvSpPr/>
          <p:nvPr/>
        </p:nvSpPr>
        <p:spPr>
          <a:xfrm>
            <a:off x="1415480" y="2547277"/>
            <a:ext cx="84969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4800" b="1" i="0" u="none" strike="noStrike" kern="1200" cap="none" spc="0" normalizeH="0" baseline="0" noProof="0" dirty="0">
              <a:ln>
                <a:noFill/>
              </a:ln>
              <a:solidFill>
                <a:srgbClr val="F9D1A9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3" name="Metin kutusu 2">
            <a:extLst>
              <a:ext uri="{FF2B5EF4-FFF2-40B4-BE49-F238E27FC236}">
                <a16:creationId xmlns:a16="http://schemas.microsoft.com/office/drawing/2014/main" id="{D45F6804-C576-40BF-9066-64F723F0641C}"/>
              </a:ext>
            </a:extLst>
          </p:cNvPr>
          <p:cNvSpPr txBox="1"/>
          <p:nvPr/>
        </p:nvSpPr>
        <p:spPr>
          <a:xfrm>
            <a:off x="191344" y="1850650"/>
            <a:ext cx="115932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marR="0" lvl="0" indent="-5715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tr-TR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BİR HEDEF KARTI ÖRNEĞİ Stratejik Plandan</a:t>
            </a:r>
          </a:p>
        </p:txBody>
      </p:sp>
      <p:graphicFrame>
        <p:nvGraphicFramePr>
          <p:cNvPr id="5" name="Tablo 4">
            <a:extLst>
              <a:ext uri="{FF2B5EF4-FFF2-40B4-BE49-F238E27FC236}">
                <a16:creationId xmlns:a16="http://schemas.microsoft.com/office/drawing/2014/main" id="{E6B4E5A5-9815-41F5-855D-541CA22799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4326932"/>
              </p:ext>
            </p:extLst>
          </p:nvPr>
        </p:nvGraphicFramePr>
        <p:xfrm>
          <a:off x="0" y="1580"/>
          <a:ext cx="12186366" cy="78969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03320">
                  <a:extLst>
                    <a:ext uri="{9D8B030D-6E8A-4147-A177-3AD203B41FA5}">
                      <a16:colId xmlns:a16="http://schemas.microsoft.com/office/drawing/2014/main" val="1050627135"/>
                    </a:ext>
                  </a:extLst>
                </a:gridCol>
                <a:gridCol w="1109181">
                  <a:extLst>
                    <a:ext uri="{9D8B030D-6E8A-4147-A177-3AD203B41FA5}">
                      <a16:colId xmlns:a16="http://schemas.microsoft.com/office/drawing/2014/main" val="30747965"/>
                    </a:ext>
                  </a:extLst>
                </a:gridCol>
                <a:gridCol w="1226193">
                  <a:extLst>
                    <a:ext uri="{9D8B030D-6E8A-4147-A177-3AD203B41FA5}">
                      <a16:colId xmlns:a16="http://schemas.microsoft.com/office/drawing/2014/main" val="1079744415"/>
                    </a:ext>
                  </a:extLst>
                </a:gridCol>
                <a:gridCol w="836153">
                  <a:extLst>
                    <a:ext uri="{9D8B030D-6E8A-4147-A177-3AD203B41FA5}">
                      <a16:colId xmlns:a16="http://schemas.microsoft.com/office/drawing/2014/main" val="4010180977"/>
                    </a:ext>
                  </a:extLst>
                </a:gridCol>
                <a:gridCol w="836153">
                  <a:extLst>
                    <a:ext uri="{9D8B030D-6E8A-4147-A177-3AD203B41FA5}">
                      <a16:colId xmlns:a16="http://schemas.microsoft.com/office/drawing/2014/main" val="234606284"/>
                    </a:ext>
                  </a:extLst>
                </a:gridCol>
                <a:gridCol w="836153">
                  <a:extLst>
                    <a:ext uri="{9D8B030D-6E8A-4147-A177-3AD203B41FA5}">
                      <a16:colId xmlns:a16="http://schemas.microsoft.com/office/drawing/2014/main" val="2129344699"/>
                    </a:ext>
                  </a:extLst>
                </a:gridCol>
                <a:gridCol w="838589">
                  <a:extLst>
                    <a:ext uri="{9D8B030D-6E8A-4147-A177-3AD203B41FA5}">
                      <a16:colId xmlns:a16="http://schemas.microsoft.com/office/drawing/2014/main" val="2731943840"/>
                    </a:ext>
                  </a:extLst>
                </a:gridCol>
                <a:gridCol w="828838">
                  <a:extLst>
                    <a:ext uri="{9D8B030D-6E8A-4147-A177-3AD203B41FA5}">
                      <a16:colId xmlns:a16="http://schemas.microsoft.com/office/drawing/2014/main" val="4117119442"/>
                    </a:ext>
                  </a:extLst>
                </a:gridCol>
                <a:gridCol w="1170126">
                  <a:extLst>
                    <a:ext uri="{9D8B030D-6E8A-4147-A177-3AD203B41FA5}">
                      <a16:colId xmlns:a16="http://schemas.microsoft.com/office/drawing/2014/main" val="4047774505"/>
                    </a:ext>
                  </a:extLst>
                </a:gridCol>
                <a:gridCol w="1501660">
                  <a:extLst>
                    <a:ext uri="{9D8B030D-6E8A-4147-A177-3AD203B41FA5}">
                      <a16:colId xmlns:a16="http://schemas.microsoft.com/office/drawing/2014/main" val="1747275150"/>
                    </a:ext>
                  </a:extLst>
                </a:gridCol>
              </a:tblGrid>
              <a:tr h="3913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r-TR" sz="1100" kern="0">
                          <a:solidFill>
                            <a:schemeClr val="tx1"/>
                          </a:solidFill>
                          <a:effectLst/>
                        </a:rPr>
                        <a:t>Amaç</a:t>
                      </a:r>
                      <a:endParaRPr lang="tr-TR" sz="1200" b="1" ker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ctr">
                    <a:solidFill>
                      <a:srgbClr val="781E46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200">
                          <a:solidFill>
                            <a:schemeClr val="tx1"/>
                          </a:solidFill>
                          <a:effectLst/>
                        </a:rPr>
                        <a:t>A1. SOSYAL BİLİMLER ALANINDA BİR ARAŞTIRMA ÜNİVERSİTESİ YETKİNLİĞİ KAZANMAK.</a:t>
                      </a:r>
                      <a:endParaRPr lang="tr-TR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ctr">
                    <a:solidFill>
                      <a:srgbClr val="781E4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112002"/>
                  </a:ext>
                </a:extLst>
              </a:tr>
              <a:tr h="3664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100">
                          <a:solidFill>
                            <a:schemeClr val="tx1"/>
                          </a:solidFill>
                          <a:effectLst/>
                        </a:rPr>
                        <a:t>Hedef</a:t>
                      </a:r>
                      <a:endParaRPr lang="tr-TR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ctr">
                    <a:solidFill>
                      <a:srgbClr val="781E46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tr-TR" sz="1800" dirty="0">
                          <a:solidFill>
                            <a:schemeClr val="tx1"/>
                          </a:solidFill>
                          <a:effectLst/>
                        </a:rPr>
                        <a:t>H1.3. Sosyal bilimler alanında öncü ve disiplinler arası araştırmaları tasarlamak, desteklemek ve yürütmek.</a:t>
                      </a:r>
                      <a:endParaRPr lang="tr-TR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>
                    <a:solidFill>
                      <a:srgbClr val="781E4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4760142"/>
                  </a:ext>
                </a:extLst>
              </a:tr>
              <a:tr h="51099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100">
                          <a:solidFill>
                            <a:schemeClr val="tx1"/>
                          </a:solidFill>
                          <a:effectLst/>
                        </a:rPr>
                        <a:t>Performans Göstergeleri</a:t>
                      </a:r>
                      <a:endParaRPr lang="tr-TR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600">
                          <a:effectLst/>
                        </a:rPr>
                        <a:t>Hedefe Etkisi (%)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600">
                          <a:effectLst/>
                        </a:rPr>
                        <a:t>Plan Dönemi Başlangıç Değeri 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600">
                          <a:effectLst/>
                        </a:rPr>
                        <a:t>2020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600" dirty="0">
                          <a:effectLst/>
                        </a:rPr>
                        <a:t>2021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600" dirty="0">
                          <a:effectLst/>
                        </a:rPr>
                        <a:t>2022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600" dirty="0">
                          <a:effectLst/>
                        </a:rPr>
                        <a:t>2023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600" dirty="0">
                          <a:effectLst/>
                        </a:rPr>
                        <a:t>2024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50">
                          <a:effectLst/>
                        </a:rPr>
                        <a:t>İzleme Sıklığı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50">
                          <a:effectLst/>
                        </a:rPr>
                        <a:t>Raporlama Sıklığı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ctr"/>
                </a:tc>
                <a:extLst>
                  <a:ext uri="{0D108BD9-81ED-4DB2-BD59-A6C34878D82A}">
                    <a16:rowId xmlns:a16="http://schemas.microsoft.com/office/drawing/2014/main" val="1125457251"/>
                  </a:ext>
                </a:extLst>
              </a:tr>
              <a:tr h="47309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100">
                          <a:solidFill>
                            <a:schemeClr val="tx1"/>
                          </a:solidFill>
                          <a:effectLst/>
                        </a:rPr>
                        <a:t>PG1.3.1: Tanımlanan öncü araştırma alan sayısı</a:t>
                      </a:r>
                      <a:endParaRPr lang="tr-TR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tr-TR" sz="1800">
                          <a:effectLst/>
                        </a:rPr>
                        <a:t>25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ctr"/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tr-TR" sz="1800">
                          <a:effectLst/>
                        </a:rPr>
                        <a:t>0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ctr"/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tr-TR" sz="1800">
                          <a:effectLst/>
                        </a:rPr>
                        <a:t>1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ctr"/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tr-TR" sz="1800">
                          <a:effectLst/>
                        </a:rPr>
                        <a:t>2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ctr"/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tr-TR" sz="1800">
                          <a:effectLst/>
                        </a:rPr>
                        <a:t>3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tr-TR" sz="1800">
                          <a:effectLst/>
                        </a:rPr>
                        <a:t>4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ctr"/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tr-TR" sz="1800" dirty="0">
                          <a:effectLst/>
                        </a:rPr>
                        <a:t>5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ctr"/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tr-TR" sz="1050" dirty="0">
                          <a:effectLst/>
                        </a:rPr>
                        <a:t>6 ayda 1 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50" dirty="0">
                          <a:effectLst/>
                        </a:rPr>
                        <a:t> </a:t>
                      </a:r>
                      <a:endParaRPr lang="tr-TR" sz="11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50" dirty="0">
                          <a:effectLst/>
                        </a:rPr>
                        <a:t>Yılda 1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ctr"/>
                </a:tc>
                <a:extLst>
                  <a:ext uri="{0D108BD9-81ED-4DB2-BD59-A6C34878D82A}">
                    <a16:rowId xmlns:a16="http://schemas.microsoft.com/office/drawing/2014/main" val="112298138"/>
                  </a:ext>
                </a:extLst>
              </a:tr>
              <a:tr h="54770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100">
                          <a:solidFill>
                            <a:schemeClr val="tx1"/>
                          </a:solidFill>
                          <a:effectLst/>
                        </a:rPr>
                        <a:t>PG1.3.2: ASBÜ tarafından desteklenen öncü ve disiplinlerarası yayın sayısı </a:t>
                      </a:r>
                      <a:endParaRPr lang="tr-TR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tr-TR" sz="1800" dirty="0">
                          <a:effectLst/>
                        </a:rPr>
                        <a:t>25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ctr"/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tr-TR" sz="1800">
                          <a:effectLst/>
                        </a:rPr>
                        <a:t>0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ctr"/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tr-TR" sz="1800">
                          <a:effectLst/>
                        </a:rPr>
                        <a:t>0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ctr"/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tr-TR" sz="1800">
                          <a:effectLst/>
                        </a:rPr>
                        <a:t>1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tr-TR" sz="1800">
                          <a:effectLst/>
                        </a:rPr>
                        <a:t>2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ctr"/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tr-TR" sz="1800" dirty="0">
                          <a:effectLst/>
                        </a:rPr>
                        <a:t>3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ctr"/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tr-TR" sz="1800" dirty="0">
                          <a:effectLst/>
                        </a:rPr>
                        <a:t>4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ctr"/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tr-TR" sz="1050">
                          <a:effectLst/>
                        </a:rPr>
                        <a:t>6 ayda 1 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50">
                          <a:effectLst/>
                        </a:rPr>
                        <a:t>Yılda 1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ctr"/>
                </a:tc>
                <a:extLst>
                  <a:ext uri="{0D108BD9-81ED-4DB2-BD59-A6C34878D82A}">
                    <a16:rowId xmlns:a16="http://schemas.microsoft.com/office/drawing/2014/main" val="4065820210"/>
                  </a:ext>
                </a:extLst>
              </a:tr>
              <a:tr h="47309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100">
                          <a:solidFill>
                            <a:schemeClr val="tx1"/>
                          </a:solidFill>
                          <a:effectLst/>
                        </a:rPr>
                        <a:t>PG1.3.3. ASBÜ tarafından desteklenen öncü ve disiplinlerarası proje  sayısı</a:t>
                      </a:r>
                      <a:endParaRPr lang="tr-TR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tr-TR" sz="1800">
                          <a:effectLst/>
                        </a:rPr>
                        <a:t>25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ctr"/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tr-TR" sz="1800">
                          <a:effectLst/>
                        </a:rPr>
                        <a:t>0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ctr"/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tr-TR" sz="1800">
                          <a:effectLst/>
                        </a:rPr>
                        <a:t>1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ctr"/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tr-TR" sz="1800">
                          <a:effectLst/>
                        </a:rPr>
                        <a:t>2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tr-TR" sz="1800">
                          <a:effectLst/>
                        </a:rPr>
                        <a:t>3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ctr"/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tr-TR" sz="1800">
                          <a:effectLst/>
                        </a:rPr>
                        <a:t>4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ctr"/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tr-TR" sz="1800" dirty="0">
                          <a:effectLst/>
                        </a:rPr>
                        <a:t>5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ctr"/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tr-TR" sz="1050">
                          <a:effectLst/>
                        </a:rPr>
                        <a:t>6 ayda 1 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50">
                          <a:effectLst/>
                        </a:rPr>
                        <a:t> </a:t>
                      </a:r>
                      <a:endParaRPr lang="tr-TR" sz="11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50">
                          <a:effectLst/>
                        </a:rPr>
                        <a:t>Yılda 1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ctr"/>
                </a:tc>
                <a:extLst>
                  <a:ext uri="{0D108BD9-81ED-4DB2-BD59-A6C34878D82A}">
                    <a16:rowId xmlns:a16="http://schemas.microsoft.com/office/drawing/2014/main" val="3875596143"/>
                  </a:ext>
                </a:extLst>
              </a:tr>
              <a:tr h="46920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100">
                          <a:solidFill>
                            <a:schemeClr val="tx1"/>
                          </a:solidFill>
                          <a:effectLst/>
                        </a:rPr>
                        <a:t>PG1.3.4. Dış destekli  öncü ve disiplinlerarası proje  sayısı</a:t>
                      </a:r>
                      <a:endParaRPr lang="tr-TR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ctr">
                    <a:solidFill>
                      <a:srgbClr val="781E46"/>
                    </a:solidFill>
                  </a:tcPr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tr-TR" sz="1800">
                          <a:effectLst/>
                        </a:rPr>
                        <a:t>25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ctr"/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tr-TR" sz="1800">
                          <a:effectLst/>
                        </a:rPr>
                        <a:t>0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ctr"/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tr-TR" sz="1800">
                          <a:effectLst/>
                        </a:rPr>
                        <a:t>1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ctr"/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tr-TR" sz="1800">
                          <a:effectLst/>
                        </a:rPr>
                        <a:t>2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tr-TR" sz="1800">
                          <a:effectLst/>
                        </a:rPr>
                        <a:t>3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ctr"/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tr-TR" sz="1800">
                          <a:effectLst/>
                        </a:rPr>
                        <a:t>4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ctr"/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tr-TR" sz="1800" dirty="0">
                          <a:effectLst/>
                        </a:rPr>
                        <a:t>5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ctr"/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tr-TR" sz="1050">
                          <a:effectLst/>
                        </a:rPr>
                        <a:t>6 ayda 1 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50" dirty="0">
                          <a:effectLst/>
                        </a:rPr>
                        <a:t> </a:t>
                      </a:r>
                      <a:endParaRPr lang="tr-TR" sz="11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050" dirty="0">
                          <a:effectLst/>
                        </a:rPr>
                        <a:t>Yılda 1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ctr"/>
                </a:tc>
                <a:extLst>
                  <a:ext uri="{0D108BD9-81ED-4DB2-BD59-A6C34878D82A}">
                    <a16:rowId xmlns:a16="http://schemas.microsoft.com/office/drawing/2014/main" val="1425812295"/>
                  </a:ext>
                </a:extLst>
              </a:tr>
              <a:tr h="2865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100">
                          <a:solidFill>
                            <a:schemeClr val="tx1"/>
                          </a:solidFill>
                          <a:effectLst/>
                        </a:rPr>
                        <a:t>Sorumlu Birim</a:t>
                      </a:r>
                      <a:endParaRPr lang="tr-TR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ctr">
                    <a:solidFill>
                      <a:srgbClr val="781E46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100">
                          <a:effectLst/>
                        </a:rPr>
                        <a:t>İlgil Rektör Yardımcısı</a:t>
                      </a:r>
                      <a:endParaRPr lang="tr-T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7212783"/>
                  </a:ext>
                </a:extLst>
              </a:tr>
              <a:tr h="2965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100">
                          <a:solidFill>
                            <a:schemeClr val="tx1"/>
                          </a:solidFill>
                          <a:effectLst/>
                        </a:rPr>
                        <a:t>İş Birliği yapılacak Birim(ler)</a:t>
                      </a:r>
                      <a:endParaRPr lang="tr-TR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ctr">
                    <a:solidFill>
                      <a:srgbClr val="781E46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100" dirty="0">
                          <a:effectLst/>
                        </a:rPr>
                        <a:t> Fakülteler; Enstitüler; Yüksekokullar, İdari ve Mali İşler Daire Başkanlığı, Bilimsel Araştırma Projeleri Koordinatörlüğü, Araştırma Yönetimi Komisyonu</a:t>
                      </a:r>
                      <a:endParaRPr lang="tr-T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6036793"/>
                  </a:ext>
                </a:extLst>
              </a:tr>
              <a:tr h="6683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100">
                          <a:solidFill>
                            <a:schemeClr val="tx1"/>
                          </a:solidFill>
                          <a:effectLst/>
                        </a:rPr>
                        <a:t>Riskler</a:t>
                      </a:r>
                      <a:endParaRPr lang="tr-TR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>
                    <a:solidFill>
                      <a:srgbClr val="781E46"/>
                    </a:solidFill>
                  </a:tcPr>
                </a:tc>
                <a:tc gridSpan="9"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tr-TR" sz="1100" dirty="0">
                          <a:effectLst/>
                        </a:rPr>
                        <a:t>Mali yetersizlikler, fiziki yetersizlikler ve yasal izinler.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tr-TR" sz="1100" dirty="0">
                          <a:effectLst/>
                        </a:rPr>
                        <a:t>İlgili projelere ilişkin kaynakların mevzuat gereği kısıtlanması ve sonucunda öncelikli proje desteklerinin yapılamaması.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tr-TR" sz="1100" dirty="0">
                          <a:effectLst/>
                        </a:rPr>
                        <a:t>Araştırma laboratuvarlarına yeterli sayı ve nitelikte personelin istihdam edilememesi.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7331648"/>
                  </a:ext>
                </a:extLst>
              </a:tr>
              <a:tr h="9361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100" dirty="0">
                          <a:solidFill>
                            <a:schemeClr val="tx1"/>
                          </a:solidFill>
                          <a:effectLst/>
                        </a:rPr>
                        <a:t>Stratejiler</a:t>
                      </a:r>
                      <a:endParaRPr lang="tr-TR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>
                    <a:solidFill>
                      <a:srgbClr val="781E46"/>
                    </a:solidFill>
                  </a:tcPr>
                </a:tc>
                <a:tc gridSpan="9"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tr-TR" sz="1100" dirty="0">
                          <a:effectLst/>
                        </a:rPr>
                        <a:t>Öncü ve disiplinler arası araştırma projeleri için kurum içi ve kurum dışı finansal destekler aramak.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tr-TR" sz="1100" dirty="0">
                          <a:effectLst/>
                        </a:rPr>
                        <a:t>Öncü ve </a:t>
                      </a:r>
                      <a:r>
                        <a:rPr lang="tr-TR" sz="1100" dirty="0" err="1">
                          <a:effectLst/>
                        </a:rPr>
                        <a:t>disiplinlerarası</a:t>
                      </a:r>
                      <a:r>
                        <a:rPr lang="tr-TR" sz="1100" dirty="0">
                          <a:effectLst/>
                        </a:rPr>
                        <a:t> araştırma deneyimlerini incelemek ve iyi örneklerden yararlanmak. 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tr-TR" sz="1100" dirty="0">
                          <a:effectLst/>
                        </a:rPr>
                        <a:t>Üniversite ölçeğinde öncü ve disiplinler arası araştırmalar için fikir geliştirme, planlama ve uygulama.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6914135"/>
                  </a:ext>
                </a:extLst>
              </a:tr>
              <a:tr h="2445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100" dirty="0">
                          <a:solidFill>
                            <a:schemeClr val="tx1"/>
                          </a:solidFill>
                          <a:effectLst/>
                        </a:rPr>
                        <a:t>Maliyet Tahmini</a:t>
                      </a:r>
                      <a:endParaRPr lang="tr-TR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>
                    <a:solidFill>
                      <a:srgbClr val="781E46"/>
                    </a:solidFill>
                  </a:tcPr>
                </a:tc>
                <a:tc gridSpan="9">
                  <a:txBody>
                    <a:bodyPr/>
                    <a:lstStyle/>
                    <a:p>
                      <a:pPr marL="24828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2.200.000,00 TL.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7147015"/>
                  </a:ext>
                </a:extLst>
              </a:tr>
              <a:tr h="413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100" dirty="0">
                          <a:solidFill>
                            <a:schemeClr val="tx1"/>
                          </a:solidFill>
                          <a:effectLst/>
                        </a:rPr>
                        <a:t>Tespitler</a:t>
                      </a:r>
                      <a:endParaRPr lang="tr-TR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>
                    <a:solidFill>
                      <a:srgbClr val="781E46"/>
                    </a:solidFill>
                  </a:tcPr>
                </a:tc>
                <a:tc gridSpan="9"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tr-TR" sz="1100" dirty="0">
                          <a:effectLst/>
                        </a:rPr>
                        <a:t>Türkiye’nin ilk ve tek sosyal bilimler ihtisas devlet üniversitesi olarak alanında öncü araştırmalar yapmasının beklenmesi.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tr-TR" sz="1100" dirty="0">
                          <a:effectLst/>
                        </a:rPr>
                        <a:t>Bilimsel ilerlemede öncü araştırmaların sağlayacağı yüksek katkı.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tr-TR" sz="1100" dirty="0">
                          <a:effectLst/>
                        </a:rPr>
                        <a:t>Ulusal rekabet avantajı kazandıracak öncü araştırmaların yok denecek derecede az olması. </a:t>
                      </a:r>
                    </a:p>
                    <a:p>
                      <a:pPr marL="24828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 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5138531"/>
                  </a:ext>
                </a:extLst>
              </a:tr>
              <a:tr h="6006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100" dirty="0">
                          <a:solidFill>
                            <a:schemeClr val="tx1"/>
                          </a:solidFill>
                          <a:effectLst/>
                        </a:rPr>
                        <a:t>İhtiyaçlar</a:t>
                      </a:r>
                      <a:endParaRPr lang="tr-TR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>
                    <a:solidFill>
                      <a:srgbClr val="781E46"/>
                    </a:solidFill>
                  </a:tcPr>
                </a:tc>
                <a:tc gridSpan="9"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tr-TR" sz="1100" dirty="0">
                          <a:effectLst/>
                        </a:rPr>
                        <a:t>Araştırma konusunda öncü uluslararası kurum ve kuruluşlarla işbirliği yapmak. 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tr-TR" sz="1100" dirty="0" err="1">
                          <a:effectLst/>
                        </a:rPr>
                        <a:t>ASBÜ’nün</a:t>
                      </a:r>
                      <a:r>
                        <a:rPr lang="tr-TR" sz="1100" dirty="0">
                          <a:effectLst/>
                        </a:rPr>
                        <a:t> öncü ve disiplinler arası araştırmalar yapacak kapasitesini geliştirmek.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tr-TR" sz="1100" dirty="0">
                          <a:effectLst/>
                        </a:rPr>
                        <a:t>Sosyal bilimlerde öncü ve disiplinler arası araştırma altyapısını geliştirmek.</a:t>
                      </a:r>
                    </a:p>
                    <a:p>
                      <a:pPr marL="24828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 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500" marR="35500" marT="0" marB="0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873235"/>
                  </a:ext>
                </a:extLst>
              </a:tr>
            </a:tbl>
          </a:graphicData>
        </a:graphic>
      </p:graphicFrame>
      <p:sp>
        <p:nvSpPr>
          <p:cNvPr id="8" name="Dikdörtgen 7">
            <a:extLst>
              <a:ext uri="{FF2B5EF4-FFF2-40B4-BE49-F238E27FC236}">
                <a16:creationId xmlns:a16="http://schemas.microsoft.com/office/drawing/2014/main" id="{09EA216B-1EC8-45CA-969E-A2AABFE9337D}"/>
              </a:ext>
            </a:extLst>
          </p:cNvPr>
          <p:cNvSpPr/>
          <p:nvPr/>
        </p:nvSpPr>
        <p:spPr>
          <a:xfrm rot="19272208">
            <a:off x="761320" y="3606101"/>
            <a:ext cx="1088312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0" cap="none" spc="0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HEDEF KARTI ÖRNEĞİ</a:t>
            </a:r>
          </a:p>
        </p:txBody>
      </p:sp>
    </p:spTree>
    <p:extLst>
      <p:ext uri="{BB962C8B-B14F-4D97-AF65-F5344CB8AC3E}">
        <p14:creationId xmlns:p14="http://schemas.microsoft.com/office/powerpoint/2010/main" val="1880144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  <p:sndAc>
          <p:stSnd>
            <p:snd r:embed="rId2" name="type.wav"/>
          </p:stSnd>
        </p:sndAc>
      </p:transition>
    </mc:Choice>
    <mc:Fallback xmlns="">
      <p:transition spd="slow">
        <p:fade/>
        <p:sndAc>
          <p:stSnd>
            <p:snd r:embed="rId5" name="type.wav"/>
          </p:stSnd>
        </p:sndAc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781E46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719736" y="0"/>
            <a:ext cx="4392488" cy="283829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6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MEVZUAT</a:t>
            </a:r>
          </a:p>
        </p:txBody>
      </p:sp>
      <p:sp>
        <p:nvSpPr>
          <p:cNvPr id="4" name="Çapraz Köşesi Kesik Dikdörtgen 3"/>
          <p:cNvSpPr/>
          <p:nvPr/>
        </p:nvSpPr>
        <p:spPr>
          <a:xfrm>
            <a:off x="5636" y="6064731"/>
            <a:ext cx="12192000" cy="800100"/>
          </a:xfrm>
          <a:prstGeom prst="snip2DiagRect">
            <a:avLst>
              <a:gd name="adj1" fmla="val 0"/>
              <a:gd name="adj2" fmla="val 21885"/>
            </a:avLst>
          </a:prstGeom>
          <a:solidFill>
            <a:srgbClr val="F9D1A9"/>
          </a:solidFill>
          <a:effectLst>
            <a:glow rad="12700">
              <a:schemeClr val="bg1">
                <a:alpha val="80000"/>
              </a:schemeClr>
            </a:glow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1" i="0" u="none" strike="noStrike" kern="1200" cap="none" spc="0" normalizeH="0" baseline="0" noProof="0" dirty="0">
                <a:ln w="0"/>
                <a:solidFill>
                  <a:srgbClr val="781E4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Strateji Geliştirme Dairesi Başkanlığı</a:t>
            </a:r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5860" y="6095448"/>
            <a:ext cx="2520280" cy="740049"/>
          </a:xfrm>
          <a:prstGeom prst="rect">
            <a:avLst/>
          </a:prstGeom>
        </p:spPr>
      </p:pic>
      <p:sp>
        <p:nvSpPr>
          <p:cNvPr id="7" name="Dikdörtgen 6"/>
          <p:cNvSpPr/>
          <p:nvPr/>
        </p:nvSpPr>
        <p:spPr>
          <a:xfrm>
            <a:off x="9336360" y="6095449"/>
            <a:ext cx="2778774" cy="73866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400" b="1" i="0" u="none" strike="noStrike" kern="1200" cap="none" spc="0" normalizeH="0" baseline="0" noProof="0" dirty="0">
                <a:ln w="0"/>
                <a:solidFill>
                  <a:srgbClr val="781E4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E-posta	:strateji@asbu.edu.tr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400" b="1" i="0" u="none" strike="noStrike" kern="1200" cap="none" spc="0" normalizeH="0" baseline="0" noProof="0" dirty="0">
                <a:ln w="0"/>
                <a:solidFill>
                  <a:srgbClr val="781E4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Web	: www.asbu.edu.tr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400" b="1" i="0" u="none" strike="noStrike" kern="1200" cap="none" spc="0" normalizeH="0" baseline="0" noProof="0" dirty="0" err="1">
                <a:ln w="0"/>
                <a:solidFill>
                  <a:srgbClr val="781E4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Tlf</a:t>
            </a:r>
            <a:r>
              <a:rPr kumimoji="0" lang="tr-TR" sz="1400" b="1" i="0" u="none" strike="noStrike" kern="1200" cap="none" spc="0" normalizeH="0" baseline="0" noProof="0" dirty="0">
                <a:ln w="0"/>
                <a:solidFill>
                  <a:srgbClr val="781E4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	: 0 312 5964504</a:t>
            </a:r>
          </a:p>
        </p:txBody>
      </p:sp>
      <p:sp>
        <p:nvSpPr>
          <p:cNvPr id="2" name="Dikdörtgen 1"/>
          <p:cNvSpPr/>
          <p:nvPr/>
        </p:nvSpPr>
        <p:spPr>
          <a:xfrm>
            <a:off x="1415480" y="2547277"/>
            <a:ext cx="84969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4800" b="1" i="0" u="none" strike="noStrike" kern="1200" cap="none" spc="0" normalizeH="0" baseline="0" noProof="0" dirty="0">
              <a:ln>
                <a:noFill/>
              </a:ln>
              <a:solidFill>
                <a:srgbClr val="F9D1A9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98" y="0"/>
            <a:ext cx="12176402" cy="6107950"/>
          </a:xfrm>
          <a:prstGeom prst="rect">
            <a:avLst/>
          </a:prstGeom>
        </p:spPr>
      </p:pic>
      <p:sp>
        <p:nvSpPr>
          <p:cNvPr id="8" name="Dikdörtgen 7"/>
          <p:cNvSpPr/>
          <p:nvPr/>
        </p:nvSpPr>
        <p:spPr>
          <a:xfrm>
            <a:off x="7968208" y="4725144"/>
            <a:ext cx="375045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5400" b="1" i="0" u="none" strike="noStrike" kern="1200" cap="none" spc="0" normalizeH="0" baseline="0" noProof="0" dirty="0">
                <a:ln w="22225">
                  <a:solidFill>
                    <a:srgbClr val="A50E82"/>
                  </a:solidFill>
                  <a:prstDash val="solid"/>
                </a:ln>
                <a:solidFill>
                  <a:srgbClr val="F9D1A9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MEVZUAT</a:t>
            </a:r>
          </a:p>
        </p:txBody>
      </p:sp>
    </p:spTree>
    <p:extLst>
      <p:ext uri="{BB962C8B-B14F-4D97-AF65-F5344CB8AC3E}">
        <p14:creationId xmlns:p14="http://schemas.microsoft.com/office/powerpoint/2010/main" val="898715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  <p:sndAc>
          <p:stSnd>
            <p:snd r:embed="rId2" name="type.wav"/>
          </p:stSnd>
        </p:sndAc>
      </p:transition>
    </mc:Choice>
    <mc:Fallback xmlns="">
      <p:transition spd="slow">
        <p:fade/>
        <p:sndAc>
          <p:stSnd>
            <p:snd r:embed="rId5" name="typ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781E46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Çapraz Köşesi Kesik Dikdörtgen 3"/>
          <p:cNvSpPr/>
          <p:nvPr/>
        </p:nvSpPr>
        <p:spPr>
          <a:xfrm>
            <a:off x="5636" y="6064731"/>
            <a:ext cx="12192000" cy="800100"/>
          </a:xfrm>
          <a:prstGeom prst="snip2DiagRect">
            <a:avLst>
              <a:gd name="adj1" fmla="val 0"/>
              <a:gd name="adj2" fmla="val 21885"/>
            </a:avLst>
          </a:prstGeom>
          <a:solidFill>
            <a:srgbClr val="F9D1A9"/>
          </a:solidFill>
          <a:effectLst>
            <a:glow rad="12700">
              <a:schemeClr val="bg1">
                <a:alpha val="80000"/>
              </a:schemeClr>
            </a:glow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1" i="0" u="none" strike="noStrike" kern="1200" cap="none" spc="0" normalizeH="0" baseline="0" noProof="0" dirty="0">
                <a:ln w="0"/>
                <a:solidFill>
                  <a:srgbClr val="781E4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Strateji Geliştirme Dairesi Başkanlığı</a:t>
            </a:r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5860" y="6095448"/>
            <a:ext cx="2520280" cy="740049"/>
          </a:xfrm>
          <a:prstGeom prst="rect">
            <a:avLst/>
          </a:prstGeom>
        </p:spPr>
      </p:pic>
      <p:sp>
        <p:nvSpPr>
          <p:cNvPr id="7" name="Dikdörtgen 6"/>
          <p:cNvSpPr/>
          <p:nvPr/>
        </p:nvSpPr>
        <p:spPr>
          <a:xfrm>
            <a:off x="9336360" y="6095449"/>
            <a:ext cx="2778774" cy="73866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400" b="1" i="0" u="none" strike="noStrike" kern="1200" cap="none" spc="0" normalizeH="0" baseline="0" noProof="0" dirty="0">
                <a:ln w="0"/>
                <a:solidFill>
                  <a:srgbClr val="781E4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E-posta	:strateji@asbu.edu.tr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400" b="1" i="0" u="none" strike="noStrike" kern="1200" cap="none" spc="0" normalizeH="0" baseline="0" noProof="0" dirty="0">
                <a:ln w="0"/>
                <a:solidFill>
                  <a:srgbClr val="781E4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Web	: www.asbu.edu.tr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400" b="1" i="0" u="none" strike="noStrike" kern="1200" cap="none" spc="0" normalizeH="0" baseline="0" noProof="0" dirty="0" err="1">
                <a:ln w="0"/>
                <a:solidFill>
                  <a:srgbClr val="781E4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Tlf</a:t>
            </a:r>
            <a:r>
              <a:rPr kumimoji="0" lang="tr-TR" sz="1400" b="1" i="0" u="none" strike="noStrike" kern="1200" cap="none" spc="0" normalizeH="0" baseline="0" noProof="0" dirty="0">
                <a:ln w="0"/>
                <a:solidFill>
                  <a:srgbClr val="781E4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	: 0 312 5964504</a:t>
            </a:r>
          </a:p>
        </p:txBody>
      </p:sp>
      <p:sp>
        <p:nvSpPr>
          <p:cNvPr id="2" name="Dikdörtgen 1"/>
          <p:cNvSpPr/>
          <p:nvPr/>
        </p:nvSpPr>
        <p:spPr>
          <a:xfrm>
            <a:off x="1415480" y="2547277"/>
            <a:ext cx="84969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4800" b="1" i="0" u="none" strike="noStrike" kern="1200" cap="none" spc="0" normalizeH="0" baseline="0" noProof="0" dirty="0">
              <a:ln>
                <a:noFill/>
              </a:ln>
              <a:solidFill>
                <a:srgbClr val="F9D1A9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3" name="Metin kutusu 2">
            <a:extLst>
              <a:ext uri="{FF2B5EF4-FFF2-40B4-BE49-F238E27FC236}">
                <a16:creationId xmlns:a16="http://schemas.microsoft.com/office/drawing/2014/main" id="{D45F6804-C576-40BF-9066-64F723F0641C}"/>
              </a:ext>
            </a:extLst>
          </p:cNvPr>
          <p:cNvSpPr txBox="1"/>
          <p:nvPr/>
        </p:nvSpPr>
        <p:spPr>
          <a:xfrm>
            <a:off x="191344" y="188640"/>
            <a:ext cx="1159328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lvl="0" indent="-571500" algn="just">
              <a:buFont typeface="Wingdings" panose="05000000000000000000" pitchFamily="2" charset="2"/>
              <a:buChar char="ü"/>
              <a:defRPr/>
            </a:pPr>
            <a:r>
              <a:rPr kumimoji="0" lang="tr-TR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Üniversitemiz Stratejik Planı, </a:t>
            </a:r>
            <a:r>
              <a:rPr lang="tr-TR" sz="4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2020 Yılı Stratejik Plan değerlendirme raporu  </a:t>
            </a:r>
            <a:r>
              <a:rPr kumimoji="0" lang="tr-TR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Sorumlu ve İş birliği yapılacak birimlerden gelen veriler doğrultusunda hazırlanmış olup aşağıda </a:t>
            </a:r>
            <a:r>
              <a:rPr kumimoji="0" lang="tr-TR" sz="4000" b="1" i="1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performans göstergelerine yeterince ulaşılamayan verilere yer verilmiştir. </a:t>
            </a:r>
          </a:p>
          <a:p>
            <a:pPr lvl="0" algn="just">
              <a:defRPr/>
            </a:pPr>
            <a:endParaRPr kumimoji="0" lang="tr-TR" sz="4000" b="1" i="1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571500" lvl="0" indent="-571500" algn="just">
              <a:buFont typeface="Wingdings" panose="05000000000000000000" pitchFamily="2" charset="2"/>
              <a:buChar char="ü"/>
              <a:defRPr/>
            </a:pPr>
            <a:r>
              <a:rPr kumimoji="0" lang="tr-TR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söz konusu performans göstergelerinin gerçekleşmesi için </a:t>
            </a:r>
            <a:r>
              <a:rPr kumimoji="0" lang="tr-TR" sz="4000" b="1" i="1" u="sng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görüş ve önerileriniz </a:t>
            </a:r>
            <a:r>
              <a:rPr kumimoji="0" lang="tr-TR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önem arz etmektedir.</a:t>
            </a:r>
          </a:p>
        </p:txBody>
      </p:sp>
    </p:spTree>
    <p:extLst>
      <p:ext uri="{BB962C8B-B14F-4D97-AF65-F5344CB8AC3E}">
        <p14:creationId xmlns:p14="http://schemas.microsoft.com/office/powerpoint/2010/main" val="3041950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  <p:sndAc>
          <p:stSnd>
            <p:snd r:embed="rId2" name="type.wav"/>
          </p:stSnd>
        </p:sndAc>
      </p:transition>
    </mc:Choice>
    <mc:Fallback xmlns="">
      <p:transition spd="slow">
        <p:fade/>
        <p:sndAc>
          <p:stSnd>
            <p:snd r:embed="rId5" name="type.wav"/>
          </p:stSnd>
        </p:sndAc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781E46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Çapraz Köşesi Kesik Dikdörtgen 3"/>
          <p:cNvSpPr/>
          <p:nvPr/>
        </p:nvSpPr>
        <p:spPr>
          <a:xfrm>
            <a:off x="5636" y="6064731"/>
            <a:ext cx="12192000" cy="800100"/>
          </a:xfrm>
          <a:prstGeom prst="snip2DiagRect">
            <a:avLst>
              <a:gd name="adj1" fmla="val 0"/>
              <a:gd name="adj2" fmla="val 21885"/>
            </a:avLst>
          </a:prstGeom>
          <a:solidFill>
            <a:srgbClr val="F9D1A9"/>
          </a:solidFill>
          <a:effectLst>
            <a:glow rad="12700">
              <a:schemeClr val="bg1">
                <a:alpha val="80000"/>
              </a:schemeClr>
            </a:glow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b="1" dirty="0">
                <a:ln w="0"/>
                <a:solidFill>
                  <a:srgbClr val="781E4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libri" panose="020F0502020204030204"/>
              </a:rPr>
              <a:t>Strateji Geliştirme Dairesi Başkanlığı</a:t>
            </a:r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5860" y="6095448"/>
            <a:ext cx="2520280" cy="740049"/>
          </a:xfrm>
          <a:prstGeom prst="rect">
            <a:avLst/>
          </a:prstGeom>
        </p:spPr>
      </p:pic>
      <p:sp>
        <p:nvSpPr>
          <p:cNvPr id="7" name="Dikdörtgen 6"/>
          <p:cNvSpPr/>
          <p:nvPr/>
        </p:nvSpPr>
        <p:spPr>
          <a:xfrm>
            <a:off x="9336360" y="6095449"/>
            <a:ext cx="2778774" cy="73866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tr-TR" sz="1400" b="1" dirty="0">
                <a:ln w="0"/>
                <a:solidFill>
                  <a:srgbClr val="781E4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libri" panose="020F0502020204030204"/>
              </a:rPr>
              <a:t>E-posta	:strateji@asbu.edu.tr</a:t>
            </a:r>
          </a:p>
          <a:p>
            <a:r>
              <a:rPr lang="tr-TR" sz="1400" b="1" dirty="0">
                <a:ln w="0"/>
                <a:solidFill>
                  <a:srgbClr val="781E4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libri" panose="020F0502020204030204"/>
              </a:rPr>
              <a:t>Web	: www.asbu.edu.tr</a:t>
            </a:r>
          </a:p>
          <a:p>
            <a:r>
              <a:rPr lang="tr-TR" sz="1400" b="1" dirty="0" err="1">
                <a:ln w="0"/>
                <a:solidFill>
                  <a:srgbClr val="781E4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libri" panose="020F0502020204030204"/>
              </a:rPr>
              <a:t>Tlf</a:t>
            </a:r>
            <a:r>
              <a:rPr lang="tr-TR" sz="1400" b="1" dirty="0">
                <a:ln w="0"/>
                <a:solidFill>
                  <a:srgbClr val="781E4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libri" panose="020F0502020204030204"/>
              </a:rPr>
              <a:t>	: 0 312 5964504</a:t>
            </a:r>
          </a:p>
        </p:txBody>
      </p:sp>
      <p:sp>
        <p:nvSpPr>
          <p:cNvPr id="2" name="Dikdörtgen 1"/>
          <p:cNvSpPr/>
          <p:nvPr/>
        </p:nvSpPr>
        <p:spPr>
          <a:xfrm>
            <a:off x="1199456" y="1151658"/>
            <a:ext cx="972108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6000" b="1" dirty="0">
                <a:solidFill>
                  <a:srgbClr val="F9D1A9"/>
                </a:solidFill>
              </a:rPr>
              <a:t>Performans Göstergelerinin Gerçekleşmesine İlişkin  Görüş ve Öneriler</a:t>
            </a:r>
          </a:p>
        </p:txBody>
      </p:sp>
    </p:spTree>
    <p:extLst>
      <p:ext uri="{BB962C8B-B14F-4D97-AF65-F5344CB8AC3E}">
        <p14:creationId xmlns:p14="http://schemas.microsoft.com/office/powerpoint/2010/main" val="2902481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  <p:sndAc>
          <p:stSnd>
            <p:snd r:embed="rId2" name="type.wav"/>
          </p:stSnd>
        </p:sndAc>
      </p:transition>
    </mc:Choice>
    <mc:Fallback xmlns="">
      <p:transition spd="slow">
        <p:fade/>
        <p:sndAc>
          <p:stSnd>
            <p:snd r:embed="rId5" name="type.wav"/>
          </p:stSnd>
        </p:sndAc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o 4">
            <a:extLst>
              <a:ext uri="{FF2B5EF4-FFF2-40B4-BE49-F238E27FC236}">
                <a16:creationId xmlns:a16="http://schemas.microsoft.com/office/drawing/2014/main" id="{AB3DA0BD-4532-4F9E-B331-FE2755F119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2903620"/>
              </p:ext>
            </p:extLst>
          </p:nvPr>
        </p:nvGraphicFramePr>
        <p:xfrm>
          <a:off x="-31995" y="0"/>
          <a:ext cx="12192000" cy="2924944"/>
        </p:xfrm>
        <a:graphic>
          <a:graphicData uri="http://schemas.openxmlformats.org/drawingml/2006/table">
            <a:tbl>
              <a:tblPr/>
              <a:tblGrid>
                <a:gridCol w="3311407">
                  <a:extLst>
                    <a:ext uri="{9D8B030D-6E8A-4147-A177-3AD203B41FA5}">
                      <a16:colId xmlns:a16="http://schemas.microsoft.com/office/drawing/2014/main" val="1306449822"/>
                    </a:ext>
                  </a:extLst>
                </a:gridCol>
                <a:gridCol w="1272566">
                  <a:extLst>
                    <a:ext uri="{9D8B030D-6E8A-4147-A177-3AD203B41FA5}">
                      <a16:colId xmlns:a16="http://schemas.microsoft.com/office/drawing/2014/main" val="1837043976"/>
                    </a:ext>
                  </a:extLst>
                </a:gridCol>
                <a:gridCol w="7608027">
                  <a:extLst>
                    <a:ext uri="{9D8B030D-6E8A-4147-A177-3AD203B41FA5}">
                      <a16:colId xmlns:a16="http://schemas.microsoft.com/office/drawing/2014/main" val="813276489"/>
                    </a:ext>
                  </a:extLst>
                </a:gridCol>
              </a:tblGrid>
              <a:tr h="817538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A1 (Araştırma)</a:t>
                      </a:r>
                    </a:p>
                  </a:txBody>
                  <a:tcPr marL="8795" marR="8795" marT="8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Sosyal Bilimler Alanında Bir Araştırma Üniversitesi Yetkinliği Kazanmak  </a:t>
                      </a:r>
                    </a:p>
                  </a:txBody>
                  <a:tcPr marL="8795" marR="8795" marT="87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3724238"/>
                  </a:ext>
                </a:extLst>
              </a:tr>
              <a:tr h="1017356"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2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H1.1 </a:t>
                      </a:r>
                    </a:p>
                  </a:txBody>
                  <a:tcPr marL="8795" marR="8795" marT="8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2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8795" marR="8795" marT="879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Araştırma Performansı Bakımından Sosyal Bilimler Alanında Türkiye'de İlk 10 Üniversite Arasına Yerleşmek</a:t>
                      </a:r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.</a:t>
                      </a:r>
                    </a:p>
                  </a:txBody>
                  <a:tcPr marL="8795" marR="8795" marT="87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9330941"/>
                  </a:ext>
                </a:extLst>
              </a:tr>
              <a:tr h="545025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H1.1 Performansı </a:t>
                      </a:r>
                    </a:p>
                  </a:txBody>
                  <a:tcPr marL="8795" marR="8795" marT="8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%72</a:t>
                      </a:r>
                    </a:p>
                  </a:txBody>
                  <a:tcPr marL="8795" marR="8795" marT="87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5735864"/>
                  </a:ext>
                </a:extLst>
              </a:tr>
              <a:tr h="545025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Sorumlu Birim </a:t>
                      </a:r>
                    </a:p>
                  </a:txBody>
                  <a:tcPr marL="8795" marR="8795" marT="8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AKADEMİK BİRİMLER, KALİTE KOORDİNASYON BİRİMİ, BİLGİ İŞLEM</a:t>
                      </a:r>
                    </a:p>
                  </a:txBody>
                  <a:tcPr marL="8795" marR="8795" marT="87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8759461"/>
                  </a:ext>
                </a:extLst>
              </a:tr>
            </a:tbl>
          </a:graphicData>
        </a:graphic>
      </p:graphicFrame>
      <p:graphicFrame>
        <p:nvGraphicFramePr>
          <p:cNvPr id="6" name="Tablo 5">
            <a:extLst>
              <a:ext uri="{FF2B5EF4-FFF2-40B4-BE49-F238E27FC236}">
                <a16:creationId xmlns:a16="http://schemas.microsoft.com/office/drawing/2014/main" id="{E066DAD1-AB9F-4A8D-AC27-8DCA436DEB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9698760"/>
              </p:ext>
            </p:extLst>
          </p:nvPr>
        </p:nvGraphicFramePr>
        <p:xfrm>
          <a:off x="-31995" y="2924944"/>
          <a:ext cx="12229629" cy="3888433"/>
        </p:xfrm>
        <a:graphic>
          <a:graphicData uri="http://schemas.openxmlformats.org/drawingml/2006/table">
            <a:tbl>
              <a:tblPr/>
              <a:tblGrid>
                <a:gridCol w="3325802">
                  <a:extLst>
                    <a:ext uri="{9D8B030D-6E8A-4147-A177-3AD203B41FA5}">
                      <a16:colId xmlns:a16="http://schemas.microsoft.com/office/drawing/2014/main" val="2348763153"/>
                    </a:ext>
                  </a:extLst>
                </a:gridCol>
                <a:gridCol w="1279154">
                  <a:extLst>
                    <a:ext uri="{9D8B030D-6E8A-4147-A177-3AD203B41FA5}">
                      <a16:colId xmlns:a16="http://schemas.microsoft.com/office/drawing/2014/main" val="3363032951"/>
                    </a:ext>
                  </a:extLst>
                </a:gridCol>
                <a:gridCol w="1699449">
                  <a:extLst>
                    <a:ext uri="{9D8B030D-6E8A-4147-A177-3AD203B41FA5}">
                      <a16:colId xmlns:a16="http://schemas.microsoft.com/office/drawing/2014/main" val="428639463"/>
                    </a:ext>
                  </a:extLst>
                </a:gridCol>
                <a:gridCol w="2357298">
                  <a:extLst>
                    <a:ext uri="{9D8B030D-6E8A-4147-A177-3AD203B41FA5}">
                      <a16:colId xmlns:a16="http://schemas.microsoft.com/office/drawing/2014/main" val="208561598"/>
                    </a:ext>
                  </a:extLst>
                </a:gridCol>
                <a:gridCol w="1850207">
                  <a:extLst>
                    <a:ext uri="{9D8B030D-6E8A-4147-A177-3AD203B41FA5}">
                      <a16:colId xmlns:a16="http://schemas.microsoft.com/office/drawing/2014/main" val="3528968870"/>
                    </a:ext>
                  </a:extLst>
                </a:gridCol>
                <a:gridCol w="1717719">
                  <a:extLst>
                    <a:ext uri="{9D8B030D-6E8A-4147-A177-3AD203B41FA5}">
                      <a16:colId xmlns:a16="http://schemas.microsoft.com/office/drawing/2014/main" val="3786252602"/>
                    </a:ext>
                  </a:extLst>
                </a:gridCol>
              </a:tblGrid>
              <a:tr h="822568"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Performans Göstergesi </a:t>
                      </a:r>
                    </a:p>
                  </a:txBody>
                  <a:tcPr marL="8566" marR="8566" marT="85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Hedefe Etkisi (%) </a:t>
                      </a:r>
                    </a:p>
                  </a:txBody>
                  <a:tcPr marL="8566" marR="8566" marT="8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Plan Dönemi Başlangıç Değeri* (A)  </a:t>
                      </a:r>
                    </a:p>
                  </a:txBody>
                  <a:tcPr marL="8566" marR="8566" marT="8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İzleme Dönemindeki Yılsonu Hedeflenen Değer (B)</a:t>
                      </a:r>
                    </a:p>
                  </a:txBody>
                  <a:tcPr marL="8566" marR="8566" marT="8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İzleme Dönemindeki Gerçekleşme Değeri ( C )</a:t>
                      </a:r>
                    </a:p>
                  </a:txBody>
                  <a:tcPr marL="8566" marR="8566" marT="8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Performans (%)                (C-A)/(B-A) </a:t>
                      </a:r>
                    </a:p>
                  </a:txBody>
                  <a:tcPr marL="8566" marR="8566" marT="8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4952717"/>
                  </a:ext>
                </a:extLst>
              </a:tr>
              <a:tr h="938525"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PG1.1.2: </a:t>
                      </a:r>
                      <a:r>
                        <a:rPr lang="tr-TR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Scopus</a:t>
                      </a:r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ve ESCI kapsamında taranan dergi ve kitaplarda öğretim üyesi başına düşen yayın sayısı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66" marR="8566" marT="85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</a:t>
                      </a:r>
                    </a:p>
                  </a:txBody>
                  <a:tcPr marL="8566" marR="8566" marT="8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0,18</a:t>
                      </a:r>
                    </a:p>
                  </a:txBody>
                  <a:tcPr marL="8566" marR="8566" marT="8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800" b="0" i="0" u="none" strike="noStrike" dirty="0">
                          <a:solidFill>
                            <a:srgbClr val="701E46"/>
                          </a:solidFill>
                          <a:effectLst/>
                          <a:latin typeface="Times New Roman" panose="02020603050405020304" pitchFamily="18" charset="0"/>
                        </a:rPr>
                        <a:t>0,20</a:t>
                      </a:r>
                    </a:p>
                  </a:txBody>
                  <a:tcPr marL="8566" marR="8566" marT="8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0,15</a:t>
                      </a:r>
                    </a:p>
                  </a:txBody>
                  <a:tcPr marL="8566" marR="8566" marT="8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-%131</a:t>
                      </a:r>
                    </a:p>
                  </a:txBody>
                  <a:tcPr marL="8566" marR="8566" marT="8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9173526"/>
                  </a:ext>
                </a:extLst>
              </a:tr>
              <a:tr h="544897">
                <a:tc gridSpan="6">
                  <a:txBody>
                    <a:bodyPr/>
                    <a:lstStyle/>
                    <a:p>
                      <a:pPr algn="l" fontAlgn="b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Performans Göstergesinin gerçekleşmesine ilişkin görüş ve Öneriler</a:t>
                      </a:r>
                    </a:p>
                  </a:txBody>
                  <a:tcPr marL="8566" marR="8566" marT="856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9894742"/>
                  </a:ext>
                </a:extLst>
              </a:tr>
              <a:tr h="1582443">
                <a:tc gridSpan="6">
                  <a:txBody>
                    <a:bodyPr/>
                    <a:lstStyle/>
                    <a:p>
                      <a:pPr algn="l" fontAlgn="t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1-</a:t>
                      </a:r>
                    </a:p>
                  </a:txBody>
                  <a:tcPr marL="8566" marR="8566" marT="856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09550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7634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  <p:sndAc>
          <p:stSnd>
            <p:snd r:embed="rId2" name="type.wav"/>
          </p:stSnd>
        </p:sndAc>
      </p:transition>
    </mc:Choice>
    <mc:Fallback xmlns="">
      <p:transition spd="slow">
        <p:fade/>
        <p:sndAc>
          <p:stSnd>
            <p:snd r:embed="rId3" name="type.wav"/>
          </p:stSnd>
        </p:sndAc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o 2">
            <a:extLst>
              <a:ext uri="{FF2B5EF4-FFF2-40B4-BE49-F238E27FC236}">
                <a16:creationId xmlns:a16="http://schemas.microsoft.com/office/drawing/2014/main" id="{A49E6CEC-C96A-4654-ABFF-05B64F0A0D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2464042"/>
              </p:ext>
            </p:extLst>
          </p:nvPr>
        </p:nvGraphicFramePr>
        <p:xfrm>
          <a:off x="-32092" y="2934587"/>
          <a:ext cx="12192000" cy="4046928"/>
        </p:xfrm>
        <a:graphic>
          <a:graphicData uri="http://schemas.openxmlformats.org/drawingml/2006/table">
            <a:tbl>
              <a:tblPr/>
              <a:tblGrid>
                <a:gridCol w="3315569">
                  <a:extLst>
                    <a:ext uri="{9D8B030D-6E8A-4147-A177-3AD203B41FA5}">
                      <a16:colId xmlns:a16="http://schemas.microsoft.com/office/drawing/2014/main" val="3270564256"/>
                    </a:ext>
                  </a:extLst>
                </a:gridCol>
                <a:gridCol w="1275218">
                  <a:extLst>
                    <a:ext uri="{9D8B030D-6E8A-4147-A177-3AD203B41FA5}">
                      <a16:colId xmlns:a16="http://schemas.microsoft.com/office/drawing/2014/main" val="1331577189"/>
                    </a:ext>
                  </a:extLst>
                </a:gridCol>
                <a:gridCol w="1694218">
                  <a:extLst>
                    <a:ext uri="{9D8B030D-6E8A-4147-A177-3AD203B41FA5}">
                      <a16:colId xmlns:a16="http://schemas.microsoft.com/office/drawing/2014/main" val="3952848089"/>
                    </a:ext>
                  </a:extLst>
                </a:gridCol>
                <a:gridCol w="2350046">
                  <a:extLst>
                    <a:ext uri="{9D8B030D-6E8A-4147-A177-3AD203B41FA5}">
                      <a16:colId xmlns:a16="http://schemas.microsoft.com/office/drawing/2014/main" val="2135830085"/>
                    </a:ext>
                  </a:extLst>
                </a:gridCol>
                <a:gridCol w="1844512">
                  <a:extLst>
                    <a:ext uri="{9D8B030D-6E8A-4147-A177-3AD203B41FA5}">
                      <a16:colId xmlns:a16="http://schemas.microsoft.com/office/drawing/2014/main" val="665664470"/>
                    </a:ext>
                  </a:extLst>
                </a:gridCol>
                <a:gridCol w="1712437">
                  <a:extLst>
                    <a:ext uri="{9D8B030D-6E8A-4147-A177-3AD203B41FA5}">
                      <a16:colId xmlns:a16="http://schemas.microsoft.com/office/drawing/2014/main" val="1229096468"/>
                    </a:ext>
                  </a:extLst>
                </a:gridCol>
              </a:tblGrid>
              <a:tr h="484865">
                <a:tc gridSpan="2"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tr-TR" sz="2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Sorumlu Birim </a:t>
                      </a:r>
                    </a:p>
                  </a:txBody>
                  <a:tcPr marL="7377" marR="7377" marT="73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tr-TR" sz="1800" b="1" i="1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AKADEMİK BİRİMLER, KALİTE KOORDİNASYON BİRİMİ, BİLGİ İŞLEM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4803328"/>
                  </a:ext>
                </a:extLst>
              </a:tr>
              <a:tr h="594351"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Performans Göstergesi </a:t>
                      </a:r>
                    </a:p>
                  </a:txBody>
                  <a:tcPr marL="7377" marR="7377" marT="73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Hedefe Etkisi (%) 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Plan Dönemi Başlangıç Değeri* (A)  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İzleme Dönemindeki Yılsonu Hedeflenen Değer (B)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İzleme Dönemindeki Gerçekleşme Değeri ( C )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Performans (%)    (C-A)/(B-A) 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8443647"/>
                  </a:ext>
                </a:extLst>
              </a:tr>
              <a:tr h="615382"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PG1.1.3</a:t>
                      </a:r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:</a:t>
                      </a:r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ULAKBİM TR dizinde ve diğer endekslerde taranan dergilerde öğretim üyesi başına düşen yayın sayısı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77" marR="7377" marT="73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2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2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0,8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2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2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0,83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2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%15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9309462"/>
                  </a:ext>
                </a:extLst>
              </a:tr>
              <a:tr h="570890">
                <a:tc gridSpan="6">
                  <a:txBody>
                    <a:bodyPr/>
                    <a:lstStyle/>
                    <a:p>
                      <a:pPr algn="l" fontAlgn="b"/>
                      <a:r>
                        <a:rPr lang="tr-TR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Performans Göstergesinin gerçekleşmesine ilişkin görüş ve Öneriler</a:t>
                      </a:r>
                    </a:p>
                  </a:txBody>
                  <a:tcPr marL="7377" marR="7377" marT="737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0517801"/>
                  </a:ext>
                </a:extLst>
              </a:tr>
              <a:tr h="1657925">
                <a:tc gridSpan="6">
                  <a:txBody>
                    <a:bodyPr/>
                    <a:lstStyle/>
                    <a:p>
                      <a:pPr algn="l" fontAlgn="t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1-</a:t>
                      </a:r>
                    </a:p>
                  </a:txBody>
                  <a:tcPr marL="7377" marR="7377" marT="73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411050"/>
                  </a:ext>
                </a:extLst>
              </a:tr>
            </a:tbl>
          </a:graphicData>
        </a:graphic>
      </p:graphicFrame>
      <p:graphicFrame>
        <p:nvGraphicFramePr>
          <p:cNvPr id="4" name="Tablo 3">
            <a:extLst>
              <a:ext uri="{FF2B5EF4-FFF2-40B4-BE49-F238E27FC236}">
                <a16:creationId xmlns:a16="http://schemas.microsoft.com/office/drawing/2014/main" id="{E33FA473-1A13-4261-B0BA-EC9383F812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478563"/>
              </p:ext>
            </p:extLst>
          </p:nvPr>
        </p:nvGraphicFramePr>
        <p:xfrm>
          <a:off x="-31995" y="0"/>
          <a:ext cx="12192000" cy="2924944"/>
        </p:xfrm>
        <a:graphic>
          <a:graphicData uri="http://schemas.openxmlformats.org/drawingml/2006/table">
            <a:tbl>
              <a:tblPr/>
              <a:tblGrid>
                <a:gridCol w="3311407">
                  <a:extLst>
                    <a:ext uri="{9D8B030D-6E8A-4147-A177-3AD203B41FA5}">
                      <a16:colId xmlns:a16="http://schemas.microsoft.com/office/drawing/2014/main" val="1306449822"/>
                    </a:ext>
                  </a:extLst>
                </a:gridCol>
                <a:gridCol w="1272566">
                  <a:extLst>
                    <a:ext uri="{9D8B030D-6E8A-4147-A177-3AD203B41FA5}">
                      <a16:colId xmlns:a16="http://schemas.microsoft.com/office/drawing/2014/main" val="1837043976"/>
                    </a:ext>
                  </a:extLst>
                </a:gridCol>
                <a:gridCol w="7608027">
                  <a:extLst>
                    <a:ext uri="{9D8B030D-6E8A-4147-A177-3AD203B41FA5}">
                      <a16:colId xmlns:a16="http://schemas.microsoft.com/office/drawing/2014/main" val="813276489"/>
                    </a:ext>
                  </a:extLst>
                </a:gridCol>
              </a:tblGrid>
              <a:tr h="817538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A1 (Araştırma)</a:t>
                      </a:r>
                    </a:p>
                  </a:txBody>
                  <a:tcPr marL="8795" marR="8795" marT="8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Sosyal Bilimler Alanında Bir Araştırma Üniversitesi Yetkinliği Kazanmak  </a:t>
                      </a:r>
                    </a:p>
                  </a:txBody>
                  <a:tcPr marL="8795" marR="8795" marT="87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3724238"/>
                  </a:ext>
                </a:extLst>
              </a:tr>
              <a:tr h="1017356"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2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H1.1 </a:t>
                      </a:r>
                    </a:p>
                  </a:txBody>
                  <a:tcPr marL="8795" marR="8795" marT="8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2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8795" marR="8795" marT="879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Araştırma Performansı Bakımından Sosyal Bilimler Alanında Türkiye'de İlk 10 Üniversite Arasına Yerleşmek</a:t>
                      </a:r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.</a:t>
                      </a:r>
                    </a:p>
                  </a:txBody>
                  <a:tcPr marL="8795" marR="8795" marT="87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9330941"/>
                  </a:ext>
                </a:extLst>
              </a:tr>
              <a:tr h="545025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H1.1 Performansı </a:t>
                      </a:r>
                    </a:p>
                  </a:txBody>
                  <a:tcPr marL="8795" marR="8795" marT="8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%72</a:t>
                      </a:r>
                    </a:p>
                  </a:txBody>
                  <a:tcPr marL="8795" marR="8795" marT="87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5735864"/>
                  </a:ext>
                </a:extLst>
              </a:tr>
              <a:tr h="545025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Sorumlu Birim </a:t>
                      </a:r>
                    </a:p>
                  </a:txBody>
                  <a:tcPr marL="8795" marR="8795" marT="8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AKADEMİK BİRİMLER, KALİTE KOORDİNASYON BİRİMİ, BİLGİ İŞLEM</a:t>
                      </a:r>
                    </a:p>
                  </a:txBody>
                  <a:tcPr marL="8795" marR="8795" marT="87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87594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7414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  <p:sndAc>
          <p:stSnd>
            <p:snd r:embed="rId2" name="type.wav"/>
          </p:stSnd>
        </p:sndAc>
      </p:transition>
    </mc:Choice>
    <mc:Fallback xmlns="">
      <p:transition spd="slow">
        <p:fade/>
        <p:sndAc>
          <p:stSnd>
            <p:snd r:embed="rId3" name="type.wav"/>
          </p:stSnd>
        </p:sndAc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4300085"/>
              </p:ext>
            </p:extLst>
          </p:nvPr>
        </p:nvGraphicFramePr>
        <p:xfrm>
          <a:off x="0" y="0"/>
          <a:ext cx="12192000" cy="2195832"/>
        </p:xfrm>
        <a:graphic>
          <a:graphicData uri="http://schemas.openxmlformats.org/drawingml/2006/table">
            <a:tbl>
              <a:tblPr/>
              <a:tblGrid>
                <a:gridCol w="33114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25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080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50788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A1 (Araştırma)</a:t>
                      </a:r>
                    </a:p>
                  </a:txBody>
                  <a:tcPr marL="7515" marR="7515" marT="75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Sosyal Bilimler Alanında Bir Araştırma Üniversitesi Yetkinliği Kazanmak  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87860"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H1.2</a:t>
                      </a:r>
                    </a:p>
                  </a:txBody>
                  <a:tcPr marL="7515" marR="7515" marT="75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515" marR="7515" marT="75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Öncelikli Kurumsal Araştırma Alanlarını Belirlemek, Bu Alanlarda Kurumsal Kapasite </a:t>
                      </a:r>
                      <a:r>
                        <a:rPr lang="tr-TR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Geliştirmek,Uzmanlaşmayı</a:t>
                      </a:r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Sağlayacak Merkezler Kurmak ve Lisansüstü Programlar Açmak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184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H1.2 Performansı </a:t>
                      </a:r>
                    </a:p>
                  </a:txBody>
                  <a:tcPr marL="7515" marR="7515" marT="75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%75</a:t>
                      </a:r>
                    </a:p>
                  </a:txBody>
                  <a:tcPr marL="7515" marR="7515" marT="75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" name="Tablo 2">
            <a:extLst>
              <a:ext uri="{FF2B5EF4-FFF2-40B4-BE49-F238E27FC236}">
                <a16:creationId xmlns:a16="http://schemas.microsoft.com/office/drawing/2014/main" id="{CA8D9EDC-10AA-4974-A259-E9E7B328A8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9370092"/>
              </p:ext>
            </p:extLst>
          </p:nvPr>
        </p:nvGraphicFramePr>
        <p:xfrm>
          <a:off x="-9994" y="2195832"/>
          <a:ext cx="12192000" cy="4662168"/>
        </p:xfrm>
        <a:graphic>
          <a:graphicData uri="http://schemas.openxmlformats.org/drawingml/2006/table">
            <a:tbl>
              <a:tblPr/>
              <a:tblGrid>
                <a:gridCol w="3315568">
                  <a:extLst>
                    <a:ext uri="{9D8B030D-6E8A-4147-A177-3AD203B41FA5}">
                      <a16:colId xmlns:a16="http://schemas.microsoft.com/office/drawing/2014/main" val="3602624129"/>
                    </a:ext>
                  </a:extLst>
                </a:gridCol>
                <a:gridCol w="1275218">
                  <a:extLst>
                    <a:ext uri="{9D8B030D-6E8A-4147-A177-3AD203B41FA5}">
                      <a16:colId xmlns:a16="http://schemas.microsoft.com/office/drawing/2014/main" val="913575447"/>
                    </a:ext>
                  </a:extLst>
                </a:gridCol>
                <a:gridCol w="1694219">
                  <a:extLst>
                    <a:ext uri="{9D8B030D-6E8A-4147-A177-3AD203B41FA5}">
                      <a16:colId xmlns:a16="http://schemas.microsoft.com/office/drawing/2014/main" val="1391464939"/>
                    </a:ext>
                  </a:extLst>
                </a:gridCol>
                <a:gridCol w="2350046">
                  <a:extLst>
                    <a:ext uri="{9D8B030D-6E8A-4147-A177-3AD203B41FA5}">
                      <a16:colId xmlns:a16="http://schemas.microsoft.com/office/drawing/2014/main" val="4064069752"/>
                    </a:ext>
                  </a:extLst>
                </a:gridCol>
                <a:gridCol w="1844513">
                  <a:extLst>
                    <a:ext uri="{9D8B030D-6E8A-4147-A177-3AD203B41FA5}">
                      <a16:colId xmlns:a16="http://schemas.microsoft.com/office/drawing/2014/main" val="1443396553"/>
                    </a:ext>
                  </a:extLst>
                </a:gridCol>
                <a:gridCol w="1712436">
                  <a:extLst>
                    <a:ext uri="{9D8B030D-6E8A-4147-A177-3AD203B41FA5}">
                      <a16:colId xmlns:a16="http://schemas.microsoft.com/office/drawing/2014/main" val="3122382469"/>
                    </a:ext>
                  </a:extLst>
                </a:gridCol>
              </a:tblGrid>
              <a:tr h="627998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Sorumlu Birim </a:t>
                      </a:r>
                    </a:p>
                  </a:txBody>
                  <a:tcPr marL="6548" marR="6548" marT="65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ENSTİTÜLER, ARAŞTIRMA MERKEZLERİ, BAP</a:t>
                      </a:r>
                    </a:p>
                  </a:txBody>
                  <a:tcPr marL="6548" marR="6548" marT="65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3753228"/>
                  </a:ext>
                </a:extLst>
              </a:tr>
              <a:tr h="626935"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Performans Göstergesi </a:t>
                      </a:r>
                    </a:p>
                  </a:txBody>
                  <a:tcPr marL="6548" marR="6548" marT="65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Hedefe Etkisi (%) </a:t>
                      </a:r>
                    </a:p>
                  </a:txBody>
                  <a:tcPr marL="6548" marR="6548" marT="65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Plan Dönemi Başlangıç Değeri* (A)  </a:t>
                      </a:r>
                    </a:p>
                  </a:txBody>
                  <a:tcPr marL="6548" marR="6548" marT="65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İzleme Dönemindeki Yılsonu Hedeflenen Değer (B)</a:t>
                      </a:r>
                    </a:p>
                  </a:txBody>
                  <a:tcPr marL="6548" marR="6548" marT="65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İzleme Dönemindeki Gerçekleşme Değeri ( C )</a:t>
                      </a:r>
                    </a:p>
                  </a:txBody>
                  <a:tcPr marL="6548" marR="6548" marT="65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Performans (%)                (C-A)/(B-A) </a:t>
                      </a:r>
                    </a:p>
                  </a:txBody>
                  <a:tcPr marL="6548" marR="6548" marT="65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6814987"/>
                  </a:ext>
                </a:extLst>
              </a:tr>
              <a:tr h="1418571"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PG1.2.4: </a:t>
                      </a:r>
                      <a:r>
                        <a:rPr lang="tr-TR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Önceliklendirilmiş</a:t>
                      </a:r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araştırma alanlarında akademik çalışmalar yürüten enstitülerin / merkezlerin ulusal/ uluslararası kurumlar ile yaptığı işbirliği sayısı 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48" marR="6548" marT="65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</a:t>
                      </a:r>
                    </a:p>
                  </a:txBody>
                  <a:tcPr marL="6548" marR="6548" marT="65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6548" marR="6548" marT="65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i="0" u="none" strike="noStrike" dirty="0">
                          <a:solidFill>
                            <a:srgbClr val="701E46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6548" marR="6548" marT="65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6548" marR="6548" marT="65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%0</a:t>
                      </a:r>
                    </a:p>
                  </a:txBody>
                  <a:tcPr marL="6548" marR="6548" marT="65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9364950"/>
                  </a:ext>
                </a:extLst>
              </a:tr>
              <a:tr h="509377">
                <a:tc gridSpan="6">
                  <a:txBody>
                    <a:bodyPr/>
                    <a:lstStyle/>
                    <a:p>
                      <a:pPr algn="l" fontAlgn="b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Performans Göstergesinin gerçekleşmesine ilişkin görüş ve Öneriler</a:t>
                      </a:r>
                    </a:p>
                  </a:txBody>
                  <a:tcPr marL="6548" marR="6548" marT="654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3654951"/>
                  </a:ext>
                </a:extLst>
              </a:tr>
              <a:tr h="1479287">
                <a:tc gridSpan="6">
                  <a:txBody>
                    <a:bodyPr/>
                    <a:lstStyle/>
                    <a:p>
                      <a:pPr algn="l" fontAlgn="t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1-</a:t>
                      </a:r>
                    </a:p>
                  </a:txBody>
                  <a:tcPr marL="6548" marR="6548" marT="654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47381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7832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  <p:sndAc>
          <p:stSnd>
            <p:snd r:embed="rId2" name="type.wav"/>
          </p:stSnd>
        </p:sndAc>
      </p:transition>
    </mc:Choice>
    <mc:Fallback xmlns="">
      <p:transition spd="slow">
        <p:fade/>
        <p:sndAc>
          <p:stSnd>
            <p:snd r:embed="rId3" name="type.wav"/>
          </p:stSnd>
        </p:sndAc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o 2">
            <a:extLst>
              <a:ext uri="{FF2B5EF4-FFF2-40B4-BE49-F238E27FC236}">
                <a16:creationId xmlns:a16="http://schemas.microsoft.com/office/drawing/2014/main" id="{7E3DD6BA-6787-4065-BB12-0656F1CFCF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7443694"/>
              </p:ext>
            </p:extLst>
          </p:nvPr>
        </p:nvGraphicFramePr>
        <p:xfrm>
          <a:off x="33172" y="1"/>
          <a:ext cx="12158828" cy="1988840"/>
        </p:xfrm>
        <a:graphic>
          <a:graphicData uri="http://schemas.openxmlformats.org/drawingml/2006/table">
            <a:tbl>
              <a:tblPr/>
              <a:tblGrid>
                <a:gridCol w="3302398">
                  <a:extLst>
                    <a:ext uri="{9D8B030D-6E8A-4147-A177-3AD203B41FA5}">
                      <a16:colId xmlns:a16="http://schemas.microsoft.com/office/drawing/2014/main" val="1304643782"/>
                    </a:ext>
                  </a:extLst>
                </a:gridCol>
                <a:gridCol w="1269103">
                  <a:extLst>
                    <a:ext uri="{9D8B030D-6E8A-4147-A177-3AD203B41FA5}">
                      <a16:colId xmlns:a16="http://schemas.microsoft.com/office/drawing/2014/main" val="2393703498"/>
                    </a:ext>
                  </a:extLst>
                </a:gridCol>
                <a:gridCol w="7587327">
                  <a:extLst>
                    <a:ext uri="{9D8B030D-6E8A-4147-A177-3AD203B41FA5}">
                      <a16:colId xmlns:a16="http://schemas.microsoft.com/office/drawing/2014/main" val="3784710853"/>
                    </a:ext>
                  </a:extLst>
                </a:gridCol>
              </a:tblGrid>
              <a:tr h="694404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A1 (ARAŞTIRMA)</a:t>
                      </a:r>
                    </a:p>
                  </a:txBody>
                  <a:tcPr marL="8648" marR="8648" marT="86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Sosyal Bilimler Alanında Bir Araştırma Üniversitesi Yetkinliği Kazanmak  </a:t>
                      </a:r>
                    </a:p>
                  </a:txBody>
                  <a:tcPr marL="8648" marR="8648" marT="86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1761223"/>
                  </a:ext>
                </a:extLst>
              </a:tr>
              <a:tr h="697589"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H1.3</a:t>
                      </a:r>
                    </a:p>
                  </a:txBody>
                  <a:tcPr marL="8648" marR="8648" marT="86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648" marR="8648" marT="864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Sosyal Bilimler Alanında Öncü ve Disiplinler Arası Araştırmaları Tasarlamak, Desteklemek ve Yürütmek</a:t>
                      </a:r>
                    </a:p>
                  </a:txBody>
                  <a:tcPr marL="8648" marR="8648" marT="86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6524272"/>
                  </a:ext>
                </a:extLst>
              </a:tr>
              <a:tr h="596847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H1.3 Performansı </a:t>
                      </a:r>
                    </a:p>
                  </a:txBody>
                  <a:tcPr marL="8648" marR="8648" marT="86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%50</a:t>
                      </a:r>
                    </a:p>
                  </a:txBody>
                  <a:tcPr marL="8648" marR="8648" marT="86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5664265"/>
                  </a:ext>
                </a:extLst>
              </a:tr>
            </a:tbl>
          </a:graphicData>
        </a:graphic>
      </p:graphicFrame>
      <p:graphicFrame>
        <p:nvGraphicFramePr>
          <p:cNvPr id="4" name="Tablo 3">
            <a:extLst>
              <a:ext uri="{FF2B5EF4-FFF2-40B4-BE49-F238E27FC236}">
                <a16:creationId xmlns:a16="http://schemas.microsoft.com/office/drawing/2014/main" id="{74B2A47F-DB80-4C4A-B604-6931B04733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054135"/>
              </p:ext>
            </p:extLst>
          </p:nvPr>
        </p:nvGraphicFramePr>
        <p:xfrm>
          <a:off x="27341" y="1988840"/>
          <a:ext cx="12170489" cy="4869159"/>
        </p:xfrm>
        <a:graphic>
          <a:graphicData uri="http://schemas.openxmlformats.org/drawingml/2006/table">
            <a:tbl>
              <a:tblPr/>
              <a:tblGrid>
                <a:gridCol w="3210561">
                  <a:extLst>
                    <a:ext uri="{9D8B030D-6E8A-4147-A177-3AD203B41FA5}">
                      <a16:colId xmlns:a16="http://schemas.microsoft.com/office/drawing/2014/main" val="3270564256"/>
                    </a:ext>
                  </a:extLst>
                </a:gridCol>
                <a:gridCol w="1345930">
                  <a:extLst>
                    <a:ext uri="{9D8B030D-6E8A-4147-A177-3AD203B41FA5}">
                      <a16:colId xmlns:a16="http://schemas.microsoft.com/office/drawing/2014/main" val="1331577189"/>
                    </a:ext>
                  </a:extLst>
                </a:gridCol>
                <a:gridCol w="1651438">
                  <a:extLst>
                    <a:ext uri="{9D8B030D-6E8A-4147-A177-3AD203B41FA5}">
                      <a16:colId xmlns:a16="http://schemas.microsoft.com/office/drawing/2014/main" val="3952848089"/>
                    </a:ext>
                  </a:extLst>
                </a:gridCol>
                <a:gridCol w="2372152">
                  <a:extLst>
                    <a:ext uri="{9D8B030D-6E8A-4147-A177-3AD203B41FA5}">
                      <a16:colId xmlns:a16="http://schemas.microsoft.com/office/drawing/2014/main" val="2135830085"/>
                    </a:ext>
                  </a:extLst>
                </a:gridCol>
                <a:gridCol w="1861863">
                  <a:extLst>
                    <a:ext uri="{9D8B030D-6E8A-4147-A177-3AD203B41FA5}">
                      <a16:colId xmlns:a16="http://schemas.microsoft.com/office/drawing/2014/main" val="665664470"/>
                    </a:ext>
                  </a:extLst>
                </a:gridCol>
                <a:gridCol w="1728545">
                  <a:extLst>
                    <a:ext uri="{9D8B030D-6E8A-4147-A177-3AD203B41FA5}">
                      <a16:colId xmlns:a16="http://schemas.microsoft.com/office/drawing/2014/main" val="1229096468"/>
                    </a:ext>
                  </a:extLst>
                </a:gridCol>
              </a:tblGrid>
              <a:tr h="501428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Sorumlu Birim </a:t>
                      </a:r>
                    </a:p>
                  </a:txBody>
                  <a:tcPr marL="7377" marR="7377" marT="73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ENSTİTÜLER, ARAŞTIRMA MERKEZLERİ, DÖNER SERMAYE, BİLİMSEL ARAŞTIRMA PROJELERİ KOORDİNATÖRLÜĞÜ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4803328"/>
                  </a:ext>
                </a:extLst>
              </a:tr>
              <a:tr h="1118873"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Performans Göstergesi </a:t>
                      </a:r>
                    </a:p>
                  </a:txBody>
                  <a:tcPr marL="7377" marR="7377" marT="73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8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Hedefe Etkisi (%) 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8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Plan Dönemi Başlangıç Değeri* (A)  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İzleme Dönemindeki Yılsonu Hedeflenen Değer (B)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8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İzleme Dönemindeki Gerçekleşme Değeri ( C )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Performans (%)    (C-A)/(B-A) 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8443647"/>
                  </a:ext>
                </a:extLst>
              </a:tr>
              <a:tr h="935815"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PG1.3.2:</a:t>
                      </a:r>
                      <a:r>
                        <a:rPr lang="tr-T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ASBÜ tarafından desteklenen öncü ve disiplinler arası yayın sayısı </a:t>
                      </a:r>
                      <a:endParaRPr lang="tr-TR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i="0" u="none" strike="noStrike" dirty="0">
                          <a:solidFill>
                            <a:srgbClr val="701E46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9309462"/>
                  </a:ext>
                </a:extLst>
              </a:tr>
              <a:tr h="592463">
                <a:tc gridSpan="6">
                  <a:txBody>
                    <a:bodyPr/>
                    <a:lstStyle/>
                    <a:p>
                      <a:pPr algn="l" fontAlgn="b"/>
                      <a:r>
                        <a:rPr lang="tr-T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Performans Göstergesinin gerçekleşmesine ilişkin görüş ve Öneriler</a:t>
                      </a:r>
                    </a:p>
                  </a:txBody>
                  <a:tcPr marL="7377" marR="7377" marT="737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0517801"/>
                  </a:ext>
                </a:extLst>
              </a:tr>
              <a:tr h="1720580">
                <a:tc gridSpan="6">
                  <a:txBody>
                    <a:bodyPr/>
                    <a:lstStyle/>
                    <a:p>
                      <a:pPr algn="l" fontAlgn="t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1-</a:t>
                      </a:r>
                    </a:p>
                  </a:txBody>
                  <a:tcPr marL="7377" marR="7377" marT="73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4110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3678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  <p:sndAc>
          <p:stSnd>
            <p:snd r:embed="rId2" name="type.wav"/>
          </p:stSnd>
        </p:sndAc>
      </p:transition>
    </mc:Choice>
    <mc:Fallback xmlns="">
      <p:transition spd="slow">
        <p:fade/>
        <p:sndAc>
          <p:stSnd>
            <p:snd r:embed="rId3" name="type.wav"/>
          </p:stSnd>
        </p:sndAc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o 2">
            <a:extLst>
              <a:ext uri="{FF2B5EF4-FFF2-40B4-BE49-F238E27FC236}">
                <a16:creationId xmlns:a16="http://schemas.microsoft.com/office/drawing/2014/main" id="{7E3DD6BA-6787-4065-BB12-0656F1CFCF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292101"/>
              </p:ext>
            </p:extLst>
          </p:nvPr>
        </p:nvGraphicFramePr>
        <p:xfrm>
          <a:off x="33172" y="1"/>
          <a:ext cx="12158828" cy="2204863"/>
        </p:xfrm>
        <a:graphic>
          <a:graphicData uri="http://schemas.openxmlformats.org/drawingml/2006/table">
            <a:tbl>
              <a:tblPr/>
              <a:tblGrid>
                <a:gridCol w="3302398">
                  <a:extLst>
                    <a:ext uri="{9D8B030D-6E8A-4147-A177-3AD203B41FA5}">
                      <a16:colId xmlns:a16="http://schemas.microsoft.com/office/drawing/2014/main" val="1304643782"/>
                    </a:ext>
                  </a:extLst>
                </a:gridCol>
                <a:gridCol w="1269103">
                  <a:extLst>
                    <a:ext uri="{9D8B030D-6E8A-4147-A177-3AD203B41FA5}">
                      <a16:colId xmlns:a16="http://schemas.microsoft.com/office/drawing/2014/main" val="2393703498"/>
                    </a:ext>
                  </a:extLst>
                </a:gridCol>
                <a:gridCol w="7587327">
                  <a:extLst>
                    <a:ext uri="{9D8B030D-6E8A-4147-A177-3AD203B41FA5}">
                      <a16:colId xmlns:a16="http://schemas.microsoft.com/office/drawing/2014/main" val="3784710853"/>
                    </a:ext>
                  </a:extLst>
                </a:gridCol>
              </a:tblGrid>
              <a:tr h="769829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A1 (Araştırma)</a:t>
                      </a:r>
                    </a:p>
                  </a:txBody>
                  <a:tcPr marL="8648" marR="8648" marT="86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Sosyal Bilimler Alanında Bir Araştırma Üniversitesi Yetkinliği Kazanmak  </a:t>
                      </a:r>
                    </a:p>
                  </a:txBody>
                  <a:tcPr marL="8648" marR="8648" marT="86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1761223"/>
                  </a:ext>
                </a:extLst>
              </a:tr>
              <a:tr h="773359"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H1.3</a:t>
                      </a:r>
                    </a:p>
                  </a:txBody>
                  <a:tcPr marL="8648" marR="8648" marT="86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648" marR="8648" marT="864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Sosyal Bilimler Alanında Öncü ve Disiplinler Arası Araştırmaları Tasarlamak, Desteklemek ve Yürütmek</a:t>
                      </a:r>
                    </a:p>
                  </a:txBody>
                  <a:tcPr marL="8648" marR="8648" marT="86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6524272"/>
                  </a:ext>
                </a:extLst>
              </a:tr>
              <a:tr h="661675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H1.3 Performansı </a:t>
                      </a:r>
                    </a:p>
                  </a:txBody>
                  <a:tcPr marL="8648" marR="8648" marT="86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%50</a:t>
                      </a:r>
                    </a:p>
                  </a:txBody>
                  <a:tcPr marL="8648" marR="8648" marT="864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5664265"/>
                  </a:ext>
                </a:extLst>
              </a:tr>
            </a:tbl>
          </a:graphicData>
        </a:graphic>
      </p:graphicFrame>
      <p:graphicFrame>
        <p:nvGraphicFramePr>
          <p:cNvPr id="5" name="Tablo 4">
            <a:extLst>
              <a:ext uri="{FF2B5EF4-FFF2-40B4-BE49-F238E27FC236}">
                <a16:creationId xmlns:a16="http://schemas.microsoft.com/office/drawing/2014/main" id="{18EBD8CB-6DDC-4BD6-9318-68FAA3E6B0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8682087"/>
              </p:ext>
            </p:extLst>
          </p:nvPr>
        </p:nvGraphicFramePr>
        <p:xfrm>
          <a:off x="0" y="2204864"/>
          <a:ext cx="12158829" cy="4653135"/>
        </p:xfrm>
        <a:graphic>
          <a:graphicData uri="http://schemas.openxmlformats.org/drawingml/2006/table">
            <a:tbl>
              <a:tblPr/>
              <a:tblGrid>
                <a:gridCol w="3207486">
                  <a:extLst>
                    <a:ext uri="{9D8B030D-6E8A-4147-A177-3AD203B41FA5}">
                      <a16:colId xmlns:a16="http://schemas.microsoft.com/office/drawing/2014/main" val="3270564256"/>
                    </a:ext>
                  </a:extLst>
                </a:gridCol>
                <a:gridCol w="1285980">
                  <a:extLst>
                    <a:ext uri="{9D8B030D-6E8A-4147-A177-3AD203B41FA5}">
                      <a16:colId xmlns:a16="http://schemas.microsoft.com/office/drawing/2014/main" val="1331577189"/>
                    </a:ext>
                  </a:extLst>
                </a:gridCol>
                <a:gridCol w="1708516">
                  <a:extLst>
                    <a:ext uri="{9D8B030D-6E8A-4147-A177-3AD203B41FA5}">
                      <a16:colId xmlns:a16="http://schemas.microsoft.com/office/drawing/2014/main" val="3952848089"/>
                    </a:ext>
                  </a:extLst>
                </a:gridCol>
                <a:gridCol w="2369879">
                  <a:extLst>
                    <a:ext uri="{9D8B030D-6E8A-4147-A177-3AD203B41FA5}">
                      <a16:colId xmlns:a16="http://schemas.microsoft.com/office/drawing/2014/main" val="2135830085"/>
                    </a:ext>
                  </a:extLst>
                </a:gridCol>
                <a:gridCol w="1860079">
                  <a:extLst>
                    <a:ext uri="{9D8B030D-6E8A-4147-A177-3AD203B41FA5}">
                      <a16:colId xmlns:a16="http://schemas.microsoft.com/office/drawing/2014/main" val="665664470"/>
                    </a:ext>
                  </a:extLst>
                </a:gridCol>
                <a:gridCol w="1726889">
                  <a:extLst>
                    <a:ext uri="{9D8B030D-6E8A-4147-A177-3AD203B41FA5}">
                      <a16:colId xmlns:a16="http://schemas.microsoft.com/office/drawing/2014/main" val="1229096468"/>
                    </a:ext>
                  </a:extLst>
                </a:gridCol>
              </a:tblGrid>
              <a:tr h="483057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Sorumlu Birim </a:t>
                      </a:r>
                    </a:p>
                  </a:txBody>
                  <a:tcPr marL="7377" marR="7377" marT="73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ENSTİTÜLER VE BAP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4803328"/>
                  </a:ext>
                </a:extLst>
              </a:tr>
              <a:tr h="1344443"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Performans Göstergesi </a:t>
                      </a:r>
                    </a:p>
                  </a:txBody>
                  <a:tcPr marL="7377" marR="7377" marT="73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8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Hedefe Etkisi (%) 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Plan Dönemi Başlangıç Değeri* (A)  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İzleme Dönemindeki Yılsonu Hedeflenen Değer (B)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İzleme Dönemindeki Gerçekleşme Değeri ( C )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8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Performans (%)    </a:t>
                      </a:r>
                      <a:r>
                        <a:rPr lang="tr-TR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(C-A)/(B-A) 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8443647"/>
                  </a:ext>
                </a:extLst>
              </a:tr>
              <a:tr h="605133"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PG1.3.3:</a:t>
                      </a:r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ASBÜ tarafından desteklenen öncü ve disiplinler arası proje sayısı 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dirty="0">
                          <a:solidFill>
                            <a:srgbClr val="701E46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9309462"/>
                  </a:ext>
                </a:extLst>
              </a:tr>
              <a:tr h="568760">
                <a:tc gridSpan="6">
                  <a:txBody>
                    <a:bodyPr/>
                    <a:lstStyle/>
                    <a:p>
                      <a:pPr algn="l" fontAlgn="b"/>
                      <a:r>
                        <a:rPr lang="tr-T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Performans Göstergesinin gerçekleşmesine ilişkin görüş ve Öneriler</a:t>
                      </a:r>
                    </a:p>
                  </a:txBody>
                  <a:tcPr marL="7377" marR="7377" marT="737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0517801"/>
                  </a:ext>
                </a:extLst>
              </a:tr>
              <a:tr h="1651742">
                <a:tc gridSpan="6">
                  <a:txBody>
                    <a:bodyPr/>
                    <a:lstStyle/>
                    <a:p>
                      <a:pPr algn="l" fontAlgn="t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1-</a:t>
                      </a:r>
                    </a:p>
                  </a:txBody>
                  <a:tcPr marL="7377" marR="7377" marT="73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4110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9349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  <p:sndAc>
          <p:stSnd>
            <p:snd r:embed="rId2" name="type.wav"/>
          </p:stSnd>
        </p:sndAc>
      </p:transition>
    </mc:Choice>
    <mc:Fallback xmlns="">
      <p:transition spd="slow">
        <p:fade/>
        <p:sndAc>
          <p:stSnd>
            <p:snd r:embed="rId3" name="type.wav"/>
          </p:stSnd>
        </p:sndAc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2356149"/>
              </p:ext>
            </p:extLst>
          </p:nvPr>
        </p:nvGraphicFramePr>
        <p:xfrm>
          <a:off x="0" y="0"/>
          <a:ext cx="12192000" cy="7519518"/>
        </p:xfrm>
        <a:graphic>
          <a:graphicData uri="http://schemas.openxmlformats.org/drawingml/2006/table">
            <a:tbl>
              <a:tblPr/>
              <a:tblGrid>
                <a:gridCol w="33155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52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942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500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445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1243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66911"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A1 (Araştırma)</a:t>
                      </a:r>
                    </a:p>
                    <a:p>
                      <a:pPr algn="l" fontAlgn="ctr"/>
                      <a:endParaRPr lang="tr-TR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51" marR="3551" marT="3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tr-TR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Sosyal Bilimler Alanında Bir Araştırma Üniversitesi Yetkinliği Kazanmak  </a:t>
                      </a:r>
                    </a:p>
                  </a:txBody>
                  <a:tcPr marL="3551" marR="3551" marT="35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0367"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H1.4</a:t>
                      </a:r>
                    </a:p>
                  </a:txBody>
                  <a:tcPr marL="3551" marR="3551" marT="3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551" marR="3551" marT="35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tr-T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Sosyal Bilimlerde  Araştırma Altyapısını Tanımlamak , Geliştirmek ve Yetkinliğini  Artırmak</a:t>
                      </a:r>
                    </a:p>
                  </a:txBody>
                  <a:tcPr marL="3551" marR="3551" marT="35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5498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H1.4 Performansı </a:t>
                      </a:r>
                    </a:p>
                  </a:txBody>
                  <a:tcPr marL="3551" marR="3551" marT="3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%0</a:t>
                      </a:r>
                    </a:p>
                  </a:txBody>
                  <a:tcPr marL="3551" marR="3551" marT="35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4056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Sorumlu Birim </a:t>
                      </a:r>
                    </a:p>
                  </a:txBody>
                  <a:tcPr marL="3551" marR="3551" marT="3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BAP VE GENEL SEKRETERLİK</a:t>
                      </a:r>
                    </a:p>
                  </a:txBody>
                  <a:tcPr marL="3551" marR="3551" marT="35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15107"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Performans Göstergesi </a:t>
                      </a:r>
                    </a:p>
                  </a:txBody>
                  <a:tcPr marL="3551" marR="3551" marT="35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Hedefe Etkisi (%) </a:t>
                      </a:r>
                    </a:p>
                  </a:txBody>
                  <a:tcPr marL="3551" marR="3551" marT="35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Plan Dönemi Başlangıç Değeri* (A)  </a:t>
                      </a:r>
                    </a:p>
                  </a:txBody>
                  <a:tcPr marL="3551" marR="3551" marT="35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İzleme Dönemindeki Yılsonu Hedeflenen Değer (B)</a:t>
                      </a:r>
                    </a:p>
                  </a:txBody>
                  <a:tcPr marL="3551" marR="3551" marT="35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İzleme Dönemindeki Gerçekleşme Değeri ( C )</a:t>
                      </a:r>
                    </a:p>
                  </a:txBody>
                  <a:tcPr marL="3551" marR="3551" marT="35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Performans (%)                (C-A)/(B-A) </a:t>
                      </a:r>
                    </a:p>
                  </a:txBody>
                  <a:tcPr marL="3551" marR="3551" marT="35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15107"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PG1.4.1:</a:t>
                      </a:r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Sosyal bilimler araştırma altyapı </a:t>
                      </a:r>
                      <a:r>
                        <a:rPr lang="tr-TR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master</a:t>
                      </a:r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planı hazırlama oranı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551" marR="3551" marT="35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</a:p>
                  </a:txBody>
                  <a:tcPr marL="3551" marR="3551" marT="35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3551" marR="3551" marT="35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701E46"/>
                          </a:solidFill>
                          <a:effectLst/>
                          <a:latin typeface="Times New Roman" panose="02020603050405020304" pitchFamily="18" charset="0"/>
                        </a:rPr>
                        <a:t>25</a:t>
                      </a:r>
                    </a:p>
                  </a:txBody>
                  <a:tcPr marL="3551" marR="3551" marT="35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3551" marR="3551" marT="35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%0</a:t>
                      </a:r>
                    </a:p>
                  </a:txBody>
                  <a:tcPr marL="3551" marR="3551" marT="35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821730">
                <a:tc gridSpan="6">
                  <a:txBody>
                    <a:bodyPr/>
                    <a:lstStyle/>
                    <a:p>
                      <a:pPr algn="l" fontAlgn="b"/>
                      <a:r>
                        <a:rPr lang="tr-T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Performans Göstergesinin gerçekleşmesine ilişkin görüş ve Öneriler</a:t>
                      </a:r>
                    </a:p>
                  </a:txBody>
                  <a:tcPr marL="7377" marR="7377" marT="737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41718">
                <a:tc gridSpan="6">
                  <a:txBody>
                    <a:bodyPr/>
                    <a:lstStyle/>
                    <a:p>
                      <a:pPr algn="l" fontAlgn="t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1-</a:t>
                      </a:r>
                    </a:p>
                  </a:txBody>
                  <a:tcPr marL="7377" marR="7377" marT="73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1808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  <p:sndAc>
          <p:stSnd>
            <p:snd r:embed="rId2" name="type.wav"/>
          </p:stSnd>
        </p:sndAc>
      </p:transition>
    </mc:Choice>
    <mc:Fallback xmlns="">
      <p:transition spd="slow">
        <p:fade/>
        <p:sndAc>
          <p:stSnd>
            <p:snd r:embed="rId3" name="type.wav"/>
          </p:stSnd>
        </p:sndAc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5824625"/>
              </p:ext>
            </p:extLst>
          </p:nvPr>
        </p:nvGraphicFramePr>
        <p:xfrm>
          <a:off x="0" y="489"/>
          <a:ext cx="12192000" cy="1735292"/>
        </p:xfrm>
        <a:graphic>
          <a:graphicData uri="http://schemas.openxmlformats.org/drawingml/2006/table">
            <a:tbl>
              <a:tblPr/>
              <a:tblGrid>
                <a:gridCol w="33114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25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080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473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A2 (EĞİTİM)</a:t>
                      </a:r>
                    </a:p>
                  </a:txBody>
                  <a:tcPr marL="8329" marR="8329" marT="83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ASBÜ Eğitim Felsefesi Doğrultusunda Nitelikli İnsan Kaynağı Yetiştirmek</a:t>
                      </a:r>
                    </a:p>
                  </a:txBody>
                  <a:tcPr marL="8329" marR="8329" marT="83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3807"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H2.1</a:t>
                      </a:r>
                    </a:p>
                  </a:txBody>
                  <a:tcPr marL="8329" marR="8329" marT="83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329" marR="8329" marT="83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Öğrencilere ASBÜ Eğitim ve Öğretimi Çerçevesinde Belirlenen Bilgi, Beceri ve yetkinlikleri Kazandırmak</a:t>
                      </a:r>
                    </a:p>
                  </a:txBody>
                  <a:tcPr marL="8329" marR="8329" marT="83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3012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H2.1 Performansı </a:t>
                      </a:r>
                    </a:p>
                  </a:txBody>
                  <a:tcPr marL="8329" marR="8329" marT="832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%90</a:t>
                      </a:r>
                    </a:p>
                  </a:txBody>
                  <a:tcPr marL="8329" marR="8329" marT="83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" name="Tablo 2">
            <a:extLst>
              <a:ext uri="{FF2B5EF4-FFF2-40B4-BE49-F238E27FC236}">
                <a16:creationId xmlns:a16="http://schemas.microsoft.com/office/drawing/2014/main" id="{8904A123-0878-46E8-A50F-1D3D81FDD4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8038607"/>
              </p:ext>
            </p:extLst>
          </p:nvPr>
        </p:nvGraphicFramePr>
        <p:xfrm>
          <a:off x="0" y="1735780"/>
          <a:ext cx="12192001" cy="5112566"/>
        </p:xfrm>
        <a:graphic>
          <a:graphicData uri="http://schemas.openxmlformats.org/drawingml/2006/table">
            <a:tbl>
              <a:tblPr/>
              <a:tblGrid>
                <a:gridCol w="3216236">
                  <a:extLst>
                    <a:ext uri="{9D8B030D-6E8A-4147-A177-3AD203B41FA5}">
                      <a16:colId xmlns:a16="http://schemas.microsoft.com/office/drawing/2014/main" val="3270564256"/>
                    </a:ext>
                  </a:extLst>
                </a:gridCol>
                <a:gridCol w="1367595">
                  <a:extLst>
                    <a:ext uri="{9D8B030D-6E8A-4147-A177-3AD203B41FA5}">
                      <a16:colId xmlns:a16="http://schemas.microsoft.com/office/drawing/2014/main" val="1331577189"/>
                    </a:ext>
                  </a:extLst>
                </a:gridCol>
                <a:gridCol w="1635072">
                  <a:extLst>
                    <a:ext uri="{9D8B030D-6E8A-4147-A177-3AD203B41FA5}">
                      <a16:colId xmlns:a16="http://schemas.microsoft.com/office/drawing/2014/main" val="3952848089"/>
                    </a:ext>
                  </a:extLst>
                </a:gridCol>
                <a:gridCol w="2376345">
                  <a:extLst>
                    <a:ext uri="{9D8B030D-6E8A-4147-A177-3AD203B41FA5}">
                      <a16:colId xmlns:a16="http://schemas.microsoft.com/office/drawing/2014/main" val="2135830085"/>
                    </a:ext>
                  </a:extLst>
                </a:gridCol>
                <a:gridCol w="1865153">
                  <a:extLst>
                    <a:ext uri="{9D8B030D-6E8A-4147-A177-3AD203B41FA5}">
                      <a16:colId xmlns:a16="http://schemas.microsoft.com/office/drawing/2014/main" val="665664470"/>
                    </a:ext>
                  </a:extLst>
                </a:gridCol>
                <a:gridCol w="1731600">
                  <a:extLst>
                    <a:ext uri="{9D8B030D-6E8A-4147-A177-3AD203B41FA5}">
                      <a16:colId xmlns:a16="http://schemas.microsoft.com/office/drawing/2014/main" val="1229096468"/>
                    </a:ext>
                  </a:extLst>
                </a:gridCol>
              </a:tblGrid>
              <a:tr h="51601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Sorumlu Birim </a:t>
                      </a:r>
                    </a:p>
                  </a:txBody>
                  <a:tcPr marL="7377" marR="7377" marT="73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Akademik Birimler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4803328"/>
                  </a:ext>
                </a:extLst>
              </a:tr>
              <a:tr h="891966"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Performans Göstergesi </a:t>
                      </a:r>
                    </a:p>
                  </a:txBody>
                  <a:tcPr marL="7377" marR="7377" marT="73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Hedefe Etkisi (%) 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Plan Dönemi Başlangıç Değeri* (A)  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İzleme Dönemindeki Yılsonu Hedeflenen Değer (B)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İzleme Dönemindeki Gerçekleşme Değeri ( C )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Performans (%)    </a:t>
                      </a:r>
                      <a:r>
                        <a:rPr lang="tr-TR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(C-A)/(B-A) 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8443647"/>
                  </a:ext>
                </a:extLst>
              </a:tr>
              <a:tr h="1332613"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PG2.1.4:B</a:t>
                      </a:r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ilimsel ya da mesleki (kongre, panel, konferans vb.) faaliyetlere katılan öğrenci sayısı / toplam öğrenci %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645" marR="6645" marT="66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6645" marR="6645" marT="6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6645" marR="6645" marT="6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i="0" u="none" strike="noStrike">
                          <a:solidFill>
                            <a:srgbClr val="701E46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6645" marR="6645" marT="6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0,01</a:t>
                      </a:r>
                    </a:p>
                  </a:txBody>
                  <a:tcPr marL="6645" marR="6645" marT="6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%0</a:t>
                      </a:r>
                    </a:p>
                  </a:txBody>
                  <a:tcPr marL="6645" marR="6645" marT="66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9309462"/>
                  </a:ext>
                </a:extLst>
              </a:tr>
              <a:tr h="607559">
                <a:tc gridSpan="6">
                  <a:txBody>
                    <a:bodyPr/>
                    <a:lstStyle/>
                    <a:p>
                      <a:pPr algn="l" fontAlgn="b"/>
                      <a:r>
                        <a:rPr lang="tr-T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Performans Göstergesinin gerçekleşmesine ilişkin görüş ve Öneriler</a:t>
                      </a:r>
                    </a:p>
                  </a:txBody>
                  <a:tcPr marL="7377" marR="7377" marT="737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0517801"/>
                  </a:ext>
                </a:extLst>
              </a:tr>
              <a:tr h="1764418">
                <a:tc gridSpan="6">
                  <a:txBody>
                    <a:bodyPr/>
                    <a:lstStyle/>
                    <a:p>
                      <a:pPr algn="l" fontAlgn="t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1-</a:t>
                      </a:r>
                    </a:p>
                  </a:txBody>
                  <a:tcPr marL="7377" marR="7377" marT="73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4110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0670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  <p:sndAc>
          <p:stSnd>
            <p:snd r:embed="rId2" name="type.wav"/>
          </p:stSnd>
        </p:sndAc>
      </p:transition>
    </mc:Choice>
    <mc:Fallback xmlns="">
      <p:transition spd="slow">
        <p:fade/>
        <p:sndAc>
          <p:stSnd>
            <p:snd r:embed="rId3" name="type.wav"/>
          </p:stSnd>
        </p:sndAc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510912"/>
              </p:ext>
            </p:extLst>
          </p:nvPr>
        </p:nvGraphicFramePr>
        <p:xfrm>
          <a:off x="5637" y="9032"/>
          <a:ext cx="12186365" cy="2123824"/>
        </p:xfrm>
        <a:graphic>
          <a:graphicData uri="http://schemas.openxmlformats.org/drawingml/2006/table">
            <a:tbl>
              <a:tblPr/>
              <a:tblGrid>
                <a:gridCol w="33140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21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801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06808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A2 (EĞİTİM)</a:t>
                      </a:r>
                    </a:p>
                  </a:txBody>
                  <a:tcPr marL="3946" marR="3946" marT="394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ASBÜ Eğitim Felsefesi Doğrultusunda Nitelikli İnsan Kaynağı Yetiştirmek</a:t>
                      </a:r>
                    </a:p>
                  </a:txBody>
                  <a:tcPr marL="3946" marR="3946" marT="3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0208"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H2.2</a:t>
                      </a:r>
                    </a:p>
                  </a:txBody>
                  <a:tcPr marL="3946" marR="3946" marT="394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946" marR="3946" marT="39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ASBÜ'nün</a:t>
                      </a:r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Eğitim Felsefesi Doğrultusunda Kurumsal Kültür, Yapı, Altyapı ve Yöntemler Geliştirmek </a:t>
                      </a:r>
                    </a:p>
                  </a:txBody>
                  <a:tcPr marL="3946" marR="3946" marT="3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6808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H2.2 Performansı </a:t>
                      </a:r>
                    </a:p>
                  </a:txBody>
                  <a:tcPr marL="3946" marR="3946" marT="394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%0</a:t>
                      </a:r>
                    </a:p>
                  </a:txBody>
                  <a:tcPr marL="3946" marR="3946" marT="3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" name="Tablo 2">
            <a:extLst>
              <a:ext uri="{FF2B5EF4-FFF2-40B4-BE49-F238E27FC236}">
                <a16:creationId xmlns:a16="http://schemas.microsoft.com/office/drawing/2014/main" id="{B260411D-8D6A-4EB5-ABE7-15B6730DD6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8613046"/>
              </p:ext>
            </p:extLst>
          </p:nvPr>
        </p:nvGraphicFramePr>
        <p:xfrm>
          <a:off x="0" y="2132856"/>
          <a:ext cx="12176411" cy="4690566"/>
        </p:xfrm>
        <a:graphic>
          <a:graphicData uri="http://schemas.openxmlformats.org/drawingml/2006/table">
            <a:tbl>
              <a:tblPr/>
              <a:tblGrid>
                <a:gridCol w="3212124">
                  <a:extLst>
                    <a:ext uri="{9D8B030D-6E8A-4147-A177-3AD203B41FA5}">
                      <a16:colId xmlns:a16="http://schemas.microsoft.com/office/drawing/2014/main" val="3270564256"/>
                    </a:ext>
                  </a:extLst>
                </a:gridCol>
                <a:gridCol w="1287840">
                  <a:extLst>
                    <a:ext uri="{9D8B030D-6E8A-4147-A177-3AD203B41FA5}">
                      <a16:colId xmlns:a16="http://schemas.microsoft.com/office/drawing/2014/main" val="1331577189"/>
                    </a:ext>
                  </a:extLst>
                </a:gridCol>
                <a:gridCol w="1710987">
                  <a:extLst>
                    <a:ext uri="{9D8B030D-6E8A-4147-A177-3AD203B41FA5}">
                      <a16:colId xmlns:a16="http://schemas.microsoft.com/office/drawing/2014/main" val="3952848089"/>
                    </a:ext>
                  </a:extLst>
                </a:gridCol>
                <a:gridCol w="2373306">
                  <a:extLst>
                    <a:ext uri="{9D8B030D-6E8A-4147-A177-3AD203B41FA5}">
                      <a16:colId xmlns:a16="http://schemas.microsoft.com/office/drawing/2014/main" val="2135830085"/>
                    </a:ext>
                  </a:extLst>
                </a:gridCol>
                <a:gridCol w="1862768">
                  <a:extLst>
                    <a:ext uri="{9D8B030D-6E8A-4147-A177-3AD203B41FA5}">
                      <a16:colId xmlns:a16="http://schemas.microsoft.com/office/drawing/2014/main" val="665664470"/>
                    </a:ext>
                  </a:extLst>
                </a:gridCol>
                <a:gridCol w="1729386">
                  <a:extLst>
                    <a:ext uri="{9D8B030D-6E8A-4147-A177-3AD203B41FA5}">
                      <a16:colId xmlns:a16="http://schemas.microsoft.com/office/drawing/2014/main" val="1229096468"/>
                    </a:ext>
                  </a:extLst>
                </a:gridCol>
              </a:tblGrid>
              <a:tr h="548095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Sorumlu Birim </a:t>
                      </a:r>
                    </a:p>
                  </a:txBody>
                  <a:tcPr marL="7377" marR="7377" marT="73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Sürekli Eğitim Merkezi ile Personel Daire Başkanlığı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4803328"/>
                  </a:ext>
                </a:extLst>
              </a:tr>
              <a:tr h="763172"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Performans Göstergesi </a:t>
                      </a:r>
                    </a:p>
                  </a:txBody>
                  <a:tcPr marL="7377" marR="7377" marT="73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Hedefe Etkisi (%) 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Plan Dönemi Başlangıç Değeri* (A)  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İzleme Dönemindeki Yılsonu Hedeflenen Değer (B)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İzleme Dönemindeki Gerçekleşme Değeri ( C )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Performans (%)    </a:t>
                      </a:r>
                      <a:r>
                        <a:rPr lang="tr-TR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(C-A)/(B-A) 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8443647"/>
                  </a:ext>
                </a:extLst>
              </a:tr>
              <a:tr h="859835"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PG2.2.1:</a:t>
                      </a:r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ASBÜ öğretim üyelerinin ''Eğiticilerin Eğitimi '' programına katılma oranı %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i="0" u="none" strike="noStrike">
                          <a:solidFill>
                            <a:srgbClr val="701E46"/>
                          </a:solidFill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-%200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9309462"/>
                  </a:ext>
                </a:extLst>
              </a:tr>
              <a:tr h="645337">
                <a:tc gridSpan="6">
                  <a:txBody>
                    <a:bodyPr/>
                    <a:lstStyle/>
                    <a:p>
                      <a:pPr algn="l" fontAlgn="b"/>
                      <a:r>
                        <a:rPr lang="tr-T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Performans Göstergesinin gerçekleşmesine ilişkin görüş ve Öneriler</a:t>
                      </a:r>
                    </a:p>
                  </a:txBody>
                  <a:tcPr marL="7377" marR="7377" marT="737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0517801"/>
                  </a:ext>
                </a:extLst>
              </a:tr>
              <a:tr h="1874127">
                <a:tc gridSpan="6">
                  <a:txBody>
                    <a:bodyPr/>
                    <a:lstStyle/>
                    <a:p>
                      <a:pPr algn="l" fontAlgn="t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1-</a:t>
                      </a:r>
                    </a:p>
                  </a:txBody>
                  <a:tcPr marL="7377" marR="7377" marT="73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4110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5973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  <p:sndAc>
          <p:stSnd>
            <p:snd r:embed="rId2" name="type.wav"/>
          </p:stSnd>
        </p:sndAc>
      </p:transition>
    </mc:Choice>
    <mc:Fallback xmlns="">
      <p:transition spd="slow">
        <p:fade/>
        <p:sndAc>
          <p:stSnd>
            <p:snd r:embed="rId3" name="type.wav"/>
          </p:stSnd>
        </p:sndAc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781E46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Çapraz Köşesi Kesik Dikdörtgen 3"/>
          <p:cNvSpPr/>
          <p:nvPr/>
        </p:nvSpPr>
        <p:spPr>
          <a:xfrm>
            <a:off x="5636" y="6064731"/>
            <a:ext cx="12192000" cy="800100"/>
          </a:xfrm>
          <a:prstGeom prst="snip2DiagRect">
            <a:avLst>
              <a:gd name="adj1" fmla="val 0"/>
              <a:gd name="adj2" fmla="val 21885"/>
            </a:avLst>
          </a:prstGeom>
          <a:solidFill>
            <a:srgbClr val="F9D1A9"/>
          </a:solidFill>
          <a:effectLst>
            <a:glow rad="12700">
              <a:schemeClr val="bg1">
                <a:alpha val="80000"/>
              </a:schemeClr>
            </a:glow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1" i="0" u="none" strike="noStrike" kern="1200" cap="none" spc="0" normalizeH="0" baseline="0" noProof="0" dirty="0">
                <a:ln w="0"/>
                <a:solidFill>
                  <a:srgbClr val="781E4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Strateji Geliştirme Dairesi Başkanlığı</a:t>
            </a:r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5860" y="6095448"/>
            <a:ext cx="2520280" cy="740049"/>
          </a:xfrm>
          <a:prstGeom prst="rect">
            <a:avLst/>
          </a:prstGeom>
        </p:spPr>
      </p:pic>
      <p:sp>
        <p:nvSpPr>
          <p:cNvPr id="7" name="Dikdörtgen 6"/>
          <p:cNvSpPr/>
          <p:nvPr/>
        </p:nvSpPr>
        <p:spPr>
          <a:xfrm>
            <a:off x="9336360" y="6095449"/>
            <a:ext cx="2778774" cy="73866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400" b="1" i="0" u="none" strike="noStrike" kern="1200" cap="none" spc="0" normalizeH="0" baseline="0" noProof="0" dirty="0">
                <a:ln w="0"/>
                <a:solidFill>
                  <a:srgbClr val="781E4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E-posta	:strateji@asbu.edu.tr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400" b="1" i="0" u="none" strike="noStrike" kern="1200" cap="none" spc="0" normalizeH="0" baseline="0" noProof="0" dirty="0">
                <a:ln w="0"/>
                <a:solidFill>
                  <a:srgbClr val="781E4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Web	: www.asbu.edu.tr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400" b="1" i="0" u="none" strike="noStrike" kern="1200" cap="none" spc="0" normalizeH="0" baseline="0" noProof="0" dirty="0" err="1">
                <a:ln w="0"/>
                <a:solidFill>
                  <a:srgbClr val="781E4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Tlf</a:t>
            </a:r>
            <a:r>
              <a:rPr kumimoji="0" lang="tr-TR" sz="1400" b="1" i="0" u="none" strike="noStrike" kern="1200" cap="none" spc="0" normalizeH="0" baseline="0" noProof="0" dirty="0">
                <a:ln w="0"/>
                <a:solidFill>
                  <a:srgbClr val="781E4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	: 0 312 5964504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EE88FD1-A755-444D-964F-FBFB70A5C0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35760" y="580881"/>
            <a:ext cx="496855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altLang="tr-TR" sz="36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SUNU PLANI</a:t>
            </a:r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EEE88FD1-A755-444D-964F-FBFB70A5C0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3475" y="1936823"/>
            <a:ext cx="11089232" cy="27392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457200" marR="0" lvl="0" indent="-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>
                <a:tab pos="92075" algn="l"/>
                <a:tab pos="182563" algn="l"/>
              </a:tabLst>
              <a:defRPr/>
            </a:pPr>
            <a:r>
              <a:rPr kumimoji="0" lang="tr-TR" altLang="tr-TR" sz="36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Mevzuat</a:t>
            </a:r>
            <a:r>
              <a:rPr kumimoji="0" lang="tr-TR" altLang="tr-TR" sz="3600" b="1" i="0" u="none" strike="noStrike" kern="1200" cap="none" spc="0" normalizeH="0" noProof="0" dirty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ilgili bölümler</a:t>
            </a:r>
          </a:p>
          <a:p>
            <a:pPr marL="457200" marR="0" lvl="0" indent="-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lang="tr-TR" altLang="tr-TR" sz="3600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Stratejik Amaç ve hedefler</a:t>
            </a:r>
          </a:p>
          <a:p>
            <a:pPr marL="457200" marR="0" lvl="0" indent="-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lang="tr-TR" altLang="tr-TR" sz="3600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Performans Göstergelerinin gerçekleşmesine ilişkin görüş ve öneriler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tr-TR" altLang="tr-TR" sz="28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40000"/>
                  <a:lumOff val="60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2881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  <p:sndAc>
          <p:stSnd>
            <p:snd r:embed="rId2" name="type.wav"/>
          </p:stSnd>
        </p:sndAc>
      </p:transition>
    </mc:Choice>
    <mc:Fallback xmlns="">
      <p:transition spd="slow">
        <p:fade/>
        <p:sndAc>
          <p:stSnd>
            <p:snd r:embed="rId5" name="type.wav"/>
          </p:stSnd>
        </p:sndAc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3050798"/>
              </p:ext>
            </p:extLst>
          </p:nvPr>
        </p:nvGraphicFramePr>
        <p:xfrm>
          <a:off x="5637" y="9032"/>
          <a:ext cx="12186365" cy="1916442"/>
        </p:xfrm>
        <a:graphic>
          <a:graphicData uri="http://schemas.openxmlformats.org/drawingml/2006/table">
            <a:tbl>
              <a:tblPr/>
              <a:tblGrid>
                <a:gridCol w="33140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21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801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94034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A2 (EĞİTİM)</a:t>
                      </a:r>
                    </a:p>
                  </a:txBody>
                  <a:tcPr marL="3946" marR="3946" marT="394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ASBÜ Eğitim Felsefesi Doğrultusunda Nitelikli İnsan Kaynağı Yetiştirmek</a:t>
                      </a:r>
                    </a:p>
                  </a:txBody>
                  <a:tcPr marL="3946" marR="3946" marT="3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3444"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H2.2</a:t>
                      </a:r>
                    </a:p>
                  </a:txBody>
                  <a:tcPr marL="3946" marR="3946" marT="394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946" marR="3946" marT="39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ASBÜ'nün</a:t>
                      </a:r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Eğitim Felsefesi Doğrultusunda Kurumsal Kültür, Yapı, Altyapı ve Yöntemler Geliştirmek </a:t>
                      </a:r>
                    </a:p>
                  </a:txBody>
                  <a:tcPr marL="3946" marR="3946" marT="3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8964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H2.2 Performansı </a:t>
                      </a:r>
                    </a:p>
                  </a:txBody>
                  <a:tcPr marL="3946" marR="3946" marT="394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%0</a:t>
                      </a:r>
                    </a:p>
                  </a:txBody>
                  <a:tcPr marL="3946" marR="3946" marT="3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4" name="Tablo 3">
            <a:extLst>
              <a:ext uri="{FF2B5EF4-FFF2-40B4-BE49-F238E27FC236}">
                <a16:creationId xmlns:a16="http://schemas.microsoft.com/office/drawing/2014/main" id="{D1E153AC-2415-4DC7-9109-1A1AB778BA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5045832"/>
              </p:ext>
            </p:extLst>
          </p:nvPr>
        </p:nvGraphicFramePr>
        <p:xfrm>
          <a:off x="7794" y="1925474"/>
          <a:ext cx="12176411" cy="4932526"/>
        </p:xfrm>
        <a:graphic>
          <a:graphicData uri="http://schemas.openxmlformats.org/drawingml/2006/table">
            <a:tbl>
              <a:tblPr/>
              <a:tblGrid>
                <a:gridCol w="3212124">
                  <a:extLst>
                    <a:ext uri="{9D8B030D-6E8A-4147-A177-3AD203B41FA5}">
                      <a16:colId xmlns:a16="http://schemas.microsoft.com/office/drawing/2014/main" val="3270564256"/>
                    </a:ext>
                  </a:extLst>
                </a:gridCol>
                <a:gridCol w="1287840">
                  <a:extLst>
                    <a:ext uri="{9D8B030D-6E8A-4147-A177-3AD203B41FA5}">
                      <a16:colId xmlns:a16="http://schemas.microsoft.com/office/drawing/2014/main" val="1331577189"/>
                    </a:ext>
                  </a:extLst>
                </a:gridCol>
                <a:gridCol w="1710987">
                  <a:extLst>
                    <a:ext uri="{9D8B030D-6E8A-4147-A177-3AD203B41FA5}">
                      <a16:colId xmlns:a16="http://schemas.microsoft.com/office/drawing/2014/main" val="3952848089"/>
                    </a:ext>
                  </a:extLst>
                </a:gridCol>
                <a:gridCol w="2373306">
                  <a:extLst>
                    <a:ext uri="{9D8B030D-6E8A-4147-A177-3AD203B41FA5}">
                      <a16:colId xmlns:a16="http://schemas.microsoft.com/office/drawing/2014/main" val="2135830085"/>
                    </a:ext>
                  </a:extLst>
                </a:gridCol>
                <a:gridCol w="1862768">
                  <a:extLst>
                    <a:ext uri="{9D8B030D-6E8A-4147-A177-3AD203B41FA5}">
                      <a16:colId xmlns:a16="http://schemas.microsoft.com/office/drawing/2014/main" val="665664470"/>
                    </a:ext>
                  </a:extLst>
                </a:gridCol>
                <a:gridCol w="1729386">
                  <a:extLst>
                    <a:ext uri="{9D8B030D-6E8A-4147-A177-3AD203B41FA5}">
                      <a16:colId xmlns:a16="http://schemas.microsoft.com/office/drawing/2014/main" val="1229096468"/>
                    </a:ext>
                  </a:extLst>
                </a:gridCol>
              </a:tblGrid>
              <a:tr h="573907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Sorumlu Birim </a:t>
                      </a:r>
                    </a:p>
                  </a:txBody>
                  <a:tcPr marL="7377" marR="7377" marT="73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tr-T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Sürekli Eğitim Merkezi ile Personel Daire Başkanlığı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4803328"/>
                  </a:ext>
                </a:extLst>
              </a:tr>
              <a:tr h="703498"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Performans Göstergesi </a:t>
                      </a:r>
                    </a:p>
                  </a:txBody>
                  <a:tcPr marL="7377" marR="7377" marT="73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Hedefe Etkisi (%) 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Plan Dönemi Başlangıç Değeri* (A)  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İzleme Dönemindeki Yılsonu Hedeflenen Değer (B)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İzleme Dönemindeki Gerçekleşme Değeri ( C )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Performans (%)    </a:t>
                      </a:r>
                      <a:r>
                        <a:rPr lang="tr-TR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(C-A)/(B-A) 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8443647"/>
                  </a:ext>
                </a:extLst>
              </a:tr>
              <a:tr h="881628"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PG2.2.2:</a:t>
                      </a:r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Eğiticilerin Eğitiminden yararlanan öğretim üyelerinin memnuniyet düzeyi (5'li </a:t>
                      </a:r>
                      <a:r>
                        <a:rPr lang="tr-TR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Likert</a:t>
                      </a:r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ölçeği esas alınarak) 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43" marR="6243" marT="62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</a:t>
                      </a:r>
                    </a:p>
                  </a:txBody>
                  <a:tcPr marL="6243" marR="6243" marT="62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6243" marR="6243" marT="62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>
                          <a:solidFill>
                            <a:srgbClr val="701E46"/>
                          </a:solidFill>
                          <a:effectLst/>
                          <a:latin typeface="Times New Roman" panose="02020603050405020304" pitchFamily="18" charset="0"/>
                        </a:rPr>
                        <a:t>3,5</a:t>
                      </a:r>
                    </a:p>
                  </a:txBody>
                  <a:tcPr marL="6243" marR="6243" marT="62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6243" marR="6243" marT="62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%0</a:t>
                      </a:r>
                    </a:p>
                  </a:txBody>
                  <a:tcPr marL="6243" marR="6243" marT="62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9309462"/>
                  </a:ext>
                </a:extLst>
              </a:tr>
              <a:tr h="675729">
                <a:tc gridSpan="6">
                  <a:txBody>
                    <a:bodyPr/>
                    <a:lstStyle/>
                    <a:p>
                      <a:pPr algn="l" fontAlgn="b"/>
                      <a:r>
                        <a:rPr lang="tr-T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Performans Göstergesinin gerçekleşmesine ilişkin görüş ve Öneriler</a:t>
                      </a:r>
                    </a:p>
                  </a:txBody>
                  <a:tcPr marL="7377" marR="7377" marT="737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0517801"/>
                  </a:ext>
                </a:extLst>
              </a:tr>
              <a:tr h="1962390">
                <a:tc gridSpan="6">
                  <a:txBody>
                    <a:bodyPr/>
                    <a:lstStyle/>
                    <a:p>
                      <a:pPr algn="l" fontAlgn="t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1-</a:t>
                      </a:r>
                    </a:p>
                  </a:txBody>
                  <a:tcPr marL="7377" marR="7377" marT="73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4110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5091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  <p:sndAc>
          <p:stSnd>
            <p:snd r:embed="rId2" name="type.wav"/>
          </p:stSnd>
        </p:sndAc>
      </p:transition>
    </mc:Choice>
    <mc:Fallback xmlns="">
      <p:transition spd="slow">
        <p:fade/>
        <p:sndAc>
          <p:stSnd>
            <p:snd r:embed="rId3" name="type.wav"/>
          </p:stSnd>
        </p:sndAc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6616852"/>
              </p:ext>
            </p:extLst>
          </p:nvPr>
        </p:nvGraphicFramePr>
        <p:xfrm>
          <a:off x="5637" y="9032"/>
          <a:ext cx="12186365" cy="1916442"/>
        </p:xfrm>
        <a:graphic>
          <a:graphicData uri="http://schemas.openxmlformats.org/drawingml/2006/table">
            <a:tbl>
              <a:tblPr/>
              <a:tblGrid>
                <a:gridCol w="33140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21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801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94034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A2 (EĞİTİM)</a:t>
                      </a:r>
                    </a:p>
                  </a:txBody>
                  <a:tcPr marL="3946" marR="3946" marT="394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ASBÜ Eğitim Felsefesi Doğrultusunda Nitelikli İnsan Kaynağı Yetiştirmek</a:t>
                      </a:r>
                    </a:p>
                  </a:txBody>
                  <a:tcPr marL="3946" marR="3946" marT="3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3444"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H2.2</a:t>
                      </a:r>
                    </a:p>
                  </a:txBody>
                  <a:tcPr marL="3946" marR="3946" marT="394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946" marR="3946" marT="39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ASBÜ'nün</a:t>
                      </a:r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Eğitim Felsefesi Doğrultusunda Kurumsal Kültür, Yapı, Altyapı ve Yöntemler Geliştirmek </a:t>
                      </a:r>
                    </a:p>
                  </a:txBody>
                  <a:tcPr marL="3946" marR="3946" marT="3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8964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H2.2 Performansı </a:t>
                      </a:r>
                    </a:p>
                  </a:txBody>
                  <a:tcPr marL="3946" marR="3946" marT="394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%0</a:t>
                      </a:r>
                    </a:p>
                  </a:txBody>
                  <a:tcPr marL="3946" marR="3946" marT="3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" name="Tablo 4">
            <a:extLst>
              <a:ext uri="{FF2B5EF4-FFF2-40B4-BE49-F238E27FC236}">
                <a16:creationId xmlns:a16="http://schemas.microsoft.com/office/drawing/2014/main" id="{0F74C321-36A4-452E-A624-C4179672C5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8175166"/>
              </p:ext>
            </p:extLst>
          </p:nvPr>
        </p:nvGraphicFramePr>
        <p:xfrm>
          <a:off x="0" y="1913241"/>
          <a:ext cx="12176411" cy="4832551"/>
        </p:xfrm>
        <a:graphic>
          <a:graphicData uri="http://schemas.openxmlformats.org/drawingml/2006/table">
            <a:tbl>
              <a:tblPr/>
              <a:tblGrid>
                <a:gridCol w="3212124">
                  <a:extLst>
                    <a:ext uri="{9D8B030D-6E8A-4147-A177-3AD203B41FA5}">
                      <a16:colId xmlns:a16="http://schemas.microsoft.com/office/drawing/2014/main" val="3270564256"/>
                    </a:ext>
                  </a:extLst>
                </a:gridCol>
                <a:gridCol w="1287840">
                  <a:extLst>
                    <a:ext uri="{9D8B030D-6E8A-4147-A177-3AD203B41FA5}">
                      <a16:colId xmlns:a16="http://schemas.microsoft.com/office/drawing/2014/main" val="1331577189"/>
                    </a:ext>
                  </a:extLst>
                </a:gridCol>
                <a:gridCol w="1710987">
                  <a:extLst>
                    <a:ext uri="{9D8B030D-6E8A-4147-A177-3AD203B41FA5}">
                      <a16:colId xmlns:a16="http://schemas.microsoft.com/office/drawing/2014/main" val="3952848089"/>
                    </a:ext>
                  </a:extLst>
                </a:gridCol>
                <a:gridCol w="2373306">
                  <a:extLst>
                    <a:ext uri="{9D8B030D-6E8A-4147-A177-3AD203B41FA5}">
                      <a16:colId xmlns:a16="http://schemas.microsoft.com/office/drawing/2014/main" val="2135830085"/>
                    </a:ext>
                  </a:extLst>
                </a:gridCol>
                <a:gridCol w="1862768">
                  <a:extLst>
                    <a:ext uri="{9D8B030D-6E8A-4147-A177-3AD203B41FA5}">
                      <a16:colId xmlns:a16="http://schemas.microsoft.com/office/drawing/2014/main" val="665664470"/>
                    </a:ext>
                  </a:extLst>
                </a:gridCol>
                <a:gridCol w="1729386">
                  <a:extLst>
                    <a:ext uri="{9D8B030D-6E8A-4147-A177-3AD203B41FA5}">
                      <a16:colId xmlns:a16="http://schemas.microsoft.com/office/drawing/2014/main" val="1229096468"/>
                    </a:ext>
                  </a:extLst>
                </a:gridCol>
              </a:tblGrid>
              <a:tr h="573907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Sorumlu Birim </a:t>
                      </a:r>
                    </a:p>
                  </a:txBody>
                  <a:tcPr marL="7377" marR="7377" marT="73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Genel Sekreterlik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4803328"/>
                  </a:ext>
                </a:extLst>
              </a:tr>
              <a:tr h="703498"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Performans Göstergesi </a:t>
                      </a:r>
                    </a:p>
                  </a:txBody>
                  <a:tcPr marL="7377" marR="7377" marT="73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Hedefe Etkisi (%) 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Plan Dönemi Başlangıç Değeri* (A)  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İzleme Dönemindeki Yılsonu Hedeflenen Değer (B)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İzleme Dönemindeki Gerçekleşme Değeri ( C )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Performans (%)    </a:t>
                      </a:r>
                      <a:r>
                        <a:rPr lang="tr-TR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(C-A)/(B-A) 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8443647"/>
                  </a:ext>
                </a:extLst>
              </a:tr>
              <a:tr h="881628"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PG2.2.3:</a:t>
                      </a:r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''Sosyal Bilimler  Eğitimi Mükemmeliyet Merkezinin'' tamamlanma oranı %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276" marR="6276" marT="62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</a:t>
                      </a:r>
                    </a:p>
                  </a:txBody>
                  <a:tcPr marL="6276" marR="6276" marT="6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6276" marR="6276" marT="6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i="0" u="none" strike="noStrike">
                          <a:solidFill>
                            <a:srgbClr val="701E46"/>
                          </a:solidFill>
                          <a:effectLst/>
                          <a:latin typeface="Times New Roman" panose="02020603050405020304" pitchFamily="18" charset="0"/>
                        </a:rPr>
                        <a:t>40</a:t>
                      </a:r>
                    </a:p>
                  </a:txBody>
                  <a:tcPr marL="6276" marR="6276" marT="6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6276" marR="6276" marT="6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%0</a:t>
                      </a:r>
                    </a:p>
                  </a:txBody>
                  <a:tcPr marL="6276" marR="6276" marT="62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9309462"/>
                  </a:ext>
                </a:extLst>
              </a:tr>
              <a:tr h="675729">
                <a:tc gridSpan="6">
                  <a:txBody>
                    <a:bodyPr/>
                    <a:lstStyle/>
                    <a:p>
                      <a:pPr algn="l" fontAlgn="b"/>
                      <a:r>
                        <a:rPr lang="tr-T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Performans Göstergesinin gerçekleşmesine ilişkin görüş ve Öneriler</a:t>
                      </a:r>
                    </a:p>
                  </a:txBody>
                  <a:tcPr marL="7377" marR="7377" marT="737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0517801"/>
                  </a:ext>
                </a:extLst>
              </a:tr>
              <a:tr h="1962390">
                <a:tc gridSpan="6">
                  <a:txBody>
                    <a:bodyPr/>
                    <a:lstStyle/>
                    <a:p>
                      <a:pPr algn="l" fontAlgn="t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1-</a:t>
                      </a:r>
                    </a:p>
                  </a:txBody>
                  <a:tcPr marL="7377" marR="7377" marT="73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4110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9025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  <p:sndAc>
          <p:stSnd>
            <p:snd r:embed="rId2" name="type.wav"/>
          </p:stSnd>
        </p:sndAc>
      </p:transition>
    </mc:Choice>
    <mc:Fallback xmlns="">
      <p:transition spd="slow">
        <p:fade/>
        <p:sndAc>
          <p:stSnd>
            <p:snd r:embed="rId3" name="type.wav"/>
          </p:stSnd>
        </p:sndAc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7983353"/>
              </p:ext>
            </p:extLst>
          </p:nvPr>
        </p:nvGraphicFramePr>
        <p:xfrm>
          <a:off x="5637" y="9032"/>
          <a:ext cx="12186365" cy="1916442"/>
        </p:xfrm>
        <a:graphic>
          <a:graphicData uri="http://schemas.openxmlformats.org/drawingml/2006/table">
            <a:tbl>
              <a:tblPr/>
              <a:tblGrid>
                <a:gridCol w="33140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21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801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94034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A2 (EĞİTİM)</a:t>
                      </a:r>
                    </a:p>
                  </a:txBody>
                  <a:tcPr marL="3946" marR="3946" marT="394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ASBÜ Eğitim Felsefesi Doğrultusunda Nitelikli İnsan Kaynağı Yetiştirmek</a:t>
                      </a:r>
                    </a:p>
                  </a:txBody>
                  <a:tcPr marL="3946" marR="3946" marT="3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3444"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H2.2</a:t>
                      </a:r>
                    </a:p>
                  </a:txBody>
                  <a:tcPr marL="3946" marR="3946" marT="394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946" marR="3946" marT="39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ASBÜ'nün</a:t>
                      </a:r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Eğitim Felsefesi Doğrultusunda Kurumsal Kültür, Yapı, Altyapı ve Yöntemler Geliştirmek </a:t>
                      </a:r>
                    </a:p>
                  </a:txBody>
                  <a:tcPr marL="3946" marR="3946" marT="3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8964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H2.2 Performansı </a:t>
                      </a:r>
                    </a:p>
                  </a:txBody>
                  <a:tcPr marL="3946" marR="3946" marT="394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%0</a:t>
                      </a:r>
                    </a:p>
                  </a:txBody>
                  <a:tcPr marL="3946" marR="3946" marT="39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4" name="Tablo 3">
            <a:extLst>
              <a:ext uri="{FF2B5EF4-FFF2-40B4-BE49-F238E27FC236}">
                <a16:creationId xmlns:a16="http://schemas.microsoft.com/office/drawing/2014/main" id="{5E973C5A-009A-4203-99CF-A85FD4470B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0379048"/>
              </p:ext>
            </p:extLst>
          </p:nvPr>
        </p:nvGraphicFramePr>
        <p:xfrm>
          <a:off x="15589" y="1916287"/>
          <a:ext cx="12176411" cy="4932681"/>
        </p:xfrm>
        <a:graphic>
          <a:graphicData uri="http://schemas.openxmlformats.org/drawingml/2006/table">
            <a:tbl>
              <a:tblPr/>
              <a:tblGrid>
                <a:gridCol w="3212124">
                  <a:extLst>
                    <a:ext uri="{9D8B030D-6E8A-4147-A177-3AD203B41FA5}">
                      <a16:colId xmlns:a16="http://schemas.microsoft.com/office/drawing/2014/main" val="3270564256"/>
                    </a:ext>
                  </a:extLst>
                </a:gridCol>
                <a:gridCol w="1287840">
                  <a:extLst>
                    <a:ext uri="{9D8B030D-6E8A-4147-A177-3AD203B41FA5}">
                      <a16:colId xmlns:a16="http://schemas.microsoft.com/office/drawing/2014/main" val="1331577189"/>
                    </a:ext>
                  </a:extLst>
                </a:gridCol>
                <a:gridCol w="1710987">
                  <a:extLst>
                    <a:ext uri="{9D8B030D-6E8A-4147-A177-3AD203B41FA5}">
                      <a16:colId xmlns:a16="http://schemas.microsoft.com/office/drawing/2014/main" val="3952848089"/>
                    </a:ext>
                  </a:extLst>
                </a:gridCol>
                <a:gridCol w="2373306">
                  <a:extLst>
                    <a:ext uri="{9D8B030D-6E8A-4147-A177-3AD203B41FA5}">
                      <a16:colId xmlns:a16="http://schemas.microsoft.com/office/drawing/2014/main" val="2135830085"/>
                    </a:ext>
                  </a:extLst>
                </a:gridCol>
                <a:gridCol w="1862768">
                  <a:extLst>
                    <a:ext uri="{9D8B030D-6E8A-4147-A177-3AD203B41FA5}">
                      <a16:colId xmlns:a16="http://schemas.microsoft.com/office/drawing/2014/main" val="665664470"/>
                    </a:ext>
                  </a:extLst>
                </a:gridCol>
                <a:gridCol w="1729386">
                  <a:extLst>
                    <a:ext uri="{9D8B030D-6E8A-4147-A177-3AD203B41FA5}">
                      <a16:colId xmlns:a16="http://schemas.microsoft.com/office/drawing/2014/main" val="1229096468"/>
                    </a:ext>
                  </a:extLst>
                </a:gridCol>
              </a:tblGrid>
              <a:tr h="573907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Sorumlu Birim </a:t>
                      </a:r>
                    </a:p>
                  </a:txBody>
                  <a:tcPr marL="7377" marR="7377" marT="73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Akademik Birimler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4803328"/>
                  </a:ext>
                </a:extLst>
              </a:tr>
              <a:tr h="703498"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Performans Göstergesi </a:t>
                      </a:r>
                    </a:p>
                  </a:txBody>
                  <a:tcPr marL="7377" marR="7377" marT="73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Hedefe Etkisi (%) 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Plan Dönemi Başlangıç Değeri* (A)  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İzleme Dönemindeki Yılsonu Hedeflenen Değer (B)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İzleme Dönemindeki Gerçekleşme Değeri ( C )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Performans (%)    </a:t>
                      </a:r>
                      <a:r>
                        <a:rPr lang="tr-TR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(C-A)/(B-A) 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8443647"/>
                  </a:ext>
                </a:extLst>
              </a:tr>
              <a:tr h="881628"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PG2.2.4: </a:t>
                      </a:r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Yetkinlik geliştirici ilave programlara katılan öğrenci sayısı/toplam öğrenci sayısı (staj, ilave müfredat, sertifikalı program vs. ) %</a:t>
                      </a:r>
                      <a:endParaRPr lang="tr-TR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98" marR="6398" marT="63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</a:t>
                      </a:r>
                    </a:p>
                  </a:txBody>
                  <a:tcPr marL="6398" marR="6398" marT="63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6398" marR="6398" marT="63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0" i="0" u="none" strike="noStrike" dirty="0">
                          <a:solidFill>
                            <a:srgbClr val="701E46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6398" marR="6398" marT="63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0,01</a:t>
                      </a:r>
                    </a:p>
                  </a:txBody>
                  <a:tcPr marL="6398" marR="6398" marT="63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%0</a:t>
                      </a:r>
                    </a:p>
                  </a:txBody>
                  <a:tcPr marL="6398" marR="6398" marT="63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9309462"/>
                  </a:ext>
                </a:extLst>
              </a:tr>
              <a:tr h="675729">
                <a:tc gridSpan="6">
                  <a:txBody>
                    <a:bodyPr/>
                    <a:lstStyle/>
                    <a:p>
                      <a:pPr algn="l" fontAlgn="b"/>
                      <a:r>
                        <a:rPr lang="tr-T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Performans Göstergesinin gerçekleşmesine ilişkin görüş ve Öneriler</a:t>
                      </a:r>
                    </a:p>
                  </a:txBody>
                  <a:tcPr marL="7377" marR="7377" marT="737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0517801"/>
                  </a:ext>
                </a:extLst>
              </a:tr>
              <a:tr h="1962390">
                <a:tc gridSpan="6">
                  <a:txBody>
                    <a:bodyPr/>
                    <a:lstStyle/>
                    <a:p>
                      <a:pPr algn="l" fontAlgn="t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1-</a:t>
                      </a:r>
                    </a:p>
                  </a:txBody>
                  <a:tcPr marL="7377" marR="7377" marT="73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4110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9631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  <p:sndAc>
          <p:stSnd>
            <p:snd r:embed="rId2" name="type.wav"/>
          </p:stSnd>
        </p:sndAc>
      </p:transition>
    </mc:Choice>
    <mc:Fallback xmlns="">
      <p:transition spd="slow">
        <p:fade/>
        <p:sndAc>
          <p:stSnd>
            <p:snd r:embed="rId3" name="type.wav"/>
          </p:stSnd>
        </p:sndAc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8570963"/>
              </p:ext>
            </p:extLst>
          </p:nvPr>
        </p:nvGraphicFramePr>
        <p:xfrm>
          <a:off x="32165" y="11944"/>
          <a:ext cx="12186575" cy="2192919"/>
        </p:xfrm>
        <a:graphic>
          <a:graphicData uri="http://schemas.openxmlformats.org/drawingml/2006/table">
            <a:tbl>
              <a:tblPr/>
              <a:tblGrid>
                <a:gridCol w="33099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97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069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22345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A2 (EĞİTİM)</a:t>
                      </a:r>
                    </a:p>
                  </a:txBody>
                  <a:tcPr marL="9174" marR="9174" marT="91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ASBÜ Eğitim Felsefesi Doğrultusunda Nitelikli İnsan Kaynağı Yetiştirmek</a:t>
                      </a:r>
                    </a:p>
                  </a:txBody>
                  <a:tcPr marL="9174" marR="9174" marT="91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2345"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H2.3</a:t>
                      </a:r>
                    </a:p>
                  </a:txBody>
                  <a:tcPr marL="9174" marR="9174" marT="91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174" marR="9174" marT="91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Çok Dilli ve Çok Kültürlü Uluslararası Bir Üniversite Olmak</a:t>
                      </a:r>
                    </a:p>
                  </a:txBody>
                  <a:tcPr marL="9174" marR="9174" marT="91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8229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H2.3 Performansı </a:t>
                      </a:r>
                    </a:p>
                  </a:txBody>
                  <a:tcPr marL="9174" marR="9174" marT="91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%76</a:t>
                      </a:r>
                    </a:p>
                  </a:txBody>
                  <a:tcPr marL="9174" marR="9174" marT="91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" name="Tablo 2">
            <a:extLst>
              <a:ext uri="{FF2B5EF4-FFF2-40B4-BE49-F238E27FC236}">
                <a16:creationId xmlns:a16="http://schemas.microsoft.com/office/drawing/2014/main" id="{0F6F5574-B8E3-48D4-BB7E-9A0545A055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8729246"/>
              </p:ext>
            </p:extLst>
          </p:nvPr>
        </p:nvGraphicFramePr>
        <p:xfrm>
          <a:off x="0" y="2204864"/>
          <a:ext cx="12186575" cy="4659199"/>
        </p:xfrm>
        <a:graphic>
          <a:graphicData uri="http://schemas.openxmlformats.org/drawingml/2006/table">
            <a:tbl>
              <a:tblPr/>
              <a:tblGrid>
                <a:gridCol w="3214805">
                  <a:extLst>
                    <a:ext uri="{9D8B030D-6E8A-4147-A177-3AD203B41FA5}">
                      <a16:colId xmlns:a16="http://schemas.microsoft.com/office/drawing/2014/main" val="3270564256"/>
                    </a:ext>
                  </a:extLst>
                </a:gridCol>
                <a:gridCol w="1288915">
                  <a:extLst>
                    <a:ext uri="{9D8B030D-6E8A-4147-A177-3AD203B41FA5}">
                      <a16:colId xmlns:a16="http://schemas.microsoft.com/office/drawing/2014/main" val="1331577189"/>
                    </a:ext>
                  </a:extLst>
                </a:gridCol>
                <a:gridCol w="1712415">
                  <a:extLst>
                    <a:ext uri="{9D8B030D-6E8A-4147-A177-3AD203B41FA5}">
                      <a16:colId xmlns:a16="http://schemas.microsoft.com/office/drawing/2014/main" val="3952848089"/>
                    </a:ext>
                  </a:extLst>
                </a:gridCol>
                <a:gridCol w="2375287">
                  <a:extLst>
                    <a:ext uri="{9D8B030D-6E8A-4147-A177-3AD203B41FA5}">
                      <a16:colId xmlns:a16="http://schemas.microsoft.com/office/drawing/2014/main" val="2135830085"/>
                    </a:ext>
                  </a:extLst>
                </a:gridCol>
                <a:gridCol w="1864323">
                  <a:extLst>
                    <a:ext uri="{9D8B030D-6E8A-4147-A177-3AD203B41FA5}">
                      <a16:colId xmlns:a16="http://schemas.microsoft.com/office/drawing/2014/main" val="665664470"/>
                    </a:ext>
                  </a:extLst>
                </a:gridCol>
                <a:gridCol w="1730830">
                  <a:extLst>
                    <a:ext uri="{9D8B030D-6E8A-4147-A177-3AD203B41FA5}">
                      <a16:colId xmlns:a16="http://schemas.microsoft.com/office/drawing/2014/main" val="1229096468"/>
                    </a:ext>
                  </a:extLst>
                </a:gridCol>
              </a:tblGrid>
              <a:tr h="405636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Sorumlu Birim </a:t>
                      </a:r>
                    </a:p>
                  </a:txBody>
                  <a:tcPr marL="7377" marR="7377" marT="73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Uluslararası Ofis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4803328"/>
                  </a:ext>
                </a:extLst>
              </a:tr>
              <a:tr h="876422"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Performans Göstergesi </a:t>
                      </a:r>
                    </a:p>
                  </a:txBody>
                  <a:tcPr marL="7377" marR="7377" marT="73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Hedefe Etkisi (%) 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Plan Dönemi Başlangıç Değeri* (A)  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İzleme Dönemindeki Yılsonu Hedeflenen Değer (B)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İzleme Dönemindeki Gerçekleşme Değeri ( C )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Performans (%)    (C-A)/(B-A) 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8443647"/>
                  </a:ext>
                </a:extLst>
              </a:tr>
              <a:tr h="983172"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PG2.3.3: </a:t>
                      </a:r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Değişim programları kapsamında gelen ve giden öğrenci sayısı 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36" marR="5936" marT="59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</a:t>
                      </a:r>
                    </a:p>
                  </a:txBody>
                  <a:tcPr marL="5936" marR="5936" marT="59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5936" marR="5936" marT="59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0" i="0" u="none" strike="noStrike">
                          <a:solidFill>
                            <a:srgbClr val="701E46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5936" marR="5936" marT="59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3,00</a:t>
                      </a:r>
                    </a:p>
                  </a:txBody>
                  <a:tcPr marL="5936" marR="5936" marT="59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%30</a:t>
                      </a:r>
                    </a:p>
                  </a:txBody>
                  <a:tcPr marL="5936" marR="5936" marT="59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9309462"/>
                  </a:ext>
                </a:extLst>
              </a:tr>
              <a:tr h="613192">
                <a:tc gridSpan="6">
                  <a:txBody>
                    <a:bodyPr/>
                    <a:lstStyle/>
                    <a:p>
                      <a:pPr algn="l" fontAlgn="b"/>
                      <a:r>
                        <a:rPr lang="tr-T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Performans Göstergesinin gerçekleşmesine ilişkin görüş ve Öneriler</a:t>
                      </a:r>
                    </a:p>
                  </a:txBody>
                  <a:tcPr marL="7377" marR="7377" marT="737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0517801"/>
                  </a:ext>
                </a:extLst>
              </a:tr>
              <a:tr h="1780777">
                <a:tc gridSpan="6">
                  <a:txBody>
                    <a:bodyPr/>
                    <a:lstStyle/>
                    <a:p>
                      <a:pPr algn="l" fontAlgn="t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1-</a:t>
                      </a:r>
                    </a:p>
                  </a:txBody>
                  <a:tcPr marL="7377" marR="7377" marT="73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4110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7528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  <p:sndAc>
          <p:stSnd>
            <p:snd r:embed="rId2" name="type.wav"/>
          </p:stSnd>
        </p:sndAc>
      </p:transition>
    </mc:Choice>
    <mc:Fallback xmlns="">
      <p:transition spd="slow">
        <p:fade/>
        <p:sndAc>
          <p:stSnd>
            <p:snd r:embed="rId3" name="type.wav"/>
          </p:stSnd>
        </p:sndAc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8030102"/>
              </p:ext>
            </p:extLst>
          </p:nvPr>
        </p:nvGraphicFramePr>
        <p:xfrm>
          <a:off x="32165" y="0"/>
          <a:ext cx="12186575" cy="2132855"/>
        </p:xfrm>
        <a:graphic>
          <a:graphicData uri="http://schemas.openxmlformats.org/drawingml/2006/table">
            <a:tbl>
              <a:tblPr/>
              <a:tblGrid>
                <a:gridCol w="33099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97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069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99821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A2 (EĞİTİM)</a:t>
                      </a:r>
                    </a:p>
                  </a:txBody>
                  <a:tcPr marL="9174" marR="9174" marT="91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ASBÜ Eğitim Felsefesi Doğrultusunda Nitelikli İnsan Kaynağı Yetiştirmek</a:t>
                      </a:r>
                    </a:p>
                  </a:txBody>
                  <a:tcPr marL="9174" marR="9174" marT="91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9821"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H2.3</a:t>
                      </a:r>
                    </a:p>
                  </a:txBody>
                  <a:tcPr marL="9174" marR="9174" marT="91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174" marR="9174" marT="91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Çok Dilli ve Çok Kültürlü Uluslararası Bir Üniversite Olmak</a:t>
                      </a:r>
                    </a:p>
                  </a:txBody>
                  <a:tcPr marL="9174" marR="9174" marT="91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3213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H2.3 Performansı </a:t>
                      </a:r>
                    </a:p>
                  </a:txBody>
                  <a:tcPr marL="9174" marR="9174" marT="91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%76</a:t>
                      </a:r>
                    </a:p>
                  </a:txBody>
                  <a:tcPr marL="9174" marR="9174" marT="91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4" name="Tablo 3">
            <a:extLst>
              <a:ext uri="{FF2B5EF4-FFF2-40B4-BE49-F238E27FC236}">
                <a16:creationId xmlns:a16="http://schemas.microsoft.com/office/drawing/2014/main" id="{8866E17C-8A48-4871-B588-9182E22BE2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7875173"/>
              </p:ext>
            </p:extLst>
          </p:nvPr>
        </p:nvGraphicFramePr>
        <p:xfrm>
          <a:off x="0" y="2132856"/>
          <a:ext cx="12176411" cy="4832551"/>
        </p:xfrm>
        <a:graphic>
          <a:graphicData uri="http://schemas.openxmlformats.org/drawingml/2006/table">
            <a:tbl>
              <a:tblPr/>
              <a:tblGrid>
                <a:gridCol w="3212124">
                  <a:extLst>
                    <a:ext uri="{9D8B030D-6E8A-4147-A177-3AD203B41FA5}">
                      <a16:colId xmlns:a16="http://schemas.microsoft.com/office/drawing/2014/main" val="3270564256"/>
                    </a:ext>
                  </a:extLst>
                </a:gridCol>
                <a:gridCol w="1287840">
                  <a:extLst>
                    <a:ext uri="{9D8B030D-6E8A-4147-A177-3AD203B41FA5}">
                      <a16:colId xmlns:a16="http://schemas.microsoft.com/office/drawing/2014/main" val="1331577189"/>
                    </a:ext>
                  </a:extLst>
                </a:gridCol>
                <a:gridCol w="1710987">
                  <a:extLst>
                    <a:ext uri="{9D8B030D-6E8A-4147-A177-3AD203B41FA5}">
                      <a16:colId xmlns:a16="http://schemas.microsoft.com/office/drawing/2014/main" val="3952848089"/>
                    </a:ext>
                  </a:extLst>
                </a:gridCol>
                <a:gridCol w="2373306">
                  <a:extLst>
                    <a:ext uri="{9D8B030D-6E8A-4147-A177-3AD203B41FA5}">
                      <a16:colId xmlns:a16="http://schemas.microsoft.com/office/drawing/2014/main" val="2135830085"/>
                    </a:ext>
                  </a:extLst>
                </a:gridCol>
                <a:gridCol w="1862768">
                  <a:extLst>
                    <a:ext uri="{9D8B030D-6E8A-4147-A177-3AD203B41FA5}">
                      <a16:colId xmlns:a16="http://schemas.microsoft.com/office/drawing/2014/main" val="665664470"/>
                    </a:ext>
                  </a:extLst>
                </a:gridCol>
                <a:gridCol w="1729386">
                  <a:extLst>
                    <a:ext uri="{9D8B030D-6E8A-4147-A177-3AD203B41FA5}">
                      <a16:colId xmlns:a16="http://schemas.microsoft.com/office/drawing/2014/main" val="1229096468"/>
                    </a:ext>
                  </a:extLst>
                </a:gridCol>
              </a:tblGrid>
              <a:tr h="573907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Sorumlu Birim </a:t>
                      </a:r>
                    </a:p>
                  </a:txBody>
                  <a:tcPr marL="7377" marR="7377" marT="73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Uluslararası Ofis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4803328"/>
                  </a:ext>
                </a:extLst>
              </a:tr>
              <a:tr h="703498"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Performans Göstergesi </a:t>
                      </a:r>
                    </a:p>
                  </a:txBody>
                  <a:tcPr marL="7377" marR="7377" marT="73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Hedefe Etkisi (%) 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Plan Dönemi Başlangıç Değeri* (A)  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İzleme Dönemindeki Yılsonu Hedeflenen Değer (B)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İzleme Dönemindeki Gerçekleşme Değeri ( C )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Performans (%)    </a:t>
                      </a:r>
                      <a:r>
                        <a:rPr lang="tr-TR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(C-A)/(B-A) 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8443647"/>
                  </a:ext>
                </a:extLst>
              </a:tr>
              <a:tr h="881628"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PG2.3.4: </a:t>
                      </a:r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Değişim programları kapsamında gelen ve giden öğretim üyesi  sayısı 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26" marR="5926" marT="59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5926" marR="5926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5926" marR="5926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>
                          <a:solidFill>
                            <a:srgbClr val="701E46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5926" marR="5926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5926" marR="5926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%0</a:t>
                      </a:r>
                    </a:p>
                  </a:txBody>
                  <a:tcPr marL="5926" marR="5926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9309462"/>
                  </a:ext>
                </a:extLst>
              </a:tr>
              <a:tr h="675729">
                <a:tc gridSpan="6">
                  <a:txBody>
                    <a:bodyPr/>
                    <a:lstStyle/>
                    <a:p>
                      <a:pPr algn="l" fontAlgn="b"/>
                      <a:r>
                        <a:rPr lang="tr-T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Performans Göstergesinin gerçekleşmesine ilişkin görüş ve Öneriler</a:t>
                      </a:r>
                    </a:p>
                  </a:txBody>
                  <a:tcPr marL="7377" marR="7377" marT="737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0517801"/>
                  </a:ext>
                </a:extLst>
              </a:tr>
              <a:tr h="1962390">
                <a:tc gridSpan="6">
                  <a:txBody>
                    <a:bodyPr/>
                    <a:lstStyle/>
                    <a:p>
                      <a:pPr algn="l" fontAlgn="t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1-</a:t>
                      </a:r>
                    </a:p>
                  </a:txBody>
                  <a:tcPr marL="7377" marR="7377" marT="73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4110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8221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  <p:sndAc>
          <p:stSnd>
            <p:snd r:embed="rId2" name="type.wav"/>
          </p:stSnd>
        </p:sndAc>
      </p:transition>
    </mc:Choice>
    <mc:Fallback xmlns="">
      <p:transition spd="slow">
        <p:fade/>
        <p:sndAc>
          <p:stSnd>
            <p:snd r:embed="rId3" name="type.wav"/>
          </p:stSnd>
        </p:sndAc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3637317"/>
              </p:ext>
            </p:extLst>
          </p:nvPr>
        </p:nvGraphicFramePr>
        <p:xfrm>
          <a:off x="5636" y="-8059"/>
          <a:ext cx="12186364" cy="2068908"/>
        </p:xfrm>
        <a:graphic>
          <a:graphicData uri="http://schemas.openxmlformats.org/drawingml/2006/table">
            <a:tbl>
              <a:tblPr/>
              <a:tblGrid>
                <a:gridCol w="33098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63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801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90564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A2 (EĞİTİM)</a:t>
                      </a:r>
                    </a:p>
                  </a:txBody>
                  <a:tcPr marL="8903" marR="8903" marT="89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ASBÜ Eğitim Felsefesi Doğrultusunda Nitelikli İnsan Kaynağı Yetiştirmek</a:t>
                      </a:r>
                    </a:p>
                  </a:txBody>
                  <a:tcPr marL="8903" marR="8903" marT="8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5844"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H2.5</a:t>
                      </a:r>
                    </a:p>
                  </a:txBody>
                  <a:tcPr marL="8903" marR="8903" marT="89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903" marR="8903" marT="89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Akademisyen ve Araştırmacı Yetiştirmeye Yönelik Ulusal ve Uluslararası Bilinirliği Olan Bir Üniversite Olmak.</a:t>
                      </a:r>
                    </a:p>
                  </a:txBody>
                  <a:tcPr marL="8903" marR="8903" marT="8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250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H2.5 Performansı </a:t>
                      </a:r>
                    </a:p>
                  </a:txBody>
                  <a:tcPr marL="8903" marR="8903" marT="89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%40</a:t>
                      </a:r>
                    </a:p>
                  </a:txBody>
                  <a:tcPr marL="8903" marR="8903" marT="8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" name="Tablo 2">
            <a:extLst>
              <a:ext uri="{FF2B5EF4-FFF2-40B4-BE49-F238E27FC236}">
                <a16:creationId xmlns:a16="http://schemas.microsoft.com/office/drawing/2014/main" id="{70402B4B-074D-42C2-A224-E8D898ACB9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8491645"/>
              </p:ext>
            </p:extLst>
          </p:nvPr>
        </p:nvGraphicFramePr>
        <p:xfrm>
          <a:off x="15589" y="2060850"/>
          <a:ext cx="12176411" cy="4875826"/>
        </p:xfrm>
        <a:graphic>
          <a:graphicData uri="http://schemas.openxmlformats.org/drawingml/2006/table">
            <a:tbl>
              <a:tblPr/>
              <a:tblGrid>
                <a:gridCol w="3212124">
                  <a:extLst>
                    <a:ext uri="{9D8B030D-6E8A-4147-A177-3AD203B41FA5}">
                      <a16:colId xmlns:a16="http://schemas.microsoft.com/office/drawing/2014/main" val="3270564256"/>
                    </a:ext>
                  </a:extLst>
                </a:gridCol>
                <a:gridCol w="1287840">
                  <a:extLst>
                    <a:ext uri="{9D8B030D-6E8A-4147-A177-3AD203B41FA5}">
                      <a16:colId xmlns:a16="http://schemas.microsoft.com/office/drawing/2014/main" val="1331577189"/>
                    </a:ext>
                  </a:extLst>
                </a:gridCol>
                <a:gridCol w="1710987">
                  <a:extLst>
                    <a:ext uri="{9D8B030D-6E8A-4147-A177-3AD203B41FA5}">
                      <a16:colId xmlns:a16="http://schemas.microsoft.com/office/drawing/2014/main" val="3952848089"/>
                    </a:ext>
                  </a:extLst>
                </a:gridCol>
                <a:gridCol w="2373306">
                  <a:extLst>
                    <a:ext uri="{9D8B030D-6E8A-4147-A177-3AD203B41FA5}">
                      <a16:colId xmlns:a16="http://schemas.microsoft.com/office/drawing/2014/main" val="2135830085"/>
                    </a:ext>
                  </a:extLst>
                </a:gridCol>
                <a:gridCol w="1862768">
                  <a:extLst>
                    <a:ext uri="{9D8B030D-6E8A-4147-A177-3AD203B41FA5}">
                      <a16:colId xmlns:a16="http://schemas.microsoft.com/office/drawing/2014/main" val="665664470"/>
                    </a:ext>
                  </a:extLst>
                </a:gridCol>
                <a:gridCol w="1729386">
                  <a:extLst>
                    <a:ext uri="{9D8B030D-6E8A-4147-A177-3AD203B41FA5}">
                      <a16:colId xmlns:a16="http://schemas.microsoft.com/office/drawing/2014/main" val="1229096468"/>
                    </a:ext>
                  </a:extLst>
                </a:gridCol>
              </a:tblGrid>
              <a:tr h="562025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Sorumlu Birim </a:t>
                      </a:r>
                    </a:p>
                  </a:txBody>
                  <a:tcPr marL="7377" marR="7377" marT="73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Öğrenci İşleri Daire Başkanlığı ve Enstitüler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4803328"/>
                  </a:ext>
                </a:extLst>
              </a:tr>
              <a:tr h="866928"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Performans Göstergesi </a:t>
                      </a:r>
                    </a:p>
                  </a:txBody>
                  <a:tcPr marL="7377" marR="7377" marT="73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Hedefe Etkisi (%) 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Plan Dönemi Başlangıç Değeri* (A)  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İzleme Dönemindeki Yılsonu Hedeflenen Değer (B)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İzleme Dönemindeki Gerçekleşme Değeri ( C )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Performans (%)    </a:t>
                      </a:r>
                      <a:r>
                        <a:rPr lang="tr-TR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(C-A)/(B-A) 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8443647"/>
                  </a:ext>
                </a:extLst>
              </a:tr>
              <a:tr h="863374"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PG2.5.3: </a:t>
                      </a:r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Lisansüstü  programlara kayıtlı öğrencilerin  </a:t>
                      </a:r>
                      <a:r>
                        <a:rPr lang="tr-TR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ASBÜ'den</a:t>
                      </a:r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memnuniyet oranı (5'li </a:t>
                      </a:r>
                      <a:r>
                        <a:rPr lang="tr-TR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Likert</a:t>
                      </a:r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ölçeği esas alınarak)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98" marR="6398" marT="63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</a:t>
                      </a:r>
                    </a:p>
                  </a:txBody>
                  <a:tcPr marL="6398" marR="6398" marT="63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6398" marR="6398" marT="63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3,2</a:t>
                      </a:r>
                    </a:p>
                  </a:txBody>
                  <a:tcPr marL="6398" marR="6398" marT="63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6398" marR="6398" marT="63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-%1500</a:t>
                      </a:r>
                    </a:p>
                  </a:txBody>
                  <a:tcPr marL="6398" marR="6398" marT="63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9309462"/>
                  </a:ext>
                </a:extLst>
              </a:tr>
              <a:tr h="661739">
                <a:tc gridSpan="6">
                  <a:txBody>
                    <a:bodyPr/>
                    <a:lstStyle/>
                    <a:p>
                      <a:pPr algn="l" fontAlgn="b"/>
                      <a:r>
                        <a:rPr lang="tr-T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Performans Göstergesinin gerçekleşmesine ilişkin görüş ve Öneriler</a:t>
                      </a:r>
                    </a:p>
                  </a:txBody>
                  <a:tcPr marL="7377" marR="7377" marT="737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0517801"/>
                  </a:ext>
                </a:extLst>
              </a:tr>
              <a:tr h="1921760">
                <a:tc gridSpan="6">
                  <a:txBody>
                    <a:bodyPr/>
                    <a:lstStyle/>
                    <a:p>
                      <a:pPr algn="l" fontAlgn="t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1-</a:t>
                      </a:r>
                    </a:p>
                  </a:txBody>
                  <a:tcPr marL="7377" marR="7377" marT="73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4110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0828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  <p:sndAc>
          <p:stSnd>
            <p:snd r:embed="rId2" name="type.wav"/>
          </p:stSnd>
        </p:sndAc>
      </p:transition>
    </mc:Choice>
    <mc:Fallback xmlns="">
      <p:transition spd="slow">
        <p:fade/>
        <p:sndAc>
          <p:stSnd>
            <p:snd r:embed="rId3" name="type.wav"/>
          </p:stSnd>
        </p:sndAc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6999848"/>
              </p:ext>
            </p:extLst>
          </p:nvPr>
        </p:nvGraphicFramePr>
        <p:xfrm>
          <a:off x="5636" y="-8059"/>
          <a:ext cx="12186364" cy="2033508"/>
        </p:xfrm>
        <a:graphic>
          <a:graphicData uri="http://schemas.openxmlformats.org/drawingml/2006/table">
            <a:tbl>
              <a:tblPr/>
              <a:tblGrid>
                <a:gridCol w="33098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63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801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80459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A2 (EĞİTİM)</a:t>
                      </a:r>
                    </a:p>
                  </a:txBody>
                  <a:tcPr marL="8903" marR="8903" marT="89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ASBÜ Eğitim Felsefesi Doğrultusunda Nitelikli İnsan Kaynağı Yetiştirmek</a:t>
                      </a:r>
                    </a:p>
                  </a:txBody>
                  <a:tcPr marL="8903" marR="8903" marT="8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0687"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H2.5</a:t>
                      </a:r>
                    </a:p>
                  </a:txBody>
                  <a:tcPr marL="8903" marR="8903" marT="89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903" marR="8903" marT="89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Akademisyen ve Araştırmacı Yetiştirmeye Yönelik Ulusal ve Uluslararası Bilinirliği Olan Bir Üniversite Olmak.</a:t>
                      </a:r>
                    </a:p>
                  </a:txBody>
                  <a:tcPr marL="8903" marR="8903" marT="8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2362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H2.5 Performansı </a:t>
                      </a:r>
                    </a:p>
                  </a:txBody>
                  <a:tcPr marL="8903" marR="8903" marT="89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%40</a:t>
                      </a:r>
                    </a:p>
                  </a:txBody>
                  <a:tcPr marL="8903" marR="8903" marT="8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4" name="Tablo 3">
            <a:extLst>
              <a:ext uri="{FF2B5EF4-FFF2-40B4-BE49-F238E27FC236}">
                <a16:creationId xmlns:a16="http://schemas.microsoft.com/office/drawing/2014/main" id="{69C437D7-11B0-448A-9635-D8732AFFFC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8624572"/>
              </p:ext>
            </p:extLst>
          </p:nvPr>
        </p:nvGraphicFramePr>
        <p:xfrm>
          <a:off x="0" y="2025449"/>
          <a:ext cx="12176411" cy="4832551"/>
        </p:xfrm>
        <a:graphic>
          <a:graphicData uri="http://schemas.openxmlformats.org/drawingml/2006/table">
            <a:tbl>
              <a:tblPr/>
              <a:tblGrid>
                <a:gridCol w="3212124">
                  <a:extLst>
                    <a:ext uri="{9D8B030D-6E8A-4147-A177-3AD203B41FA5}">
                      <a16:colId xmlns:a16="http://schemas.microsoft.com/office/drawing/2014/main" val="3270564256"/>
                    </a:ext>
                  </a:extLst>
                </a:gridCol>
                <a:gridCol w="1287840">
                  <a:extLst>
                    <a:ext uri="{9D8B030D-6E8A-4147-A177-3AD203B41FA5}">
                      <a16:colId xmlns:a16="http://schemas.microsoft.com/office/drawing/2014/main" val="1331577189"/>
                    </a:ext>
                  </a:extLst>
                </a:gridCol>
                <a:gridCol w="1710987">
                  <a:extLst>
                    <a:ext uri="{9D8B030D-6E8A-4147-A177-3AD203B41FA5}">
                      <a16:colId xmlns:a16="http://schemas.microsoft.com/office/drawing/2014/main" val="3952848089"/>
                    </a:ext>
                  </a:extLst>
                </a:gridCol>
                <a:gridCol w="2373306">
                  <a:extLst>
                    <a:ext uri="{9D8B030D-6E8A-4147-A177-3AD203B41FA5}">
                      <a16:colId xmlns:a16="http://schemas.microsoft.com/office/drawing/2014/main" val="2135830085"/>
                    </a:ext>
                  </a:extLst>
                </a:gridCol>
                <a:gridCol w="1862768">
                  <a:extLst>
                    <a:ext uri="{9D8B030D-6E8A-4147-A177-3AD203B41FA5}">
                      <a16:colId xmlns:a16="http://schemas.microsoft.com/office/drawing/2014/main" val="665664470"/>
                    </a:ext>
                  </a:extLst>
                </a:gridCol>
                <a:gridCol w="1729386">
                  <a:extLst>
                    <a:ext uri="{9D8B030D-6E8A-4147-A177-3AD203B41FA5}">
                      <a16:colId xmlns:a16="http://schemas.microsoft.com/office/drawing/2014/main" val="1229096468"/>
                    </a:ext>
                  </a:extLst>
                </a:gridCol>
              </a:tblGrid>
              <a:tr h="573907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Sorumlu Birim </a:t>
                      </a:r>
                    </a:p>
                  </a:txBody>
                  <a:tcPr marL="7377" marR="7377" marT="73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Öğrenci İşleri Daire Başkanlığı ve Enstitüler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4803328"/>
                  </a:ext>
                </a:extLst>
              </a:tr>
              <a:tr h="703498"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Performans Göstergesi </a:t>
                      </a:r>
                    </a:p>
                  </a:txBody>
                  <a:tcPr marL="7377" marR="7377" marT="73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Hedefe Etkisi (%) 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Plan Dönemi Başlangıç Değeri* (A)  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İzleme Dönemindeki Yılsonu Hedeflenen Değer (B)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İzleme Dönemindeki Gerçekleşme Değeri ( C )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Performans (%)    </a:t>
                      </a:r>
                      <a:r>
                        <a:rPr lang="tr-TR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(C-A)/(B-A) 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8443647"/>
                  </a:ext>
                </a:extLst>
              </a:tr>
              <a:tr h="881628"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PG2.5.4: </a:t>
                      </a:r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Mezun olan doktora öğrenci sayısı 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757" marR="7757" marT="775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</a:t>
                      </a:r>
                    </a:p>
                  </a:txBody>
                  <a:tcPr marL="7757" marR="7757" marT="7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7757" marR="7757" marT="7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i="0" u="none" strike="noStrike" dirty="0">
                          <a:solidFill>
                            <a:srgbClr val="701E46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7757" marR="7757" marT="7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7757" marR="7757" marT="7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%0</a:t>
                      </a:r>
                    </a:p>
                  </a:txBody>
                  <a:tcPr marL="7757" marR="7757" marT="77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9309462"/>
                  </a:ext>
                </a:extLst>
              </a:tr>
              <a:tr h="675729">
                <a:tc gridSpan="6">
                  <a:txBody>
                    <a:bodyPr/>
                    <a:lstStyle/>
                    <a:p>
                      <a:pPr algn="l" fontAlgn="b"/>
                      <a:r>
                        <a:rPr lang="tr-T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Performans Göstergesinin gerçekleşmesine ilişkin görüş ve Öneriler</a:t>
                      </a:r>
                    </a:p>
                  </a:txBody>
                  <a:tcPr marL="7377" marR="7377" marT="737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0517801"/>
                  </a:ext>
                </a:extLst>
              </a:tr>
              <a:tr h="1962390">
                <a:tc gridSpan="6">
                  <a:txBody>
                    <a:bodyPr/>
                    <a:lstStyle/>
                    <a:p>
                      <a:pPr algn="l" fontAlgn="t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1-</a:t>
                      </a:r>
                    </a:p>
                  </a:txBody>
                  <a:tcPr marL="7377" marR="7377" marT="73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4110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6451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  <p:sndAc>
          <p:stSnd>
            <p:snd r:embed="rId2" name="type.wav"/>
          </p:stSnd>
        </p:sndAc>
      </p:transition>
    </mc:Choice>
    <mc:Fallback xmlns="">
      <p:transition spd="slow">
        <p:fade/>
        <p:sndAc>
          <p:stSnd>
            <p:snd r:embed="rId3" name="type.wav"/>
          </p:stSnd>
        </p:sndAc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9772278"/>
              </p:ext>
            </p:extLst>
          </p:nvPr>
        </p:nvGraphicFramePr>
        <p:xfrm>
          <a:off x="5636" y="-8059"/>
          <a:ext cx="12186364" cy="1924891"/>
        </p:xfrm>
        <a:graphic>
          <a:graphicData uri="http://schemas.openxmlformats.org/drawingml/2006/table">
            <a:tbl>
              <a:tblPr/>
              <a:tblGrid>
                <a:gridCol w="33098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63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801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49455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A2 (EĞİTİM)</a:t>
                      </a:r>
                    </a:p>
                  </a:txBody>
                  <a:tcPr marL="8903" marR="8903" marT="89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ASBÜ Eğitim Felsefesi Doğrultusunda Nitelikli İnsan Kaynağı Yetiştirmek</a:t>
                      </a:r>
                    </a:p>
                  </a:txBody>
                  <a:tcPr marL="8903" marR="8903" marT="8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4180"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H2.5</a:t>
                      </a:r>
                    </a:p>
                  </a:txBody>
                  <a:tcPr marL="8903" marR="8903" marT="89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903" marR="8903" marT="89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Akademisyen ve Araştırmacı Yetiştirmeye Yönelik Ulusal ve Uluslararası Bilinirliği Olan Bir Üniversite Olmak.</a:t>
                      </a:r>
                    </a:p>
                  </a:txBody>
                  <a:tcPr marL="8903" marR="8903" marT="8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1256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H2.5 Performansı </a:t>
                      </a:r>
                    </a:p>
                  </a:txBody>
                  <a:tcPr marL="8903" marR="8903" marT="890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%40</a:t>
                      </a:r>
                    </a:p>
                  </a:txBody>
                  <a:tcPr marL="8903" marR="8903" marT="89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" name="Tablo 4">
            <a:extLst>
              <a:ext uri="{FF2B5EF4-FFF2-40B4-BE49-F238E27FC236}">
                <a16:creationId xmlns:a16="http://schemas.microsoft.com/office/drawing/2014/main" id="{F82EB5F0-3115-4DC8-A195-26D0188BAA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1517723"/>
              </p:ext>
            </p:extLst>
          </p:nvPr>
        </p:nvGraphicFramePr>
        <p:xfrm>
          <a:off x="15589" y="1916832"/>
          <a:ext cx="12176411" cy="4832551"/>
        </p:xfrm>
        <a:graphic>
          <a:graphicData uri="http://schemas.openxmlformats.org/drawingml/2006/table">
            <a:tbl>
              <a:tblPr/>
              <a:tblGrid>
                <a:gridCol w="3212124">
                  <a:extLst>
                    <a:ext uri="{9D8B030D-6E8A-4147-A177-3AD203B41FA5}">
                      <a16:colId xmlns:a16="http://schemas.microsoft.com/office/drawing/2014/main" val="3270564256"/>
                    </a:ext>
                  </a:extLst>
                </a:gridCol>
                <a:gridCol w="1287840">
                  <a:extLst>
                    <a:ext uri="{9D8B030D-6E8A-4147-A177-3AD203B41FA5}">
                      <a16:colId xmlns:a16="http://schemas.microsoft.com/office/drawing/2014/main" val="1331577189"/>
                    </a:ext>
                  </a:extLst>
                </a:gridCol>
                <a:gridCol w="1710987">
                  <a:extLst>
                    <a:ext uri="{9D8B030D-6E8A-4147-A177-3AD203B41FA5}">
                      <a16:colId xmlns:a16="http://schemas.microsoft.com/office/drawing/2014/main" val="3952848089"/>
                    </a:ext>
                  </a:extLst>
                </a:gridCol>
                <a:gridCol w="2373306">
                  <a:extLst>
                    <a:ext uri="{9D8B030D-6E8A-4147-A177-3AD203B41FA5}">
                      <a16:colId xmlns:a16="http://schemas.microsoft.com/office/drawing/2014/main" val="2135830085"/>
                    </a:ext>
                  </a:extLst>
                </a:gridCol>
                <a:gridCol w="1862768">
                  <a:extLst>
                    <a:ext uri="{9D8B030D-6E8A-4147-A177-3AD203B41FA5}">
                      <a16:colId xmlns:a16="http://schemas.microsoft.com/office/drawing/2014/main" val="665664470"/>
                    </a:ext>
                  </a:extLst>
                </a:gridCol>
                <a:gridCol w="1729386">
                  <a:extLst>
                    <a:ext uri="{9D8B030D-6E8A-4147-A177-3AD203B41FA5}">
                      <a16:colId xmlns:a16="http://schemas.microsoft.com/office/drawing/2014/main" val="1229096468"/>
                    </a:ext>
                  </a:extLst>
                </a:gridCol>
              </a:tblGrid>
              <a:tr h="573907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Sorumlu Birim </a:t>
                      </a:r>
                    </a:p>
                  </a:txBody>
                  <a:tcPr marL="7377" marR="7377" marT="73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Öğrenci İşleri Daire Başkanlığı ve Enstitüler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4803328"/>
                  </a:ext>
                </a:extLst>
              </a:tr>
              <a:tr h="703498"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Performans Göstergesi </a:t>
                      </a:r>
                    </a:p>
                  </a:txBody>
                  <a:tcPr marL="7377" marR="7377" marT="73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Hedefe Etkisi (%) 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Plan Dönemi Başlangıç Değeri* (A)  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İzleme Dönemindeki Yılsonu Hedeflenen Değer (B)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İzleme Dönemindeki Gerçekleşme Değeri ( C )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Performans (%)    </a:t>
                      </a:r>
                      <a:r>
                        <a:rPr lang="tr-TR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(C-A)/(B-A) 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8443647"/>
                  </a:ext>
                </a:extLst>
              </a:tr>
              <a:tr h="881628"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PG2.5.5: </a:t>
                      </a:r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Lisansüstü tezlerden yapılan yayın sayısı </a:t>
                      </a:r>
                      <a:endParaRPr lang="tr-TR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84" marR="7484" marT="74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</a:t>
                      </a:r>
                    </a:p>
                  </a:txBody>
                  <a:tcPr marL="7484" marR="7484" marT="7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7484" marR="7484" marT="7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>
                          <a:solidFill>
                            <a:srgbClr val="701E46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7484" marR="7484" marT="7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7484" marR="7484" marT="7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%0</a:t>
                      </a:r>
                    </a:p>
                  </a:txBody>
                  <a:tcPr marL="7484" marR="7484" marT="7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9309462"/>
                  </a:ext>
                </a:extLst>
              </a:tr>
              <a:tr h="675729">
                <a:tc gridSpan="6">
                  <a:txBody>
                    <a:bodyPr/>
                    <a:lstStyle/>
                    <a:p>
                      <a:pPr algn="l" fontAlgn="b"/>
                      <a:r>
                        <a:rPr lang="tr-T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Performans Göstergesinin gerçekleşmesine ilişkin görüş ve Öneriler</a:t>
                      </a:r>
                    </a:p>
                  </a:txBody>
                  <a:tcPr marL="7377" marR="7377" marT="737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0517801"/>
                  </a:ext>
                </a:extLst>
              </a:tr>
              <a:tr h="1962390">
                <a:tc gridSpan="6">
                  <a:txBody>
                    <a:bodyPr/>
                    <a:lstStyle/>
                    <a:p>
                      <a:pPr algn="l" fontAlgn="t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1-</a:t>
                      </a:r>
                    </a:p>
                  </a:txBody>
                  <a:tcPr marL="7377" marR="7377" marT="73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4110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8808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  <p:sndAc>
          <p:stSnd>
            <p:snd r:embed="rId2" name="type.wav"/>
          </p:stSnd>
        </p:sndAc>
      </p:transition>
    </mc:Choice>
    <mc:Fallback xmlns="">
      <p:transition spd="slow">
        <p:fade/>
        <p:sndAc>
          <p:stSnd>
            <p:snd r:embed="rId3" name="type.wav"/>
          </p:stSnd>
        </p:sndAc>
      </p:transition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7124393"/>
              </p:ext>
            </p:extLst>
          </p:nvPr>
        </p:nvGraphicFramePr>
        <p:xfrm>
          <a:off x="-1910" y="0"/>
          <a:ext cx="12193910" cy="2204863"/>
        </p:xfrm>
        <a:graphic>
          <a:graphicData uri="http://schemas.openxmlformats.org/drawingml/2006/table">
            <a:tbl>
              <a:tblPr/>
              <a:tblGrid>
                <a:gridCol w="33119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27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092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33139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A3 (GİRİŞİMCİLİK)</a:t>
                      </a:r>
                    </a:p>
                  </a:txBody>
                  <a:tcPr marL="8105" marR="8105" marT="810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Araştırmaları ve Üretilen Bilginin Faydaya Dönüşümünü Teşvik Etmek Üzere Sosyal Yenilik ve Girişimciliği Desteklemek </a:t>
                      </a:r>
                    </a:p>
                  </a:txBody>
                  <a:tcPr marL="8105" marR="8105" marT="81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77517"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H3.3</a:t>
                      </a:r>
                    </a:p>
                  </a:txBody>
                  <a:tcPr marL="8105" marR="8105" marT="810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105" marR="8105" marT="810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Toplumun Çeşitli Kesimlerinin (kamu, özel sektör ve sivil toplum kuruluşları ) Bilgi İhtiyacını Karşılayan Eğitim, Danışmanlık ve Araştırma Merkezi Olmak</a:t>
                      </a:r>
                    </a:p>
                  </a:txBody>
                  <a:tcPr marL="8105" marR="8105" marT="81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4207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H3.3 Performansı </a:t>
                      </a:r>
                    </a:p>
                  </a:txBody>
                  <a:tcPr marL="8105" marR="8105" marT="810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%33</a:t>
                      </a:r>
                    </a:p>
                  </a:txBody>
                  <a:tcPr marL="8105" marR="8105" marT="81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" name="Tablo 2">
            <a:extLst>
              <a:ext uri="{FF2B5EF4-FFF2-40B4-BE49-F238E27FC236}">
                <a16:creationId xmlns:a16="http://schemas.microsoft.com/office/drawing/2014/main" id="{3DEBF79D-8B20-4B59-93BB-E376F56650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1124882"/>
              </p:ext>
            </p:extLst>
          </p:nvPr>
        </p:nvGraphicFramePr>
        <p:xfrm>
          <a:off x="-1910" y="2204863"/>
          <a:ext cx="12176411" cy="4653137"/>
        </p:xfrm>
        <a:graphic>
          <a:graphicData uri="http://schemas.openxmlformats.org/drawingml/2006/table">
            <a:tbl>
              <a:tblPr/>
              <a:tblGrid>
                <a:gridCol w="3212124">
                  <a:extLst>
                    <a:ext uri="{9D8B030D-6E8A-4147-A177-3AD203B41FA5}">
                      <a16:colId xmlns:a16="http://schemas.microsoft.com/office/drawing/2014/main" val="3270564256"/>
                    </a:ext>
                  </a:extLst>
                </a:gridCol>
                <a:gridCol w="1373618">
                  <a:extLst>
                    <a:ext uri="{9D8B030D-6E8A-4147-A177-3AD203B41FA5}">
                      <a16:colId xmlns:a16="http://schemas.microsoft.com/office/drawing/2014/main" val="1331577189"/>
                    </a:ext>
                  </a:extLst>
                </a:gridCol>
                <a:gridCol w="1625209">
                  <a:extLst>
                    <a:ext uri="{9D8B030D-6E8A-4147-A177-3AD203B41FA5}">
                      <a16:colId xmlns:a16="http://schemas.microsoft.com/office/drawing/2014/main" val="3952848089"/>
                    </a:ext>
                  </a:extLst>
                </a:gridCol>
                <a:gridCol w="2373306">
                  <a:extLst>
                    <a:ext uri="{9D8B030D-6E8A-4147-A177-3AD203B41FA5}">
                      <a16:colId xmlns:a16="http://schemas.microsoft.com/office/drawing/2014/main" val="2135830085"/>
                    </a:ext>
                  </a:extLst>
                </a:gridCol>
                <a:gridCol w="1862768">
                  <a:extLst>
                    <a:ext uri="{9D8B030D-6E8A-4147-A177-3AD203B41FA5}">
                      <a16:colId xmlns:a16="http://schemas.microsoft.com/office/drawing/2014/main" val="665664470"/>
                    </a:ext>
                  </a:extLst>
                </a:gridCol>
                <a:gridCol w="1729386">
                  <a:extLst>
                    <a:ext uri="{9D8B030D-6E8A-4147-A177-3AD203B41FA5}">
                      <a16:colId xmlns:a16="http://schemas.microsoft.com/office/drawing/2014/main" val="1229096468"/>
                    </a:ext>
                  </a:extLst>
                </a:gridCol>
              </a:tblGrid>
              <a:tr h="529285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Sorumlu Birim </a:t>
                      </a:r>
                    </a:p>
                  </a:txBody>
                  <a:tcPr marL="7377" marR="7377" marT="73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DÖNER SERMAYE İŞLETME MÜDÜRLÜĞÜ (DÖSİM)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4803328"/>
                  </a:ext>
                </a:extLst>
              </a:tr>
              <a:tr h="877770"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Performans Göstergesi </a:t>
                      </a:r>
                    </a:p>
                  </a:txBody>
                  <a:tcPr marL="7377" marR="7377" marT="73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Hedefe Etkisi (%) 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Plan Dönemi Başlangıç Değeri* (A)  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İzleme Dönemindeki Yılsonu Hedeflenen Değer (B)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İzleme Dönemindeki Gerçekleşme Değeri ( C )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Performans (%)    </a:t>
                      </a:r>
                      <a:r>
                        <a:rPr lang="tr-TR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(C-A)/(B-A) 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8443647"/>
                  </a:ext>
                </a:extLst>
              </a:tr>
              <a:tr h="813080"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PG3.3.2: </a:t>
                      </a:r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Eğitimlerden  elde edilen gelir artış oranı %</a:t>
                      </a:r>
                      <a:endParaRPr lang="tr-TR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38" marR="6938" marT="693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</a:t>
                      </a:r>
                    </a:p>
                  </a:txBody>
                  <a:tcPr marL="6938" marR="6938" marT="69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1.300.000</a:t>
                      </a:r>
                    </a:p>
                  </a:txBody>
                  <a:tcPr marL="6938" marR="6938" marT="69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6938" marR="6938" marT="69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6938" marR="6938" marT="69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%0</a:t>
                      </a:r>
                    </a:p>
                  </a:txBody>
                  <a:tcPr marL="6938" marR="6938" marT="69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9309462"/>
                  </a:ext>
                </a:extLst>
              </a:tr>
              <a:tr h="623190">
                <a:tc gridSpan="6">
                  <a:txBody>
                    <a:bodyPr/>
                    <a:lstStyle/>
                    <a:p>
                      <a:pPr algn="l" fontAlgn="b"/>
                      <a:r>
                        <a:rPr lang="tr-T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Performans Göstergesinin gerçekleşmesine ilişkin görüş ve Öneriler</a:t>
                      </a:r>
                    </a:p>
                  </a:txBody>
                  <a:tcPr marL="7377" marR="7377" marT="737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0517801"/>
                  </a:ext>
                </a:extLst>
              </a:tr>
              <a:tr h="1809812">
                <a:tc gridSpan="6">
                  <a:txBody>
                    <a:bodyPr/>
                    <a:lstStyle/>
                    <a:p>
                      <a:pPr algn="l" fontAlgn="t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1-</a:t>
                      </a:r>
                    </a:p>
                  </a:txBody>
                  <a:tcPr marL="7377" marR="7377" marT="73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4110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6631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  <p:sndAc>
          <p:stSnd>
            <p:snd r:embed="rId2" name="type.wav"/>
          </p:stSnd>
        </p:sndAc>
      </p:transition>
    </mc:Choice>
    <mc:Fallback xmlns="">
      <p:transition spd="slow">
        <p:fade/>
        <p:sndAc>
          <p:stSnd>
            <p:snd r:embed="rId3" name="type.wav"/>
          </p:stSnd>
        </p:sndAc>
      </p:transition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3561537"/>
              </p:ext>
            </p:extLst>
          </p:nvPr>
        </p:nvGraphicFramePr>
        <p:xfrm>
          <a:off x="-1910" y="0"/>
          <a:ext cx="12193910" cy="2025447"/>
        </p:xfrm>
        <a:graphic>
          <a:graphicData uri="http://schemas.openxmlformats.org/drawingml/2006/table">
            <a:tbl>
              <a:tblPr/>
              <a:tblGrid>
                <a:gridCol w="33119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27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092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73481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A3 (GİRİŞİMCİLİK)</a:t>
                      </a:r>
                    </a:p>
                  </a:txBody>
                  <a:tcPr marL="8105" marR="8105" marT="810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Araştırmaları ve Üretilen Bilginin Faydaya Dönüşümünü Teşvik Etmek Üzere Sosyal Yenilik ve Girişimciliği Desteklemek </a:t>
                      </a:r>
                    </a:p>
                  </a:txBody>
                  <a:tcPr marL="8105" marR="8105" marT="81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7974"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H3.3</a:t>
                      </a:r>
                    </a:p>
                  </a:txBody>
                  <a:tcPr marL="8105" marR="8105" marT="810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105" marR="8105" marT="810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Toplumun Çeşitli Kesimlerinin (kamu, özel sektör ve sivil toplum kuruluşları ) Bilgi İhtiyacını Karşılayan Eğitim, Danışmanlık ve Araştırma Merkezi Olmak</a:t>
                      </a:r>
                    </a:p>
                  </a:txBody>
                  <a:tcPr marL="8105" marR="8105" marT="81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3992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H3.3 Performansı </a:t>
                      </a:r>
                    </a:p>
                  </a:txBody>
                  <a:tcPr marL="8105" marR="8105" marT="810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%33</a:t>
                      </a:r>
                    </a:p>
                  </a:txBody>
                  <a:tcPr marL="8105" marR="8105" marT="81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4" name="Tablo 3">
            <a:extLst>
              <a:ext uri="{FF2B5EF4-FFF2-40B4-BE49-F238E27FC236}">
                <a16:creationId xmlns:a16="http://schemas.microsoft.com/office/drawing/2014/main" id="{1E201C35-F9BA-445A-BEE4-0086B1D154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1887134"/>
              </p:ext>
            </p:extLst>
          </p:nvPr>
        </p:nvGraphicFramePr>
        <p:xfrm>
          <a:off x="-1910" y="2025448"/>
          <a:ext cx="12176411" cy="4832551"/>
        </p:xfrm>
        <a:graphic>
          <a:graphicData uri="http://schemas.openxmlformats.org/drawingml/2006/table">
            <a:tbl>
              <a:tblPr/>
              <a:tblGrid>
                <a:gridCol w="3212124">
                  <a:extLst>
                    <a:ext uri="{9D8B030D-6E8A-4147-A177-3AD203B41FA5}">
                      <a16:colId xmlns:a16="http://schemas.microsoft.com/office/drawing/2014/main" val="3270564256"/>
                    </a:ext>
                  </a:extLst>
                </a:gridCol>
                <a:gridCol w="1287840">
                  <a:extLst>
                    <a:ext uri="{9D8B030D-6E8A-4147-A177-3AD203B41FA5}">
                      <a16:colId xmlns:a16="http://schemas.microsoft.com/office/drawing/2014/main" val="1331577189"/>
                    </a:ext>
                  </a:extLst>
                </a:gridCol>
                <a:gridCol w="1710987">
                  <a:extLst>
                    <a:ext uri="{9D8B030D-6E8A-4147-A177-3AD203B41FA5}">
                      <a16:colId xmlns:a16="http://schemas.microsoft.com/office/drawing/2014/main" val="3952848089"/>
                    </a:ext>
                  </a:extLst>
                </a:gridCol>
                <a:gridCol w="2373306">
                  <a:extLst>
                    <a:ext uri="{9D8B030D-6E8A-4147-A177-3AD203B41FA5}">
                      <a16:colId xmlns:a16="http://schemas.microsoft.com/office/drawing/2014/main" val="2135830085"/>
                    </a:ext>
                  </a:extLst>
                </a:gridCol>
                <a:gridCol w="1862768">
                  <a:extLst>
                    <a:ext uri="{9D8B030D-6E8A-4147-A177-3AD203B41FA5}">
                      <a16:colId xmlns:a16="http://schemas.microsoft.com/office/drawing/2014/main" val="665664470"/>
                    </a:ext>
                  </a:extLst>
                </a:gridCol>
                <a:gridCol w="1729386">
                  <a:extLst>
                    <a:ext uri="{9D8B030D-6E8A-4147-A177-3AD203B41FA5}">
                      <a16:colId xmlns:a16="http://schemas.microsoft.com/office/drawing/2014/main" val="1229096468"/>
                    </a:ext>
                  </a:extLst>
                </a:gridCol>
              </a:tblGrid>
              <a:tr h="573907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Sorumlu Birim </a:t>
                      </a:r>
                    </a:p>
                  </a:txBody>
                  <a:tcPr marL="7377" marR="7377" marT="73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DÖNER SERMAYE İŞLETME MÜDÜRLÜĞÜ (DÖSİM)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4803328"/>
                  </a:ext>
                </a:extLst>
              </a:tr>
              <a:tr h="703498"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Performans Göstergesi </a:t>
                      </a:r>
                    </a:p>
                  </a:txBody>
                  <a:tcPr marL="7377" marR="7377" marT="73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Hedefe Etkisi (%) 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Plan Dönemi Başlangıç Değeri* (A)  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İzleme Dönemindeki Yılsonu Hedeflenen Değer (B)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İzleme Dönemindeki Gerçekleşme Değeri ( C )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Performans (%)    </a:t>
                      </a:r>
                      <a:r>
                        <a:rPr lang="tr-TR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(C-A)/(B-A) 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8443647"/>
                  </a:ext>
                </a:extLst>
              </a:tr>
              <a:tr h="881628"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PG3.3.3: </a:t>
                      </a:r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Araştırma projelerinden  elde edilen gelir artış oranı %</a:t>
                      </a:r>
                      <a:endParaRPr lang="tr-TR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58" marR="7158" marT="71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</a:t>
                      </a:r>
                    </a:p>
                  </a:txBody>
                  <a:tcPr marL="7158" marR="7158" marT="7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10.000</a:t>
                      </a:r>
                    </a:p>
                  </a:txBody>
                  <a:tcPr marL="7158" marR="7158" marT="7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0" i="0" u="none" strike="noStrike" dirty="0">
                          <a:solidFill>
                            <a:srgbClr val="701E46"/>
                          </a:solidFill>
                          <a:effectLst/>
                          <a:latin typeface="Times New Roman" panose="02020603050405020304" pitchFamily="18" charset="0"/>
                        </a:rPr>
                        <a:t>10.000</a:t>
                      </a:r>
                    </a:p>
                  </a:txBody>
                  <a:tcPr marL="7158" marR="7158" marT="7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7158" marR="7158" marT="7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%0</a:t>
                      </a:r>
                    </a:p>
                  </a:txBody>
                  <a:tcPr marL="7158" marR="7158" marT="7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9309462"/>
                  </a:ext>
                </a:extLst>
              </a:tr>
              <a:tr h="675729">
                <a:tc gridSpan="6">
                  <a:txBody>
                    <a:bodyPr/>
                    <a:lstStyle/>
                    <a:p>
                      <a:pPr algn="l" fontAlgn="b"/>
                      <a:r>
                        <a:rPr lang="tr-T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Performans Göstergesinin gerçekleşmesine ilişkin görüş ve Öneriler</a:t>
                      </a:r>
                    </a:p>
                  </a:txBody>
                  <a:tcPr marL="7377" marR="7377" marT="737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0517801"/>
                  </a:ext>
                </a:extLst>
              </a:tr>
              <a:tr h="1962390">
                <a:tc gridSpan="6">
                  <a:txBody>
                    <a:bodyPr/>
                    <a:lstStyle/>
                    <a:p>
                      <a:pPr algn="l" fontAlgn="t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1-</a:t>
                      </a:r>
                    </a:p>
                  </a:txBody>
                  <a:tcPr marL="7377" marR="7377" marT="73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4110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8591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  <p:sndAc>
          <p:stSnd>
            <p:snd r:embed="rId2" name="type.wav"/>
          </p:stSnd>
        </p:sndAc>
      </p:transition>
    </mc:Choice>
    <mc:Fallback xmlns="">
      <p:transition spd="slow">
        <p:fade/>
        <p:sndAc>
          <p:stSnd>
            <p:snd r:embed="rId3" name="type.wav"/>
          </p:stSnd>
        </p:sndAc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781E46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Çapraz Köşesi Kesik Dikdörtgen 3"/>
          <p:cNvSpPr/>
          <p:nvPr/>
        </p:nvSpPr>
        <p:spPr>
          <a:xfrm>
            <a:off x="5636" y="6064731"/>
            <a:ext cx="12192000" cy="800100"/>
          </a:xfrm>
          <a:prstGeom prst="snip2DiagRect">
            <a:avLst>
              <a:gd name="adj1" fmla="val 0"/>
              <a:gd name="adj2" fmla="val 21885"/>
            </a:avLst>
          </a:prstGeom>
          <a:solidFill>
            <a:srgbClr val="F9D1A9"/>
          </a:solidFill>
          <a:effectLst>
            <a:glow rad="12700">
              <a:schemeClr val="bg1">
                <a:alpha val="80000"/>
              </a:schemeClr>
            </a:glow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1" i="0" u="none" strike="noStrike" kern="1200" cap="none" spc="0" normalizeH="0" baseline="0" noProof="0" dirty="0">
                <a:ln w="0"/>
                <a:solidFill>
                  <a:srgbClr val="781E4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Strateji Geliştirme Dairesi Başkanlığı</a:t>
            </a:r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5860" y="6095448"/>
            <a:ext cx="2520280" cy="740049"/>
          </a:xfrm>
          <a:prstGeom prst="rect">
            <a:avLst/>
          </a:prstGeom>
        </p:spPr>
      </p:pic>
      <p:sp>
        <p:nvSpPr>
          <p:cNvPr id="7" name="Dikdörtgen 6"/>
          <p:cNvSpPr/>
          <p:nvPr/>
        </p:nvSpPr>
        <p:spPr>
          <a:xfrm>
            <a:off x="9336360" y="6095449"/>
            <a:ext cx="2778774" cy="73866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400" b="1" i="0" u="none" strike="noStrike" kern="1200" cap="none" spc="0" normalizeH="0" baseline="0" noProof="0" dirty="0">
                <a:ln w="0"/>
                <a:solidFill>
                  <a:srgbClr val="781E4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E-posta	:strateji@asbu.edu.tr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400" b="1" i="0" u="none" strike="noStrike" kern="1200" cap="none" spc="0" normalizeH="0" baseline="0" noProof="0" dirty="0">
                <a:ln w="0"/>
                <a:solidFill>
                  <a:srgbClr val="781E4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Web	: www.asbu.edu.tr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400" b="1" i="0" u="none" strike="noStrike" kern="1200" cap="none" spc="0" normalizeH="0" baseline="0" noProof="0" dirty="0" err="1">
                <a:ln w="0"/>
                <a:solidFill>
                  <a:srgbClr val="781E4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Tlf</a:t>
            </a:r>
            <a:r>
              <a:rPr kumimoji="0" lang="tr-TR" sz="1400" b="1" i="0" u="none" strike="noStrike" kern="1200" cap="none" spc="0" normalizeH="0" baseline="0" noProof="0" dirty="0">
                <a:ln w="0"/>
                <a:solidFill>
                  <a:srgbClr val="781E4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	: 0 312 5964504</a:t>
            </a: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9BC20278-5AA2-460A-BDC2-6ED3916974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206" y="2197880"/>
            <a:ext cx="12028794" cy="32316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358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3587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altLang="tr-TR" sz="3200" b="1" i="0" u="sng" strike="noStrike" kern="1200" cap="none" spc="0" normalizeH="0" baseline="0" noProof="0" dirty="0">
                <a:ln>
                  <a:noFill/>
                </a:ln>
                <a:solidFill>
                  <a:srgbClr val="F9D1A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AMAÇ </a:t>
            </a:r>
          </a:p>
          <a:p>
            <a:pPr marL="0" marR="0" lvl="0" indent="3587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tr-TR" altLang="tr-TR" sz="3200" b="1" i="0" u="sng" strike="noStrike" kern="1200" cap="none" spc="0" normalizeH="0" baseline="0" noProof="0" dirty="0">
              <a:ln>
                <a:noFill/>
              </a:ln>
              <a:solidFill>
                <a:srgbClr val="F9D1A9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3587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altLang="tr-TR" sz="2800" b="1" i="0" u="none" strike="noStrike" kern="1200" cap="none" spc="0" normalizeH="0" baseline="0" noProof="0" dirty="0">
                <a:ln>
                  <a:noFill/>
                </a:ln>
                <a:solidFill>
                  <a:srgbClr val="F9D1A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Bu Yönetmeliğin amacı, stratejik plan hazırlamakla yükümlü kamu idarelerinin ve stratejik planlama sürecinin temel aşamaları ile bu sürece ilişkin takvimin tespiti, </a:t>
            </a:r>
            <a:r>
              <a:rPr kumimoji="0" lang="tr-TR" altLang="tr-TR" sz="2800" b="1" i="1" u="sng" strike="noStrike" kern="1200" cap="none" spc="0" normalizeH="0" baseline="0" noProof="0" dirty="0">
                <a:ln>
                  <a:noFill/>
                </a:ln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stratejik planların değerlendirilmesi</a:t>
            </a:r>
            <a:r>
              <a:rPr kumimoji="0" lang="tr-TR" altLang="tr-TR" sz="2800" b="1" i="0" u="none" strike="noStrike" kern="1200" cap="none" spc="0" normalizeH="0" baseline="0" noProof="0" dirty="0">
                <a:ln>
                  <a:noFill/>
                </a:ln>
                <a:solidFill>
                  <a:srgbClr val="F9D1A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kalkınma planı ve programlara uygunluğunun sağlanmasına yönelik usul ve esasların belirlenmesidir.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EE88FD1-A755-444D-964F-FBFB70A5C0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9456" y="951412"/>
            <a:ext cx="10384381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altLang="tr-TR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KAMU İDARELERİNDE STRATEJİK PLANLAMAYA İLİŞKİN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altLang="tr-TR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USUL VE ESASLAR HAKKINDA YÖNETMELİK</a:t>
            </a:r>
          </a:p>
        </p:txBody>
      </p:sp>
    </p:spTree>
    <p:extLst>
      <p:ext uri="{BB962C8B-B14F-4D97-AF65-F5344CB8AC3E}">
        <p14:creationId xmlns:p14="http://schemas.microsoft.com/office/powerpoint/2010/main" val="1827399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  <p:sndAc>
          <p:stSnd>
            <p:snd r:embed="rId2" name="type.wav"/>
          </p:stSnd>
        </p:sndAc>
      </p:transition>
    </mc:Choice>
    <mc:Fallback xmlns="">
      <p:transition spd="slow">
        <p:fade/>
        <p:sndAc>
          <p:stSnd>
            <p:snd r:embed="rId5" name="type.wav"/>
          </p:stSnd>
        </p:sndAc>
      </p:transition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9208692"/>
              </p:ext>
            </p:extLst>
          </p:nvPr>
        </p:nvGraphicFramePr>
        <p:xfrm>
          <a:off x="14183" y="0"/>
          <a:ext cx="12186364" cy="2209792"/>
        </p:xfrm>
        <a:graphic>
          <a:graphicData uri="http://schemas.openxmlformats.org/drawingml/2006/table">
            <a:tbl>
              <a:tblPr/>
              <a:tblGrid>
                <a:gridCol w="33140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46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976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40943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A4 (TOPLUMSAL KATKI)</a:t>
                      </a:r>
                    </a:p>
                  </a:txBody>
                  <a:tcPr marL="3942" marR="3942" marT="39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Tüm Paydaşlarla İşbirliği İçerisinde Çevresel, Kültürel ve Sosyal Gelişmeye Destek Vererek Toplumsal Sorumluluk Anlayışını Güçlendirmek </a:t>
                      </a:r>
                    </a:p>
                  </a:txBody>
                  <a:tcPr marL="3942" marR="3942" marT="39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1309"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H4.1</a:t>
                      </a:r>
                    </a:p>
                  </a:txBody>
                  <a:tcPr marL="3942" marR="3942" marT="39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942" marR="3942" marT="39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Üniversiteye Tahsisli Tarihi Mekanlarda Yaşanmışlıkları Yansıtan Müzeler Kurmak</a:t>
                      </a:r>
                    </a:p>
                  </a:txBody>
                  <a:tcPr marL="3942" marR="3942" marT="39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754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H4.1 Performansı </a:t>
                      </a:r>
                    </a:p>
                  </a:txBody>
                  <a:tcPr marL="3942" marR="3942" marT="39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%20</a:t>
                      </a:r>
                    </a:p>
                  </a:txBody>
                  <a:tcPr marL="3942" marR="3942" marT="39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" name="Tablo 2">
            <a:extLst>
              <a:ext uri="{FF2B5EF4-FFF2-40B4-BE49-F238E27FC236}">
                <a16:creationId xmlns:a16="http://schemas.microsoft.com/office/drawing/2014/main" id="{83AB7B36-0D92-48A3-B871-D4914FCA7A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1043597"/>
              </p:ext>
            </p:extLst>
          </p:nvPr>
        </p:nvGraphicFramePr>
        <p:xfrm>
          <a:off x="-9872" y="2209793"/>
          <a:ext cx="12176411" cy="4648207"/>
        </p:xfrm>
        <a:graphic>
          <a:graphicData uri="http://schemas.openxmlformats.org/drawingml/2006/table">
            <a:tbl>
              <a:tblPr/>
              <a:tblGrid>
                <a:gridCol w="3212124">
                  <a:extLst>
                    <a:ext uri="{9D8B030D-6E8A-4147-A177-3AD203B41FA5}">
                      <a16:colId xmlns:a16="http://schemas.microsoft.com/office/drawing/2014/main" val="3270564256"/>
                    </a:ext>
                  </a:extLst>
                </a:gridCol>
                <a:gridCol w="1371708">
                  <a:extLst>
                    <a:ext uri="{9D8B030D-6E8A-4147-A177-3AD203B41FA5}">
                      <a16:colId xmlns:a16="http://schemas.microsoft.com/office/drawing/2014/main" val="1331577189"/>
                    </a:ext>
                  </a:extLst>
                </a:gridCol>
                <a:gridCol w="1627119">
                  <a:extLst>
                    <a:ext uri="{9D8B030D-6E8A-4147-A177-3AD203B41FA5}">
                      <a16:colId xmlns:a16="http://schemas.microsoft.com/office/drawing/2014/main" val="3952848089"/>
                    </a:ext>
                  </a:extLst>
                </a:gridCol>
                <a:gridCol w="2373306">
                  <a:extLst>
                    <a:ext uri="{9D8B030D-6E8A-4147-A177-3AD203B41FA5}">
                      <a16:colId xmlns:a16="http://schemas.microsoft.com/office/drawing/2014/main" val="2135830085"/>
                    </a:ext>
                  </a:extLst>
                </a:gridCol>
                <a:gridCol w="1862768">
                  <a:extLst>
                    <a:ext uri="{9D8B030D-6E8A-4147-A177-3AD203B41FA5}">
                      <a16:colId xmlns:a16="http://schemas.microsoft.com/office/drawing/2014/main" val="665664470"/>
                    </a:ext>
                  </a:extLst>
                </a:gridCol>
                <a:gridCol w="1729386">
                  <a:extLst>
                    <a:ext uri="{9D8B030D-6E8A-4147-A177-3AD203B41FA5}">
                      <a16:colId xmlns:a16="http://schemas.microsoft.com/office/drawing/2014/main" val="1229096468"/>
                    </a:ext>
                  </a:extLst>
                </a:gridCol>
              </a:tblGrid>
              <a:tr h="548063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Sorumlu Birim </a:t>
                      </a:r>
                    </a:p>
                  </a:txBody>
                  <a:tcPr marL="7377" marR="7377" marT="73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Genel Sekreterlik ve Yapı İşleri ve Teknik Daire Başkanlığı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4803328"/>
                  </a:ext>
                </a:extLst>
              </a:tr>
              <a:tr h="671818"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Performans Göstergesi </a:t>
                      </a:r>
                    </a:p>
                  </a:txBody>
                  <a:tcPr marL="7377" marR="7377" marT="73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Hedefe Etkisi (%) 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Plan Dönemi Başlangıç Değeri* (A)  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İzleme Dönemindeki Yılsonu Hedeflenen Değer (B)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İzleme Dönemindeki Gerçekleşme Değeri ( C )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Performans (%)    </a:t>
                      </a:r>
                      <a:r>
                        <a:rPr lang="tr-TR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(C-A)/(B-A) 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8443647"/>
                  </a:ext>
                </a:extLst>
              </a:tr>
              <a:tr h="841927"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PG4.1.1: </a:t>
                      </a:r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Müzeler avlusunu kurmak için ilgili paydaşlarla yapılan iş birliği sayısı</a:t>
                      </a:r>
                      <a:endParaRPr lang="tr-TR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42" marR="3942" marT="39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</a:t>
                      </a:r>
                    </a:p>
                  </a:txBody>
                  <a:tcPr marL="3942" marR="3942" marT="39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3942" marR="3942" marT="39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dirty="0">
                          <a:solidFill>
                            <a:srgbClr val="701E46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3942" marR="3942" marT="39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2,00</a:t>
                      </a:r>
                    </a:p>
                  </a:txBody>
                  <a:tcPr marL="3942" marR="3942" marT="39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%50</a:t>
                      </a:r>
                    </a:p>
                  </a:txBody>
                  <a:tcPr marL="3942" marR="3942" marT="39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9309462"/>
                  </a:ext>
                </a:extLst>
              </a:tr>
              <a:tr h="645300">
                <a:tc gridSpan="6">
                  <a:txBody>
                    <a:bodyPr/>
                    <a:lstStyle/>
                    <a:p>
                      <a:pPr algn="l" fontAlgn="b"/>
                      <a:r>
                        <a:rPr lang="tr-T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Performans Göstergesinin gerçekleşmesine ilişkin görüş ve Öneriler</a:t>
                      </a:r>
                    </a:p>
                  </a:txBody>
                  <a:tcPr marL="7377" marR="7377" marT="737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0517801"/>
                  </a:ext>
                </a:extLst>
              </a:tr>
              <a:tr h="1874020">
                <a:tc gridSpan="6">
                  <a:txBody>
                    <a:bodyPr/>
                    <a:lstStyle/>
                    <a:p>
                      <a:pPr algn="l" fontAlgn="t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1-</a:t>
                      </a:r>
                    </a:p>
                  </a:txBody>
                  <a:tcPr marL="7377" marR="7377" marT="73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4110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2000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  <p:sndAc>
          <p:stSnd>
            <p:snd r:embed="rId2" name="type.wav"/>
          </p:stSnd>
        </p:sndAc>
      </p:transition>
    </mc:Choice>
    <mc:Fallback xmlns="">
      <p:transition spd="slow">
        <p:fade/>
        <p:sndAc>
          <p:stSnd>
            <p:snd r:embed="rId3" name="type.wav"/>
          </p:stSnd>
        </p:sndAc>
      </p:transition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6570694"/>
              </p:ext>
            </p:extLst>
          </p:nvPr>
        </p:nvGraphicFramePr>
        <p:xfrm>
          <a:off x="14183" y="-1"/>
          <a:ext cx="12186364" cy="2025449"/>
        </p:xfrm>
        <a:graphic>
          <a:graphicData uri="http://schemas.openxmlformats.org/drawingml/2006/table">
            <a:tbl>
              <a:tblPr/>
              <a:tblGrid>
                <a:gridCol w="33140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46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976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79132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A4  (TOPLUMSAL KATKI)</a:t>
                      </a:r>
                    </a:p>
                  </a:txBody>
                  <a:tcPr marL="3942" marR="3942" marT="39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Tüm Paydaşlarla İşbirliği İçerisinde Çevresel, Kültürel ve Sosyal Gelişmeye Destek Vererek Toplumsal Sorumluluk Anlayışını Güçlendirmek </a:t>
                      </a:r>
                    </a:p>
                  </a:txBody>
                  <a:tcPr marL="3942" marR="3942" marT="39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7790"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H4.1</a:t>
                      </a:r>
                    </a:p>
                  </a:txBody>
                  <a:tcPr marL="3942" marR="3942" marT="39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942" marR="3942" marT="39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Üniversiteye Tahsisli Tarihi Mekanlarda Yaşanmışlıkları Yansıtan Müzeler Kurmak</a:t>
                      </a:r>
                    </a:p>
                  </a:txBody>
                  <a:tcPr marL="3942" marR="3942" marT="39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8527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H4.1 Performansı </a:t>
                      </a:r>
                    </a:p>
                  </a:txBody>
                  <a:tcPr marL="3942" marR="3942" marT="39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%20</a:t>
                      </a:r>
                    </a:p>
                  </a:txBody>
                  <a:tcPr marL="3942" marR="3942" marT="39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4" name="Tablo 3">
            <a:extLst>
              <a:ext uri="{FF2B5EF4-FFF2-40B4-BE49-F238E27FC236}">
                <a16:creationId xmlns:a16="http://schemas.microsoft.com/office/drawing/2014/main" id="{FBFFAF01-75D9-4050-916F-412CA4634C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7929338"/>
              </p:ext>
            </p:extLst>
          </p:nvPr>
        </p:nvGraphicFramePr>
        <p:xfrm>
          <a:off x="24136" y="2025449"/>
          <a:ext cx="12176411" cy="4832551"/>
        </p:xfrm>
        <a:graphic>
          <a:graphicData uri="http://schemas.openxmlformats.org/drawingml/2006/table">
            <a:tbl>
              <a:tblPr/>
              <a:tblGrid>
                <a:gridCol w="3212124">
                  <a:extLst>
                    <a:ext uri="{9D8B030D-6E8A-4147-A177-3AD203B41FA5}">
                      <a16:colId xmlns:a16="http://schemas.microsoft.com/office/drawing/2014/main" val="3270564256"/>
                    </a:ext>
                  </a:extLst>
                </a:gridCol>
                <a:gridCol w="1287840">
                  <a:extLst>
                    <a:ext uri="{9D8B030D-6E8A-4147-A177-3AD203B41FA5}">
                      <a16:colId xmlns:a16="http://schemas.microsoft.com/office/drawing/2014/main" val="1331577189"/>
                    </a:ext>
                  </a:extLst>
                </a:gridCol>
                <a:gridCol w="1710987">
                  <a:extLst>
                    <a:ext uri="{9D8B030D-6E8A-4147-A177-3AD203B41FA5}">
                      <a16:colId xmlns:a16="http://schemas.microsoft.com/office/drawing/2014/main" val="3952848089"/>
                    </a:ext>
                  </a:extLst>
                </a:gridCol>
                <a:gridCol w="2373306">
                  <a:extLst>
                    <a:ext uri="{9D8B030D-6E8A-4147-A177-3AD203B41FA5}">
                      <a16:colId xmlns:a16="http://schemas.microsoft.com/office/drawing/2014/main" val="2135830085"/>
                    </a:ext>
                  </a:extLst>
                </a:gridCol>
                <a:gridCol w="1862768">
                  <a:extLst>
                    <a:ext uri="{9D8B030D-6E8A-4147-A177-3AD203B41FA5}">
                      <a16:colId xmlns:a16="http://schemas.microsoft.com/office/drawing/2014/main" val="665664470"/>
                    </a:ext>
                  </a:extLst>
                </a:gridCol>
                <a:gridCol w="1729386">
                  <a:extLst>
                    <a:ext uri="{9D8B030D-6E8A-4147-A177-3AD203B41FA5}">
                      <a16:colId xmlns:a16="http://schemas.microsoft.com/office/drawing/2014/main" val="1229096468"/>
                    </a:ext>
                  </a:extLst>
                </a:gridCol>
              </a:tblGrid>
              <a:tr h="573907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Sorumlu Birim </a:t>
                      </a:r>
                    </a:p>
                  </a:txBody>
                  <a:tcPr marL="7377" marR="7377" marT="73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Genel Sekreterlik ve Yapı İşleri ve Teknik Daire Başkanlığı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4803328"/>
                  </a:ext>
                </a:extLst>
              </a:tr>
              <a:tr h="703498"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Performans Göstergesi </a:t>
                      </a:r>
                    </a:p>
                  </a:txBody>
                  <a:tcPr marL="7377" marR="7377" marT="73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Hedefe Etkisi (%) 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Plan Dönemi Başlangıç Değeri* (A)  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İzleme Dönemindeki Yılsonu Hedeflenen Değer (B)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İzleme Dönemindeki Gerçekleşme Değeri ( C )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Performans (%)    </a:t>
                      </a:r>
                      <a:r>
                        <a:rPr lang="tr-TR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(C-A)/(B-A) 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8443647"/>
                  </a:ext>
                </a:extLst>
              </a:tr>
              <a:tr h="881628"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PG4.1.2: </a:t>
                      </a:r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Tamamlanan müze sayısı</a:t>
                      </a:r>
                      <a:endParaRPr lang="tr-TR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46" marR="6846" marT="684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60</a:t>
                      </a:r>
                    </a:p>
                  </a:txBody>
                  <a:tcPr marL="6846" marR="6846" marT="68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6846" marR="6846" marT="68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dirty="0">
                          <a:solidFill>
                            <a:srgbClr val="701E46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6846" marR="6846" marT="68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6846" marR="6846" marT="68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%0</a:t>
                      </a:r>
                    </a:p>
                  </a:txBody>
                  <a:tcPr marL="6846" marR="6846" marT="68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9309462"/>
                  </a:ext>
                </a:extLst>
              </a:tr>
              <a:tr h="675729">
                <a:tc gridSpan="6">
                  <a:txBody>
                    <a:bodyPr/>
                    <a:lstStyle/>
                    <a:p>
                      <a:pPr algn="l" fontAlgn="b"/>
                      <a:r>
                        <a:rPr lang="tr-T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Performans Göstergesinin gerçekleşmesine ilişkin görüş ve Öneriler</a:t>
                      </a:r>
                    </a:p>
                  </a:txBody>
                  <a:tcPr marL="7377" marR="7377" marT="737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0517801"/>
                  </a:ext>
                </a:extLst>
              </a:tr>
              <a:tr h="1962390">
                <a:tc gridSpan="6">
                  <a:txBody>
                    <a:bodyPr/>
                    <a:lstStyle/>
                    <a:p>
                      <a:pPr algn="l" fontAlgn="t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1-</a:t>
                      </a:r>
                    </a:p>
                  </a:txBody>
                  <a:tcPr marL="7377" marR="7377" marT="73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4110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2904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  <p:sndAc>
          <p:stSnd>
            <p:snd r:embed="rId2" name="type.wav"/>
          </p:stSnd>
        </p:sndAc>
      </p:transition>
    </mc:Choice>
    <mc:Fallback xmlns="">
      <p:transition spd="slow">
        <p:fade/>
        <p:sndAc>
          <p:stSnd>
            <p:snd r:embed="rId3" name="type.wav"/>
          </p:stSnd>
        </p:sndAc>
      </p:transition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3041165"/>
              </p:ext>
            </p:extLst>
          </p:nvPr>
        </p:nvGraphicFramePr>
        <p:xfrm>
          <a:off x="10768" y="484"/>
          <a:ext cx="12181232" cy="2636428"/>
        </p:xfrm>
        <a:graphic>
          <a:graphicData uri="http://schemas.openxmlformats.org/drawingml/2006/table">
            <a:tbl>
              <a:tblPr/>
              <a:tblGrid>
                <a:gridCol w="33084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14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013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71789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A4  (TOPLUMSAL KATKI)</a:t>
                      </a:r>
                    </a:p>
                  </a:txBody>
                  <a:tcPr marL="7824" marR="7824" marT="78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Tüm Paydaşlarla İşbirliği İçerisinde Çevresel, Kültürel ve Sosyal Gelişmeye Destek Vererek Toplumsal Sorumluluk Anlayışını Güçlendirmek 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83445"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H4.2</a:t>
                      </a:r>
                    </a:p>
                  </a:txBody>
                  <a:tcPr marL="7824" marR="7824" marT="78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824" marR="7824" marT="78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Ulus'un Bilim, Kültür, Sanat ve İrfan Merkezine Dönüşmesine Katkı Sağlamak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1194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H4.2 Performansı </a:t>
                      </a:r>
                    </a:p>
                  </a:txBody>
                  <a:tcPr marL="7824" marR="7824" marT="78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%75</a:t>
                      </a:r>
                    </a:p>
                  </a:txBody>
                  <a:tcPr marL="7824" marR="7824" marT="78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" name="Tablo 2">
            <a:extLst>
              <a:ext uri="{FF2B5EF4-FFF2-40B4-BE49-F238E27FC236}">
                <a16:creationId xmlns:a16="http://schemas.microsoft.com/office/drawing/2014/main" id="{B5C6170C-6D6C-4204-9F1E-99177305AB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1738486"/>
              </p:ext>
            </p:extLst>
          </p:nvPr>
        </p:nvGraphicFramePr>
        <p:xfrm>
          <a:off x="0" y="2636912"/>
          <a:ext cx="12176411" cy="4102354"/>
        </p:xfrm>
        <a:graphic>
          <a:graphicData uri="http://schemas.openxmlformats.org/drawingml/2006/table">
            <a:tbl>
              <a:tblPr/>
              <a:tblGrid>
                <a:gridCol w="3212124">
                  <a:extLst>
                    <a:ext uri="{9D8B030D-6E8A-4147-A177-3AD203B41FA5}">
                      <a16:colId xmlns:a16="http://schemas.microsoft.com/office/drawing/2014/main" val="3270564256"/>
                    </a:ext>
                  </a:extLst>
                </a:gridCol>
                <a:gridCol w="1360940">
                  <a:extLst>
                    <a:ext uri="{9D8B030D-6E8A-4147-A177-3AD203B41FA5}">
                      <a16:colId xmlns:a16="http://schemas.microsoft.com/office/drawing/2014/main" val="1331577189"/>
                    </a:ext>
                  </a:extLst>
                </a:gridCol>
                <a:gridCol w="1637887">
                  <a:extLst>
                    <a:ext uri="{9D8B030D-6E8A-4147-A177-3AD203B41FA5}">
                      <a16:colId xmlns:a16="http://schemas.microsoft.com/office/drawing/2014/main" val="3952848089"/>
                    </a:ext>
                  </a:extLst>
                </a:gridCol>
                <a:gridCol w="2373306">
                  <a:extLst>
                    <a:ext uri="{9D8B030D-6E8A-4147-A177-3AD203B41FA5}">
                      <a16:colId xmlns:a16="http://schemas.microsoft.com/office/drawing/2014/main" val="2135830085"/>
                    </a:ext>
                  </a:extLst>
                </a:gridCol>
                <a:gridCol w="1862768">
                  <a:extLst>
                    <a:ext uri="{9D8B030D-6E8A-4147-A177-3AD203B41FA5}">
                      <a16:colId xmlns:a16="http://schemas.microsoft.com/office/drawing/2014/main" val="665664470"/>
                    </a:ext>
                  </a:extLst>
                </a:gridCol>
                <a:gridCol w="1729386">
                  <a:extLst>
                    <a:ext uri="{9D8B030D-6E8A-4147-A177-3AD203B41FA5}">
                      <a16:colId xmlns:a16="http://schemas.microsoft.com/office/drawing/2014/main" val="1229096468"/>
                    </a:ext>
                  </a:extLst>
                </a:gridCol>
              </a:tblGrid>
              <a:tr h="469201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Sorumlu Birim </a:t>
                      </a:r>
                    </a:p>
                  </a:txBody>
                  <a:tcPr marL="7377" marR="7377" marT="73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Genel Sekreterlik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4803328"/>
                  </a:ext>
                </a:extLst>
              </a:tr>
              <a:tr h="575149"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Performans Göstergesi </a:t>
                      </a:r>
                    </a:p>
                  </a:txBody>
                  <a:tcPr marL="7377" marR="7377" marT="73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Hedefe Etkisi (%) 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Plan Dönemi Başlangıç Değeri* (A)  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İzleme Dönemindeki Yılsonu Hedeflenen Değer (B)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İzleme Dönemindeki Gerçekleşme Değeri ( C )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Performans (%)    </a:t>
                      </a:r>
                      <a:r>
                        <a:rPr lang="tr-TR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(C-A)/(B-A) 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8443647"/>
                  </a:ext>
                </a:extLst>
              </a:tr>
              <a:tr h="720780"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PG4.2.3: </a:t>
                      </a:r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Ulus'un dönüşüm master planının yapılmasına ilişkin girişim sayısı </a:t>
                      </a:r>
                      <a:endParaRPr lang="tr-TR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926" marR="5926" marT="59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</a:t>
                      </a:r>
                    </a:p>
                  </a:txBody>
                  <a:tcPr marL="5926" marR="5926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5926" marR="5926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5926" marR="5926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5926" marR="5926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%0</a:t>
                      </a:r>
                    </a:p>
                  </a:txBody>
                  <a:tcPr marL="5926" marR="5926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9309462"/>
                  </a:ext>
                </a:extLst>
              </a:tr>
              <a:tr h="552446">
                <a:tc gridSpan="6">
                  <a:txBody>
                    <a:bodyPr/>
                    <a:lstStyle/>
                    <a:p>
                      <a:pPr algn="l" fontAlgn="b"/>
                      <a:r>
                        <a:rPr lang="tr-T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Performans Göstergesinin gerçekleşmesine ilişkin görüş ve Öneriler</a:t>
                      </a:r>
                    </a:p>
                  </a:txBody>
                  <a:tcPr marL="7377" marR="7377" marT="737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0517801"/>
                  </a:ext>
                </a:extLst>
              </a:tr>
              <a:tr h="1604364">
                <a:tc gridSpan="6">
                  <a:txBody>
                    <a:bodyPr/>
                    <a:lstStyle/>
                    <a:p>
                      <a:pPr algn="l" fontAlgn="t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1-</a:t>
                      </a:r>
                    </a:p>
                  </a:txBody>
                  <a:tcPr marL="7377" marR="7377" marT="73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4110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2928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  <p:sndAc>
          <p:stSnd>
            <p:snd r:embed="rId2" name="type.wav"/>
          </p:stSnd>
        </p:sndAc>
      </p:transition>
    </mc:Choice>
    <mc:Fallback xmlns="">
      <p:transition spd="slow">
        <p:fade/>
        <p:sndAc>
          <p:stSnd>
            <p:snd r:embed="rId3" name="type.wav"/>
          </p:stSnd>
        </p:sndAc>
      </p:transition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475434"/>
              </p:ext>
            </p:extLst>
          </p:nvPr>
        </p:nvGraphicFramePr>
        <p:xfrm>
          <a:off x="0" y="0"/>
          <a:ext cx="12192000" cy="2060847"/>
        </p:xfrm>
        <a:graphic>
          <a:graphicData uri="http://schemas.openxmlformats.org/drawingml/2006/table">
            <a:tbl>
              <a:tblPr/>
              <a:tblGrid>
                <a:gridCol w="33114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04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801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83231"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A5 (KURUMSAL KAPASİTE VE YÖNETİM)</a:t>
                      </a:r>
                    </a:p>
                    <a:p>
                      <a:pPr algn="l" fontAlgn="ctr"/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215" marR="8215" marT="82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Misyonunu Etkin Bir Şekilde Gerçekleştirmek İçin ASBÜ Kurumsal Kapasitesini Oluşturmak ve Geliştirmek.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3231"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H5.1</a:t>
                      </a:r>
                    </a:p>
                  </a:txBody>
                  <a:tcPr marL="8215" marR="8215" marT="82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ASBÜ Şehir Kampüsünü Gelişim Stratejisi Çerçevesinde Tasarlamak, Gerçekleştirmek ve Geliştirmek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4385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H5.1 Performansı </a:t>
                      </a:r>
                    </a:p>
                  </a:txBody>
                  <a:tcPr marL="8215" marR="8215" marT="82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%40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" name="Tablo 2">
            <a:extLst>
              <a:ext uri="{FF2B5EF4-FFF2-40B4-BE49-F238E27FC236}">
                <a16:creationId xmlns:a16="http://schemas.microsoft.com/office/drawing/2014/main" id="{8FC5202D-2F16-4720-AD49-2EC9A48504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7257337"/>
              </p:ext>
            </p:extLst>
          </p:nvPr>
        </p:nvGraphicFramePr>
        <p:xfrm>
          <a:off x="15589" y="2060847"/>
          <a:ext cx="12176411" cy="4797153"/>
        </p:xfrm>
        <a:graphic>
          <a:graphicData uri="http://schemas.openxmlformats.org/drawingml/2006/table">
            <a:tbl>
              <a:tblPr/>
              <a:tblGrid>
                <a:gridCol w="3212124">
                  <a:extLst>
                    <a:ext uri="{9D8B030D-6E8A-4147-A177-3AD203B41FA5}">
                      <a16:colId xmlns:a16="http://schemas.microsoft.com/office/drawing/2014/main" val="3270564256"/>
                    </a:ext>
                  </a:extLst>
                </a:gridCol>
                <a:gridCol w="1287840">
                  <a:extLst>
                    <a:ext uri="{9D8B030D-6E8A-4147-A177-3AD203B41FA5}">
                      <a16:colId xmlns:a16="http://schemas.microsoft.com/office/drawing/2014/main" val="1331577189"/>
                    </a:ext>
                  </a:extLst>
                </a:gridCol>
                <a:gridCol w="1710987">
                  <a:extLst>
                    <a:ext uri="{9D8B030D-6E8A-4147-A177-3AD203B41FA5}">
                      <a16:colId xmlns:a16="http://schemas.microsoft.com/office/drawing/2014/main" val="3952848089"/>
                    </a:ext>
                  </a:extLst>
                </a:gridCol>
                <a:gridCol w="2373306">
                  <a:extLst>
                    <a:ext uri="{9D8B030D-6E8A-4147-A177-3AD203B41FA5}">
                      <a16:colId xmlns:a16="http://schemas.microsoft.com/office/drawing/2014/main" val="2135830085"/>
                    </a:ext>
                  </a:extLst>
                </a:gridCol>
                <a:gridCol w="1862768">
                  <a:extLst>
                    <a:ext uri="{9D8B030D-6E8A-4147-A177-3AD203B41FA5}">
                      <a16:colId xmlns:a16="http://schemas.microsoft.com/office/drawing/2014/main" val="665664470"/>
                    </a:ext>
                  </a:extLst>
                </a:gridCol>
                <a:gridCol w="1729386">
                  <a:extLst>
                    <a:ext uri="{9D8B030D-6E8A-4147-A177-3AD203B41FA5}">
                      <a16:colId xmlns:a16="http://schemas.microsoft.com/office/drawing/2014/main" val="1229096468"/>
                    </a:ext>
                  </a:extLst>
                </a:gridCol>
              </a:tblGrid>
              <a:tr h="557046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Sorumlu Birim </a:t>
                      </a:r>
                    </a:p>
                  </a:txBody>
                  <a:tcPr marL="7377" marR="7377" marT="73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Yapı İşleri ve Teknik Daire Başkanlığı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4803328"/>
                  </a:ext>
                </a:extLst>
              </a:tr>
              <a:tr h="823770"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Performans Göstergesi </a:t>
                      </a:r>
                    </a:p>
                  </a:txBody>
                  <a:tcPr marL="7377" marR="7377" marT="73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Hedefe Etkisi (%) 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Plan Dönemi Başlangıç Değeri* (A)  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İzleme Dönemindeki Yılsonu Hedeflenen Değer (B)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İzleme Dönemindeki Gerçekleşme Değeri ( C )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Performans (%)    </a:t>
                      </a:r>
                      <a:r>
                        <a:rPr lang="tr-TR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(C-A)/(B-A) 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8443647"/>
                  </a:ext>
                </a:extLst>
              </a:tr>
              <a:tr h="855726"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PG5.1.2: </a:t>
                      </a:r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Kampüs altyapı projesi tamamlanma oranı  %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46" marR="6846" marT="684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46" marR="6846" marT="68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6846" marR="6846" marT="68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46" marR="6846" marT="68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6846" marR="6846" marT="68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%0</a:t>
                      </a:r>
                    </a:p>
                  </a:txBody>
                  <a:tcPr marL="6846" marR="6846" marT="68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9309462"/>
                  </a:ext>
                </a:extLst>
              </a:tr>
              <a:tr h="655876">
                <a:tc gridSpan="6">
                  <a:txBody>
                    <a:bodyPr/>
                    <a:lstStyle/>
                    <a:p>
                      <a:pPr algn="l" fontAlgn="b"/>
                      <a:r>
                        <a:rPr lang="tr-T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Performans Göstergesinin gerçekleşmesine ilişkin görüş ve Öneriler</a:t>
                      </a:r>
                    </a:p>
                  </a:txBody>
                  <a:tcPr marL="7377" marR="7377" marT="737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0517801"/>
                  </a:ext>
                </a:extLst>
              </a:tr>
              <a:tr h="1904735">
                <a:tc gridSpan="6">
                  <a:txBody>
                    <a:bodyPr/>
                    <a:lstStyle/>
                    <a:p>
                      <a:pPr algn="l" fontAlgn="t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1-</a:t>
                      </a:r>
                    </a:p>
                  </a:txBody>
                  <a:tcPr marL="7377" marR="7377" marT="73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4110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73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  <p:sndAc>
          <p:stSnd>
            <p:snd r:embed="rId2" name="type.wav"/>
          </p:stSnd>
        </p:sndAc>
      </p:transition>
    </mc:Choice>
    <mc:Fallback xmlns="">
      <p:transition spd="slow">
        <p:fade/>
        <p:sndAc>
          <p:stSnd>
            <p:snd r:embed="rId3" name="type.wav"/>
          </p:stSnd>
        </p:sndAc>
      </p:transition>
    </mc:Fallback>
  </mc:AlternateContent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2538457"/>
              </p:ext>
            </p:extLst>
          </p:nvPr>
        </p:nvGraphicFramePr>
        <p:xfrm>
          <a:off x="0" y="44624"/>
          <a:ext cx="12192000" cy="1980825"/>
        </p:xfrm>
        <a:graphic>
          <a:graphicData uri="http://schemas.openxmlformats.org/drawingml/2006/table">
            <a:tbl>
              <a:tblPr/>
              <a:tblGrid>
                <a:gridCol w="33114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04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801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55586"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A5 (KURUMSAL KAPASİTE VE YÖNETİM)</a:t>
                      </a:r>
                    </a:p>
                    <a:p>
                      <a:pPr algn="l" fontAlgn="ctr"/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215" marR="8215" marT="82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Misyonunu Etkin Bir Şekilde Gerçekleştirmek İçin ASBÜ Kurumsal Kapasitesini Oluşturmak ve Geliştirmek.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9141"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H5.1</a:t>
                      </a:r>
                    </a:p>
                  </a:txBody>
                  <a:tcPr marL="8215" marR="8215" marT="82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ASBÜ Şehir Kampüsünü Gelişim Stratejisi Çerçevesinde Tasarlamak, Gerçekleştirmek ve Geliştirmek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6098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H5.1 Performansı </a:t>
                      </a:r>
                    </a:p>
                  </a:txBody>
                  <a:tcPr marL="8215" marR="8215" marT="82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%40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4" name="Tablo 3">
            <a:extLst>
              <a:ext uri="{FF2B5EF4-FFF2-40B4-BE49-F238E27FC236}">
                <a16:creationId xmlns:a16="http://schemas.microsoft.com/office/drawing/2014/main" id="{470F8FD7-901D-42B4-98CA-8ED55C075E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8992120"/>
              </p:ext>
            </p:extLst>
          </p:nvPr>
        </p:nvGraphicFramePr>
        <p:xfrm>
          <a:off x="0" y="2025449"/>
          <a:ext cx="12176411" cy="4832551"/>
        </p:xfrm>
        <a:graphic>
          <a:graphicData uri="http://schemas.openxmlformats.org/drawingml/2006/table">
            <a:tbl>
              <a:tblPr/>
              <a:tblGrid>
                <a:gridCol w="3212124">
                  <a:extLst>
                    <a:ext uri="{9D8B030D-6E8A-4147-A177-3AD203B41FA5}">
                      <a16:colId xmlns:a16="http://schemas.microsoft.com/office/drawing/2014/main" val="3270564256"/>
                    </a:ext>
                  </a:extLst>
                </a:gridCol>
                <a:gridCol w="1287840">
                  <a:extLst>
                    <a:ext uri="{9D8B030D-6E8A-4147-A177-3AD203B41FA5}">
                      <a16:colId xmlns:a16="http://schemas.microsoft.com/office/drawing/2014/main" val="1331577189"/>
                    </a:ext>
                  </a:extLst>
                </a:gridCol>
                <a:gridCol w="1710987">
                  <a:extLst>
                    <a:ext uri="{9D8B030D-6E8A-4147-A177-3AD203B41FA5}">
                      <a16:colId xmlns:a16="http://schemas.microsoft.com/office/drawing/2014/main" val="3952848089"/>
                    </a:ext>
                  </a:extLst>
                </a:gridCol>
                <a:gridCol w="2373306">
                  <a:extLst>
                    <a:ext uri="{9D8B030D-6E8A-4147-A177-3AD203B41FA5}">
                      <a16:colId xmlns:a16="http://schemas.microsoft.com/office/drawing/2014/main" val="2135830085"/>
                    </a:ext>
                  </a:extLst>
                </a:gridCol>
                <a:gridCol w="1862768">
                  <a:extLst>
                    <a:ext uri="{9D8B030D-6E8A-4147-A177-3AD203B41FA5}">
                      <a16:colId xmlns:a16="http://schemas.microsoft.com/office/drawing/2014/main" val="665664470"/>
                    </a:ext>
                  </a:extLst>
                </a:gridCol>
                <a:gridCol w="1729386">
                  <a:extLst>
                    <a:ext uri="{9D8B030D-6E8A-4147-A177-3AD203B41FA5}">
                      <a16:colId xmlns:a16="http://schemas.microsoft.com/office/drawing/2014/main" val="1229096468"/>
                    </a:ext>
                  </a:extLst>
                </a:gridCol>
              </a:tblGrid>
              <a:tr h="573907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Sorumlu Birim </a:t>
                      </a:r>
                    </a:p>
                  </a:txBody>
                  <a:tcPr marL="7377" marR="7377" marT="73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Yapı İşleri ve Teknik Daire Başkanlığı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4803328"/>
                  </a:ext>
                </a:extLst>
              </a:tr>
              <a:tr h="703498"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Performans Göstergesi </a:t>
                      </a:r>
                    </a:p>
                  </a:txBody>
                  <a:tcPr marL="7377" marR="7377" marT="73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Hedefe Etkisi (%) 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Plan Dönemi Başlangıç Değeri* (A)  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İzleme Dönemindeki Yılsonu Hedeflenen Değer (B)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İzleme Dönemindeki Gerçekleşme Değeri ( C )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Performans (%)    </a:t>
                      </a:r>
                      <a:r>
                        <a:rPr lang="tr-TR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(C-A)/(B-A) 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8443647"/>
                  </a:ext>
                </a:extLst>
              </a:tr>
              <a:tr h="881628"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PG5.1.3: </a:t>
                      </a:r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Derslik ve merkezi birimler için yapılacak inşaatların tamamlanma oranı %</a:t>
                      </a:r>
                      <a:endParaRPr lang="tr-T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033" marR="7033" marT="703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</a:t>
                      </a:r>
                    </a:p>
                  </a:txBody>
                  <a:tcPr marL="7033" marR="7033" marT="70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7033" marR="7033" marT="70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7033" marR="7033" marT="70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7033" marR="7033" marT="70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%0</a:t>
                      </a:r>
                    </a:p>
                  </a:txBody>
                  <a:tcPr marL="7033" marR="7033" marT="70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9309462"/>
                  </a:ext>
                </a:extLst>
              </a:tr>
              <a:tr h="675729">
                <a:tc gridSpan="6">
                  <a:txBody>
                    <a:bodyPr/>
                    <a:lstStyle/>
                    <a:p>
                      <a:pPr algn="l" fontAlgn="b"/>
                      <a:r>
                        <a:rPr lang="tr-T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Performans Göstergesinin gerçekleşmesine ilişkin görüş ve Öneriler</a:t>
                      </a:r>
                    </a:p>
                  </a:txBody>
                  <a:tcPr marL="7377" marR="7377" marT="737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0517801"/>
                  </a:ext>
                </a:extLst>
              </a:tr>
              <a:tr h="1962390">
                <a:tc gridSpan="6">
                  <a:txBody>
                    <a:bodyPr/>
                    <a:lstStyle/>
                    <a:p>
                      <a:pPr algn="l" fontAlgn="t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1-</a:t>
                      </a:r>
                    </a:p>
                  </a:txBody>
                  <a:tcPr marL="7377" marR="7377" marT="73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4110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4385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  <p:sndAc>
          <p:stSnd>
            <p:snd r:embed="rId2" name="type.wav"/>
          </p:stSnd>
        </p:sndAc>
      </p:transition>
    </mc:Choice>
    <mc:Fallback xmlns="">
      <p:transition spd="slow">
        <p:fade/>
        <p:sndAc>
          <p:stSnd>
            <p:snd r:embed="rId3" name="type.wav"/>
          </p:stSnd>
        </p:sndAc>
      </p:transition>
    </mc:Fallback>
  </mc:AlternateContent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8630796"/>
              </p:ext>
            </p:extLst>
          </p:nvPr>
        </p:nvGraphicFramePr>
        <p:xfrm>
          <a:off x="0" y="-1"/>
          <a:ext cx="12192000" cy="2032593"/>
        </p:xfrm>
        <a:graphic>
          <a:graphicData uri="http://schemas.openxmlformats.org/drawingml/2006/table">
            <a:tbl>
              <a:tblPr/>
              <a:tblGrid>
                <a:gridCol w="33114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04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801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9187"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A5 (KURUMSAL KAPASİTE VE YÖNETİM)</a:t>
                      </a:r>
                    </a:p>
                    <a:p>
                      <a:pPr algn="l" fontAlgn="ctr"/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215" marR="8215" marT="82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Misyonunu Etkin Bir Şekilde Gerçekleştirmek İçin ASBÜ Kurumsal Kapasitesini Oluşturmak ve Geliştirmek.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73631"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H5.1</a:t>
                      </a:r>
                    </a:p>
                  </a:txBody>
                  <a:tcPr marL="8215" marR="8215" marT="82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215" marR="8215" marT="82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ASBÜ Şehir Kampüsünü Gelişim Stratejisi Çerçevesinde Tasarlamak, Gerçekleştirmek ve Geliştirmek 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9775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H5.1 Performansı </a:t>
                      </a:r>
                    </a:p>
                  </a:txBody>
                  <a:tcPr marL="8215" marR="8215" marT="82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%40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" name="Tablo 4">
            <a:extLst>
              <a:ext uri="{FF2B5EF4-FFF2-40B4-BE49-F238E27FC236}">
                <a16:creationId xmlns:a16="http://schemas.microsoft.com/office/drawing/2014/main" id="{3429C759-22EB-4C88-A158-6D58D94C43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1645439"/>
              </p:ext>
            </p:extLst>
          </p:nvPr>
        </p:nvGraphicFramePr>
        <p:xfrm>
          <a:off x="14597" y="2032593"/>
          <a:ext cx="12176411" cy="4832551"/>
        </p:xfrm>
        <a:graphic>
          <a:graphicData uri="http://schemas.openxmlformats.org/drawingml/2006/table">
            <a:tbl>
              <a:tblPr/>
              <a:tblGrid>
                <a:gridCol w="3212124">
                  <a:extLst>
                    <a:ext uri="{9D8B030D-6E8A-4147-A177-3AD203B41FA5}">
                      <a16:colId xmlns:a16="http://schemas.microsoft.com/office/drawing/2014/main" val="3270564256"/>
                    </a:ext>
                  </a:extLst>
                </a:gridCol>
                <a:gridCol w="1287840">
                  <a:extLst>
                    <a:ext uri="{9D8B030D-6E8A-4147-A177-3AD203B41FA5}">
                      <a16:colId xmlns:a16="http://schemas.microsoft.com/office/drawing/2014/main" val="1331577189"/>
                    </a:ext>
                  </a:extLst>
                </a:gridCol>
                <a:gridCol w="1710987">
                  <a:extLst>
                    <a:ext uri="{9D8B030D-6E8A-4147-A177-3AD203B41FA5}">
                      <a16:colId xmlns:a16="http://schemas.microsoft.com/office/drawing/2014/main" val="3952848089"/>
                    </a:ext>
                  </a:extLst>
                </a:gridCol>
                <a:gridCol w="2373306">
                  <a:extLst>
                    <a:ext uri="{9D8B030D-6E8A-4147-A177-3AD203B41FA5}">
                      <a16:colId xmlns:a16="http://schemas.microsoft.com/office/drawing/2014/main" val="2135830085"/>
                    </a:ext>
                  </a:extLst>
                </a:gridCol>
                <a:gridCol w="1862768">
                  <a:extLst>
                    <a:ext uri="{9D8B030D-6E8A-4147-A177-3AD203B41FA5}">
                      <a16:colId xmlns:a16="http://schemas.microsoft.com/office/drawing/2014/main" val="665664470"/>
                    </a:ext>
                  </a:extLst>
                </a:gridCol>
                <a:gridCol w="1729386">
                  <a:extLst>
                    <a:ext uri="{9D8B030D-6E8A-4147-A177-3AD203B41FA5}">
                      <a16:colId xmlns:a16="http://schemas.microsoft.com/office/drawing/2014/main" val="1229096468"/>
                    </a:ext>
                  </a:extLst>
                </a:gridCol>
              </a:tblGrid>
              <a:tr h="573907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Sorumlu Birim </a:t>
                      </a:r>
                    </a:p>
                  </a:txBody>
                  <a:tcPr marL="7377" marR="7377" marT="73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Yapı İşleri ve Teknik Daire Başkanlığı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4803328"/>
                  </a:ext>
                </a:extLst>
              </a:tr>
              <a:tr h="703498"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Performans Göstergesi </a:t>
                      </a:r>
                    </a:p>
                  </a:txBody>
                  <a:tcPr marL="7377" marR="7377" marT="73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Hedefe Etkisi (%) 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Plan Dönemi Başlangıç Değeri* (A)  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İzleme Dönemindeki Yılsonu Hedeflenen Değer (B)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İzleme Dönemindeki Gerçekleşme Değeri ( C )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Performans (%)    </a:t>
                      </a:r>
                      <a:r>
                        <a:rPr lang="tr-TR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(C-A)/(B-A) 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8443647"/>
                  </a:ext>
                </a:extLst>
              </a:tr>
              <a:tr h="881628"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PG5.1.4: </a:t>
                      </a:r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Sosyal ve sportif faaliyet alanlarının  tamamlanma oranı %</a:t>
                      </a:r>
                      <a:endParaRPr lang="tr-TR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69" marR="6769" marT="67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6769" marR="6769" marT="67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6769" marR="6769" marT="67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6769" marR="6769" marT="67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6769" marR="6769" marT="67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%0</a:t>
                      </a:r>
                    </a:p>
                  </a:txBody>
                  <a:tcPr marL="6769" marR="6769" marT="67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9309462"/>
                  </a:ext>
                </a:extLst>
              </a:tr>
              <a:tr h="675729">
                <a:tc gridSpan="6">
                  <a:txBody>
                    <a:bodyPr/>
                    <a:lstStyle/>
                    <a:p>
                      <a:pPr algn="l" fontAlgn="b"/>
                      <a:r>
                        <a:rPr lang="tr-T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Performans Göstergesinin gerçekleşmesine ilişkin görüş ve Öneriler</a:t>
                      </a:r>
                    </a:p>
                  </a:txBody>
                  <a:tcPr marL="7377" marR="7377" marT="737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0517801"/>
                  </a:ext>
                </a:extLst>
              </a:tr>
              <a:tr h="1962390">
                <a:tc gridSpan="6">
                  <a:txBody>
                    <a:bodyPr/>
                    <a:lstStyle/>
                    <a:p>
                      <a:pPr algn="l" fontAlgn="t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1-</a:t>
                      </a:r>
                    </a:p>
                  </a:txBody>
                  <a:tcPr marL="7377" marR="7377" marT="73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4110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7270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  <p:sndAc>
          <p:stSnd>
            <p:snd r:embed="rId2" name="type.wav"/>
          </p:stSnd>
        </p:sndAc>
      </p:transition>
    </mc:Choice>
    <mc:Fallback xmlns="">
      <p:transition spd="slow">
        <p:fade/>
        <p:sndAc>
          <p:stSnd>
            <p:snd r:embed="rId3" name="type.wav"/>
          </p:stSnd>
        </p:sndAc>
      </p:transition>
    </mc:Fallback>
  </mc:AlternateContent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2025489"/>
              </p:ext>
            </p:extLst>
          </p:nvPr>
        </p:nvGraphicFramePr>
        <p:xfrm>
          <a:off x="0" y="0"/>
          <a:ext cx="12191999" cy="2060847"/>
        </p:xfrm>
        <a:graphic>
          <a:graphicData uri="http://schemas.openxmlformats.org/drawingml/2006/table">
            <a:tbl>
              <a:tblPr/>
              <a:tblGrid>
                <a:gridCol w="33114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25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080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76079"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A5 (KURUMSAL KAPASİTE VE YÖNETİM)</a:t>
                      </a:r>
                    </a:p>
                    <a:p>
                      <a:pPr algn="l" fontAlgn="ctr"/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Misyonunu Etkin Bir Şekilde Gerçekleştirmek İçin ASBÜ Kurumsal Kapasitesini Oluşturmak ve Geliştirmek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0861"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H5.2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Akademik ve İdari Birimlerin Sistem ve Süreç Altyapısını Tanımlamak, Gerçekleştirmek ve Geliştirmek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3907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H5.2 Performansı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" name="Tablo 2">
            <a:extLst>
              <a:ext uri="{FF2B5EF4-FFF2-40B4-BE49-F238E27FC236}">
                <a16:creationId xmlns:a16="http://schemas.microsoft.com/office/drawing/2014/main" id="{02EDB754-3B2A-42EC-A9B5-674313A1F7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9195864"/>
              </p:ext>
            </p:extLst>
          </p:nvPr>
        </p:nvGraphicFramePr>
        <p:xfrm>
          <a:off x="0" y="2060847"/>
          <a:ext cx="12176411" cy="4797153"/>
        </p:xfrm>
        <a:graphic>
          <a:graphicData uri="http://schemas.openxmlformats.org/drawingml/2006/table">
            <a:tbl>
              <a:tblPr/>
              <a:tblGrid>
                <a:gridCol w="3212124">
                  <a:extLst>
                    <a:ext uri="{9D8B030D-6E8A-4147-A177-3AD203B41FA5}">
                      <a16:colId xmlns:a16="http://schemas.microsoft.com/office/drawing/2014/main" val="3270564256"/>
                    </a:ext>
                  </a:extLst>
                </a:gridCol>
                <a:gridCol w="1371708">
                  <a:extLst>
                    <a:ext uri="{9D8B030D-6E8A-4147-A177-3AD203B41FA5}">
                      <a16:colId xmlns:a16="http://schemas.microsoft.com/office/drawing/2014/main" val="1331577189"/>
                    </a:ext>
                  </a:extLst>
                </a:gridCol>
                <a:gridCol w="1627119">
                  <a:extLst>
                    <a:ext uri="{9D8B030D-6E8A-4147-A177-3AD203B41FA5}">
                      <a16:colId xmlns:a16="http://schemas.microsoft.com/office/drawing/2014/main" val="3952848089"/>
                    </a:ext>
                  </a:extLst>
                </a:gridCol>
                <a:gridCol w="2373306">
                  <a:extLst>
                    <a:ext uri="{9D8B030D-6E8A-4147-A177-3AD203B41FA5}">
                      <a16:colId xmlns:a16="http://schemas.microsoft.com/office/drawing/2014/main" val="2135830085"/>
                    </a:ext>
                  </a:extLst>
                </a:gridCol>
                <a:gridCol w="1862768">
                  <a:extLst>
                    <a:ext uri="{9D8B030D-6E8A-4147-A177-3AD203B41FA5}">
                      <a16:colId xmlns:a16="http://schemas.microsoft.com/office/drawing/2014/main" val="665664470"/>
                    </a:ext>
                  </a:extLst>
                </a:gridCol>
                <a:gridCol w="1729386">
                  <a:extLst>
                    <a:ext uri="{9D8B030D-6E8A-4147-A177-3AD203B41FA5}">
                      <a16:colId xmlns:a16="http://schemas.microsoft.com/office/drawing/2014/main" val="1229096468"/>
                    </a:ext>
                  </a:extLst>
                </a:gridCol>
              </a:tblGrid>
              <a:tr h="54167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Sorumlu Birim </a:t>
                      </a:r>
                    </a:p>
                  </a:txBody>
                  <a:tcPr marL="7377" marR="7377" marT="73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Personel Daire Başkanlığı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4803328"/>
                  </a:ext>
                </a:extLst>
              </a:tr>
              <a:tr h="882940"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Performans Göstergesi </a:t>
                      </a:r>
                    </a:p>
                  </a:txBody>
                  <a:tcPr marL="7377" marR="7377" marT="73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Hedefe Etkisi (%) 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Plan Dönemi Başlangıç Değeri* (A)  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İzleme Dönemindeki Yılsonu Hedeflenen Değer (B)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İzleme Dönemindeki Gerçekleşme Değeri ( C )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Performans (%)    </a:t>
                      </a:r>
                      <a:r>
                        <a:rPr lang="tr-TR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(C-A)/(B-A) 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8443647"/>
                  </a:ext>
                </a:extLst>
              </a:tr>
              <a:tr h="882612"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PG5.2.4: </a:t>
                      </a:r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Akademik ve idari personel performans değerlendirme sisteminin tamamlanma oranı (%)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102" marR="7102" marT="710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7102" marR="7102" marT="71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</a:t>
                      </a:r>
                    </a:p>
                  </a:txBody>
                  <a:tcPr marL="7102" marR="7102" marT="71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7102" marR="7102" marT="71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7102" marR="7102" marT="71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-%100</a:t>
                      </a:r>
                    </a:p>
                  </a:txBody>
                  <a:tcPr marL="7102" marR="7102" marT="71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9309462"/>
                  </a:ext>
                </a:extLst>
              </a:tr>
              <a:tr h="637772">
                <a:tc gridSpan="6">
                  <a:txBody>
                    <a:bodyPr/>
                    <a:lstStyle/>
                    <a:p>
                      <a:pPr algn="l" fontAlgn="b"/>
                      <a:r>
                        <a:rPr lang="tr-T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Performans Göstergesinin gerçekleşmesine ilişkin görüş ve Öneriler</a:t>
                      </a:r>
                    </a:p>
                  </a:txBody>
                  <a:tcPr marL="7377" marR="7377" marT="737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0517801"/>
                  </a:ext>
                </a:extLst>
              </a:tr>
              <a:tr h="1852159">
                <a:tc gridSpan="6">
                  <a:txBody>
                    <a:bodyPr/>
                    <a:lstStyle/>
                    <a:p>
                      <a:pPr algn="l" fontAlgn="t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1-</a:t>
                      </a:r>
                    </a:p>
                  </a:txBody>
                  <a:tcPr marL="7377" marR="7377" marT="73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4110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6796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  <p:sndAc>
          <p:stSnd>
            <p:snd r:embed="rId2" name="type.wav"/>
          </p:stSnd>
        </p:sndAc>
      </p:transition>
    </mc:Choice>
    <mc:Fallback xmlns="">
      <p:transition spd="slow">
        <p:fade/>
        <p:sndAc>
          <p:stSnd>
            <p:snd r:embed="rId3" name="type.wav"/>
          </p:stSnd>
        </p:sndAc>
      </p:transition>
    </mc:Fallback>
  </mc:AlternateContent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7404241"/>
              </p:ext>
            </p:extLst>
          </p:nvPr>
        </p:nvGraphicFramePr>
        <p:xfrm>
          <a:off x="0" y="0"/>
          <a:ext cx="12191999" cy="1601399"/>
        </p:xfrm>
        <a:graphic>
          <a:graphicData uri="http://schemas.openxmlformats.org/drawingml/2006/table">
            <a:tbl>
              <a:tblPr/>
              <a:tblGrid>
                <a:gridCol w="33114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25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080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03059"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A5 (KURUMSAL KAPASİTE VE YÖNETİM)</a:t>
                      </a:r>
                    </a:p>
                    <a:p>
                      <a:pPr algn="l" fontAlgn="ctr"/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Misyonunu Etkin Bir Şekilde Gerçekleştirmek İçin ASBÜ Kurumsal Kapasitesini Oluşturmak ve Geliştirmek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9004"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H5.2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Akademik ve İdari Birimlerin Sistem ve Süreç Altyapısını Tanımlamak, Gerçekleştirmek ve Geliştirmek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9336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H5.2 Performansı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4" name="Tablo 3">
            <a:extLst>
              <a:ext uri="{FF2B5EF4-FFF2-40B4-BE49-F238E27FC236}">
                <a16:creationId xmlns:a16="http://schemas.microsoft.com/office/drawing/2014/main" id="{6804D345-BB48-4279-8332-270A2FDC6C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0493864"/>
              </p:ext>
            </p:extLst>
          </p:nvPr>
        </p:nvGraphicFramePr>
        <p:xfrm>
          <a:off x="15589" y="1601399"/>
          <a:ext cx="12176411" cy="5256601"/>
        </p:xfrm>
        <a:graphic>
          <a:graphicData uri="http://schemas.openxmlformats.org/drawingml/2006/table">
            <a:tbl>
              <a:tblPr/>
              <a:tblGrid>
                <a:gridCol w="3212124">
                  <a:extLst>
                    <a:ext uri="{9D8B030D-6E8A-4147-A177-3AD203B41FA5}">
                      <a16:colId xmlns:a16="http://schemas.microsoft.com/office/drawing/2014/main" val="3270564256"/>
                    </a:ext>
                  </a:extLst>
                </a:gridCol>
                <a:gridCol w="1287840">
                  <a:extLst>
                    <a:ext uri="{9D8B030D-6E8A-4147-A177-3AD203B41FA5}">
                      <a16:colId xmlns:a16="http://schemas.microsoft.com/office/drawing/2014/main" val="1331577189"/>
                    </a:ext>
                  </a:extLst>
                </a:gridCol>
                <a:gridCol w="1710987">
                  <a:extLst>
                    <a:ext uri="{9D8B030D-6E8A-4147-A177-3AD203B41FA5}">
                      <a16:colId xmlns:a16="http://schemas.microsoft.com/office/drawing/2014/main" val="3952848089"/>
                    </a:ext>
                  </a:extLst>
                </a:gridCol>
                <a:gridCol w="2373306">
                  <a:extLst>
                    <a:ext uri="{9D8B030D-6E8A-4147-A177-3AD203B41FA5}">
                      <a16:colId xmlns:a16="http://schemas.microsoft.com/office/drawing/2014/main" val="2135830085"/>
                    </a:ext>
                  </a:extLst>
                </a:gridCol>
                <a:gridCol w="1862768">
                  <a:extLst>
                    <a:ext uri="{9D8B030D-6E8A-4147-A177-3AD203B41FA5}">
                      <a16:colId xmlns:a16="http://schemas.microsoft.com/office/drawing/2014/main" val="665664470"/>
                    </a:ext>
                  </a:extLst>
                </a:gridCol>
                <a:gridCol w="1729386">
                  <a:extLst>
                    <a:ext uri="{9D8B030D-6E8A-4147-A177-3AD203B41FA5}">
                      <a16:colId xmlns:a16="http://schemas.microsoft.com/office/drawing/2014/main" val="1229096468"/>
                    </a:ext>
                  </a:extLst>
                </a:gridCol>
              </a:tblGrid>
              <a:tr h="624267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Sorumlu Birim </a:t>
                      </a:r>
                    </a:p>
                  </a:txBody>
                  <a:tcPr marL="7377" marR="7377" marT="73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Personel Daire Başkanlığı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4803328"/>
                  </a:ext>
                </a:extLst>
              </a:tr>
              <a:tr h="803734"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Performans Göstergesi </a:t>
                      </a:r>
                    </a:p>
                  </a:txBody>
                  <a:tcPr marL="7377" marR="7377" marT="73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Hedefe Etkisi (%) 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Plan Dönemi Başlangıç Değeri* (A)  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İzleme Dönemindeki Yılsonu Hedeflenen Değer (B)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İzleme Dönemindeki Gerçekleşme Değeri ( C )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Performans (%)    </a:t>
                      </a:r>
                      <a:r>
                        <a:rPr lang="tr-TR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(C-A)/(B-A) 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8443647"/>
                  </a:ext>
                </a:extLst>
              </a:tr>
              <a:tr h="958990"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PG5.2.5: </a:t>
                      </a:r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Akademik ve idari personel için  performans değerlendirme sayısı</a:t>
                      </a:r>
                      <a:endParaRPr lang="tr-TR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07" marR="7407" marT="740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7407" marR="7407" marT="7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7407" marR="7407" marT="7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7407" marR="7407" marT="7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7407" marR="7407" marT="7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%0</a:t>
                      </a:r>
                    </a:p>
                  </a:txBody>
                  <a:tcPr marL="7407" marR="7407" marT="7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9309462"/>
                  </a:ext>
                </a:extLst>
              </a:tr>
              <a:tr h="735023">
                <a:tc gridSpan="6">
                  <a:txBody>
                    <a:bodyPr/>
                    <a:lstStyle/>
                    <a:p>
                      <a:pPr algn="l" fontAlgn="b"/>
                      <a:r>
                        <a:rPr lang="tr-T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Performans Göstergesinin gerçekleşmesine ilişkin görüş ve Öneriler</a:t>
                      </a:r>
                    </a:p>
                  </a:txBody>
                  <a:tcPr marL="7377" marR="7377" marT="737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0517801"/>
                  </a:ext>
                </a:extLst>
              </a:tr>
              <a:tr h="2134587">
                <a:tc gridSpan="6">
                  <a:txBody>
                    <a:bodyPr/>
                    <a:lstStyle/>
                    <a:p>
                      <a:pPr algn="l" fontAlgn="t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1-</a:t>
                      </a:r>
                    </a:p>
                  </a:txBody>
                  <a:tcPr marL="7377" marR="7377" marT="73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4110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1164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  <p:sndAc>
          <p:stSnd>
            <p:snd r:embed="rId2" name="type.wav"/>
          </p:stSnd>
        </p:sndAc>
      </p:transition>
    </mc:Choice>
    <mc:Fallback xmlns="">
      <p:transition spd="slow">
        <p:fade/>
        <p:sndAc>
          <p:stSnd>
            <p:snd r:embed="rId3" name="type.wav"/>
          </p:stSnd>
        </p:sndAc>
      </p:transition>
    </mc:Fallback>
  </mc:AlternateContent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5116987"/>
              </p:ext>
            </p:extLst>
          </p:nvPr>
        </p:nvGraphicFramePr>
        <p:xfrm>
          <a:off x="30338" y="-82712"/>
          <a:ext cx="12192000" cy="2474053"/>
        </p:xfrm>
        <a:graphic>
          <a:graphicData uri="http://schemas.openxmlformats.org/drawingml/2006/table">
            <a:tbl>
              <a:tblPr/>
              <a:tblGrid>
                <a:gridCol w="33114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44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361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50839"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A5 (KURUMSAL KAPASİTE VE YÖNETİM)</a:t>
                      </a:r>
                    </a:p>
                    <a:p>
                      <a:pPr algn="l" fontAlgn="ctr"/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66" marR="8566" marT="85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Misyonunu Etkin Bir Şekilde Gerçekleştirmek İçin ASBÜ Kurumsal Kapasitesini Oluşturmak ve Geliştirmek</a:t>
                      </a:r>
                    </a:p>
                  </a:txBody>
                  <a:tcPr marL="8566" marR="8566" marT="8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55989"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H5.3</a:t>
                      </a:r>
                    </a:p>
                  </a:txBody>
                  <a:tcPr marL="8566" marR="8566" marT="85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Kurumsallaşma Doğrultusunda Yönetim Sistemlerini ( iç kontrol, iç denetim ve kalite güvence sistemi vb.) Belirlemek, Kurmak ve Etkinleştirmek</a:t>
                      </a:r>
                    </a:p>
                  </a:txBody>
                  <a:tcPr marL="8566" marR="8566" marT="8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7225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H5.3 Performansı </a:t>
                      </a:r>
                    </a:p>
                  </a:txBody>
                  <a:tcPr marL="8566" marR="8566" marT="85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%70</a:t>
                      </a:r>
                    </a:p>
                  </a:txBody>
                  <a:tcPr marL="8566" marR="8566" marT="8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" name="Tablo 2">
            <a:extLst>
              <a:ext uri="{FF2B5EF4-FFF2-40B4-BE49-F238E27FC236}">
                <a16:creationId xmlns:a16="http://schemas.microsoft.com/office/drawing/2014/main" id="{56095C1A-03A9-4034-8BF4-499C99F36B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9216895"/>
              </p:ext>
            </p:extLst>
          </p:nvPr>
        </p:nvGraphicFramePr>
        <p:xfrm>
          <a:off x="0" y="2391341"/>
          <a:ext cx="12176411" cy="4402414"/>
        </p:xfrm>
        <a:graphic>
          <a:graphicData uri="http://schemas.openxmlformats.org/drawingml/2006/table">
            <a:tbl>
              <a:tblPr/>
              <a:tblGrid>
                <a:gridCol w="3212124">
                  <a:extLst>
                    <a:ext uri="{9D8B030D-6E8A-4147-A177-3AD203B41FA5}">
                      <a16:colId xmlns:a16="http://schemas.microsoft.com/office/drawing/2014/main" val="3270564256"/>
                    </a:ext>
                  </a:extLst>
                </a:gridCol>
                <a:gridCol w="1428127">
                  <a:extLst>
                    <a:ext uri="{9D8B030D-6E8A-4147-A177-3AD203B41FA5}">
                      <a16:colId xmlns:a16="http://schemas.microsoft.com/office/drawing/2014/main" val="1331577189"/>
                    </a:ext>
                  </a:extLst>
                </a:gridCol>
                <a:gridCol w="1570700">
                  <a:extLst>
                    <a:ext uri="{9D8B030D-6E8A-4147-A177-3AD203B41FA5}">
                      <a16:colId xmlns:a16="http://schemas.microsoft.com/office/drawing/2014/main" val="3952848089"/>
                    </a:ext>
                  </a:extLst>
                </a:gridCol>
                <a:gridCol w="2373306">
                  <a:extLst>
                    <a:ext uri="{9D8B030D-6E8A-4147-A177-3AD203B41FA5}">
                      <a16:colId xmlns:a16="http://schemas.microsoft.com/office/drawing/2014/main" val="2135830085"/>
                    </a:ext>
                  </a:extLst>
                </a:gridCol>
                <a:gridCol w="1862768">
                  <a:extLst>
                    <a:ext uri="{9D8B030D-6E8A-4147-A177-3AD203B41FA5}">
                      <a16:colId xmlns:a16="http://schemas.microsoft.com/office/drawing/2014/main" val="665664470"/>
                    </a:ext>
                  </a:extLst>
                </a:gridCol>
                <a:gridCol w="1729386">
                  <a:extLst>
                    <a:ext uri="{9D8B030D-6E8A-4147-A177-3AD203B41FA5}">
                      <a16:colId xmlns:a16="http://schemas.microsoft.com/office/drawing/2014/main" val="1229096468"/>
                    </a:ext>
                  </a:extLst>
                </a:gridCol>
              </a:tblGrid>
              <a:tr h="513604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Sorumlu Birim </a:t>
                      </a:r>
                    </a:p>
                  </a:txBody>
                  <a:tcPr marL="7377" marR="7377" marT="73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İç Denetim Birimi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4803328"/>
                  </a:ext>
                </a:extLst>
              </a:tr>
              <a:tr h="629578"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Performans Göstergesi </a:t>
                      </a:r>
                    </a:p>
                  </a:txBody>
                  <a:tcPr marL="7377" marR="7377" marT="73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Hedefe Etkisi (%) 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Plan Dönemi Başlangıç Değeri* (A)  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İzleme Dönemindeki Yılsonu Hedeflenen Değer (B)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İzleme Dönemindeki Gerçekleşme Değeri ( C )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Performans (%)    </a:t>
                      </a:r>
                      <a:r>
                        <a:rPr lang="tr-TR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(C-A)/(B-A) 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8443647"/>
                  </a:ext>
                </a:extLst>
              </a:tr>
              <a:tr h="788992"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PG5.3.3: </a:t>
                      </a:r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İç denetim birimi tarafından denetlenen süreç sayısı</a:t>
                      </a:r>
                      <a:endParaRPr lang="tr-TR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484" marR="7484" marT="748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</a:t>
                      </a:r>
                    </a:p>
                  </a:txBody>
                  <a:tcPr marL="7484" marR="7484" marT="7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7484" marR="7484" marT="7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7484" marR="7484" marT="7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7484" marR="7484" marT="7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-%100</a:t>
                      </a:r>
                    </a:p>
                  </a:txBody>
                  <a:tcPr marL="7484" marR="7484" marT="74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9309462"/>
                  </a:ext>
                </a:extLst>
              </a:tr>
              <a:tr h="604728">
                <a:tc gridSpan="6">
                  <a:txBody>
                    <a:bodyPr/>
                    <a:lstStyle/>
                    <a:p>
                      <a:pPr algn="l" fontAlgn="b"/>
                      <a:r>
                        <a:rPr lang="tr-T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Performans Göstergesinin gerçekleşmesine ilişkin görüş ve Öneriler</a:t>
                      </a:r>
                    </a:p>
                  </a:txBody>
                  <a:tcPr marL="7377" marR="7377" marT="737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0517801"/>
                  </a:ext>
                </a:extLst>
              </a:tr>
              <a:tr h="1756193">
                <a:tc gridSpan="6">
                  <a:txBody>
                    <a:bodyPr/>
                    <a:lstStyle/>
                    <a:p>
                      <a:pPr algn="l" fontAlgn="t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1-</a:t>
                      </a:r>
                    </a:p>
                  </a:txBody>
                  <a:tcPr marL="7377" marR="7377" marT="73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4110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9018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  <p:sndAc>
          <p:stSnd>
            <p:snd r:embed="rId2" name="type.wav"/>
          </p:stSnd>
        </p:sndAc>
      </p:transition>
    </mc:Choice>
    <mc:Fallback xmlns="">
      <p:transition spd="slow">
        <p:fade/>
        <p:sndAc>
          <p:stSnd>
            <p:snd r:embed="rId3" name="type.wav"/>
          </p:stSnd>
        </p:sndAc>
      </p:transition>
    </mc:Fallback>
  </mc:AlternateContent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2965711"/>
              </p:ext>
            </p:extLst>
          </p:nvPr>
        </p:nvGraphicFramePr>
        <p:xfrm>
          <a:off x="0" y="9033"/>
          <a:ext cx="12192000" cy="2016415"/>
        </p:xfrm>
        <a:graphic>
          <a:graphicData uri="http://schemas.openxmlformats.org/drawingml/2006/table">
            <a:tbl>
              <a:tblPr/>
              <a:tblGrid>
                <a:gridCol w="33114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44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361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56156"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A5 (KURUMSAL KAPASİTE VE YÖNETİM)</a:t>
                      </a:r>
                    </a:p>
                    <a:p>
                      <a:pPr algn="l" fontAlgn="ctr"/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66" marR="8566" marT="85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Misyonunu Etkin Bir Şekilde Gerçekleştirmek İçin ASBÜ Kurumsal Kapasitesini Oluşturmak ve Geliştirmek</a:t>
                      </a:r>
                    </a:p>
                  </a:txBody>
                  <a:tcPr marL="8566" marR="8566" marT="8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6156"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H5.3</a:t>
                      </a:r>
                    </a:p>
                  </a:txBody>
                  <a:tcPr marL="8566" marR="8566" marT="85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566" marR="8566" marT="85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Kurumsallaşma Doğrultusunda Yönetim Sistemlerini ( iç kontrol, iç denetim ve kalite güvence sistemi vb.) Belirlemek, Kurmak ve Etkinleştirmek</a:t>
                      </a:r>
                    </a:p>
                  </a:txBody>
                  <a:tcPr marL="8566" marR="8566" marT="8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4103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H5.3 Performansı </a:t>
                      </a:r>
                    </a:p>
                  </a:txBody>
                  <a:tcPr marL="8566" marR="8566" marT="85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%70</a:t>
                      </a:r>
                    </a:p>
                  </a:txBody>
                  <a:tcPr marL="8566" marR="8566" marT="8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4" name="Tablo 3">
            <a:extLst>
              <a:ext uri="{FF2B5EF4-FFF2-40B4-BE49-F238E27FC236}">
                <a16:creationId xmlns:a16="http://schemas.microsoft.com/office/drawing/2014/main" id="{248FC91A-BDE4-445B-8F45-206474C7E0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5816428"/>
              </p:ext>
            </p:extLst>
          </p:nvPr>
        </p:nvGraphicFramePr>
        <p:xfrm>
          <a:off x="-4812" y="2025449"/>
          <a:ext cx="12176411" cy="4832551"/>
        </p:xfrm>
        <a:graphic>
          <a:graphicData uri="http://schemas.openxmlformats.org/drawingml/2006/table">
            <a:tbl>
              <a:tblPr/>
              <a:tblGrid>
                <a:gridCol w="3212124">
                  <a:extLst>
                    <a:ext uri="{9D8B030D-6E8A-4147-A177-3AD203B41FA5}">
                      <a16:colId xmlns:a16="http://schemas.microsoft.com/office/drawing/2014/main" val="3270564256"/>
                    </a:ext>
                  </a:extLst>
                </a:gridCol>
                <a:gridCol w="1448528">
                  <a:extLst>
                    <a:ext uri="{9D8B030D-6E8A-4147-A177-3AD203B41FA5}">
                      <a16:colId xmlns:a16="http://schemas.microsoft.com/office/drawing/2014/main" val="1331577189"/>
                    </a:ext>
                  </a:extLst>
                </a:gridCol>
                <a:gridCol w="1550299">
                  <a:extLst>
                    <a:ext uri="{9D8B030D-6E8A-4147-A177-3AD203B41FA5}">
                      <a16:colId xmlns:a16="http://schemas.microsoft.com/office/drawing/2014/main" val="3952848089"/>
                    </a:ext>
                  </a:extLst>
                </a:gridCol>
                <a:gridCol w="2373306">
                  <a:extLst>
                    <a:ext uri="{9D8B030D-6E8A-4147-A177-3AD203B41FA5}">
                      <a16:colId xmlns:a16="http://schemas.microsoft.com/office/drawing/2014/main" val="2135830085"/>
                    </a:ext>
                  </a:extLst>
                </a:gridCol>
                <a:gridCol w="1862768">
                  <a:extLst>
                    <a:ext uri="{9D8B030D-6E8A-4147-A177-3AD203B41FA5}">
                      <a16:colId xmlns:a16="http://schemas.microsoft.com/office/drawing/2014/main" val="665664470"/>
                    </a:ext>
                  </a:extLst>
                </a:gridCol>
                <a:gridCol w="1729386">
                  <a:extLst>
                    <a:ext uri="{9D8B030D-6E8A-4147-A177-3AD203B41FA5}">
                      <a16:colId xmlns:a16="http://schemas.microsoft.com/office/drawing/2014/main" val="1229096468"/>
                    </a:ext>
                  </a:extLst>
                </a:gridCol>
              </a:tblGrid>
              <a:tr h="573907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Sorumlu Birim </a:t>
                      </a:r>
                    </a:p>
                  </a:txBody>
                  <a:tcPr marL="7377" marR="7377" marT="73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İç Denetim Birimi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4803328"/>
                  </a:ext>
                </a:extLst>
              </a:tr>
              <a:tr h="703498"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Performans Göstergesi </a:t>
                      </a:r>
                    </a:p>
                  </a:txBody>
                  <a:tcPr marL="7377" marR="7377" marT="73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Hedefe Etkisi (%) 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Plan Dönemi Başlangıç Değeri* (A)  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İzleme Dönemindeki Yılsonu Hedeflenen Değer (B)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İzleme Dönemindeki Gerçekleşme Değeri ( C )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Performans (%)    </a:t>
                      </a:r>
                      <a:r>
                        <a:rPr lang="tr-TR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(C-A)/(B-A) 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8443647"/>
                  </a:ext>
                </a:extLst>
              </a:tr>
              <a:tr h="881628"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PG5.3.4: </a:t>
                      </a:r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İç denetim raporlarında yer alan önerilerin gerçekleşme oranı (%)</a:t>
                      </a:r>
                      <a:endParaRPr lang="tr-TR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12" marR="6912" marT="691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</a:t>
                      </a:r>
                    </a:p>
                  </a:txBody>
                  <a:tcPr marL="6912" marR="6912" marT="6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</a:p>
                  </a:txBody>
                  <a:tcPr marL="6912" marR="6912" marT="6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dirty="0">
                          <a:solidFill>
                            <a:srgbClr val="701E46"/>
                          </a:solidFill>
                          <a:effectLst/>
                          <a:latin typeface="Times New Roman" panose="02020603050405020304" pitchFamily="18" charset="0"/>
                        </a:rPr>
                        <a:t>50</a:t>
                      </a:r>
                    </a:p>
                  </a:txBody>
                  <a:tcPr marL="6912" marR="6912" marT="6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6912" marR="6912" marT="6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-%150</a:t>
                      </a:r>
                    </a:p>
                  </a:txBody>
                  <a:tcPr marL="6912" marR="6912" marT="69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9309462"/>
                  </a:ext>
                </a:extLst>
              </a:tr>
              <a:tr h="675729">
                <a:tc gridSpan="6">
                  <a:txBody>
                    <a:bodyPr/>
                    <a:lstStyle/>
                    <a:p>
                      <a:pPr algn="l" fontAlgn="b"/>
                      <a:r>
                        <a:rPr lang="tr-T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Performans Göstergesinin gerçekleşmesine ilişkin görüş ve Öneriler</a:t>
                      </a:r>
                    </a:p>
                  </a:txBody>
                  <a:tcPr marL="7377" marR="7377" marT="737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0517801"/>
                  </a:ext>
                </a:extLst>
              </a:tr>
              <a:tr h="1962390">
                <a:tc gridSpan="6">
                  <a:txBody>
                    <a:bodyPr/>
                    <a:lstStyle/>
                    <a:p>
                      <a:pPr algn="l" fontAlgn="t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1-</a:t>
                      </a:r>
                    </a:p>
                  </a:txBody>
                  <a:tcPr marL="7377" marR="7377" marT="73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4110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715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  <p:sndAc>
          <p:stSnd>
            <p:snd r:embed="rId2" name="type.wav"/>
          </p:stSnd>
        </p:sndAc>
      </p:transition>
    </mc:Choice>
    <mc:Fallback xmlns="">
      <p:transition spd="slow">
        <p:fade/>
        <p:sndAc>
          <p:stSnd>
            <p:snd r:embed="rId3" name="type.wav"/>
          </p:stSnd>
        </p:sndAc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781E46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Çapraz Köşesi Kesik Dikdörtgen 3"/>
          <p:cNvSpPr/>
          <p:nvPr/>
        </p:nvSpPr>
        <p:spPr>
          <a:xfrm>
            <a:off x="5636" y="6064731"/>
            <a:ext cx="12192000" cy="800100"/>
          </a:xfrm>
          <a:prstGeom prst="snip2DiagRect">
            <a:avLst>
              <a:gd name="adj1" fmla="val 0"/>
              <a:gd name="adj2" fmla="val 21885"/>
            </a:avLst>
          </a:prstGeom>
          <a:solidFill>
            <a:srgbClr val="F9D1A9"/>
          </a:solidFill>
          <a:effectLst>
            <a:glow rad="12700">
              <a:schemeClr val="bg1">
                <a:alpha val="80000"/>
              </a:schemeClr>
            </a:glow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1" i="0" u="none" strike="noStrike" kern="1200" cap="none" spc="0" normalizeH="0" baseline="0" noProof="0" dirty="0">
                <a:ln w="0"/>
                <a:solidFill>
                  <a:srgbClr val="781E4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Strateji Geliştirme Dairesi Başkanlığı</a:t>
            </a:r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5860" y="6095448"/>
            <a:ext cx="2520280" cy="740049"/>
          </a:xfrm>
          <a:prstGeom prst="rect">
            <a:avLst/>
          </a:prstGeom>
        </p:spPr>
      </p:pic>
      <p:sp>
        <p:nvSpPr>
          <p:cNvPr id="7" name="Dikdörtgen 6"/>
          <p:cNvSpPr/>
          <p:nvPr/>
        </p:nvSpPr>
        <p:spPr>
          <a:xfrm>
            <a:off x="9336360" y="6095449"/>
            <a:ext cx="2778774" cy="73866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400" b="1" i="0" u="none" strike="noStrike" kern="1200" cap="none" spc="0" normalizeH="0" baseline="0" noProof="0" dirty="0">
                <a:ln w="0"/>
                <a:solidFill>
                  <a:srgbClr val="781E4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E-posta	:strateji@asbu.edu.tr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400" b="1" i="0" u="none" strike="noStrike" kern="1200" cap="none" spc="0" normalizeH="0" baseline="0" noProof="0" dirty="0">
                <a:ln w="0"/>
                <a:solidFill>
                  <a:srgbClr val="781E4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Web	: www.asbu.edu.tr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400" b="1" i="0" u="none" strike="noStrike" kern="1200" cap="none" spc="0" normalizeH="0" baseline="0" noProof="0" dirty="0" err="1">
                <a:ln w="0"/>
                <a:solidFill>
                  <a:srgbClr val="781E4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Tlf</a:t>
            </a:r>
            <a:r>
              <a:rPr kumimoji="0" lang="tr-TR" sz="1400" b="1" i="0" u="none" strike="noStrike" kern="1200" cap="none" spc="0" normalizeH="0" baseline="0" noProof="0" dirty="0">
                <a:ln w="0"/>
                <a:solidFill>
                  <a:srgbClr val="781E4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	: 0 312 5964504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9328D993-86B1-40F5-B272-788F45FBCF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493" y="99449"/>
            <a:ext cx="12091641" cy="58477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358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3587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tr-TR" altLang="tr-TR" sz="2400" b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Usul ve Esasların,</a:t>
            </a:r>
          </a:p>
          <a:p>
            <a:pPr marL="0" marR="0" lvl="0" indent="3587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tr-TR" altLang="tr-TR" sz="2400" b="1" dirty="0">
                <a:solidFill>
                  <a:schemeClr val="accent3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Maddesi</a:t>
            </a:r>
          </a:p>
          <a:p>
            <a:pPr marL="0" marR="0" lvl="0" indent="3587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tr-TR" altLang="tr-TR" sz="2400" b="1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lumMod val="40000"/>
                  <a:lumOff val="60000"/>
                </a:schemeClr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3587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altLang="tr-T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 </a:t>
            </a:r>
            <a:r>
              <a:rPr kumimoji="0" lang="tr-TR" sz="2800" b="1" i="0" u="sng" strike="noStrike" kern="1200" cap="none" spc="0" normalizeH="0" baseline="0" noProof="0" dirty="0">
                <a:ln>
                  <a:noFill/>
                </a:ln>
                <a:solidFill>
                  <a:srgbClr val="F9D1A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STRATEJİK PLANLARIN İZLENMESİ VE DEĞERLENDİRİLMESİ</a:t>
            </a:r>
            <a:r>
              <a:rPr kumimoji="0" lang="tr-TR" altLang="tr-TR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	</a:t>
            </a:r>
          </a:p>
          <a:p>
            <a:pPr marL="0" marR="0" lvl="0" indent="3587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tr-TR" altLang="tr-TR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3587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altLang="tr-TR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	</a:t>
            </a:r>
          </a:p>
          <a:p>
            <a:pPr marL="0" marR="0" lvl="0" indent="3587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altLang="tr-TR" sz="2800" b="0" i="0" u="none" strike="noStrike" kern="1200" cap="none" spc="0" normalizeH="0" baseline="0" noProof="0" dirty="0">
                <a:ln>
                  <a:noFill/>
                </a:ln>
                <a:solidFill>
                  <a:srgbClr val="F9D1A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	Kamu idareleri Temmuz ayının sonuna kadar stratejik plan izleme raporunu, takip eden yılın Şubat ayının sonuna kadar ise stratejik plan değerlendirme raporunu hazırlar.</a:t>
            </a:r>
          </a:p>
          <a:p>
            <a:pPr marL="0" marR="0" lvl="0" indent="3587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altLang="tr-TR" sz="2800" b="0" i="0" u="none" strike="noStrike" kern="1200" cap="none" spc="0" normalizeH="0" baseline="0" noProof="0" dirty="0">
                <a:ln>
                  <a:noFill/>
                </a:ln>
                <a:solidFill>
                  <a:srgbClr val="F9D1A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	Bu raporların hazırlanmasını müteakip </a:t>
            </a:r>
            <a:r>
              <a:rPr kumimoji="0" lang="tr-TR" altLang="tr-TR" sz="3200" b="1" i="1" u="sng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Strateji Geliştirme Kurulu </a:t>
            </a:r>
            <a:r>
              <a:rPr kumimoji="0" lang="tr-TR" altLang="tr-TR" sz="2800" b="0" i="0" u="none" strike="noStrike" kern="1200" cap="none" spc="0" normalizeH="0" baseline="0" noProof="0" dirty="0">
                <a:ln>
                  <a:noFill/>
                </a:ln>
                <a:solidFill>
                  <a:srgbClr val="F9D1A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altı aylık dönemlerde izleme toplantıları, bir yıllık dönemlerde ise değerlendirme toplantıları yapar. Bu toplantılara strateji geliştirme birim yöneticisi de katılır. Bu toplantıların sonucunda </a:t>
            </a:r>
            <a:r>
              <a:rPr kumimoji="0" lang="tr-TR" altLang="tr-TR" sz="2800" b="1" i="1" u="sng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üst yönetici, stratejik plan döneminin kalan süresi için hedeflere nasıl ulaşılacağına ilişkin geri önlemleri ortaya koyar ve ilgili birimleri görevlendirir.</a:t>
            </a:r>
          </a:p>
        </p:txBody>
      </p:sp>
    </p:spTree>
    <p:extLst>
      <p:ext uri="{BB962C8B-B14F-4D97-AF65-F5344CB8AC3E}">
        <p14:creationId xmlns:p14="http://schemas.microsoft.com/office/powerpoint/2010/main" val="934983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  <p:sndAc>
          <p:stSnd>
            <p:snd r:embed="rId2" name="type.wav"/>
          </p:stSnd>
        </p:sndAc>
      </p:transition>
    </mc:Choice>
    <mc:Fallback xmlns="">
      <p:transition spd="slow">
        <p:fade/>
        <p:sndAc>
          <p:stSnd>
            <p:snd r:embed="rId5" name="type.wav"/>
          </p:stSnd>
        </p:sndAc>
      </p:transition>
    </mc:Fallback>
  </mc:AlternateContent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4351951"/>
              </p:ext>
            </p:extLst>
          </p:nvPr>
        </p:nvGraphicFramePr>
        <p:xfrm>
          <a:off x="0" y="0"/>
          <a:ext cx="12192001" cy="2054001"/>
        </p:xfrm>
        <a:graphic>
          <a:graphicData uri="http://schemas.openxmlformats.org/drawingml/2006/table">
            <a:tbl>
              <a:tblPr/>
              <a:tblGrid>
                <a:gridCol w="33114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25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080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45815"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A5 (KURUMSAL KAPASİTE VE YÖNETİM)</a:t>
                      </a:r>
                    </a:p>
                    <a:p>
                      <a:pPr algn="l" fontAlgn="ctr"/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607" marR="8607" marT="860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Misyonunu Etkin Bir Şekilde Gerçekleştirmek İçin ASBÜ Kurumsal Kapasitesini Oluşturmak ve Geliştirmek</a:t>
                      </a:r>
                    </a:p>
                  </a:txBody>
                  <a:tcPr marL="8607" marR="8607" marT="8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0977"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H5.4</a:t>
                      </a:r>
                    </a:p>
                  </a:txBody>
                  <a:tcPr marL="8607" marR="8607" marT="860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607" marR="8607" marT="86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Eğitim-Öğretim ve Araştırma İhtiyaçlarını Karşılayacak Şekilde Kütüphaneyi Güçlendirmek ve </a:t>
                      </a:r>
                      <a:r>
                        <a:rPr lang="tr-TR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HizmetKalitesini</a:t>
                      </a:r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Artırmak</a:t>
                      </a:r>
                    </a:p>
                  </a:txBody>
                  <a:tcPr marL="8607" marR="8607" marT="8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7209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H5.4 Performansı </a:t>
                      </a:r>
                    </a:p>
                  </a:txBody>
                  <a:tcPr marL="8607" marR="8607" marT="860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%75</a:t>
                      </a:r>
                    </a:p>
                  </a:txBody>
                  <a:tcPr marL="8607" marR="8607" marT="8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" name="Tablo 2">
            <a:extLst>
              <a:ext uri="{FF2B5EF4-FFF2-40B4-BE49-F238E27FC236}">
                <a16:creationId xmlns:a16="http://schemas.microsoft.com/office/drawing/2014/main" id="{8A22A620-E264-42C4-B4D4-3D0930ACB8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070901"/>
              </p:ext>
            </p:extLst>
          </p:nvPr>
        </p:nvGraphicFramePr>
        <p:xfrm>
          <a:off x="-24681" y="2054001"/>
          <a:ext cx="12216681" cy="4106722"/>
        </p:xfrm>
        <a:graphic>
          <a:graphicData uri="http://schemas.openxmlformats.org/drawingml/2006/table">
            <a:tbl>
              <a:tblPr/>
              <a:tblGrid>
                <a:gridCol w="3252394">
                  <a:extLst>
                    <a:ext uri="{9D8B030D-6E8A-4147-A177-3AD203B41FA5}">
                      <a16:colId xmlns:a16="http://schemas.microsoft.com/office/drawing/2014/main" val="3270564256"/>
                    </a:ext>
                  </a:extLst>
                </a:gridCol>
                <a:gridCol w="1356119">
                  <a:extLst>
                    <a:ext uri="{9D8B030D-6E8A-4147-A177-3AD203B41FA5}">
                      <a16:colId xmlns:a16="http://schemas.microsoft.com/office/drawing/2014/main" val="1331577189"/>
                    </a:ext>
                  </a:extLst>
                </a:gridCol>
                <a:gridCol w="1642708">
                  <a:extLst>
                    <a:ext uri="{9D8B030D-6E8A-4147-A177-3AD203B41FA5}">
                      <a16:colId xmlns:a16="http://schemas.microsoft.com/office/drawing/2014/main" val="3952848089"/>
                    </a:ext>
                  </a:extLst>
                </a:gridCol>
                <a:gridCol w="2373306">
                  <a:extLst>
                    <a:ext uri="{9D8B030D-6E8A-4147-A177-3AD203B41FA5}">
                      <a16:colId xmlns:a16="http://schemas.microsoft.com/office/drawing/2014/main" val="2135830085"/>
                    </a:ext>
                  </a:extLst>
                </a:gridCol>
                <a:gridCol w="1862768">
                  <a:extLst>
                    <a:ext uri="{9D8B030D-6E8A-4147-A177-3AD203B41FA5}">
                      <a16:colId xmlns:a16="http://schemas.microsoft.com/office/drawing/2014/main" val="665664470"/>
                    </a:ext>
                  </a:extLst>
                </a:gridCol>
                <a:gridCol w="1729386">
                  <a:extLst>
                    <a:ext uri="{9D8B030D-6E8A-4147-A177-3AD203B41FA5}">
                      <a16:colId xmlns:a16="http://schemas.microsoft.com/office/drawing/2014/main" val="1229096468"/>
                    </a:ext>
                  </a:extLst>
                </a:gridCol>
              </a:tblGrid>
              <a:tr h="453301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Sorumlu Birim </a:t>
                      </a:r>
                    </a:p>
                  </a:txBody>
                  <a:tcPr marL="7377" marR="7377" marT="73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Kütüphane ve Dokümantasyon Daire Başkanlığı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4803328"/>
                  </a:ext>
                </a:extLst>
              </a:tr>
              <a:tr h="555659"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Performans Göstergesi </a:t>
                      </a:r>
                    </a:p>
                  </a:txBody>
                  <a:tcPr marL="7377" marR="7377" marT="73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Hedefe Etkisi (%) 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Plan Dönemi Başlangıç Değeri* (A)  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İzleme Dönemindeki Yılsonu Hedeflenen Değer (B)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İzleme Dönemindeki Gerçekleşme Değeri ( C )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Performans (%)    </a:t>
                      </a:r>
                      <a:r>
                        <a:rPr lang="tr-TR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(C-A)/(B-A) 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8443647"/>
                  </a:ext>
                </a:extLst>
              </a:tr>
              <a:tr h="696355"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PG5.4.3: </a:t>
                      </a:r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İç ve dış paydaşların kütüphane olanaklarından memnuniyet düzeyi  %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841" marR="7841" marT="78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</a:t>
                      </a:r>
                    </a:p>
                  </a:txBody>
                  <a:tcPr marL="7841" marR="7841" marT="78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85</a:t>
                      </a:r>
                    </a:p>
                  </a:txBody>
                  <a:tcPr marL="7841" marR="7841" marT="78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85</a:t>
                      </a:r>
                    </a:p>
                  </a:txBody>
                  <a:tcPr marL="7841" marR="7841" marT="78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7841" marR="7841" marT="78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%0</a:t>
                      </a:r>
                    </a:p>
                  </a:txBody>
                  <a:tcPr marL="7841" marR="7841" marT="78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9309462"/>
                  </a:ext>
                </a:extLst>
              </a:tr>
              <a:tr h="533726">
                <a:tc gridSpan="6">
                  <a:txBody>
                    <a:bodyPr/>
                    <a:lstStyle/>
                    <a:p>
                      <a:pPr algn="l" fontAlgn="b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Performans Göstergesinin gerçekleşmesine ilişkin görüş ve Öneriler</a:t>
                      </a:r>
                    </a:p>
                  </a:txBody>
                  <a:tcPr marL="7377" marR="7377" marT="737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0517801"/>
                  </a:ext>
                </a:extLst>
              </a:tr>
              <a:tr h="1549997">
                <a:tc gridSpan="6">
                  <a:txBody>
                    <a:bodyPr/>
                    <a:lstStyle/>
                    <a:p>
                      <a:pPr algn="l" fontAlgn="t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1-</a:t>
                      </a:r>
                    </a:p>
                  </a:txBody>
                  <a:tcPr marL="7377" marR="7377" marT="73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4110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9336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  <p:sndAc>
          <p:stSnd>
            <p:snd r:embed="rId2" name="type.wav"/>
          </p:stSnd>
        </p:sndAc>
      </p:transition>
    </mc:Choice>
    <mc:Fallback xmlns="">
      <p:transition spd="slow">
        <p:fade/>
        <p:sndAc>
          <p:stSnd>
            <p:snd r:embed="rId3" name="type.wav"/>
          </p:stSnd>
        </p:sndAc>
      </p:transition>
    </mc:Fallback>
  </mc:AlternateContent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5796502"/>
              </p:ext>
            </p:extLst>
          </p:nvPr>
        </p:nvGraphicFramePr>
        <p:xfrm>
          <a:off x="-96688" y="9032"/>
          <a:ext cx="12273098" cy="3588092"/>
        </p:xfrm>
        <a:graphic>
          <a:graphicData uri="http://schemas.openxmlformats.org/drawingml/2006/table">
            <a:tbl>
              <a:tblPr/>
              <a:tblGrid>
                <a:gridCol w="33376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37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054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656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5678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2382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62538"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A5 (KURUMSAL KAPASİTE VE YÖNETİM)</a:t>
                      </a:r>
                    </a:p>
                    <a:p>
                      <a:pPr algn="l" fontAlgn="ctr"/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59" marR="3959" marT="39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Misyonunu Etkin Bir Şekilde Gerçekleştirmek İçin ASBÜ Kurumsal Kapasitesini Oluşturmak ve Geliştirmek</a:t>
                      </a:r>
                    </a:p>
                  </a:txBody>
                  <a:tcPr marL="3959" marR="3959" marT="39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1206"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H5.5</a:t>
                      </a:r>
                    </a:p>
                  </a:txBody>
                  <a:tcPr marL="3959" marR="3959" marT="39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959" marR="3959" marT="39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Akademik ve İdari Birimlerin Personel </a:t>
                      </a:r>
                      <a:r>
                        <a:rPr lang="tr-TR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İhtiyacınıNicelik</a:t>
                      </a:r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ve Nitelik Olarak Karşılamak ve Gelişimlerini Sağlamak</a:t>
                      </a:r>
                    </a:p>
                  </a:txBody>
                  <a:tcPr marL="3959" marR="3959" marT="39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5026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H5.5 Performansı </a:t>
                      </a:r>
                    </a:p>
                  </a:txBody>
                  <a:tcPr marL="3959" marR="3959" marT="39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%62</a:t>
                      </a:r>
                    </a:p>
                  </a:txBody>
                  <a:tcPr marL="3959" marR="3959" marT="39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09322">
                <a:tc>
                  <a:txBody>
                    <a:bodyPr/>
                    <a:lstStyle/>
                    <a:p>
                      <a:pPr algn="just" fontAlgn="ctr"/>
                      <a:endParaRPr lang="tr-TR" sz="10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just" fontAlgn="ctr"/>
                      <a:endParaRPr lang="tr-TR" sz="10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just" fontAlgn="ctr"/>
                      <a:endParaRPr lang="tr-TR" sz="10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just" fontAlgn="ctr"/>
                      <a:endParaRPr lang="tr-TR" sz="10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just" fontAlgn="ctr"/>
                      <a:endParaRPr lang="tr-TR" sz="10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just" fontAlgn="ctr"/>
                      <a:endParaRPr lang="tr-TR" sz="10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just" fontAlgn="ctr"/>
                      <a:endParaRPr lang="tr-TR" sz="10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just" fontAlgn="ctr"/>
                      <a:endParaRPr lang="tr-TR" sz="10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just" fontAlgn="ctr"/>
                      <a:endParaRPr lang="tr-TR" sz="10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59" marR="3959" marT="39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959" marR="3959" marT="395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959" marR="3959" marT="39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959" marR="3959" marT="395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959" marR="3959" marT="395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959" marR="3959" marT="395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graphicFrame>
        <p:nvGraphicFramePr>
          <p:cNvPr id="3" name="Tablo 2">
            <a:extLst>
              <a:ext uri="{FF2B5EF4-FFF2-40B4-BE49-F238E27FC236}">
                <a16:creationId xmlns:a16="http://schemas.microsoft.com/office/drawing/2014/main" id="{6F4D3881-3407-4FBF-809A-C885CD6633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3381925"/>
              </p:ext>
            </p:extLst>
          </p:nvPr>
        </p:nvGraphicFramePr>
        <p:xfrm>
          <a:off x="-117958" y="1803078"/>
          <a:ext cx="12288688" cy="4441063"/>
        </p:xfrm>
        <a:graphic>
          <a:graphicData uri="http://schemas.openxmlformats.org/drawingml/2006/table">
            <a:tbl>
              <a:tblPr/>
              <a:tblGrid>
                <a:gridCol w="3241743">
                  <a:extLst>
                    <a:ext uri="{9D8B030D-6E8A-4147-A177-3AD203B41FA5}">
                      <a16:colId xmlns:a16="http://schemas.microsoft.com/office/drawing/2014/main" val="3270564256"/>
                    </a:ext>
                  </a:extLst>
                </a:gridCol>
                <a:gridCol w="1376490">
                  <a:extLst>
                    <a:ext uri="{9D8B030D-6E8A-4147-A177-3AD203B41FA5}">
                      <a16:colId xmlns:a16="http://schemas.microsoft.com/office/drawing/2014/main" val="1331577189"/>
                    </a:ext>
                  </a:extLst>
                </a:gridCol>
                <a:gridCol w="1649988">
                  <a:extLst>
                    <a:ext uri="{9D8B030D-6E8A-4147-A177-3AD203B41FA5}">
                      <a16:colId xmlns:a16="http://schemas.microsoft.com/office/drawing/2014/main" val="3952848089"/>
                    </a:ext>
                  </a:extLst>
                </a:gridCol>
                <a:gridCol w="2395190">
                  <a:extLst>
                    <a:ext uri="{9D8B030D-6E8A-4147-A177-3AD203B41FA5}">
                      <a16:colId xmlns:a16="http://schemas.microsoft.com/office/drawing/2014/main" val="2135830085"/>
                    </a:ext>
                  </a:extLst>
                </a:gridCol>
                <a:gridCol w="1879944">
                  <a:extLst>
                    <a:ext uri="{9D8B030D-6E8A-4147-A177-3AD203B41FA5}">
                      <a16:colId xmlns:a16="http://schemas.microsoft.com/office/drawing/2014/main" val="665664470"/>
                    </a:ext>
                  </a:extLst>
                </a:gridCol>
                <a:gridCol w="1745333">
                  <a:extLst>
                    <a:ext uri="{9D8B030D-6E8A-4147-A177-3AD203B41FA5}">
                      <a16:colId xmlns:a16="http://schemas.microsoft.com/office/drawing/2014/main" val="1229096468"/>
                    </a:ext>
                  </a:extLst>
                </a:gridCol>
              </a:tblGrid>
              <a:tr h="519022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Sorumlu Birim </a:t>
                      </a:r>
                    </a:p>
                  </a:txBody>
                  <a:tcPr marL="7377" marR="7377" marT="73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Personel Daire Başkanlığı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4803328"/>
                  </a:ext>
                </a:extLst>
              </a:tr>
              <a:tr h="672482"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Performans Göstergesi </a:t>
                      </a:r>
                    </a:p>
                  </a:txBody>
                  <a:tcPr marL="7377" marR="7377" marT="73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Hedefe Etkisi (%) 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Plan Dönemi Başlangıç Değeri* (A)  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İzleme Dönemindeki Yılsonu Hedeflenen Değer (B)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İzleme Dönemindeki Gerçekleşme Değeri ( C )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Performans (%)    (C-A)/(B-A) 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8443647"/>
                  </a:ext>
                </a:extLst>
              </a:tr>
              <a:tr h="797316"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PG5.5.1: </a:t>
                      </a:r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Akademik ve idari personel artış  oranı %</a:t>
                      </a:r>
                      <a:endParaRPr lang="tr-TR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59" marR="3959" marT="39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</a:t>
                      </a:r>
                    </a:p>
                  </a:txBody>
                  <a:tcPr marL="3959" marR="3959" marT="39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366</a:t>
                      </a:r>
                    </a:p>
                  </a:txBody>
                  <a:tcPr marL="3959" marR="3959" marT="39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3959" marR="3959" marT="39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4,89</a:t>
                      </a:r>
                    </a:p>
                  </a:txBody>
                  <a:tcPr marL="3959" marR="3959" marT="39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%49</a:t>
                      </a:r>
                    </a:p>
                  </a:txBody>
                  <a:tcPr marL="3959" marR="3959" marT="39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9309462"/>
                  </a:ext>
                </a:extLst>
              </a:tr>
              <a:tr h="611107">
                <a:tc gridSpan="6">
                  <a:txBody>
                    <a:bodyPr/>
                    <a:lstStyle/>
                    <a:p>
                      <a:pPr algn="l" fontAlgn="b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Performans Göstergesinin gerçekleşmesine ilişkin görüş ve Öneriler</a:t>
                      </a:r>
                    </a:p>
                  </a:txBody>
                  <a:tcPr marL="7377" marR="7377" marT="737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0517801"/>
                  </a:ext>
                </a:extLst>
              </a:tr>
              <a:tr h="1774721">
                <a:tc gridSpan="6">
                  <a:txBody>
                    <a:bodyPr/>
                    <a:lstStyle/>
                    <a:p>
                      <a:pPr algn="l" fontAlgn="t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1-</a:t>
                      </a:r>
                    </a:p>
                  </a:txBody>
                  <a:tcPr marL="7377" marR="7377" marT="73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4110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096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  <p:sndAc>
          <p:stSnd>
            <p:snd r:embed="rId2" name="type.wav"/>
          </p:stSnd>
        </p:sndAc>
      </p:transition>
    </mc:Choice>
    <mc:Fallback xmlns="">
      <p:transition spd="slow">
        <p:fade/>
        <p:sndAc>
          <p:stSnd>
            <p:snd r:embed="rId3" name="type.wav"/>
          </p:stSnd>
        </p:sndAc>
      </p:transition>
    </mc:Fallback>
  </mc:AlternateContent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6549323"/>
              </p:ext>
            </p:extLst>
          </p:nvPr>
        </p:nvGraphicFramePr>
        <p:xfrm>
          <a:off x="-22620" y="0"/>
          <a:ext cx="12176410" cy="3212976"/>
        </p:xfrm>
        <a:graphic>
          <a:graphicData uri="http://schemas.openxmlformats.org/drawingml/2006/table">
            <a:tbl>
              <a:tblPr/>
              <a:tblGrid>
                <a:gridCol w="33113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35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920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470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421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1024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78922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A5 (KURUMSAL KAPASİTE VE YÖNETİM)</a:t>
                      </a:r>
                    </a:p>
                  </a:txBody>
                  <a:tcPr marL="3959" marR="3959" marT="39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Misyonunu Etkin Bir Şekilde Gerçekleştirmek İçin ASBÜ Kurumsal Kapasitesini Oluşturmak ve Geliştirmek</a:t>
                      </a:r>
                    </a:p>
                  </a:txBody>
                  <a:tcPr marL="3959" marR="3959" marT="39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4393"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H5.5</a:t>
                      </a:r>
                    </a:p>
                  </a:txBody>
                  <a:tcPr marL="3959" marR="3959" marT="39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959" marR="3959" marT="39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Akademik ve İdari Birimlerin Personel </a:t>
                      </a:r>
                      <a:r>
                        <a:rPr lang="tr-TR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İhtiyacınıNicelik</a:t>
                      </a:r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ve Nitelik Olarak Karşılamak ve Gelişimlerini Sağlamak</a:t>
                      </a:r>
                    </a:p>
                  </a:txBody>
                  <a:tcPr marL="3959" marR="3959" marT="39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928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H5.5 Performansı </a:t>
                      </a:r>
                    </a:p>
                  </a:txBody>
                  <a:tcPr marL="3959" marR="3959" marT="39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%62</a:t>
                      </a:r>
                    </a:p>
                  </a:txBody>
                  <a:tcPr marL="3959" marR="3959" marT="39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40381">
                <a:tc>
                  <a:txBody>
                    <a:bodyPr/>
                    <a:lstStyle/>
                    <a:p>
                      <a:pPr algn="just" fontAlgn="ctr"/>
                      <a:endParaRPr lang="tr-TR" sz="10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just" fontAlgn="ctr"/>
                      <a:endParaRPr lang="tr-TR" sz="10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just" fontAlgn="ctr"/>
                      <a:endParaRPr lang="tr-TR" sz="10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just" fontAlgn="ctr"/>
                      <a:endParaRPr lang="tr-TR" sz="10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just" fontAlgn="ctr"/>
                      <a:endParaRPr lang="tr-TR" sz="10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just" fontAlgn="ctr"/>
                      <a:endParaRPr lang="tr-TR" sz="10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just" fontAlgn="ctr"/>
                      <a:endParaRPr lang="tr-TR" sz="10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just" fontAlgn="ctr"/>
                      <a:endParaRPr lang="tr-TR" sz="10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just" fontAlgn="ctr"/>
                      <a:endParaRPr lang="tr-TR" sz="10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59" marR="3959" marT="39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959" marR="3959" marT="395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959" marR="3959" marT="395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959" marR="3959" marT="395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959" marR="3959" marT="395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3959" marR="3959" marT="395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graphicFrame>
        <p:nvGraphicFramePr>
          <p:cNvPr id="4" name="Tablo 3">
            <a:extLst>
              <a:ext uri="{FF2B5EF4-FFF2-40B4-BE49-F238E27FC236}">
                <a16:creationId xmlns:a16="http://schemas.microsoft.com/office/drawing/2014/main" id="{E54802A7-8115-4E45-A8D4-0A79577001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6307561"/>
              </p:ext>
            </p:extLst>
          </p:nvPr>
        </p:nvGraphicFramePr>
        <p:xfrm>
          <a:off x="0" y="1682075"/>
          <a:ext cx="12176411" cy="5175925"/>
        </p:xfrm>
        <a:graphic>
          <a:graphicData uri="http://schemas.openxmlformats.org/drawingml/2006/table">
            <a:tbl>
              <a:tblPr/>
              <a:tblGrid>
                <a:gridCol w="3212124">
                  <a:extLst>
                    <a:ext uri="{9D8B030D-6E8A-4147-A177-3AD203B41FA5}">
                      <a16:colId xmlns:a16="http://schemas.microsoft.com/office/drawing/2014/main" val="3270564256"/>
                    </a:ext>
                  </a:extLst>
                </a:gridCol>
                <a:gridCol w="1287840">
                  <a:extLst>
                    <a:ext uri="{9D8B030D-6E8A-4147-A177-3AD203B41FA5}">
                      <a16:colId xmlns:a16="http://schemas.microsoft.com/office/drawing/2014/main" val="1331577189"/>
                    </a:ext>
                  </a:extLst>
                </a:gridCol>
                <a:gridCol w="1710987">
                  <a:extLst>
                    <a:ext uri="{9D8B030D-6E8A-4147-A177-3AD203B41FA5}">
                      <a16:colId xmlns:a16="http://schemas.microsoft.com/office/drawing/2014/main" val="3952848089"/>
                    </a:ext>
                  </a:extLst>
                </a:gridCol>
                <a:gridCol w="2373306">
                  <a:extLst>
                    <a:ext uri="{9D8B030D-6E8A-4147-A177-3AD203B41FA5}">
                      <a16:colId xmlns:a16="http://schemas.microsoft.com/office/drawing/2014/main" val="2135830085"/>
                    </a:ext>
                  </a:extLst>
                </a:gridCol>
                <a:gridCol w="1862768">
                  <a:extLst>
                    <a:ext uri="{9D8B030D-6E8A-4147-A177-3AD203B41FA5}">
                      <a16:colId xmlns:a16="http://schemas.microsoft.com/office/drawing/2014/main" val="665664470"/>
                    </a:ext>
                  </a:extLst>
                </a:gridCol>
                <a:gridCol w="1729386">
                  <a:extLst>
                    <a:ext uri="{9D8B030D-6E8A-4147-A177-3AD203B41FA5}">
                      <a16:colId xmlns:a16="http://schemas.microsoft.com/office/drawing/2014/main" val="1229096468"/>
                    </a:ext>
                  </a:extLst>
                </a:gridCol>
              </a:tblGrid>
              <a:tr h="573907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Sorumlu Birim </a:t>
                      </a:r>
                    </a:p>
                  </a:txBody>
                  <a:tcPr marL="7377" marR="7377" marT="73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Personel Daire Başkanlığı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4803328"/>
                  </a:ext>
                </a:extLst>
              </a:tr>
              <a:tr h="703498"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Performans Göstergesi </a:t>
                      </a:r>
                    </a:p>
                  </a:txBody>
                  <a:tcPr marL="7377" marR="7377" marT="737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Hedefe Etkisi (%) 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Plan Dönemi Başlangıç Değeri* (A)  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İzleme Dönemindeki Yılsonu Hedeflenen Değer (B)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İzleme Dönemindeki Gerçekleşme Değeri ( C )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Performans (%)    </a:t>
                      </a:r>
                      <a:r>
                        <a:rPr lang="tr-TR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(C-A)/(B-A) </a:t>
                      </a:r>
                    </a:p>
                  </a:txBody>
                  <a:tcPr marL="7377" marR="7377" marT="737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8443647"/>
                  </a:ext>
                </a:extLst>
              </a:tr>
              <a:tr h="881628"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PG5.5.2: </a:t>
                      </a:r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Akademik ve idari personelin kişisel ve mesleki gelişimleri için katılım sağlanan kurs-seminer vs. sayısının / toplam personel sayısına oranı %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02" marR="5802" marT="580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</a:t>
                      </a:r>
                    </a:p>
                  </a:txBody>
                  <a:tcPr marL="5802" marR="5802" marT="5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5802" marR="5802" marT="5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1,1</a:t>
                      </a:r>
                    </a:p>
                  </a:txBody>
                  <a:tcPr marL="5802" marR="5802" marT="5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0,01</a:t>
                      </a:r>
                    </a:p>
                  </a:txBody>
                  <a:tcPr marL="5802" marR="5802" marT="5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-%993</a:t>
                      </a:r>
                    </a:p>
                  </a:txBody>
                  <a:tcPr marL="5802" marR="5802" marT="5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9309462"/>
                  </a:ext>
                </a:extLst>
              </a:tr>
              <a:tr h="675729">
                <a:tc gridSpan="6">
                  <a:txBody>
                    <a:bodyPr/>
                    <a:lstStyle/>
                    <a:p>
                      <a:pPr algn="l" fontAlgn="b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Performans Göstergesinin gerçekleşmesine ilişkin görüş ve Öneriler</a:t>
                      </a:r>
                    </a:p>
                  </a:txBody>
                  <a:tcPr marL="7377" marR="7377" marT="737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0517801"/>
                  </a:ext>
                </a:extLst>
              </a:tr>
              <a:tr h="1962390">
                <a:tc gridSpan="6">
                  <a:txBody>
                    <a:bodyPr/>
                    <a:lstStyle/>
                    <a:p>
                      <a:pPr algn="l" fontAlgn="t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1-</a:t>
                      </a:r>
                    </a:p>
                  </a:txBody>
                  <a:tcPr marL="7377" marR="7377" marT="737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4110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2012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  <p:sndAc>
          <p:stSnd>
            <p:snd r:embed="rId2" name="type.wav"/>
          </p:stSnd>
        </p:sndAc>
      </p:transition>
    </mc:Choice>
    <mc:Fallback xmlns="">
      <p:transition spd="slow">
        <p:fade/>
        <p:sndAc>
          <p:stSnd>
            <p:snd r:embed="rId3" name="type.wav"/>
          </p:stSnd>
        </p:sndAc>
      </p:transition>
    </mc:Fallback>
  </mc:AlternateContent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pct90">
          <a:fgClr>
            <a:srgbClr val="781E46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0"/>
          <p:cNvSpPr>
            <a:spLocks noChangeArrowheads="1"/>
          </p:cNvSpPr>
          <p:nvPr/>
        </p:nvSpPr>
        <p:spPr bwMode="auto">
          <a:xfrm>
            <a:off x="2053606" y="-207568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 b="1"/>
          </a:p>
        </p:txBody>
      </p:sp>
      <p:sp>
        <p:nvSpPr>
          <p:cNvPr id="35" name="Rectangle 36"/>
          <p:cNvSpPr>
            <a:spLocks noChangeArrowheads="1"/>
          </p:cNvSpPr>
          <p:nvPr/>
        </p:nvSpPr>
        <p:spPr bwMode="auto">
          <a:xfrm>
            <a:off x="2053606" y="-184708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 b="1"/>
          </a:p>
        </p:txBody>
      </p:sp>
      <p:sp>
        <p:nvSpPr>
          <p:cNvPr id="21" name="Çapraz Köşesi Kesik Dikdörtgen 20"/>
          <p:cNvSpPr/>
          <p:nvPr/>
        </p:nvSpPr>
        <p:spPr>
          <a:xfrm>
            <a:off x="0" y="6095449"/>
            <a:ext cx="12192000" cy="800100"/>
          </a:xfrm>
          <a:prstGeom prst="snip2DiagRect">
            <a:avLst>
              <a:gd name="adj1" fmla="val 0"/>
              <a:gd name="adj2" fmla="val 20669"/>
            </a:avLst>
          </a:prstGeom>
          <a:solidFill>
            <a:srgbClr val="F9D1A9"/>
          </a:solidFill>
          <a:effectLst>
            <a:glow rad="25400">
              <a:schemeClr val="bg1">
                <a:alpha val="55000"/>
              </a:schemeClr>
            </a:glow>
            <a:softEdge rad="50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30" name="Resim 2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1904" y="6095448"/>
            <a:ext cx="2808312" cy="782559"/>
          </a:xfrm>
          <a:prstGeom prst="rect">
            <a:avLst/>
          </a:prstGeom>
        </p:spPr>
      </p:pic>
      <p:sp>
        <p:nvSpPr>
          <p:cNvPr id="36" name="Dikdörtgen 35"/>
          <p:cNvSpPr/>
          <p:nvPr/>
        </p:nvSpPr>
        <p:spPr>
          <a:xfrm>
            <a:off x="9336360" y="6095449"/>
            <a:ext cx="2778774" cy="73866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tr-TR" sz="1400" b="1" dirty="0">
                <a:ln w="0"/>
                <a:solidFill>
                  <a:srgbClr val="781E4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libri" panose="020F0502020204030204"/>
              </a:rPr>
              <a:t>E-posta	:strateji@asbu.edu.tr</a:t>
            </a:r>
          </a:p>
          <a:p>
            <a:r>
              <a:rPr lang="tr-TR" sz="1400" b="1" dirty="0">
                <a:ln w="0"/>
                <a:solidFill>
                  <a:srgbClr val="781E4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libri" panose="020F0502020204030204"/>
              </a:rPr>
              <a:t>Web	: www.asbu.edu.tr</a:t>
            </a:r>
          </a:p>
          <a:p>
            <a:r>
              <a:rPr lang="tr-TR" sz="1400" b="1" dirty="0" err="1">
                <a:ln w="0"/>
                <a:solidFill>
                  <a:srgbClr val="781E4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libri" panose="020F0502020204030204"/>
              </a:rPr>
              <a:t>Tlf</a:t>
            </a:r>
            <a:r>
              <a:rPr lang="tr-TR" sz="1400" b="1" dirty="0">
                <a:ln w="0"/>
                <a:solidFill>
                  <a:srgbClr val="781E4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libri" panose="020F0502020204030204"/>
              </a:rPr>
              <a:t>	: 0 312 5964504</a:t>
            </a:r>
          </a:p>
        </p:txBody>
      </p:sp>
      <p:sp>
        <p:nvSpPr>
          <p:cNvPr id="38" name="Dikdörtgen 37"/>
          <p:cNvSpPr/>
          <p:nvPr/>
        </p:nvSpPr>
        <p:spPr>
          <a:xfrm>
            <a:off x="407368" y="6216527"/>
            <a:ext cx="401391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000" b="1" dirty="0">
                <a:ln w="0"/>
                <a:solidFill>
                  <a:srgbClr val="781E4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libri" panose="020F0502020204030204"/>
              </a:rPr>
              <a:t>Strateji Geliştirme Dairesi </a:t>
            </a:r>
            <a:r>
              <a:rPr lang="tr-TR" b="1" dirty="0">
                <a:ln w="0"/>
                <a:solidFill>
                  <a:srgbClr val="781E4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libri" panose="020F0502020204030204"/>
              </a:rPr>
              <a:t>Başkanlığı</a:t>
            </a:r>
            <a:endParaRPr lang="tr-TR" sz="2000" b="1" dirty="0">
              <a:ln w="0"/>
              <a:solidFill>
                <a:srgbClr val="781E46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Calibri" panose="020F0502020204030204"/>
            </a:endParaRPr>
          </a:p>
        </p:txBody>
      </p:sp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3392" y="2276872"/>
            <a:ext cx="11305256" cy="1507067"/>
          </a:xfrm>
        </p:spPr>
        <p:txBody>
          <a:bodyPr>
            <a:noAutofit/>
          </a:bodyPr>
          <a:lstStyle/>
          <a:p>
            <a:r>
              <a:rPr lang="tr-TR" sz="4800" b="1" dirty="0">
                <a:solidFill>
                  <a:srgbClr val="F9D1A9"/>
                </a:solidFill>
              </a:rPr>
              <a:t>KATILIM VE KATKILARINIZ İÇİN Teşekkür EDER, </a:t>
            </a:r>
            <a:br>
              <a:rPr lang="tr-TR" sz="4800" b="1" dirty="0">
                <a:solidFill>
                  <a:srgbClr val="F9D1A9"/>
                </a:solidFill>
              </a:rPr>
            </a:br>
            <a:r>
              <a:rPr lang="tr-TR" sz="4800" b="1" dirty="0">
                <a:solidFill>
                  <a:srgbClr val="F9D1A9"/>
                </a:solidFill>
              </a:rPr>
              <a:t>                       İyi ÇALIŞMALAR DİLERİZ. </a:t>
            </a:r>
          </a:p>
        </p:txBody>
      </p:sp>
    </p:spTree>
    <p:extLst>
      <p:ext uri="{BB962C8B-B14F-4D97-AF65-F5344CB8AC3E}">
        <p14:creationId xmlns:p14="http://schemas.microsoft.com/office/powerpoint/2010/main" val="704337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  <p:sndAc>
          <p:stSnd>
            <p:snd r:embed="rId2" name="type.wav"/>
          </p:stSnd>
        </p:sndAc>
      </p:transition>
    </mc:Choice>
    <mc:Fallback xmlns="">
      <p:transition spd="slow">
        <p:fade/>
        <p:sndAc>
          <p:stSnd>
            <p:snd r:embed="rId4" name="type.wav"/>
          </p:stSnd>
        </p:sndAc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781E46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Çapraz Köşesi Kesik Dikdörtgen 3"/>
          <p:cNvSpPr/>
          <p:nvPr/>
        </p:nvSpPr>
        <p:spPr>
          <a:xfrm>
            <a:off x="5636" y="6064731"/>
            <a:ext cx="12192000" cy="800100"/>
          </a:xfrm>
          <a:prstGeom prst="snip2DiagRect">
            <a:avLst>
              <a:gd name="adj1" fmla="val 0"/>
              <a:gd name="adj2" fmla="val 21885"/>
            </a:avLst>
          </a:prstGeom>
          <a:solidFill>
            <a:srgbClr val="F9D1A9"/>
          </a:solidFill>
          <a:effectLst>
            <a:glow rad="12700">
              <a:schemeClr val="bg1">
                <a:alpha val="80000"/>
              </a:schemeClr>
            </a:glow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1" i="0" u="none" strike="noStrike" kern="1200" cap="none" spc="0" normalizeH="0" baseline="0" noProof="0" dirty="0">
                <a:ln w="0"/>
                <a:solidFill>
                  <a:srgbClr val="781E4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Strateji Geliştirme Dairesi Başkanlığı</a:t>
            </a:r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5860" y="6095448"/>
            <a:ext cx="2520280" cy="740049"/>
          </a:xfrm>
          <a:prstGeom prst="rect">
            <a:avLst/>
          </a:prstGeom>
        </p:spPr>
      </p:pic>
      <p:sp>
        <p:nvSpPr>
          <p:cNvPr id="7" name="Dikdörtgen 6"/>
          <p:cNvSpPr/>
          <p:nvPr/>
        </p:nvSpPr>
        <p:spPr>
          <a:xfrm>
            <a:off x="9336360" y="6095449"/>
            <a:ext cx="2778774" cy="73866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400" b="1" i="0" u="none" strike="noStrike" kern="1200" cap="none" spc="0" normalizeH="0" baseline="0" noProof="0" dirty="0">
                <a:ln w="0"/>
                <a:solidFill>
                  <a:srgbClr val="781E4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E-posta	:strateji@asbu.edu.tr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400" b="1" i="0" u="none" strike="noStrike" kern="1200" cap="none" spc="0" normalizeH="0" baseline="0" noProof="0" dirty="0">
                <a:ln w="0"/>
                <a:solidFill>
                  <a:srgbClr val="781E4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Web	: www.asbu.edu.tr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400" b="1" i="0" u="none" strike="noStrike" kern="1200" cap="none" spc="0" normalizeH="0" baseline="0" noProof="0" dirty="0" err="1">
                <a:ln w="0"/>
                <a:solidFill>
                  <a:srgbClr val="781E4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Tlf</a:t>
            </a:r>
            <a:r>
              <a:rPr kumimoji="0" lang="tr-TR" sz="1400" b="1" i="0" u="none" strike="noStrike" kern="1200" cap="none" spc="0" normalizeH="0" baseline="0" noProof="0" dirty="0">
                <a:ln w="0"/>
                <a:solidFill>
                  <a:srgbClr val="781E4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	: 0 312 5964504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9328D993-86B1-40F5-B272-788F45FBCF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7401" y="1062521"/>
            <a:ext cx="12091641" cy="38779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358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3587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altLang="tr-T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 </a:t>
            </a:r>
            <a:r>
              <a:rPr kumimoji="0" lang="tr-TR" sz="3600" b="1" i="0" u="sng" strike="noStrike" kern="1200" cap="none" spc="0" normalizeH="0" baseline="0" noProof="0" dirty="0">
                <a:ln>
                  <a:noFill/>
                </a:ln>
                <a:solidFill>
                  <a:srgbClr val="F9D1A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ÜNİVERSİTEMİZ 2020 -2024 STRATEJİK PLANI</a:t>
            </a:r>
            <a:r>
              <a:rPr kumimoji="0" lang="tr-TR" altLang="tr-TR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	</a:t>
            </a:r>
          </a:p>
          <a:p>
            <a:pPr marL="0" marR="0" lvl="0" indent="3587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tr-TR" altLang="tr-TR" sz="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3587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tr-TR" altLang="tr-TR" sz="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3587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tr-TR" altLang="tr-TR" sz="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3587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tr-TR" altLang="tr-TR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3587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altLang="tr-TR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	</a:t>
            </a:r>
          </a:p>
          <a:p>
            <a:pPr marL="0" marR="0" lvl="0" indent="3587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altLang="tr-TR" sz="2800" b="0" i="0" u="none" strike="noStrike" kern="1200" cap="none" spc="0" normalizeH="0" baseline="0" noProof="0" dirty="0">
                <a:ln>
                  <a:noFill/>
                </a:ln>
                <a:solidFill>
                  <a:srgbClr val="F9D1A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	</a:t>
            </a:r>
            <a:r>
              <a:rPr kumimoji="0" lang="tr-TR" sz="2800" b="0" i="0" u="none" strike="noStrike" kern="1200" cap="none" spc="0" normalizeH="0" baseline="0" noProof="0" dirty="0">
                <a:ln>
                  <a:noFill/>
                </a:ln>
                <a:solidFill>
                  <a:srgbClr val="F9D1A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5018 sayılı Kamu Mali Yönetimi ve Kontrol Kanunu'nun "Stratejik planlama ve performans esaslı bütçeleme" başlıklı 9 uncu maddesi uyarınca,</a:t>
            </a:r>
          </a:p>
          <a:p>
            <a:pPr marL="0" marR="0" lvl="0" indent="3587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tr-TR" sz="2800" b="0" i="0" u="none" strike="noStrike" kern="1200" cap="none" spc="0" normalizeH="0" baseline="0" noProof="0" dirty="0">
              <a:ln>
                <a:noFill/>
              </a:ln>
              <a:solidFill>
                <a:srgbClr val="F9D1A9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lvl="0" algn="just">
              <a:defRPr/>
            </a:pPr>
            <a:r>
              <a:rPr kumimoji="0" lang="tr-TR" sz="2800" b="1" i="1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</a:t>
            </a:r>
            <a:r>
              <a:rPr kumimoji="0" lang="tr-TR" sz="28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Stratejik Planlama Ekibi</a:t>
            </a:r>
            <a:r>
              <a:rPr kumimoji="0" lang="tr-TR" sz="2800" b="1" i="1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nce hazırlanmış, </a:t>
            </a:r>
            <a:r>
              <a:rPr kumimoji="0" lang="tr-TR" sz="28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Strateji Geliştirme Kurulunca </a:t>
            </a:r>
            <a:r>
              <a:rPr kumimoji="0" lang="tr-TR" sz="2800" b="1" i="1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kabul edilmiş, Üniversitemiz, Rektörlük Makamının 13/09/2019 tarih ve E.6079 sayılı Oluru ile yürürlüğe konulmuştur.</a:t>
            </a:r>
            <a:endParaRPr kumimoji="0" lang="tr-TR" altLang="tr-TR" sz="2800" b="1" i="1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60000"/>
                  <a:lumOff val="40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4005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  <p:sndAc>
          <p:stSnd>
            <p:snd r:embed="rId2" name="type.wav"/>
          </p:stSnd>
        </p:sndAc>
      </p:transition>
    </mc:Choice>
    <mc:Fallback xmlns="">
      <p:transition spd="slow">
        <p:fade/>
        <p:sndAc>
          <p:stSnd>
            <p:snd r:embed="rId5" name="type.wav"/>
          </p:stSnd>
        </p:sndAc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781E46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Çapraz Köşesi Kesik Dikdörtgen 3"/>
          <p:cNvSpPr/>
          <p:nvPr/>
        </p:nvSpPr>
        <p:spPr>
          <a:xfrm>
            <a:off x="5636" y="6064731"/>
            <a:ext cx="12192000" cy="800100"/>
          </a:xfrm>
          <a:prstGeom prst="snip2DiagRect">
            <a:avLst>
              <a:gd name="adj1" fmla="val 0"/>
              <a:gd name="adj2" fmla="val 21885"/>
            </a:avLst>
          </a:prstGeom>
          <a:solidFill>
            <a:srgbClr val="F9D1A9"/>
          </a:solidFill>
          <a:effectLst>
            <a:glow rad="12700">
              <a:schemeClr val="bg1">
                <a:alpha val="80000"/>
              </a:schemeClr>
            </a:glow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1" i="0" u="none" strike="noStrike" kern="1200" cap="none" spc="0" normalizeH="0" baseline="0" noProof="0" dirty="0">
                <a:ln w="0"/>
                <a:solidFill>
                  <a:srgbClr val="781E4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Strateji Geliştirme Dairesi Başkanlığı</a:t>
            </a:r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5860" y="6095448"/>
            <a:ext cx="2520280" cy="740049"/>
          </a:xfrm>
          <a:prstGeom prst="rect">
            <a:avLst/>
          </a:prstGeom>
        </p:spPr>
      </p:pic>
      <p:sp>
        <p:nvSpPr>
          <p:cNvPr id="7" name="Dikdörtgen 6"/>
          <p:cNvSpPr/>
          <p:nvPr/>
        </p:nvSpPr>
        <p:spPr>
          <a:xfrm>
            <a:off x="9336360" y="6095449"/>
            <a:ext cx="2778774" cy="73866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400" b="1" i="0" u="none" strike="noStrike" kern="1200" cap="none" spc="0" normalizeH="0" baseline="0" noProof="0" dirty="0">
                <a:ln w="0"/>
                <a:solidFill>
                  <a:srgbClr val="781E4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E-posta	:strateji@asbu.edu.tr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400" b="1" i="0" u="none" strike="noStrike" kern="1200" cap="none" spc="0" normalizeH="0" baseline="0" noProof="0" dirty="0">
                <a:ln w="0"/>
                <a:solidFill>
                  <a:srgbClr val="781E4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Web	: www.asbu.edu.tr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400" b="1" i="0" u="none" strike="noStrike" kern="1200" cap="none" spc="0" normalizeH="0" baseline="0" noProof="0" dirty="0" err="1">
                <a:ln w="0"/>
                <a:solidFill>
                  <a:srgbClr val="781E4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Tlf</a:t>
            </a:r>
            <a:r>
              <a:rPr kumimoji="0" lang="tr-TR" sz="1400" b="1" i="0" u="none" strike="noStrike" kern="1200" cap="none" spc="0" normalizeH="0" baseline="0" noProof="0" dirty="0">
                <a:ln w="0"/>
                <a:solidFill>
                  <a:srgbClr val="781E4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	: 0 312 5964504</a:t>
            </a: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9BC20278-5AA2-460A-BDC2-6ED3916974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603" y="950531"/>
            <a:ext cx="12028794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358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3587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tr-TR" altLang="tr-TR" sz="3200" b="1" i="0" u="none" strike="noStrike" kern="1200" cap="none" spc="0" normalizeH="0" baseline="0" noProof="0" dirty="0">
              <a:ln>
                <a:noFill/>
              </a:ln>
              <a:solidFill>
                <a:srgbClr val="F9D1A9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457200" marR="0" lvl="0" indent="-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tr-TR" altLang="tr-TR" sz="3200" b="1" i="0" u="none" strike="noStrike" kern="1200" cap="none" spc="0" normalizeH="0" baseline="0" noProof="0" dirty="0">
                <a:ln>
                  <a:noFill/>
                </a:ln>
                <a:solidFill>
                  <a:srgbClr val="F9D1A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Uygulamaya konulan Stratejik Planımızın ilk 6 ayı izleme raporu Temmuz ayında hazırlanmış ve </a:t>
            </a:r>
            <a:r>
              <a:rPr kumimoji="0" lang="tr-TR" altLang="tr-TR" sz="3200" b="1" i="0" u="sng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Strateji Geliştirme Kurulu’</a:t>
            </a:r>
            <a:r>
              <a:rPr kumimoji="0" lang="tr-TR" altLang="tr-TR" sz="3200" b="1" i="0" u="none" strike="noStrike" kern="1200" cap="none" spc="0" normalizeH="0" baseline="0" noProof="0" dirty="0">
                <a:ln>
                  <a:noFill/>
                </a:ln>
                <a:solidFill>
                  <a:srgbClr val="F9D1A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nun görüşü alınarak Üst Yöneticimize (Rektörümüze) sunulmuştur.</a:t>
            </a:r>
          </a:p>
        </p:txBody>
      </p:sp>
    </p:spTree>
    <p:extLst>
      <p:ext uri="{BB962C8B-B14F-4D97-AF65-F5344CB8AC3E}">
        <p14:creationId xmlns:p14="http://schemas.microsoft.com/office/powerpoint/2010/main" val="2687904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  <p:sndAc>
          <p:stSnd>
            <p:snd r:embed="rId2" name="type.wav"/>
          </p:stSnd>
        </p:sndAc>
      </p:transition>
    </mc:Choice>
    <mc:Fallback xmlns="">
      <p:transition spd="slow">
        <p:fade/>
        <p:sndAc>
          <p:stSnd>
            <p:snd r:embed="rId5" name="type.wav"/>
          </p:stSnd>
        </p:sndAc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781E46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Çapraz Köşesi Kesik Dikdörtgen 3"/>
          <p:cNvSpPr/>
          <p:nvPr/>
        </p:nvSpPr>
        <p:spPr>
          <a:xfrm>
            <a:off x="5636" y="6064731"/>
            <a:ext cx="12192000" cy="800100"/>
          </a:xfrm>
          <a:prstGeom prst="snip2DiagRect">
            <a:avLst>
              <a:gd name="adj1" fmla="val 0"/>
              <a:gd name="adj2" fmla="val 21885"/>
            </a:avLst>
          </a:prstGeom>
          <a:solidFill>
            <a:srgbClr val="F9D1A9"/>
          </a:solidFill>
          <a:effectLst>
            <a:glow rad="12700">
              <a:schemeClr val="bg1">
                <a:alpha val="80000"/>
              </a:schemeClr>
            </a:glow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1" i="0" u="none" strike="noStrike" kern="1200" cap="none" spc="0" normalizeH="0" baseline="0" noProof="0" dirty="0">
                <a:ln w="0"/>
                <a:solidFill>
                  <a:srgbClr val="781E4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Strateji Geliştirme Dairesi Başkanlığı</a:t>
            </a:r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5860" y="6095448"/>
            <a:ext cx="2520280" cy="740049"/>
          </a:xfrm>
          <a:prstGeom prst="rect">
            <a:avLst/>
          </a:prstGeom>
        </p:spPr>
      </p:pic>
      <p:sp>
        <p:nvSpPr>
          <p:cNvPr id="7" name="Dikdörtgen 6"/>
          <p:cNvSpPr/>
          <p:nvPr/>
        </p:nvSpPr>
        <p:spPr>
          <a:xfrm>
            <a:off x="9336360" y="6095449"/>
            <a:ext cx="2778774" cy="73866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400" b="1" i="0" u="none" strike="noStrike" kern="1200" cap="none" spc="0" normalizeH="0" baseline="0" noProof="0" dirty="0">
                <a:ln w="0"/>
                <a:solidFill>
                  <a:srgbClr val="781E4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E-posta	:strateji@asbu.edu.tr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400" b="1" i="0" u="none" strike="noStrike" kern="1200" cap="none" spc="0" normalizeH="0" baseline="0" noProof="0" dirty="0">
                <a:ln w="0"/>
                <a:solidFill>
                  <a:srgbClr val="781E4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Web	: www.asbu.edu.tr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400" b="1" i="0" u="none" strike="noStrike" kern="1200" cap="none" spc="0" normalizeH="0" baseline="0" noProof="0" dirty="0" err="1">
                <a:ln w="0"/>
                <a:solidFill>
                  <a:srgbClr val="781E4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Tlf</a:t>
            </a:r>
            <a:r>
              <a:rPr kumimoji="0" lang="tr-TR" sz="1400" b="1" i="0" u="none" strike="noStrike" kern="1200" cap="none" spc="0" normalizeH="0" baseline="0" noProof="0" dirty="0">
                <a:ln w="0"/>
                <a:solidFill>
                  <a:srgbClr val="781E4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	: 0 312 5964504</a:t>
            </a:r>
          </a:p>
        </p:txBody>
      </p:sp>
      <p:sp>
        <p:nvSpPr>
          <p:cNvPr id="12" name="Dikdörtgen 11">
            <a:extLst>
              <a:ext uri="{FF2B5EF4-FFF2-40B4-BE49-F238E27FC236}">
                <a16:creationId xmlns:a16="http://schemas.microsoft.com/office/drawing/2014/main" id="{390F60E4-02F6-4588-90DF-C8EC05E2D93F}"/>
              </a:ext>
            </a:extLst>
          </p:cNvPr>
          <p:cNvSpPr/>
          <p:nvPr/>
        </p:nvSpPr>
        <p:spPr>
          <a:xfrm>
            <a:off x="1343472" y="2102842"/>
            <a:ext cx="9721080" cy="24610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ARAŞTIRMA</a:t>
            </a:r>
            <a:endParaRPr lang="tr-TR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EĞİTİM</a:t>
            </a:r>
            <a:endParaRPr lang="tr-TR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4324350" algn="l"/>
              </a:tabLst>
            </a:pPr>
            <a:r>
              <a:rPr lang="tr-TR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GİRİŞİMCİLİK </a:t>
            </a:r>
            <a:endParaRPr lang="tr-TR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TOPLUMSAL KATKI</a:t>
            </a:r>
            <a:endParaRPr lang="tr-TR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KURUMSAL KAPASİTE ve YÖNETİM </a:t>
            </a:r>
            <a:endParaRPr lang="tr-TR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Sağ Ayraç 12">
            <a:extLst>
              <a:ext uri="{FF2B5EF4-FFF2-40B4-BE49-F238E27FC236}">
                <a16:creationId xmlns:a16="http://schemas.microsoft.com/office/drawing/2014/main" id="{9A0D96FE-911F-4F45-BFED-A21DEE3FAB1A}"/>
              </a:ext>
            </a:extLst>
          </p:cNvPr>
          <p:cNvSpPr/>
          <p:nvPr/>
        </p:nvSpPr>
        <p:spPr>
          <a:xfrm>
            <a:off x="5663952" y="1936401"/>
            <a:ext cx="1333053" cy="2985198"/>
          </a:xfrm>
          <a:prstGeom prst="rightBrace">
            <a:avLst/>
          </a:prstGeom>
          <a:ln>
            <a:solidFill>
              <a:schemeClr val="tx1">
                <a:lumMod val="95000"/>
                <a:alpha val="6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tr-TR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4" name="Dikdörtgen 13">
            <a:extLst>
              <a:ext uri="{FF2B5EF4-FFF2-40B4-BE49-F238E27FC236}">
                <a16:creationId xmlns:a16="http://schemas.microsoft.com/office/drawing/2014/main" id="{509FB358-4C86-4ECF-A145-A6C69BA3A480}"/>
              </a:ext>
            </a:extLst>
          </p:cNvPr>
          <p:cNvSpPr/>
          <p:nvPr/>
        </p:nvSpPr>
        <p:spPr>
          <a:xfrm>
            <a:off x="407368" y="282301"/>
            <a:ext cx="9721080" cy="9948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tr-TR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3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ÜNİVERSİTEMİZ 2020-24 STRATEJİK PLANINDA,</a:t>
            </a:r>
            <a:endParaRPr lang="tr-TR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Otomatik Şekil 2">
            <a:extLst>
              <a:ext uri="{FF2B5EF4-FFF2-40B4-BE49-F238E27FC236}">
                <a16:creationId xmlns:a16="http://schemas.microsoft.com/office/drawing/2014/main" id="{86E7CC7E-6BBA-490E-A7F1-C526015A9001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8526732" y="981313"/>
            <a:ext cx="1979295" cy="4824535"/>
          </a:xfrm>
          <a:prstGeom prst="roundRect">
            <a:avLst>
              <a:gd name="adj" fmla="val 13032"/>
            </a:avLst>
          </a:prstGeom>
          <a:solidFill>
            <a:schemeClr val="accent1"/>
          </a:solidFill>
          <a:extLst/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sz="1800" b="1" i="1" dirty="0">
                <a:solidFill>
                  <a:srgbClr val="FFFFFF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5 EKSEN BULUNMAKTA OLUP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sz="1800" b="1" i="1" dirty="0">
                <a:solidFill>
                  <a:srgbClr val="FFFFFF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Her eksende 1 Amacımız toplamda 21 hedefimiz ……. Performans göstergemiz bulunmaktadır.</a:t>
            </a:r>
            <a:endParaRPr lang="tr-T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7350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  <p:sndAc>
          <p:stSnd>
            <p:snd r:embed="rId2" name="type.wav"/>
          </p:stSnd>
        </p:sndAc>
      </p:transition>
    </mc:Choice>
    <mc:Fallback xmlns="">
      <p:transition spd="slow">
        <p:fade/>
        <p:sndAc>
          <p:stSnd>
            <p:snd r:embed="rId5" name="type.wav"/>
          </p:stSnd>
        </p:sndAc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781E46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Çapraz Köşesi Kesik Dikdörtgen 3"/>
          <p:cNvSpPr/>
          <p:nvPr/>
        </p:nvSpPr>
        <p:spPr>
          <a:xfrm>
            <a:off x="5636" y="6064731"/>
            <a:ext cx="12192000" cy="800100"/>
          </a:xfrm>
          <a:prstGeom prst="snip2DiagRect">
            <a:avLst>
              <a:gd name="adj1" fmla="val 0"/>
              <a:gd name="adj2" fmla="val 21885"/>
            </a:avLst>
          </a:prstGeom>
          <a:solidFill>
            <a:srgbClr val="F9D1A9"/>
          </a:solidFill>
          <a:effectLst>
            <a:glow rad="12700">
              <a:schemeClr val="bg1">
                <a:alpha val="80000"/>
              </a:schemeClr>
            </a:glow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1" i="0" u="none" strike="noStrike" kern="1200" cap="none" spc="0" normalizeH="0" baseline="0" noProof="0" dirty="0">
                <a:ln w="0"/>
                <a:solidFill>
                  <a:srgbClr val="781E4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Strateji Geliştirme Dairesi Başkanlığı</a:t>
            </a:r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5860" y="6095448"/>
            <a:ext cx="2520280" cy="740049"/>
          </a:xfrm>
          <a:prstGeom prst="rect">
            <a:avLst/>
          </a:prstGeom>
        </p:spPr>
      </p:pic>
      <p:sp>
        <p:nvSpPr>
          <p:cNvPr id="7" name="Dikdörtgen 6"/>
          <p:cNvSpPr/>
          <p:nvPr/>
        </p:nvSpPr>
        <p:spPr>
          <a:xfrm>
            <a:off x="9336360" y="6095449"/>
            <a:ext cx="2778774" cy="73866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400" b="1" i="0" u="none" strike="noStrike" kern="1200" cap="none" spc="0" normalizeH="0" baseline="0" noProof="0" dirty="0">
                <a:ln w="0"/>
                <a:solidFill>
                  <a:srgbClr val="781E4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E-posta	:strateji@asbu.edu.tr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400" b="1" i="0" u="none" strike="noStrike" kern="1200" cap="none" spc="0" normalizeH="0" baseline="0" noProof="0" dirty="0">
                <a:ln w="0"/>
                <a:solidFill>
                  <a:srgbClr val="781E4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Web	: www.asbu.edu.tr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400" b="1" i="0" u="none" strike="noStrike" kern="1200" cap="none" spc="0" normalizeH="0" baseline="0" noProof="0" dirty="0" err="1">
                <a:ln w="0"/>
                <a:solidFill>
                  <a:srgbClr val="781E4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Tlf</a:t>
            </a:r>
            <a:r>
              <a:rPr kumimoji="0" lang="tr-TR" sz="1400" b="1" i="0" u="none" strike="noStrike" kern="1200" cap="none" spc="0" normalizeH="0" baseline="0" noProof="0" dirty="0">
                <a:ln w="0"/>
                <a:solidFill>
                  <a:srgbClr val="781E4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	: 0 312 5964504</a:t>
            </a:r>
          </a:p>
        </p:txBody>
      </p:sp>
      <p:sp>
        <p:nvSpPr>
          <p:cNvPr id="2" name="Dikdörtgen 1">
            <a:extLst>
              <a:ext uri="{FF2B5EF4-FFF2-40B4-BE49-F238E27FC236}">
                <a16:creationId xmlns:a16="http://schemas.microsoft.com/office/drawing/2014/main" id="{F2AD5AEE-3B53-463A-9C82-2CBC36404C06}"/>
              </a:ext>
            </a:extLst>
          </p:cNvPr>
          <p:cNvSpPr/>
          <p:nvPr/>
        </p:nvSpPr>
        <p:spPr>
          <a:xfrm>
            <a:off x="0" y="-5491"/>
            <a:ext cx="11779774" cy="57009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27051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200" b="1" i="0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                                     ARAŞTIRMA EKSENİNDE</a:t>
            </a:r>
          </a:p>
          <a:p>
            <a:pPr marL="0" marR="0" lvl="0" indent="27051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200" b="0" i="0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Amaç 1: </a:t>
            </a:r>
            <a:r>
              <a:rPr kumimoji="0" lang="tr-TR" sz="2200" b="0" i="0" u="none" strike="noStrike" kern="1200" cap="none" spc="0" normalizeH="0" baseline="0" noProof="0" dirty="0">
                <a:ln>
                  <a:noFill/>
                </a:ln>
                <a:solidFill>
                  <a:srgbClr val="F9D1A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Sosyal Bilimler Alanında Bir Araştırma Üniversitesi Yetkinliği Kazanmak</a:t>
            </a:r>
          </a:p>
          <a:p>
            <a:pPr indent="270510" algn="just">
              <a:lnSpc>
                <a:spcPct val="107000"/>
              </a:lnSpc>
              <a:spcAft>
                <a:spcPts val="800"/>
              </a:spcAft>
              <a:defRPr/>
            </a:pPr>
            <a:r>
              <a:rPr lang="tr-TR" sz="2200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EĞİTİM EKSENİNDE</a:t>
            </a:r>
          </a:p>
          <a:p>
            <a:pPr marL="0" marR="0" lvl="0" indent="27051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200" b="0" i="0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Amaç 2</a:t>
            </a:r>
            <a:r>
              <a:rPr kumimoji="0" lang="tr-TR" sz="2200" b="0" i="0" strike="noStrike" kern="1200" cap="none" spc="0" normalizeH="0" baseline="0" noProof="0" dirty="0">
                <a:ln>
                  <a:noFill/>
                </a:ln>
                <a:solidFill>
                  <a:srgbClr val="F9D1A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 </a:t>
            </a:r>
            <a:r>
              <a:rPr kumimoji="0" lang="tr-TR" sz="2200" b="0" i="0" u="none" strike="noStrike" kern="1200" cap="none" spc="0" normalizeH="0" baseline="0" noProof="0" dirty="0">
                <a:ln>
                  <a:noFill/>
                </a:ln>
                <a:solidFill>
                  <a:srgbClr val="F9D1A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ASBÜ Eğitim Felsefesi Doğrultusunda Nitelikli İnsan Kaynağı Yetiştirmek</a:t>
            </a:r>
          </a:p>
          <a:p>
            <a:pPr marR="0" lvl="0" indent="270510" algn="just" fontAlgn="auto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tr-TR" sz="2200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GİRİŞİMCİLİK EKSENİNDE </a:t>
            </a:r>
          </a:p>
          <a:p>
            <a:pPr marL="0" marR="0" lvl="0" indent="27051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200" b="0" i="0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Amaç 3</a:t>
            </a:r>
            <a:r>
              <a:rPr kumimoji="0" lang="tr-TR" sz="2200" b="0" i="0" strike="noStrike" kern="1200" cap="none" spc="0" normalizeH="0" baseline="0" noProof="0" dirty="0">
                <a:ln>
                  <a:noFill/>
                </a:ln>
                <a:solidFill>
                  <a:srgbClr val="F9D1A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 </a:t>
            </a:r>
            <a:r>
              <a:rPr kumimoji="0" lang="tr-TR" sz="2200" b="0" i="0" u="none" strike="noStrike" kern="1200" cap="none" spc="0" normalizeH="0" baseline="0" noProof="0" dirty="0">
                <a:ln>
                  <a:noFill/>
                </a:ln>
                <a:solidFill>
                  <a:srgbClr val="F9D1A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Araştırmaları ve Üretilen Bilginin Faydaya Dönüşümünü Teşvik Etmek Üzere Sosyal Yenilik ve Girişimciliği Desteklemek</a:t>
            </a:r>
          </a:p>
          <a:p>
            <a:pPr indent="270510" algn="just">
              <a:lnSpc>
                <a:spcPct val="107000"/>
              </a:lnSpc>
              <a:spcAft>
                <a:spcPts val="800"/>
              </a:spcAft>
              <a:defRPr/>
            </a:pPr>
            <a:r>
              <a:rPr lang="tr-TR" sz="2200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TOPLUMSAL KATKI EKSENİNDE</a:t>
            </a:r>
          </a:p>
          <a:p>
            <a:pPr marL="0" marR="0" lvl="0" indent="27051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200" b="0" i="0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Amaç 4: </a:t>
            </a:r>
            <a:r>
              <a:rPr kumimoji="0" lang="tr-TR" sz="2200" b="0" i="0" strike="noStrike" kern="1200" cap="none" spc="0" normalizeH="0" baseline="0" noProof="0" dirty="0">
                <a:ln>
                  <a:noFill/>
                </a:ln>
                <a:solidFill>
                  <a:srgbClr val="F9D1A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Tüm </a:t>
            </a:r>
            <a:r>
              <a:rPr kumimoji="0" lang="tr-TR" sz="2200" b="0" i="0" u="none" strike="noStrike" kern="1200" cap="none" spc="0" normalizeH="0" baseline="0" noProof="0" dirty="0">
                <a:ln>
                  <a:noFill/>
                </a:ln>
                <a:solidFill>
                  <a:srgbClr val="F9D1A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Paydaşlarla İşbirliği İçerisinde Çevresel, Kültürel Ve Sosyal Gelişmeye Destek Vererek Toplumsal Sorumluluk Anlayışını Güçlendirmek </a:t>
            </a:r>
          </a:p>
          <a:p>
            <a:pPr marL="0" marR="0" lvl="0" indent="27051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200" b="0" i="0" strike="noStrike" kern="1200" cap="none" spc="0" normalizeH="0" baseline="0" noProof="0" dirty="0">
                <a:ln>
                  <a:noFill/>
                </a:ln>
                <a:solidFill>
                  <a:srgbClr val="F9D1A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                                      </a:t>
            </a:r>
            <a:r>
              <a:rPr lang="tr-TR" sz="2200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KURUMSAL KAPASİTE VE YÖNETİM EKSENİNDE </a:t>
            </a:r>
          </a:p>
          <a:p>
            <a:pPr marL="0" marR="0" lvl="0" indent="27051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200" b="0" i="0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Amaç 5: </a:t>
            </a:r>
            <a:r>
              <a:rPr kumimoji="0" lang="tr-TR" sz="2200" b="0" i="0" strike="noStrike" kern="1200" cap="none" spc="0" normalizeH="0" baseline="0" noProof="0" dirty="0">
                <a:ln>
                  <a:noFill/>
                </a:ln>
                <a:solidFill>
                  <a:srgbClr val="F9D1A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Misyonunu Etkin Bir Şekilde Yerine Getirebilmek İçin ASBÜ Kurumsal Kapasitesini Oluşturmak </a:t>
            </a:r>
            <a:r>
              <a:rPr kumimoji="0" lang="tr-TR" sz="2200" b="0" i="0" u="none" strike="noStrike" kern="1200" cap="none" spc="0" normalizeH="0" baseline="0" noProof="0" dirty="0">
                <a:ln>
                  <a:noFill/>
                </a:ln>
                <a:solidFill>
                  <a:srgbClr val="F9D1A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ve Geliştirmek</a:t>
            </a:r>
          </a:p>
        </p:txBody>
      </p:sp>
    </p:spTree>
    <p:extLst>
      <p:ext uri="{BB962C8B-B14F-4D97-AF65-F5344CB8AC3E}">
        <p14:creationId xmlns:p14="http://schemas.microsoft.com/office/powerpoint/2010/main" val="2049232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  <p:sndAc>
          <p:stSnd>
            <p:snd r:embed="rId2" name="type.wav"/>
          </p:stSnd>
        </p:sndAc>
      </p:transition>
    </mc:Choice>
    <mc:Fallback xmlns="">
      <p:transition spd="slow">
        <p:fade/>
        <p:sndAc>
          <p:stSnd>
            <p:snd r:embed="rId5" name="type.wav"/>
          </p:stSnd>
        </p:sndAc>
      </p:transition>
    </mc:Fallback>
  </mc:AlternateContent>
</p:sld>
</file>

<file path=ppt/theme/theme1.xml><?xml version="1.0" encoding="utf-8"?>
<a:theme xmlns:a="http://schemas.openxmlformats.org/drawingml/2006/main" name="Dilim">
  <a:themeElements>
    <a:clrScheme name="Dilim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Dilim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lim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5971</TotalTime>
  <Words>6685</Words>
  <Application>Microsoft Office PowerPoint</Application>
  <PresentationFormat>Geniş ekran</PresentationFormat>
  <Paragraphs>1704</Paragraphs>
  <Slides>53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53</vt:i4>
      </vt:variant>
    </vt:vector>
  </HeadingPairs>
  <TitlesOfParts>
    <vt:vector size="61" baseType="lpstr">
      <vt:lpstr>Calibri</vt:lpstr>
      <vt:lpstr>Calibri Light</vt:lpstr>
      <vt:lpstr>Century Gothic</vt:lpstr>
      <vt:lpstr>Symbol</vt:lpstr>
      <vt:lpstr>Times New Roman</vt:lpstr>
      <vt:lpstr>Wingdings</vt:lpstr>
      <vt:lpstr>Wingdings 3</vt:lpstr>
      <vt:lpstr>Dilim</vt:lpstr>
      <vt:lpstr>ANKARA SOSYAL BİLİMLER ÜNİVERSİTESİ 2020-24 stratejik planı,  2020 yılı değerlendirme TOPLANTISI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KATILIM VE KATKILARINIZ İÇİN Teşekkür EDER,                         İyi ÇALIŞMALAR DİLERİZ. 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KBB ORGANİZASYON ŞEMASI</dc:title>
  <dc:creator>ozgur.ozden</dc:creator>
  <cp:lastModifiedBy>İsmail SAKALLI</cp:lastModifiedBy>
  <cp:revision>668</cp:revision>
  <cp:lastPrinted>2016-03-23T08:13:40Z</cp:lastPrinted>
  <dcterms:created xsi:type="dcterms:W3CDTF">2010-06-25T07:05:29Z</dcterms:created>
  <dcterms:modified xsi:type="dcterms:W3CDTF">2021-02-23T11:34:14Z</dcterms:modified>
</cp:coreProperties>
</file>