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handoutMasterIdLst>
    <p:handoutMasterId r:id="rId55"/>
  </p:handoutMasterIdLst>
  <p:sldIdLst>
    <p:sldId id="558" r:id="rId2"/>
    <p:sldId id="526" r:id="rId3"/>
    <p:sldId id="561" r:id="rId4"/>
    <p:sldId id="527" r:id="rId5"/>
    <p:sldId id="528" r:id="rId6"/>
    <p:sldId id="529" r:id="rId7"/>
    <p:sldId id="530" r:id="rId8"/>
    <p:sldId id="559" r:id="rId9"/>
    <p:sldId id="531" r:id="rId10"/>
    <p:sldId id="554" r:id="rId11"/>
    <p:sldId id="532" r:id="rId12"/>
    <p:sldId id="475" r:id="rId13"/>
    <p:sldId id="555" r:id="rId14"/>
    <p:sldId id="474" r:id="rId15"/>
    <p:sldId id="477" r:id="rId16"/>
    <p:sldId id="557" r:id="rId17"/>
    <p:sldId id="556" r:id="rId18"/>
    <p:sldId id="458" r:id="rId19"/>
    <p:sldId id="459" r:id="rId20"/>
    <p:sldId id="560" r:id="rId21"/>
    <p:sldId id="456" r:id="rId22"/>
    <p:sldId id="466" r:id="rId23"/>
    <p:sldId id="467" r:id="rId24"/>
    <p:sldId id="523" r:id="rId25"/>
    <p:sldId id="470" r:id="rId26"/>
    <p:sldId id="562" r:id="rId27"/>
    <p:sldId id="525" r:id="rId28"/>
    <p:sldId id="483" r:id="rId29"/>
    <p:sldId id="485" r:id="rId30"/>
    <p:sldId id="563" r:id="rId31"/>
    <p:sldId id="564" r:id="rId32"/>
    <p:sldId id="565" r:id="rId33"/>
    <p:sldId id="489" r:id="rId34"/>
    <p:sldId id="566" r:id="rId35"/>
    <p:sldId id="492" r:id="rId36"/>
    <p:sldId id="567" r:id="rId37"/>
    <p:sldId id="568" r:id="rId38"/>
    <p:sldId id="501" r:id="rId39"/>
    <p:sldId id="569" r:id="rId40"/>
    <p:sldId id="545" r:id="rId41"/>
    <p:sldId id="570" r:id="rId42"/>
    <p:sldId id="506" r:id="rId43"/>
    <p:sldId id="508" r:id="rId44"/>
    <p:sldId id="571" r:id="rId45"/>
    <p:sldId id="572" r:id="rId46"/>
    <p:sldId id="512" r:id="rId47"/>
    <p:sldId id="573" r:id="rId48"/>
    <p:sldId id="516" r:id="rId49"/>
    <p:sldId id="575" r:id="rId50"/>
    <p:sldId id="519" r:id="rId51"/>
    <p:sldId id="521" r:id="rId52"/>
    <p:sldId id="576" r:id="rId53"/>
    <p:sldId id="417" r:id="rId54"/>
  </p:sldIdLst>
  <p:sldSz cx="12192000" cy="6858000"/>
  <p:notesSz cx="9872663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1E46"/>
    <a:srgbClr val="F9D1A9"/>
    <a:srgbClr val="C088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3" autoAdjust="0"/>
    <p:restoredTop sz="99795" autoAdjust="0"/>
  </p:normalViewPr>
  <p:slideViewPr>
    <p:cSldViewPr>
      <p:cViewPr varScale="1">
        <p:scale>
          <a:sx n="87" d="100"/>
          <a:sy n="87" d="100"/>
        </p:scale>
        <p:origin x="402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591128" y="0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3C561-3488-411A-B017-5A0E5843328D}" type="datetimeFigureOut">
              <a:rPr lang="tr-TR" smtClean="0"/>
              <a:t>23.02.2021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44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591128" y="6456644"/>
            <a:ext cx="4279230" cy="341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82E21-B65F-4D8A-9845-C6B6089BD6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36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70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99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4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321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63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543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2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8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30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73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30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12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26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5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1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49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41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7000"/>
                <a:hueMod val="92000"/>
                <a:satMod val="169000"/>
                <a:alpha val="0"/>
                <a:lumMod val="0"/>
                <a:lumOff val="10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5949B2-58AF-4639-A15D-A65649B744E8}" type="datetimeFigureOut">
              <a:rPr lang="tr-TR" smtClean="0"/>
              <a:pPr/>
              <a:t>23.02.2021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786528-2F04-457D-8FED-47AA3420C7E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5235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  <p:sldLayoutId id="2147484095" r:id="rId12"/>
    <p:sldLayoutId id="2147484096" r:id="rId13"/>
    <p:sldLayoutId id="2147484097" r:id="rId14"/>
    <p:sldLayoutId id="2147484098" r:id="rId15"/>
    <p:sldLayoutId id="2147484099" r:id="rId16"/>
    <p:sldLayoutId id="2147484100" r:id="rId17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19" name="type.wav"/>
          </p:stSnd>
        </p:sndAc>
      </p:transition>
    </mc:Choice>
    <mc:Fallback xmlns="">
      <p:transition spd="slow">
        <p:fade/>
        <p:sndAc>
          <p:stSnd>
            <p:snd r:embed="rId20" name="type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3352" y="3573016"/>
            <a:ext cx="11305256" cy="182370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F9D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SOSYAL BİLİMLER ÜNİVERSİTESİ</a:t>
            </a:r>
            <a:br>
              <a:rPr lang="tr-TR" sz="2800" b="1" dirty="0">
                <a:solidFill>
                  <a:srgbClr val="F9D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solidFill>
                  <a:srgbClr val="F9D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2020-24 stratejik planı,  2020 yılı değerlendirme TOPLANTISI</a:t>
            </a:r>
            <a:endParaRPr lang="en-US" sz="2800" b="1" dirty="0">
              <a:solidFill>
                <a:srgbClr val="F9D1A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539" y="188640"/>
            <a:ext cx="3792922" cy="379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Çapraz Köşesi Kesik Dikdörtgen 11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4316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13" name="Resim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14" name="Dikdörtgen 13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</p:spTree>
    <p:extLst>
      <p:ext uri="{BB962C8B-B14F-4D97-AF65-F5344CB8AC3E}">
        <p14:creationId xmlns:p14="http://schemas.microsoft.com/office/powerpoint/2010/main" val="276768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0B1F0499-F1A1-4C41-9ED1-B02652A3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230070"/>
              </p:ext>
            </p:extLst>
          </p:nvPr>
        </p:nvGraphicFramePr>
        <p:xfrm>
          <a:off x="14120" y="48305"/>
          <a:ext cx="12120770" cy="6944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328">
                  <a:extLst>
                    <a:ext uri="{9D8B030D-6E8A-4147-A177-3AD203B41FA5}">
                      <a16:colId xmlns:a16="http://schemas.microsoft.com/office/drawing/2014/main" val="3712582660"/>
                    </a:ext>
                  </a:extLst>
                </a:gridCol>
                <a:gridCol w="11007442">
                  <a:extLst>
                    <a:ext uri="{9D8B030D-6E8A-4147-A177-3AD203B41FA5}">
                      <a16:colId xmlns:a16="http://schemas.microsoft.com/office/drawing/2014/main" val="2712119265"/>
                    </a:ext>
                  </a:extLst>
                </a:gridCol>
              </a:tblGrid>
              <a:tr h="42531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335" algn="l"/>
                        </a:tabLst>
                      </a:pPr>
                      <a:r>
                        <a:rPr lang="en-US" sz="3200" dirty="0">
                          <a:effectLst/>
                        </a:rPr>
                        <a:t>ARAŞTIRMA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50684"/>
                  </a:ext>
                </a:extLst>
              </a:tr>
              <a:tr h="64495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33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 -1 SOSYAL BİLİMLER ALANINDA BİR ARAŞTIRMA ÜNİVERSİTESİ YETKİNLİĞİ KAZANMAK.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07049"/>
                  </a:ext>
                </a:extLst>
              </a:tr>
              <a:tr h="5393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H.1.1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performansı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bakımından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alanında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Türkiye’de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ilk 10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arasına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yerleşmek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280303480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PG1.1.1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SCI-Exp, SSCI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AHCI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kapsamında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dergi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kitaplarda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064976125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PG1.1.2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Scopus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ESCI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kapsamında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dergi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kitaplarda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862345770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P.G1.1.3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ULAKBİM TR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dizinde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endekslerde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dergilerde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düşen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472738113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PG1.1.4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atıf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(Web of Science -Scopus)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464220452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PG1.1.5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YÖK, TÜBA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TÜBİTAK vb.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kuruluşlarca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teşvik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ödüllerine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başvuru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690730690"/>
                  </a:ext>
                </a:extLst>
              </a:tr>
              <a:tr h="8455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H.1.2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Öncelikli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alanlarını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belirlemek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alanlarda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kapasite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uzmanlaşmayı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sağlayacak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merkezler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kurmak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açmak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995146045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PG1.2.1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Spesifik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olarak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önceliklendirilmiş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600405749"/>
                  </a:ext>
                </a:extLst>
              </a:tr>
              <a:tr h="38587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PG1.2.2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önceliklerine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açılacak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274163552"/>
                  </a:ext>
                </a:extLst>
              </a:tr>
              <a:tr h="79257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PG1.2.3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Önceliklendirilmiş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yürüten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enstitülerin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merkezlerin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düzenlediği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faaliyet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(panel/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konferans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sempozyum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kongre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vb.)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849674775"/>
                  </a:ext>
                </a:extLst>
              </a:tr>
              <a:tr h="79257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PG1.2.4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Önceliklendirilmiş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yürüten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enstitülerin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merkezlerin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ulusal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kurumlar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yaptığı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işbirliği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14896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64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0B1F0499-F1A1-4C41-9ED1-B02652A3C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92330"/>
              </p:ext>
            </p:extLst>
          </p:nvPr>
        </p:nvGraphicFramePr>
        <p:xfrm>
          <a:off x="0" y="48305"/>
          <a:ext cx="12197636" cy="6895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440">
                  <a:extLst>
                    <a:ext uri="{9D8B030D-6E8A-4147-A177-3AD203B41FA5}">
                      <a16:colId xmlns:a16="http://schemas.microsoft.com/office/drawing/2014/main" val="3712582660"/>
                    </a:ext>
                  </a:extLst>
                </a:gridCol>
                <a:gridCol w="11142196">
                  <a:extLst>
                    <a:ext uri="{9D8B030D-6E8A-4147-A177-3AD203B41FA5}">
                      <a16:colId xmlns:a16="http://schemas.microsoft.com/office/drawing/2014/main" val="2712119265"/>
                    </a:ext>
                  </a:extLst>
                </a:gridCol>
              </a:tblGrid>
              <a:tr h="40452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335" algn="l"/>
                        </a:tabLs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ARAŞTIRMA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050684"/>
                  </a:ext>
                </a:extLst>
              </a:tr>
              <a:tr h="722679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6733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 -1 SOSYAL BİLİMLER ALANINDA BİR ARAŞTIRMA ÜNİVERSİTESİ YETKİNLİĞİ KAZANMAK.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07049"/>
                  </a:ext>
                </a:extLst>
              </a:tr>
              <a:tr h="388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H.1.3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alanında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araştırmaları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tasarlamak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desteklemek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yürütmek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737317237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PG1.3.1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Tanımlanan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494109478"/>
                  </a:ext>
                </a:extLst>
              </a:tr>
              <a:tr h="37326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PG1.3.2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tarafından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desteklenen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23806622"/>
                  </a:ext>
                </a:extLst>
              </a:tr>
              <a:tr h="47672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PG1.3.3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tarafından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desteklenen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75277110"/>
                  </a:ext>
                </a:extLst>
              </a:tr>
              <a:tr h="38234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PG1.3.4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938267358"/>
                  </a:ext>
                </a:extLst>
              </a:tr>
              <a:tr h="388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H.1.4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bilimlerde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altyapısını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tanımlamak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yetkinliğini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artırmak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857951370"/>
                  </a:ext>
                </a:extLst>
              </a:tr>
              <a:tr h="40950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PG1.4.1: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master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hazırlama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763675365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PG1.4.2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Master plana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dayalı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altyapısı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için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hazırlanan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fizibilite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planı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817153439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PG1.4.3: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bilimlerdeki araştırmalara yönelik faaliyete geçen laboratuvar 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979680799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PG1.4.4: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bilimler araştırma altyapısı planının tamamlanma oranı(%)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4035583257"/>
                  </a:ext>
                </a:extLst>
              </a:tr>
              <a:tr h="3884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H.1.5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odaklı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artırmak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bunları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bilimsel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dönüştürmek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326408533"/>
                  </a:ext>
                </a:extLst>
              </a:tr>
              <a:tr h="37871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PG1.5.1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1852937488"/>
                  </a:ext>
                </a:extLst>
              </a:tr>
              <a:tr h="37780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PG1.5.2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BAP destekli proje 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2526410355"/>
                  </a:ext>
                </a:extLst>
              </a:tr>
              <a:tr h="3696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PG1.5.3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 kuruluşları ile geliştirilen işbirliği (anlaşma, protokol vb.) 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997579581"/>
                  </a:ext>
                </a:extLst>
              </a:tr>
              <a:tr h="36701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PG1.5.4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Projelerden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üretilen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nitelikli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bilimsel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35" marR="33735" marT="0" marB="0" anchor="ctr"/>
                </a:tc>
                <a:extLst>
                  <a:ext uri="{0D108BD9-81ED-4DB2-BD59-A6C34878D82A}">
                    <a16:rowId xmlns:a16="http://schemas.microsoft.com/office/drawing/2014/main" val="4175750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99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73F66D9-6A3F-4840-A303-3336AF621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218929"/>
              </p:ext>
            </p:extLst>
          </p:nvPr>
        </p:nvGraphicFramePr>
        <p:xfrm>
          <a:off x="5636" y="0"/>
          <a:ext cx="12180728" cy="6834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3820">
                  <a:extLst>
                    <a:ext uri="{9D8B030D-6E8A-4147-A177-3AD203B41FA5}">
                      <a16:colId xmlns:a16="http://schemas.microsoft.com/office/drawing/2014/main" val="3683950339"/>
                    </a:ext>
                  </a:extLst>
                </a:gridCol>
                <a:gridCol w="10986908">
                  <a:extLst>
                    <a:ext uri="{9D8B030D-6E8A-4147-A177-3AD203B41FA5}">
                      <a16:colId xmlns:a16="http://schemas.microsoft.com/office/drawing/2014/main" val="3686475606"/>
                    </a:ext>
                  </a:extLst>
                </a:gridCol>
              </a:tblGrid>
              <a:tr h="80689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EĞİTİM</a:t>
                      </a:r>
                      <a:endParaRPr lang="tr-TR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981517"/>
                  </a:ext>
                </a:extLst>
              </a:tr>
              <a:tr h="91983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 -2 ASBÜ EĞİTİM FELSEFESİ DOĞRULTUSUNDA NİTELİKLİ İNSAN KAYNAĞI YETİŞTİRMEK. 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775463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Öğrencilere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ASBÜ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çerçevesinde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belirlenen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beceri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yetkinlikleri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kazandırmak</a:t>
                      </a:r>
                      <a:r>
                        <a:rPr lang="en-US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</a:t>
                      </a:r>
                      <a:endParaRPr lang="tr-TR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805032923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2.1.1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kazandırma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derecesi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(5’li Likert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alınarak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111303092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2.1.2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eğitim-öğretim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çerçevesine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hazırlanan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izlencelerinin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25051427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2.1.3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projelerine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dahil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081295883"/>
                  </a:ext>
                </a:extLst>
              </a:tr>
              <a:tr h="53849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2.1.4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Bilimsel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mesleki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kongre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panel,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konferans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vb.)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faaliyetlere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katılan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581823230"/>
                  </a:ext>
                </a:extLst>
              </a:tr>
              <a:tr h="5076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ASBÜ’nün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felsefesi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doğrultusunda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yöntemler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431129016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üyelerinin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Eğiticilerin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katılma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096511501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Eğiticilerin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Eğitiminden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yararlanan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üyelerinin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memnuniyet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düzeyi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(5’li Likert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alınarak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996762812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Bilimler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Mükemmeliyet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Merkezinin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431749238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geliştirici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ilave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katılan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staj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ilave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müfredat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sertifikalı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vs.)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424358627"/>
                  </a:ext>
                </a:extLst>
              </a:tr>
              <a:tr h="45124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PG2.2.5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Açılan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uzaktan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564578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97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A73F66D9-6A3F-4840-A303-3336AF621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848613"/>
              </p:ext>
            </p:extLst>
          </p:nvPr>
        </p:nvGraphicFramePr>
        <p:xfrm>
          <a:off x="-76700" y="0"/>
          <a:ext cx="12274336" cy="6834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161">
                  <a:extLst>
                    <a:ext uri="{9D8B030D-6E8A-4147-A177-3AD203B41FA5}">
                      <a16:colId xmlns:a16="http://schemas.microsoft.com/office/drawing/2014/main" val="3683950339"/>
                    </a:ext>
                  </a:extLst>
                </a:gridCol>
                <a:gridCol w="11059175">
                  <a:extLst>
                    <a:ext uri="{9D8B030D-6E8A-4147-A177-3AD203B41FA5}">
                      <a16:colId xmlns:a16="http://schemas.microsoft.com/office/drawing/2014/main" val="3686475606"/>
                    </a:ext>
                  </a:extLst>
                </a:gridCol>
              </a:tblGrid>
              <a:tr h="479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EĞİTİM</a:t>
                      </a:r>
                      <a:endParaRPr lang="tr-TR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981517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dilli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kültürlü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130209163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PG2.3.1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sayısının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788735716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PG2.3.2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sayısının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elemanı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210671572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2.3.3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Değişim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kapsamında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giden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300305150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2.3.4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Değişim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kapsamında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giden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84750235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2.3.5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üniversitelerle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değişim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işbirliği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protokol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89489754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2.3.6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sunulan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ikinci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yabacı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433363571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831850" indent="-8318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Disiplinlerarası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yaklaşımla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programları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tasarlamak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uygulamak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        </a:t>
                      </a:r>
                      <a:endParaRPr lang="tr-TR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093781127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PG2.4.1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Disiplinler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sayısının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sayısına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396183852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PG2.4.2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Çift anadal ve yandal imkanı sunan program sayısı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834690322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2.4.3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 program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dışındaki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programlardan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alınabilen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seçmeli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677659280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H.2.5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Akademisyen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araştırmacı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yetiştirmeye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ulusal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uluslararası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bilinirliği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                                                                              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46631954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2.5.1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program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305906494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2.5.2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kayıtlı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2358093925"/>
                  </a:ext>
                </a:extLst>
              </a:tr>
              <a:tr h="37563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2.5.3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kayıtlı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öğrencilerin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ASBÜ’den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memnuniyet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(5’li Likert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ölçeği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alınarak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903717435"/>
                  </a:ext>
                </a:extLst>
              </a:tr>
              <a:tr h="383877"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 2.5.4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Mezun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olan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doktora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</a:t>
                      </a: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3781956574"/>
                  </a:ext>
                </a:extLst>
              </a:tr>
              <a:tr h="335993"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 2.5.5</a:t>
                      </a:r>
                      <a:endParaRPr lang="tr-TR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0" marR="2867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tezlerden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yayın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70" marR="28670" marT="0" marB="0" anchor="ctr"/>
                </a:tc>
                <a:extLst>
                  <a:ext uri="{0D108BD9-81ED-4DB2-BD59-A6C34878D82A}">
                    <a16:rowId xmlns:a16="http://schemas.microsoft.com/office/drawing/2014/main" val="1284155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80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77CF179E-C8EB-4D05-B890-9C35577F4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85706"/>
              </p:ext>
            </p:extLst>
          </p:nvPr>
        </p:nvGraphicFramePr>
        <p:xfrm>
          <a:off x="-13808" y="22503"/>
          <a:ext cx="12191999" cy="7071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256">
                  <a:extLst>
                    <a:ext uri="{9D8B030D-6E8A-4147-A177-3AD203B41FA5}">
                      <a16:colId xmlns:a16="http://schemas.microsoft.com/office/drawing/2014/main" val="3857707297"/>
                    </a:ext>
                  </a:extLst>
                </a:gridCol>
                <a:gridCol w="11050743">
                  <a:extLst>
                    <a:ext uri="{9D8B030D-6E8A-4147-A177-3AD203B41FA5}">
                      <a16:colId xmlns:a16="http://schemas.microsoft.com/office/drawing/2014/main" val="2090515616"/>
                    </a:ext>
                  </a:extLst>
                </a:gridCol>
              </a:tblGrid>
              <a:tr h="51566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GİRİŞİMCİLİK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139562"/>
                  </a:ext>
                </a:extLst>
              </a:tr>
              <a:tr h="709447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 -3 ARAŞTIRMALARI VE ÜRETİLEN BİLGİNİN FAYDAYA DÖNÜŞÜMÜNÜ TEŞVİK ETMEK ÜZERE SOSYAL YENİLİK VE GİRİŞİMCİLİĞİ DESTEKLEMEK.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439152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H.3.1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yeniliği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teşvik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amacıyla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Sosyokent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büyütmek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yetkinleştirmek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1459110402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PG3.1.1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Sosyokent’in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kuruluş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aşamasının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gerçekleşme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düzeyi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359921889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PG3.1.2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akademik ve idari personel ile öğrencilerinin, girişimcilik faaliyetlerine katılma oranı (%)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389041120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PG3.1.3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Sosyokent doluluk oranı (%)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828602935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PG3.1.4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Sosyokent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mekansal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genişleme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48989333"/>
                  </a:ext>
                </a:extLst>
              </a:tr>
              <a:tr h="534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H.3.2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yeniliği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girişimciliği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destekleyecek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motivasyon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sistemleri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4016904910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3.2.1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faaliyetlerini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doğrudan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dolaylı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olarak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projelendiren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üyesi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1180446261"/>
                  </a:ext>
                </a:extLst>
              </a:tr>
              <a:tr h="3763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3.2.2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 ve lisansüstü seviyesinde girişimcilik, teknoloji yönetimi ve inovasyon yönetimi konularında verilen ders sayısı</a:t>
                      </a:r>
                      <a:r>
                        <a:rPr lang="en-US" sz="1600" strike="sng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936650064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3.2.3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dışına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teknoloji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yönetimi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inovasyon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yönetimi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konularında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sertifika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509662488"/>
                  </a:ext>
                </a:extLst>
              </a:tr>
              <a:tr h="3437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3.2.4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yarışması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671730076"/>
                  </a:ext>
                </a:extLst>
              </a:tr>
              <a:tr h="4675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H.3.3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Toplumun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çeşitli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kesimlerinin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kamu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özel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sektör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sivil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kuruluşları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ihtiyacını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karşılayan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danışmanlık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623002321"/>
                  </a:ext>
                </a:extLst>
              </a:tr>
              <a:tr h="4203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PG3.3.1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Danışmanlıklardan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(%)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5793109"/>
                  </a:ext>
                </a:extLst>
              </a:tr>
              <a:tr h="4203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3.3.2 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Eğitimlerden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3751949301"/>
                  </a:ext>
                </a:extLst>
              </a:tr>
              <a:tr h="4203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3.3.3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 projelerinden elde edilen gelir artış oranı   (%)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1244221320"/>
                  </a:ext>
                </a:extLst>
              </a:tr>
              <a:tr h="4203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3.3.4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Açılan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tezsiz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programlardan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elde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artış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(%)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73" marR="45973" marT="0" marB="0" anchor="ctr"/>
                </a:tc>
                <a:extLst>
                  <a:ext uri="{0D108BD9-81ED-4DB2-BD59-A6C34878D82A}">
                    <a16:rowId xmlns:a16="http://schemas.microsoft.com/office/drawing/2014/main" val="239535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26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B3CCD857-0840-4D34-BA66-CABAF540C9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681301"/>
              </p:ext>
            </p:extLst>
          </p:nvPr>
        </p:nvGraphicFramePr>
        <p:xfrm>
          <a:off x="0" y="41875"/>
          <a:ext cx="12197636" cy="679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456">
                  <a:extLst>
                    <a:ext uri="{9D8B030D-6E8A-4147-A177-3AD203B41FA5}">
                      <a16:colId xmlns:a16="http://schemas.microsoft.com/office/drawing/2014/main" val="3415507282"/>
                    </a:ext>
                  </a:extLst>
                </a:gridCol>
                <a:gridCol w="10998180">
                  <a:extLst>
                    <a:ext uri="{9D8B030D-6E8A-4147-A177-3AD203B41FA5}">
                      <a16:colId xmlns:a16="http://schemas.microsoft.com/office/drawing/2014/main" val="757386238"/>
                    </a:ext>
                  </a:extLst>
                </a:gridCol>
              </a:tblGrid>
              <a:tr h="77967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TOPLUMSAL KATKI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087206"/>
                  </a:ext>
                </a:extLst>
              </a:tr>
              <a:tr h="68044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AMAÇ -4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TÜM PAYDAŞLARLA İŞBİRLİĞİ İÇERİSİNDE ÇEVRESEL, KÜLTÜREL VE SOSYAL GELİŞMEYE DESTEK VEREREK TOPLUMSAL SORUMLULUK ANLAYIŞINI GÜÇLENDİRMEK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221448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H.4.1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Üniversiteye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tahsisli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mekanlarda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yaşanmışlıkları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yansıtan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müzeler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043070908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PG4.1.1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Müzeler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avlusunu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kurmak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için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ilgili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paydaşlarla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işbirliği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610307641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PG4.1.2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Tamamlanan müze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272585471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H.4.2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Ulus'un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kültür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irfan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merkezine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dönüşmesine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katkı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sağlamak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2116572126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4.2.1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 ve civarında faaliyet gösteren paydaşlar ile ortak düzenlenen etkinlik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2464237124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4.2.2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Üniversite kampüsü olarak düşünülen alanda planlanan dönüşümün gerçekleşme oranı %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1809148767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4.2.3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Ulus’un dönüşüm master planının yapılmasına ilişkin girişim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57517830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H.4.3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Toplumsal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sorumluluk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çerçevesinde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farklı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kesimlere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yönelik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çalışmalar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77056419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PG4.3.1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sorumluluk projesi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699330827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PG4.3.2  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Çevre duyarlılığına ilişkin yapılan toplam faaliyet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2923981280"/>
                  </a:ext>
                </a:extLst>
              </a:tr>
              <a:tr h="49357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PG 4.3.3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Hizmet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toplum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kesimlerinin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memnuniyet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ortalaması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(5’li Likert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ölçeği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alınarak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42" marR="57842" marT="0" marB="0" anchor="ctr"/>
                </a:tc>
                <a:extLst>
                  <a:ext uri="{0D108BD9-81ED-4DB2-BD59-A6C34878D82A}">
                    <a16:rowId xmlns:a16="http://schemas.microsoft.com/office/drawing/2014/main" val="361128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62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7747D8DF-6767-488F-8727-FF3B6D629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622455"/>
              </p:ext>
            </p:extLst>
          </p:nvPr>
        </p:nvGraphicFramePr>
        <p:xfrm>
          <a:off x="0" y="12211"/>
          <a:ext cx="12186364" cy="6832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456">
                  <a:extLst>
                    <a:ext uri="{9D8B030D-6E8A-4147-A177-3AD203B41FA5}">
                      <a16:colId xmlns:a16="http://schemas.microsoft.com/office/drawing/2014/main" val="2556574635"/>
                    </a:ext>
                  </a:extLst>
                </a:gridCol>
                <a:gridCol w="10986908">
                  <a:extLst>
                    <a:ext uri="{9D8B030D-6E8A-4147-A177-3AD203B41FA5}">
                      <a16:colId xmlns:a16="http://schemas.microsoft.com/office/drawing/2014/main" val="3581908740"/>
                    </a:ext>
                  </a:extLst>
                </a:gridCol>
              </a:tblGrid>
              <a:tr h="63633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 KAPASİTE VE YÖNETİM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50173"/>
                  </a:ext>
                </a:extLst>
              </a:tr>
              <a:tr h="764582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AMAÇ-5 MİSYONUNU ETKİN BİR ŞEKİLDE YERİNE GETİREBİLMEK İÇİN ASBÜ KURUMSAL KAPASİTESİNİ OLUŞTURMAK VE GELİŞTİRMEK.  </a:t>
                      </a:r>
                      <a:endParaRPr lang="tr-TR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40751"/>
                  </a:ext>
                </a:extLst>
              </a:tr>
              <a:tr h="5037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H.5.1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ASBÜ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şehir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kampüsünü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gelişim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stratejisi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çerçevesinde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tasarlamak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gerçekleştirmek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303202302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5.1.1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Tarihi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Binaların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Restorasyon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51853799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5.1.2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Kampüs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Projesi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464523229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5.1.3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Derslik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Birimler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için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yapılacak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inşaatların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236565393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5.1.4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sportif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faaliyet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alanlarının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309835965"/>
                  </a:ext>
                </a:extLst>
              </a:tr>
              <a:tr h="4928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H.5.2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idari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birimlerin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süreç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altyapısını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tanımlamak,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gerçekleştirmek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geliştirmek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tr-TR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747517199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PG5.2.1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Yönetim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Bilgi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Sistemine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dahil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yazılım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4222906540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PG5.2.2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Yazılım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Donanımların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Güncelleme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14324594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5.2.3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934495996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5.2.4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idari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performans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sisteminin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tamamlanma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oranı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715613175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5.2.5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Akademik ve idari personel için performans değerlendirme sayısı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966558197"/>
                  </a:ext>
                </a:extLst>
              </a:tr>
              <a:tr h="4435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5.2.6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Geliştirilen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mobil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uygulama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sayısı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915462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83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2" name="Tablo 1">
            <a:extLst>
              <a:ext uri="{FF2B5EF4-FFF2-40B4-BE49-F238E27FC236}">
                <a16:creationId xmlns:a16="http://schemas.microsoft.com/office/drawing/2014/main" id="{7747D8DF-6767-488F-8727-FF3B6D629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75032"/>
              </p:ext>
            </p:extLst>
          </p:nvPr>
        </p:nvGraphicFramePr>
        <p:xfrm>
          <a:off x="0" y="12211"/>
          <a:ext cx="12186364" cy="6945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9456">
                  <a:extLst>
                    <a:ext uri="{9D8B030D-6E8A-4147-A177-3AD203B41FA5}">
                      <a16:colId xmlns:a16="http://schemas.microsoft.com/office/drawing/2014/main" val="2556574635"/>
                    </a:ext>
                  </a:extLst>
                </a:gridCol>
                <a:gridCol w="10986908">
                  <a:extLst>
                    <a:ext uri="{9D8B030D-6E8A-4147-A177-3AD203B41FA5}">
                      <a16:colId xmlns:a16="http://schemas.microsoft.com/office/drawing/2014/main" val="3581908740"/>
                    </a:ext>
                  </a:extLst>
                </a:gridCol>
              </a:tblGrid>
              <a:tr h="75736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tr-TR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KURUMSAL KAPASİTE VE YÖNETİM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450173"/>
                  </a:ext>
                </a:extLst>
              </a:tr>
              <a:tr h="763783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n-US" sz="1800" dirty="0">
                          <a:effectLst/>
                        </a:rPr>
                        <a:t>AMAÇ-5 MİSYONUNU ETKİN BİR ŞEKİLDE YERİNE GETİREBİLMEK İÇİN ASBÜ KURUMSAL KAPASİTESİNİ OLUŞTURMAK VE GELİŞTİRMEK. 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40751"/>
                  </a:ext>
                </a:extLst>
              </a:tr>
              <a:tr h="56204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H.5.3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effectLst/>
                        </a:rPr>
                        <a:t>Kurumsallaşma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doğrultusunda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yönetim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sistemlerini</a:t>
                      </a:r>
                      <a:r>
                        <a:rPr lang="en-US" sz="1600" b="1" dirty="0">
                          <a:effectLst/>
                        </a:rPr>
                        <a:t> ( </a:t>
                      </a:r>
                      <a:r>
                        <a:rPr lang="en-US" sz="1600" b="1" dirty="0" err="1">
                          <a:effectLst/>
                        </a:rPr>
                        <a:t>iç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kontrol</a:t>
                      </a:r>
                      <a:r>
                        <a:rPr lang="en-US" sz="1600" b="1" dirty="0">
                          <a:effectLst/>
                        </a:rPr>
                        <a:t>, </a:t>
                      </a:r>
                      <a:r>
                        <a:rPr lang="en-US" sz="1600" b="1" dirty="0" err="1">
                          <a:effectLst/>
                        </a:rPr>
                        <a:t>iç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denetim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ve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kalite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güvence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sistemi</a:t>
                      </a:r>
                      <a:r>
                        <a:rPr lang="en-US" sz="1600" b="1" dirty="0">
                          <a:effectLst/>
                        </a:rPr>
                        <a:t> vb.) </a:t>
                      </a:r>
                      <a:r>
                        <a:rPr lang="en-US" sz="1600" b="1" dirty="0" err="1">
                          <a:effectLst/>
                        </a:rPr>
                        <a:t>belirlemek</a:t>
                      </a:r>
                      <a:r>
                        <a:rPr lang="en-US" sz="1600" b="1" dirty="0">
                          <a:effectLst/>
                        </a:rPr>
                        <a:t>, </a:t>
                      </a:r>
                      <a:r>
                        <a:rPr lang="en-US" sz="1600" b="1" dirty="0" err="1">
                          <a:effectLst/>
                        </a:rPr>
                        <a:t>kurmak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ve</a:t>
                      </a:r>
                      <a:r>
                        <a:rPr lang="en-US" sz="1600" b="1" dirty="0">
                          <a:effectLst/>
                        </a:rPr>
                        <a:t> </a:t>
                      </a:r>
                      <a:r>
                        <a:rPr lang="en-US" sz="1600" b="1" dirty="0" err="1">
                          <a:effectLst/>
                        </a:rPr>
                        <a:t>etkinleştirmek</a:t>
                      </a:r>
                      <a:r>
                        <a:rPr lang="en-US" sz="1600" b="1" dirty="0">
                          <a:effectLst/>
                        </a:rPr>
                        <a:t>.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785106268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5.3.1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Kamu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İç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Kontrol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Standartlarına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Uyum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Eylem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Planındaki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eylemlerin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tamamlanma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239848075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PG 5.3.2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Kalite Komisyonu ve Alt Komisyon Faaliyet Sayısı (Eğitim, Seminer, Toplantı v.b)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44272411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5.3.3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İç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Denetim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Birimi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tarafından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denetlenen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süreç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sayısı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458334549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PG 5.3.4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İç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Denetim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Raporlarında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yer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önerilerin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gerçekleşme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245059801"/>
                  </a:ext>
                </a:extLst>
              </a:tr>
              <a:tr h="3907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H.5.4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Eğitim-öğretim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araştırma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ihtiyaçlarını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karşılayacak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şekilde</a:t>
                      </a:r>
                      <a:r>
                        <a:rPr lang="en-US" sz="1400" b="1" dirty="0">
                          <a:effectLst/>
                        </a:rPr>
                        <a:t> kütüphaneyi </a:t>
                      </a:r>
                      <a:r>
                        <a:rPr lang="en-US" sz="1400" b="1" dirty="0" err="1">
                          <a:effectLst/>
                        </a:rPr>
                        <a:t>güçlendirmek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hizmet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kalitesini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artırmak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689491628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5.4.1 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Basılı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dijital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kitap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sayısındaki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artış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787438596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5.4.2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Veri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tabanlarına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abonelik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ihtiyaç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karşılama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370021266"/>
                  </a:ext>
                </a:extLst>
              </a:tr>
              <a:tr h="38469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5.4.3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İç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dış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paydaşların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kütüphane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olanaklarından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memnuniyet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düzeyi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897043170"/>
                  </a:ext>
                </a:extLst>
              </a:tr>
              <a:tr h="4776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H.5.5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</a:rPr>
                        <a:t>Akademik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idari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birimlerin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personel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ihtiyacını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nicelik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nitelik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olarak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karşılamak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ve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gelişimlerini</a:t>
                      </a:r>
                      <a:r>
                        <a:rPr lang="en-US" sz="1400" b="1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effectLst/>
                        </a:rPr>
                        <a:t>sağlamak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tr-T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745127946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5.5.1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Akademik ve idari Personel Artış oranı (%) 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124628996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5.5.2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Akademik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İdari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Personelin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Kişisel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Mesleki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Gelişimleri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İçin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Katılım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Sağlanan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Kurs-Seminer</a:t>
                      </a:r>
                      <a:r>
                        <a:rPr lang="en-US" sz="1400" dirty="0">
                          <a:effectLst/>
                        </a:rPr>
                        <a:t> vs. </a:t>
                      </a:r>
                      <a:r>
                        <a:rPr lang="en-US" sz="1400" dirty="0" err="1">
                          <a:effectLst/>
                        </a:rPr>
                        <a:t>sayısının</a:t>
                      </a:r>
                      <a:r>
                        <a:rPr lang="en-US" sz="1400" dirty="0">
                          <a:effectLst/>
                        </a:rPr>
                        <a:t> / </a:t>
                      </a:r>
                      <a:r>
                        <a:rPr lang="en-US" sz="1400" dirty="0" err="1">
                          <a:effectLst/>
                        </a:rPr>
                        <a:t>Toplam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Personel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Sayısına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3177535342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5.5.3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Personel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eğitim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memnuniyet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oranı</a:t>
                      </a:r>
                      <a:r>
                        <a:rPr lang="en-US" sz="1400" dirty="0">
                          <a:effectLst/>
                        </a:rPr>
                        <a:t> (%)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2468446003"/>
                  </a:ext>
                </a:extLst>
              </a:tr>
              <a:tr h="35163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PG 5.5.4  </a:t>
                      </a:r>
                      <a:endParaRPr lang="tr-T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Personelin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ASBÜ’ye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aidiyet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derecesi</a:t>
                      </a:r>
                      <a:r>
                        <a:rPr lang="en-US" sz="1400" dirty="0">
                          <a:effectLst/>
                        </a:rPr>
                        <a:t> % (5’li Likert </a:t>
                      </a:r>
                      <a:r>
                        <a:rPr lang="en-US" sz="1400" dirty="0" err="1">
                          <a:effectLst/>
                        </a:rPr>
                        <a:t>ölçeği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esas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alınarak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056" marR="30056" marT="0" marB="0" anchor="ctr"/>
                </a:tc>
                <a:extLst>
                  <a:ext uri="{0D108BD9-81ED-4DB2-BD59-A6C34878D82A}">
                    <a16:rowId xmlns:a16="http://schemas.microsoft.com/office/drawing/2014/main" val="1298763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23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0B4BA8DC-36C2-42D6-B55A-33477419F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927973"/>
              </p:ext>
            </p:extLst>
          </p:nvPr>
        </p:nvGraphicFramePr>
        <p:xfrm>
          <a:off x="9416" y="36611"/>
          <a:ext cx="12188219" cy="6806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8032">
                  <a:extLst>
                    <a:ext uri="{9D8B030D-6E8A-4147-A177-3AD203B41FA5}">
                      <a16:colId xmlns:a16="http://schemas.microsoft.com/office/drawing/2014/main" val="240009871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107107012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4406636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88462404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79913957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43488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57562488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2500167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2695237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116531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73051818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5636319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25878786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08803689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6370647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2148366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36759604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47180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20128379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392385918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214290696"/>
                    </a:ext>
                  </a:extLst>
                </a:gridCol>
                <a:gridCol w="484174">
                  <a:extLst>
                    <a:ext uri="{9D8B030D-6E8A-4147-A177-3AD203B41FA5}">
                      <a16:colId xmlns:a16="http://schemas.microsoft.com/office/drawing/2014/main" val="2003500822"/>
                    </a:ext>
                  </a:extLst>
                </a:gridCol>
                <a:gridCol w="504893">
                  <a:extLst>
                    <a:ext uri="{9D8B030D-6E8A-4147-A177-3AD203B41FA5}">
                      <a16:colId xmlns:a16="http://schemas.microsoft.com/office/drawing/2014/main" val="2562214061"/>
                    </a:ext>
                  </a:extLst>
                </a:gridCol>
              </a:tblGrid>
              <a:tr h="18837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HEDEFLER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İlgili Rektör Yardımcısı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Enstitüler</a:t>
                      </a: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Fakülteler</a:t>
                      </a: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Yüksekokullar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 Sekreterlik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İdari ve Mali İşler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Strateji Geliştirme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Sağlık, Kültür ve Spor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Kütüphane ve Dokümantasyon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İşleri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 İşleri ve Teknik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 İşlem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Personel Daire Başkanlığı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Döner Sermaye İşletme Müdürlüğü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Bilimsel Araştırma Projeleri Koordinatörlüğü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Kalite Koordinasyon Birimi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 İlişkiler Ofisi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Kurumsal İletişim Ofisi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 Merkezleri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Kurul/Komisyonlar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Sürekli Eğitim Merkezi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</a:t>
                      </a:r>
                      <a:r>
                        <a:rPr lang="tr-TR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İnovasyon</a:t>
                      </a:r>
                      <a:r>
                        <a:rPr lang="tr-TR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Merkezi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vert="vert270" anchor="ctr">
                    <a:solidFill>
                      <a:srgbClr val="781E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73517"/>
                  </a:ext>
                </a:extLst>
              </a:tr>
              <a:tr h="2554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H.1.1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S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394701816"/>
                  </a:ext>
                </a:extLst>
              </a:tr>
              <a:tr h="232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H.1.2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337135058"/>
                  </a:ext>
                </a:extLst>
              </a:tr>
              <a:tr h="2371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H.1.3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3964484930"/>
                  </a:ext>
                </a:extLst>
              </a:tr>
              <a:tr h="24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H.1.4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026702850"/>
                  </a:ext>
                </a:extLst>
              </a:tr>
              <a:tr h="232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H.1.5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036206694"/>
                  </a:ext>
                </a:extLst>
              </a:tr>
              <a:tr h="23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H.2.1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536789725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H.2.2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2181131745"/>
                  </a:ext>
                </a:extLst>
              </a:tr>
              <a:tr h="2554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H.2.3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817506763"/>
                  </a:ext>
                </a:extLst>
              </a:tr>
              <a:tr h="246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H.2.4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2281970875"/>
                  </a:ext>
                </a:extLst>
              </a:tr>
              <a:tr h="2246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H.2.5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572287301"/>
                  </a:ext>
                </a:extLst>
              </a:tr>
              <a:tr h="240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H.3.1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416185515"/>
                  </a:ext>
                </a:extLst>
              </a:tr>
              <a:tr h="218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H.3.2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112061886"/>
                  </a:ext>
                </a:extLst>
              </a:tr>
              <a:tr h="234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H.3.3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2127080235"/>
                  </a:ext>
                </a:extLst>
              </a:tr>
              <a:tr h="238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H.4.1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283683193"/>
                  </a:ext>
                </a:extLst>
              </a:tr>
              <a:tr h="2304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H.4.2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809694319"/>
                  </a:ext>
                </a:extLst>
              </a:tr>
              <a:tr h="246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H.4.3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006708476"/>
                  </a:ext>
                </a:extLst>
              </a:tr>
              <a:tr h="2379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H.5.1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07667366"/>
                  </a:ext>
                </a:extLst>
              </a:tr>
              <a:tr h="228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H.5.2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3639331169"/>
                  </a:ext>
                </a:extLst>
              </a:tr>
              <a:tr h="232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H.5.3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4075056651"/>
                  </a:ext>
                </a:extLst>
              </a:tr>
              <a:tr h="2221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H.5.4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1040413804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H.5.5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>
                          <a:effectLst/>
                        </a:rPr>
                        <a:t>İ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050" dirty="0">
                          <a:effectLst/>
                        </a:rPr>
                        <a:t>İ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054" marR="31054" marT="0" marB="0" anchor="b"/>
                </a:tc>
                <a:extLst>
                  <a:ext uri="{0D108BD9-81ED-4DB2-BD59-A6C34878D82A}">
                    <a16:rowId xmlns:a16="http://schemas.microsoft.com/office/drawing/2014/main" val="2264276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1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415480" y="254727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D45F6804-C576-40BF-9066-64F723F0641C}"/>
              </a:ext>
            </a:extLst>
          </p:cNvPr>
          <p:cNvSpPr txBox="1"/>
          <p:nvPr/>
        </p:nvSpPr>
        <p:spPr>
          <a:xfrm>
            <a:off x="191344" y="1850650"/>
            <a:ext cx="11593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BİR HEDEF KARTI ÖRNEĞİ Stratejik Plandan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E6B4E5A5-9815-41F5-855D-541CA2279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26932"/>
              </p:ext>
            </p:extLst>
          </p:nvPr>
        </p:nvGraphicFramePr>
        <p:xfrm>
          <a:off x="0" y="1580"/>
          <a:ext cx="12186366" cy="7896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3320">
                  <a:extLst>
                    <a:ext uri="{9D8B030D-6E8A-4147-A177-3AD203B41FA5}">
                      <a16:colId xmlns:a16="http://schemas.microsoft.com/office/drawing/2014/main" val="1050627135"/>
                    </a:ext>
                  </a:extLst>
                </a:gridCol>
                <a:gridCol w="1109181">
                  <a:extLst>
                    <a:ext uri="{9D8B030D-6E8A-4147-A177-3AD203B41FA5}">
                      <a16:colId xmlns:a16="http://schemas.microsoft.com/office/drawing/2014/main" val="30747965"/>
                    </a:ext>
                  </a:extLst>
                </a:gridCol>
                <a:gridCol w="1226193">
                  <a:extLst>
                    <a:ext uri="{9D8B030D-6E8A-4147-A177-3AD203B41FA5}">
                      <a16:colId xmlns:a16="http://schemas.microsoft.com/office/drawing/2014/main" val="1079744415"/>
                    </a:ext>
                  </a:extLst>
                </a:gridCol>
                <a:gridCol w="836153">
                  <a:extLst>
                    <a:ext uri="{9D8B030D-6E8A-4147-A177-3AD203B41FA5}">
                      <a16:colId xmlns:a16="http://schemas.microsoft.com/office/drawing/2014/main" val="4010180977"/>
                    </a:ext>
                  </a:extLst>
                </a:gridCol>
                <a:gridCol w="836153">
                  <a:extLst>
                    <a:ext uri="{9D8B030D-6E8A-4147-A177-3AD203B41FA5}">
                      <a16:colId xmlns:a16="http://schemas.microsoft.com/office/drawing/2014/main" val="234606284"/>
                    </a:ext>
                  </a:extLst>
                </a:gridCol>
                <a:gridCol w="836153">
                  <a:extLst>
                    <a:ext uri="{9D8B030D-6E8A-4147-A177-3AD203B41FA5}">
                      <a16:colId xmlns:a16="http://schemas.microsoft.com/office/drawing/2014/main" val="2129344699"/>
                    </a:ext>
                  </a:extLst>
                </a:gridCol>
                <a:gridCol w="838589">
                  <a:extLst>
                    <a:ext uri="{9D8B030D-6E8A-4147-A177-3AD203B41FA5}">
                      <a16:colId xmlns:a16="http://schemas.microsoft.com/office/drawing/2014/main" val="2731943840"/>
                    </a:ext>
                  </a:extLst>
                </a:gridCol>
                <a:gridCol w="828838">
                  <a:extLst>
                    <a:ext uri="{9D8B030D-6E8A-4147-A177-3AD203B41FA5}">
                      <a16:colId xmlns:a16="http://schemas.microsoft.com/office/drawing/2014/main" val="4117119442"/>
                    </a:ext>
                  </a:extLst>
                </a:gridCol>
                <a:gridCol w="1170126">
                  <a:extLst>
                    <a:ext uri="{9D8B030D-6E8A-4147-A177-3AD203B41FA5}">
                      <a16:colId xmlns:a16="http://schemas.microsoft.com/office/drawing/2014/main" val="4047774505"/>
                    </a:ext>
                  </a:extLst>
                </a:gridCol>
                <a:gridCol w="1501660">
                  <a:extLst>
                    <a:ext uri="{9D8B030D-6E8A-4147-A177-3AD203B41FA5}">
                      <a16:colId xmlns:a16="http://schemas.microsoft.com/office/drawing/2014/main" val="1747275150"/>
                    </a:ext>
                  </a:extLst>
                </a:gridCol>
              </a:tblGrid>
              <a:tr h="391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100" kern="0">
                          <a:solidFill>
                            <a:schemeClr val="tx1"/>
                          </a:solidFill>
                          <a:effectLst/>
                        </a:rPr>
                        <a:t>Amaç</a:t>
                      </a:r>
                      <a:endParaRPr lang="tr-TR" sz="1200" b="1" ker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solidFill>
                            <a:schemeClr val="tx1"/>
                          </a:solidFill>
                          <a:effectLst/>
                        </a:rPr>
                        <a:t>A1. SOSYAL BİLİMLER ALANINDA BİR ARAŞTIRMA ÜNİVERSİTESİ YETKİNLİĞİ KAZANMAK.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12002"/>
                  </a:ext>
                </a:extLst>
              </a:tr>
              <a:tr h="3664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Hedef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</a:rPr>
                        <a:t>H1.3. Sosyal bilimler alanında öncü ve disiplinler arası araştırmaları tasarlamak, desteklemek ve yürütmek.</a:t>
                      </a:r>
                      <a:endParaRPr lang="tr-TR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760142"/>
                  </a:ext>
                </a:extLst>
              </a:tr>
              <a:tr h="5109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Performans Göstergeleri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>
                          <a:effectLst/>
                        </a:rPr>
                        <a:t>Hedefe Etkisi (%)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>
                          <a:effectLst/>
                        </a:rPr>
                        <a:t>Plan Dönemi Başlangıç Değeri 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>
                          <a:effectLst/>
                        </a:rPr>
                        <a:t>2020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</a:rPr>
                        <a:t>2021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</a:rPr>
                        <a:t>2022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</a:rPr>
                        <a:t>2023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600" dirty="0">
                          <a:effectLst/>
                        </a:rPr>
                        <a:t>2024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İzleme Sıklığı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Raporlama Sıklığı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1125457251"/>
                  </a:ext>
                </a:extLst>
              </a:tr>
              <a:tr h="47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PG1.3.1: Tanımlanan öncü araştırma alan sayısı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050" dirty="0">
                          <a:effectLst/>
                        </a:rPr>
                        <a:t>6 ayda 1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 dirty="0">
                          <a:effectLst/>
                        </a:rPr>
                        <a:t>Yılda 1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112298138"/>
                  </a:ext>
                </a:extLst>
              </a:tr>
              <a:tr h="5477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PG1.3.2: ASBÜ tarafından desteklenen öncü ve disiplinlerarası yayın sayısı 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25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3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4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050">
                          <a:effectLst/>
                        </a:rPr>
                        <a:t>6 ayda 1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Yılda 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4065820210"/>
                  </a:ext>
                </a:extLst>
              </a:tr>
              <a:tr h="4730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PG1.3.3. ASBÜ tarafından desteklenen öncü ve disiplinlerarası proje  sayısı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050">
                          <a:effectLst/>
                        </a:rPr>
                        <a:t>6 ayda 1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 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>
                          <a:effectLst/>
                        </a:rPr>
                        <a:t>Yılda 1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3875596143"/>
                  </a:ext>
                </a:extLst>
              </a:tr>
              <a:tr h="4692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PG1.3.4. Dış destekli  öncü ve disiplinlerarası proje  sayısı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25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0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1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2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3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>
                          <a:effectLst/>
                        </a:rPr>
                        <a:t>4</a:t>
                      </a:r>
                      <a:endParaRPr lang="tr-T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800" dirty="0">
                          <a:effectLst/>
                        </a:rPr>
                        <a:t>5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tr-TR" sz="1050">
                          <a:effectLst/>
                        </a:rPr>
                        <a:t>6 ayda 1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050" dirty="0">
                          <a:effectLst/>
                        </a:rPr>
                        <a:t>Yılda 1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extLst>
                  <a:ext uri="{0D108BD9-81ED-4DB2-BD59-A6C34878D82A}">
                    <a16:rowId xmlns:a16="http://schemas.microsoft.com/office/drawing/2014/main" val="1425812295"/>
                  </a:ext>
                </a:extLst>
              </a:tr>
              <a:tr h="2865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Sorumlu Birim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effectLst/>
                        </a:rPr>
                        <a:t>İlgil Rektör Yardımcısı</a:t>
                      </a:r>
                      <a:endParaRPr lang="tr-T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212783"/>
                  </a:ext>
                </a:extLst>
              </a:tr>
              <a:tr h="296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İş Birliği yapılacak Birim(ler)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effectLst/>
                        </a:rPr>
                        <a:t> Fakülteler; Enstitüler; Yüksekokullar, İdari ve Mali İşler Daire Başkanlığı, Bilimsel Araştırma Projeleri Koordinatörlüğü, Araştırma Yönetimi Komisyonu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036793"/>
                  </a:ext>
                </a:extLst>
              </a:tr>
              <a:tr h="668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>
                          <a:solidFill>
                            <a:schemeClr val="tx1"/>
                          </a:solidFill>
                          <a:effectLst/>
                        </a:rPr>
                        <a:t>Riskler</a:t>
                      </a:r>
                      <a:endParaRPr lang="tr-TR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Mali yetersizlikler, fiziki yetersizlikler ve yasal izinler.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İlgili projelere ilişkin kaynakların mevzuat gereği kısıtlanması ve sonucunda öncelikli proje desteklerinin yapılamaması.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Araştırma laboratuvarlarına yeterli sayı ve nitelikte personelin istihdam edilememesi.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331648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</a:rPr>
                        <a:t>Stratejiler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Öncü ve disiplinler arası araştırma projeleri için kurum içi ve kurum dışı finansal destekler aramak.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Öncü ve </a:t>
                      </a:r>
                      <a:r>
                        <a:rPr lang="tr-TR" sz="1100" dirty="0" err="1">
                          <a:effectLst/>
                        </a:rPr>
                        <a:t>disiplinlerarası</a:t>
                      </a:r>
                      <a:r>
                        <a:rPr lang="tr-TR" sz="1100" dirty="0">
                          <a:effectLst/>
                        </a:rPr>
                        <a:t> araştırma deneyimlerini incelemek ve iyi örneklerden yararlanmak.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Üniversite ölçeğinde öncü ve disiplinler arası araştırmalar için fikir geliştirme, planlama ve uygulama.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914135"/>
                  </a:ext>
                </a:extLst>
              </a:tr>
              <a:tr h="244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</a:rPr>
                        <a:t>Maliyet Tahmini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248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2.200.000,00 TL.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147015"/>
                  </a:ext>
                </a:extLst>
              </a:tr>
              <a:tr h="413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</a:rPr>
                        <a:t>Tespitler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Türkiye’nin ilk ve tek sosyal bilimler ihtisas devlet üniversitesi olarak alanında öncü araştırmalar yapmasının beklenmesi.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Bilimsel ilerlemede öncü araştırmaların sağlayacağı yüksek katkı.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Ulusal rekabet avantajı kazandıracak öncü araştırmaların yok denecek derecede az olması. </a:t>
                      </a:r>
                    </a:p>
                    <a:p>
                      <a:pPr marL="248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138531"/>
                  </a:ext>
                </a:extLst>
              </a:tr>
              <a:tr h="600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100" dirty="0">
                          <a:solidFill>
                            <a:schemeClr val="tx1"/>
                          </a:solidFill>
                          <a:effectLst/>
                        </a:rPr>
                        <a:t>İhtiyaçlar</a:t>
                      </a:r>
                      <a:endParaRPr lang="tr-T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>
                    <a:solidFill>
                      <a:srgbClr val="781E46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Araştırma konusunda öncü uluslararası kurum ve kuruluşlarla işbirliği yapmak.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 err="1">
                          <a:effectLst/>
                        </a:rPr>
                        <a:t>ASBÜ’nün</a:t>
                      </a:r>
                      <a:r>
                        <a:rPr lang="tr-TR" sz="1100" dirty="0">
                          <a:effectLst/>
                        </a:rPr>
                        <a:t> öncü ve disiplinler arası araştırmalar yapacak kapasitesini geliştirmek.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tr-TR" sz="1100" dirty="0">
                          <a:effectLst/>
                        </a:rPr>
                        <a:t>Sosyal bilimlerde öncü ve disiplinler arası araştırma altyapısını geliştirmek.</a:t>
                      </a:r>
                    </a:p>
                    <a:p>
                      <a:pPr marL="24828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 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500" marR="3550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73235"/>
                  </a:ext>
                </a:extLst>
              </a:tr>
            </a:tbl>
          </a:graphicData>
        </a:graphic>
      </p:graphicFrame>
      <p:sp>
        <p:nvSpPr>
          <p:cNvPr id="8" name="Dikdörtgen 7">
            <a:extLst>
              <a:ext uri="{FF2B5EF4-FFF2-40B4-BE49-F238E27FC236}">
                <a16:creationId xmlns:a16="http://schemas.microsoft.com/office/drawing/2014/main" id="{09EA216B-1EC8-45CA-969E-A2AABFE9337D}"/>
              </a:ext>
            </a:extLst>
          </p:cNvPr>
          <p:cNvSpPr/>
          <p:nvPr/>
        </p:nvSpPr>
        <p:spPr>
          <a:xfrm rot="19272208">
            <a:off x="761320" y="3606101"/>
            <a:ext cx="108831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HEDEF KARTI ÖRNEĞİ</a:t>
            </a:r>
          </a:p>
        </p:txBody>
      </p:sp>
    </p:spTree>
    <p:extLst>
      <p:ext uri="{BB962C8B-B14F-4D97-AF65-F5344CB8AC3E}">
        <p14:creationId xmlns:p14="http://schemas.microsoft.com/office/powerpoint/2010/main" val="188014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9736" y="0"/>
            <a:ext cx="4392488" cy="2838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MEVZUAT</a:t>
            </a:r>
          </a:p>
        </p:txBody>
      </p:sp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415480" y="254727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8" y="0"/>
            <a:ext cx="12176402" cy="6107950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7968208" y="4725144"/>
            <a:ext cx="37504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400" b="1" i="0" u="none" strike="noStrike" kern="1200" cap="none" spc="0" normalizeH="0" baseline="0" noProof="0" dirty="0">
                <a:ln w="22225">
                  <a:solidFill>
                    <a:srgbClr val="A50E82"/>
                  </a:solidFill>
                  <a:prstDash val="solid"/>
                </a:ln>
                <a:solidFill>
                  <a:srgbClr val="F9D1A9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MEVZUAT</a:t>
            </a:r>
          </a:p>
        </p:txBody>
      </p:sp>
    </p:spTree>
    <p:extLst>
      <p:ext uri="{BB962C8B-B14F-4D97-AF65-F5344CB8AC3E}">
        <p14:creationId xmlns:p14="http://schemas.microsoft.com/office/powerpoint/2010/main" val="89871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415480" y="254727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D45F6804-C576-40BF-9066-64F723F0641C}"/>
              </a:ext>
            </a:extLst>
          </p:cNvPr>
          <p:cNvSpPr txBox="1"/>
          <p:nvPr/>
        </p:nvSpPr>
        <p:spPr>
          <a:xfrm>
            <a:off x="191344" y="188640"/>
            <a:ext cx="115932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just">
              <a:buFont typeface="Wingdings" panose="05000000000000000000" pitchFamily="2" charset="2"/>
              <a:buChar char="ü"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Üniversitemiz Stratejik Planı, </a:t>
            </a:r>
            <a:r>
              <a:rPr lang="tr-TR" sz="4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2020 Yılı Stratejik Plan değerlendirme raporu  </a:t>
            </a: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Sorumlu ve İş birliği yapılacak birimlerden gelen veriler doğrultusunda hazırlanmış olup aşağıda </a:t>
            </a:r>
            <a:r>
              <a:rPr kumimoji="0" lang="tr-TR" sz="4000" b="1" i="1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performans göstergelerine yeterince ulaşılamayan verilere yer verilmiştir. </a:t>
            </a:r>
          </a:p>
          <a:p>
            <a:pPr lvl="0" algn="just">
              <a:defRPr/>
            </a:pPr>
            <a:endParaRPr kumimoji="0" lang="tr-TR" sz="4000" b="1" i="1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ü"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söz konusu performans göstergelerinin gerçekleşmesi için </a:t>
            </a:r>
            <a:r>
              <a:rPr kumimoji="0" lang="tr-TR" sz="4000" b="1" i="1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görüş ve önerileriniz </a:t>
            </a: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önem arz etmektedir.</a:t>
            </a:r>
          </a:p>
        </p:txBody>
      </p:sp>
    </p:spTree>
    <p:extLst>
      <p:ext uri="{BB962C8B-B14F-4D97-AF65-F5344CB8AC3E}">
        <p14:creationId xmlns:p14="http://schemas.microsoft.com/office/powerpoint/2010/main" val="304195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E-posta	:strateji@asbu.edu.tr</a:t>
            </a:r>
          </a:p>
          <a:p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Web	: www.asbu.edu.tr</a:t>
            </a:r>
          </a:p>
          <a:p>
            <a:r>
              <a:rPr lang="tr-TR" sz="1400" b="1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Tlf</a:t>
            </a:r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	: 0 312 5964504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199456" y="1151658"/>
            <a:ext cx="97210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b="1" dirty="0">
                <a:solidFill>
                  <a:srgbClr val="F9D1A9"/>
                </a:solidFill>
              </a:rPr>
              <a:t>Performans Göstergelerinin Gerçekleşmesine İlişkin  Görüş ve Öneriler</a:t>
            </a:r>
          </a:p>
        </p:txBody>
      </p:sp>
    </p:spTree>
    <p:extLst>
      <p:ext uri="{BB962C8B-B14F-4D97-AF65-F5344CB8AC3E}">
        <p14:creationId xmlns:p14="http://schemas.microsoft.com/office/powerpoint/2010/main" val="290248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AB3DA0BD-4532-4F9E-B331-FE2755F11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903620"/>
              </p:ext>
            </p:extLst>
          </p:nvPr>
        </p:nvGraphicFramePr>
        <p:xfrm>
          <a:off x="-31995" y="0"/>
          <a:ext cx="12192000" cy="2924944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1306449822"/>
                    </a:ext>
                  </a:extLst>
                </a:gridCol>
                <a:gridCol w="1272566">
                  <a:extLst>
                    <a:ext uri="{9D8B030D-6E8A-4147-A177-3AD203B41FA5}">
                      <a16:colId xmlns:a16="http://schemas.microsoft.com/office/drawing/2014/main" val="1837043976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813276489"/>
                    </a:ext>
                  </a:extLst>
                </a:gridCol>
              </a:tblGrid>
              <a:tr h="8175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24238"/>
                  </a:ext>
                </a:extLst>
              </a:tr>
              <a:tr h="101735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H1.1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795" marR="8795" marT="87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 Performansı Bakımından Sosyal Bilimler Alanında Türkiye'de İlk 10 Üniversite Arasına Yerleşmek</a:t>
                      </a:r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30941"/>
                  </a:ext>
                </a:extLst>
              </a:tr>
              <a:tr h="545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H1.1 Performansı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%72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5864"/>
                  </a:ext>
                </a:extLst>
              </a:tr>
              <a:tr h="545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AKADEMİK BİRİMLER, KALİTE KOORDİNASYON BİRİMİ, BİLGİ İŞLEM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759461"/>
                  </a:ext>
                </a:extLst>
              </a:tr>
            </a:tbl>
          </a:graphicData>
        </a:graphic>
      </p:graphicFrame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E066DAD1-AB9F-4A8D-AC27-8DCA436DE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698760"/>
              </p:ext>
            </p:extLst>
          </p:nvPr>
        </p:nvGraphicFramePr>
        <p:xfrm>
          <a:off x="-31995" y="2924944"/>
          <a:ext cx="12229629" cy="3888433"/>
        </p:xfrm>
        <a:graphic>
          <a:graphicData uri="http://schemas.openxmlformats.org/drawingml/2006/table">
            <a:tbl>
              <a:tblPr/>
              <a:tblGrid>
                <a:gridCol w="3325802">
                  <a:extLst>
                    <a:ext uri="{9D8B030D-6E8A-4147-A177-3AD203B41FA5}">
                      <a16:colId xmlns:a16="http://schemas.microsoft.com/office/drawing/2014/main" val="2348763153"/>
                    </a:ext>
                  </a:extLst>
                </a:gridCol>
                <a:gridCol w="1279154">
                  <a:extLst>
                    <a:ext uri="{9D8B030D-6E8A-4147-A177-3AD203B41FA5}">
                      <a16:colId xmlns:a16="http://schemas.microsoft.com/office/drawing/2014/main" val="3363032951"/>
                    </a:ext>
                  </a:extLst>
                </a:gridCol>
                <a:gridCol w="1699449">
                  <a:extLst>
                    <a:ext uri="{9D8B030D-6E8A-4147-A177-3AD203B41FA5}">
                      <a16:colId xmlns:a16="http://schemas.microsoft.com/office/drawing/2014/main" val="428639463"/>
                    </a:ext>
                  </a:extLst>
                </a:gridCol>
                <a:gridCol w="2357298">
                  <a:extLst>
                    <a:ext uri="{9D8B030D-6E8A-4147-A177-3AD203B41FA5}">
                      <a16:colId xmlns:a16="http://schemas.microsoft.com/office/drawing/2014/main" val="208561598"/>
                    </a:ext>
                  </a:extLst>
                </a:gridCol>
                <a:gridCol w="1850207">
                  <a:extLst>
                    <a:ext uri="{9D8B030D-6E8A-4147-A177-3AD203B41FA5}">
                      <a16:colId xmlns:a16="http://schemas.microsoft.com/office/drawing/2014/main" val="3528968870"/>
                    </a:ext>
                  </a:extLst>
                </a:gridCol>
                <a:gridCol w="1717719">
                  <a:extLst>
                    <a:ext uri="{9D8B030D-6E8A-4147-A177-3AD203B41FA5}">
                      <a16:colId xmlns:a16="http://schemas.microsoft.com/office/drawing/2014/main" val="3786252602"/>
                    </a:ext>
                  </a:extLst>
                </a:gridCol>
              </a:tblGrid>
              <a:tr h="82256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Hedefe Etkisi (%)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Dönemi Başlangıç Değeri* (A) 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Yılsonu Hedeflenen Değer (B)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Gerçekleşme Değeri ( C )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(%)                (C-A)/(B-A) 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952717"/>
                  </a:ext>
                </a:extLst>
              </a:tr>
              <a:tr h="93852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PG1.1.2: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Scopus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ve ESCI kapsamında taranan dergi ve kitaplarda öğretim üyesi başına düşen yayın sayısı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0,18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0,20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0,15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-%131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173526"/>
                  </a:ext>
                </a:extLst>
              </a:tr>
              <a:tr h="544897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8566" marR="8566" marT="85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894742"/>
                  </a:ext>
                </a:extLst>
              </a:tr>
              <a:tr h="1582443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8566" marR="8566" marT="85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955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63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A49E6CEC-C96A-4654-ABFF-05B64F0A0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64042"/>
              </p:ext>
            </p:extLst>
          </p:nvPr>
        </p:nvGraphicFramePr>
        <p:xfrm>
          <a:off x="-32092" y="2934587"/>
          <a:ext cx="12192000" cy="4046928"/>
        </p:xfrm>
        <a:graphic>
          <a:graphicData uri="http://schemas.openxmlformats.org/drawingml/2006/table">
            <a:tbl>
              <a:tblPr/>
              <a:tblGrid>
                <a:gridCol w="3315569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7521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94218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5004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44512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12437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84865">
                <a:tc gridSpan="2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tr-TR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tr-TR" sz="18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AKADEMİK BİRİMLER, KALİTE KOORDİNASYON BİRİMİ, BİLGİ İŞLEM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59435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61538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PG1.1.3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ULAKBİM TR dizinde ve diğer endekslerde taranan dergilerde öğretim üyesi başına düşen yayın sayısı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0,8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0,83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2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%15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7089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657925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E33FA473-1A13-4261-B0BA-EC9383F81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78563"/>
              </p:ext>
            </p:extLst>
          </p:nvPr>
        </p:nvGraphicFramePr>
        <p:xfrm>
          <a:off x="-31995" y="0"/>
          <a:ext cx="12192000" cy="2924944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1306449822"/>
                    </a:ext>
                  </a:extLst>
                </a:gridCol>
                <a:gridCol w="1272566">
                  <a:extLst>
                    <a:ext uri="{9D8B030D-6E8A-4147-A177-3AD203B41FA5}">
                      <a16:colId xmlns:a16="http://schemas.microsoft.com/office/drawing/2014/main" val="1837043976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813276489"/>
                    </a:ext>
                  </a:extLst>
                </a:gridCol>
              </a:tblGrid>
              <a:tr h="8175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24238"/>
                  </a:ext>
                </a:extLst>
              </a:tr>
              <a:tr h="101735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H1.1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795" marR="8795" marT="87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 Performansı Bakımından Sosyal Bilimler Alanında Türkiye'de İlk 10 Üniversite Arasına Yerleşmek</a:t>
                      </a:r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330941"/>
                  </a:ext>
                </a:extLst>
              </a:tr>
              <a:tr h="545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H1.1 Performansı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%72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735864"/>
                  </a:ext>
                </a:extLst>
              </a:tr>
              <a:tr h="545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8795" marR="8795" marT="87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AKADEMİK BİRİMLER, KALİTE KOORDİNASYON BİRİMİ, BİLGİ İŞLEM</a:t>
                      </a:r>
                    </a:p>
                  </a:txBody>
                  <a:tcPr marL="8795" marR="8795" marT="87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759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41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300085"/>
              </p:ext>
            </p:extLst>
          </p:nvPr>
        </p:nvGraphicFramePr>
        <p:xfrm>
          <a:off x="0" y="0"/>
          <a:ext cx="12192000" cy="2195832"/>
        </p:xfrm>
        <a:graphic>
          <a:graphicData uri="http://schemas.openxmlformats.org/drawingml/2006/table">
            <a:tbl>
              <a:tblPr/>
              <a:tblGrid>
                <a:gridCol w="3311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07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</a:txBody>
                  <a:tcPr marL="7515" marR="7515" marT="7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786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H1.2</a:t>
                      </a:r>
                    </a:p>
                  </a:txBody>
                  <a:tcPr marL="7515" marR="7515" marT="7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15" marR="7515" marT="75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Öncelikli Kurumsal Araştırma Alanlarını Belirlemek, Bu Alanlarda Kurumsal Kapasite </a:t>
                      </a:r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Geliştirmek,Uzmanlaşmayı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Sağlayacak Merkezler Kurmak ve Lisansüstü Programlar Açmak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H1.2 Performansı </a:t>
                      </a:r>
                    </a:p>
                  </a:txBody>
                  <a:tcPr marL="7515" marR="7515" marT="75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%75</a:t>
                      </a:r>
                    </a:p>
                  </a:txBody>
                  <a:tcPr marL="7515" marR="7515" marT="75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CA8D9EDC-10AA-4974-A259-E9E7B328A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70092"/>
              </p:ext>
            </p:extLst>
          </p:nvPr>
        </p:nvGraphicFramePr>
        <p:xfrm>
          <a:off x="-9994" y="2195832"/>
          <a:ext cx="12192000" cy="4662168"/>
        </p:xfrm>
        <a:graphic>
          <a:graphicData uri="http://schemas.openxmlformats.org/drawingml/2006/table">
            <a:tbl>
              <a:tblPr/>
              <a:tblGrid>
                <a:gridCol w="3315568">
                  <a:extLst>
                    <a:ext uri="{9D8B030D-6E8A-4147-A177-3AD203B41FA5}">
                      <a16:colId xmlns:a16="http://schemas.microsoft.com/office/drawing/2014/main" val="3602624129"/>
                    </a:ext>
                  </a:extLst>
                </a:gridCol>
                <a:gridCol w="1275218">
                  <a:extLst>
                    <a:ext uri="{9D8B030D-6E8A-4147-A177-3AD203B41FA5}">
                      <a16:colId xmlns:a16="http://schemas.microsoft.com/office/drawing/2014/main" val="913575447"/>
                    </a:ext>
                  </a:extLst>
                </a:gridCol>
                <a:gridCol w="1694219">
                  <a:extLst>
                    <a:ext uri="{9D8B030D-6E8A-4147-A177-3AD203B41FA5}">
                      <a16:colId xmlns:a16="http://schemas.microsoft.com/office/drawing/2014/main" val="1391464939"/>
                    </a:ext>
                  </a:extLst>
                </a:gridCol>
                <a:gridCol w="2350046">
                  <a:extLst>
                    <a:ext uri="{9D8B030D-6E8A-4147-A177-3AD203B41FA5}">
                      <a16:colId xmlns:a16="http://schemas.microsoft.com/office/drawing/2014/main" val="4064069752"/>
                    </a:ext>
                  </a:extLst>
                </a:gridCol>
                <a:gridCol w="1844513">
                  <a:extLst>
                    <a:ext uri="{9D8B030D-6E8A-4147-A177-3AD203B41FA5}">
                      <a16:colId xmlns:a16="http://schemas.microsoft.com/office/drawing/2014/main" val="1443396553"/>
                    </a:ext>
                  </a:extLst>
                </a:gridCol>
                <a:gridCol w="1712436">
                  <a:extLst>
                    <a:ext uri="{9D8B030D-6E8A-4147-A177-3AD203B41FA5}">
                      <a16:colId xmlns:a16="http://schemas.microsoft.com/office/drawing/2014/main" val="3122382469"/>
                    </a:ext>
                  </a:extLst>
                </a:gridCol>
              </a:tblGrid>
              <a:tr h="6279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6548" marR="6548" marT="6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ENSTİTÜLER, ARAŞTIRMA MERKEZLERİ, BAP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753228"/>
                  </a:ext>
                </a:extLst>
              </a:tr>
              <a:tr h="62693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6548" marR="6548" marT="6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Hedefe Etkisi (%) 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Dönemi Başlangıç Değeri* (A)  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Yılsonu Hedeflenen Değer (B)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Gerçekleşme Değeri ( C )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(%)                (C-A)/(B-A) 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814987"/>
                  </a:ext>
                </a:extLst>
              </a:tr>
              <a:tr h="141857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PG1.2.4: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Önceliklendirilmiş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araştırma alanlarında akademik çalışmalar yürüten enstitülerin / merkezlerin ulusal/ uluslararası kurumlar ile yaptığı işbirliği sayısı 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548" marR="6548" marT="65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548" marR="6548" marT="65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64950"/>
                  </a:ext>
                </a:extLst>
              </a:tr>
              <a:tr h="509377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6548" marR="6548" marT="654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654951"/>
                  </a:ext>
                </a:extLst>
              </a:tr>
              <a:tr h="147928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6548" marR="6548" marT="65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738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83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7E3DD6BA-6787-4065-BB12-0656F1CFC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443694"/>
              </p:ext>
            </p:extLst>
          </p:nvPr>
        </p:nvGraphicFramePr>
        <p:xfrm>
          <a:off x="33172" y="1"/>
          <a:ext cx="12158828" cy="1988840"/>
        </p:xfrm>
        <a:graphic>
          <a:graphicData uri="http://schemas.openxmlformats.org/drawingml/2006/table">
            <a:tbl>
              <a:tblPr/>
              <a:tblGrid>
                <a:gridCol w="3302398">
                  <a:extLst>
                    <a:ext uri="{9D8B030D-6E8A-4147-A177-3AD203B41FA5}">
                      <a16:colId xmlns:a16="http://schemas.microsoft.com/office/drawing/2014/main" val="1304643782"/>
                    </a:ext>
                  </a:extLst>
                </a:gridCol>
                <a:gridCol w="1269103">
                  <a:extLst>
                    <a:ext uri="{9D8B030D-6E8A-4147-A177-3AD203B41FA5}">
                      <a16:colId xmlns:a16="http://schemas.microsoft.com/office/drawing/2014/main" val="2393703498"/>
                    </a:ext>
                  </a:extLst>
                </a:gridCol>
                <a:gridCol w="7587327">
                  <a:extLst>
                    <a:ext uri="{9D8B030D-6E8A-4147-A177-3AD203B41FA5}">
                      <a16:colId xmlns:a16="http://schemas.microsoft.com/office/drawing/2014/main" val="3784710853"/>
                    </a:ext>
                  </a:extLst>
                </a:gridCol>
              </a:tblGrid>
              <a:tr h="6944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(ARAŞTIRMA)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761223"/>
                  </a:ext>
                </a:extLst>
              </a:tr>
              <a:tr h="69758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H1.3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8" marR="8648" marT="86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Öncü ve Disiplinler Arası Araştırmaları Tasarlamak, Desteklemek ve Yürütmek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524272"/>
                  </a:ext>
                </a:extLst>
              </a:tr>
              <a:tr h="59684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H1.3 Performansı 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%50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664265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4B2A47F-DB80-4C4A-B604-6931B0473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4135"/>
              </p:ext>
            </p:extLst>
          </p:nvPr>
        </p:nvGraphicFramePr>
        <p:xfrm>
          <a:off x="27341" y="1988840"/>
          <a:ext cx="12170489" cy="4869159"/>
        </p:xfrm>
        <a:graphic>
          <a:graphicData uri="http://schemas.openxmlformats.org/drawingml/2006/table">
            <a:tbl>
              <a:tblPr/>
              <a:tblGrid>
                <a:gridCol w="3210561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4593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51438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2152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1863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8545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0142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ENSTİTÜLER, ARAŞTIRMA MERKEZLERİ, DÖNER SERMAYE, BİLİMSEL ARAŞTIRMA PROJELERİ KOORDİNATÖRLÜĞÜ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111887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93581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PG1.3.2:</a:t>
                      </a:r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tarafından desteklenen öncü ve disiplinler arası yayın sayısı </a:t>
                      </a:r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9246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2058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67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7E3DD6BA-6787-4065-BB12-0656F1CFC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92101"/>
              </p:ext>
            </p:extLst>
          </p:nvPr>
        </p:nvGraphicFramePr>
        <p:xfrm>
          <a:off x="33172" y="1"/>
          <a:ext cx="12158828" cy="2204863"/>
        </p:xfrm>
        <a:graphic>
          <a:graphicData uri="http://schemas.openxmlformats.org/drawingml/2006/table">
            <a:tbl>
              <a:tblPr/>
              <a:tblGrid>
                <a:gridCol w="3302398">
                  <a:extLst>
                    <a:ext uri="{9D8B030D-6E8A-4147-A177-3AD203B41FA5}">
                      <a16:colId xmlns:a16="http://schemas.microsoft.com/office/drawing/2014/main" val="1304643782"/>
                    </a:ext>
                  </a:extLst>
                </a:gridCol>
                <a:gridCol w="1269103">
                  <a:extLst>
                    <a:ext uri="{9D8B030D-6E8A-4147-A177-3AD203B41FA5}">
                      <a16:colId xmlns:a16="http://schemas.microsoft.com/office/drawing/2014/main" val="2393703498"/>
                    </a:ext>
                  </a:extLst>
                </a:gridCol>
                <a:gridCol w="7587327">
                  <a:extLst>
                    <a:ext uri="{9D8B030D-6E8A-4147-A177-3AD203B41FA5}">
                      <a16:colId xmlns:a16="http://schemas.microsoft.com/office/drawing/2014/main" val="3784710853"/>
                    </a:ext>
                  </a:extLst>
                </a:gridCol>
              </a:tblGrid>
              <a:tr h="7698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761223"/>
                  </a:ext>
                </a:extLst>
              </a:tr>
              <a:tr h="77335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H1.3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48" marR="8648" marT="864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Öncü ve Disiplinler Arası Araştırmaları Tasarlamak, Desteklemek ve Yürütmek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524272"/>
                  </a:ext>
                </a:extLst>
              </a:tr>
              <a:tr h="6616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H1.3 Performansı </a:t>
                      </a:r>
                    </a:p>
                  </a:txBody>
                  <a:tcPr marL="8648" marR="8648" marT="864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%50</a:t>
                      </a:r>
                    </a:p>
                  </a:txBody>
                  <a:tcPr marL="8648" marR="8648" marT="864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664265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18EBD8CB-6DDC-4BD6-9318-68FAA3E6B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82087"/>
              </p:ext>
            </p:extLst>
          </p:nvPr>
        </p:nvGraphicFramePr>
        <p:xfrm>
          <a:off x="0" y="2204864"/>
          <a:ext cx="12158829" cy="4653135"/>
        </p:xfrm>
        <a:graphic>
          <a:graphicData uri="http://schemas.openxmlformats.org/drawingml/2006/table">
            <a:tbl>
              <a:tblPr/>
              <a:tblGrid>
                <a:gridCol w="3207486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598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08516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69879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0079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6889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8305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ENSTİTÜLER VE BAP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134444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8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60513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PG1.3.3: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tarafından desteklenen öncü ve disiplinler arası proje sayısı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6876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651742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34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356149"/>
              </p:ext>
            </p:extLst>
          </p:nvPr>
        </p:nvGraphicFramePr>
        <p:xfrm>
          <a:off x="0" y="0"/>
          <a:ext cx="12192000" cy="7519518"/>
        </p:xfrm>
        <a:graphic>
          <a:graphicData uri="http://schemas.openxmlformats.org/drawingml/2006/table">
            <a:tbl>
              <a:tblPr/>
              <a:tblGrid>
                <a:gridCol w="3315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00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5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2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691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A1 (Araştırma)</a:t>
                      </a:r>
                    </a:p>
                    <a:p>
                      <a:pPr algn="l" fontAlgn="ctr"/>
                      <a:endParaRPr lang="tr-T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Alanında Bir Araştırma Üniversitesi Yetkinliği Kazanmak  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6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H1.4</a:t>
                      </a: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551" marR="3551" marT="355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Bilimlerde  Araştırma Altyapısını Tanımlamak , Geliştirmek ve Yetkinliğini  Artırmak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4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H1.4 Performansı </a:t>
                      </a: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BAP VE GENEL SEKRETERLİK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10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3551" marR="3551" marT="355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Hedefe Etkisi (%) 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Plan Dönemi Başlangıç Değeri* (A)  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Yılsonu Hedeflenen Değer (B)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İzleme Dönemindeki Gerçekleşme Değeri ( C )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(%)                (C-A)/(B-A) 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510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PG1.4.1: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bilimler araştırma altyapı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master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planı hazırlama oranı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551" marR="3551" marT="35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173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1718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180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824625"/>
              </p:ext>
            </p:extLst>
          </p:nvPr>
        </p:nvGraphicFramePr>
        <p:xfrm>
          <a:off x="0" y="489"/>
          <a:ext cx="12192000" cy="1735292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47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8329" marR="8329" marT="83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8329" marR="8329" marT="83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80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H2.1</a:t>
                      </a:r>
                    </a:p>
                  </a:txBody>
                  <a:tcPr marL="8329" marR="8329" marT="83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329" marR="8329" marT="83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Öğrencilere ASBÜ Eğitim ve Öğretimi Çerçevesinde Belirlenen Bilgi, Beceri ve yetkinlikleri Kazandırmak</a:t>
                      </a:r>
                    </a:p>
                  </a:txBody>
                  <a:tcPr marL="8329" marR="8329" marT="83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1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H2.1 Performansı </a:t>
                      </a:r>
                    </a:p>
                  </a:txBody>
                  <a:tcPr marL="8329" marR="8329" marT="832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%90</a:t>
                      </a:r>
                    </a:p>
                  </a:txBody>
                  <a:tcPr marL="8329" marR="8329" marT="83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904A123-0878-46E8-A50F-1D3D81FDD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038607"/>
              </p:ext>
            </p:extLst>
          </p:nvPr>
        </p:nvGraphicFramePr>
        <p:xfrm>
          <a:off x="0" y="1735780"/>
          <a:ext cx="12192001" cy="5112566"/>
        </p:xfrm>
        <a:graphic>
          <a:graphicData uri="http://schemas.openxmlformats.org/drawingml/2006/table">
            <a:tbl>
              <a:tblPr/>
              <a:tblGrid>
                <a:gridCol w="3216236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67595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35072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6345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5153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31600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1601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Birimler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9196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133261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PG2.1.4:B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ilimsel ya da mesleki (kongre, panel, konferans vb.) faaliyetlere katılan öğrenci sayısı / toplam öğrenci %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45" marR="6645" marT="66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645" marR="6645" marT="6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0755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64418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7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10912"/>
              </p:ext>
            </p:extLst>
          </p:nvPr>
        </p:nvGraphicFramePr>
        <p:xfrm>
          <a:off x="5637" y="9032"/>
          <a:ext cx="12186365" cy="2123824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68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20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6" marR="3946" marT="39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ASBÜ'nün</a:t>
                      </a: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Eğitim Felsefesi Doğrultusunda Kurumsal Kültür, Yapı, Altyapı ve Yöntemler Geliştirmek 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8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 Performansı 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B260411D-8D6A-4EB5-ABE7-15B6730DD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613046"/>
              </p:ext>
            </p:extLst>
          </p:nvPr>
        </p:nvGraphicFramePr>
        <p:xfrm>
          <a:off x="0" y="2132856"/>
          <a:ext cx="12176411" cy="4690566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4809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Sürekli Eğitim Merkezi ile 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6317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5983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PG2.2.1: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öğretim üyelerinin ''Eğiticilerin Eğitimi '' programına katılma oranı %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45337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87412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97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E88FD1-A755-444D-964F-FBFB70A5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760" y="580881"/>
            <a:ext cx="49685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SUNU PLANI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EE88FD1-A755-444D-964F-FBFB70A5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75" y="1936823"/>
            <a:ext cx="11089232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92075" algn="l"/>
                <a:tab pos="182563" algn="l"/>
              </a:tabLst>
              <a:defRPr/>
            </a:pPr>
            <a:r>
              <a:rPr kumimoji="0" lang="tr-TR" altLang="tr-TR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Mevzuat</a:t>
            </a:r>
            <a:r>
              <a:rPr kumimoji="0" lang="tr-TR" altLang="tr-TR" sz="3600" b="1" i="0" u="none" strike="noStrike" kern="1200" cap="none" spc="0" normalizeH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ilgili bölümler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tr-TR" altLang="tr-TR" sz="3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Amaç ve hedefler</a:t>
            </a: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tr-TR" altLang="tr-TR" sz="3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Performans Göstergelerinin gerçekleşmesine ilişkin görüş ve öneriler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88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050798"/>
              </p:ext>
            </p:extLst>
          </p:nvPr>
        </p:nvGraphicFramePr>
        <p:xfrm>
          <a:off x="5637" y="9032"/>
          <a:ext cx="12186365" cy="1916442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0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44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6" marR="3946" marT="39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ASBÜ'nün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Eğitim Felsefesi Doğrultusunda Kurumsal Kültür, Yapı, Altyapı ve Yöntemler Geliştirmek 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 Performansı 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D1E153AC-2415-4DC7-9109-1A1AB778B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045832"/>
              </p:ext>
            </p:extLst>
          </p:nvPr>
        </p:nvGraphicFramePr>
        <p:xfrm>
          <a:off x="7794" y="1925474"/>
          <a:ext cx="12176411" cy="4932526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Sürekli Eğitim Merkezi ile 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PG2.2.2: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Eğiticilerin Eğitiminden yararlanan öğretim üyelerinin memnuniyet düzeyi (5'li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Likert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ölçeği esas alınarak)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3" marR="6243" marT="624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243" marR="6243" marT="62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09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616852"/>
              </p:ext>
            </p:extLst>
          </p:nvPr>
        </p:nvGraphicFramePr>
        <p:xfrm>
          <a:off x="5637" y="9032"/>
          <a:ext cx="12186365" cy="1916442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0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44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6" marR="3946" marT="39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ASBÜ'nün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Eğitim Felsefesi Doğrultusunda Kurumsal Kültür, Yapı, Altyapı ve Yöntemler Geliştirmek 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 Performansı 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0F74C321-36A4-452E-A624-C4179672C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175166"/>
              </p:ext>
            </p:extLst>
          </p:nvPr>
        </p:nvGraphicFramePr>
        <p:xfrm>
          <a:off x="0" y="1913241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Sekreterlik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PG2.2.3: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''Sosyal Bilimler  Eğitimi Mükemmeliyet Merkezinin'' tamamlanma oranı %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76" marR="6276" marT="6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276" marR="6276" marT="6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02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983353"/>
              </p:ext>
            </p:extLst>
          </p:nvPr>
        </p:nvGraphicFramePr>
        <p:xfrm>
          <a:off x="5637" y="9032"/>
          <a:ext cx="12186365" cy="1916442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0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44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6" marR="3946" marT="394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ASBÜ'nün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Eğitim Felsefesi Doğrultusunda Kurumsal Kültür, Yapı, Altyapı ve Yöntemler Geliştirmek 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9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H2.2 Performansı </a:t>
                      </a:r>
                    </a:p>
                  </a:txBody>
                  <a:tcPr marL="3946" marR="3946" marT="39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3946" marR="3946" marT="39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E973C5A-009A-4203-99CF-A85FD4470B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79048"/>
              </p:ext>
            </p:extLst>
          </p:nvPr>
        </p:nvGraphicFramePr>
        <p:xfrm>
          <a:off x="15589" y="1916287"/>
          <a:ext cx="12176411" cy="493268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Birimler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PG2.2.4: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Yetkinlik geliştirici ilave programlara katılan öğrenci sayısı/toplam öğrenci sayısı (staj, ilave müfredat, sertifikalı program vs. ) %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98" marR="6398" marT="6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63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570963"/>
              </p:ext>
            </p:extLst>
          </p:nvPr>
        </p:nvGraphicFramePr>
        <p:xfrm>
          <a:off x="32165" y="11944"/>
          <a:ext cx="12186575" cy="2192919"/>
        </p:xfrm>
        <a:graphic>
          <a:graphicData uri="http://schemas.openxmlformats.org/drawingml/2006/table">
            <a:tbl>
              <a:tblPr/>
              <a:tblGrid>
                <a:gridCol w="330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6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4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4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H2.3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74" marR="9174" marT="91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Çok Dilli ve Çok Kültürlü Uluslararası Bir Üniversite Olmak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2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H2.3 Performansı 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%76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0F6F5574-B8E3-48D4-BB7E-9A0545A05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729246"/>
              </p:ext>
            </p:extLst>
          </p:nvPr>
        </p:nvGraphicFramePr>
        <p:xfrm>
          <a:off x="0" y="2204864"/>
          <a:ext cx="12186575" cy="4659199"/>
        </p:xfrm>
        <a:graphic>
          <a:graphicData uri="http://schemas.openxmlformats.org/drawingml/2006/table">
            <a:tbl>
              <a:tblPr/>
              <a:tblGrid>
                <a:gridCol w="3214805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8915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2415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5287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4323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30830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0563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Uluslararası Ofis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7642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98317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PG2.3.3: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Değişim programları kapsamında gelen ve giden öğrenci sayısı 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36" marR="5936" marT="59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%30</a:t>
                      </a:r>
                    </a:p>
                  </a:txBody>
                  <a:tcPr marL="5936" marR="5936" marT="5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13192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8077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52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030102"/>
              </p:ext>
            </p:extLst>
          </p:nvPr>
        </p:nvGraphicFramePr>
        <p:xfrm>
          <a:off x="32165" y="0"/>
          <a:ext cx="12186575" cy="2132855"/>
        </p:xfrm>
        <a:graphic>
          <a:graphicData uri="http://schemas.openxmlformats.org/drawingml/2006/table">
            <a:tbl>
              <a:tblPr/>
              <a:tblGrid>
                <a:gridCol w="330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06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82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82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H2.3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174" marR="9174" marT="91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Çok Dilli ve Çok Kültürlü Uluslararası Bir Üniversite Olmak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2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H2.3 Performansı </a:t>
                      </a:r>
                    </a:p>
                  </a:txBody>
                  <a:tcPr marL="9174" marR="9174" marT="91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%76</a:t>
                      </a:r>
                    </a:p>
                  </a:txBody>
                  <a:tcPr marL="9174" marR="9174" marT="91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866E17C-8A48-4871-B588-9182E22BE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875173"/>
              </p:ext>
            </p:extLst>
          </p:nvPr>
        </p:nvGraphicFramePr>
        <p:xfrm>
          <a:off x="0" y="2132856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Uluslararası Ofis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PG2.3.4: 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Değişim programları kapsamında gelen ve giden öğretim üyesi  sayısı 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26" marR="5926" marT="5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221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637317"/>
              </p:ext>
            </p:extLst>
          </p:nvPr>
        </p:nvGraphicFramePr>
        <p:xfrm>
          <a:off x="5636" y="-8059"/>
          <a:ext cx="12186364" cy="2068908"/>
        </p:xfrm>
        <a:graphic>
          <a:graphicData uri="http://schemas.openxmlformats.org/drawingml/2006/table">
            <a:tbl>
              <a:tblPr/>
              <a:tblGrid>
                <a:gridCol w="330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05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4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3" marR="8903" marT="89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Akademisyen ve Araştırmacı Yetiştirmeye Yönelik Ulusal ve Uluslararası Bilinirliği Olan Bir Üniversite Olmak.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 Performansı 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70402B4B-074D-42C2-A224-E8D898ACB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491645"/>
              </p:ext>
            </p:extLst>
          </p:nvPr>
        </p:nvGraphicFramePr>
        <p:xfrm>
          <a:off x="15589" y="2060850"/>
          <a:ext cx="12176411" cy="4875826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620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Öğrenci İşleri Daire Başkanlığı ve Enstitüler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669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6337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PG2.5.3: 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Lisansüstü  programlara kayıtlı öğrencilerin 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ASBÜ'den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memnuniyet oranı (5'li </a:t>
                      </a:r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Likert</a:t>
                      </a:r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ölçeği esas alınarak)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98" marR="6398" marT="63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-%1500</a:t>
                      </a:r>
                    </a:p>
                  </a:txBody>
                  <a:tcPr marL="6398" marR="6398" marT="63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6173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2176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82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999848"/>
              </p:ext>
            </p:extLst>
          </p:nvPr>
        </p:nvGraphicFramePr>
        <p:xfrm>
          <a:off x="5636" y="-8059"/>
          <a:ext cx="12186364" cy="2033508"/>
        </p:xfrm>
        <a:graphic>
          <a:graphicData uri="http://schemas.openxmlformats.org/drawingml/2006/table">
            <a:tbl>
              <a:tblPr/>
              <a:tblGrid>
                <a:gridCol w="330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045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68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3" marR="8903" marT="89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Akademisyen ve Araştırmacı Yetiştirmeye Yönelik Ulusal ve Uluslararası Bilinirliği Olan Bir Üniversite Olmak.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36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 Performansı 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69C437D7-11B0-448A-9635-D8732AFFF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624572"/>
              </p:ext>
            </p:extLst>
          </p:nvPr>
        </p:nvGraphicFramePr>
        <p:xfrm>
          <a:off x="0" y="2025449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Öğrenci İşleri Daire Başkanlığı ve Enstitüler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PG2.5.4: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Mezun olan doktora öğrenci sayısı 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57" marR="7757" marT="77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757" marR="7757" marT="77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45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772278"/>
              </p:ext>
            </p:extLst>
          </p:nvPr>
        </p:nvGraphicFramePr>
        <p:xfrm>
          <a:off x="5636" y="-8059"/>
          <a:ext cx="12186364" cy="1924891"/>
        </p:xfrm>
        <a:graphic>
          <a:graphicData uri="http://schemas.openxmlformats.org/drawingml/2006/table">
            <a:tbl>
              <a:tblPr/>
              <a:tblGrid>
                <a:gridCol w="330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4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A2 (EĞİTİM)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Eğitim Felsefesi Doğrultusunda Nitelikli İnsan Kaynağı Yetiştirmek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18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903" marR="8903" marT="89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Akademisyen ve Araştırmacı Yetiştirmeye Yönelik Ulusal ve Uluslararası Bilinirliği Olan Bir Üniversite Olmak.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25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H2.5 Performansı </a:t>
                      </a:r>
                    </a:p>
                  </a:txBody>
                  <a:tcPr marL="8903" marR="8903" marT="890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903" marR="8903" marT="8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F82EB5F0-3115-4DC8-A195-26D0188BA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517723"/>
              </p:ext>
            </p:extLst>
          </p:nvPr>
        </p:nvGraphicFramePr>
        <p:xfrm>
          <a:off x="15589" y="1916832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Öğrenci İşleri Daire Başkanlığı ve Enstitüler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PG2.5.5: </a:t>
                      </a:r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Lisansüstü tezlerden yapılan yayın sayısı 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4" marR="7484" marT="74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80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24393"/>
              </p:ext>
            </p:extLst>
          </p:nvPr>
        </p:nvGraphicFramePr>
        <p:xfrm>
          <a:off x="-1910" y="0"/>
          <a:ext cx="12193910" cy="2204863"/>
        </p:xfrm>
        <a:graphic>
          <a:graphicData uri="http://schemas.openxmlformats.org/drawingml/2006/table">
            <a:tbl>
              <a:tblPr/>
              <a:tblGrid>
                <a:gridCol w="3311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9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13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A3 (GİRİŞİMCİLİK)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Araştırmaları ve Üretilen Bilginin Faydaya Dönüşümünü Teşvik Etmek Üzere Sosyal Yenilik ve Girişimciliği Desteklemek 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751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H3.3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105" marR="8105" marT="810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Toplumun Çeşitli Kesimlerinin (kamu, özel sektör ve sivil toplum kuruluşları ) Bilgi İhtiyacını Karşılayan Eğitim, Danışmanlık ve Araştırma Merkezi Olmak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2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H3.3 Performansı 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%33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3DEBF79D-8B20-4B59-93BB-E376F5665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124882"/>
              </p:ext>
            </p:extLst>
          </p:nvPr>
        </p:nvGraphicFramePr>
        <p:xfrm>
          <a:off x="-1910" y="2204863"/>
          <a:ext cx="12176411" cy="4653137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7361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25209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2928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DÖNER SERMAYE İŞLETME MÜDÜRLÜĞÜ (DÖSİM)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7777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1308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PG3.3.2: </a:t>
                      </a:r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Eğitimlerden  elde edilen gelir artış oranı %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38" marR="6938" marT="69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1.300.000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938" marR="6938" marT="69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2319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809812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63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561537"/>
              </p:ext>
            </p:extLst>
          </p:nvPr>
        </p:nvGraphicFramePr>
        <p:xfrm>
          <a:off x="-1910" y="0"/>
          <a:ext cx="12193910" cy="2025447"/>
        </p:xfrm>
        <a:graphic>
          <a:graphicData uri="http://schemas.openxmlformats.org/drawingml/2006/table">
            <a:tbl>
              <a:tblPr/>
              <a:tblGrid>
                <a:gridCol w="3311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9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4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A3 (GİRİŞİMCİLİK)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Araştırmaları ve Üretilen Bilginin Faydaya Dönüşümünü Teşvik Etmek Üzere Sosyal Yenilik ve Girişimciliği Desteklemek 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97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H3.3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105" marR="8105" marT="810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Toplumun Çeşitli Kesimlerinin (kamu, özel sektör ve sivil toplum kuruluşları ) Bilgi İhtiyacını Karşılayan Eğitim, Danışmanlık ve Araştırma Merkezi Olmak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99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H3.3 Performansı </a:t>
                      </a:r>
                    </a:p>
                  </a:txBody>
                  <a:tcPr marL="8105" marR="8105" marT="810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%33</a:t>
                      </a:r>
                    </a:p>
                  </a:txBody>
                  <a:tcPr marL="8105" marR="8105" marT="81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1E201C35-F9BA-445A-BEE4-0086B1D15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887134"/>
              </p:ext>
            </p:extLst>
          </p:nvPr>
        </p:nvGraphicFramePr>
        <p:xfrm>
          <a:off x="-1910" y="2025448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DÖNER SERMAYE İŞLETME MÜDÜRLÜĞÜ (DÖSİM)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PG3.3.3: </a:t>
                      </a:r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Araştırma projelerinden  elde edilen gelir artış oranı %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58" marR="7158" marT="7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10.000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10.000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158" marR="7158" marT="7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59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BC20278-5AA2-460A-BDC2-6ED39169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06" y="2197880"/>
            <a:ext cx="12028794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3200" b="1" i="0" u="sng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1" i="0" u="sng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 Yönetmeliğin amacı, stratejik plan hazırlamakla yükümlü kamu idarelerinin ve stratejik planlama sürecinin temel aşamaları ile bu sürece ilişkin takvimin tespiti, </a:t>
            </a:r>
            <a:r>
              <a:rPr kumimoji="0" lang="tr-TR" altLang="tr-TR" sz="2800" b="1" i="1" u="sng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stratejik planların değerlendirilmesi</a:t>
            </a:r>
            <a:r>
              <a:rPr kumimoji="0" lang="tr-TR" altLang="tr-TR" sz="2800" b="1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kalkınma planı ve programlara uygunluğunun sağlanmasına yönelik usul ve esasların belirlenmesidir.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E88FD1-A755-444D-964F-FBFB70A5C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456" y="951412"/>
            <a:ext cx="103843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KAMU İDARELERİNDE STRATEJİK PLANLAMAYA İLİŞKİN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USUL VE ESASLAR HAKKINDA YÖNETMELİK</a:t>
            </a:r>
          </a:p>
        </p:txBody>
      </p:sp>
    </p:spTree>
    <p:extLst>
      <p:ext uri="{BB962C8B-B14F-4D97-AF65-F5344CB8AC3E}">
        <p14:creationId xmlns:p14="http://schemas.microsoft.com/office/powerpoint/2010/main" val="182739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08692"/>
              </p:ext>
            </p:extLst>
          </p:nvPr>
        </p:nvGraphicFramePr>
        <p:xfrm>
          <a:off x="14183" y="0"/>
          <a:ext cx="12186364" cy="2209792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09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A4 (TOPLUMSAL KATKI)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Tüm Paydaşlarla İşbirliği İçerisinde Çevresel, Kültürel ve Sosyal Gelişmeye Destek Vererek Toplumsal Sorumluluk Anlayışını Güçlendirmek 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30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H4.1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2" marR="3942" marT="39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Üniversiteye Tahsisli Tarihi Mekanlarda Yaşanmışlıkları Yansıtan Müzeler Kurmak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54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H4.1 Performansı 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%20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3AB7B36-0D92-48A3-B871-D4914FCA7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043597"/>
              </p:ext>
            </p:extLst>
          </p:nvPr>
        </p:nvGraphicFramePr>
        <p:xfrm>
          <a:off x="-9872" y="2209793"/>
          <a:ext cx="12176411" cy="4648207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7170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27119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4806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Sekreterlik ve 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67181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4192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PG4.1.1: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Müzeler avlusunu kurmak için ilgili paydaşlarla yapılan iş birliği sayısı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%50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453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87402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00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70694"/>
              </p:ext>
            </p:extLst>
          </p:nvPr>
        </p:nvGraphicFramePr>
        <p:xfrm>
          <a:off x="14183" y="-1"/>
          <a:ext cx="12186364" cy="2025449"/>
        </p:xfrm>
        <a:graphic>
          <a:graphicData uri="http://schemas.openxmlformats.org/drawingml/2006/table">
            <a:tbl>
              <a:tblPr/>
              <a:tblGrid>
                <a:gridCol w="331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76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13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A4  (TOPLUMSAL KATKI)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Tüm Paydaşlarla İşbirliği İçerisinde Çevresel, Kültürel ve Sosyal Gelişmeye Destek Vererek Toplumsal Sorumluluk Anlayışını Güçlendirmek 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79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H4.1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42" marR="3942" marT="39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Üniversiteye Tahsisli Tarihi Mekanlarda Yaşanmışlıkları Yansıtan Müzeler Kurmak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52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H4.1 Performansı </a:t>
                      </a:r>
                    </a:p>
                  </a:txBody>
                  <a:tcPr marL="3942" marR="3942" marT="39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%20</a:t>
                      </a:r>
                    </a:p>
                  </a:txBody>
                  <a:tcPr marL="3942" marR="3942" marT="3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FBFFAF01-75D9-4050-916F-412CA4634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29338"/>
              </p:ext>
            </p:extLst>
          </p:nvPr>
        </p:nvGraphicFramePr>
        <p:xfrm>
          <a:off x="24136" y="2025449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Sekreterlik ve 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PG4.1.2: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Tamamlanan müze sayısı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46" marR="6846" marT="68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04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041165"/>
              </p:ext>
            </p:extLst>
          </p:nvPr>
        </p:nvGraphicFramePr>
        <p:xfrm>
          <a:off x="10768" y="484"/>
          <a:ext cx="12181232" cy="2636428"/>
        </p:xfrm>
        <a:graphic>
          <a:graphicData uri="http://schemas.openxmlformats.org/drawingml/2006/table">
            <a:tbl>
              <a:tblPr/>
              <a:tblGrid>
                <a:gridCol w="3308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1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1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178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A4  (TOPLUMSAL KATKI)</a:t>
                      </a:r>
                    </a:p>
                  </a:txBody>
                  <a:tcPr marL="7824" marR="7824" marT="7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Tüm Paydaşlarla İşbirliği İçerisinde Çevresel, Kültürel ve Sosyal Gelişmeye Destek Vererek Toplumsal Sorumluluk Anlayışını Güçlendirmek 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344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H4.2</a:t>
                      </a:r>
                    </a:p>
                  </a:txBody>
                  <a:tcPr marL="7824" marR="7824" marT="7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24" marR="7824" marT="782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Ulus'un Bilim, Kültür, Sanat ve İrfan Merkezine Dönüşmesine Katkı Sağlamak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1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H4.2 Performansı </a:t>
                      </a:r>
                    </a:p>
                  </a:txBody>
                  <a:tcPr marL="7824" marR="7824" marT="7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%75</a:t>
                      </a:r>
                    </a:p>
                  </a:txBody>
                  <a:tcPr marL="7824" marR="7824" marT="7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B5C6170C-6D6C-4204-9F1E-99177305AB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738486"/>
              </p:ext>
            </p:extLst>
          </p:nvPr>
        </p:nvGraphicFramePr>
        <p:xfrm>
          <a:off x="0" y="2636912"/>
          <a:ext cx="12176411" cy="4102354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609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378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692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Genel Sekreterlik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57514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72078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PG4.2.3: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Ulus'un dönüşüm master planının yapılmasına ilişkin girişim sayısı 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926" marR="5926" marT="59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52446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604364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92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5434"/>
              </p:ext>
            </p:extLst>
          </p:nvPr>
        </p:nvGraphicFramePr>
        <p:xfrm>
          <a:off x="0" y="0"/>
          <a:ext cx="12192000" cy="2060847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323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323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Şehir Kampüsünü Gelişim Stratejisi Çerçevesinde Tasarlamak, Gerçekleştirmek ve Geliştirmek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8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 Performansı 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FC5202D-2F16-4720-AD49-2EC9A4850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257337"/>
              </p:ext>
            </p:extLst>
          </p:nvPr>
        </p:nvGraphicFramePr>
        <p:xfrm>
          <a:off x="15589" y="2060847"/>
          <a:ext cx="12176411" cy="4797153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5704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2377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5572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PG5.1.2: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Kampüs altyapı projesi tamamlanma oranı  %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46" marR="6846" marT="684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846" marR="6846" marT="68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55876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04735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38457"/>
              </p:ext>
            </p:extLst>
          </p:nvPr>
        </p:nvGraphicFramePr>
        <p:xfrm>
          <a:off x="0" y="44624"/>
          <a:ext cx="12192000" cy="1980825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86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14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Şehir Kampüsünü Gelişim Stratejisi Çerçevesinde Tasarlamak, Gerçekleştirmek ve Geliştirmek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09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 Performansı 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470F8FD7-901D-42B4-98CA-8ED55C075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992120"/>
              </p:ext>
            </p:extLst>
          </p:nvPr>
        </p:nvGraphicFramePr>
        <p:xfrm>
          <a:off x="0" y="2025449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PG5.1.3: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Derslik ve merkezi birimler için yapılacak inşaatların tamamlanma oranı %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033" marR="7033" marT="703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033" marR="7033" marT="70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38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630796"/>
              </p:ext>
            </p:extLst>
          </p:nvPr>
        </p:nvGraphicFramePr>
        <p:xfrm>
          <a:off x="0" y="-1"/>
          <a:ext cx="12192000" cy="2032593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9187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63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ASBÜ Şehir Kampüsünü Gelişim Stratejisi Çerçevesinde Tasarlamak, Gerçekleştirmek ve Geliştirmek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7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H5.1 Performansı </a:t>
                      </a:r>
                    </a:p>
                  </a:txBody>
                  <a:tcPr marL="8215" marR="8215" marT="82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3429C759-22EB-4C88-A158-6D58D94C43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645439"/>
              </p:ext>
            </p:extLst>
          </p:nvPr>
        </p:nvGraphicFramePr>
        <p:xfrm>
          <a:off x="14597" y="2032593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Yapı İşleri ve Teknik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PG5.1.4: </a:t>
                      </a:r>
                      <a:r>
                        <a:rPr lang="tr-TR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Sosyal ve sportif faaliyet alanlarının  tamamlanma oranı %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769" marR="6769" marT="676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6769" marR="6769" marT="67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270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025489"/>
              </p:ext>
            </p:extLst>
          </p:nvPr>
        </p:nvGraphicFramePr>
        <p:xfrm>
          <a:off x="0" y="0"/>
          <a:ext cx="12191999" cy="2060847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607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861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İdari Birimlerin Sistem ve Süreç Altyapısını Tanımlamak, Gerçekleştirmek ve Geliştirmek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H5.2 Performansı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02EDB754-3B2A-42EC-A9B5-674313A1F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195864"/>
              </p:ext>
            </p:extLst>
          </p:nvPr>
        </p:nvGraphicFramePr>
        <p:xfrm>
          <a:off x="0" y="2060847"/>
          <a:ext cx="12176411" cy="4797153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7170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27119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4167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8294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261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PG5.2.4: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idari personel performans değerlendirme sisteminin tamamlanma oranı (%)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02" marR="7102" marT="71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-%100</a:t>
                      </a:r>
                    </a:p>
                  </a:txBody>
                  <a:tcPr marL="7102" marR="7102" marT="71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37772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852159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79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404241"/>
              </p:ext>
            </p:extLst>
          </p:nvPr>
        </p:nvGraphicFramePr>
        <p:xfrm>
          <a:off x="0" y="0"/>
          <a:ext cx="12191999" cy="1601399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305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00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İdari Birimlerin Sistem ve Süreç Altyapısını Tanımlamak, Gerçekleştirmek ve Geliştirmek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33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H5.2 Performansı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6804D345-BB48-4279-8332-270A2FDC6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493864"/>
              </p:ext>
            </p:extLst>
          </p:nvPr>
        </p:nvGraphicFramePr>
        <p:xfrm>
          <a:off x="15589" y="1601399"/>
          <a:ext cx="12176411" cy="525660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62426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803734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958990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PG5.2.5: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idari personel için  performans değerlendirme sayısı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07" marR="7407" marT="74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407" marR="7407" marT="74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73502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213458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16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16987"/>
              </p:ext>
            </p:extLst>
          </p:nvPr>
        </p:nvGraphicFramePr>
        <p:xfrm>
          <a:off x="30338" y="-82712"/>
          <a:ext cx="12192000" cy="2474053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6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0839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98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H5.3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Kurumsallaşma Doğrultusunda Yönetim Sistemlerini ( iç kontrol, iç denetim ve kalite güvence sistemi vb.) Belirlemek, Kurmak ve Etkinleştirmek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2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H5.3 Performansı 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56095C1A-03A9-4034-8BF4-499C99F36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216895"/>
              </p:ext>
            </p:extLst>
          </p:nvPr>
        </p:nvGraphicFramePr>
        <p:xfrm>
          <a:off x="0" y="2391341"/>
          <a:ext cx="12176411" cy="4402414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428127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570700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1360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Denetim Birimi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62957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78899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PG5.3.3: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denetim birimi tarafından denetlenen süreç sayısı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84" marR="7484" marT="748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-%100</a:t>
                      </a:r>
                    </a:p>
                  </a:txBody>
                  <a:tcPr marL="7484" marR="7484" marT="74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04728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56193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01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65711"/>
              </p:ext>
            </p:extLst>
          </p:nvPr>
        </p:nvGraphicFramePr>
        <p:xfrm>
          <a:off x="0" y="9033"/>
          <a:ext cx="12192000" cy="2016415"/>
        </p:xfrm>
        <a:graphic>
          <a:graphicData uri="http://schemas.openxmlformats.org/drawingml/2006/table">
            <a:tbl>
              <a:tblPr/>
              <a:tblGrid>
                <a:gridCol w="3311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36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6156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15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H5.3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566" marR="8566" marT="85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Kurumsallaşma Doğrultusunda Yönetim Sistemlerini ( iç kontrol, iç denetim ve kalite güvence sistemi vb.) Belirlemek, Kurmak ve Etkinleştirmek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1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H5.3 Performansı </a:t>
                      </a:r>
                    </a:p>
                  </a:txBody>
                  <a:tcPr marL="8566" marR="8566" marT="85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%70</a:t>
                      </a:r>
                    </a:p>
                  </a:txBody>
                  <a:tcPr marL="8566" marR="8566" marT="85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248FC91A-BDE4-445B-8F45-206474C7E0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816428"/>
              </p:ext>
            </p:extLst>
          </p:nvPr>
        </p:nvGraphicFramePr>
        <p:xfrm>
          <a:off x="-4812" y="2025449"/>
          <a:ext cx="12176411" cy="4832551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448528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550299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Denetim Birimi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PG5.3.4: </a:t>
                      </a: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denetim raporlarında yer alan önerilerin gerçekleşme oranı (%)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912" marR="6912" marT="69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701E46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-%150</a:t>
                      </a:r>
                    </a:p>
                  </a:txBody>
                  <a:tcPr marL="6912" marR="6912" marT="6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1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328D993-86B1-40F5-B272-788F45FBC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3" y="99449"/>
            <a:ext cx="12091641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 ve Esasların,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2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Maddesi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24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40000"/>
                  <a:lumOff val="6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tr-TR" sz="2800" b="1" i="0" u="sng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STRATEJİK PLANLARIN İZLENMESİ VE DEĞERLENDİRİLMESİ</a:t>
            </a:r>
            <a:r>
              <a:rPr kumimoji="0" lang="tr-TR" altLang="tr-T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Kamu idareleri Temmuz ayının sonuna kadar stratejik plan izleme raporunu, takip eden yılın Şubat ayının sonuna kadar ise stratejik plan değerlendirme raporunu hazırlar.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Bu raporların hazırlanmasını müteakip </a:t>
            </a:r>
            <a:r>
              <a:rPr kumimoji="0" lang="tr-TR" altLang="tr-TR" sz="3200" b="1" i="1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 Geliştirme Kurulu </a:t>
            </a:r>
            <a:r>
              <a:rPr kumimoji="0" lang="tr-TR" alt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altı aylık dönemlerde izleme toplantıları, bir yıllık dönemlerde ise değerlendirme toplantıları yapar. Bu toplantılara strateji geliştirme birim yöneticisi de katılır. Bu toplantıların sonucunda </a:t>
            </a:r>
            <a:r>
              <a:rPr kumimoji="0" lang="tr-TR" altLang="tr-TR" sz="2800" b="1" i="1" u="sng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üst yönetici, stratejik plan döneminin kalan süresi için hedeflere nasıl ulaşılacağına ilişkin geri önlemleri ortaya koyar ve ilgili birimleri görevlendirir.</a:t>
            </a:r>
          </a:p>
        </p:txBody>
      </p:sp>
    </p:spTree>
    <p:extLst>
      <p:ext uri="{BB962C8B-B14F-4D97-AF65-F5344CB8AC3E}">
        <p14:creationId xmlns:p14="http://schemas.microsoft.com/office/powerpoint/2010/main" val="93498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351951"/>
              </p:ext>
            </p:extLst>
          </p:nvPr>
        </p:nvGraphicFramePr>
        <p:xfrm>
          <a:off x="0" y="0"/>
          <a:ext cx="12192001" cy="2054001"/>
        </p:xfrm>
        <a:graphic>
          <a:graphicData uri="http://schemas.openxmlformats.org/drawingml/2006/table">
            <a:tbl>
              <a:tblPr/>
              <a:tblGrid>
                <a:gridCol w="3311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8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5815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8607" marR="8607" marT="8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977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H5.4</a:t>
                      </a: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07" marR="8607" marT="86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Eğitim-Öğretim ve Araştırma İhtiyaçlarını Karşılayacak Şekilde Kütüphaneyi Güçlendirmek ve </a:t>
                      </a:r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HizmetKalitesini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Artırmak</a:t>
                      </a:r>
                    </a:p>
                  </a:txBody>
                  <a:tcPr marL="8607" marR="8607" marT="8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20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H5.4 Performansı </a:t>
                      </a:r>
                    </a:p>
                  </a:txBody>
                  <a:tcPr marL="8607" marR="8607" marT="86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%75</a:t>
                      </a:r>
                    </a:p>
                  </a:txBody>
                  <a:tcPr marL="8607" marR="8607" marT="86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8A22A620-E264-42C4-B4D4-3D0930ACB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70901"/>
              </p:ext>
            </p:extLst>
          </p:nvPr>
        </p:nvGraphicFramePr>
        <p:xfrm>
          <a:off x="-24681" y="2054001"/>
          <a:ext cx="12216681" cy="4106722"/>
        </p:xfrm>
        <a:graphic>
          <a:graphicData uri="http://schemas.openxmlformats.org/drawingml/2006/table">
            <a:tbl>
              <a:tblPr/>
              <a:tblGrid>
                <a:gridCol w="325239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56119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42708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45330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Kütüphane ve Dokümantasyon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555659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696355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PG5.4.3: </a:t>
                      </a:r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İç ve dış paydaşların kütüphane olanaklarından memnuniyet düzeyi  %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41" marR="7841" marT="78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%0</a:t>
                      </a:r>
                    </a:p>
                  </a:txBody>
                  <a:tcPr marL="7841" marR="7841" marT="78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533726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549997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33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796502"/>
              </p:ext>
            </p:extLst>
          </p:nvPr>
        </p:nvGraphicFramePr>
        <p:xfrm>
          <a:off x="-96688" y="9032"/>
          <a:ext cx="12273098" cy="3588092"/>
        </p:xfrm>
        <a:graphic>
          <a:graphicData uri="http://schemas.openxmlformats.org/drawingml/2006/table">
            <a:tbl>
              <a:tblPr/>
              <a:tblGrid>
                <a:gridCol w="3337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5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67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38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253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  <a:p>
                      <a:pPr algn="l" fontAlgn="ctr"/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20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H5.5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İdari Birimlerin Personel </a:t>
                      </a:r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İhtiyacınıNicelik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ve Nitelik Olarak Karşılamak ve Gelişimlerini Sağlamak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02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H5.5 Performansı 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%62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322">
                <a:tc>
                  <a:txBody>
                    <a:bodyPr/>
                    <a:lstStyle/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6F4D3881-3407-4FBF-809A-C885CD663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381925"/>
              </p:ext>
            </p:extLst>
          </p:nvPr>
        </p:nvGraphicFramePr>
        <p:xfrm>
          <a:off x="-117958" y="1803078"/>
          <a:ext cx="12288688" cy="4441063"/>
        </p:xfrm>
        <a:graphic>
          <a:graphicData uri="http://schemas.openxmlformats.org/drawingml/2006/table">
            <a:tbl>
              <a:tblPr/>
              <a:tblGrid>
                <a:gridCol w="3241743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37649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649988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95190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79944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45333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1902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672482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797316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PG5.5.1: </a:t>
                      </a:r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idari personel artış  oranı %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366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4,89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%49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11107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774721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09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549323"/>
              </p:ext>
            </p:extLst>
          </p:nvPr>
        </p:nvGraphicFramePr>
        <p:xfrm>
          <a:off x="-22620" y="0"/>
          <a:ext cx="12176410" cy="3212976"/>
        </p:xfrm>
        <a:graphic>
          <a:graphicData uri="http://schemas.openxmlformats.org/drawingml/2006/table">
            <a:tbl>
              <a:tblPr/>
              <a:tblGrid>
                <a:gridCol w="3311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7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2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0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892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A5 (KURUMSAL KAPASİTE VE YÖNETİM)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Misyonunu Etkin Bir Şekilde Gerçekleştirmek İçin ASBÜ Kurumsal Kapasitesini Oluşturmak ve Geliştirmek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393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H5.5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İdari Birimlerin Personel </a:t>
                      </a:r>
                      <a:r>
                        <a:rPr lang="tr-TR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İhtiyacınıNicelik</a:t>
                      </a:r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ve Nitelik Olarak Karşılamak ve Gelişimlerini Sağlamak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28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H5.5 Performansı </a:t>
                      </a:r>
                    </a:p>
                  </a:txBody>
                  <a:tcPr marL="3959" marR="3959" marT="395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%62</a:t>
                      </a:r>
                    </a:p>
                  </a:txBody>
                  <a:tcPr marL="3959" marR="3959" marT="39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0381">
                <a:tc>
                  <a:txBody>
                    <a:bodyPr/>
                    <a:lstStyle/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just" fontAlgn="ctr"/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959" marR="3959" marT="395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E54802A7-8115-4E45-A8D4-0A7957700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307561"/>
              </p:ext>
            </p:extLst>
          </p:nvPr>
        </p:nvGraphicFramePr>
        <p:xfrm>
          <a:off x="0" y="1682075"/>
          <a:ext cx="12176411" cy="5175925"/>
        </p:xfrm>
        <a:graphic>
          <a:graphicData uri="http://schemas.openxmlformats.org/drawingml/2006/table">
            <a:tbl>
              <a:tblPr/>
              <a:tblGrid>
                <a:gridCol w="3212124">
                  <a:extLst>
                    <a:ext uri="{9D8B030D-6E8A-4147-A177-3AD203B41FA5}">
                      <a16:colId xmlns:a16="http://schemas.microsoft.com/office/drawing/2014/main" val="3270564256"/>
                    </a:ext>
                  </a:extLst>
                </a:gridCol>
                <a:gridCol w="1287840">
                  <a:extLst>
                    <a:ext uri="{9D8B030D-6E8A-4147-A177-3AD203B41FA5}">
                      <a16:colId xmlns:a16="http://schemas.microsoft.com/office/drawing/2014/main" val="1331577189"/>
                    </a:ext>
                  </a:extLst>
                </a:gridCol>
                <a:gridCol w="1710987">
                  <a:extLst>
                    <a:ext uri="{9D8B030D-6E8A-4147-A177-3AD203B41FA5}">
                      <a16:colId xmlns:a16="http://schemas.microsoft.com/office/drawing/2014/main" val="3952848089"/>
                    </a:ext>
                  </a:extLst>
                </a:gridCol>
                <a:gridCol w="2373306">
                  <a:extLst>
                    <a:ext uri="{9D8B030D-6E8A-4147-A177-3AD203B41FA5}">
                      <a16:colId xmlns:a16="http://schemas.microsoft.com/office/drawing/2014/main" val="2135830085"/>
                    </a:ext>
                  </a:extLst>
                </a:gridCol>
                <a:gridCol w="1862768">
                  <a:extLst>
                    <a:ext uri="{9D8B030D-6E8A-4147-A177-3AD203B41FA5}">
                      <a16:colId xmlns:a16="http://schemas.microsoft.com/office/drawing/2014/main" val="665664470"/>
                    </a:ext>
                  </a:extLst>
                </a:gridCol>
                <a:gridCol w="1729386">
                  <a:extLst>
                    <a:ext uri="{9D8B030D-6E8A-4147-A177-3AD203B41FA5}">
                      <a16:colId xmlns:a16="http://schemas.microsoft.com/office/drawing/2014/main" val="1229096468"/>
                    </a:ext>
                  </a:extLst>
                </a:gridCol>
              </a:tblGrid>
              <a:tr h="57390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Sorumlu Birim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Personel Daire Başkanlığı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803328"/>
                  </a:ext>
                </a:extLst>
              </a:tr>
              <a:tr h="70349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 </a:t>
                      </a:r>
                    </a:p>
                  </a:txBody>
                  <a:tcPr marL="7377" marR="7377" marT="737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Hedefe Etkisi (%)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Plan Dönemi Başlangıç Değeri* (A) 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Yılsonu Hedeflenen Değer (B)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İzleme Dönemindeki Gerçekleşme Değeri ( C )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Performans (%)    </a:t>
                      </a:r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(C-A)/(B-A) </a:t>
                      </a:r>
                    </a:p>
                  </a:txBody>
                  <a:tcPr marL="7377" marR="7377" marT="73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43647"/>
                  </a:ext>
                </a:extLst>
              </a:tr>
              <a:tr h="881628">
                <a:tc>
                  <a:txBody>
                    <a:bodyPr/>
                    <a:lstStyle/>
                    <a:p>
                      <a:pPr algn="just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PG5.5.2: 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Akademik ve idari personelin kişisel ve mesleki gelişimleri için katılım sağlanan kurs-seminer vs. sayısının / toplam personel sayısına oranı %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-%993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309462"/>
                  </a:ext>
                </a:extLst>
              </a:tr>
              <a:tr h="675729">
                <a:tc gridSpan="6">
                  <a:txBody>
                    <a:bodyPr/>
                    <a:lstStyle/>
                    <a:p>
                      <a:pPr algn="l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Performans Göstergesinin gerçekleşmesine ilişkin görüş ve Öneriler</a:t>
                      </a:r>
                    </a:p>
                  </a:txBody>
                  <a:tcPr marL="7377" marR="7377" marT="737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517801"/>
                  </a:ext>
                </a:extLst>
              </a:tr>
              <a:tr h="1962390">
                <a:tc gridSpan="6">
                  <a:txBody>
                    <a:bodyPr/>
                    <a:lstStyle/>
                    <a:p>
                      <a:pPr algn="l" fontAlgn="t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1-</a:t>
                      </a:r>
                    </a:p>
                  </a:txBody>
                  <a:tcPr marL="7377" marR="7377" marT="73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1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01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3" name="type.wav"/>
          </p:stSnd>
        </p:sndAc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2053606" y="-207568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 b="1"/>
          </a:p>
        </p:txBody>
      </p:sp>
      <p:sp>
        <p:nvSpPr>
          <p:cNvPr id="35" name="Rectangle 36"/>
          <p:cNvSpPr>
            <a:spLocks noChangeArrowheads="1"/>
          </p:cNvSpPr>
          <p:nvPr/>
        </p:nvSpPr>
        <p:spPr bwMode="auto">
          <a:xfrm>
            <a:off x="2053606" y="-184708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 b="1"/>
          </a:p>
        </p:txBody>
      </p:sp>
      <p:sp>
        <p:nvSpPr>
          <p:cNvPr id="21" name="Çapraz Köşesi Kesik Dikdörtgen 20"/>
          <p:cNvSpPr/>
          <p:nvPr/>
        </p:nvSpPr>
        <p:spPr>
          <a:xfrm>
            <a:off x="0" y="6095449"/>
            <a:ext cx="12192000" cy="800100"/>
          </a:xfrm>
          <a:prstGeom prst="snip2DiagRect">
            <a:avLst>
              <a:gd name="adj1" fmla="val 0"/>
              <a:gd name="adj2" fmla="val 20669"/>
            </a:avLst>
          </a:prstGeom>
          <a:solidFill>
            <a:srgbClr val="F9D1A9"/>
          </a:solidFill>
          <a:effectLst>
            <a:glow rad="25400">
              <a:schemeClr val="bg1">
                <a:alpha val="55000"/>
              </a:schemeClr>
            </a:glow>
            <a:softEdge rad="50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0" name="Resim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4" y="6095448"/>
            <a:ext cx="2808312" cy="782559"/>
          </a:xfrm>
          <a:prstGeom prst="rect">
            <a:avLst/>
          </a:prstGeom>
        </p:spPr>
      </p:pic>
      <p:sp>
        <p:nvSpPr>
          <p:cNvPr id="36" name="Dikdörtgen 35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E-posta	:strateji@asbu.edu.tr</a:t>
            </a:r>
          </a:p>
          <a:p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Web	: www.asbu.edu.tr</a:t>
            </a:r>
          </a:p>
          <a:p>
            <a:r>
              <a:rPr lang="tr-TR" sz="1400" b="1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Tlf</a:t>
            </a:r>
            <a:r>
              <a:rPr lang="tr-TR" sz="14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	: 0 312 5964504</a:t>
            </a:r>
          </a:p>
        </p:txBody>
      </p:sp>
      <p:sp>
        <p:nvSpPr>
          <p:cNvPr id="38" name="Dikdörtgen 37"/>
          <p:cNvSpPr/>
          <p:nvPr/>
        </p:nvSpPr>
        <p:spPr>
          <a:xfrm>
            <a:off x="407368" y="6216527"/>
            <a:ext cx="4013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Strateji Geliştirme Dairesi </a:t>
            </a:r>
            <a:r>
              <a:rPr lang="tr-TR" b="1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/>
              </a:rPr>
              <a:t>Başkanlığı</a:t>
            </a:r>
            <a:endParaRPr lang="tr-TR" sz="2000" b="1" dirty="0">
              <a:ln w="0"/>
              <a:solidFill>
                <a:srgbClr val="781E4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/>
            </a:endParaRPr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392" y="2276872"/>
            <a:ext cx="11305256" cy="1507067"/>
          </a:xfrm>
        </p:spPr>
        <p:txBody>
          <a:bodyPr>
            <a:noAutofit/>
          </a:bodyPr>
          <a:lstStyle/>
          <a:p>
            <a:r>
              <a:rPr lang="tr-TR" sz="4800" b="1" dirty="0">
                <a:solidFill>
                  <a:srgbClr val="F9D1A9"/>
                </a:solidFill>
              </a:rPr>
              <a:t>KATILIM VE KATKILARINIZ İÇİN Teşekkür EDER, </a:t>
            </a:r>
            <a:br>
              <a:rPr lang="tr-TR" sz="4800" b="1" dirty="0">
                <a:solidFill>
                  <a:srgbClr val="F9D1A9"/>
                </a:solidFill>
              </a:rPr>
            </a:br>
            <a:r>
              <a:rPr lang="tr-TR" sz="4800" b="1" dirty="0">
                <a:solidFill>
                  <a:srgbClr val="F9D1A9"/>
                </a:solidFill>
              </a:rPr>
              <a:t>                       İyi ÇALIŞMALAR DİLERİZ. </a:t>
            </a:r>
          </a:p>
        </p:txBody>
      </p:sp>
    </p:spTree>
    <p:extLst>
      <p:ext uri="{BB962C8B-B14F-4D97-AF65-F5344CB8AC3E}">
        <p14:creationId xmlns:p14="http://schemas.microsoft.com/office/powerpoint/2010/main" val="70433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4" name="typ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328D993-86B1-40F5-B272-788F45FBC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7401" y="1062521"/>
            <a:ext cx="12091641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tr-TR" sz="3600" b="1" i="0" u="sng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ÜNİVERSİTEMİZ 2020 -2024 STRATEJİK PLANI</a:t>
            </a:r>
            <a:r>
              <a:rPr kumimoji="0" lang="tr-TR" altLang="tr-TR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tr-TR" altLang="tr-TR" sz="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5018 sayılı Kamu Mali Yönetimi ve Kontrol Kanunu'nun "Stratejik planlama ve performans esaslı bütçeleme" başlıklı 9 uncu maddesi uyarınca,</a:t>
            </a: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Stratejik Planlama Ekibi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nce hazırlanmış,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 Geliştirme Kurulunca </a:t>
            </a:r>
            <a:r>
              <a:rPr kumimoji="0" lang="tr-TR" sz="28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kabul edilmiş, Üniversitemiz, Rektörlük Makamının 13/09/2019 tarih ve E.6079 sayılı Oluru ile yürürlüğe konulmuştur.</a:t>
            </a:r>
            <a:endParaRPr kumimoji="0" lang="tr-TR" altLang="tr-TR" sz="28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60000"/>
                  <a:lumOff val="4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00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BC20278-5AA2-460A-BDC2-6ED391697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03" y="950531"/>
            <a:ext cx="12028794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r-TR" altLang="tr-TR" sz="3200" b="1" i="0" u="none" strike="noStrike" kern="1200" cap="none" spc="0" normalizeH="0" baseline="0" noProof="0" dirty="0">
              <a:ln>
                <a:noFill/>
              </a:ln>
              <a:solidFill>
                <a:srgbClr val="F9D1A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tr-TR" alt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Uygulamaya konulan Stratejik Planımızın ilk 6 ayı izleme raporu Temmuz ayında hazırlanmış ve </a:t>
            </a:r>
            <a:r>
              <a:rPr kumimoji="0" lang="tr-TR" altLang="tr-TR" sz="3200" b="1" i="0" u="sng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Strateji Geliştirme Kurulu’</a:t>
            </a:r>
            <a:r>
              <a:rPr kumimoji="0" lang="tr-TR" altLang="tr-TR" sz="3200" b="1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nun görüşü alınarak Üst Yöneticimize (Rektörümüze) sunulmuştur.</a:t>
            </a:r>
          </a:p>
        </p:txBody>
      </p:sp>
    </p:spTree>
    <p:extLst>
      <p:ext uri="{BB962C8B-B14F-4D97-AF65-F5344CB8AC3E}">
        <p14:creationId xmlns:p14="http://schemas.microsoft.com/office/powerpoint/2010/main" val="26879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12" name="Dikdörtgen 11">
            <a:extLst>
              <a:ext uri="{FF2B5EF4-FFF2-40B4-BE49-F238E27FC236}">
                <a16:creationId xmlns:a16="http://schemas.microsoft.com/office/drawing/2014/main" id="{390F60E4-02F6-4588-90DF-C8EC05E2D93F}"/>
              </a:ext>
            </a:extLst>
          </p:cNvPr>
          <p:cNvSpPr/>
          <p:nvPr/>
        </p:nvSpPr>
        <p:spPr>
          <a:xfrm>
            <a:off x="1343472" y="2102842"/>
            <a:ext cx="9721080" cy="2461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ARAŞTIRMA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EĞİTİM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324350" algn="l"/>
              </a:tabLs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GİRİŞİMCİLİK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KATKI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KURUMSAL KAPASİTE ve YÖNETİM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Sağ Ayraç 12">
            <a:extLst>
              <a:ext uri="{FF2B5EF4-FFF2-40B4-BE49-F238E27FC236}">
                <a16:creationId xmlns:a16="http://schemas.microsoft.com/office/drawing/2014/main" id="{9A0D96FE-911F-4F45-BFED-A21DEE3FAB1A}"/>
              </a:ext>
            </a:extLst>
          </p:cNvPr>
          <p:cNvSpPr/>
          <p:nvPr/>
        </p:nvSpPr>
        <p:spPr>
          <a:xfrm>
            <a:off x="5663952" y="1936401"/>
            <a:ext cx="1333053" cy="2985198"/>
          </a:xfrm>
          <a:prstGeom prst="rightBrace">
            <a:avLst/>
          </a:prstGeom>
          <a:ln>
            <a:solidFill>
              <a:schemeClr val="tx1">
                <a:lumMod val="95000"/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tr-T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Dikdörtgen 13">
            <a:extLst>
              <a:ext uri="{FF2B5EF4-FFF2-40B4-BE49-F238E27FC236}">
                <a16:creationId xmlns:a16="http://schemas.microsoft.com/office/drawing/2014/main" id="{509FB358-4C86-4ECF-A145-A6C69BA3A480}"/>
              </a:ext>
            </a:extLst>
          </p:cNvPr>
          <p:cNvSpPr/>
          <p:nvPr/>
        </p:nvSpPr>
        <p:spPr>
          <a:xfrm>
            <a:off x="407368" y="282301"/>
            <a:ext cx="9721080" cy="994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ÜNİVERSİTEMİZ 2020-24 STRATEJİK PLANINDA,</a:t>
            </a:r>
            <a:endParaRPr lang="tr-T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tomatik Şekil 2">
            <a:extLst>
              <a:ext uri="{FF2B5EF4-FFF2-40B4-BE49-F238E27FC236}">
                <a16:creationId xmlns:a16="http://schemas.microsoft.com/office/drawing/2014/main" id="{86E7CC7E-6BBA-490E-A7F1-C526015A900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526732" y="981313"/>
            <a:ext cx="1979295" cy="4824535"/>
          </a:xfrm>
          <a:prstGeom prst="roundRect">
            <a:avLst>
              <a:gd name="adj" fmla="val 13032"/>
            </a:avLst>
          </a:prstGeom>
          <a:solidFill>
            <a:schemeClr val="accent1"/>
          </a:solidFill>
          <a:extLst/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800" b="1" i="1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EKSEN BULUNMAKTA OLUP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800" b="1" i="1" dirty="0">
                <a:solidFill>
                  <a:srgbClr val="FFFFFF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 eksende 1 Amacımız toplamda 21 hedefimiz ……. Performans göstergemiz bulunmaktadır.</a:t>
            </a:r>
            <a:endParaRPr lang="tr-T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35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781E4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Çapraz Köşesi Kesik Dikdörtgen 3"/>
          <p:cNvSpPr/>
          <p:nvPr/>
        </p:nvSpPr>
        <p:spPr>
          <a:xfrm>
            <a:off x="5636" y="6064731"/>
            <a:ext cx="12192000" cy="800100"/>
          </a:xfrm>
          <a:prstGeom prst="snip2DiagRect">
            <a:avLst>
              <a:gd name="adj1" fmla="val 0"/>
              <a:gd name="adj2" fmla="val 21885"/>
            </a:avLst>
          </a:prstGeom>
          <a:solidFill>
            <a:srgbClr val="F9D1A9"/>
          </a:solidFill>
          <a:effectLst>
            <a:glow rad="12700">
              <a:schemeClr val="bg1">
                <a:alpha val="80000"/>
              </a:schemeClr>
            </a:glo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Strateji Geliştirme Dairesi Başkanlığı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860" y="6095448"/>
            <a:ext cx="2520280" cy="740049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9336360" y="6095449"/>
            <a:ext cx="2778774" cy="7386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E-posta	:strateji@asbu.edu.tr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Web	: www.asbu.edu.tr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1" i="0" u="none" strike="noStrike" kern="1200" cap="none" spc="0" normalizeH="0" baseline="0" noProof="0" dirty="0" err="1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Tlf</a:t>
            </a:r>
            <a:r>
              <a:rPr kumimoji="0" lang="tr-TR" sz="1400" b="1" i="0" u="none" strike="noStrike" kern="1200" cap="none" spc="0" normalizeH="0" baseline="0" noProof="0" dirty="0">
                <a:ln w="0"/>
                <a:solidFill>
                  <a:srgbClr val="781E4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: 0 312 5964504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F2AD5AEE-3B53-463A-9C82-2CBC36404C06}"/>
              </a:ext>
            </a:extLst>
          </p:cNvPr>
          <p:cNvSpPr/>
          <p:nvPr/>
        </p:nvSpPr>
        <p:spPr>
          <a:xfrm>
            <a:off x="0" y="-5491"/>
            <a:ext cx="11779774" cy="570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1" i="0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ARAŞTIRMA EKSENİNDE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1: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Sosyal Bilimler Alanında Bir Araştırma Üniversitesi Yetkinliği Kazanmak</a:t>
            </a:r>
          </a:p>
          <a:p>
            <a:pPr indent="27051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tr-TR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EĞİTİM EKSENİNDE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2</a:t>
            </a: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ASBÜ Eğitim Felsefesi Doğrultusunda Nitelikli İnsan Kaynağı Yetiştirmek</a:t>
            </a:r>
          </a:p>
          <a:p>
            <a:pPr marR="0" lvl="0" indent="270510" algn="just" fontAlgn="auto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GİRİŞİMCİLİK EKSENİNDE 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3</a:t>
            </a: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Araştırmaları ve Üretilen Bilginin Faydaya Dönüşümünü Teşvik Etmek Üzere Sosyal Yenilik ve Girişimciliği Desteklemek</a:t>
            </a:r>
          </a:p>
          <a:p>
            <a:pPr indent="270510"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tr-TR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TOPLUMSAL KATKI EKSENİNDE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4: </a:t>
            </a: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Tüm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Paydaşlarla İşbirliği İçerisinde Çevresel, Kültürel Ve Sosyal Gelişmeye Destek Vererek Toplumsal Sorumluluk Anlayışını Güçlendirmek 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</a:t>
            </a:r>
            <a:r>
              <a:rPr lang="tr-TR" sz="2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KAPASİTE VE YÖNETİM EKSENİNDE </a:t>
            </a:r>
          </a:p>
          <a:p>
            <a:pPr marL="0" marR="0" lvl="0" indent="27051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Amaç 5: </a:t>
            </a:r>
            <a:r>
              <a:rPr kumimoji="0" lang="tr-TR" sz="2200" b="0" i="0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Misyonunu Etkin Bir Şekilde Yerine Getirebilmek İçin ASBÜ Kurumsal Kapasitesini Oluşturmak </a:t>
            </a:r>
            <a:r>
              <a:rPr kumimoji="0" lang="tr-TR" sz="2200" b="0" i="0" u="none" strike="noStrike" kern="1200" cap="none" spc="0" normalizeH="0" baseline="0" noProof="0" dirty="0">
                <a:ln>
                  <a:noFill/>
                </a:ln>
                <a:solidFill>
                  <a:srgbClr val="F9D1A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ve Geliştirmek</a:t>
            </a:r>
          </a:p>
        </p:txBody>
      </p:sp>
    </p:spTree>
    <p:extLst>
      <p:ext uri="{BB962C8B-B14F-4D97-AF65-F5344CB8AC3E}">
        <p14:creationId xmlns:p14="http://schemas.microsoft.com/office/powerpoint/2010/main" val="204923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  <p:sndAc>
          <p:stSnd>
            <p:snd r:embed="rId2" name="type.wav"/>
          </p:stSnd>
        </p:sndAc>
      </p:transition>
    </mc:Choice>
    <mc:Fallback xmlns="">
      <p:transition spd="slow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5971</TotalTime>
  <Words>6685</Words>
  <Application>Microsoft Office PowerPoint</Application>
  <PresentationFormat>Geniş ekran</PresentationFormat>
  <Paragraphs>1704</Paragraphs>
  <Slides>53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53</vt:i4>
      </vt:variant>
    </vt:vector>
  </HeadingPairs>
  <TitlesOfParts>
    <vt:vector size="61" baseType="lpstr">
      <vt:lpstr>Calibri</vt:lpstr>
      <vt:lpstr>Calibri Light</vt:lpstr>
      <vt:lpstr>Century Gothic</vt:lpstr>
      <vt:lpstr>Symbol</vt:lpstr>
      <vt:lpstr>Times New Roman</vt:lpstr>
      <vt:lpstr>Wingdings</vt:lpstr>
      <vt:lpstr>Wingdings 3</vt:lpstr>
      <vt:lpstr>Dilim</vt:lpstr>
      <vt:lpstr>ANKARA SOSYAL BİLİMLER ÜNİVERSİTESİ 2020-24 stratejik planı,  2020 yılı değerlendirme TOPLANTISI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KATILIM VE KATKILARINIZ İÇİN Teşekkür EDER,                         İyi ÇALIŞMALAR DİLERİZ.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KBB ORGANİZASYON ŞEMASI</dc:title>
  <dc:creator>ozgur.ozden</dc:creator>
  <cp:lastModifiedBy>İsmail SAKALLI</cp:lastModifiedBy>
  <cp:revision>668</cp:revision>
  <cp:lastPrinted>2016-03-23T08:13:40Z</cp:lastPrinted>
  <dcterms:created xsi:type="dcterms:W3CDTF">2010-06-25T07:05:29Z</dcterms:created>
  <dcterms:modified xsi:type="dcterms:W3CDTF">2021-02-23T11:34:14Z</dcterms:modified>
</cp:coreProperties>
</file>