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5.jpg" ContentType="image/jpeg"/>
  <Override PartName="/ppt/media/image6.jpg" ContentType="image/jpeg"/>
  <Override PartName="/ppt/media/image8.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0.jpg" ContentType="image/jpeg"/>
  <Override PartName="/ppt/media/image11.jpg" ContentType="image/jpeg"/>
  <Override PartName="/ppt/media/image12.jpg" ContentType="image/jpeg"/>
  <Override PartName="/ppt/media/image14.jpg" ContentType="image/jpeg"/>
  <Override PartName="/ppt/media/image16.jpg" ContentType="image/jpeg"/>
  <Override PartName="/ppt/media/image25.jpg" ContentType="image/jpeg"/>
  <Override PartName="/ppt/media/image26.jpg" ContentType="image/jpeg"/>
  <Override PartName="/ppt/media/image28.JPG" ContentType="image/jpeg"/>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83" r:id="rId1"/>
  </p:sldMasterIdLst>
  <p:notesMasterIdLst>
    <p:notesMasterId r:id="rId75"/>
  </p:notesMasterIdLst>
  <p:handoutMasterIdLst>
    <p:handoutMasterId r:id="rId76"/>
  </p:handoutMasterIdLst>
  <p:sldIdLst>
    <p:sldId id="371" r:id="rId2"/>
    <p:sldId id="425" r:id="rId3"/>
    <p:sldId id="522" r:id="rId4"/>
    <p:sldId id="416" r:id="rId5"/>
    <p:sldId id="447" r:id="rId6"/>
    <p:sldId id="538" r:id="rId7"/>
    <p:sldId id="457" r:id="rId8"/>
    <p:sldId id="541" r:id="rId9"/>
    <p:sldId id="455" r:id="rId10"/>
    <p:sldId id="454" r:id="rId11"/>
    <p:sldId id="531" r:id="rId12"/>
    <p:sldId id="524" r:id="rId13"/>
    <p:sldId id="525" r:id="rId14"/>
    <p:sldId id="505" r:id="rId15"/>
    <p:sldId id="506" r:id="rId16"/>
    <p:sldId id="451" r:id="rId17"/>
    <p:sldId id="526" r:id="rId18"/>
    <p:sldId id="507" r:id="rId19"/>
    <p:sldId id="450" r:id="rId20"/>
    <p:sldId id="532" r:id="rId21"/>
    <p:sldId id="543" r:id="rId22"/>
    <p:sldId id="510" r:id="rId23"/>
    <p:sldId id="552" r:id="rId24"/>
    <p:sldId id="565" r:id="rId25"/>
    <p:sldId id="566" r:id="rId26"/>
    <p:sldId id="567" r:id="rId27"/>
    <p:sldId id="568" r:id="rId28"/>
    <p:sldId id="569" r:id="rId29"/>
    <p:sldId id="496" r:id="rId30"/>
    <p:sldId id="513" r:id="rId31"/>
    <p:sldId id="515" r:id="rId32"/>
    <p:sldId id="553" r:id="rId33"/>
    <p:sldId id="554" r:id="rId34"/>
    <p:sldId id="555" r:id="rId35"/>
    <p:sldId id="556" r:id="rId36"/>
    <p:sldId id="557" r:id="rId37"/>
    <p:sldId id="558" r:id="rId38"/>
    <p:sldId id="547" r:id="rId39"/>
    <p:sldId id="512" r:id="rId40"/>
    <p:sldId id="559" r:id="rId41"/>
    <p:sldId id="560" r:id="rId42"/>
    <p:sldId id="561" r:id="rId43"/>
    <p:sldId id="545" r:id="rId44"/>
    <p:sldId id="511" r:id="rId45"/>
    <p:sldId id="514" r:id="rId46"/>
    <p:sldId id="562" r:id="rId47"/>
    <p:sldId id="563" r:id="rId48"/>
    <p:sldId id="564" r:id="rId49"/>
    <p:sldId id="546" r:id="rId50"/>
    <p:sldId id="501" r:id="rId51"/>
    <p:sldId id="537" r:id="rId52"/>
    <p:sldId id="550" r:id="rId53"/>
    <p:sldId id="527" r:id="rId54"/>
    <p:sldId id="528" r:id="rId55"/>
    <p:sldId id="529" r:id="rId56"/>
    <p:sldId id="508" r:id="rId57"/>
    <p:sldId id="509" r:id="rId58"/>
    <p:sldId id="530" r:id="rId59"/>
    <p:sldId id="503" r:id="rId60"/>
    <p:sldId id="536" r:id="rId61"/>
    <p:sldId id="473" r:id="rId62"/>
    <p:sldId id="548" r:id="rId63"/>
    <p:sldId id="518" r:id="rId64"/>
    <p:sldId id="516" r:id="rId65"/>
    <p:sldId id="517" r:id="rId66"/>
    <p:sldId id="519" r:id="rId67"/>
    <p:sldId id="520" r:id="rId68"/>
    <p:sldId id="533" r:id="rId69"/>
    <p:sldId id="535" r:id="rId70"/>
    <p:sldId id="542" r:id="rId71"/>
    <p:sldId id="549" r:id="rId72"/>
    <p:sldId id="521" r:id="rId73"/>
    <p:sldId id="417" r:id="rId74"/>
  </p:sldIdLst>
  <p:sldSz cx="12192000" cy="6858000"/>
  <p:notesSz cx="9872663"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3386D786-9CDE-4C29-9F4F-50680EBAB6D0}">
          <p14:sldIdLst>
            <p14:sldId id="371"/>
            <p14:sldId id="425"/>
            <p14:sldId id="522"/>
            <p14:sldId id="416"/>
            <p14:sldId id="447"/>
            <p14:sldId id="538"/>
            <p14:sldId id="457"/>
            <p14:sldId id="541"/>
            <p14:sldId id="455"/>
            <p14:sldId id="454"/>
            <p14:sldId id="531"/>
            <p14:sldId id="524"/>
            <p14:sldId id="525"/>
            <p14:sldId id="505"/>
            <p14:sldId id="506"/>
            <p14:sldId id="451"/>
            <p14:sldId id="526"/>
            <p14:sldId id="507"/>
            <p14:sldId id="450"/>
            <p14:sldId id="532"/>
            <p14:sldId id="543"/>
            <p14:sldId id="510"/>
            <p14:sldId id="552"/>
            <p14:sldId id="565"/>
            <p14:sldId id="566"/>
            <p14:sldId id="567"/>
            <p14:sldId id="568"/>
            <p14:sldId id="569"/>
            <p14:sldId id="496"/>
            <p14:sldId id="513"/>
            <p14:sldId id="515"/>
            <p14:sldId id="553"/>
            <p14:sldId id="554"/>
            <p14:sldId id="555"/>
            <p14:sldId id="556"/>
            <p14:sldId id="557"/>
            <p14:sldId id="558"/>
            <p14:sldId id="547"/>
            <p14:sldId id="512"/>
            <p14:sldId id="559"/>
            <p14:sldId id="560"/>
            <p14:sldId id="561"/>
            <p14:sldId id="545"/>
            <p14:sldId id="511"/>
            <p14:sldId id="514"/>
            <p14:sldId id="562"/>
            <p14:sldId id="563"/>
            <p14:sldId id="564"/>
            <p14:sldId id="546"/>
            <p14:sldId id="501"/>
            <p14:sldId id="537"/>
            <p14:sldId id="550"/>
            <p14:sldId id="527"/>
            <p14:sldId id="528"/>
            <p14:sldId id="529"/>
            <p14:sldId id="508"/>
            <p14:sldId id="509"/>
            <p14:sldId id="530"/>
            <p14:sldId id="503"/>
            <p14:sldId id="536"/>
            <p14:sldId id="473"/>
            <p14:sldId id="548"/>
            <p14:sldId id="518"/>
            <p14:sldId id="516"/>
            <p14:sldId id="517"/>
            <p14:sldId id="519"/>
            <p14:sldId id="520"/>
            <p14:sldId id="533"/>
            <p14:sldId id="535"/>
            <p14:sldId id="542"/>
            <p14:sldId id="549"/>
            <p14:sldId id="521"/>
            <p14:sldId id="417"/>
          </p14:sldIdLst>
        </p14:section>
      </p14:sectionLst>
    </p:ext>
    <p:ext uri="{EFAFB233-063F-42B5-8137-9DF3F51BA10A}">
      <p15:sldGuideLst xmlns:p15="http://schemas.microsoft.com/office/powerpoint/2012/main">
        <p15:guide id="1" orient="horz" pos="193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1A9"/>
    <a:srgbClr val="781E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11" autoAdjust="0"/>
    <p:restoredTop sz="99795" autoAdjust="0"/>
  </p:normalViewPr>
  <p:slideViewPr>
    <p:cSldViewPr>
      <p:cViewPr varScale="1">
        <p:scale>
          <a:sx n="120" d="100"/>
          <a:sy n="120" d="100"/>
        </p:scale>
        <p:origin x="108" y="276"/>
      </p:cViewPr>
      <p:guideLst>
        <p:guide orient="horz" pos="1933"/>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279230" cy="34103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591128" y="0"/>
            <a:ext cx="4279230" cy="341031"/>
          </a:xfrm>
          <a:prstGeom prst="rect">
            <a:avLst/>
          </a:prstGeom>
        </p:spPr>
        <p:txBody>
          <a:bodyPr vert="horz" lIns="91440" tIns="45720" rIns="91440" bIns="45720" rtlCol="0"/>
          <a:lstStyle>
            <a:lvl1pPr algn="r">
              <a:defRPr sz="1200"/>
            </a:lvl1pPr>
          </a:lstStyle>
          <a:p>
            <a:fld id="{6FF3C561-3488-411A-B017-5A0E5843328D}" type="datetimeFigureOut">
              <a:rPr lang="tr-TR" smtClean="0"/>
              <a:t>18.10.2018</a:t>
            </a:fld>
            <a:endParaRPr lang="tr-TR"/>
          </a:p>
        </p:txBody>
      </p:sp>
      <p:sp>
        <p:nvSpPr>
          <p:cNvPr id="4" name="Altbilgi Yer Tutucusu 3"/>
          <p:cNvSpPr>
            <a:spLocks noGrp="1"/>
          </p:cNvSpPr>
          <p:nvPr>
            <p:ph type="ftr" sz="quarter" idx="2"/>
          </p:nvPr>
        </p:nvSpPr>
        <p:spPr>
          <a:xfrm>
            <a:off x="0" y="6456644"/>
            <a:ext cx="4279230" cy="341031"/>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591128" y="6456644"/>
            <a:ext cx="4279230" cy="341031"/>
          </a:xfrm>
          <a:prstGeom prst="rect">
            <a:avLst/>
          </a:prstGeom>
        </p:spPr>
        <p:txBody>
          <a:bodyPr vert="horz" lIns="91440" tIns="45720" rIns="91440" bIns="45720" rtlCol="0" anchor="b"/>
          <a:lstStyle>
            <a:lvl1pPr algn="r">
              <a:defRPr sz="1200"/>
            </a:lvl1pPr>
          </a:lstStyle>
          <a:p>
            <a:fld id="{89F82E21-B65F-4D8A-9845-C6B6089BD64E}" type="slidenum">
              <a:rPr lang="tr-TR" smtClean="0"/>
              <a:t>‹#›</a:t>
            </a:fld>
            <a:endParaRPr lang="tr-TR"/>
          </a:p>
        </p:txBody>
      </p:sp>
    </p:spTree>
    <p:extLst>
      <p:ext uri="{BB962C8B-B14F-4D97-AF65-F5344CB8AC3E}">
        <p14:creationId xmlns:p14="http://schemas.microsoft.com/office/powerpoint/2010/main" val="1050369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278313" cy="341313"/>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592763" y="0"/>
            <a:ext cx="4278312" cy="341313"/>
          </a:xfrm>
          <a:prstGeom prst="rect">
            <a:avLst/>
          </a:prstGeom>
        </p:spPr>
        <p:txBody>
          <a:bodyPr vert="horz" lIns="91440" tIns="45720" rIns="91440" bIns="45720" rtlCol="0"/>
          <a:lstStyle>
            <a:lvl1pPr algn="r">
              <a:defRPr sz="1200"/>
            </a:lvl1pPr>
          </a:lstStyle>
          <a:p>
            <a:fld id="{56C632CB-25C2-4741-B55E-B0562CCEDE22}" type="datetimeFigureOut">
              <a:rPr lang="tr-TR" smtClean="0"/>
              <a:t>18.10.2018</a:t>
            </a:fld>
            <a:endParaRPr lang="tr-TR"/>
          </a:p>
        </p:txBody>
      </p:sp>
      <p:sp>
        <p:nvSpPr>
          <p:cNvPr id="4" name="Slayt Görüntüsü Yer Tutucusu 3"/>
          <p:cNvSpPr>
            <a:spLocks noGrp="1" noRot="1" noChangeAspect="1"/>
          </p:cNvSpPr>
          <p:nvPr>
            <p:ph type="sldImg" idx="2"/>
          </p:nvPr>
        </p:nvSpPr>
        <p:spPr>
          <a:xfrm>
            <a:off x="2897188" y="849313"/>
            <a:ext cx="4078287" cy="229393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87425" y="3271838"/>
            <a:ext cx="7897813" cy="2676525"/>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6456363"/>
            <a:ext cx="4278313" cy="34131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592763" y="6456363"/>
            <a:ext cx="4278312" cy="341312"/>
          </a:xfrm>
          <a:prstGeom prst="rect">
            <a:avLst/>
          </a:prstGeom>
        </p:spPr>
        <p:txBody>
          <a:bodyPr vert="horz" lIns="91440" tIns="45720" rIns="91440" bIns="45720" rtlCol="0" anchor="b"/>
          <a:lstStyle>
            <a:lvl1pPr algn="r">
              <a:defRPr sz="1200"/>
            </a:lvl1pPr>
          </a:lstStyle>
          <a:p>
            <a:fld id="{D3BF8192-C63C-47A3-8811-B367F243E1F6}" type="slidenum">
              <a:rPr lang="tr-TR" smtClean="0"/>
              <a:t>‹#›</a:t>
            </a:fld>
            <a:endParaRPr lang="tr-TR"/>
          </a:p>
        </p:txBody>
      </p:sp>
    </p:spTree>
    <p:extLst>
      <p:ext uri="{BB962C8B-B14F-4D97-AF65-F5344CB8AC3E}">
        <p14:creationId xmlns:p14="http://schemas.microsoft.com/office/powerpoint/2010/main" val="34676765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3BF8192-C63C-47A3-8811-B367F243E1F6}" type="slidenum">
              <a:rPr lang="tr-TR" smtClean="0"/>
              <a:t>9</a:t>
            </a:fld>
            <a:endParaRPr lang="tr-TR"/>
          </a:p>
        </p:txBody>
      </p:sp>
    </p:spTree>
    <p:extLst>
      <p:ext uri="{BB962C8B-B14F-4D97-AF65-F5344CB8AC3E}">
        <p14:creationId xmlns:p14="http://schemas.microsoft.com/office/powerpoint/2010/main" val="420216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3BF8192-C63C-47A3-8811-B367F243E1F6}" type="slidenum">
              <a:rPr lang="tr-TR" smtClean="0"/>
              <a:t>10</a:t>
            </a:fld>
            <a:endParaRPr lang="tr-TR"/>
          </a:p>
        </p:txBody>
      </p:sp>
    </p:spTree>
    <p:extLst>
      <p:ext uri="{BB962C8B-B14F-4D97-AF65-F5344CB8AC3E}">
        <p14:creationId xmlns:p14="http://schemas.microsoft.com/office/powerpoint/2010/main" val="575592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3BF8192-C63C-47A3-8811-B367F243E1F6}" type="slidenum">
              <a:rPr lang="tr-TR" smtClean="0"/>
              <a:t>12</a:t>
            </a:fld>
            <a:endParaRPr lang="tr-TR"/>
          </a:p>
        </p:txBody>
      </p:sp>
    </p:spTree>
    <p:extLst>
      <p:ext uri="{BB962C8B-B14F-4D97-AF65-F5344CB8AC3E}">
        <p14:creationId xmlns:p14="http://schemas.microsoft.com/office/powerpoint/2010/main" val="655093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3BF8192-C63C-47A3-8811-B367F243E1F6}" type="slidenum">
              <a:rPr lang="tr-TR" smtClean="0"/>
              <a:t>68</a:t>
            </a:fld>
            <a:endParaRPr lang="tr-TR"/>
          </a:p>
        </p:txBody>
      </p:sp>
    </p:spTree>
    <p:extLst>
      <p:ext uri="{BB962C8B-B14F-4D97-AF65-F5344CB8AC3E}">
        <p14:creationId xmlns:p14="http://schemas.microsoft.com/office/powerpoint/2010/main" val="1288094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C2476B3-96E1-4337-902F-5D77258166AA}" type="datetime1">
              <a:rPr lang="tr-TR" smtClean="0"/>
              <a:t>18.10.2018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770086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DFC451C7-E056-4E53-8982-159B4D4E7393}" type="datetime1">
              <a:rPr lang="tr-TR" smtClean="0"/>
              <a:t>18.10.2018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90299443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23E04EA-51A3-45B5-AE53-EC25177CFC1F}" type="datetime1">
              <a:rPr lang="tr-TR" smtClean="0"/>
              <a:t>18.10.2018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42484373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5D4672C-3BAA-474E-B07E-3B431683F78F}" type="datetime1">
              <a:rPr lang="tr-TR" smtClean="0"/>
              <a:t>18.10.2018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4321932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4EC107D-A17A-435A-8591-3A7E5864F687}" type="datetime1">
              <a:rPr lang="tr-TR" smtClean="0"/>
              <a:t>18.10.2018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342563563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CC49BFA-EE6F-4400-B3B8-FB9EA5D58120}" type="datetime1">
              <a:rPr lang="tr-TR" smtClean="0"/>
              <a:t>18.10.2018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6543960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2CF8C85-8656-4659-9018-515480142723}" type="datetime1">
              <a:rPr lang="tr-TR" smtClean="0"/>
              <a:t>18.10.2018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23552686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8CD5128-5286-43FE-BCA7-AADE05402275}" type="datetime1">
              <a:rPr lang="tr-TR" smtClean="0"/>
              <a:t>18.10.2018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144985257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576AF33-41D7-4E74-A52C-343F1BFDEBD8}" type="datetime1">
              <a:rPr lang="tr-TR" smtClean="0"/>
              <a:t>18.10.2018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107930556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DE0278C-6154-4501-9F7F-5EAF64EA5BD7}" type="datetime1">
              <a:rPr lang="tr-TR" smtClean="0"/>
              <a:t>18.10.2018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280173962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4EAF8CD-96D5-4701-A7B6-D432D0572A16}" type="datetime1">
              <a:rPr lang="tr-TR" smtClean="0"/>
              <a:t>18.10.2018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54130064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724291A-1B64-4406-B386-08F0A7799E28}" type="datetime1">
              <a:rPr lang="tr-TR" smtClean="0"/>
              <a:t>18.10.2018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269112334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2BFBC2A-E384-494C-99B3-DA656E8759AD}" type="datetime1">
              <a:rPr lang="tr-TR" smtClean="0"/>
              <a:t>18.10.2018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395626938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94C227D-010E-422D-B6D3-2AFD47836260}" type="datetime1">
              <a:rPr lang="tr-TR" smtClean="0"/>
              <a:t>18.10.2018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25125446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8579F-7AC6-4654-B10D-7BFC7E3A6813}" type="datetime1">
              <a:rPr lang="tr-TR" smtClean="0"/>
              <a:t>18.10.2018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408410406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00FBC4A-D1D5-40A6-8695-27AC3C9448DE}" type="datetime1">
              <a:rPr lang="tr-TR" smtClean="0"/>
              <a:t>18.10.2018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308649597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CABAEB5-763B-4BAA-9F84-69C87CAA19B4}" type="datetime1">
              <a:rPr lang="tr-TR" smtClean="0"/>
              <a:t>18.10.2018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231041832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7000"/>
                <a:hueMod val="92000"/>
                <a:satMod val="169000"/>
                <a:alpha val="0"/>
                <a:lumMod val="0"/>
                <a:lumOff val="100000"/>
              </a:schemeClr>
            </a:gs>
            <a:gs pos="100000">
              <a:schemeClr val="bg2">
                <a:shade val="96000"/>
                <a:satMod val="120000"/>
                <a:lumMod val="90000"/>
              </a:schemeClr>
            </a:gs>
          </a:gsLst>
          <a:lin ang="162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992628E-4617-43EB-8304-4E87051277BB}" type="datetime1">
              <a:rPr lang="tr-TR" smtClean="0"/>
              <a:t>18.10.2018</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C786528-2F04-457D-8FED-47AA3420C7EB}" type="slidenum">
              <a:rPr lang="tr-TR" smtClean="0"/>
              <a:pPr/>
              <a:t>‹#›</a:t>
            </a:fld>
            <a:endParaRPr lang="tr-TR"/>
          </a:p>
        </p:txBody>
      </p:sp>
    </p:spTree>
    <p:extLst>
      <p:ext uri="{BB962C8B-B14F-4D97-AF65-F5344CB8AC3E}">
        <p14:creationId xmlns:p14="http://schemas.microsoft.com/office/powerpoint/2010/main" val="3002523553"/>
      </p:ext>
    </p:extLst>
  </p:cSld>
  <p:clrMap bg1="dk1" tx1="lt1" bg2="dk2" tx2="lt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 id="2147484098" r:id="rId15"/>
    <p:sldLayoutId id="2147484099" r:id="rId16"/>
    <p:sldLayoutId id="2147484100" r:id="rId17"/>
  </p:sldLayoutIdLst>
  <mc:AlternateContent xmlns:mc="http://schemas.openxmlformats.org/markup-compatibility/2006" xmlns:p14="http://schemas.microsoft.com/office/powerpoint/2010/main">
    <mc:Choice Requires="p14">
      <p:transition spd="slow" p14:dur="1500">
        <p:random/>
        <p:sndAc>
          <p:stSnd>
            <p:snd r:embed="rId19" name="type.wav"/>
          </p:stSnd>
        </p:sndAc>
      </p:transition>
    </mc:Choice>
    <mc:Fallback xmlns="">
      <p:transition spd="slow">
        <p:random/>
        <p:sndAc>
          <p:stSnd>
            <p:snd r:embed="rId20" name="type.wav"/>
          </p:stSnd>
        </p:sndAc>
      </p:transition>
    </mc:Fallback>
  </mc:AlternateConten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1.wav"/><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6.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4.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4.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6.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0.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0.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5.jp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5.jp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6.jpg"/></Relationships>
</file>

<file path=ppt/slides/_rels/slide5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7.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8.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9.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0.png"/></Relationships>
</file>

<file path=ppt/slides/_rels/slide6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2.jpeg"/><Relationship Id="rId4" Type="http://schemas.openxmlformats.org/officeDocument/2006/relationships/image" Target="../media/image31.jpe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6.png"/></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37.pn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9.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40.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9.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711624" y="4586870"/>
            <a:ext cx="7128792" cy="652300"/>
          </a:xfrm>
        </p:spPr>
        <p:txBody>
          <a:bodyPr>
            <a:normAutofit fontScale="90000"/>
          </a:bodyPr>
          <a:lstStyle/>
          <a:p>
            <a:pPr algn="ctr"/>
            <a:r>
              <a:rPr lang="tr-TR" sz="2400" b="1" dirty="0" smtClean="0">
                <a:solidFill>
                  <a:srgbClr val="F9D1A9"/>
                </a:solidFill>
                <a:latin typeface="Times New Roman" panose="02020603050405020304" pitchFamily="18" charset="0"/>
                <a:cs typeface="Times New Roman" panose="02020603050405020304" pitchFamily="18" charset="0"/>
              </a:rPr>
              <a:t>KALİTE KOORDİNASYON BİRİMİ</a:t>
            </a:r>
            <a:br>
              <a:rPr lang="tr-TR" sz="2400" b="1" dirty="0" smtClean="0">
                <a:solidFill>
                  <a:srgbClr val="F9D1A9"/>
                </a:solidFill>
                <a:latin typeface="Times New Roman" panose="02020603050405020304" pitchFamily="18" charset="0"/>
                <a:cs typeface="Times New Roman" panose="02020603050405020304" pitchFamily="18" charset="0"/>
              </a:rPr>
            </a:br>
            <a:r>
              <a:rPr lang="tr-TR" sz="2400" b="1" dirty="0" err="1" smtClean="0">
                <a:solidFill>
                  <a:srgbClr val="F9D1A9"/>
                </a:solidFill>
                <a:latin typeface="Times New Roman" panose="02020603050405020304" pitchFamily="18" charset="0"/>
                <a:cs typeface="Times New Roman" panose="02020603050405020304" pitchFamily="18" charset="0"/>
              </a:rPr>
              <a:t>asbü</a:t>
            </a:r>
            <a:r>
              <a:rPr lang="tr-TR" sz="2400" b="1" dirty="0" smtClean="0">
                <a:solidFill>
                  <a:srgbClr val="F9D1A9"/>
                </a:solidFill>
                <a:latin typeface="Times New Roman" panose="02020603050405020304" pitchFamily="18" charset="0"/>
                <a:cs typeface="Times New Roman" panose="02020603050405020304" pitchFamily="18" charset="0"/>
              </a:rPr>
              <a:t> 2018 KALİTE GÜVENCE SİSTEMİ</a:t>
            </a:r>
            <a:endParaRPr lang="en-US" sz="2400" b="1" dirty="0">
              <a:solidFill>
                <a:srgbClr val="F9D1A9"/>
              </a:solidFill>
              <a:latin typeface="Times New Roman" panose="02020603050405020304" pitchFamily="18" charset="0"/>
              <a:cs typeface="Times New Roman" panose="02020603050405020304" pitchFamily="18" charset="0"/>
            </a:endParaRPr>
          </a:p>
        </p:txBody>
      </p:sp>
      <p:sp>
        <p:nvSpPr>
          <p:cNvPr id="2" name="Dikdörtgen 1"/>
          <p:cNvSpPr/>
          <p:nvPr/>
        </p:nvSpPr>
        <p:spPr>
          <a:xfrm>
            <a:off x="5483932" y="5470103"/>
            <a:ext cx="2124236" cy="400110"/>
          </a:xfrm>
          <a:prstGeom prst="rect">
            <a:avLst/>
          </a:prstGeom>
        </p:spPr>
        <p:txBody>
          <a:bodyPr wrap="square">
            <a:spAutoFit/>
          </a:bodyPr>
          <a:lstStyle/>
          <a:p>
            <a:pPr algn="ctr"/>
            <a:r>
              <a:rPr lang="tr-TR" sz="2000" b="1" dirty="0" smtClean="0">
                <a:solidFill>
                  <a:srgbClr val="F9D1A9"/>
                </a:solidFill>
                <a:latin typeface="Times New Roman" panose="02020603050405020304" pitchFamily="18" charset="0"/>
              </a:rPr>
              <a:t>EYLÜL 2018</a:t>
            </a:r>
            <a:endParaRPr lang="tr-TR" sz="2000" b="1" dirty="0">
              <a:solidFill>
                <a:srgbClr val="F9D1A9"/>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9559" y="620688"/>
            <a:ext cx="3792922" cy="379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Çapraz Köşesi Kesik Dikdörtgen 11"/>
          <p:cNvSpPr/>
          <p:nvPr/>
        </p:nvSpPr>
        <p:spPr>
          <a:xfrm>
            <a:off x="5636" y="6064731"/>
            <a:ext cx="12192000" cy="800100"/>
          </a:xfrm>
          <a:prstGeom prst="snip2DiagRect">
            <a:avLst>
              <a:gd name="adj1" fmla="val 0"/>
              <a:gd name="adj2" fmla="val 24316"/>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endParaRPr lang="tr-TR" b="1" dirty="0">
              <a:ln w="0"/>
              <a:solidFill>
                <a:srgbClr val="781E46"/>
              </a:solidFill>
              <a:effectLst>
                <a:outerShdw blurRad="38100" dist="25400" dir="5400000" algn="ctr" rotWithShape="0">
                  <a:srgbClr val="6E747A">
                    <a:alpha val="43000"/>
                  </a:srgbClr>
                </a:outerShdw>
              </a:effectLst>
              <a:latin typeface="Calibri" panose="020F050202020403020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14" name="Dikdörtgen 13"/>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Tree>
    <p:extLst>
      <p:ext uri="{BB962C8B-B14F-4D97-AF65-F5344CB8AC3E}">
        <p14:creationId xmlns:p14="http://schemas.microsoft.com/office/powerpoint/2010/main" val="316995752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1131424" y="476672"/>
            <a:ext cx="9929152" cy="500626"/>
          </a:xfrm>
        </p:spPr>
        <p:txBody>
          <a:bodyPr>
            <a:normAutofit fontScale="90000"/>
          </a:bodyPr>
          <a:lstStyle/>
          <a:p>
            <a:r>
              <a:rPr lang="tr-TR" b="1" dirty="0">
                <a:solidFill>
                  <a:srgbClr val="F9D1A9"/>
                </a:solidFill>
                <a:latin typeface="Calibri" panose="020F0502020204030204" pitchFamily="34" charset="0"/>
              </a:rPr>
              <a:t>Yüksek Öğretim Kalite Kurulunun </a:t>
            </a:r>
            <a:r>
              <a:rPr lang="tr-TR" b="1" dirty="0" smtClean="0">
                <a:solidFill>
                  <a:srgbClr val="F9D1A9"/>
                </a:solidFill>
                <a:latin typeface="Calibri" panose="020F0502020204030204" pitchFamily="34" charset="0"/>
              </a:rPr>
              <a:t>Görevleri</a:t>
            </a:r>
            <a:endParaRPr lang="en-US" b="1" dirty="0">
              <a:solidFill>
                <a:srgbClr val="F9D1A9"/>
              </a:solidFill>
              <a:latin typeface="Calibri" panose="020F0502020204030204" pitchFamily="34" charset="0"/>
            </a:endParaRPr>
          </a:p>
        </p:txBody>
      </p:sp>
      <p:sp>
        <p:nvSpPr>
          <p:cNvPr id="9" name="İçerik Yer Tutucusu 2"/>
          <p:cNvSpPr txBox="1">
            <a:spLocks/>
          </p:cNvSpPr>
          <p:nvPr/>
        </p:nvSpPr>
        <p:spPr>
          <a:xfrm>
            <a:off x="870779" y="3140968"/>
            <a:ext cx="9865096" cy="132547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buNone/>
            </a:pPr>
            <a:r>
              <a:rPr lang="tr-TR" dirty="0" smtClean="0">
                <a:solidFill>
                  <a:schemeClr val="tx1"/>
                </a:solidFill>
                <a:latin typeface="Calibri" panose="020F0502020204030204" pitchFamily="34" charset="0"/>
              </a:rPr>
              <a:t>e) Genel </a:t>
            </a:r>
            <a:r>
              <a:rPr lang="tr-TR" dirty="0">
                <a:solidFill>
                  <a:schemeClr val="tx1"/>
                </a:solidFill>
                <a:latin typeface="Calibri" panose="020F0502020204030204" pitchFamily="34" charset="0"/>
              </a:rPr>
              <a:t>Kurul tarafından onaylanan dış kalite değerlendirmeleri ve akreditasyonda uygulanacak prosedürlerle ilgili yükseköğretim kurumlarını bilgilendirmek ve yayınlar yapmak</a:t>
            </a:r>
            <a:r>
              <a:rPr lang="tr-TR" dirty="0" smtClean="0">
                <a:solidFill>
                  <a:schemeClr val="tx1"/>
                </a:solidFill>
                <a:latin typeface="Calibri" panose="020F0502020204030204" pitchFamily="34" charset="0"/>
              </a:rPr>
              <a:t>,</a:t>
            </a:r>
            <a:endParaRPr lang="tr-TR" dirty="0">
              <a:solidFill>
                <a:schemeClr val="tx1"/>
              </a:solidFill>
              <a:latin typeface="Calibri" panose="020F0502020204030204" pitchFamily="34" charset="0"/>
            </a:endParaRPr>
          </a:p>
          <a:p>
            <a:pPr marL="0" indent="0" algn="just">
              <a:buNone/>
            </a:pPr>
            <a:r>
              <a:rPr lang="tr-TR" dirty="0">
                <a:solidFill>
                  <a:schemeClr val="tx1"/>
                </a:solidFill>
                <a:latin typeface="Calibri" panose="020F0502020204030204" pitchFamily="34" charset="0"/>
              </a:rPr>
              <a:t>f) Yükseköğretim kurumlarının hazırlamış oldukları öz değerlendirme ve dış değerlendirilme süreci sonrası, dış değerlendirme raporlarını değerlendirerek kalite iyileştirmelerine yönelik tavsiyeleri içerecek şekilde nihai raporu düzenleyip Genel Kurula sunmak</a:t>
            </a:r>
            <a:r>
              <a:rPr lang="tr-TR" dirty="0" smtClean="0">
                <a:solidFill>
                  <a:schemeClr val="tx1"/>
                </a:solidFill>
                <a:latin typeface="Calibri" panose="020F0502020204030204" pitchFamily="34" charset="0"/>
              </a:rPr>
              <a:t>,</a:t>
            </a:r>
            <a:endParaRPr lang="tr-TR" dirty="0">
              <a:solidFill>
                <a:schemeClr val="tx1"/>
              </a:solidFill>
              <a:latin typeface="Calibri" panose="020F0502020204030204" pitchFamily="34" charset="0"/>
            </a:endParaRPr>
          </a:p>
          <a:p>
            <a:pPr marL="0" indent="0" algn="just">
              <a:buNone/>
            </a:pPr>
            <a:r>
              <a:rPr lang="tr-TR" dirty="0">
                <a:solidFill>
                  <a:schemeClr val="tx1"/>
                </a:solidFill>
                <a:latin typeface="Calibri" panose="020F0502020204030204" pitchFamily="34" charset="0"/>
              </a:rPr>
              <a:t>g) En çok beş yılda bir yapılması gereken dış değerlendirmeyi süresi geçmesine rağmen yaptırmayan yükseköğretim kurumları hakkında, masrafları ilgili yükseköğretim kurumundan tahsil edilmek üzere dış değerlendirme yaptırılmasını Genel Kuruldan talep etmek</a:t>
            </a:r>
            <a:r>
              <a:rPr lang="tr-TR" dirty="0" smtClean="0">
                <a:solidFill>
                  <a:schemeClr val="tx1"/>
                </a:solidFill>
                <a:latin typeface="Calibri" panose="020F0502020204030204" pitchFamily="34" charset="0"/>
              </a:rPr>
              <a:t>,</a:t>
            </a:r>
          </a:p>
          <a:p>
            <a:pPr marL="0" indent="0" algn="just">
              <a:buNone/>
            </a:pPr>
            <a:r>
              <a:rPr lang="tr-TR" dirty="0" smtClean="0">
                <a:solidFill>
                  <a:schemeClr val="tx1"/>
                </a:solidFill>
                <a:latin typeface="Calibri" panose="020F0502020204030204" pitchFamily="34" charset="0"/>
              </a:rPr>
              <a:t>ğ) Yükseköğretim </a:t>
            </a:r>
            <a:r>
              <a:rPr lang="tr-TR" dirty="0">
                <a:solidFill>
                  <a:schemeClr val="tx1"/>
                </a:solidFill>
                <a:latin typeface="Calibri" panose="020F0502020204030204" pitchFamily="34" charset="0"/>
              </a:rPr>
              <a:t>kurumlarına yönelik olarak yıl boyunca gerçekleştirilen dış kalite değerlendirmeleri, karşılaşılan problemler ve kalite iyileştirmesi süreci ile ilgili önerileri her yılın sonunda Genel Kurula sunmak,</a:t>
            </a:r>
          </a:p>
          <a:p>
            <a:pPr marL="0" indent="0" algn="just">
              <a:buNone/>
            </a:pPr>
            <a:endParaRPr lang="tr-TR" dirty="0">
              <a:solidFill>
                <a:schemeClr val="tx1"/>
              </a:solidFill>
              <a:latin typeface="Calibri" panose="020F0502020204030204" pitchFamily="34" charset="0"/>
            </a:endParaRPr>
          </a:p>
          <a:p>
            <a:endParaRPr lang="tr-TR" dirty="0" smtClean="0">
              <a:solidFill>
                <a:schemeClr val="tx1"/>
              </a:solidFill>
              <a:latin typeface="Calibri" panose="020F0502020204030204" pitchFamily="34" charset="0"/>
            </a:endParaRPr>
          </a:p>
        </p:txBody>
      </p:sp>
      <p:sp>
        <p:nvSpPr>
          <p:cNvPr id="12" name="Slayt Numarası Yer Tutucusu 11"/>
          <p:cNvSpPr>
            <a:spLocks noGrp="1"/>
          </p:cNvSpPr>
          <p:nvPr>
            <p:ph type="sldNum" sz="quarter" idx="12"/>
          </p:nvPr>
        </p:nvSpPr>
        <p:spPr/>
        <p:txBody>
          <a:bodyPr/>
          <a:lstStyle/>
          <a:p>
            <a:fld id="{AC786528-2F04-457D-8FED-47AA3420C7EB}" type="slidenum">
              <a:rPr lang="tr-TR" sz="2400" smtClean="0"/>
              <a:pPr/>
              <a:t>10</a:t>
            </a:fld>
            <a:endParaRPr lang="tr-TR" sz="2400" dirty="0"/>
          </a:p>
        </p:txBody>
      </p:sp>
    </p:spTree>
    <p:extLst>
      <p:ext uri="{BB962C8B-B14F-4D97-AF65-F5344CB8AC3E}">
        <p14:creationId xmlns:p14="http://schemas.microsoft.com/office/powerpoint/2010/main" val="280870236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3" name="type.wav"/>
          </p:stSnd>
        </p:sndAc>
      </p:transition>
    </mc:Choice>
    <mc:Fallback xmlns="">
      <p:transition spd="slow">
        <p:random/>
        <p:sndAc>
          <p:stSnd>
            <p:snd r:embed="rId6" name="type.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1271464" y="1054451"/>
            <a:ext cx="9929152" cy="500626"/>
          </a:xfrm>
        </p:spPr>
        <p:txBody>
          <a:bodyPr>
            <a:normAutofit fontScale="90000"/>
          </a:bodyPr>
          <a:lstStyle/>
          <a:p>
            <a:r>
              <a:rPr lang="tr-TR" b="1" dirty="0">
                <a:solidFill>
                  <a:srgbClr val="F9D1A9"/>
                </a:solidFill>
                <a:latin typeface="Calibri" panose="020F0502020204030204" pitchFamily="34" charset="0"/>
              </a:rPr>
              <a:t>Yüksek Öğretim Kalite Kurulunun </a:t>
            </a:r>
            <a:r>
              <a:rPr lang="tr-TR" b="1" dirty="0" smtClean="0">
                <a:solidFill>
                  <a:srgbClr val="F9D1A9"/>
                </a:solidFill>
                <a:latin typeface="Calibri" panose="020F0502020204030204" pitchFamily="34" charset="0"/>
              </a:rPr>
              <a:t>Görevleri</a:t>
            </a:r>
            <a:endParaRPr lang="en-US" b="1" dirty="0">
              <a:solidFill>
                <a:srgbClr val="F9D1A9"/>
              </a:solidFill>
              <a:latin typeface="Calibri" panose="020F0502020204030204" pitchFamily="34" charset="0"/>
            </a:endParaRPr>
          </a:p>
        </p:txBody>
      </p:sp>
      <p:sp>
        <p:nvSpPr>
          <p:cNvPr id="9" name="İçerik Yer Tutucusu 2"/>
          <p:cNvSpPr txBox="1">
            <a:spLocks/>
          </p:cNvSpPr>
          <p:nvPr/>
        </p:nvSpPr>
        <p:spPr>
          <a:xfrm>
            <a:off x="551384" y="2780928"/>
            <a:ext cx="10446908" cy="132547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buNone/>
            </a:pPr>
            <a:r>
              <a:rPr lang="tr-TR" sz="1800" dirty="0" smtClean="0">
                <a:solidFill>
                  <a:schemeClr val="tx1"/>
                </a:solidFill>
                <a:latin typeface="Calibri" panose="020F0502020204030204" pitchFamily="34" charset="0"/>
              </a:rPr>
              <a:t>h</a:t>
            </a:r>
            <a:r>
              <a:rPr lang="tr-TR" sz="1800" dirty="0">
                <a:solidFill>
                  <a:schemeClr val="tx1"/>
                </a:solidFill>
                <a:latin typeface="Calibri" panose="020F0502020204030204" pitchFamily="34" charset="0"/>
              </a:rPr>
              <a:t>) Dış kalite değerlendirmesi ve akreditasyon alanlarında faaliyet göstermek amacıyla, belirlenmiş ilke ve kurallar çerçevesinde tescil almak üzere Yükseköğretim Kuruluna müracaat eden özel hukuk tüzel kişilerinin tescil müracaatlarını değerlendirerek Genel Kurula görüş vermek, bu kuruluşların faaliyetlerini izlemek ve gerekli gördüğünde bilgi almak, gerektiğinde uyarmak veya tescillerinin iptali için Genel Kurula öneride bulunmak,</a:t>
            </a:r>
          </a:p>
          <a:p>
            <a:pPr marL="0" indent="0" algn="just">
              <a:buNone/>
            </a:pPr>
            <a:r>
              <a:rPr lang="tr-TR" sz="1800" dirty="0" smtClean="0">
                <a:solidFill>
                  <a:schemeClr val="tx1"/>
                </a:solidFill>
                <a:latin typeface="Calibri" panose="020F0502020204030204" pitchFamily="34" charset="0"/>
              </a:rPr>
              <a:t>I) Yükseköğretimde </a:t>
            </a:r>
            <a:r>
              <a:rPr lang="tr-TR" sz="1800" dirty="0">
                <a:solidFill>
                  <a:schemeClr val="tx1"/>
                </a:solidFill>
                <a:latin typeface="Calibri" panose="020F0502020204030204" pitchFamily="34" charset="0"/>
              </a:rPr>
              <a:t>kalite güvencesi konusunda uluslararası kuruluşlar nezdinde Kurulu temsil etmek</a:t>
            </a:r>
            <a:r>
              <a:rPr lang="tr-TR" sz="1800" dirty="0" smtClean="0">
                <a:solidFill>
                  <a:schemeClr val="tx1"/>
                </a:solidFill>
                <a:latin typeface="Calibri" panose="020F0502020204030204" pitchFamily="34" charset="0"/>
              </a:rPr>
              <a:t>,</a:t>
            </a:r>
            <a:endParaRPr lang="tr-TR" sz="1800" dirty="0">
              <a:solidFill>
                <a:schemeClr val="tx1"/>
              </a:solidFill>
              <a:latin typeface="Calibri" panose="020F0502020204030204" pitchFamily="34" charset="0"/>
            </a:endParaRPr>
          </a:p>
          <a:p>
            <a:pPr marL="0" indent="0" algn="just">
              <a:buNone/>
            </a:pPr>
            <a:r>
              <a:rPr lang="tr-TR" sz="1800" dirty="0">
                <a:solidFill>
                  <a:schemeClr val="tx1"/>
                </a:solidFill>
                <a:latin typeface="Calibri" panose="020F0502020204030204" pitchFamily="34" charset="0"/>
              </a:rPr>
              <a:t>i) (d), (f), (g), (ğ) ve (h) bentleri uyarınca Genel Kurula sunduğu rapor ve görüşleri, eş zamanlı olarak Kurulun internet sayfasında kamuoyu ile paylaşmak</a:t>
            </a:r>
            <a:r>
              <a:rPr lang="tr-TR" sz="1800" dirty="0" smtClean="0">
                <a:solidFill>
                  <a:schemeClr val="tx1"/>
                </a:solidFill>
                <a:latin typeface="Calibri" panose="020F0502020204030204" pitchFamily="34" charset="0"/>
              </a:rPr>
              <a:t>,</a:t>
            </a:r>
            <a:endParaRPr lang="tr-TR" sz="1800" dirty="0">
              <a:solidFill>
                <a:schemeClr val="tx1"/>
              </a:solidFill>
              <a:latin typeface="Calibri" panose="020F0502020204030204" pitchFamily="34" charset="0"/>
            </a:endParaRPr>
          </a:p>
          <a:p>
            <a:pPr marL="0" indent="0" algn="just">
              <a:buNone/>
            </a:pPr>
            <a:r>
              <a:rPr lang="tr-TR" sz="1800" dirty="0">
                <a:solidFill>
                  <a:schemeClr val="tx1"/>
                </a:solidFill>
                <a:latin typeface="Calibri" panose="020F0502020204030204" pitchFamily="34" charset="0"/>
              </a:rPr>
              <a:t>j) Yükseköğretim Kurulu tarafından bu Yönetmelik amaç ve kapsamında verilen diğer görevleri yerine getirmek.</a:t>
            </a:r>
          </a:p>
        </p:txBody>
      </p:sp>
      <p:sp>
        <p:nvSpPr>
          <p:cNvPr id="12" name="Slayt Numarası Yer Tutucusu 11"/>
          <p:cNvSpPr>
            <a:spLocks noGrp="1"/>
          </p:cNvSpPr>
          <p:nvPr>
            <p:ph type="sldNum" sz="quarter" idx="12"/>
          </p:nvPr>
        </p:nvSpPr>
        <p:spPr/>
        <p:txBody>
          <a:bodyPr/>
          <a:lstStyle/>
          <a:p>
            <a:fld id="{AC786528-2F04-457D-8FED-47AA3420C7EB}" type="slidenum">
              <a:rPr lang="tr-TR" sz="2400" smtClean="0"/>
              <a:pPr/>
              <a:t>11</a:t>
            </a:fld>
            <a:endParaRPr lang="tr-TR" sz="2400" dirty="0"/>
          </a:p>
        </p:txBody>
      </p:sp>
    </p:spTree>
    <p:extLst>
      <p:ext uri="{BB962C8B-B14F-4D97-AF65-F5344CB8AC3E}">
        <p14:creationId xmlns:p14="http://schemas.microsoft.com/office/powerpoint/2010/main" val="84063055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6" name="type.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2589212" y="609600"/>
            <a:ext cx="8915399" cy="762000"/>
          </a:xfrm>
        </p:spPr>
        <p:txBody>
          <a:bodyPr>
            <a:noAutofit/>
          </a:bodyPr>
          <a:lstStyle/>
          <a:p>
            <a:r>
              <a:rPr lang="tr-TR" sz="2800" b="1" dirty="0">
                <a:solidFill>
                  <a:srgbClr val="F9D1A9"/>
                </a:solidFill>
              </a:rPr>
              <a:t>YÜKSEKÖĞRETİM KALİTE GÜVENCESİ YÖNETMELİĞİ</a:t>
            </a:r>
            <a:r>
              <a:rPr lang="tr-TR" sz="2800" b="1" dirty="0" smtClean="0">
                <a:solidFill>
                  <a:srgbClr val="F9D1A9"/>
                </a:solidFill>
              </a:rPr>
              <a:t>:</a:t>
            </a:r>
            <a:endParaRPr lang="en-US" sz="2800" b="1" dirty="0">
              <a:solidFill>
                <a:srgbClr val="F9D1A9"/>
              </a:solidFill>
            </a:endParaRPr>
          </a:p>
        </p:txBody>
      </p:sp>
      <p:sp>
        <p:nvSpPr>
          <p:cNvPr id="9" name="Metin Yer Tutucusu 4"/>
          <p:cNvSpPr txBox="1">
            <a:spLocks/>
          </p:cNvSpPr>
          <p:nvPr/>
        </p:nvSpPr>
        <p:spPr>
          <a:xfrm>
            <a:off x="2589211" y="2152600"/>
            <a:ext cx="8915399" cy="440564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endParaRPr lang="tr-TR" sz="2400" b="1" dirty="0" smtClean="0">
              <a:solidFill>
                <a:srgbClr val="FF0000"/>
              </a:solidFill>
            </a:endParaRPr>
          </a:p>
          <a:p>
            <a:pPr algn="just"/>
            <a:endParaRPr lang="tr-TR" sz="2400" b="1" dirty="0" smtClean="0">
              <a:solidFill>
                <a:srgbClr val="FF0000"/>
              </a:solidFill>
            </a:endParaRPr>
          </a:p>
          <a:p>
            <a:pPr algn="just"/>
            <a:endParaRPr lang="en-US" sz="2400" b="1" dirty="0"/>
          </a:p>
        </p:txBody>
      </p:sp>
      <p:pic>
        <p:nvPicPr>
          <p:cNvPr id="10" name="İçerik Yer Tutucusu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255" y="238465"/>
            <a:ext cx="2356338" cy="1504269"/>
          </a:xfrm>
          <a:prstGeom prst="rect">
            <a:avLst/>
          </a:prstGeom>
        </p:spPr>
      </p:pic>
      <p:sp>
        <p:nvSpPr>
          <p:cNvPr id="11" name="Dikdörtgen 10"/>
          <p:cNvSpPr/>
          <p:nvPr/>
        </p:nvSpPr>
        <p:spPr>
          <a:xfrm>
            <a:off x="2351584" y="1846010"/>
            <a:ext cx="8924754" cy="3416320"/>
          </a:xfrm>
          <a:prstGeom prst="rect">
            <a:avLst/>
          </a:prstGeom>
        </p:spPr>
        <p:txBody>
          <a:bodyPr wrap="square">
            <a:spAutoFit/>
          </a:bodyPr>
          <a:lstStyle/>
          <a:p>
            <a:pPr algn="just"/>
            <a:r>
              <a:rPr lang="tr-TR" sz="2400" dirty="0">
                <a:latin typeface="Calibri" panose="020F0502020204030204" pitchFamily="34" charset="0"/>
              </a:rPr>
              <a:t>Madde 7-(1) Yükseköğretim kurumları, iç ve dış değerlendirme ve kalite geliştirme çalışmaları için bir Kalite Komisyonu oluşturur</a:t>
            </a:r>
            <a:r>
              <a:rPr lang="tr-TR" sz="2400" dirty="0" smtClean="0">
                <a:latin typeface="Calibri" panose="020F0502020204030204" pitchFamily="34" charset="0"/>
              </a:rPr>
              <a:t>.</a:t>
            </a:r>
          </a:p>
          <a:p>
            <a:pPr algn="just"/>
            <a:endParaRPr lang="tr-TR" sz="2400" dirty="0">
              <a:latin typeface="Calibri" panose="020F0502020204030204" pitchFamily="34" charset="0"/>
            </a:endParaRPr>
          </a:p>
          <a:p>
            <a:pPr algn="just"/>
            <a:r>
              <a:rPr lang="tr-TR" sz="2400" dirty="0">
                <a:latin typeface="Calibri" panose="020F0502020204030204" pitchFamily="34" charset="0"/>
              </a:rPr>
              <a:t>(2) Komisyonun başkanlığını, ilgili yükseköğretim kurumunun rektörü, </a:t>
            </a:r>
            <a:r>
              <a:rPr lang="tr-TR" sz="2400" dirty="0">
                <a:solidFill>
                  <a:srgbClr val="FFFF00"/>
                </a:solidFill>
                <a:latin typeface="Calibri" panose="020F0502020204030204" pitchFamily="34" charset="0"/>
              </a:rPr>
              <a:t>rektörün bulunmadığı zamanlarda ise </a:t>
            </a:r>
            <a:r>
              <a:rPr lang="tr-TR" sz="2400" u="sng" dirty="0">
                <a:solidFill>
                  <a:srgbClr val="FFFF00"/>
                </a:solidFill>
                <a:latin typeface="Calibri" panose="020F0502020204030204" pitchFamily="34" charset="0"/>
              </a:rPr>
              <a:t>rektör yardımcısı </a:t>
            </a:r>
            <a:r>
              <a:rPr lang="tr-TR" sz="2400" dirty="0">
                <a:solidFill>
                  <a:srgbClr val="FFFF00"/>
                </a:solidFill>
                <a:latin typeface="Calibri" panose="020F0502020204030204" pitchFamily="34" charset="0"/>
              </a:rPr>
              <a:t>yapar.</a:t>
            </a:r>
            <a:r>
              <a:rPr lang="tr-TR" sz="2400" dirty="0">
                <a:latin typeface="Calibri" panose="020F0502020204030204" pitchFamily="34" charset="0"/>
              </a:rPr>
              <a:t> </a:t>
            </a:r>
            <a:endParaRPr lang="tr-TR" sz="2400" dirty="0" smtClean="0">
              <a:latin typeface="Calibri" panose="020F0502020204030204" pitchFamily="34" charset="0"/>
            </a:endParaRPr>
          </a:p>
          <a:p>
            <a:pPr algn="just"/>
            <a:endParaRPr lang="tr-TR" sz="2400" dirty="0">
              <a:latin typeface="Calibri" panose="020F0502020204030204" pitchFamily="34" charset="0"/>
            </a:endParaRPr>
          </a:p>
          <a:p>
            <a:pPr algn="just"/>
            <a:r>
              <a:rPr lang="tr-TR" sz="2400" dirty="0" smtClean="0">
                <a:solidFill>
                  <a:schemeClr val="bg2">
                    <a:lumMod val="60000"/>
                    <a:lumOff val="40000"/>
                  </a:schemeClr>
                </a:solidFill>
                <a:latin typeface="Calibri" panose="020F0502020204030204" pitchFamily="34" charset="0"/>
              </a:rPr>
              <a:t>ASBÜ </a:t>
            </a:r>
            <a:r>
              <a:rPr lang="tr-TR" sz="2400" dirty="0">
                <a:solidFill>
                  <a:schemeClr val="bg2">
                    <a:lumMod val="60000"/>
                    <a:lumOff val="40000"/>
                  </a:schemeClr>
                </a:solidFill>
                <a:latin typeface="Calibri" panose="020F0502020204030204" pitchFamily="34" charset="0"/>
              </a:rPr>
              <a:t>Kalite Komisyonu;</a:t>
            </a:r>
          </a:p>
          <a:p>
            <a:pPr algn="just"/>
            <a:r>
              <a:rPr lang="tr-TR" sz="2400" dirty="0">
                <a:solidFill>
                  <a:schemeClr val="bg2">
                    <a:lumMod val="60000"/>
                    <a:lumOff val="40000"/>
                  </a:schemeClr>
                </a:solidFill>
                <a:latin typeface="Calibri" panose="020F0502020204030204" pitchFamily="34" charset="0"/>
              </a:rPr>
              <a:t>Kuruluş Tarihi: </a:t>
            </a:r>
            <a:r>
              <a:rPr lang="tr-TR" sz="2400" dirty="0" smtClean="0">
                <a:solidFill>
                  <a:schemeClr val="bg2">
                    <a:lumMod val="60000"/>
                    <a:lumOff val="40000"/>
                  </a:schemeClr>
                </a:solidFill>
                <a:latin typeface="Calibri" panose="020F0502020204030204" pitchFamily="34" charset="0"/>
              </a:rPr>
              <a:t>18 Eylül 2018</a:t>
            </a:r>
            <a:endParaRPr lang="tr-TR" sz="2400" dirty="0">
              <a:solidFill>
                <a:schemeClr val="bg2">
                  <a:lumMod val="60000"/>
                  <a:lumOff val="40000"/>
                </a:schemeClr>
              </a:solidFill>
              <a:latin typeface="Calibri" panose="020F0502020204030204" pitchFamily="34" charset="0"/>
            </a:endParaRPr>
          </a:p>
          <a:p>
            <a:pPr algn="just"/>
            <a:r>
              <a:rPr lang="tr-TR" sz="2400" dirty="0" smtClean="0">
                <a:solidFill>
                  <a:schemeClr val="bg2">
                    <a:lumMod val="60000"/>
                    <a:lumOff val="40000"/>
                  </a:schemeClr>
                </a:solidFill>
                <a:latin typeface="Calibri" panose="020F0502020204030204" pitchFamily="34" charset="0"/>
              </a:rPr>
              <a:t>2018/74-77 </a:t>
            </a:r>
            <a:r>
              <a:rPr lang="tr-TR" sz="2400" dirty="0">
                <a:solidFill>
                  <a:schemeClr val="bg2">
                    <a:lumMod val="60000"/>
                    <a:lumOff val="40000"/>
                  </a:schemeClr>
                </a:solidFill>
                <a:latin typeface="Calibri" panose="020F0502020204030204" pitchFamily="34" charset="0"/>
              </a:rPr>
              <a:t>Sayılı Senato Kararı</a:t>
            </a:r>
          </a:p>
        </p:txBody>
      </p:sp>
      <p:sp>
        <p:nvSpPr>
          <p:cNvPr id="14" name="Slayt Numarası Yer Tutucusu 13"/>
          <p:cNvSpPr>
            <a:spLocks noGrp="1"/>
          </p:cNvSpPr>
          <p:nvPr>
            <p:ph type="sldNum" sz="quarter" idx="12"/>
          </p:nvPr>
        </p:nvSpPr>
        <p:spPr>
          <a:xfrm>
            <a:off x="10362365" y="5481359"/>
            <a:ext cx="1142245" cy="669925"/>
          </a:xfrm>
        </p:spPr>
        <p:txBody>
          <a:bodyPr/>
          <a:lstStyle/>
          <a:p>
            <a:fld id="{AC786528-2F04-457D-8FED-47AA3420C7EB}" type="slidenum">
              <a:rPr lang="tr-TR" sz="2400" smtClean="0"/>
              <a:pPr/>
              <a:t>12</a:t>
            </a:fld>
            <a:endParaRPr lang="tr-TR" sz="2400" dirty="0"/>
          </a:p>
        </p:txBody>
      </p:sp>
    </p:spTree>
    <p:extLst>
      <p:ext uri="{BB962C8B-B14F-4D97-AF65-F5344CB8AC3E}">
        <p14:creationId xmlns:p14="http://schemas.microsoft.com/office/powerpoint/2010/main" val="292719995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3" name="type.wav"/>
          </p:stSnd>
        </p:sndAc>
      </p:transition>
    </mc:Choice>
    <mc:Fallback xmlns="">
      <p:transition spd="slow">
        <p:random/>
        <p:sndAc>
          <p:stSnd>
            <p:snd r:embed="rId6" name="type.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1638300" y="604900"/>
            <a:ext cx="8915399" cy="762000"/>
          </a:xfrm>
        </p:spPr>
        <p:txBody>
          <a:bodyPr>
            <a:noAutofit/>
          </a:bodyPr>
          <a:lstStyle/>
          <a:p>
            <a:r>
              <a:rPr lang="tr-TR" sz="2800" b="1" dirty="0">
                <a:solidFill>
                  <a:srgbClr val="F9D1A9"/>
                </a:solidFill>
              </a:rPr>
              <a:t>YÜKSEKÖĞRETİM KALİTE GÜVENCESİ YÖNETMELİĞİ</a:t>
            </a:r>
            <a:r>
              <a:rPr lang="tr-TR" sz="2800" b="1" dirty="0" smtClean="0">
                <a:solidFill>
                  <a:srgbClr val="F9D1A9"/>
                </a:solidFill>
              </a:rPr>
              <a:t>:</a:t>
            </a:r>
            <a:endParaRPr lang="en-US" sz="2800" b="1" dirty="0">
              <a:solidFill>
                <a:srgbClr val="F9D1A9"/>
              </a:solidFill>
            </a:endParaRPr>
          </a:p>
        </p:txBody>
      </p:sp>
      <p:sp>
        <p:nvSpPr>
          <p:cNvPr id="9" name="Metin Yer Tutucusu 4"/>
          <p:cNvSpPr txBox="1">
            <a:spLocks/>
          </p:cNvSpPr>
          <p:nvPr/>
        </p:nvSpPr>
        <p:spPr>
          <a:xfrm>
            <a:off x="2589211" y="2152600"/>
            <a:ext cx="8915399" cy="440564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endParaRPr lang="tr-TR" sz="2400" b="1" dirty="0" smtClean="0">
              <a:solidFill>
                <a:srgbClr val="FF0000"/>
              </a:solidFill>
            </a:endParaRPr>
          </a:p>
          <a:p>
            <a:pPr algn="just"/>
            <a:endParaRPr lang="tr-TR" sz="2400" b="1" dirty="0" smtClean="0">
              <a:solidFill>
                <a:srgbClr val="FF0000"/>
              </a:solidFill>
            </a:endParaRPr>
          </a:p>
          <a:p>
            <a:pPr algn="just"/>
            <a:endParaRPr lang="en-US" sz="2400" b="1" dirty="0"/>
          </a:p>
        </p:txBody>
      </p:sp>
      <p:sp>
        <p:nvSpPr>
          <p:cNvPr id="11" name="Dikdörtgen 10"/>
          <p:cNvSpPr/>
          <p:nvPr/>
        </p:nvSpPr>
        <p:spPr>
          <a:xfrm>
            <a:off x="1598008" y="1628800"/>
            <a:ext cx="8924754" cy="5324535"/>
          </a:xfrm>
          <a:prstGeom prst="rect">
            <a:avLst/>
          </a:prstGeom>
        </p:spPr>
        <p:txBody>
          <a:bodyPr wrap="square">
            <a:spAutoFit/>
          </a:bodyPr>
          <a:lstStyle/>
          <a:p>
            <a:pPr algn="just"/>
            <a:r>
              <a:rPr lang="tr-TR" sz="2400" dirty="0" smtClean="0">
                <a:latin typeface="Calibri" panose="020F0502020204030204" pitchFamily="34" charset="0"/>
              </a:rPr>
              <a:t>(3) </a:t>
            </a:r>
            <a:r>
              <a:rPr lang="tr-TR" sz="2400" dirty="0">
                <a:latin typeface="Calibri" panose="020F0502020204030204" pitchFamily="34" charset="0"/>
              </a:rPr>
              <a:t>Komisyon üyeleri, </a:t>
            </a:r>
            <a:r>
              <a:rPr lang="tr-TR" sz="2400" dirty="0">
                <a:solidFill>
                  <a:srgbClr val="FFFF00"/>
                </a:solidFill>
                <a:latin typeface="Calibri" panose="020F0502020204030204" pitchFamily="34" charset="0"/>
              </a:rPr>
              <a:t>aynı fakülte, enstitü, yüksekokul ve meslek yüksekokullarından </a:t>
            </a:r>
            <a:r>
              <a:rPr lang="tr-TR" sz="2400" u="sng" dirty="0">
                <a:solidFill>
                  <a:srgbClr val="FFFF00"/>
                </a:solidFill>
                <a:latin typeface="Calibri" panose="020F0502020204030204" pitchFamily="34" charset="0"/>
              </a:rPr>
              <a:t>birden fazla olmamak ve farklı bilim alanlarından olmak üzere</a:t>
            </a:r>
            <a:r>
              <a:rPr lang="tr-TR" sz="2400" dirty="0">
                <a:solidFill>
                  <a:srgbClr val="FFFF00"/>
                </a:solidFill>
                <a:latin typeface="Calibri" panose="020F0502020204030204" pitchFamily="34" charset="0"/>
              </a:rPr>
              <a:t> üniversite senatolarınca belirlenen üye</a:t>
            </a:r>
            <a:r>
              <a:rPr lang="tr-TR" sz="2400" dirty="0">
                <a:latin typeface="Calibri" panose="020F0502020204030204" pitchFamily="34" charset="0"/>
              </a:rPr>
              <a:t>lerden oluşur</a:t>
            </a:r>
            <a:r>
              <a:rPr lang="tr-TR" sz="2400" dirty="0" smtClean="0">
                <a:latin typeface="Calibri" panose="020F0502020204030204" pitchFamily="34" charset="0"/>
              </a:rPr>
              <a:t>. </a:t>
            </a:r>
            <a:r>
              <a:rPr lang="en-US" sz="2400" dirty="0" err="1">
                <a:latin typeface="Calibri" panose="020F0502020204030204" pitchFamily="34" charset="0"/>
              </a:rPr>
              <a:t>Komisyon</a:t>
            </a:r>
            <a:r>
              <a:rPr lang="en-US" sz="2400" dirty="0">
                <a:latin typeface="Calibri" panose="020F0502020204030204" pitchFamily="34" charset="0"/>
              </a:rPr>
              <a:t> </a:t>
            </a:r>
            <a:r>
              <a:rPr lang="en-US" sz="2400" dirty="0" err="1">
                <a:latin typeface="Calibri" panose="020F0502020204030204" pitchFamily="34" charset="0"/>
              </a:rPr>
              <a:t>üyeleri</a:t>
            </a:r>
            <a:r>
              <a:rPr lang="en-US" sz="2400" dirty="0">
                <a:latin typeface="Calibri" panose="020F0502020204030204" pitchFamily="34" charset="0"/>
              </a:rPr>
              <a:t> </a:t>
            </a:r>
            <a:r>
              <a:rPr lang="en-US" sz="2400" dirty="0" err="1">
                <a:latin typeface="Calibri" panose="020F0502020204030204" pitchFamily="34" charset="0"/>
              </a:rPr>
              <a:t>arasında</a:t>
            </a:r>
            <a:r>
              <a:rPr lang="en-US" sz="2400" dirty="0">
                <a:latin typeface="Calibri" panose="020F0502020204030204" pitchFamily="34" charset="0"/>
              </a:rPr>
              <a:t> </a:t>
            </a:r>
            <a:r>
              <a:rPr lang="en-US" sz="2400" dirty="0" err="1">
                <a:latin typeface="Calibri" panose="020F0502020204030204" pitchFamily="34" charset="0"/>
              </a:rPr>
              <a:t>yükseköğretim</a:t>
            </a:r>
            <a:r>
              <a:rPr lang="en-US" sz="2400" dirty="0">
                <a:latin typeface="Calibri" panose="020F0502020204030204" pitchFamily="34" charset="0"/>
              </a:rPr>
              <a:t> </a:t>
            </a:r>
            <a:r>
              <a:rPr lang="en-US" sz="2400" dirty="0" err="1" smtClean="0">
                <a:latin typeface="Calibri" panose="020F0502020204030204" pitchFamily="34" charset="0"/>
              </a:rPr>
              <a:t>kurumu</a:t>
            </a:r>
            <a:r>
              <a:rPr lang="en-US" sz="2400" dirty="0" smtClean="0">
                <a:latin typeface="Calibri" panose="020F0502020204030204" pitchFamily="34" charset="0"/>
              </a:rPr>
              <a:t> </a:t>
            </a:r>
            <a:r>
              <a:rPr lang="en-US" sz="2400" dirty="0" err="1" smtClean="0">
                <a:solidFill>
                  <a:srgbClr val="FFFF00"/>
                </a:solidFill>
                <a:latin typeface="Calibri" panose="020F0502020204030204" pitchFamily="34" charset="0"/>
              </a:rPr>
              <a:t>genel</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sekreteri</a:t>
            </a:r>
            <a:r>
              <a:rPr lang="en-US" sz="2400" dirty="0" smtClean="0">
                <a:latin typeface="Calibri" panose="020F0502020204030204" pitchFamily="34" charset="0"/>
              </a:rPr>
              <a:t>, </a:t>
            </a:r>
            <a:r>
              <a:rPr lang="en-US" sz="2400" dirty="0" err="1">
                <a:solidFill>
                  <a:srgbClr val="FFFF00"/>
                </a:solidFill>
                <a:latin typeface="Calibri" panose="020F0502020204030204" pitchFamily="34" charset="0"/>
              </a:rPr>
              <a:t>öğrenci</a:t>
            </a:r>
            <a:r>
              <a:rPr lang="en-US" sz="2400" dirty="0">
                <a:solidFill>
                  <a:srgbClr val="FFFF00"/>
                </a:solidFill>
                <a:latin typeface="Calibri" panose="020F0502020204030204" pitchFamily="34" charset="0"/>
              </a:rPr>
              <a:t> </a:t>
            </a:r>
            <a:r>
              <a:rPr lang="en-US" sz="2400" dirty="0" err="1">
                <a:solidFill>
                  <a:srgbClr val="FFFF00"/>
                </a:solidFill>
                <a:latin typeface="Calibri" panose="020F0502020204030204" pitchFamily="34" charset="0"/>
              </a:rPr>
              <a:t>temsilcisi</a:t>
            </a:r>
            <a:r>
              <a:rPr lang="en-US" sz="2400" dirty="0">
                <a:solidFill>
                  <a:srgbClr val="FFFF00"/>
                </a:solidFill>
                <a:latin typeface="Calibri" panose="020F0502020204030204" pitchFamily="34" charset="0"/>
              </a:rPr>
              <a:t> </a:t>
            </a:r>
            <a:r>
              <a:rPr lang="en-US" sz="2400" dirty="0" err="1">
                <a:latin typeface="Calibri" panose="020F0502020204030204" pitchFamily="34" charset="0"/>
              </a:rPr>
              <a:t>ile</a:t>
            </a:r>
            <a:r>
              <a:rPr lang="en-US" sz="2400" dirty="0">
                <a:latin typeface="Calibri" panose="020F0502020204030204" pitchFamily="34" charset="0"/>
              </a:rPr>
              <a:t> </a:t>
            </a:r>
            <a:r>
              <a:rPr lang="en-US" sz="2400" dirty="0" err="1">
                <a:latin typeface="Calibri" panose="020F0502020204030204" pitchFamily="34" charset="0"/>
              </a:rPr>
              <a:t>kamu</a:t>
            </a:r>
            <a:r>
              <a:rPr lang="en-US" sz="2400" dirty="0">
                <a:latin typeface="Calibri" panose="020F0502020204030204" pitchFamily="34" charset="0"/>
              </a:rPr>
              <a:t> </a:t>
            </a:r>
            <a:r>
              <a:rPr lang="en-US" sz="2400" dirty="0" err="1">
                <a:latin typeface="Calibri" panose="020F0502020204030204" pitchFamily="34" charset="0"/>
              </a:rPr>
              <a:t>yükseköğretim</a:t>
            </a:r>
            <a:r>
              <a:rPr lang="en-US" sz="2400" dirty="0">
                <a:latin typeface="Calibri" panose="020F0502020204030204" pitchFamily="34" charset="0"/>
              </a:rPr>
              <a:t> </a:t>
            </a:r>
            <a:r>
              <a:rPr lang="en-US" sz="2400" dirty="0" err="1" smtClean="0">
                <a:latin typeface="Calibri" panose="020F0502020204030204" pitchFamily="34" charset="0"/>
              </a:rPr>
              <a:t>kurumlarında</a:t>
            </a:r>
            <a:r>
              <a:rPr lang="en-US" sz="2400" dirty="0" smtClean="0">
                <a:latin typeface="Calibri" panose="020F0502020204030204" pitchFamily="34" charset="0"/>
              </a:rPr>
              <a:t> </a:t>
            </a:r>
            <a:r>
              <a:rPr lang="en-US" sz="2400" dirty="0" err="1">
                <a:solidFill>
                  <a:srgbClr val="FFFF00"/>
                </a:solidFill>
                <a:latin typeface="Calibri" panose="020F0502020204030204" pitchFamily="34" charset="0"/>
              </a:rPr>
              <a:t>strateji</a:t>
            </a:r>
            <a:r>
              <a:rPr lang="en-US" sz="2400" dirty="0">
                <a:solidFill>
                  <a:srgbClr val="FFFF00"/>
                </a:solidFill>
                <a:latin typeface="Calibri" panose="020F0502020204030204" pitchFamily="34" charset="0"/>
              </a:rPr>
              <a:t> </a:t>
            </a:r>
            <a:r>
              <a:rPr lang="en-US" sz="2400" dirty="0" err="1">
                <a:solidFill>
                  <a:srgbClr val="FFFF00"/>
                </a:solidFill>
                <a:latin typeface="Calibri" panose="020F0502020204030204" pitchFamily="34" charset="0"/>
              </a:rPr>
              <a:t>geliştirme</a:t>
            </a:r>
            <a:r>
              <a:rPr lang="en-US" sz="2400" dirty="0">
                <a:solidFill>
                  <a:srgbClr val="FFFF00"/>
                </a:solidFill>
                <a:latin typeface="Calibri" panose="020F0502020204030204" pitchFamily="34" charset="0"/>
              </a:rPr>
              <a:t> </a:t>
            </a:r>
            <a:r>
              <a:rPr lang="en-US" sz="2400" dirty="0" err="1">
                <a:solidFill>
                  <a:srgbClr val="FFFF00"/>
                </a:solidFill>
                <a:latin typeface="Calibri" panose="020F0502020204030204" pitchFamily="34" charset="0"/>
              </a:rPr>
              <a:t>daire</a:t>
            </a:r>
            <a:r>
              <a:rPr lang="en-US" sz="2400" dirty="0">
                <a:solidFill>
                  <a:srgbClr val="FFFF00"/>
                </a:solidFill>
                <a:latin typeface="Calibri" panose="020F0502020204030204" pitchFamily="34" charset="0"/>
              </a:rPr>
              <a:t> </a:t>
            </a:r>
            <a:r>
              <a:rPr lang="en-US" sz="2400" dirty="0" err="1">
                <a:solidFill>
                  <a:srgbClr val="FFFF00"/>
                </a:solidFill>
                <a:latin typeface="Calibri" panose="020F0502020204030204" pitchFamily="34" charset="0"/>
              </a:rPr>
              <a:t>başkanı</a:t>
            </a:r>
            <a:r>
              <a:rPr lang="en-US" sz="2400" dirty="0">
                <a:latin typeface="Calibri" panose="020F0502020204030204" pitchFamily="34" charset="0"/>
              </a:rPr>
              <a:t> </a:t>
            </a:r>
            <a:r>
              <a:rPr lang="en-US" sz="2400" dirty="0" err="1">
                <a:latin typeface="Calibri" panose="020F0502020204030204" pitchFamily="34" charset="0"/>
              </a:rPr>
              <a:t>bulunu</a:t>
            </a:r>
            <a:r>
              <a:rPr lang="tr-TR" sz="2400" dirty="0" smtClean="0">
                <a:latin typeface="Calibri" panose="020F0502020204030204" pitchFamily="34" charset="0"/>
              </a:rPr>
              <a:t>r. </a:t>
            </a:r>
            <a:r>
              <a:rPr lang="en-US" sz="2400" dirty="0" err="1" smtClean="0">
                <a:latin typeface="Calibri" panose="020F0502020204030204" pitchFamily="34" charset="0"/>
              </a:rPr>
              <a:t>Üye</a:t>
            </a:r>
            <a:r>
              <a:rPr lang="en-US" sz="2400" dirty="0" smtClean="0">
                <a:latin typeface="Calibri" panose="020F0502020204030204" pitchFamily="34" charset="0"/>
              </a:rPr>
              <a:t> </a:t>
            </a:r>
            <a:r>
              <a:rPr lang="en-US" sz="2400" dirty="0" err="1">
                <a:latin typeface="Calibri" panose="020F0502020204030204" pitchFamily="34" charset="0"/>
              </a:rPr>
              <a:t>sayısı</a:t>
            </a:r>
            <a:r>
              <a:rPr lang="en-US" sz="2400" dirty="0">
                <a:latin typeface="Calibri" panose="020F0502020204030204" pitchFamily="34" charset="0"/>
              </a:rPr>
              <a:t>, </a:t>
            </a:r>
            <a:r>
              <a:rPr lang="en-US" sz="2400" dirty="0" err="1">
                <a:latin typeface="Calibri" panose="020F0502020204030204" pitchFamily="34" charset="0"/>
              </a:rPr>
              <a:t>senato</a:t>
            </a:r>
            <a:r>
              <a:rPr lang="en-US" sz="2400" dirty="0">
                <a:latin typeface="Calibri" panose="020F0502020204030204" pitchFamily="34" charset="0"/>
              </a:rPr>
              <a:t> </a:t>
            </a:r>
            <a:r>
              <a:rPr lang="en-US" sz="2400" dirty="0" err="1">
                <a:latin typeface="Calibri" panose="020F0502020204030204" pitchFamily="34" charset="0"/>
              </a:rPr>
              <a:t>tarafından</a:t>
            </a:r>
            <a:r>
              <a:rPr lang="en-US" sz="2400" dirty="0">
                <a:latin typeface="Calibri" panose="020F0502020204030204" pitchFamily="34" charset="0"/>
              </a:rPr>
              <a:t> </a:t>
            </a:r>
            <a:r>
              <a:rPr lang="en-US" sz="2400" dirty="0" err="1">
                <a:latin typeface="Calibri" panose="020F0502020204030204" pitchFamily="34" charset="0"/>
              </a:rPr>
              <a:t>belirlenen</a:t>
            </a:r>
            <a:r>
              <a:rPr lang="en-US" sz="2400" dirty="0">
                <a:latin typeface="Calibri" panose="020F0502020204030204" pitchFamily="34" charset="0"/>
              </a:rPr>
              <a:t> </a:t>
            </a:r>
            <a:r>
              <a:rPr lang="en-US" sz="2400" dirty="0" err="1">
                <a:latin typeface="Calibri" panose="020F0502020204030204" pitchFamily="34" charset="0"/>
              </a:rPr>
              <a:t>üyelerin</a:t>
            </a:r>
            <a:r>
              <a:rPr lang="en-US" sz="2400" dirty="0">
                <a:latin typeface="Calibri" panose="020F0502020204030204" pitchFamily="34" charset="0"/>
              </a:rPr>
              <a:t> </a:t>
            </a:r>
            <a:r>
              <a:rPr lang="en-US" sz="2400" u="sng" dirty="0" err="1">
                <a:solidFill>
                  <a:srgbClr val="FFFF00"/>
                </a:solidFill>
                <a:latin typeface="Calibri" panose="020F0502020204030204" pitchFamily="34" charset="0"/>
              </a:rPr>
              <a:t>iki</a:t>
            </a:r>
            <a:r>
              <a:rPr lang="en-US" sz="2400" u="sng" dirty="0">
                <a:solidFill>
                  <a:srgbClr val="FFFF00"/>
                </a:solidFill>
                <a:latin typeface="Calibri" panose="020F0502020204030204" pitchFamily="34" charset="0"/>
              </a:rPr>
              <a:t> </a:t>
            </a:r>
            <a:r>
              <a:rPr lang="en-US" sz="2400" u="sng" dirty="0" err="1">
                <a:solidFill>
                  <a:srgbClr val="FFFF00"/>
                </a:solidFill>
                <a:latin typeface="Calibri" panose="020F0502020204030204" pitchFamily="34" charset="0"/>
              </a:rPr>
              <a:t>yıldan</a:t>
            </a:r>
            <a:r>
              <a:rPr lang="en-US" sz="2400" u="sng" dirty="0">
                <a:solidFill>
                  <a:srgbClr val="FFFF00"/>
                </a:solidFill>
                <a:latin typeface="Calibri" panose="020F0502020204030204" pitchFamily="34" charset="0"/>
              </a:rPr>
              <a:t> </a:t>
            </a:r>
            <a:r>
              <a:rPr lang="en-US" sz="2400" u="sng" dirty="0" err="1">
                <a:solidFill>
                  <a:srgbClr val="FFFF00"/>
                </a:solidFill>
                <a:latin typeface="Calibri" panose="020F0502020204030204" pitchFamily="34" charset="0"/>
              </a:rPr>
              <a:t>az</a:t>
            </a:r>
            <a:r>
              <a:rPr lang="en-US" sz="2400" u="sng" dirty="0">
                <a:solidFill>
                  <a:srgbClr val="FFFF00"/>
                </a:solidFill>
                <a:latin typeface="Calibri" panose="020F0502020204030204" pitchFamily="34" charset="0"/>
              </a:rPr>
              <a:t> </a:t>
            </a:r>
            <a:r>
              <a:rPr lang="en-US" sz="2400" u="sng" dirty="0" err="1">
                <a:solidFill>
                  <a:srgbClr val="FFFF00"/>
                </a:solidFill>
                <a:latin typeface="Calibri" panose="020F0502020204030204" pitchFamily="34" charset="0"/>
              </a:rPr>
              <a:t>olmamak</a:t>
            </a:r>
            <a:r>
              <a:rPr lang="en-US" sz="2400" dirty="0">
                <a:latin typeface="Calibri" panose="020F0502020204030204" pitchFamily="34" charset="0"/>
              </a:rPr>
              <a:t> </a:t>
            </a:r>
            <a:r>
              <a:rPr lang="en-US" sz="2400" dirty="0" err="1">
                <a:latin typeface="Calibri" panose="020F0502020204030204" pitchFamily="34" charset="0"/>
              </a:rPr>
              <a:t>şartıyla</a:t>
            </a:r>
            <a:r>
              <a:rPr lang="en-US" sz="2400" dirty="0">
                <a:latin typeface="Calibri" panose="020F0502020204030204" pitchFamily="34" charset="0"/>
              </a:rPr>
              <a:t> </a:t>
            </a:r>
            <a:r>
              <a:rPr lang="en-US" sz="2400" dirty="0" err="1">
                <a:latin typeface="Calibri" panose="020F0502020204030204" pitchFamily="34" charset="0"/>
              </a:rPr>
              <a:t>üyelik</a:t>
            </a:r>
            <a:r>
              <a:rPr lang="en-US" sz="2400" dirty="0">
                <a:latin typeface="Calibri" panose="020F0502020204030204" pitchFamily="34" charset="0"/>
              </a:rPr>
              <a:t> </a:t>
            </a:r>
            <a:r>
              <a:rPr lang="en-US" sz="2400" dirty="0" err="1">
                <a:latin typeface="Calibri" panose="020F0502020204030204" pitchFamily="34" charset="0"/>
              </a:rPr>
              <a:t>süreleri</a:t>
            </a:r>
            <a:r>
              <a:rPr lang="en-US" sz="2400" dirty="0">
                <a:latin typeface="Calibri" panose="020F0502020204030204" pitchFamily="34" charset="0"/>
              </a:rPr>
              <a:t> </a:t>
            </a:r>
            <a:r>
              <a:rPr lang="en-US" sz="2400" dirty="0" err="1">
                <a:latin typeface="Calibri" panose="020F0502020204030204" pitchFamily="34" charset="0"/>
              </a:rPr>
              <a:t>ile</a:t>
            </a:r>
            <a:r>
              <a:rPr lang="en-US" sz="2400" dirty="0">
                <a:latin typeface="Calibri" panose="020F0502020204030204" pitchFamily="34" charset="0"/>
              </a:rPr>
              <a:t> </a:t>
            </a:r>
            <a:r>
              <a:rPr lang="en-US" sz="2400" dirty="0" err="1">
                <a:latin typeface="Calibri" panose="020F0502020204030204" pitchFamily="34" charset="0"/>
              </a:rPr>
              <a:t>komisyonun</a:t>
            </a:r>
            <a:r>
              <a:rPr lang="en-US" sz="2400" dirty="0">
                <a:latin typeface="Calibri" panose="020F0502020204030204" pitchFamily="34" charset="0"/>
              </a:rPr>
              <a:t> </a:t>
            </a:r>
            <a:r>
              <a:rPr lang="en-US" sz="2400" dirty="0" err="1">
                <a:latin typeface="Calibri" panose="020F0502020204030204" pitchFamily="34" charset="0"/>
              </a:rPr>
              <a:t>çalışma</a:t>
            </a:r>
            <a:r>
              <a:rPr lang="en-US" sz="2400" dirty="0">
                <a:latin typeface="Calibri" panose="020F0502020204030204" pitchFamily="34" charset="0"/>
              </a:rPr>
              <a:t> </a:t>
            </a:r>
            <a:r>
              <a:rPr lang="en-US" sz="2400" dirty="0" err="1">
                <a:latin typeface="Calibri" panose="020F0502020204030204" pitchFamily="34" charset="0"/>
              </a:rPr>
              <a:t>usul</a:t>
            </a:r>
            <a:r>
              <a:rPr lang="en-US" sz="2400" dirty="0">
                <a:latin typeface="Calibri" panose="020F0502020204030204" pitchFamily="34" charset="0"/>
              </a:rPr>
              <a:t> </a:t>
            </a:r>
            <a:r>
              <a:rPr lang="en-US" sz="2400" dirty="0" err="1">
                <a:latin typeface="Calibri" panose="020F0502020204030204" pitchFamily="34" charset="0"/>
              </a:rPr>
              <a:t>ve</a:t>
            </a:r>
            <a:r>
              <a:rPr lang="en-US" sz="2400" dirty="0">
                <a:latin typeface="Calibri" panose="020F0502020204030204" pitchFamily="34" charset="0"/>
              </a:rPr>
              <a:t> </a:t>
            </a:r>
            <a:r>
              <a:rPr lang="en-US" sz="2400" dirty="0" err="1">
                <a:latin typeface="Calibri" panose="020F0502020204030204" pitchFamily="34" charset="0"/>
              </a:rPr>
              <a:t>esasları</a:t>
            </a:r>
            <a:r>
              <a:rPr lang="en-US" sz="2400" dirty="0">
                <a:latin typeface="Calibri" panose="020F0502020204030204" pitchFamily="34" charset="0"/>
              </a:rPr>
              <a:t> </a:t>
            </a:r>
            <a:r>
              <a:rPr lang="en-US" sz="2400" dirty="0" err="1">
                <a:latin typeface="Calibri" panose="020F0502020204030204" pitchFamily="34" charset="0"/>
              </a:rPr>
              <a:t>üniversite</a:t>
            </a:r>
            <a:r>
              <a:rPr lang="en-US" sz="2400" dirty="0">
                <a:latin typeface="Calibri" panose="020F0502020204030204" pitchFamily="34" charset="0"/>
              </a:rPr>
              <a:t> </a:t>
            </a:r>
            <a:r>
              <a:rPr lang="en-US" sz="2400" dirty="0" err="1">
                <a:latin typeface="Calibri" panose="020F0502020204030204" pitchFamily="34" charset="0"/>
              </a:rPr>
              <a:t>senatolarınca</a:t>
            </a:r>
            <a:r>
              <a:rPr lang="en-US" sz="2400" dirty="0">
                <a:latin typeface="Calibri" panose="020F0502020204030204" pitchFamily="34" charset="0"/>
              </a:rPr>
              <a:t> </a:t>
            </a:r>
            <a:r>
              <a:rPr lang="en-US" sz="2400" dirty="0" err="1">
                <a:latin typeface="Calibri" panose="020F0502020204030204" pitchFamily="34" charset="0"/>
              </a:rPr>
              <a:t>ve</a:t>
            </a:r>
            <a:r>
              <a:rPr lang="en-US" sz="2400" dirty="0">
                <a:latin typeface="Calibri" panose="020F0502020204030204" pitchFamily="34" charset="0"/>
              </a:rPr>
              <a:t> </a:t>
            </a:r>
            <a:r>
              <a:rPr lang="en-US" sz="2400" dirty="0" err="1">
                <a:latin typeface="Calibri" panose="020F0502020204030204" pitchFamily="34" charset="0"/>
              </a:rPr>
              <a:t>yükseköğretim</a:t>
            </a:r>
            <a:r>
              <a:rPr lang="en-US" sz="2400" dirty="0">
                <a:latin typeface="Calibri" panose="020F0502020204030204" pitchFamily="34" charset="0"/>
              </a:rPr>
              <a:t> </a:t>
            </a:r>
            <a:r>
              <a:rPr lang="en-US" sz="2400" dirty="0" err="1">
                <a:latin typeface="Calibri" panose="020F0502020204030204" pitchFamily="34" charset="0"/>
              </a:rPr>
              <a:t>kurumunun</a:t>
            </a:r>
            <a:r>
              <a:rPr lang="en-US" sz="2400" dirty="0">
                <a:latin typeface="Calibri" panose="020F0502020204030204" pitchFamily="34" charset="0"/>
              </a:rPr>
              <a:t> internet </a:t>
            </a:r>
            <a:r>
              <a:rPr lang="en-US" sz="2400" dirty="0" err="1">
                <a:latin typeface="Calibri" panose="020F0502020204030204" pitchFamily="34" charset="0"/>
              </a:rPr>
              <a:t>sayfasında</a:t>
            </a:r>
            <a:r>
              <a:rPr lang="en-US" sz="2400" dirty="0">
                <a:latin typeface="Calibri" panose="020F0502020204030204" pitchFamily="34" charset="0"/>
              </a:rPr>
              <a:t> </a:t>
            </a:r>
            <a:r>
              <a:rPr lang="en-US" sz="2400" dirty="0" err="1">
                <a:latin typeface="Calibri" panose="020F0502020204030204" pitchFamily="34" charset="0"/>
              </a:rPr>
              <a:t>kamuoyu</a:t>
            </a:r>
            <a:r>
              <a:rPr lang="en-US" sz="2400" dirty="0">
                <a:latin typeface="Calibri" panose="020F0502020204030204" pitchFamily="34" charset="0"/>
              </a:rPr>
              <a:t> </a:t>
            </a:r>
            <a:r>
              <a:rPr lang="en-US" sz="2400" dirty="0" err="1">
                <a:latin typeface="Calibri" panose="020F0502020204030204" pitchFamily="34" charset="0"/>
              </a:rPr>
              <a:t>ile</a:t>
            </a:r>
            <a:r>
              <a:rPr lang="en-US" sz="2400" dirty="0">
                <a:latin typeface="Calibri" panose="020F0502020204030204" pitchFamily="34" charset="0"/>
              </a:rPr>
              <a:t> </a:t>
            </a:r>
            <a:r>
              <a:rPr lang="en-US" sz="2400" dirty="0" err="1">
                <a:latin typeface="Calibri" panose="020F0502020204030204" pitchFamily="34" charset="0"/>
              </a:rPr>
              <a:t>paylaşılır</a:t>
            </a:r>
            <a:r>
              <a:rPr lang="en-US" sz="2400" dirty="0">
                <a:latin typeface="Calibri" panose="020F0502020204030204" pitchFamily="34" charset="0"/>
              </a:rPr>
              <a:t>. </a:t>
            </a:r>
            <a:r>
              <a:rPr lang="en-US" sz="2400" dirty="0" err="1">
                <a:latin typeface="Calibri" panose="020F0502020204030204" pitchFamily="34" charset="0"/>
              </a:rPr>
              <a:t>Öğrenci</a:t>
            </a:r>
            <a:r>
              <a:rPr lang="en-US" sz="2400" dirty="0">
                <a:latin typeface="Calibri" panose="020F0502020204030204" pitchFamily="34" charset="0"/>
              </a:rPr>
              <a:t> </a:t>
            </a:r>
            <a:r>
              <a:rPr lang="en-US" sz="2400" dirty="0" err="1">
                <a:latin typeface="Calibri" panose="020F0502020204030204" pitchFamily="34" charset="0"/>
              </a:rPr>
              <a:t>temsilcisi</a:t>
            </a:r>
            <a:r>
              <a:rPr lang="en-US" sz="2400" dirty="0">
                <a:latin typeface="Calibri" panose="020F0502020204030204" pitchFamily="34" charset="0"/>
              </a:rPr>
              <a:t>, </a:t>
            </a:r>
            <a:r>
              <a:rPr lang="en-US" sz="2400" dirty="0" err="1">
                <a:latin typeface="Calibri" panose="020F0502020204030204" pitchFamily="34" charset="0"/>
              </a:rPr>
              <a:t>üniversite</a:t>
            </a:r>
            <a:r>
              <a:rPr lang="en-US" sz="2400" dirty="0">
                <a:latin typeface="Calibri" panose="020F0502020204030204" pitchFamily="34" charset="0"/>
              </a:rPr>
              <a:t> </a:t>
            </a:r>
            <a:r>
              <a:rPr lang="en-US" sz="2400" dirty="0" err="1">
                <a:latin typeface="Calibri" panose="020F0502020204030204" pitchFamily="34" charset="0"/>
              </a:rPr>
              <a:t>senatoları</a:t>
            </a:r>
            <a:r>
              <a:rPr lang="en-US" sz="2400" dirty="0">
                <a:latin typeface="Calibri" panose="020F0502020204030204" pitchFamily="34" charset="0"/>
              </a:rPr>
              <a:t> </a:t>
            </a:r>
            <a:r>
              <a:rPr lang="en-US" sz="2400" dirty="0" err="1">
                <a:latin typeface="Calibri" panose="020F0502020204030204" pitchFamily="34" charset="0"/>
              </a:rPr>
              <a:t>tarafından</a:t>
            </a:r>
            <a:r>
              <a:rPr lang="en-US" sz="2400" dirty="0">
                <a:latin typeface="Calibri" panose="020F0502020204030204" pitchFamily="34" charset="0"/>
              </a:rPr>
              <a:t> </a:t>
            </a:r>
            <a:r>
              <a:rPr lang="en-US" sz="2400" dirty="0" err="1">
                <a:latin typeface="Calibri" panose="020F0502020204030204" pitchFamily="34" charset="0"/>
              </a:rPr>
              <a:t>belirlenecek</a:t>
            </a:r>
            <a:r>
              <a:rPr lang="en-US" sz="2400" dirty="0">
                <a:latin typeface="Calibri" panose="020F0502020204030204" pitchFamily="34" charset="0"/>
              </a:rPr>
              <a:t> </a:t>
            </a:r>
            <a:r>
              <a:rPr lang="en-US" sz="2400" dirty="0" err="1">
                <a:latin typeface="Calibri" panose="020F0502020204030204" pitchFamily="34" charset="0"/>
              </a:rPr>
              <a:t>ilke</a:t>
            </a:r>
            <a:r>
              <a:rPr lang="en-US" sz="2400" dirty="0">
                <a:latin typeface="Calibri" panose="020F0502020204030204" pitchFamily="34" charset="0"/>
              </a:rPr>
              <a:t> </a:t>
            </a:r>
            <a:r>
              <a:rPr lang="en-US" sz="2400" dirty="0" err="1">
                <a:latin typeface="Calibri" panose="020F0502020204030204" pitchFamily="34" charset="0"/>
              </a:rPr>
              <a:t>ve</a:t>
            </a:r>
            <a:r>
              <a:rPr lang="en-US" sz="2400" dirty="0">
                <a:latin typeface="Calibri" panose="020F0502020204030204" pitchFamily="34" charset="0"/>
              </a:rPr>
              <a:t> </a:t>
            </a:r>
            <a:r>
              <a:rPr lang="en-US" sz="2400" dirty="0" err="1">
                <a:latin typeface="Calibri" panose="020F0502020204030204" pitchFamily="34" charset="0"/>
              </a:rPr>
              <a:t>esaslar</a:t>
            </a:r>
            <a:r>
              <a:rPr lang="en-US" sz="2400" dirty="0">
                <a:latin typeface="Calibri" panose="020F0502020204030204" pitchFamily="34" charset="0"/>
              </a:rPr>
              <a:t> </a:t>
            </a:r>
            <a:r>
              <a:rPr lang="en-US" sz="2400" dirty="0" err="1">
                <a:latin typeface="Calibri" panose="020F0502020204030204" pitchFamily="34" charset="0"/>
              </a:rPr>
              <a:t>dahilinde</a:t>
            </a:r>
            <a:r>
              <a:rPr lang="en-US" sz="2400" dirty="0">
                <a:latin typeface="Calibri" panose="020F0502020204030204" pitchFamily="34" charset="0"/>
              </a:rPr>
              <a:t> </a:t>
            </a:r>
            <a:r>
              <a:rPr lang="en-US" sz="2400" dirty="0" err="1">
                <a:latin typeface="Calibri" panose="020F0502020204030204" pitchFamily="34" charset="0"/>
              </a:rPr>
              <a:t>belirlenir</a:t>
            </a:r>
            <a:r>
              <a:rPr lang="en-US" sz="2400" dirty="0">
                <a:latin typeface="Calibri" panose="020F0502020204030204" pitchFamily="34" charset="0"/>
              </a:rPr>
              <a:t> </a:t>
            </a:r>
            <a:r>
              <a:rPr lang="en-US" sz="2400" dirty="0" err="1">
                <a:latin typeface="Calibri" panose="020F0502020204030204" pitchFamily="34" charset="0"/>
              </a:rPr>
              <a:t>ve</a:t>
            </a:r>
            <a:r>
              <a:rPr lang="en-US" sz="2400" dirty="0">
                <a:latin typeface="Calibri" panose="020F0502020204030204" pitchFamily="34" charset="0"/>
              </a:rPr>
              <a:t> </a:t>
            </a:r>
            <a:r>
              <a:rPr lang="en-US" sz="2400" dirty="0" err="1">
                <a:latin typeface="Calibri" panose="020F0502020204030204" pitchFamily="34" charset="0"/>
              </a:rPr>
              <a:t>görev</a:t>
            </a:r>
            <a:r>
              <a:rPr lang="en-US" sz="2400" dirty="0">
                <a:latin typeface="Calibri" panose="020F0502020204030204" pitchFamily="34" charset="0"/>
              </a:rPr>
              <a:t> </a:t>
            </a:r>
            <a:r>
              <a:rPr lang="en-US" sz="2400" dirty="0" err="1">
                <a:latin typeface="Calibri" panose="020F0502020204030204" pitchFamily="34" charset="0"/>
              </a:rPr>
              <a:t>süresi</a:t>
            </a:r>
            <a:r>
              <a:rPr lang="en-US" sz="2400" dirty="0">
                <a:latin typeface="Calibri" panose="020F0502020204030204" pitchFamily="34" charset="0"/>
              </a:rPr>
              <a:t> </a:t>
            </a:r>
            <a:r>
              <a:rPr lang="en-US" sz="2400" dirty="0" err="1">
                <a:latin typeface="Calibri" panose="020F0502020204030204" pitchFamily="34" charset="0"/>
              </a:rPr>
              <a:t>bir</a:t>
            </a:r>
            <a:r>
              <a:rPr lang="en-US" sz="2400" dirty="0">
                <a:latin typeface="Calibri" panose="020F0502020204030204" pitchFamily="34" charset="0"/>
              </a:rPr>
              <a:t> </a:t>
            </a:r>
            <a:r>
              <a:rPr lang="en-US" sz="2400" dirty="0" err="1">
                <a:latin typeface="Calibri" panose="020F0502020204030204" pitchFamily="34" charset="0"/>
              </a:rPr>
              <a:t>yıldır</a:t>
            </a:r>
            <a:r>
              <a:rPr lang="en-US" sz="2400" dirty="0">
                <a:latin typeface="Calibri" panose="020F0502020204030204" pitchFamily="34" charset="0"/>
              </a:rPr>
              <a:t>. </a:t>
            </a:r>
            <a:endParaRPr lang="tr-TR" sz="2400" dirty="0">
              <a:latin typeface="Calibri" panose="020F0502020204030204" pitchFamily="34" charset="0"/>
            </a:endParaRPr>
          </a:p>
          <a:p>
            <a:pPr algn="just"/>
            <a:endParaRPr lang="tr-TR" sz="2400" dirty="0">
              <a:latin typeface="Calibri" panose="020F0502020204030204" pitchFamily="34" charset="0"/>
            </a:endParaRPr>
          </a:p>
          <a:p>
            <a:pPr algn="just"/>
            <a:r>
              <a:rPr lang="tr-TR" sz="2400" dirty="0">
                <a:latin typeface="Calibri" panose="020F0502020204030204" pitchFamily="34" charset="0"/>
              </a:rPr>
              <a:t> </a:t>
            </a:r>
            <a:endParaRPr lang="tr-TR" sz="2400" dirty="0" smtClean="0">
              <a:latin typeface="Calibri" panose="020F0502020204030204" pitchFamily="34" charset="0"/>
            </a:endParaRPr>
          </a:p>
          <a:p>
            <a:pPr algn="just"/>
            <a:endParaRPr lang="tr-TR" sz="2400" dirty="0">
              <a:latin typeface="Calibri" panose="020F0502020204030204" pitchFamily="34" charset="0"/>
            </a:endParaRPr>
          </a:p>
        </p:txBody>
      </p:sp>
      <p:sp>
        <p:nvSpPr>
          <p:cNvPr id="14" name="Slayt Numarası Yer Tutucusu 13"/>
          <p:cNvSpPr>
            <a:spLocks noGrp="1"/>
          </p:cNvSpPr>
          <p:nvPr>
            <p:ph type="sldNum" sz="quarter" idx="12"/>
          </p:nvPr>
        </p:nvSpPr>
        <p:spPr/>
        <p:txBody>
          <a:bodyPr/>
          <a:lstStyle/>
          <a:p>
            <a:fld id="{AC786528-2F04-457D-8FED-47AA3420C7EB}" type="slidenum">
              <a:rPr lang="tr-TR" sz="2400" smtClean="0"/>
              <a:pPr/>
              <a:t>13</a:t>
            </a:fld>
            <a:endParaRPr lang="tr-TR" sz="2400" dirty="0"/>
          </a:p>
        </p:txBody>
      </p:sp>
    </p:spTree>
    <p:extLst>
      <p:ext uri="{BB962C8B-B14F-4D97-AF65-F5344CB8AC3E}">
        <p14:creationId xmlns:p14="http://schemas.microsoft.com/office/powerpoint/2010/main" val="372916048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631504" y="1988840"/>
            <a:ext cx="8648648" cy="312473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tr-TR" sz="3200" b="1" dirty="0">
                <a:solidFill>
                  <a:srgbClr val="F9D1A9"/>
                </a:solidFill>
              </a:rPr>
              <a:t>ASBÜ 2018</a:t>
            </a:r>
          </a:p>
          <a:p>
            <a:pPr marL="0" indent="0" algn="ctr">
              <a:buNone/>
            </a:pPr>
            <a:r>
              <a:rPr lang="tr-TR" sz="3200" b="1" dirty="0">
                <a:solidFill>
                  <a:srgbClr val="F9D1A9"/>
                </a:solidFill>
              </a:rPr>
              <a:t> KALİTE KOMİSYONU</a:t>
            </a:r>
          </a:p>
          <a:p>
            <a:pPr marL="0" indent="0">
              <a:buNone/>
            </a:pPr>
            <a:r>
              <a:rPr lang="en-US" sz="2800" b="1" dirty="0" smtClean="0">
                <a:solidFill>
                  <a:srgbClr val="F9D1A9"/>
                </a:solidFill>
              </a:rPr>
              <a:t>  </a:t>
            </a:r>
            <a:endParaRPr lang="tr-TR" sz="2800" b="1" dirty="0" smtClean="0">
              <a:solidFill>
                <a:srgbClr val="F9D1A9"/>
              </a:solidFill>
            </a:endParaRPr>
          </a:p>
          <a:p>
            <a:pPr marL="0" indent="0">
              <a:buFont typeface="Wingdings 3" panose="05040102010807070707" pitchFamily="18" charset="2"/>
              <a:buNone/>
            </a:pPr>
            <a:endParaRPr lang="en-US" sz="2800" b="1" dirty="0">
              <a:solidFill>
                <a:srgbClr val="F9D1A9"/>
              </a:solidFill>
            </a:endParaRPr>
          </a:p>
        </p:txBody>
      </p:sp>
      <p:sp>
        <p:nvSpPr>
          <p:cNvPr id="11" name="Slayt Numarası Yer Tutucusu 10"/>
          <p:cNvSpPr>
            <a:spLocks noGrp="1"/>
          </p:cNvSpPr>
          <p:nvPr>
            <p:ph type="sldNum" sz="quarter" idx="12"/>
          </p:nvPr>
        </p:nvSpPr>
        <p:spPr/>
        <p:txBody>
          <a:bodyPr/>
          <a:lstStyle/>
          <a:p>
            <a:fld id="{AC786528-2F04-457D-8FED-47AA3420C7EB}" type="slidenum">
              <a:rPr lang="tr-TR" sz="2400" smtClean="0"/>
              <a:pPr/>
              <a:t>14</a:t>
            </a:fld>
            <a:endParaRPr lang="tr-TR" sz="2400" dirty="0"/>
          </a:p>
        </p:txBody>
      </p:sp>
    </p:spTree>
    <p:extLst>
      <p:ext uri="{BB962C8B-B14F-4D97-AF65-F5344CB8AC3E}">
        <p14:creationId xmlns:p14="http://schemas.microsoft.com/office/powerpoint/2010/main" val="187679744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4" name="type.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47328" y="188640"/>
            <a:ext cx="12150308" cy="587609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sz="2800" b="1" dirty="0" smtClean="0">
                <a:solidFill>
                  <a:srgbClr val="F9D1A9"/>
                </a:solidFill>
              </a:rPr>
              <a:t>  </a:t>
            </a:r>
            <a:endParaRPr lang="tr-TR" sz="2800" b="1" dirty="0" smtClean="0">
              <a:solidFill>
                <a:srgbClr val="F9D1A9"/>
              </a:solidFill>
            </a:endParaRPr>
          </a:p>
          <a:p>
            <a:pPr marL="0" indent="0">
              <a:buFont typeface="Wingdings 3" panose="05040102010807070707" pitchFamily="18" charset="2"/>
              <a:buNone/>
            </a:pPr>
            <a:endParaRPr lang="en-US" sz="2800" b="1" dirty="0">
              <a:solidFill>
                <a:srgbClr val="F9D1A9"/>
              </a:solidFill>
            </a:endParaRPr>
          </a:p>
        </p:txBody>
      </p:sp>
      <p:sp>
        <p:nvSpPr>
          <p:cNvPr id="5" name="Dikdörtgen 4"/>
          <p:cNvSpPr/>
          <p:nvPr/>
        </p:nvSpPr>
        <p:spPr>
          <a:xfrm>
            <a:off x="263352" y="188639"/>
            <a:ext cx="6552728" cy="5940088"/>
          </a:xfrm>
          <a:prstGeom prst="rect">
            <a:avLst/>
          </a:prstGeom>
        </p:spPr>
        <p:txBody>
          <a:bodyPr wrap="square">
            <a:spAutoFit/>
          </a:bodyPr>
          <a:lstStyle/>
          <a:p>
            <a:pPr marL="285750" indent="-285750">
              <a:buFont typeface="Wingdings" panose="05000000000000000000" pitchFamily="2" charset="2"/>
              <a:buChar char="ü"/>
            </a:pPr>
            <a:r>
              <a:rPr lang="tr-TR" sz="2000" dirty="0">
                <a:latin typeface="Calibri" panose="020F0502020204030204" pitchFamily="34" charset="0"/>
              </a:rPr>
              <a:t>Prof. Dr. </a:t>
            </a:r>
            <a:r>
              <a:rPr lang="tr-TR" sz="2000" dirty="0" smtClean="0">
                <a:latin typeface="Calibri" panose="020F0502020204030204" pitchFamily="34" charset="0"/>
              </a:rPr>
              <a:t>Mehmet BARCA (Başkan)</a:t>
            </a:r>
          </a:p>
          <a:p>
            <a:pPr marL="285750" indent="-285750">
              <a:buFont typeface="Wingdings" panose="05000000000000000000" pitchFamily="2" charset="2"/>
              <a:buChar char="ü"/>
            </a:pPr>
            <a:r>
              <a:rPr lang="tr-TR" sz="2000" dirty="0" smtClean="0">
                <a:latin typeface="Calibri" panose="020F0502020204030204" pitchFamily="34" charset="0"/>
              </a:rPr>
              <a:t>Ali </a:t>
            </a:r>
            <a:r>
              <a:rPr lang="tr-TR" sz="2000" dirty="0">
                <a:latin typeface="Calibri" panose="020F0502020204030204" pitchFamily="34" charset="0"/>
              </a:rPr>
              <a:t>DANIŞMAN (Koordinatör)</a:t>
            </a:r>
          </a:p>
          <a:p>
            <a:pPr marL="285750" indent="-285750">
              <a:buFont typeface="Wingdings" panose="05000000000000000000" pitchFamily="2" charset="2"/>
              <a:buChar char="ü"/>
            </a:pPr>
            <a:r>
              <a:rPr lang="tr-TR" sz="2000" dirty="0">
                <a:latin typeface="Calibri" panose="020F0502020204030204" pitchFamily="34" charset="0"/>
              </a:rPr>
              <a:t>Genel </a:t>
            </a:r>
            <a:r>
              <a:rPr lang="tr-TR" sz="2000" dirty="0" err="1">
                <a:latin typeface="Calibri" panose="020F0502020204030204" pitchFamily="34" charset="0"/>
              </a:rPr>
              <a:t>Sekr</a:t>
            </a:r>
            <a:r>
              <a:rPr lang="tr-TR" sz="2000" dirty="0">
                <a:latin typeface="Calibri" panose="020F0502020204030204" pitchFamily="34" charset="0"/>
              </a:rPr>
              <a:t>. Saim DURMUŞ (Üye</a:t>
            </a:r>
            <a:r>
              <a:rPr lang="tr-TR" sz="2000" dirty="0" smtClean="0">
                <a:latin typeface="Calibri" panose="020F0502020204030204" pitchFamily="34" charset="0"/>
              </a:rPr>
              <a:t>)</a:t>
            </a:r>
          </a:p>
          <a:p>
            <a:pPr marL="285750" indent="-285750">
              <a:buFont typeface="Wingdings" panose="05000000000000000000" pitchFamily="2" charset="2"/>
              <a:buChar char="ü"/>
            </a:pPr>
            <a:r>
              <a:rPr lang="tr-TR" sz="2000" dirty="0" err="1">
                <a:latin typeface="Calibri" panose="020F0502020204030204" pitchFamily="34" charset="0"/>
              </a:rPr>
              <a:t>Dai</a:t>
            </a:r>
            <a:r>
              <a:rPr lang="tr-TR" sz="2000" dirty="0">
                <a:latin typeface="Calibri" panose="020F0502020204030204" pitchFamily="34" charset="0"/>
              </a:rPr>
              <a:t>. Bşk</a:t>
            </a:r>
            <a:r>
              <a:rPr lang="tr-TR" sz="2000" dirty="0" smtClean="0">
                <a:latin typeface="Calibri" panose="020F0502020204030204" pitchFamily="34" charset="0"/>
              </a:rPr>
              <a:t>. </a:t>
            </a:r>
            <a:r>
              <a:rPr lang="tr-TR" sz="2000" dirty="0">
                <a:latin typeface="Calibri" panose="020F0502020204030204" pitchFamily="34" charset="0"/>
              </a:rPr>
              <a:t>Bahattin ALBAS (Üye</a:t>
            </a:r>
            <a:r>
              <a:rPr lang="tr-TR" sz="2000" dirty="0" smtClean="0">
                <a:latin typeface="Calibri" panose="020F0502020204030204" pitchFamily="34" charset="0"/>
              </a:rPr>
              <a:t>)</a:t>
            </a:r>
            <a:endParaRPr lang="tr-TR" sz="2000" dirty="0">
              <a:latin typeface="Calibri" panose="020F0502020204030204" pitchFamily="34" charset="0"/>
            </a:endParaRPr>
          </a:p>
          <a:p>
            <a:pPr marL="285750" indent="-285750">
              <a:buFont typeface="Wingdings" panose="05000000000000000000" pitchFamily="2" charset="2"/>
              <a:buChar char="ü"/>
            </a:pPr>
            <a:r>
              <a:rPr lang="tr-TR" sz="2000" dirty="0">
                <a:latin typeface="Calibri" panose="020F0502020204030204" pitchFamily="34" charset="0"/>
              </a:rPr>
              <a:t>Doç. Dr. Mine ÖZYURT KILIÇ (Üye)</a:t>
            </a:r>
          </a:p>
          <a:p>
            <a:pPr marL="285750" indent="-285750">
              <a:buFont typeface="Wingdings" panose="05000000000000000000" pitchFamily="2" charset="2"/>
              <a:buChar char="ü"/>
            </a:pPr>
            <a:r>
              <a:rPr lang="tr-TR" sz="2000" dirty="0">
                <a:latin typeface="Calibri" panose="020F0502020204030204" pitchFamily="34" charset="0"/>
              </a:rPr>
              <a:t>Dr. </a:t>
            </a:r>
            <a:r>
              <a:rPr lang="tr-TR" sz="2000" dirty="0" err="1">
                <a:latin typeface="Calibri" panose="020F0502020204030204" pitchFamily="34" charset="0"/>
              </a:rPr>
              <a:t>Öğr</a:t>
            </a:r>
            <a:r>
              <a:rPr lang="tr-TR" sz="2000" dirty="0">
                <a:latin typeface="Calibri" panose="020F0502020204030204" pitchFamily="34" charset="0"/>
              </a:rPr>
              <a:t>. Üyesi </a:t>
            </a:r>
            <a:r>
              <a:rPr lang="tr-TR" sz="2000" dirty="0" err="1">
                <a:latin typeface="Calibri" panose="020F0502020204030204" pitchFamily="34" charset="0"/>
              </a:rPr>
              <a:t>Neyire</a:t>
            </a:r>
            <a:r>
              <a:rPr lang="tr-TR" sz="2000" dirty="0">
                <a:latin typeface="Calibri" panose="020F0502020204030204" pitchFamily="34" charset="0"/>
              </a:rPr>
              <a:t> AKPINARLI (Üye)</a:t>
            </a:r>
          </a:p>
          <a:p>
            <a:pPr marL="285750" indent="-285750">
              <a:buFont typeface="Wingdings" panose="05000000000000000000" pitchFamily="2" charset="2"/>
              <a:buChar char="ü"/>
            </a:pPr>
            <a:r>
              <a:rPr lang="tr-TR" sz="2000" dirty="0">
                <a:latin typeface="Calibri" panose="020F0502020204030204" pitchFamily="34" charset="0"/>
              </a:rPr>
              <a:t>Dr. </a:t>
            </a:r>
            <a:r>
              <a:rPr lang="tr-TR" sz="2000" dirty="0" err="1">
                <a:latin typeface="Calibri" panose="020F0502020204030204" pitchFamily="34" charset="0"/>
              </a:rPr>
              <a:t>Öğr</a:t>
            </a:r>
            <a:r>
              <a:rPr lang="tr-TR" sz="2000" dirty="0">
                <a:latin typeface="Calibri" panose="020F0502020204030204" pitchFamily="34" charset="0"/>
              </a:rPr>
              <a:t>. Üyesi Mustafa TUĞAN (Üye)</a:t>
            </a:r>
          </a:p>
          <a:p>
            <a:pPr marL="285750" indent="-285750">
              <a:buFont typeface="Wingdings" panose="05000000000000000000" pitchFamily="2" charset="2"/>
              <a:buChar char="ü"/>
            </a:pPr>
            <a:r>
              <a:rPr lang="tr-TR" sz="2000" dirty="0">
                <a:latin typeface="Calibri" panose="020F0502020204030204" pitchFamily="34" charset="0"/>
              </a:rPr>
              <a:t>Dr. </a:t>
            </a:r>
            <a:r>
              <a:rPr lang="tr-TR" sz="2000" dirty="0" err="1">
                <a:latin typeface="Calibri" panose="020F0502020204030204" pitchFamily="34" charset="0"/>
              </a:rPr>
              <a:t>Öğr</a:t>
            </a:r>
            <a:r>
              <a:rPr lang="tr-TR" sz="2000" dirty="0">
                <a:latin typeface="Calibri" panose="020F0502020204030204" pitchFamily="34" charset="0"/>
              </a:rPr>
              <a:t>. Üyesi Seyithan Ahmet ATEŞ (Üye)</a:t>
            </a:r>
          </a:p>
          <a:p>
            <a:pPr marL="285750" indent="-285750">
              <a:buFont typeface="Wingdings" panose="05000000000000000000" pitchFamily="2" charset="2"/>
              <a:buChar char="ü"/>
            </a:pPr>
            <a:r>
              <a:rPr lang="tr-TR" sz="2000" dirty="0">
                <a:latin typeface="Calibri" panose="020F0502020204030204" pitchFamily="34" charset="0"/>
              </a:rPr>
              <a:t>Dr. </a:t>
            </a:r>
            <a:r>
              <a:rPr lang="tr-TR" sz="2000" dirty="0" err="1">
                <a:latin typeface="Calibri" panose="020F0502020204030204" pitchFamily="34" charset="0"/>
              </a:rPr>
              <a:t>Öğr</a:t>
            </a:r>
            <a:r>
              <a:rPr lang="tr-TR" sz="2000" dirty="0">
                <a:latin typeface="Calibri" panose="020F0502020204030204" pitchFamily="34" charset="0"/>
              </a:rPr>
              <a:t>. Üyesi Evrim TÜRKÇELİK (Üye)</a:t>
            </a:r>
          </a:p>
          <a:p>
            <a:pPr marL="285750" indent="-285750">
              <a:buFont typeface="Wingdings" panose="05000000000000000000" pitchFamily="2" charset="2"/>
              <a:buChar char="ü"/>
            </a:pPr>
            <a:r>
              <a:rPr lang="tr-TR" sz="2000" dirty="0">
                <a:latin typeface="Calibri" panose="020F0502020204030204" pitchFamily="34" charset="0"/>
              </a:rPr>
              <a:t>Dr. </a:t>
            </a:r>
            <a:r>
              <a:rPr lang="tr-TR" sz="2000" dirty="0" err="1">
                <a:latin typeface="Calibri" panose="020F0502020204030204" pitchFamily="34" charset="0"/>
              </a:rPr>
              <a:t>Öğr</a:t>
            </a:r>
            <a:r>
              <a:rPr lang="tr-TR" sz="2000" dirty="0">
                <a:latin typeface="Calibri" panose="020F0502020204030204" pitchFamily="34" charset="0"/>
              </a:rPr>
              <a:t>. Üyesi </a:t>
            </a:r>
            <a:r>
              <a:rPr lang="tr-TR" sz="2000" dirty="0" err="1">
                <a:latin typeface="Calibri" panose="020F0502020204030204" pitchFamily="34" charset="0"/>
              </a:rPr>
              <a:t>Nagihan</a:t>
            </a:r>
            <a:r>
              <a:rPr lang="tr-TR" sz="2000" dirty="0">
                <a:latin typeface="Calibri" panose="020F0502020204030204" pitchFamily="34" charset="0"/>
              </a:rPr>
              <a:t> GÜR (Üye)</a:t>
            </a:r>
          </a:p>
          <a:p>
            <a:pPr marL="285750" indent="-285750">
              <a:buFont typeface="Wingdings" panose="05000000000000000000" pitchFamily="2" charset="2"/>
              <a:buChar char="ü"/>
            </a:pPr>
            <a:r>
              <a:rPr lang="tr-TR" sz="2000" dirty="0">
                <a:latin typeface="Calibri" panose="020F0502020204030204" pitchFamily="34" charset="0"/>
              </a:rPr>
              <a:t>Dr. </a:t>
            </a:r>
            <a:r>
              <a:rPr lang="tr-TR" sz="2000" dirty="0" err="1">
                <a:latin typeface="Calibri" panose="020F0502020204030204" pitchFamily="34" charset="0"/>
              </a:rPr>
              <a:t>Öğr</a:t>
            </a:r>
            <a:r>
              <a:rPr lang="tr-TR" sz="2000" dirty="0">
                <a:latin typeface="Calibri" panose="020F0502020204030204" pitchFamily="34" charset="0"/>
              </a:rPr>
              <a:t>. Üyesi İbrahim Can SEZGİN (Üye)</a:t>
            </a:r>
          </a:p>
          <a:p>
            <a:pPr marL="285750" indent="-285750">
              <a:buFont typeface="Wingdings" panose="05000000000000000000" pitchFamily="2" charset="2"/>
              <a:buChar char="ü"/>
            </a:pPr>
            <a:r>
              <a:rPr lang="tr-TR" sz="2000" dirty="0">
                <a:latin typeface="Calibri" panose="020F0502020204030204" pitchFamily="34" charset="0"/>
              </a:rPr>
              <a:t>Dr. </a:t>
            </a:r>
            <a:r>
              <a:rPr lang="tr-TR" sz="2000" dirty="0" err="1">
                <a:latin typeface="Calibri" panose="020F0502020204030204" pitchFamily="34" charset="0"/>
              </a:rPr>
              <a:t>Öğr</a:t>
            </a:r>
            <a:r>
              <a:rPr lang="tr-TR" sz="2000" dirty="0">
                <a:latin typeface="Calibri" panose="020F0502020204030204" pitchFamily="34" charset="0"/>
              </a:rPr>
              <a:t>. Üyesi Ayşenur KILIÇ ASLAN (Üye)</a:t>
            </a:r>
          </a:p>
          <a:p>
            <a:pPr marL="285750" indent="-285750">
              <a:buFont typeface="Wingdings" panose="05000000000000000000" pitchFamily="2" charset="2"/>
              <a:buChar char="ü"/>
            </a:pPr>
            <a:r>
              <a:rPr lang="tr-TR" sz="2000" dirty="0">
                <a:latin typeface="Calibri" panose="020F0502020204030204" pitchFamily="34" charset="0"/>
              </a:rPr>
              <a:t>Dr. </a:t>
            </a:r>
            <a:r>
              <a:rPr lang="tr-TR" sz="2000" dirty="0" err="1">
                <a:latin typeface="Calibri" panose="020F0502020204030204" pitchFamily="34" charset="0"/>
              </a:rPr>
              <a:t>Öğr</a:t>
            </a:r>
            <a:r>
              <a:rPr lang="tr-TR" sz="2000" dirty="0">
                <a:latin typeface="Calibri" panose="020F0502020204030204" pitchFamily="34" charset="0"/>
              </a:rPr>
              <a:t>. Üyesi Çağrı KOÇ (Üye)</a:t>
            </a:r>
          </a:p>
          <a:p>
            <a:pPr marL="285750" indent="-285750">
              <a:buFont typeface="Wingdings" panose="05000000000000000000" pitchFamily="2" charset="2"/>
              <a:buChar char="ü"/>
            </a:pPr>
            <a:r>
              <a:rPr lang="tr-TR" sz="2000" dirty="0">
                <a:latin typeface="Calibri" panose="020F0502020204030204" pitchFamily="34" charset="0"/>
              </a:rPr>
              <a:t>Dr. </a:t>
            </a:r>
            <a:r>
              <a:rPr lang="tr-TR" sz="2000" dirty="0" err="1">
                <a:latin typeface="Calibri" panose="020F0502020204030204" pitchFamily="34" charset="0"/>
              </a:rPr>
              <a:t>Öğr</a:t>
            </a:r>
            <a:r>
              <a:rPr lang="tr-TR" sz="2000" dirty="0">
                <a:latin typeface="Calibri" panose="020F0502020204030204" pitchFamily="34" charset="0"/>
              </a:rPr>
              <a:t>. Üyesi Beyza Mina ORDU AKKAYA (Üye)</a:t>
            </a:r>
          </a:p>
          <a:p>
            <a:pPr marL="285750" indent="-285750">
              <a:buFont typeface="Wingdings" panose="05000000000000000000" pitchFamily="2" charset="2"/>
              <a:buChar char="ü"/>
            </a:pPr>
            <a:r>
              <a:rPr lang="tr-TR" sz="2000" dirty="0">
                <a:latin typeface="Calibri" panose="020F0502020204030204" pitchFamily="34" charset="0"/>
              </a:rPr>
              <a:t>Dr. </a:t>
            </a:r>
            <a:r>
              <a:rPr lang="tr-TR" sz="2000" dirty="0" err="1">
                <a:latin typeface="Calibri" panose="020F0502020204030204" pitchFamily="34" charset="0"/>
              </a:rPr>
              <a:t>Öğr</a:t>
            </a:r>
            <a:r>
              <a:rPr lang="tr-TR" sz="2000" dirty="0">
                <a:latin typeface="Calibri" panose="020F0502020204030204" pitchFamily="34" charset="0"/>
              </a:rPr>
              <a:t>. Üyesi Mehmet Murat KARAKAYA (Üye)</a:t>
            </a:r>
          </a:p>
          <a:p>
            <a:pPr marL="285750" indent="-285750">
              <a:buFont typeface="Wingdings" panose="05000000000000000000" pitchFamily="2" charset="2"/>
              <a:buChar char="ü"/>
            </a:pPr>
            <a:r>
              <a:rPr lang="tr-TR" sz="2000" dirty="0">
                <a:latin typeface="Calibri" panose="020F0502020204030204" pitchFamily="34" charset="0"/>
              </a:rPr>
              <a:t>Dr. </a:t>
            </a:r>
            <a:r>
              <a:rPr lang="tr-TR" sz="2000" dirty="0" err="1">
                <a:latin typeface="Calibri" panose="020F0502020204030204" pitchFamily="34" charset="0"/>
              </a:rPr>
              <a:t>Öğr</a:t>
            </a:r>
            <a:r>
              <a:rPr lang="tr-TR" sz="2000" dirty="0">
                <a:latin typeface="Calibri" panose="020F0502020204030204" pitchFamily="34" charset="0"/>
              </a:rPr>
              <a:t>. Üyesi </a:t>
            </a:r>
            <a:r>
              <a:rPr lang="tr-TR" sz="2000" dirty="0" err="1">
                <a:latin typeface="Calibri" panose="020F0502020204030204" pitchFamily="34" charset="0"/>
              </a:rPr>
              <a:t>Suayip</a:t>
            </a:r>
            <a:r>
              <a:rPr lang="tr-TR" sz="2000" dirty="0">
                <a:latin typeface="Calibri" panose="020F0502020204030204" pitchFamily="34" charset="0"/>
              </a:rPr>
              <a:t> </a:t>
            </a:r>
            <a:r>
              <a:rPr lang="tr-TR" sz="2000" dirty="0" smtClean="0">
                <a:latin typeface="Calibri" panose="020F0502020204030204" pitchFamily="34" charset="0"/>
              </a:rPr>
              <a:t>SEVEN (</a:t>
            </a:r>
            <a:r>
              <a:rPr lang="tr-TR" sz="2000" dirty="0">
                <a:latin typeface="Calibri" panose="020F0502020204030204" pitchFamily="34" charset="0"/>
              </a:rPr>
              <a:t>Üye)</a:t>
            </a:r>
          </a:p>
          <a:p>
            <a:pPr marL="285750" indent="-285750">
              <a:buFont typeface="Wingdings" panose="05000000000000000000" pitchFamily="2" charset="2"/>
              <a:buChar char="ü"/>
            </a:pPr>
            <a:r>
              <a:rPr lang="tr-TR" sz="2000" dirty="0" err="1">
                <a:latin typeface="Calibri" panose="020F0502020204030204" pitchFamily="34" charset="0"/>
              </a:rPr>
              <a:t>Öğr</a:t>
            </a:r>
            <a:r>
              <a:rPr lang="tr-TR" sz="2000" dirty="0">
                <a:latin typeface="Calibri" panose="020F0502020204030204" pitchFamily="34" charset="0"/>
              </a:rPr>
              <a:t>. Gör. Pelin AKINCI (Üye)</a:t>
            </a:r>
          </a:p>
          <a:p>
            <a:pPr marL="285750" indent="-285750">
              <a:buFont typeface="Wingdings" panose="05000000000000000000" pitchFamily="2" charset="2"/>
              <a:buChar char="ü"/>
            </a:pPr>
            <a:r>
              <a:rPr lang="tr-TR" sz="2000" dirty="0">
                <a:latin typeface="Calibri" panose="020F0502020204030204" pitchFamily="34" charset="0"/>
              </a:rPr>
              <a:t>Arş. Gör. Gökberk ÖZSÖKER (Üye)</a:t>
            </a:r>
          </a:p>
          <a:p>
            <a:pPr marL="285750" indent="-285750">
              <a:buFont typeface="Wingdings" panose="05000000000000000000" pitchFamily="2" charset="2"/>
              <a:buChar char="ü"/>
            </a:pPr>
            <a:r>
              <a:rPr lang="tr-TR" sz="2000" dirty="0" smtClean="0">
                <a:latin typeface="Calibri" panose="020F0502020204030204" pitchFamily="34" charset="0"/>
              </a:rPr>
              <a:t>Öğrenci </a:t>
            </a:r>
            <a:r>
              <a:rPr lang="tr-TR" sz="2000" dirty="0">
                <a:latin typeface="Calibri" panose="020F0502020204030204" pitchFamily="34" charset="0"/>
              </a:rPr>
              <a:t>Temsilcisi Büşra Nur KOCA (Üye)</a:t>
            </a: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0056" y="1340768"/>
            <a:ext cx="5207962" cy="3905972"/>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15</a:t>
            </a:fld>
            <a:endParaRPr lang="tr-TR" sz="2400" dirty="0"/>
          </a:p>
        </p:txBody>
      </p:sp>
    </p:spTree>
    <p:extLst>
      <p:ext uri="{BB962C8B-B14F-4D97-AF65-F5344CB8AC3E}">
        <p14:creationId xmlns:p14="http://schemas.microsoft.com/office/powerpoint/2010/main" val="2978079173"/>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1657331" y="764704"/>
            <a:ext cx="11554003" cy="576064"/>
          </a:xfrm>
        </p:spPr>
        <p:txBody>
          <a:bodyPr>
            <a:noAutofit/>
          </a:bodyPr>
          <a:lstStyle/>
          <a:p>
            <a:r>
              <a:rPr lang="en-US" sz="3200" b="1" dirty="0">
                <a:solidFill>
                  <a:srgbClr val="F9D1A9"/>
                </a:solidFill>
                <a:latin typeface="Calibri" panose="020F0502020204030204" pitchFamily="34" charset="0"/>
              </a:rPr>
              <a:t> </a:t>
            </a:r>
            <a:br>
              <a:rPr lang="en-US" sz="3200" b="1" dirty="0">
                <a:solidFill>
                  <a:srgbClr val="F9D1A9"/>
                </a:solidFill>
                <a:latin typeface="Calibri" panose="020F0502020204030204" pitchFamily="34" charset="0"/>
              </a:rPr>
            </a:br>
            <a:r>
              <a:rPr lang="tr-TR" b="1" dirty="0">
                <a:solidFill>
                  <a:srgbClr val="F9D1A9"/>
                </a:solidFill>
                <a:latin typeface="Calibri" panose="020F0502020204030204" pitchFamily="34" charset="0"/>
              </a:rPr>
              <a:t>ASBÜ </a:t>
            </a:r>
            <a:r>
              <a:rPr lang="en-US" b="1" dirty="0" err="1">
                <a:solidFill>
                  <a:srgbClr val="F9D1A9"/>
                </a:solidFill>
                <a:latin typeface="Calibri" panose="020F0502020204030204" pitchFamily="34" charset="0"/>
              </a:rPr>
              <a:t>Kalite</a:t>
            </a:r>
            <a:r>
              <a:rPr lang="en-US" b="1" dirty="0">
                <a:solidFill>
                  <a:srgbClr val="F9D1A9"/>
                </a:solidFill>
                <a:latin typeface="Calibri" panose="020F0502020204030204" pitchFamily="34" charset="0"/>
              </a:rPr>
              <a:t> </a:t>
            </a:r>
            <a:r>
              <a:rPr lang="en-US" b="1" dirty="0" err="1">
                <a:solidFill>
                  <a:srgbClr val="F9D1A9"/>
                </a:solidFill>
                <a:latin typeface="Calibri" panose="020F0502020204030204" pitchFamily="34" charset="0"/>
              </a:rPr>
              <a:t>Komisyonunun</a:t>
            </a:r>
            <a:r>
              <a:rPr lang="en-US" b="1" dirty="0">
                <a:solidFill>
                  <a:srgbClr val="F9D1A9"/>
                </a:solidFill>
                <a:latin typeface="Calibri" panose="020F0502020204030204" pitchFamily="34" charset="0"/>
              </a:rPr>
              <a:t> </a:t>
            </a:r>
            <a:r>
              <a:rPr lang="tr-TR" b="1" dirty="0">
                <a:solidFill>
                  <a:srgbClr val="F9D1A9"/>
                </a:solidFill>
                <a:latin typeface="Calibri" panose="020F0502020204030204" pitchFamily="34" charset="0"/>
              </a:rPr>
              <a:t>G</a:t>
            </a:r>
            <a:r>
              <a:rPr lang="en-US" b="1" dirty="0" err="1">
                <a:solidFill>
                  <a:srgbClr val="F9D1A9"/>
                </a:solidFill>
                <a:latin typeface="Calibri" panose="020F0502020204030204" pitchFamily="34" charset="0"/>
              </a:rPr>
              <a:t>örevleri</a:t>
            </a:r>
            <a:r>
              <a:rPr lang="en-US" b="1" dirty="0">
                <a:latin typeface="Calibri" panose="020F0502020204030204" pitchFamily="34" charset="0"/>
              </a:rPr>
              <a:t/>
            </a:r>
            <a:br>
              <a:rPr lang="en-US" b="1" dirty="0">
                <a:latin typeface="Calibri" panose="020F0502020204030204" pitchFamily="34" charset="0"/>
              </a:rPr>
            </a:br>
            <a:endParaRPr lang="en-US" b="1" dirty="0">
              <a:latin typeface="Calibri" panose="020F0502020204030204" pitchFamily="34" charset="0"/>
            </a:endParaRPr>
          </a:p>
        </p:txBody>
      </p:sp>
      <p:sp>
        <p:nvSpPr>
          <p:cNvPr id="9" name="İçerik Yer Tutucusu 2"/>
          <p:cNvSpPr txBox="1">
            <a:spLocks/>
          </p:cNvSpPr>
          <p:nvPr/>
        </p:nvSpPr>
        <p:spPr>
          <a:xfrm>
            <a:off x="1127448" y="188640"/>
            <a:ext cx="9035967" cy="69596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Font typeface="Wingdings 3" panose="05040102010807070707" pitchFamily="18" charset="2"/>
              <a:buNone/>
            </a:pPr>
            <a:endParaRPr lang="tr-TR" dirty="0" smtClean="0"/>
          </a:p>
          <a:p>
            <a:pPr algn="just" fontAlgn="base">
              <a:buFont typeface="Wingdings" panose="05000000000000000000" pitchFamily="2" charset="2"/>
              <a:buChar char="Ø"/>
            </a:pPr>
            <a:r>
              <a:rPr lang="en-US" sz="2400" dirty="0" err="1" smtClean="0">
                <a:solidFill>
                  <a:schemeClr val="tx1"/>
                </a:solidFill>
                <a:latin typeface="Calibri" panose="020F0502020204030204" pitchFamily="34" charset="0"/>
              </a:rPr>
              <a:t>Kurumun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stratejik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planı</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hedefleri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doğrultusunda</a:t>
            </a:r>
            <a:r>
              <a:rPr lang="en-US" sz="2400" dirty="0" smtClean="0">
                <a:solidFill>
                  <a:schemeClr val="tx1"/>
                </a:solidFill>
                <a:latin typeface="Calibri" panose="020F0502020204030204" pitchFamily="34" charset="0"/>
              </a:rPr>
              <a:t>, </a:t>
            </a:r>
            <a:r>
              <a:rPr lang="en-US" sz="2400" dirty="0" smtClean="0">
                <a:solidFill>
                  <a:srgbClr val="FFFF00"/>
                </a:solidFill>
                <a:latin typeface="Calibri" panose="020F0502020204030204" pitchFamily="34" charset="0"/>
              </a:rPr>
              <a:t>eğitim-öğretim </a:t>
            </a:r>
            <a:r>
              <a:rPr lang="en-US" sz="2400" dirty="0" err="1" smtClean="0">
                <a:solidFill>
                  <a:srgbClr val="FFFF00"/>
                </a:solidFill>
                <a:latin typeface="Calibri" panose="020F0502020204030204" pitchFamily="34" charset="0"/>
              </a:rPr>
              <a:t>ve</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araştırma</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faaliyetleri</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ile</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idarî</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hizmetlerinin</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değerlendirilmesi</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ve</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kalitesinin</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geliştirilmesi</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ile</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ilgili</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kurumun</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iç</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ve</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dış</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kalite</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güvence</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sistemini</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kurmak</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kurumsal</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göstergeleri</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tespit</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etmek</a:t>
            </a:r>
            <a:r>
              <a:rPr lang="en-US" sz="2400" dirty="0" smtClean="0">
                <a:solidFill>
                  <a:srgbClr val="FFFF00"/>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bu</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kapsamda</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yapılacak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çalışmaları</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Yükseköğretim</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Kalite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Kurulu</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tarafından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belirlenen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usul</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esaslar</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doğrultusunda</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yürütmek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bu</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çalışmaları</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Senato</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onayına</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sunmak</a:t>
            </a:r>
            <a:r>
              <a:rPr lang="en-US" sz="2400" dirty="0" smtClean="0">
                <a:solidFill>
                  <a:schemeClr val="tx1"/>
                </a:solidFill>
                <a:latin typeface="Calibri" panose="020F0502020204030204" pitchFamily="34" charset="0"/>
              </a:rPr>
              <a:t>,  </a:t>
            </a:r>
            <a:endParaRPr lang="tr-TR" sz="2400" dirty="0" smtClean="0">
              <a:solidFill>
                <a:schemeClr val="tx1"/>
              </a:solidFill>
              <a:latin typeface="Calibri" panose="020F0502020204030204" pitchFamily="34" charset="0"/>
            </a:endParaRPr>
          </a:p>
          <a:p>
            <a:pPr fontAlgn="base"/>
            <a:endParaRPr lang="tr-TR" sz="2400" dirty="0" smtClean="0">
              <a:solidFill>
                <a:schemeClr val="tx1"/>
              </a:solidFill>
              <a:latin typeface="Calibri" panose="020F0502020204030204" pitchFamily="34" charset="0"/>
            </a:endParaRPr>
          </a:p>
          <a:p>
            <a:endParaRPr lang="en-US" dirty="0">
              <a:solidFill>
                <a:srgbClr val="F9D1A9"/>
              </a:solidFill>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16</a:t>
            </a:fld>
            <a:endParaRPr lang="tr-TR" sz="2400" dirty="0"/>
          </a:p>
        </p:txBody>
      </p:sp>
    </p:spTree>
    <p:extLst>
      <p:ext uri="{BB962C8B-B14F-4D97-AF65-F5344CB8AC3E}">
        <p14:creationId xmlns:p14="http://schemas.microsoft.com/office/powerpoint/2010/main" val="195017282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1579138" y="980728"/>
            <a:ext cx="11554003" cy="504056"/>
          </a:xfrm>
        </p:spPr>
        <p:txBody>
          <a:bodyPr>
            <a:noAutofit/>
          </a:bodyPr>
          <a:lstStyle/>
          <a:p>
            <a:r>
              <a:rPr lang="en-US" sz="3200" b="1" dirty="0">
                <a:solidFill>
                  <a:srgbClr val="F9D1A9"/>
                </a:solidFill>
                <a:latin typeface="Calibri" panose="020F0502020204030204" pitchFamily="34" charset="0"/>
              </a:rPr>
              <a:t> </a:t>
            </a:r>
            <a:br>
              <a:rPr lang="en-US" sz="3200" b="1" dirty="0">
                <a:solidFill>
                  <a:srgbClr val="F9D1A9"/>
                </a:solidFill>
                <a:latin typeface="Calibri" panose="020F0502020204030204" pitchFamily="34" charset="0"/>
              </a:rPr>
            </a:br>
            <a:r>
              <a:rPr lang="tr-TR" b="1" dirty="0">
                <a:solidFill>
                  <a:srgbClr val="F9D1A9"/>
                </a:solidFill>
                <a:latin typeface="Calibri" panose="020F0502020204030204" pitchFamily="34" charset="0"/>
              </a:rPr>
              <a:t>ASBÜ </a:t>
            </a:r>
            <a:r>
              <a:rPr lang="en-US" b="1" dirty="0" err="1">
                <a:solidFill>
                  <a:srgbClr val="F9D1A9"/>
                </a:solidFill>
                <a:latin typeface="Calibri" panose="020F0502020204030204" pitchFamily="34" charset="0"/>
              </a:rPr>
              <a:t>Kalite</a:t>
            </a:r>
            <a:r>
              <a:rPr lang="en-US" b="1" dirty="0">
                <a:solidFill>
                  <a:srgbClr val="F9D1A9"/>
                </a:solidFill>
                <a:latin typeface="Calibri" panose="020F0502020204030204" pitchFamily="34" charset="0"/>
              </a:rPr>
              <a:t> </a:t>
            </a:r>
            <a:r>
              <a:rPr lang="en-US" b="1" dirty="0" err="1">
                <a:solidFill>
                  <a:srgbClr val="F9D1A9"/>
                </a:solidFill>
                <a:latin typeface="Calibri" panose="020F0502020204030204" pitchFamily="34" charset="0"/>
              </a:rPr>
              <a:t>Komisyonunun</a:t>
            </a:r>
            <a:r>
              <a:rPr lang="en-US" b="1" dirty="0">
                <a:solidFill>
                  <a:srgbClr val="F9D1A9"/>
                </a:solidFill>
                <a:latin typeface="Calibri" panose="020F0502020204030204" pitchFamily="34" charset="0"/>
              </a:rPr>
              <a:t> </a:t>
            </a:r>
            <a:r>
              <a:rPr lang="tr-TR" b="1" dirty="0">
                <a:solidFill>
                  <a:srgbClr val="F9D1A9"/>
                </a:solidFill>
                <a:latin typeface="Calibri" panose="020F0502020204030204" pitchFamily="34" charset="0"/>
              </a:rPr>
              <a:t>G</a:t>
            </a:r>
            <a:r>
              <a:rPr lang="en-US" b="1" dirty="0" err="1">
                <a:solidFill>
                  <a:srgbClr val="F9D1A9"/>
                </a:solidFill>
                <a:latin typeface="Calibri" panose="020F0502020204030204" pitchFamily="34" charset="0"/>
              </a:rPr>
              <a:t>örevleri</a:t>
            </a:r>
            <a:r>
              <a:rPr lang="en-US" b="1" dirty="0">
                <a:latin typeface="Calibri" panose="020F0502020204030204" pitchFamily="34" charset="0"/>
              </a:rPr>
              <a:t/>
            </a:r>
            <a:br>
              <a:rPr lang="en-US" b="1" dirty="0">
                <a:latin typeface="Calibri" panose="020F0502020204030204" pitchFamily="34" charset="0"/>
              </a:rPr>
            </a:br>
            <a:endParaRPr lang="en-US" b="1" dirty="0">
              <a:latin typeface="Calibri" panose="020F0502020204030204" pitchFamily="34" charset="0"/>
            </a:endParaRPr>
          </a:p>
        </p:txBody>
      </p:sp>
      <p:sp>
        <p:nvSpPr>
          <p:cNvPr id="9" name="İçerik Yer Tutucusu 2"/>
          <p:cNvSpPr txBox="1">
            <a:spLocks/>
          </p:cNvSpPr>
          <p:nvPr/>
        </p:nvSpPr>
        <p:spPr>
          <a:xfrm>
            <a:off x="767408" y="2122091"/>
            <a:ext cx="10332111" cy="345638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fontAlgn="base">
              <a:buFont typeface="Wingdings" panose="05000000000000000000" pitchFamily="2" charset="2"/>
              <a:buChar char="Ø"/>
            </a:pPr>
            <a:r>
              <a:rPr lang="en-US" sz="2400" dirty="0" err="1">
                <a:solidFill>
                  <a:schemeClr val="tx1"/>
                </a:solidFill>
                <a:latin typeface="Calibri" panose="020F0502020204030204" pitchFamily="34" charset="0"/>
              </a:rPr>
              <a:t>İç</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değerlendirme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çalışmalarını</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yürütmek</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ve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kurumsal</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değerlendirme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ve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kalite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geliştirme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çalışmalarının</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sonuçlarını</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içeren</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yıllık</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kurumsal</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değerlendirme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raporunu</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hazırlamak</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ve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senatoya</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onaylanan</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yıllık</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kurumsal</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değerlendirme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raporunu</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kurumun</a:t>
            </a:r>
            <a:r>
              <a:rPr lang="en-US" sz="2400" dirty="0">
                <a:solidFill>
                  <a:schemeClr val="tx1"/>
                </a:solidFill>
                <a:latin typeface="Calibri" panose="020F0502020204030204" pitchFamily="34" charset="0"/>
              </a:rPr>
              <a:t> internet </a:t>
            </a:r>
            <a:r>
              <a:rPr lang="en-US" sz="2400" dirty="0" err="1">
                <a:solidFill>
                  <a:schemeClr val="tx1"/>
                </a:solidFill>
                <a:latin typeface="Calibri" panose="020F0502020204030204" pitchFamily="34" charset="0"/>
              </a:rPr>
              <a:t>ortamında</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ana</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sayfasında</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ulaşılacak</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şekilde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kamuoyu</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ile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paylaşmak</a:t>
            </a:r>
            <a:r>
              <a:rPr lang="en-US" sz="2400" dirty="0">
                <a:solidFill>
                  <a:schemeClr val="tx1"/>
                </a:solidFill>
                <a:latin typeface="Calibri" panose="020F0502020204030204" pitchFamily="34" charset="0"/>
              </a:rPr>
              <a:t>,  </a:t>
            </a:r>
          </a:p>
          <a:p>
            <a:pPr algn="just" fontAlgn="base">
              <a:buFont typeface="Wingdings" panose="05000000000000000000" pitchFamily="2" charset="2"/>
              <a:buChar char="Ø"/>
            </a:pPr>
            <a:r>
              <a:rPr lang="en-US" sz="2400" dirty="0" err="1" smtClean="0">
                <a:solidFill>
                  <a:schemeClr val="tx1"/>
                </a:solidFill>
                <a:latin typeface="Calibri" panose="020F0502020204030204" pitchFamily="34" charset="0"/>
              </a:rPr>
              <a:t>Dış</a:t>
            </a:r>
            <a:r>
              <a:rPr lang="en-US" sz="2400" dirty="0" smtClean="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değerlendirme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sürecinde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gerekli</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hazırlıkları</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yapmak</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Yükseköğretim</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Kalite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Kurulu</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ile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dış</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değerlendirici</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kurumlara</a:t>
            </a:r>
            <a:r>
              <a:rPr lang="en-US" sz="2400" dirty="0">
                <a:solidFill>
                  <a:schemeClr val="tx1"/>
                </a:solidFill>
                <a:latin typeface="Calibri" panose="020F0502020204030204" pitchFamily="34" charset="0"/>
              </a:rPr>
              <a:t> her </a:t>
            </a:r>
            <a:r>
              <a:rPr lang="en-US" sz="2400" dirty="0" err="1">
                <a:solidFill>
                  <a:schemeClr val="tx1"/>
                </a:solidFill>
                <a:latin typeface="Calibri" panose="020F0502020204030204" pitchFamily="34" charset="0"/>
              </a:rPr>
              <a:t>türlü</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desteği</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vermek</a:t>
            </a:r>
            <a:r>
              <a:rPr lang="en-US" sz="2400" dirty="0">
                <a:solidFill>
                  <a:schemeClr val="tx1"/>
                </a:solidFill>
                <a:latin typeface="Calibri" panose="020F0502020204030204" pitchFamily="34" charset="0"/>
              </a:rPr>
              <a:t>.</a:t>
            </a:r>
            <a:r>
              <a:rPr lang="en-US" sz="2400" dirty="0">
                <a:solidFill>
                  <a:srgbClr val="F9D1A9"/>
                </a:solidFill>
                <a:latin typeface="Calibri" panose="020F0502020204030204" pitchFamily="34" charset="0"/>
              </a:rPr>
              <a:t>  </a:t>
            </a:r>
          </a:p>
          <a:p>
            <a:pPr fontAlgn="base"/>
            <a:endParaRPr lang="tr-TR" sz="2400" dirty="0" smtClean="0">
              <a:solidFill>
                <a:schemeClr val="tx1"/>
              </a:solidFill>
              <a:latin typeface="Calibri" panose="020F0502020204030204" pitchFamily="34" charset="0"/>
            </a:endParaRPr>
          </a:p>
          <a:p>
            <a:endParaRPr lang="en-US" dirty="0">
              <a:solidFill>
                <a:srgbClr val="F9D1A9"/>
              </a:solidFill>
            </a:endParaRPr>
          </a:p>
        </p:txBody>
      </p:sp>
      <p:sp>
        <p:nvSpPr>
          <p:cNvPr id="12" name="Slayt Numarası Yer Tutucusu 11"/>
          <p:cNvSpPr>
            <a:spLocks noGrp="1"/>
          </p:cNvSpPr>
          <p:nvPr>
            <p:ph type="sldNum" sz="quarter" idx="12"/>
          </p:nvPr>
        </p:nvSpPr>
        <p:spPr/>
        <p:txBody>
          <a:bodyPr/>
          <a:lstStyle/>
          <a:p>
            <a:fld id="{AC786528-2F04-457D-8FED-47AA3420C7EB}" type="slidenum">
              <a:rPr lang="tr-TR" sz="2400" smtClean="0"/>
              <a:pPr/>
              <a:t>17</a:t>
            </a:fld>
            <a:endParaRPr lang="tr-TR" sz="2400" dirty="0"/>
          </a:p>
        </p:txBody>
      </p:sp>
    </p:spTree>
    <p:extLst>
      <p:ext uri="{BB962C8B-B14F-4D97-AF65-F5344CB8AC3E}">
        <p14:creationId xmlns:p14="http://schemas.microsoft.com/office/powerpoint/2010/main" val="299484289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631504" y="1988840"/>
            <a:ext cx="8648648" cy="312473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sz="2800" b="1" dirty="0" smtClean="0">
                <a:solidFill>
                  <a:srgbClr val="F9D1A9"/>
                </a:solidFill>
              </a:rPr>
              <a:t>  </a:t>
            </a:r>
            <a:endParaRPr lang="tr-TR" sz="2800" b="1" dirty="0" smtClean="0">
              <a:solidFill>
                <a:srgbClr val="F9D1A9"/>
              </a:solidFill>
            </a:endParaRPr>
          </a:p>
          <a:p>
            <a:pPr marL="0" indent="0">
              <a:buFont typeface="Wingdings 3" panose="05040102010807070707" pitchFamily="18" charset="2"/>
              <a:buNone/>
            </a:pPr>
            <a:endParaRPr lang="en-US" sz="2800" b="1" dirty="0">
              <a:solidFill>
                <a:srgbClr val="F9D1A9"/>
              </a:solidFill>
            </a:endParaRPr>
          </a:p>
        </p:txBody>
      </p:sp>
      <p:sp>
        <p:nvSpPr>
          <p:cNvPr id="2" name="Dikdörtgen 1"/>
          <p:cNvSpPr/>
          <p:nvPr/>
        </p:nvSpPr>
        <p:spPr>
          <a:xfrm>
            <a:off x="3215680" y="224709"/>
            <a:ext cx="5372305" cy="400110"/>
          </a:xfrm>
          <a:prstGeom prst="rect">
            <a:avLst/>
          </a:prstGeom>
        </p:spPr>
        <p:txBody>
          <a:bodyPr wrap="none">
            <a:spAutoFit/>
          </a:bodyPr>
          <a:lstStyle/>
          <a:p>
            <a:r>
              <a:rPr lang="tr-TR" sz="2000" b="1" dirty="0">
                <a:solidFill>
                  <a:srgbClr val="F9D1A9"/>
                </a:solidFill>
                <a:latin typeface="Calibri" panose="020F0502020204030204" pitchFamily="34" charset="0"/>
              </a:rPr>
              <a:t>ASBÜ 2018 KALİTE GÜVENCE ALT KOMİSYONLARI</a:t>
            </a:r>
          </a:p>
        </p:txBody>
      </p:sp>
      <p:sp>
        <p:nvSpPr>
          <p:cNvPr id="15" name="İçerik Yer Tutucusu 14"/>
          <p:cNvSpPr>
            <a:spLocks noGrp="1"/>
          </p:cNvSpPr>
          <p:nvPr>
            <p:ph idx="1"/>
          </p:nvPr>
        </p:nvSpPr>
        <p:spPr>
          <a:xfrm>
            <a:off x="1604553" y="1318959"/>
            <a:ext cx="10153128" cy="4464496"/>
          </a:xfrm>
        </p:spPr>
        <p:txBody>
          <a:bodyPr numCol="2">
            <a:noAutofit/>
          </a:bodyPr>
          <a:lstStyle/>
          <a:p>
            <a:pPr marL="0" indent="0">
              <a:buNone/>
            </a:pPr>
            <a:r>
              <a:rPr lang="tr-TR" sz="1400" b="1" dirty="0" smtClean="0">
                <a:solidFill>
                  <a:srgbClr val="F9D1A9"/>
                </a:solidFill>
                <a:latin typeface="Calibri" panose="020F0502020204030204" pitchFamily="34" charset="0"/>
              </a:rPr>
              <a:t>       KURUM </a:t>
            </a:r>
            <a:r>
              <a:rPr lang="tr-TR" sz="1400" b="1" dirty="0">
                <a:solidFill>
                  <a:srgbClr val="F9D1A9"/>
                </a:solidFill>
                <a:latin typeface="Calibri" panose="020F0502020204030204" pitchFamily="34" charset="0"/>
              </a:rPr>
              <a:t>HAKKINDA </a:t>
            </a:r>
            <a:r>
              <a:rPr lang="tr-TR" sz="1400" b="1" dirty="0" smtClean="0">
                <a:solidFill>
                  <a:srgbClr val="F9D1A9"/>
                </a:solidFill>
                <a:latin typeface="Calibri" panose="020F0502020204030204" pitchFamily="34" charset="0"/>
              </a:rPr>
              <a:t>BİLGİLER</a:t>
            </a:r>
            <a:endParaRPr lang="tr-TR" sz="1400" b="1" dirty="0">
              <a:solidFill>
                <a:srgbClr val="F9D1A9"/>
              </a:solidFill>
              <a:latin typeface="Calibri" panose="020F0502020204030204" pitchFamily="34" charset="0"/>
            </a:endParaRPr>
          </a:p>
          <a:p>
            <a:r>
              <a:rPr lang="tr-TR" sz="1400" dirty="0">
                <a:solidFill>
                  <a:schemeClr val="tx1"/>
                </a:solidFill>
                <a:latin typeface="Calibri" panose="020F0502020204030204" pitchFamily="34" charset="0"/>
              </a:rPr>
              <a:t>Dr. </a:t>
            </a:r>
            <a:r>
              <a:rPr lang="tr-TR" sz="1400" dirty="0" err="1">
                <a:solidFill>
                  <a:schemeClr val="tx1"/>
                </a:solidFill>
                <a:latin typeface="Calibri" panose="020F0502020204030204" pitchFamily="34" charset="0"/>
              </a:rPr>
              <a:t>Öğr</a:t>
            </a:r>
            <a:r>
              <a:rPr lang="tr-TR" sz="1400" dirty="0">
                <a:solidFill>
                  <a:schemeClr val="tx1"/>
                </a:solidFill>
                <a:latin typeface="Calibri" panose="020F0502020204030204" pitchFamily="34" charset="0"/>
              </a:rPr>
              <a:t>. Üyesi </a:t>
            </a:r>
            <a:r>
              <a:rPr lang="tr-TR" sz="1400" dirty="0" err="1">
                <a:solidFill>
                  <a:schemeClr val="tx1"/>
                </a:solidFill>
                <a:latin typeface="Calibri" panose="020F0502020204030204" pitchFamily="34" charset="0"/>
              </a:rPr>
              <a:t>Nagihan</a:t>
            </a:r>
            <a:r>
              <a:rPr lang="tr-TR" sz="1400" dirty="0">
                <a:solidFill>
                  <a:schemeClr val="tx1"/>
                </a:solidFill>
                <a:latin typeface="Calibri" panose="020F0502020204030204" pitchFamily="34" charset="0"/>
              </a:rPr>
              <a:t> GÜR</a:t>
            </a:r>
          </a:p>
          <a:p>
            <a:r>
              <a:rPr lang="tr-TR" sz="1400" dirty="0">
                <a:solidFill>
                  <a:schemeClr val="tx1"/>
                </a:solidFill>
                <a:latin typeface="Calibri" panose="020F0502020204030204" pitchFamily="34" charset="0"/>
              </a:rPr>
              <a:t>Dr. </a:t>
            </a:r>
            <a:r>
              <a:rPr lang="tr-TR" sz="1400" dirty="0" err="1">
                <a:solidFill>
                  <a:schemeClr val="tx1"/>
                </a:solidFill>
                <a:latin typeface="Calibri" panose="020F0502020204030204" pitchFamily="34" charset="0"/>
              </a:rPr>
              <a:t>Öğr</a:t>
            </a:r>
            <a:r>
              <a:rPr lang="tr-TR" sz="1400" dirty="0">
                <a:solidFill>
                  <a:schemeClr val="tx1"/>
                </a:solidFill>
                <a:latin typeface="Calibri" panose="020F0502020204030204" pitchFamily="34" charset="0"/>
              </a:rPr>
              <a:t>. Üyesi Evrim TÜRKÇELİK</a:t>
            </a:r>
          </a:p>
          <a:p>
            <a:r>
              <a:rPr lang="tr-TR" sz="1400" dirty="0">
                <a:solidFill>
                  <a:schemeClr val="tx1"/>
                </a:solidFill>
                <a:latin typeface="Calibri" panose="020F0502020204030204" pitchFamily="34" charset="0"/>
              </a:rPr>
              <a:t>Daire Bşk. Bahattin ALBAS (Grup Koordinatörü)</a:t>
            </a:r>
          </a:p>
          <a:p>
            <a:pPr marL="0" indent="0">
              <a:buNone/>
            </a:pPr>
            <a:endParaRPr lang="tr-TR" sz="1400" dirty="0">
              <a:solidFill>
                <a:schemeClr val="tx1"/>
              </a:solidFill>
              <a:latin typeface="Calibri" panose="020F0502020204030204" pitchFamily="34" charset="0"/>
            </a:endParaRPr>
          </a:p>
          <a:p>
            <a:pPr marL="0" indent="0">
              <a:buNone/>
            </a:pPr>
            <a:r>
              <a:rPr lang="tr-TR" sz="1400" b="1" dirty="0">
                <a:solidFill>
                  <a:schemeClr val="tx1"/>
                </a:solidFill>
                <a:latin typeface="Calibri" panose="020F0502020204030204" pitchFamily="34" charset="0"/>
              </a:rPr>
              <a:t>       </a:t>
            </a:r>
            <a:r>
              <a:rPr lang="tr-TR" sz="1400" b="1" dirty="0" smtClean="0">
                <a:solidFill>
                  <a:srgbClr val="F9D1A9"/>
                </a:solidFill>
                <a:latin typeface="Calibri" panose="020F0502020204030204" pitchFamily="34" charset="0"/>
              </a:rPr>
              <a:t>KALİTE GÜVENCE SİSTEMİ</a:t>
            </a:r>
            <a:endParaRPr lang="tr-TR" sz="1400" b="1" dirty="0">
              <a:solidFill>
                <a:srgbClr val="F9D1A9"/>
              </a:solidFill>
              <a:latin typeface="Calibri" panose="020F0502020204030204" pitchFamily="34" charset="0"/>
            </a:endParaRPr>
          </a:p>
          <a:p>
            <a:r>
              <a:rPr lang="tr-TR" sz="1400" dirty="0">
                <a:solidFill>
                  <a:schemeClr val="tx1"/>
                </a:solidFill>
                <a:latin typeface="Calibri" panose="020F0502020204030204" pitchFamily="34" charset="0"/>
              </a:rPr>
              <a:t>Dr. </a:t>
            </a:r>
            <a:r>
              <a:rPr lang="tr-TR" sz="1400" dirty="0" err="1">
                <a:solidFill>
                  <a:schemeClr val="tx1"/>
                </a:solidFill>
                <a:latin typeface="Calibri" panose="020F0502020204030204" pitchFamily="34" charset="0"/>
              </a:rPr>
              <a:t>Öğr</a:t>
            </a:r>
            <a:r>
              <a:rPr lang="tr-TR" sz="1400" dirty="0">
                <a:solidFill>
                  <a:schemeClr val="tx1"/>
                </a:solidFill>
                <a:latin typeface="Calibri" panose="020F0502020204030204" pitchFamily="34" charset="0"/>
              </a:rPr>
              <a:t>. Üyesi </a:t>
            </a:r>
            <a:r>
              <a:rPr lang="tr-TR" sz="1400" dirty="0" err="1">
                <a:solidFill>
                  <a:schemeClr val="tx1"/>
                </a:solidFill>
                <a:latin typeface="Calibri" panose="020F0502020204030204" pitchFamily="34" charset="0"/>
              </a:rPr>
              <a:t>Neyire</a:t>
            </a:r>
            <a:r>
              <a:rPr lang="tr-TR" sz="1400" dirty="0">
                <a:solidFill>
                  <a:schemeClr val="tx1"/>
                </a:solidFill>
                <a:latin typeface="Calibri" panose="020F0502020204030204" pitchFamily="34" charset="0"/>
              </a:rPr>
              <a:t> AKPINARLI</a:t>
            </a:r>
          </a:p>
          <a:p>
            <a:r>
              <a:rPr lang="tr-TR" sz="1400" dirty="0" err="1">
                <a:solidFill>
                  <a:schemeClr val="tx1"/>
                </a:solidFill>
                <a:latin typeface="Calibri" panose="020F0502020204030204" pitchFamily="34" charset="0"/>
              </a:rPr>
              <a:t>Öğr</a:t>
            </a:r>
            <a:r>
              <a:rPr lang="tr-TR" sz="1400" dirty="0">
                <a:solidFill>
                  <a:schemeClr val="tx1"/>
                </a:solidFill>
                <a:latin typeface="Calibri" panose="020F0502020204030204" pitchFamily="34" charset="0"/>
              </a:rPr>
              <a:t>. Gör. Pelin </a:t>
            </a:r>
            <a:r>
              <a:rPr lang="tr-TR" sz="1400" dirty="0" smtClean="0">
                <a:solidFill>
                  <a:schemeClr val="tx1"/>
                </a:solidFill>
                <a:latin typeface="Calibri" panose="020F0502020204030204" pitchFamily="34" charset="0"/>
              </a:rPr>
              <a:t>AKINCI</a:t>
            </a:r>
          </a:p>
          <a:p>
            <a:endParaRPr lang="tr-TR" sz="1400" dirty="0">
              <a:solidFill>
                <a:schemeClr val="tx1"/>
              </a:solidFill>
              <a:latin typeface="Calibri" panose="020F0502020204030204" pitchFamily="34" charset="0"/>
            </a:endParaRPr>
          </a:p>
          <a:p>
            <a:pPr marL="0" indent="0">
              <a:buNone/>
            </a:pPr>
            <a:r>
              <a:rPr lang="tr-TR" sz="1400" b="1" dirty="0">
                <a:solidFill>
                  <a:schemeClr val="tx1"/>
                </a:solidFill>
                <a:latin typeface="Calibri" panose="020F0502020204030204" pitchFamily="34" charset="0"/>
              </a:rPr>
              <a:t>        </a:t>
            </a:r>
            <a:r>
              <a:rPr lang="tr-TR" sz="1400" b="1" dirty="0" smtClean="0">
                <a:solidFill>
                  <a:srgbClr val="F9D1A9"/>
                </a:solidFill>
                <a:latin typeface="Calibri" panose="020F0502020204030204" pitchFamily="34" charset="0"/>
              </a:rPr>
              <a:t>EĞİTİM-ÖĞRETİM</a:t>
            </a:r>
            <a:endParaRPr lang="tr-TR" sz="1400" b="1" dirty="0">
              <a:solidFill>
                <a:srgbClr val="F9D1A9"/>
              </a:solidFill>
              <a:latin typeface="Calibri" panose="020F0502020204030204" pitchFamily="34" charset="0"/>
            </a:endParaRPr>
          </a:p>
          <a:p>
            <a:r>
              <a:rPr lang="tr-TR" sz="1400" dirty="0">
                <a:solidFill>
                  <a:schemeClr val="tx1"/>
                </a:solidFill>
                <a:latin typeface="Calibri" panose="020F0502020204030204" pitchFamily="34" charset="0"/>
              </a:rPr>
              <a:t>Dr. </a:t>
            </a:r>
            <a:r>
              <a:rPr lang="tr-TR" sz="1400" dirty="0" err="1">
                <a:solidFill>
                  <a:schemeClr val="tx1"/>
                </a:solidFill>
                <a:latin typeface="Calibri" panose="020F0502020204030204" pitchFamily="34" charset="0"/>
              </a:rPr>
              <a:t>Öğr</a:t>
            </a:r>
            <a:r>
              <a:rPr lang="tr-TR" sz="1400" dirty="0">
                <a:solidFill>
                  <a:schemeClr val="tx1"/>
                </a:solidFill>
                <a:latin typeface="Calibri" panose="020F0502020204030204" pitchFamily="34" charset="0"/>
              </a:rPr>
              <a:t>. Üyesi Seyithan Ahmet ATEŞ</a:t>
            </a:r>
          </a:p>
          <a:p>
            <a:r>
              <a:rPr lang="tr-TR" sz="1400" dirty="0">
                <a:solidFill>
                  <a:schemeClr val="tx1"/>
                </a:solidFill>
                <a:latin typeface="Calibri" panose="020F0502020204030204" pitchFamily="34" charset="0"/>
              </a:rPr>
              <a:t>Dr. </a:t>
            </a:r>
            <a:r>
              <a:rPr lang="tr-TR" sz="1400" dirty="0" err="1">
                <a:solidFill>
                  <a:schemeClr val="tx1"/>
                </a:solidFill>
                <a:latin typeface="Calibri" panose="020F0502020204030204" pitchFamily="34" charset="0"/>
              </a:rPr>
              <a:t>Öğr</a:t>
            </a:r>
            <a:r>
              <a:rPr lang="tr-TR" sz="1400" dirty="0">
                <a:solidFill>
                  <a:schemeClr val="tx1"/>
                </a:solidFill>
                <a:latin typeface="Calibri" panose="020F0502020204030204" pitchFamily="34" charset="0"/>
              </a:rPr>
              <a:t>. Üyesi İbrahim Can SEZGİN</a:t>
            </a:r>
          </a:p>
          <a:p>
            <a:r>
              <a:rPr lang="tr-TR" sz="1400" dirty="0">
                <a:solidFill>
                  <a:schemeClr val="tx1"/>
                </a:solidFill>
                <a:latin typeface="Calibri" panose="020F0502020204030204" pitchFamily="34" charset="0"/>
              </a:rPr>
              <a:t>Dr. </a:t>
            </a:r>
            <a:r>
              <a:rPr lang="tr-TR" sz="1400" dirty="0" err="1">
                <a:solidFill>
                  <a:schemeClr val="tx1"/>
                </a:solidFill>
                <a:latin typeface="Calibri" panose="020F0502020204030204" pitchFamily="34" charset="0"/>
              </a:rPr>
              <a:t>Öğr</a:t>
            </a:r>
            <a:r>
              <a:rPr lang="tr-TR" sz="1400" dirty="0">
                <a:solidFill>
                  <a:schemeClr val="tx1"/>
                </a:solidFill>
                <a:latin typeface="Calibri" panose="020F0502020204030204" pitchFamily="34" charset="0"/>
              </a:rPr>
              <a:t>. Üyesi Ayşenur KILIÇ </a:t>
            </a:r>
            <a:r>
              <a:rPr lang="tr-TR" sz="1400" dirty="0" smtClean="0">
                <a:solidFill>
                  <a:schemeClr val="tx1"/>
                </a:solidFill>
                <a:latin typeface="Calibri" panose="020F0502020204030204" pitchFamily="34" charset="0"/>
              </a:rPr>
              <a:t>ASLAN</a:t>
            </a:r>
          </a:p>
          <a:p>
            <a:r>
              <a:rPr lang="tr-TR" sz="1400" dirty="0" smtClean="0">
                <a:solidFill>
                  <a:schemeClr val="tx1"/>
                </a:solidFill>
                <a:latin typeface="Calibri" panose="020F0502020204030204" pitchFamily="34" charset="0"/>
              </a:rPr>
              <a:t>Dr. </a:t>
            </a:r>
            <a:r>
              <a:rPr lang="tr-TR" sz="1400" dirty="0" err="1" smtClean="0">
                <a:solidFill>
                  <a:schemeClr val="tx1"/>
                </a:solidFill>
                <a:latin typeface="Calibri" panose="020F0502020204030204" pitchFamily="34" charset="0"/>
              </a:rPr>
              <a:t>Öğr</a:t>
            </a:r>
            <a:r>
              <a:rPr lang="tr-TR" sz="1400" dirty="0" smtClean="0">
                <a:solidFill>
                  <a:schemeClr val="tx1"/>
                </a:solidFill>
                <a:latin typeface="Calibri" panose="020F0502020204030204" pitchFamily="34" charset="0"/>
              </a:rPr>
              <a:t>. Üyesi </a:t>
            </a:r>
            <a:r>
              <a:rPr lang="tr-TR" sz="1400" dirty="0" err="1" smtClean="0">
                <a:solidFill>
                  <a:schemeClr val="tx1"/>
                </a:solidFill>
                <a:latin typeface="Calibri" panose="020F0502020204030204" pitchFamily="34" charset="0"/>
              </a:rPr>
              <a:t>Suayip</a:t>
            </a:r>
            <a:r>
              <a:rPr lang="tr-TR" sz="1400" dirty="0" smtClean="0">
                <a:solidFill>
                  <a:schemeClr val="tx1"/>
                </a:solidFill>
                <a:latin typeface="Calibri" panose="020F0502020204030204" pitchFamily="34" charset="0"/>
              </a:rPr>
              <a:t> SEVEN (Grup Koordinatörü)</a:t>
            </a:r>
          </a:p>
          <a:p>
            <a:pPr marL="0" indent="0">
              <a:buNone/>
            </a:pPr>
            <a:r>
              <a:rPr lang="tr-TR" sz="1400" b="1" dirty="0" smtClean="0">
                <a:solidFill>
                  <a:srgbClr val="F9D1A9"/>
                </a:solidFill>
                <a:latin typeface="Calibri" panose="020F0502020204030204" pitchFamily="34" charset="0"/>
              </a:rPr>
              <a:t>ARAŞTIRMA </a:t>
            </a:r>
            <a:r>
              <a:rPr lang="tr-TR" sz="1400" b="1" dirty="0">
                <a:solidFill>
                  <a:srgbClr val="F9D1A9"/>
                </a:solidFill>
                <a:latin typeface="Calibri" panose="020F0502020204030204" pitchFamily="34" charset="0"/>
              </a:rPr>
              <a:t>VE GELİŞTİRME</a:t>
            </a:r>
          </a:p>
          <a:p>
            <a:r>
              <a:rPr lang="tr-TR" sz="1400" dirty="0">
                <a:solidFill>
                  <a:schemeClr val="tx1"/>
                </a:solidFill>
                <a:latin typeface="Calibri" panose="020F0502020204030204" pitchFamily="34" charset="0"/>
              </a:rPr>
              <a:t>Dr. </a:t>
            </a:r>
            <a:r>
              <a:rPr lang="tr-TR" sz="1400" dirty="0" err="1">
                <a:solidFill>
                  <a:schemeClr val="tx1"/>
                </a:solidFill>
                <a:latin typeface="Calibri" panose="020F0502020204030204" pitchFamily="34" charset="0"/>
              </a:rPr>
              <a:t>Öğr</a:t>
            </a:r>
            <a:r>
              <a:rPr lang="tr-TR" sz="1400" dirty="0">
                <a:solidFill>
                  <a:schemeClr val="tx1"/>
                </a:solidFill>
                <a:latin typeface="Calibri" panose="020F0502020204030204" pitchFamily="34" charset="0"/>
              </a:rPr>
              <a:t>. Üyesi Çağrı KOÇ (Grup Koordinatörü)</a:t>
            </a:r>
          </a:p>
          <a:p>
            <a:r>
              <a:rPr lang="tr-TR" sz="1400" dirty="0">
                <a:solidFill>
                  <a:schemeClr val="tx1"/>
                </a:solidFill>
                <a:latin typeface="Calibri" panose="020F0502020204030204" pitchFamily="34" charset="0"/>
              </a:rPr>
              <a:t>Dr. </a:t>
            </a:r>
            <a:r>
              <a:rPr lang="tr-TR" sz="1400" dirty="0" err="1">
                <a:solidFill>
                  <a:schemeClr val="tx1"/>
                </a:solidFill>
                <a:latin typeface="Calibri" panose="020F0502020204030204" pitchFamily="34" charset="0"/>
              </a:rPr>
              <a:t>Öğr</a:t>
            </a:r>
            <a:r>
              <a:rPr lang="tr-TR" sz="1400" dirty="0">
                <a:solidFill>
                  <a:schemeClr val="tx1"/>
                </a:solidFill>
                <a:latin typeface="Calibri" panose="020F0502020204030204" pitchFamily="34" charset="0"/>
              </a:rPr>
              <a:t>. Üyesi Mustafa TUĞAN</a:t>
            </a:r>
          </a:p>
          <a:p>
            <a:r>
              <a:rPr lang="tr-TR" sz="1400" dirty="0">
                <a:solidFill>
                  <a:schemeClr val="tx1"/>
                </a:solidFill>
                <a:latin typeface="Calibri" panose="020F0502020204030204" pitchFamily="34" charset="0"/>
              </a:rPr>
              <a:t>Dr. </a:t>
            </a:r>
            <a:r>
              <a:rPr lang="tr-TR" sz="1400" dirty="0" err="1">
                <a:solidFill>
                  <a:schemeClr val="tx1"/>
                </a:solidFill>
                <a:latin typeface="Calibri" panose="020F0502020204030204" pitchFamily="34" charset="0"/>
              </a:rPr>
              <a:t>Öğr</a:t>
            </a:r>
            <a:r>
              <a:rPr lang="tr-TR" sz="1400" dirty="0">
                <a:solidFill>
                  <a:schemeClr val="tx1"/>
                </a:solidFill>
                <a:latin typeface="Calibri" panose="020F0502020204030204" pitchFamily="34" charset="0"/>
              </a:rPr>
              <a:t>. Üyesi Mehmet Murat KARAKAYA</a:t>
            </a:r>
          </a:p>
          <a:p>
            <a:endParaRPr lang="tr-TR" sz="1400" dirty="0">
              <a:solidFill>
                <a:schemeClr val="tx1"/>
              </a:solidFill>
              <a:latin typeface="Calibri" panose="020F0502020204030204" pitchFamily="34" charset="0"/>
            </a:endParaRPr>
          </a:p>
          <a:p>
            <a:pPr marL="0" indent="0">
              <a:buNone/>
            </a:pPr>
            <a:r>
              <a:rPr lang="tr-TR" sz="1400" b="1" dirty="0">
                <a:solidFill>
                  <a:schemeClr val="tx1"/>
                </a:solidFill>
                <a:latin typeface="Calibri" panose="020F0502020204030204" pitchFamily="34" charset="0"/>
              </a:rPr>
              <a:t>       </a:t>
            </a:r>
            <a:r>
              <a:rPr lang="tr-TR" sz="1400" b="1" dirty="0" smtClean="0">
                <a:solidFill>
                  <a:srgbClr val="F9D1A9"/>
                </a:solidFill>
                <a:latin typeface="Calibri" panose="020F0502020204030204" pitchFamily="34" charset="0"/>
              </a:rPr>
              <a:t>YÖNETİM </a:t>
            </a:r>
            <a:r>
              <a:rPr lang="tr-TR" sz="1400" b="1" dirty="0">
                <a:solidFill>
                  <a:srgbClr val="F9D1A9"/>
                </a:solidFill>
                <a:latin typeface="Calibri" panose="020F0502020204030204" pitchFamily="34" charset="0"/>
              </a:rPr>
              <a:t>SİSTEMİ</a:t>
            </a:r>
          </a:p>
          <a:p>
            <a:r>
              <a:rPr lang="tr-TR" sz="1400" dirty="0">
                <a:solidFill>
                  <a:schemeClr val="tx1"/>
                </a:solidFill>
                <a:latin typeface="Calibri" panose="020F0502020204030204" pitchFamily="34" charset="0"/>
              </a:rPr>
              <a:t>Genel Sekreter Saim DURMUŞ</a:t>
            </a:r>
          </a:p>
          <a:p>
            <a:r>
              <a:rPr lang="tr-TR" sz="1400" dirty="0">
                <a:solidFill>
                  <a:schemeClr val="tx1"/>
                </a:solidFill>
                <a:latin typeface="Calibri" panose="020F0502020204030204" pitchFamily="34" charset="0"/>
              </a:rPr>
              <a:t>Doç. Dr. Mine ÖZYURT KILIÇ</a:t>
            </a:r>
          </a:p>
          <a:p>
            <a:r>
              <a:rPr lang="tr-TR" sz="1400" dirty="0">
                <a:solidFill>
                  <a:schemeClr val="tx1"/>
                </a:solidFill>
                <a:latin typeface="Calibri" panose="020F0502020204030204" pitchFamily="34" charset="0"/>
              </a:rPr>
              <a:t>Dr. </a:t>
            </a:r>
            <a:r>
              <a:rPr lang="tr-TR" sz="1400" dirty="0" err="1">
                <a:solidFill>
                  <a:schemeClr val="tx1"/>
                </a:solidFill>
                <a:latin typeface="Calibri" panose="020F0502020204030204" pitchFamily="34" charset="0"/>
              </a:rPr>
              <a:t>Öğr</a:t>
            </a:r>
            <a:r>
              <a:rPr lang="tr-TR" sz="1400" dirty="0">
                <a:solidFill>
                  <a:schemeClr val="tx1"/>
                </a:solidFill>
                <a:latin typeface="Calibri" panose="020F0502020204030204" pitchFamily="34" charset="0"/>
              </a:rPr>
              <a:t>. Üyesi Beyza Mina ORDU AKKAYA (Grup Koordinatörü)</a:t>
            </a:r>
          </a:p>
          <a:p>
            <a:r>
              <a:rPr lang="tr-TR" sz="1400" dirty="0">
                <a:solidFill>
                  <a:schemeClr val="tx1"/>
                </a:solidFill>
                <a:latin typeface="Calibri" panose="020F0502020204030204" pitchFamily="34" charset="0"/>
              </a:rPr>
              <a:t>Genel Sek. Yrd. Arif DEMİR</a:t>
            </a:r>
          </a:p>
          <a:p>
            <a:pPr marL="0" indent="0">
              <a:buNone/>
            </a:pPr>
            <a:endParaRPr lang="tr-TR" sz="1400" dirty="0">
              <a:solidFill>
                <a:schemeClr val="tx1"/>
              </a:solidFill>
              <a:latin typeface="Calibri" panose="020F0502020204030204" pitchFamily="34" charset="0"/>
            </a:endParaRPr>
          </a:p>
          <a:p>
            <a:pPr marL="0" indent="0">
              <a:buNone/>
            </a:pPr>
            <a:r>
              <a:rPr lang="tr-TR" sz="1400" b="1" dirty="0">
                <a:solidFill>
                  <a:schemeClr val="tx1"/>
                </a:solidFill>
                <a:latin typeface="Calibri" panose="020F0502020204030204" pitchFamily="34" charset="0"/>
              </a:rPr>
              <a:t>       </a:t>
            </a:r>
            <a:r>
              <a:rPr lang="tr-TR" sz="1400" b="1" dirty="0" smtClean="0">
                <a:solidFill>
                  <a:schemeClr val="tx1"/>
                </a:solidFill>
                <a:latin typeface="Calibri" panose="020F0502020204030204" pitchFamily="34" charset="0"/>
              </a:rPr>
              <a:t> </a:t>
            </a:r>
            <a:r>
              <a:rPr lang="tr-TR" sz="1400" b="1" dirty="0" smtClean="0">
                <a:solidFill>
                  <a:srgbClr val="F9D1A9"/>
                </a:solidFill>
                <a:latin typeface="Calibri" panose="020F0502020204030204" pitchFamily="34" charset="0"/>
              </a:rPr>
              <a:t>SEKRETERYA</a:t>
            </a:r>
            <a:endParaRPr lang="tr-TR" sz="1400" b="1" dirty="0">
              <a:solidFill>
                <a:srgbClr val="F9D1A9"/>
              </a:solidFill>
              <a:latin typeface="Calibri" panose="020F0502020204030204" pitchFamily="34" charset="0"/>
            </a:endParaRPr>
          </a:p>
          <a:p>
            <a:r>
              <a:rPr lang="tr-TR" sz="1400" dirty="0">
                <a:solidFill>
                  <a:schemeClr val="tx1"/>
                </a:solidFill>
                <a:latin typeface="Calibri" panose="020F0502020204030204" pitchFamily="34" charset="0"/>
              </a:rPr>
              <a:t>Arş. Gör. Gökberk ÖZSÖKER</a:t>
            </a:r>
          </a:p>
          <a:p>
            <a:endParaRPr lang="tr-TR" sz="700" dirty="0">
              <a:solidFill>
                <a:schemeClr val="tx1"/>
              </a:solidFill>
              <a:latin typeface="Calibri" panose="020F0502020204030204" pitchFamily="34" charset="0"/>
            </a:endParaRPr>
          </a:p>
        </p:txBody>
      </p:sp>
      <p:sp>
        <p:nvSpPr>
          <p:cNvPr id="11" name="Slayt Numarası Yer Tutucusu 10"/>
          <p:cNvSpPr>
            <a:spLocks noGrp="1"/>
          </p:cNvSpPr>
          <p:nvPr>
            <p:ph type="sldNum" sz="quarter" idx="12"/>
          </p:nvPr>
        </p:nvSpPr>
        <p:spPr/>
        <p:txBody>
          <a:bodyPr/>
          <a:lstStyle/>
          <a:p>
            <a:fld id="{AC786528-2F04-457D-8FED-47AA3420C7EB}" type="slidenum">
              <a:rPr lang="tr-TR" sz="2400" smtClean="0"/>
              <a:pPr/>
              <a:t>18</a:t>
            </a:fld>
            <a:endParaRPr lang="tr-TR" sz="2400" dirty="0"/>
          </a:p>
        </p:txBody>
      </p:sp>
    </p:spTree>
    <p:extLst>
      <p:ext uri="{BB962C8B-B14F-4D97-AF65-F5344CB8AC3E}">
        <p14:creationId xmlns:p14="http://schemas.microsoft.com/office/powerpoint/2010/main" val="277029298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4" name="type.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3431704" y="709894"/>
            <a:ext cx="10058400" cy="685800"/>
          </a:xfrm>
        </p:spPr>
        <p:txBody>
          <a:bodyPr>
            <a:normAutofit/>
          </a:bodyPr>
          <a:lstStyle/>
          <a:p>
            <a:r>
              <a:rPr lang="tr-TR" sz="3200" b="1" dirty="0" smtClean="0">
                <a:solidFill>
                  <a:srgbClr val="F9D1A9"/>
                </a:solidFill>
                <a:latin typeface="Calibri" panose="020F0502020204030204" pitchFamily="34" charset="0"/>
              </a:rPr>
              <a:t>KOMİSYON </a:t>
            </a:r>
            <a:r>
              <a:rPr lang="tr-TR" sz="3200" b="1" dirty="0" smtClean="0">
                <a:solidFill>
                  <a:srgbClr val="F9D1A9"/>
                </a:solidFill>
                <a:latin typeface="Calibri" panose="020F0502020204030204" pitchFamily="34" charset="0"/>
              </a:rPr>
              <a:t>GÖREV TANIMLARI</a:t>
            </a:r>
            <a:endParaRPr lang="en-US" sz="3200" dirty="0">
              <a:solidFill>
                <a:srgbClr val="F9D1A9"/>
              </a:solidFill>
              <a:latin typeface="Calibri" panose="020F0502020204030204" pitchFamily="34" charset="0"/>
            </a:endParaRP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9419" y="1988840"/>
            <a:ext cx="5801932" cy="2900966"/>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19</a:t>
            </a:fld>
            <a:endParaRPr lang="tr-TR" sz="2400" dirty="0"/>
          </a:p>
        </p:txBody>
      </p:sp>
    </p:spTree>
    <p:extLst>
      <p:ext uri="{BB962C8B-B14F-4D97-AF65-F5344CB8AC3E}">
        <p14:creationId xmlns:p14="http://schemas.microsoft.com/office/powerpoint/2010/main" val="3507260533"/>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1640156" y="597856"/>
            <a:ext cx="8911687" cy="747490"/>
          </a:xfrm>
        </p:spPr>
        <p:txBody>
          <a:bodyPr>
            <a:normAutofit fontScale="90000"/>
          </a:bodyPr>
          <a:lstStyle/>
          <a:p>
            <a:pPr algn="ctr"/>
            <a:r>
              <a:rPr lang="tr-TR" sz="3200" b="1" dirty="0" smtClean="0">
                <a:solidFill>
                  <a:srgbClr val="F9D1A9"/>
                </a:solidFill>
              </a:rPr>
              <a:t>SUNUM</a:t>
            </a:r>
            <a:r>
              <a:rPr lang="tr-TR" b="1" dirty="0" smtClean="0">
                <a:solidFill>
                  <a:srgbClr val="F9D1A9"/>
                </a:solidFill>
              </a:rPr>
              <a:t> </a:t>
            </a:r>
            <a:r>
              <a:rPr lang="tr-TR" sz="3200" b="1" dirty="0" smtClean="0">
                <a:solidFill>
                  <a:srgbClr val="F9D1A9"/>
                </a:solidFill>
              </a:rPr>
              <a:t>İÇERİĞİ</a:t>
            </a:r>
            <a:br>
              <a:rPr lang="tr-TR" sz="3200" b="1" dirty="0" smtClean="0">
                <a:solidFill>
                  <a:srgbClr val="F9D1A9"/>
                </a:solidFill>
              </a:rPr>
            </a:br>
            <a:endParaRPr lang="en-US" sz="3200" b="1" dirty="0">
              <a:solidFill>
                <a:srgbClr val="F9D1A9"/>
              </a:solidFill>
            </a:endParaRPr>
          </a:p>
        </p:txBody>
      </p:sp>
      <p:sp>
        <p:nvSpPr>
          <p:cNvPr id="9" name="İçerik Yer Tutucusu 2"/>
          <p:cNvSpPr txBox="1">
            <a:spLocks/>
          </p:cNvSpPr>
          <p:nvPr/>
        </p:nvSpPr>
        <p:spPr>
          <a:xfrm>
            <a:off x="839416" y="767644"/>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800" b="1" dirty="0" smtClean="0">
              <a:solidFill>
                <a:schemeClr val="tx1"/>
              </a:solidFill>
              <a:latin typeface="Calibri" panose="020F0502020204030204" pitchFamily="34" charset="0"/>
            </a:endParaRPr>
          </a:p>
          <a:p>
            <a:r>
              <a:rPr lang="tr-TR" sz="2800" dirty="0" smtClean="0">
                <a:solidFill>
                  <a:schemeClr val="tx1"/>
                </a:solidFill>
                <a:latin typeface="Calibri" panose="020F0502020204030204" pitchFamily="34" charset="0"/>
              </a:rPr>
              <a:t>Mevzuat</a:t>
            </a:r>
          </a:p>
          <a:p>
            <a:r>
              <a:rPr lang="tr-TR" sz="2800" dirty="0" smtClean="0">
                <a:solidFill>
                  <a:schemeClr val="tx1"/>
                </a:solidFill>
                <a:latin typeface="Calibri" panose="020F0502020204030204" pitchFamily="34" charset="0"/>
              </a:rPr>
              <a:t>Kurumsal  </a:t>
            </a:r>
            <a:r>
              <a:rPr lang="tr-TR" sz="2800" dirty="0">
                <a:solidFill>
                  <a:schemeClr val="tx1"/>
                </a:solidFill>
                <a:latin typeface="Calibri" panose="020F0502020204030204" pitchFamily="34" charset="0"/>
              </a:rPr>
              <a:t>İç Değerlendirme Süreci</a:t>
            </a:r>
          </a:p>
          <a:p>
            <a:r>
              <a:rPr lang="tr-TR" sz="2800" dirty="0" smtClean="0">
                <a:solidFill>
                  <a:schemeClr val="tx1"/>
                </a:solidFill>
                <a:latin typeface="Calibri" panose="020F0502020204030204" pitchFamily="34" charset="0"/>
              </a:rPr>
              <a:t>Kurumsal </a:t>
            </a:r>
            <a:r>
              <a:rPr lang="tr-TR" sz="2800" dirty="0">
                <a:solidFill>
                  <a:schemeClr val="tx1"/>
                </a:solidFill>
                <a:latin typeface="Calibri" panose="020F0502020204030204" pitchFamily="34" charset="0"/>
              </a:rPr>
              <a:t>Dış Değerlendirme </a:t>
            </a:r>
            <a:r>
              <a:rPr lang="tr-TR" sz="2800" dirty="0" smtClean="0">
                <a:solidFill>
                  <a:schemeClr val="tx1"/>
                </a:solidFill>
                <a:latin typeface="Calibri" panose="020F0502020204030204" pitchFamily="34" charset="0"/>
              </a:rPr>
              <a:t>Süreci</a:t>
            </a:r>
          </a:p>
          <a:p>
            <a:r>
              <a:rPr lang="tr-TR" sz="2800" dirty="0" smtClean="0">
                <a:solidFill>
                  <a:schemeClr val="tx1"/>
                </a:solidFill>
                <a:latin typeface="Calibri" panose="020F0502020204030204" pitchFamily="34" charset="0"/>
              </a:rPr>
              <a:t>YÖKAK Sistemi</a:t>
            </a:r>
          </a:p>
          <a:p>
            <a:r>
              <a:rPr lang="tr-TR" sz="2800" dirty="0" smtClean="0">
                <a:solidFill>
                  <a:schemeClr val="tx1"/>
                </a:solidFill>
                <a:latin typeface="Calibri" panose="020F0502020204030204" pitchFamily="34" charset="0"/>
              </a:rPr>
              <a:t>Kalite Komisyonu Ortak </a:t>
            </a:r>
          </a:p>
          <a:p>
            <a:pPr marL="0" indent="0">
              <a:buNone/>
            </a:pPr>
            <a:r>
              <a:rPr lang="tr-TR" sz="2800" dirty="0" smtClean="0">
                <a:solidFill>
                  <a:schemeClr val="tx1"/>
                </a:solidFill>
                <a:latin typeface="Calibri" panose="020F0502020204030204" pitchFamily="34" charset="0"/>
              </a:rPr>
              <a:t>Paylaşım Alanı (Drive)</a:t>
            </a:r>
            <a:endParaRPr lang="tr-TR" sz="2800" dirty="0">
              <a:solidFill>
                <a:schemeClr val="tx1"/>
              </a:solidFill>
              <a:latin typeface="Calibri" panose="020F0502020204030204" pitchFamily="34" charset="0"/>
            </a:endParaRPr>
          </a:p>
          <a:p>
            <a:endParaRPr lang="en-US" sz="2800" b="1" dirty="0">
              <a:solidFill>
                <a:schemeClr val="tx1"/>
              </a:solidFill>
              <a:latin typeface="Calibri" panose="020F0502020204030204" pitchFamily="34" charset="0"/>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9229" y="1817522"/>
            <a:ext cx="4438408" cy="3195654"/>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mtClean="0"/>
              <a:pPr/>
              <a:t>2</a:t>
            </a:fld>
            <a:endParaRPr lang="tr-TR"/>
          </a:p>
        </p:txBody>
      </p:sp>
    </p:spTree>
    <p:extLst>
      <p:ext uri="{BB962C8B-B14F-4D97-AF65-F5344CB8AC3E}">
        <p14:creationId xmlns:p14="http://schemas.microsoft.com/office/powerpoint/2010/main" val="348356731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222" y="2924944"/>
            <a:ext cx="8025002" cy="1648631"/>
          </a:xfrm>
        </p:spPr>
        <p:txBody>
          <a:bodyPr>
            <a:noAutofit/>
          </a:bodyPr>
          <a:lstStyle/>
          <a:p>
            <a:pPr algn="just">
              <a:buFont typeface="Wingdings" panose="05000000000000000000" pitchFamily="2" charset="2"/>
              <a:buChar char="Ø"/>
            </a:pPr>
            <a:r>
              <a:rPr lang="tr-TR" sz="1800" dirty="0">
                <a:solidFill>
                  <a:schemeClr val="tx1"/>
                </a:solidFill>
                <a:latin typeface="Calibri" panose="020F0502020204030204" pitchFamily="34" charset="0"/>
              </a:rPr>
              <a:t>K</a:t>
            </a:r>
            <a:r>
              <a:rPr lang="tr-TR" sz="1800" dirty="0" smtClean="0">
                <a:solidFill>
                  <a:schemeClr val="tx1"/>
                </a:solidFill>
                <a:latin typeface="Calibri" panose="020F0502020204030204" pitchFamily="34" charset="0"/>
              </a:rPr>
              <a:t>urumun </a:t>
            </a:r>
            <a:r>
              <a:rPr lang="tr-TR" sz="1800" dirty="0">
                <a:solidFill>
                  <a:schemeClr val="tx1"/>
                </a:solidFill>
                <a:latin typeface="Calibri" panose="020F0502020204030204" pitchFamily="34" charset="0"/>
              </a:rPr>
              <a:t>tarihsel gelişimi, misyonu, vizyonu, değerleri, hedefleri, organizasyon yapısı ve iyileştirme alanları hakkında bilgi </a:t>
            </a:r>
            <a:r>
              <a:rPr lang="tr-TR" sz="1800" dirty="0" smtClean="0">
                <a:solidFill>
                  <a:schemeClr val="tx1"/>
                </a:solidFill>
                <a:latin typeface="Calibri" panose="020F0502020204030204" pitchFamily="34" charset="0"/>
              </a:rPr>
              <a:t>vermek,</a:t>
            </a:r>
          </a:p>
          <a:p>
            <a:pPr algn="just">
              <a:buFont typeface="Wingdings" panose="05000000000000000000" pitchFamily="2" charset="2"/>
              <a:buChar char="Ø"/>
            </a:pPr>
            <a:r>
              <a:rPr lang="tr-TR" sz="1800" dirty="0" smtClean="0">
                <a:solidFill>
                  <a:schemeClr val="tx1"/>
                </a:solidFill>
                <a:latin typeface="Calibri" panose="020F0502020204030204" pitchFamily="34" charset="0"/>
              </a:rPr>
              <a:t>Değerlendirme </a:t>
            </a:r>
            <a:r>
              <a:rPr lang="tr-TR" sz="1800" dirty="0">
                <a:solidFill>
                  <a:schemeClr val="tx1"/>
                </a:solidFill>
                <a:latin typeface="Calibri" panose="020F0502020204030204" pitchFamily="34" charset="0"/>
              </a:rPr>
              <a:t>takımının rapor değerlendirme ve/veya ziyaret sürecinde iletişim kuracağı Yükseköğretim Kurumu Kalite Komisyon Başkanının (Rektör ya da ilgili Rektör Yardımcısı) iletişim </a:t>
            </a:r>
            <a:r>
              <a:rPr lang="tr-TR" sz="1800" dirty="0" smtClean="0">
                <a:solidFill>
                  <a:schemeClr val="tx1"/>
                </a:solidFill>
                <a:latin typeface="Calibri" panose="020F0502020204030204" pitchFamily="34" charset="0"/>
              </a:rPr>
              <a:t>bilgilerini </a:t>
            </a:r>
            <a:r>
              <a:rPr lang="tr-TR" sz="1800" dirty="0">
                <a:solidFill>
                  <a:schemeClr val="tx1"/>
                </a:solidFill>
                <a:latin typeface="Calibri" panose="020F0502020204030204" pitchFamily="34" charset="0"/>
              </a:rPr>
              <a:t>(isim, adres, telefon, e-posta, vb.) </a:t>
            </a:r>
            <a:r>
              <a:rPr lang="tr-TR" sz="1800" dirty="0" smtClean="0">
                <a:solidFill>
                  <a:schemeClr val="tx1"/>
                </a:solidFill>
                <a:latin typeface="Calibri" panose="020F0502020204030204" pitchFamily="34" charset="0"/>
              </a:rPr>
              <a:t>vermek,</a:t>
            </a:r>
            <a:endParaRPr lang="tr-TR" sz="1800" dirty="0">
              <a:solidFill>
                <a:schemeClr val="tx1"/>
              </a:solidFill>
              <a:latin typeface="Calibri" panose="020F0502020204030204" pitchFamily="34" charset="0"/>
            </a:endParaRPr>
          </a:p>
          <a:p>
            <a:pPr algn="just">
              <a:buFont typeface="Wingdings" panose="05000000000000000000" pitchFamily="2" charset="2"/>
              <a:buChar char="Ø"/>
            </a:pPr>
            <a:r>
              <a:rPr lang="tr-TR" sz="1800" dirty="0" smtClean="0">
                <a:solidFill>
                  <a:schemeClr val="tx1"/>
                </a:solidFill>
                <a:latin typeface="Calibri" panose="020F0502020204030204" pitchFamily="34" charset="0"/>
              </a:rPr>
              <a:t>Kurumun </a:t>
            </a:r>
            <a:r>
              <a:rPr lang="tr-TR" sz="1800" dirty="0">
                <a:solidFill>
                  <a:schemeClr val="tx1"/>
                </a:solidFill>
                <a:latin typeface="Calibri" panose="020F0502020204030204" pitchFamily="34" charset="0"/>
              </a:rPr>
              <a:t>kısa tarihçesi ve mevcut durumu (toplam öğrenci sayısı, akademik ve idari çalışan sayıları, altyapı durumu vb. özet bilgiler) hakkında kısa bir bilgi </a:t>
            </a:r>
            <a:r>
              <a:rPr lang="tr-TR" sz="1800" dirty="0" smtClean="0">
                <a:solidFill>
                  <a:schemeClr val="tx1"/>
                </a:solidFill>
                <a:latin typeface="Calibri" panose="020F0502020204030204" pitchFamily="34" charset="0"/>
              </a:rPr>
              <a:t>vermek,</a:t>
            </a:r>
            <a:endParaRPr lang="tr-TR" sz="1800" dirty="0">
              <a:solidFill>
                <a:schemeClr val="tx1"/>
              </a:solidFill>
              <a:latin typeface="Calibri" panose="020F0502020204030204" pitchFamily="34" charset="0"/>
            </a:endParaRPr>
          </a:p>
          <a:p>
            <a:pPr algn="just">
              <a:buFont typeface="Wingdings" panose="05000000000000000000" pitchFamily="2" charset="2"/>
              <a:buChar char="Ø"/>
            </a:pPr>
            <a:r>
              <a:rPr lang="tr-TR" sz="1800" dirty="0" smtClean="0">
                <a:solidFill>
                  <a:schemeClr val="tx1"/>
                </a:solidFill>
                <a:latin typeface="Calibri" panose="020F0502020204030204" pitchFamily="34" charset="0"/>
              </a:rPr>
              <a:t>“</a:t>
            </a:r>
            <a:r>
              <a:rPr lang="tr-TR" sz="1800" dirty="0">
                <a:solidFill>
                  <a:schemeClr val="tx1"/>
                </a:solidFill>
                <a:latin typeface="Calibri" panose="020F0502020204030204" pitchFamily="34" charset="0"/>
              </a:rPr>
              <a:t>Kurum ne yapmaya çalışıyor?” sorusuna yanıt verebilmek üzere kurumun misyonu, vizyonu, değerleri ve </a:t>
            </a:r>
            <a:r>
              <a:rPr lang="tr-TR" sz="1800" dirty="0" smtClean="0">
                <a:solidFill>
                  <a:schemeClr val="tx1"/>
                </a:solidFill>
                <a:latin typeface="Calibri" panose="020F0502020204030204" pitchFamily="34" charset="0"/>
              </a:rPr>
              <a:t>hedeflerini </a:t>
            </a:r>
            <a:r>
              <a:rPr lang="tr-TR" sz="1800" dirty="0">
                <a:solidFill>
                  <a:schemeClr val="tx1"/>
                </a:solidFill>
                <a:latin typeface="Calibri" panose="020F0502020204030204" pitchFamily="34" charset="0"/>
              </a:rPr>
              <a:t>bu kısımda özet olarak </a:t>
            </a:r>
            <a:r>
              <a:rPr lang="tr-TR" sz="1800" dirty="0" smtClean="0">
                <a:solidFill>
                  <a:schemeClr val="tx1"/>
                </a:solidFill>
                <a:latin typeface="Calibri" panose="020F0502020204030204" pitchFamily="34" charset="0"/>
              </a:rPr>
              <a:t>sunmak,</a:t>
            </a:r>
          </a:p>
          <a:p>
            <a:pPr algn="just">
              <a:buFont typeface="Wingdings" panose="05000000000000000000" pitchFamily="2" charset="2"/>
              <a:buChar char="Ø"/>
            </a:pPr>
            <a:r>
              <a:rPr lang="tr-TR" sz="1800" dirty="0">
                <a:solidFill>
                  <a:schemeClr val="tx1"/>
                </a:solidFill>
                <a:latin typeface="Calibri" panose="020F0502020204030204" pitchFamily="34" charset="0"/>
              </a:rPr>
              <a:t>Kurumun eğitim-öğretim hizmeti sunan birimler (Fakülte, Enstitü, Yüksekokul, Konservatuar, Meslek Yüksekokulu vb.) ve bu birimler altında yer alan programlar (çift </a:t>
            </a:r>
            <a:r>
              <a:rPr lang="tr-TR" sz="1800" dirty="0" err="1">
                <a:solidFill>
                  <a:schemeClr val="tx1"/>
                </a:solidFill>
                <a:latin typeface="Calibri" panose="020F0502020204030204" pitchFamily="34" charset="0"/>
              </a:rPr>
              <a:t>anadal</a:t>
            </a:r>
            <a:r>
              <a:rPr lang="tr-TR" sz="1800" dirty="0">
                <a:solidFill>
                  <a:schemeClr val="tx1"/>
                </a:solidFill>
                <a:latin typeface="Calibri" panose="020F0502020204030204" pitchFamily="34" charset="0"/>
              </a:rPr>
              <a:t>, </a:t>
            </a:r>
            <a:r>
              <a:rPr lang="tr-TR" sz="1800" dirty="0" err="1">
                <a:solidFill>
                  <a:schemeClr val="tx1"/>
                </a:solidFill>
                <a:latin typeface="Calibri" panose="020F0502020204030204" pitchFamily="34" charset="0"/>
              </a:rPr>
              <a:t>yandal</a:t>
            </a:r>
            <a:r>
              <a:rPr lang="tr-TR" sz="1800" dirty="0">
                <a:solidFill>
                  <a:schemeClr val="tx1"/>
                </a:solidFill>
                <a:latin typeface="Calibri" panose="020F0502020204030204" pitchFamily="34" charset="0"/>
              </a:rPr>
              <a:t>, ortak dereceler, programın türü ve eğitim dili vb.) hakkında özet bilgilere bu bölüm altında yer </a:t>
            </a:r>
            <a:r>
              <a:rPr lang="tr-TR" sz="1800" dirty="0" smtClean="0">
                <a:solidFill>
                  <a:schemeClr val="tx1"/>
                </a:solidFill>
                <a:latin typeface="Calibri" panose="020F0502020204030204" pitchFamily="34" charset="0"/>
              </a:rPr>
              <a:t>vermek,  </a:t>
            </a:r>
            <a:r>
              <a:rPr lang="tr-TR" sz="1800" dirty="0">
                <a:solidFill>
                  <a:schemeClr val="tx1"/>
                </a:solidFill>
                <a:latin typeface="Calibri" panose="020F0502020204030204" pitchFamily="34" charset="0"/>
              </a:rPr>
              <a:t>ek bilgi ve </a:t>
            </a:r>
            <a:r>
              <a:rPr lang="tr-TR" sz="1800" dirty="0" smtClean="0">
                <a:solidFill>
                  <a:schemeClr val="tx1"/>
                </a:solidFill>
                <a:latin typeface="Calibri" panose="020F0502020204030204" pitchFamily="34" charset="0"/>
              </a:rPr>
              <a:t>verileri </a:t>
            </a:r>
            <a:r>
              <a:rPr lang="tr-TR" sz="1800" dirty="0">
                <a:solidFill>
                  <a:schemeClr val="tx1"/>
                </a:solidFill>
                <a:latin typeface="Calibri" panose="020F0502020204030204" pitchFamily="34" charset="0"/>
              </a:rPr>
              <a:t>ise raporun ekinde </a:t>
            </a:r>
            <a:r>
              <a:rPr lang="tr-TR" sz="1800" dirty="0" smtClean="0">
                <a:solidFill>
                  <a:schemeClr val="tx1"/>
                </a:solidFill>
                <a:latin typeface="Calibri" panose="020F0502020204030204" pitchFamily="34" charset="0"/>
              </a:rPr>
              <a:t>sunmak. </a:t>
            </a:r>
          </a:p>
          <a:p>
            <a:pPr marL="0" indent="0" algn="just">
              <a:buNone/>
            </a:pPr>
            <a:endParaRPr lang="tr-TR" sz="1800" dirty="0">
              <a:solidFill>
                <a:srgbClr val="FFC000"/>
              </a:solidFill>
              <a:latin typeface="Calibri" panose="020F0502020204030204" pitchFamily="34" charset="0"/>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10" name="Unvan 1"/>
          <p:cNvSpPr txBox="1">
            <a:spLocks/>
          </p:cNvSpPr>
          <p:nvPr/>
        </p:nvSpPr>
        <p:spPr>
          <a:xfrm>
            <a:off x="407368" y="329092"/>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dirty="0" smtClean="0">
                <a:solidFill>
                  <a:srgbClr val="F9D1A9"/>
                </a:solidFill>
                <a:latin typeface="Calibri" panose="020F0502020204030204" pitchFamily="34" charset="0"/>
                <a:cs typeface="Times New Roman" panose="02020603050405020304" pitchFamily="18" charset="0"/>
              </a:rPr>
              <a:t>KURUM HAKKINDA BİLGİLER</a:t>
            </a:r>
            <a:endParaRPr lang="en-US" sz="3200" b="1" dirty="0">
              <a:solidFill>
                <a:srgbClr val="F9D1A9"/>
              </a:solidFill>
              <a:latin typeface="Calibri" panose="020F0502020204030204" pitchFamily="34" charset="0"/>
              <a:cs typeface="Times New Roman" panose="02020603050405020304" pitchFamily="18" charset="0"/>
            </a:endParaRP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970" y="2276872"/>
            <a:ext cx="4031069" cy="1872208"/>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20</a:t>
            </a:fld>
            <a:endParaRPr lang="tr-TR" sz="2400" dirty="0"/>
          </a:p>
        </p:txBody>
      </p:sp>
    </p:spTree>
    <p:extLst>
      <p:ext uri="{BB962C8B-B14F-4D97-AF65-F5344CB8AC3E}">
        <p14:creationId xmlns:p14="http://schemas.microsoft.com/office/powerpoint/2010/main" val="354297826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10" name="Unvan 1"/>
          <p:cNvSpPr txBox="1">
            <a:spLocks/>
          </p:cNvSpPr>
          <p:nvPr/>
        </p:nvSpPr>
        <p:spPr>
          <a:xfrm>
            <a:off x="407368" y="210772"/>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800" b="1" dirty="0">
              <a:solidFill>
                <a:srgbClr val="F9D1A9"/>
              </a:solidFill>
              <a:latin typeface="Times New Roman" panose="02020603050405020304" pitchFamily="18" charset="0"/>
              <a:cs typeface="Times New Roman" panose="02020603050405020304" pitchFamily="18" charset="0"/>
            </a:endParaRPr>
          </a:p>
        </p:txBody>
      </p:sp>
      <p:pic>
        <p:nvPicPr>
          <p:cNvPr id="8" name="İçerik Yer Tutucusu 7"/>
          <p:cNvPicPr>
            <a:picLocks noGrp="1" noChangeAspect="1"/>
          </p:cNvPicPr>
          <p:nvPr>
            <p:ph idx="1"/>
          </p:nvPr>
        </p:nvPicPr>
        <p:blipFill>
          <a:blip r:embed="rId4"/>
          <a:stretch>
            <a:fillRect/>
          </a:stretch>
        </p:blipFill>
        <p:spPr>
          <a:xfrm>
            <a:off x="2086608" y="1381376"/>
            <a:ext cx="8534400" cy="3513156"/>
          </a:xfrm>
          <a:prstGeom prst="rect">
            <a:avLst/>
          </a:prstGeom>
        </p:spPr>
      </p:pic>
      <p:sp>
        <p:nvSpPr>
          <p:cNvPr id="17" name="Metin kutusu 16"/>
          <p:cNvSpPr txBox="1"/>
          <p:nvPr/>
        </p:nvSpPr>
        <p:spPr>
          <a:xfrm>
            <a:off x="983432" y="493864"/>
            <a:ext cx="3384376" cy="584775"/>
          </a:xfrm>
          <a:prstGeom prst="rect">
            <a:avLst/>
          </a:prstGeom>
          <a:noFill/>
        </p:spPr>
        <p:txBody>
          <a:bodyPr wrap="square" rtlCol="0">
            <a:spAutoFit/>
          </a:bodyPr>
          <a:lstStyle/>
          <a:p>
            <a:r>
              <a:rPr lang="tr-TR" sz="3200" dirty="0" smtClean="0">
                <a:latin typeface="Harlow Solid Italic" panose="04030604020F02020D02" pitchFamily="82" charset="0"/>
              </a:rPr>
              <a:t>Özetlersek…</a:t>
            </a:r>
            <a:endParaRPr lang="tr-TR" sz="3200" dirty="0">
              <a:latin typeface="Harlow Solid Italic" panose="04030604020F02020D02" pitchFamily="82" charset="0"/>
            </a:endParaRPr>
          </a:p>
        </p:txBody>
      </p:sp>
      <p:sp>
        <p:nvSpPr>
          <p:cNvPr id="12" name="Slayt Numarası Yer Tutucusu 11"/>
          <p:cNvSpPr>
            <a:spLocks noGrp="1"/>
          </p:cNvSpPr>
          <p:nvPr>
            <p:ph type="sldNum" sz="quarter" idx="12"/>
          </p:nvPr>
        </p:nvSpPr>
        <p:spPr/>
        <p:txBody>
          <a:bodyPr/>
          <a:lstStyle/>
          <a:p>
            <a:fld id="{AC786528-2F04-457D-8FED-47AA3420C7EB}" type="slidenum">
              <a:rPr lang="tr-TR" sz="2400" smtClean="0"/>
              <a:pPr/>
              <a:t>21</a:t>
            </a:fld>
            <a:endParaRPr lang="tr-TR" sz="2400" dirty="0"/>
          </a:p>
        </p:txBody>
      </p:sp>
    </p:spTree>
    <p:extLst>
      <p:ext uri="{BB962C8B-B14F-4D97-AF65-F5344CB8AC3E}">
        <p14:creationId xmlns:p14="http://schemas.microsoft.com/office/powerpoint/2010/main" val="237585750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14" name="Unvan 1"/>
          <p:cNvSpPr txBox="1">
            <a:spLocks/>
          </p:cNvSpPr>
          <p:nvPr/>
        </p:nvSpPr>
        <p:spPr>
          <a:xfrm>
            <a:off x="107688" y="248503"/>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dirty="0" smtClean="0">
                <a:solidFill>
                  <a:srgbClr val="F9D1A9"/>
                </a:solidFill>
                <a:latin typeface="Calibri" panose="020F0502020204030204" pitchFamily="34" charset="0"/>
                <a:cs typeface="Times New Roman" panose="02020603050405020304" pitchFamily="18" charset="0"/>
              </a:rPr>
              <a:t>KALİTE GÜVENCE SİSTEMİ</a:t>
            </a:r>
            <a:endParaRPr lang="en-US" sz="3200" b="1" dirty="0">
              <a:solidFill>
                <a:srgbClr val="F9D1A9"/>
              </a:solidFill>
              <a:latin typeface="Calibri" panose="020F0502020204030204" pitchFamily="34" charset="0"/>
              <a:cs typeface="Times New Roman" panose="02020603050405020304" pitchFamily="18" charset="0"/>
            </a:endParaRPr>
          </a:p>
        </p:txBody>
      </p:sp>
      <p:sp>
        <p:nvSpPr>
          <p:cNvPr id="5" name="Dikdörtgen 4"/>
          <p:cNvSpPr/>
          <p:nvPr/>
        </p:nvSpPr>
        <p:spPr>
          <a:xfrm>
            <a:off x="-83371" y="1014892"/>
            <a:ext cx="8015982" cy="4570482"/>
          </a:xfrm>
          <a:prstGeom prst="rect">
            <a:avLst/>
          </a:prstGeom>
        </p:spPr>
        <p:txBody>
          <a:bodyPr wrap="square">
            <a:spAutoFit/>
          </a:bodyPr>
          <a:lstStyle/>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Kurumun </a:t>
            </a:r>
            <a:r>
              <a:rPr lang="tr-TR" dirty="0">
                <a:latin typeface="Calibri" panose="020F0502020204030204" pitchFamily="34" charset="0"/>
                <a:ea typeface="Times New Roman" panose="02020603050405020304" pitchFamily="18" charset="0"/>
                <a:cs typeface="Times New Roman" panose="02020603050405020304" pitchFamily="18" charset="0"/>
              </a:rPr>
              <a:t>misyon, vizyon, stratejik hedefleri ve performans göstergelerini belirlemek, izlemek ve iyileştirmek üzere kullandığı tanımlı bir süreci </a:t>
            </a:r>
            <a:r>
              <a:rPr lang="tr-TR" dirty="0" smtClean="0">
                <a:latin typeface="Calibri" panose="020F0502020204030204" pitchFamily="34" charset="0"/>
                <a:ea typeface="Times New Roman" panose="02020603050405020304" pitchFamily="18" charset="0"/>
                <a:cs typeface="Times New Roman" panose="02020603050405020304" pitchFamily="18" charset="0"/>
              </a:rPr>
              <a:t>bulunmalıdır.</a:t>
            </a:r>
          </a:p>
          <a:p>
            <a:pPr marL="285750" indent="-285750" algn="just">
              <a:spcBef>
                <a:spcPts val="1800"/>
              </a:spcBef>
              <a:spcAft>
                <a:spcPts val="1200"/>
              </a:spcAft>
              <a:buFont typeface="Wingdings" panose="05000000000000000000" pitchFamily="2" charset="2"/>
              <a:buChar char="Ø"/>
            </a:pPr>
            <a:r>
              <a:rPr lang="tr-TR" dirty="0">
                <a:latin typeface="Calibri" panose="020F0502020204030204" pitchFamily="34" charset="0"/>
                <a:ea typeface="Times New Roman" panose="02020603050405020304" pitchFamily="18" charset="0"/>
                <a:cs typeface="Times New Roman" panose="02020603050405020304" pitchFamily="18" charset="0"/>
              </a:rPr>
              <a:t>Kurumun, stratejik yönetim sürecinin bir parçası olarak kalite güvencesi politikalarını ve bu politikaları hayata geçirmek üzere stratejilerini nasıl belirlediğine, uyguladığına, izlediğine ve süreci nasıl iyileştirdiğine ilişkin </a:t>
            </a:r>
            <a:r>
              <a:rPr lang="tr-TR" dirty="0" smtClean="0">
                <a:latin typeface="Calibri" panose="020F0502020204030204" pitchFamily="34" charset="0"/>
                <a:ea typeface="Times New Roman" panose="02020603050405020304" pitchFamily="18" charset="0"/>
                <a:cs typeface="Times New Roman" panose="02020603050405020304" pitchFamily="18" charset="0"/>
              </a:rPr>
              <a:t>yöntemi bu kısımda anlatmak.</a:t>
            </a:r>
          </a:p>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Kurumun </a:t>
            </a:r>
            <a:r>
              <a:rPr lang="tr-TR" dirty="0">
                <a:latin typeface="Calibri" panose="020F0502020204030204" pitchFamily="34" charset="0"/>
                <a:ea typeface="Times New Roman" panose="02020603050405020304" pitchFamily="18" charset="0"/>
                <a:cs typeface="Times New Roman" panose="02020603050405020304" pitchFamily="18" charset="0"/>
              </a:rPr>
              <a:t>kalite güvencesi sisteminin kurulması ve işletilmesi kapsamında Kalite Komisyonunun yetki, görev ve </a:t>
            </a:r>
            <a:r>
              <a:rPr lang="tr-TR" dirty="0" smtClean="0">
                <a:latin typeface="Calibri" panose="020F0502020204030204" pitchFamily="34" charset="0"/>
                <a:ea typeface="Times New Roman" panose="02020603050405020304" pitchFamily="18" charset="0"/>
                <a:cs typeface="Times New Roman" panose="02020603050405020304" pitchFamily="18" charset="0"/>
              </a:rPr>
              <a:t>sorumluluklarını </a:t>
            </a:r>
            <a:r>
              <a:rPr lang="tr-TR" dirty="0">
                <a:latin typeface="Calibri" panose="020F0502020204030204" pitchFamily="34" charset="0"/>
                <a:ea typeface="Times New Roman" panose="02020603050405020304" pitchFamily="18" charset="0"/>
                <a:cs typeface="Times New Roman" panose="02020603050405020304" pitchFamily="18" charset="0"/>
              </a:rPr>
              <a:t>açık şekilde </a:t>
            </a:r>
            <a:r>
              <a:rPr lang="tr-TR" dirty="0" smtClean="0">
                <a:latin typeface="Calibri" panose="020F0502020204030204" pitchFamily="34" charset="0"/>
                <a:ea typeface="Times New Roman" panose="02020603050405020304" pitchFamily="18" charset="0"/>
                <a:cs typeface="Times New Roman" panose="02020603050405020304" pitchFamily="18" charset="0"/>
              </a:rPr>
              <a:t>tanımlamak.</a:t>
            </a:r>
          </a:p>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 İç </a:t>
            </a:r>
            <a:r>
              <a:rPr lang="tr-TR" dirty="0">
                <a:latin typeface="Calibri" panose="020F0502020204030204" pitchFamily="34" charset="0"/>
                <a:ea typeface="Times New Roman" panose="02020603050405020304" pitchFamily="18" charset="0"/>
                <a:cs typeface="Times New Roman" panose="02020603050405020304" pitchFamily="18" charset="0"/>
              </a:rPr>
              <a:t>paydaşlar (akademik ve idari çalışanlar, öğrenciler) ve dış paydaşların (işverenler, mezunlar, meslek örgütleri, araştırma sponsorları, öğrenci yakınları vb.)  kalite güvencesi sistemine katılımı ve katkı </a:t>
            </a:r>
            <a:r>
              <a:rPr lang="tr-TR" dirty="0" smtClean="0">
                <a:latin typeface="Calibri" panose="020F0502020204030204" pitchFamily="34" charset="0"/>
                <a:ea typeface="Times New Roman" panose="02020603050405020304" pitchFamily="18" charset="0"/>
                <a:cs typeface="Times New Roman" panose="02020603050405020304" pitchFamily="18" charset="0"/>
              </a:rPr>
              <a:t>vermelerini sağlamak.</a:t>
            </a:r>
          </a:p>
        </p:txBody>
      </p:sp>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611" y="2115464"/>
            <a:ext cx="4265025" cy="2769634"/>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22</a:t>
            </a:fld>
            <a:endParaRPr lang="tr-TR" sz="2400" dirty="0"/>
          </a:p>
        </p:txBody>
      </p:sp>
    </p:spTree>
    <p:extLst>
      <p:ext uri="{BB962C8B-B14F-4D97-AF65-F5344CB8AC3E}">
        <p14:creationId xmlns:p14="http://schemas.microsoft.com/office/powerpoint/2010/main" val="280542511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32412" y="1321863"/>
            <a:ext cx="7605008" cy="5029582"/>
          </a:xfrm>
          <a:prstGeom prst="rect">
            <a:avLst/>
          </a:prstGeom>
        </p:spPr>
        <p:txBody>
          <a:bodyPr wrap="square">
            <a:spAutoFit/>
          </a:bodyPr>
          <a:lstStyle/>
          <a:p>
            <a:pPr marL="285750" indent="-285750" algn="just">
              <a:lnSpc>
                <a:spcPts val="1300"/>
              </a:lnSpc>
              <a:spcBef>
                <a:spcPts val="1800"/>
              </a:spcBef>
              <a:spcAft>
                <a:spcPts val="6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 </a:t>
            </a:r>
            <a:r>
              <a:rPr lang="tr-TR" dirty="0">
                <a:latin typeface="Calibri" panose="020F0502020204030204" pitchFamily="34" charset="0"/>
                <a:ea typeface="Times New Roman" panose="02020603050405020304" pitchFamily="18" charset="0"/>
                <a:cs typeface="Times New Roman" panose="02020603050405020304" pitchFamily="18" charset="0"/>
              </a:rPr>
              <a:t>misyon, vizyon ve hedeflerine nasıl ulaşmaya çalışıyor</a:t>
            </a:r>
            <a:r>
              <a:rPr lang="tr-TR" dirty="0" smtClean="0">
                <a:latin typeface="Calibri" panose="020F0502020204030204" pitchFamily="34" charset="0"/>
                <a:ea typeface="Times New Roman" panose="02020603050405020304" pitchFamily="18" charset="0"/>
                <a:cs typeface="Times New Roman" panose="02020603050405020304" pitchFamily="18" charset="0"/>
              </a:rPr>
              <a:t>?</a:t>
            </a:r>
            <a:endParaRPr lang="tr-TR"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ts val="1300"/>
              </a:lnSpc>
              <a:spcBef>
                <a:spcPts val="1800"/>
              </a:spcBef>
              <a:spcAft>
                <a:spcPts val="6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 </a:t>
            </a:r>
            <a:r>
              <a:rPr lang="tr-TR" dirty="0">
                <a:latin typeface="Calibri" panose="020F0502020204030204" pitchFamily="34" charset="0"/>
                <a:ea typeface="Times New Roman" panose="02020603050405020304" pitchFamily="18" charset="0"/>
                <a:cs typeface="Times New Roman" panose="02020603050405020304" pitchFamily="18" charset="0"/>
              </a:rPr>
              <a:t>misyon ve hedeflerine ulaştığına nasıl emin oluyor</a:t>
            </a:r>
            <a:r>
              <a:rPr lang="tr-TR" dirty="0" smtClean="0">
                <a:latin typeface="Calibri" panose="020F0502020204030204" pitchFamily="34" charset="0"/>
                <a:ea typeface="Times New Roman" panose="02020603050405020304" pitchFamily="18" charset="0"/>
                <a:cs typeface="Times New Roman" panose="02020603050405020304" pitchFamily="18" charset="0"/>
              </a:rPr>
              <a:t>?”</a:t>
            </a:r>
            <a:endParaRPr lang="tr-TR"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ts val="1300"/>
              </a:lnSpc>
              <a:spcBef>
                <a:spcPts val="1800"/>
              </a:spcBef>
              <a:spcAft>
                <a:spcPts val="6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 </a:t>
            </a:r>
            <a:r>
              <a:rPr lang="tr-TR" dirty="0">
                <a:latin typeface="Calibri" panose="020F0502020204030204" pitchFamily="34" charset="0"/>
                <a:ea typeface="Times New Roman" panose="02020603050405020304" pitchFamily="18" charset="0"/>
                <a:cs typeface="Times New Roman" panose="02020603050405020304" pitchFamily="18" charset="0"/>
              </a:rPr>
              <a:t>geleceğe yönelik süreçlerini nasıl iyileştirmeyi planlıyor</a:t>
            </a:r>
            <a:r>
              <a:rPr lang="tr-TR" dirty="0" smtClean="0">
                <a:latin typeface="Calibri" panose="020F0502020204030204" pitchFamily="34" charset="0"/>
                <a:ea typeface="Times New Roman" panose="02020603050405020304" pitchFamily="18" charset="0"/>
                <a:cs typeface="Times New Roman" panose="02020603050405020304" pitchFamily="18" charset="0"/>
              </a:rPr>
              <a:t>?</a:t>
            </a:r>
            <a:endParaRPr lang="tr-TR"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ts val="1300"/>
              </a:lnSpc>
              <a:spcBef>
                <a:spcPts val="1800"/>
              </a:spcBef>
              <a:spcAft>
                <a:spcPts val="6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 </a:t>
            </a:r>
            <a:r>
              <a:rPr lang="tr-TR" dirty="0">
                <a:latin typeface="Calibri" panose="020F0502020204030204" pitchFamily="34" charset="0"/>
                <a:ea typeface="Times New Roman" panose="02020603050405020304" pitchFamily="18" charset="0"/>
                <a:cs typeface="Times New Roman" panose="02020603050405020304" pitchFamily="18" charset="0"/>
              </a:rPr>
              <a:t>misyon ve hedeflerine nasıl ulaşmaya çalışıyor</a:t>
            </a:r>
            <a:r>
              <a:rPr lang="tr-TR" dirty="0" smtClean="0">
                <a:latin typeface="Calibri" panose="020F0502020204030204" pitchFamily="34" charset="0"/>
                <a:ea typeface="Times New Roman" panose="02020603050405020304" pitchFamily="18" charset="0"/>
                <a:cs typeface="Times New Roman" panose="02020603050405020304" pitchFamily="18" charset="0"/>
              </a:rPr>
              <a:t>?</a:t>
            </a:r>
            <a:endParaRPr lang="tr-TR"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ts val="1300"/>
              </a:lnSpc>
              <a:spcBef>
                <a:spcPts val="1800"/>
              </a:spcBef>
              <a:spcAft>
                <a:spcPts val="6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Kurumun </a:t>
            </a:r>
            <a:r>
              <a:rPr lang="tr-TR" dirty="0">
                <a:latin typeface="Calibri" panose="020F0502020204030204" pitchFamily="34" charset="0"/>
                <a:ea typeface="Times New Roman" panose="02020603050405020304" pitchFamily="18" charset="0"/>
                <a:cs typeface="Times New Roman" panose="02020603050405020304" pitchFamily="18" charset="0"/>
              </a:rPr>
              <a:t>misyon, vizyon ve hedefleri kurumsal duruşunu, önceliğini ve tercihlerini nasıl yansıtmaktadır?</a:t>
            </a:r>
          </a:p>
          <a:p>
            <a:pPr marL="285750" indent="-285750" algn="just">
              <a:lnSpc>
                <a:spcPts val="1300"/>
              </a:lnSpc>
              <a:spcBef>
                <a:spcPts val="1800"/>
              </a:spcBef>
              <a:spcAft>
                <a:spcPts val="6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Kurumun </a:t>
            </a:r>
            <a:r>
              <a:rPr lang="tr-TR" dirty="0">
                <a:latin typeface="Calibri" panose="020F0502020204030204" pitchFamily="34" charset="0"/>
                <a:ea typeface="Times New Roman" panose="02020603050405020304" pitchFamily="18" charset="0"/>
                <a:cs typeface="Times New Roman" panose="02020603050405020304" pitchFamily="18" charset="0"/>
              </a:rPr>
              <a:t>stratejileri ve bu stratejileriyle ilişkili hedefleri misyon ve vizyonu ile ilişkili midir?</a:t>
            </a:r>
          </a:p>
          <a:p>
            <a:pPr marL="285750" indent="-285750" algn="just">
              <a:lnSpc>
                <a:spcPts val="1300"/>
              </a:lnSpc>
              <a:spcBef>
                <a:spcPts val="1800"/>
              </a:spcBef>
              <a:spcAft>
                <a:spcPts val="6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Kurumda </a:t>
            </a:r>
            <a:r>
              <a:rPr lang="tr-TR" dirty="0">
                <a:latin typeface="Calibri" panose="020F0502020204030204" pitchFamily="34" charset="0"/>
                <a:ea typeface="Times New Roman" panose="02020603050405020304" pitchFamily="18" charset="0"/>
                <a:cs typeface="Times New Roman" panose="02020603050405020304" pitchFamily="18" charset="0"/>
              </a:rPr>
              <a:t>misyon farklılaşması odaklı yaklaşım benimsenmekte midir?</a:t>
            </a:r>
          </a:p>
          <a:p>
            <a:pPr marL="285750" indent="-285750" algn="just">
              <a:lnSpc>
                <a:spcPts val="1300"/>
              </a:lnSpc>
              <a:spcBef>
                <a:spcPts val="1800"/>
              </a:spcBef>
              <a:spcAft>
                <a:spcPts val="6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Kurumsal </a:t>
            </a:r>
            <a:r>
              <a:rPr lang="tr-TR" dirty="0">
                <a:latin typeface="Calibri" panose="020F0502020204030204" pitchFamily="34" charset="0"/>
                <a:ea typeface="Times New Roman" panose="02020603050405020304" pitchFamily="18" charset="0"/>
                <a:cs typeface="Times New Roman" panose="02020603050405020304" pitchFamily="18" charset="0"/>
              </a:rPr>
              <a:t>kaynakların paylaşımında birimler arası denge nasıl kurulmaktadır?</a:t>
            </a:r>
          </a:p>
          <a:p>
            <a:pPr marL="285750" indent="-285750" algn="just">
              <a:lnSpc>
                <a:spcPts val="1300"/>
              </a:lnSpc>
              <a:spcBef>
                <a:spcPts val="1800"/>
              </a:spcBef>
              <a:spcAft>
                <a:spcPts val="6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Kurumun </a:t>
            </a:r>
            <a:r>
              <a:rPr lang="tr-TR" dirty="0">
                <a:latin typeface="Calibri" panose="020F0502020204030204" pitchFamily="34" charset="0"/>
                <a:ea typeface="Times New Roman" panose="02020603050405020304" pitchFamily="18" charset="0"/>
                <a:cs typeface="Times New Roman" panose="02020603050405020304" pitchFamily="18" charset="0"/>
              </a:rPr>
              <a:t>tüm süreçlerini kapsayacak şekilde tanımlı ve ilan edilmiş bir Kalite Politikası bulunmakta mıdır?</a:t>
            </a:r>
          </a:p>
          <a:p>
            <a:pPr marL="285750" indent="-285750" algn="just">
              <a:lnSpc>
                <a:spcPts val="1300"/>
              </a:lnSpc>
              <a:spcBef>
                <a:spcPts val="1800"/>
              </a:spcBef>
              <a:spcAft>
                <a:spcPts val="600"/>
              </a:spcAft>
              <a:buFont typeface="Wingdings" panose="05000000000000000000" pitchFamily="2" charset="2"/>
              <a:buChar char="Ø"/>
            </a:pPr>
            <a:endParaRPr lang="tr-TR" dirty="0" smtClean="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611" y="2115464"/>
            <a:ext cx="4265025" cy="2769634"/>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23</a:t>
            </a:fld>
            <a:endParaRPr lang="tr-TR" sz="2400" dirty="0"/>
          </a:p>
        </p:txBody>
      </p:sp>
      <p:sp>
        <p:nvSpPr>
          <p:cNvPr id="15" name="Unvan 1"/>
          <p:cNvSpPr txBox="1">
            <a:spLocks/>
          </p:cNvSpPr>
          <p:nvPr/>
        </p:nvSpPr>
        <p:spPr>
          <a:xfrm>
            <a:off x="479376" y="277804"/>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826839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4172" y="948627"/>
            <a:ext cx="7800199" cy="5050742"/>
          </a:xfrm>
          <a:prstGeom prst="rect">
            <a:avLst/>
          </a:prstGeom>
        </p:spPr>
        <p:txBody>
          <a:bodyPr wrap="square">
            <a:spAutoFit/>
          </a:bodyPr>
          <a:lstStyle/>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 Kalite Politikasını tüm paydaşlarına nasıl duyurmaktadır? Kurum içi ve dışında yayılımını nasıl sağlamaktadır?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Kurumda Kalite Politikasının benimsendiğini gösteren uygulamalar nelerdir?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Kalite Politikası kurumun tercihini yansıtmakta mıdır? (standartlara uygunluk, amaca uygunluk ya da her ikisi birlikte vb.)  </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Stratejik Yönetim ile kurumda geçerli olan Kalite Yönetimi uygulamaları nasıl entegre edilmektedir? Bu entegrasyonun sürekliliği nasıl güvence altına alınmaktadır?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Kurumda uygulanan stratejik yönetim ile bütçe izleme, iç kontrol, iç denetim gibi uygulamalar nasıl entegre edilmektedir?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Kurumun stratejik planıyla uyumlu olarak izlemesi gereken performans göstergeleri tanımlı mıdır? Bu göstergeleri nasıl izlemektedir?  Göstergeler hangi birimleri (akademik, idari ve eğitim-öğretim, ARGE, topluma katkı) kapsamakta ve hangi seviyelere (kurum, birey) kadar inmektedir?</a:t>
            </a:r>
            <a:endParaRPr lang="tr-TR" dirty="0">
              <a:effectLst/>
              <a:latin typeface="Calibri" panose="020F0502020204030204" pitchFamily="34" charset="0"/>
            </a:endParaRPr>
          </a:p>
        </p:txBody>
      </p:sp>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611" y="2115464"/>
            <a:ext cx="4265025" cy="2769634"/>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24</a:t>
            </a:fld>
            <a:endParaRPr lang="tr-TR" sz="2400" dirty="0"/>
          </a:p>
        </p:txBody>
      </p:sp>
      <p:sp>
        <p:nvSpPr>
          <p:cNvPr id="15" name="Unvan 1"/>
          <p:cNvSpPr txBox="1">
            <a:spLocks/>
          </p:cNvSpPr>
          <p:nvPr/>
        </p:nvSpPr>
        <p:spPr>
          <a:xfrm>
            <a:off x="867754" y="233493"/>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469603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40429" y="1556792"/>
            <a:ext cx="7617829" cy="3466334"/>
          </a:xfrm>
          <a:prstGeom prst="rect">
            <a:avLst/>
          </a:prstGeom>
        </p:spPr>
        <p:txBody>
          <a:bodyPr wrap="square">
            <a:spAutoFit/>
          </a:bodyPr>
          <a:lstStyle/>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 izlediği performans göstergeleri içerisinde anahtar performans göstergelerini belirlemekte midir? </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Kurumun tarihsel geçmişi ve alışkanlıkları kalite güvence sistemi ile nasıl entegre edilmektedir?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 </a:t>
            </a:r>
            <a:r>
              <a:rPr lang="tr-TR" dirty="0" err="1">
                <a:latin typeface="Calibri" panose="020F0502020204030204" pitchFamily="34" charset="0"/>
                <a:ea typeface="Calibri" panose="020F0502020204030204" pitchFamily="34" charset="0"/>
              </a:rPr>
              <a:t>uluslararasılaşma</a:t>
            </a:r>
            <a:r>
              <a:rPr lang="tr-TR" dirty="0">
                <a:latin typeface="Calibri" panose="020F0502020204030204" pitchFamily="34" charset="0"/>
                <a:ea typeface="Calibri" panose="020F0502020204030204" pitchFamily="34" charset="0"/>
              </a:rPr>
              <a:t> konusunda bir strateji belirlemekte midir?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 bu stratejisini başarmak üzere hedeflerini ve izlemesi gereken performans göstergelerini belirlemiş midir? Bu göstergeleri nasıl izlemektedir? Sonuçlarına göre neler yapılmaktadır?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Uluslararası protokoller ve işbirliklerinin sonuçları nasıl izlenmekte ve değerlendirilmektedir?</a:t>
            </a:r>
            <a:endParaRPr lang="tr-TR" dirty="0">
              <a:effectLst/>
              <a:latin typeface="Calibri" panose="020F0502020204030204" pitchFamily="34" charset="0"/>
            </a:endParaRPr>
          </a:p>
        </p:txBody>
      </p:sp>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611" y="2115464"/>
            <a:ext cx="4265025" cy="2769634"/>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25</a:t>
            </a:fld>
            <a:endParaRPr lang="tr-TR" sz="2400" dirty="0"/>
          </a:p>
        </p:txBody>
      </p:sp>
      <p:sp>
        <p:nvSpPr>
          <p:cNvPr id="15" name="Unvan 1"/>
          <p:cNvSpPr txBox="1">
            <a:spLocks/>
          </p:cNvSpPr>
          <p:nvPr/>
        </p:nvSpPr>
        <p:spPr>
          <a:xfrm>
            <a:off x="851486" y="486003"/>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429339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06431" y="1119491"/>
            <a:ext cx="7743678" cy="4355423"/>
          </a:xfrm>
          <a:prstGeom prst="rect">
            <a:avLst/>
          </a:prstGeom>
        </p:spPr>
        <p:txBody>
          <a:bodyPr wrap="square">
            <a:spAutoFit/>
          </a:bodyPr>
          <a:lstStyle/>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Kurumda tanımlı, periyodik olarak gerçekleştirilen ve sürekli iyileştirme bakış açısıyla yürütülen Kalite Yönetim süreçleri (sistemi, yaklaşımı, mekanizması vb.) bulunmakta mıdır?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Kalite komisyonunun yansıra, kuruma özgü kalite odaklı komisyon/danışma grupları bulunmakta mıdır?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Kurumda Kalite Yönetiminden sorumlu birim/birimler Kalite Komisyonu ile nasıl ilişkilendirilmektedir?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Kurumda Kalite Yönetimi çalışmalarına tüm birimlerin katılımı/</a:t>
            </a:r>
            <a:r>
              <a:rPr lang="tr-TR" dirty="0" err="1">
                <a:latin typeface="Calibri" panose="020F0502020204030204" pitchFamily="34" charset="0"/>
                <a:ea typeface="Calibri" panose="020F0502020204030204" pitchFamily="34" charset="0"/>
              </a:rPr>
              <a:t>temsiliyeti</a:t>
            </a:r>
            <a:r>
              <a:rPr lang="tr-TR" dirty="0">
                <a:latin typeface="Calibri" panose="020F0502020204030204" pitchFamily="34" charset="0"/>
                <a:ea typeface="Calibri" panose="020F0502020204030204" pitchFamily="34" charset="0"/>
              </a:rPr>
              <a:t> nasıl sağlanmaktadır?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Kurumun geçmişten bugüne kadar geçirmiş olduğu ve devam eden kurumsal dış değerlendirmeler, program ve laboratuvar akreditasyonları, sistem standartları konusundaki deneyimleri nelerdir? Bu deneyimlerden öğrenimleri ve kazanımları nelerdir?</a:t>
            </a:r>
            <a:endParaRPr lang="tr-TR" dirty="0">
              <a:effectLst/>
              <a:latin typeface="Calibri" panose="020F0502020204030204" pitchFamily="34" charset="0"/>
            </a:endParaRPr>
          </a:p>
        </p:txBody>
      </p:sp>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611" y="2115464"/>
            <a:ext cx="4265025" cy="2769634"/>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26</a:t>
            </a:fld>
            <a:endParaRPr lang="tr-TR" sz="2400" dirty="0"/>
          </a:p>
        </p:txBody>
      </p:sp>
      <p:sp>
        <p:nvSpPr>
          <p:cNvPr id="15" name="Unvan 1"/>
          <p:cNvSpPr txBox="1">
            <a:spLocks/>
          </p:cNvSpPr>
          <p:nvPr/>
        </p:nvSpPr>
        <p:spPr>
          <a:xfrm>
            <a:off x="875922" y="329092"/>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246078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89152" y="689835"/>
            <a:ext cx="7743678" cy="5757474"/>
          </a:xfrm>
          <a:prstGeom prst="rect">
            <a:avLst/>
          </a:prstGeom>
        </p:spPr>
        <p:txBody>
          <a:bodyPr wrap="square">
            <a:spAutoFit/>
          </a:bodyPr>
          <a:lstStyle/>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 içinde kalite kültürünün yaygınlaşması ve benimsenmesi için neler yapılmaktadır?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Kurumdaki liderler çalışanların kurumun amaçları ve hedefleri doğrultusunda hedef birliğini nasıl sağlamaktadırlar?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Eğitim-öğretim süreçlerinde PUKÖ döngüsü nasıl sağlanmaktadır?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Araştırma-geliştirme süreçlerinde PUKÖ döngüsü nasıl sağlanmaktadır?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Toplumsal katkı süreçlerinde PUKÖ döngüsü nasıl sağlanmaktadır?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Yönetsel/idari süreçlerde PUKÖ döngüsü nasıl sağlanmaktadır</a:t>
            </a:r>
            <a:r>
              <a:rPr lang="tr-TR" dirty="0" smtClean="0">
                <a:latin typeface="Calibri" panose="020F0502020204030204" pitchFamily="34" charset="0"/>
                <a:ea typeface="Calibri" panose="020F0502020204030204" pitchFamily="34" charset="0"/>
              </a:rPr>
              <a:t>?</a:t>
            </a: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Kurumda paydaş analizi nasıl yapılmaktadır? Kurumun paydaşları arasındaki </a:t>
            </a:r>
            <a:r>
              <a:rPr lang="tr-TR" dirty="0" err="1">
                <a:latin typeface="Calibri" panose="020F0502020204030204" pitchFamily="34" charset="0"/>
                <a:ea typeface="Calibri" panose="020F0502020204030204" pitchFamily="34" charset="0"/>
              </a:rPr>
              <a:t>önceliklendirmeyi</a:t>
            </a:r>
            <a:r>
              <a:rPr lang="tr-TR" dirty="0">
                <a:latin typeface="Calibri" panose="020F0502020204030204" pitchFamily="34" charset="0"/>
                <a:ea typeface="Calibri" panose="020F0502020204030204" pitchFamily="34" charset="0"/>
              </a:rPr>
              <a:t> nasıl belirlemektedir? Öncelikli paydaşları kimlerdir?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 iç paydaşlarının karar alma ve iyileştirme süreçlerine katılımını nasıl, hangi ortamlarda ve hangi mekanizmalarla sağlamaktadır?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Kurumdaki kararlar ve uygulamalar konusunda iç paydaşlar nasıl bilgilendirilmektedir?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endParaRPr lang="tr-TR" dirty="0">
              <a:effectLst/>
              <a:latin typeface="Calibri" panose="020F0502020204030204" pitchFamily="34" charset="0"/>
            </a:endParaRPr>
          </a:p>
        </p:txBody>
      </p:sp>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611" y="2115464"/>
            <a:ext cx="4265025" cy="2769634"/>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27</a:t>
            </a:fld>
            <a:endParaRPr lang="tr-TR" sz="2400" dirty="0"/>
          </a:p>
        </p:txBody>
      </p:sp>
      <p:sp>
        <p:nvSpPr>
          <p:cNvPr id="15" name="Unvan 1"/>
          <p:cNvSpPr txBox="1">
            <a:spLocks/>
          </p:cNvSpPr>
          <p:nvPr/>
        </p:nvSpPr>
        <p:spPr>
          <a:xfrm>
            <a:off x="875922" y="53829"/>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712921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78425" y="836712"/>
            <a:ext cx="7743678" cy="5424947"/>
          </a:xfrm>
          <a:prstGeom prst="rect">
            <a:avLst/>
          </a:prstGeom>
        </p:spPr>
        <p:txBody>
          <a:bodyPr wrap="square">
            <a:spAutoFit/>
          </a:bodyPr>
          <a:lstStyle/>
          <a:p>
            <a:pPr marL="742950" lvl="1" indent="-285750" algn="just">
              <a:lnSpc>
                <a:spcPct val="107000"/>
              </a:lnSpc>
              <a:spcAft>
                <a:spcPts val="800"/>
              </a:spcAft>
              <a:buFont typeface="Wingdings" panose="05000000000000000000" pitchFamily="2" charset="2"/>
              <a:buChar char="Ø"/>
            </a:pPr>
            <a:r>
              <a:rPr lang="tr-TR" sz="1600" dirty="0">
                <a:latin typeface="Calibri" panose="020F0502020204030204" pitchFamily="34" charset="0"/>
                <a:ea typeface="Calibri" panose="020F0502020204030204" pitchFamily="34" charset="0"/>
              </a:rPr>
              <a:t>Kurumda iç paydaşların görüş ve önerilerini almak üzere düzenli olarak kullanılan geri bildirim mekanizmaları nelerdir?</a:t>
            </a:r>
            <a:endParaRPr lang="tr-TR" sz="1600"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sz="1600" dirty="0">
                <a:latin typeface="Calibri" panose="020F0502020204030204" pitchFamily="34" charset="0"/>
                <a:ea typeface="Calibri" panose="020F0502020204030204" pitchFamily="34" charset="0"/>
              </a:rPr>
              <a:t>Kurum dış paydaşlarının karar alma ve iyileştirme süreçlerine katılımını nasıl, hangi ortamlarda ve hangi mekanizmalarla sağlamaktadır?</a:t>
            </a:r>
            <a:endParaRPr lang="tr-TR" sz="1600"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sz="1600" dirty="0">
                <a:latin typeface="Calibri" panose="020F0502020204030204" pitchFamily="34" charset="0"/>
                <a:ea typeface="Calibri" panose="020F0502020204030204" pitchFamily="34" charset="0"/>
              </a:rPr>
              <a:t>Kurumdaki kararlar ve uygulamalar konusunda dış paydaşlar nasıl bilgilendirilmektedir?</a:t>
            </a:r>
            <a:endParaRPr lang="tr-TR" sz="1600"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sz="1600" dirty="0">
                <a:latin typeface="Calibri" panose="020F0502020204030204" pitchFamily="34" charset="0"/>
                <a:ea typeface="Calibri" panose="020F0502020204030204" pitchFamily="34" charset="0"/>
              </a:rPr>
              <a:t>Kurumda dış paydaşların görüş ve önerilerini almak üzere düzenli olarak kullanılan geri bildirim mekanizmaları nelerdir?</a:t>
            </a:r>
            <a:endParaRPr lang="tr-TR" sz="1600"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sz="1600" dirty="0">
                <a:latin typeface="Calibri" panose="020F0502020204030204" pitchFamily="34" charset="0"/>
                <a:ea typeface="Calibri" panose="020F0502020204030204" pitchFamily="34" charset="0"/>
              </a:rPr>
              <a:t>Kalite komisyonu çalışmalarına dış paydaşların katılımının nasıl sağlanmaktadır?</a:t>
            </a:r>
            <a:endParaRPr lang="tr-TR" sz="1600"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sz="1600" dirty="0">
                <a:latin typeface="Calibri" panose="020F0502020204030204" pitchFamily="34" charset="0"/>
                <a:ea typeface="Calibri" panose="020F0502020204030204" pitchFamily="34" charset="0"/>
              </a:rPr>
              <a:t>Mezunlarla ilişkilerin yönetilmesi amacıyla kurumda geçerli olan yaklaşım, süreç ve sistemler nelerdir? Bunlarla elde edilen geri bildirimler tüm süreçlerde nasıl kullanılmaktadır?</a:t>
            </a:r>
            <a:endParaRPr lang="tr-TR" sz="1600"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sz="1600" dirty="0">
                <a:latin typeface="Calibri" panose="020F0502020204030204" pitchFamily="34" charset="0"/>
                <a:ea typeface="Calibri" panose="020F0502020204030204" pitchFamily="34" charset="0"/>
              </a:rPr>
              <a:t>Öğrencilerin karar alma süreçlerine katılımı hangi ortamlarda, hangi araçlarla ve  mekanizmalarla sağlanmaktadır?</a:t>
            </a:r>
            <a:endParaRPr lang="tr-TR" sz="1600"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sz="1600" dirty="0">
                <a:latin typeface="Calibri" panose="020F0502020204030204" pitchFamily="34" charset="0"/>
                <a:ea typeface="Calibri" panose="020F0502020204030204" pitchFamily="34" charset="0"/>
              </a:rPr>
              <a:t>Yerel yönetimler, sivil toplum örgütleri, ilgili bakanlıklar gibi kurumlar, kurumsal gelişime nasıl katkıda bulunmaktadır?</a:t>
            </a:r>
            <a:endParaRPr lang="tr-TR" sz="1600"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endParaRPr lang="tr-TR" sz="1600" dirty="0">
              <a:effectLst/>
              <a:latin typeface="Calibri" panose="020F0502020204030204" pitchFamily="34" charset="0"/>
            </a:endParaRPr>
          </a:p>
        </p:txBody>
      </p:sp>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611" y="2115464"/>
            <a:ext cx="4265025" cy="2769634"/>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28</a:t>
            </a:fld>
            <a:endParaRPr lang="tr-TR" sz="2400" dirty="0"/>
          </a:p>
        </p:txBody>
      </p:sp>
      <p:sp>
        <p:nvSpPr>
          <p:cNvPr id="15" name="Unvan 1"/>
          <p:cNvSpPr txBox="1">
            <a:spLocks/>
          </p:cNvSpPr>
          <p:nvPr/>
        </p:nvSpPr>
        <p:spPr>
          <a:xfrm>
            <a:off x="875922" y="53829"/>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80861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1 Başlık"/>
          <p:cNvSpPr>
            <a:spLocks noGrp="1"/>
          </p:cNvSpPr>
          <p:nvPr>
            <p:ph type="title"/>
          </p:nvPr>
        </p:nvSpPr>
        <p:spPr>
          <a:xfrm>
            <a:off x="1451484" y="5219838"/>
            <a:ext cx="9289032" cy="693599"/>
          </a:xfrm>
        </p:spPr>
        <p:txBody>
          <a:bodyPr>
            <a:normAutofit/>
          </a:bodyPr>
          <a:lstStyle/>
          <a:p>
            <a:pPr algn="ctr"/>
            <a:r>
              <a:rPr lang="tr-TR" altLang="tr-TR" sz="2800" b="1" cap="none" dirty="0" err="1" smtClean="0">
                <a:solidFill>
                  <a:srgbClr val="F9D1A9"/>
                </a:solidFill>
                <a:latin typeface="Vijaya" panose="020B0604020202020204" pitchFamily="34" charset="0"/>
                <a:cs typeface="Vijaya" panose="020B0604020202020204" pitchFamily="34" charset="0"/>
              </a:rPr>
              <a:t>Mış</a:t>
            </a:r>
            <a:r>
              <a:rPr lang="tr-TR" altLang="tr-TR" sz="2800" b="1" cap="none" dirty="0" smtClean="0">
                <a:solidFill>
                  <a:srgbClr val="F9D1A9"/>
                </a:solidFill>
                <a:latin typeface="Vijaya" panose="020B0604020202020204" pitchFamily="34" charset="0"/>
                <a:cs typeface="Vijaya" panose="020B0604020202020204" pitchFamily="34" charset="0"/>
              </a:rPr>
              <a:t> gibi yapmamak …</a:t>
            </a:r>
            <a:endParaRPr lang="tr-TR" altLang="tr-TR" sz="2800" b="1" cap="none" dirty="0">
              <a:solidFill>
                <a:srgbClr val="F9D1A9"/>
              </a:solidFill>
              <a:latin typeface="Vijaya" panose="020B0604020202020204" pitchFamily="34" charset="0"/>
              <a:cs typeface="Vijaya" panose="020B0604020202020204" pitchFamily="34" charset="0"/>
            </a:endParaRPr>
          </a:p>
        </p:txBody>
      </p:sp>
      <p:pic>
        <p:nvPicPr>
          <p:cNvPr id="11" name="Picture 3" descr="15051-egahy3ak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973626" y="316397"/>
            <a:ext cx="8173517" cy="4784282"/>
          </a:xfrm>
          <a:prstGeom prst="rect">
            <a:avLst/>
          </a:prstGeom>
          <a:noFill/>
        </p:spPr>
      </p:pic>
      <p:sp>
        <p:nvSpPr>
          <p:cNvPr id="12" name="Slayt Numarası Yer Tutucusu 11"/>
          <p:cNvSpPr>
            <a:spLocks noGrp="1"/>
          </p:cNvSpPr>
          <p:nvPr>
            <p:ph type="sldNum" sz="quarter" idx="12"/>
          </p:nvPr>
        </p:nvSpPr>
        <p:spPr/>
        <p:txBody>
          <a:bodyPr/>
          <a:lstStyle/>
          <a:p>
            <a:fld id="{AC786528-2F04-457D-8FED-47AA3420C7EB}" type="slidenum">
              <a:rPr lang="tr-TR" sz="2400" smtClean="0"/>
              <a:pPr/>
              <a:t>29</a:t>
            </a:fld>
            <a:endParaRPr lang="tr-TR" sz="2400" dirty="0"/>
          </a:p>
        </p:txBody>
      </p:sp>
    </p:spTree>
    <p:extLst>
      <p:ext uri="{BB962C8B-B14F-4D97-AF65-F5344CB8AC3E}">
        <p14:creationId xmlns:p14="http://schemas.microsoft.com/office/powerpoint/2010/main" val="93280899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12" name="Çapraz Köşesi Kesik Dikdörtgen 11"/>
          <p:cNvSpPr/>
          <p:nvPr/>
        </p:nvSpPr>
        <p:spPr>
          <a:xfrm>
            <a:off x="5636" y="6064731"/>
            <a:ext cx="12192000" cy="800100"/>
          </a:xfrm>
          <a:prstGeom prst="snip2DiagRect">
            <a:avLst>
              <a:gd name="adj1" fmla="val 0"/>
              <a:gd name="adj2" fmla="val 24316"/>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endParaRPr lang="tr-TR" b="1" dirty="0">
              <a:ln w="0"/>
              <a:solidFill>
                <a:srgbClr val="781E46"/>
              </a:solidFill>
              <a:effectLst>
                <a:outerShdw blurRad="38100" dist="25400" dir="5400000" algn="ctr" rotWithShape="0">
                  <a:srgbClr val="6E747A">
                    <a:alpha val="43000"/>
                  </a:srgbClr>
                </a:outerShdw>
              </a:effectLst>
              <a:latin typeface="Calibri" panose="020F0502020204030204"/>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14" name="Dikdörtgen 13"/>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Dikdörtgen 5"/>
          <p:cNvSpPr/>
          <p:nvPr/>
        </p:nvSpPr>
        <p:spPr>
          <a:xfrm>
            <a:off x="6798218" y="5445224"/>
            <a:ext cx="3600400" cy="830997"/>
          </a:xfrm>
          <a:prstGeom prst="rect">
            <a:avLst/>
          </a:prstGeom>
        </p:spPr>
        <p:txBody>
          <a:bodyPr wrap="square">
            <a:spAutoFit/>
          </a:bodyPr>
          <a:lstStyle/>
          <a:p>
            <a:pPr algn="ctr"/>
            <a:r>
              <a:rPr lang="tr-TR" sz="4800" b="1" dirty="0">
                <a:ln w="22225">
                  <a:solidFill>
                    <a:schemeClr val="accent2"/>
                  </a:solidFill>
                  <a:prstDash val="solid"/>
                </a:ln>
                <a:solidFill>
                  <a:srgbClr val="F9D1A9"/>
                </a:solidFill>
              </a:rPr>
              <a:t>MEVZUAT</a:t>
            </a:r>
          </a:p>
        </p:txBody>
      </p:sp>
    </p:spTree>
    <p:extLst>
      <p:ext uri="{BB962C8B-B14F-4D97-AF65-F5344CB8AC3E}">
        <p14:creationId xmlns:p14="http://schemas.microsoft.com/office/powerpoint/2010/main" val="4287955083"/>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14" name="Unvan 1"/>
          <p:cNvSpPr txBox="1">
            <a:spLocks/>
          </p:cNvSpPr>
          <p:nvPr/>
        </p:nvSpPr>
        <p:spPr>
          <a:xfrm>
            <a:off x="78561" y="134346"/>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000" b="1" dirty="0" smtClean="0">
                <a:solidFill>
                  <a:srgbClr val="F9D1A9"/>
                </a:solidFill>
                <a:latin typeface="Calibri" panose="020F0502020204030204" pitchFamily="34" charset="0"/>
                <a:cs typeface="Times New Roman" panose="02020603050405020304" pitchFamily="18" charset="0"/>
              </a:rPr>
              <a:t>EĞİTİM - ÖĞRETİM</a:t>
            </a:r>
            <a:endParaRPr lang="en-US" sz="2800" b="1" dirty="0">
              <a:solidFill>
                <a:srgbClr val="F9D1A9"/>
              </a:solidFill>
              <a:latin typeface="Calibri" panose="020F0502020204030204" pitchFamily="34" charset="0"/>
              <a:cs typeface="Times New Roman" panose="02020603050405020304" pitchFamily="18" charset="0"/>
            </a:endParaRPr>
          </a:p>
        </p:txBody>
      </p:sp>
      <p:sp>
        <p:nvSpPr>
          <p:cNvPr id="5" name="Dikdörtgen 4"/>
          <p:cNvSpPr/>
          <p:nvPr/>
        </p:nvSpPr>
        <p:spPr>
          <a:xfrm>
            <a:off x="-101832" y="868176"/>
            <a:ext cx="7926024" cy="4847481"/>
          </a:xfrm>
          <a:prstGeom prst="rect">
            <a:avLst/>
          </a:prstGeom>
        </p:spPr>
        <p:txBody>
          <a:bodyPr wrap="square">
            <a:spAutoFit/>
          </a:bodyPr>
          <a:lstStyle/>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Programların tasarımı ve onayı (</a:t>
            </a:r>
            <a:r>
              <a:rPr lang="tr-TR" dirty="0">
                <a:latin typeface="Calibri" panose="020F0502020204030204" pitchFamily="34" charset="0"/>
                <a:ea typeface="Times New Roman" panose="02020603050405020304" pitchFamily="18" charset="0"/>
                <a:cs typeface="Times New Roman" panose="02020603050405020304" pitchFamily="18" charset="0"/>
              </a:rPr>
              <a:t>Programları, hedeflenen öğrenme çıktıları da dâhil olmak üzere, </a:t>
            </a:r>
            <a:r>
              <a:rPr lang="tr-TR" dirty="0" smtClean="0">
                <a:latin typeface="Calibri" panose="020F0502020204030204" pitchFamily="34" charset="0"/>
                <a:ea typeface="Times New Roman" panose="02020603050405020304" pitchFamily="18" charset="0"/>
                <a:cs typeface="Times New Roman" panose="02020603050405020304" pitchFamily="18" charset="0"/>
              </a:rPr>
              <a:t>amaçlarına </a:t>
            </a:r>
            <a:r>
              <a:rPr lang="tr-TR" dirty="0">
                <a:latin typeface="Calibri" panose="020F0502020204030204" pitchFamily="34" charset="0"/>
                <a:ea typeface="Times New Roman" panose="02020603050405020304" pitchFamily="18" charset="0"/>
                <a:cs typeface="Times New Roman" panose="02020603050405020304" pitchFamily="18" charset="0"/>
              </a:rPr>
              <a:t>uygun olarak tasarlamak. )</a:t>
            </a:r>
          </a:p>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Programları sürekli izlemek </a:t>
            </a:r>
            <a:r>
              <a:rPr lang="tr-TR" dirty="0">
                <a:latin typeface="Calibri" panose="020F0502020204030204" pitchFamily="34" charset="0"/>
                <a:ea typeface="Times New Roman" panose="02020603050405020304" pitchFamily="18" charset="0"/>
                <a:cs typeface="Times New Roman" panose="02020603050405020304" pitchFamily="18" charset="0"/>
              </a:rPr>
              <a:t>ve </a:t>
            </a:r>
            <a:r>
              <a:rPr lang="tr-TR" dirty="0" smtClean="0">
                <a:latin typeface="Calibri" panose="020F0502020204030204" pitchFamily="34" charset="0"/>
                <a:ea typeface="Times New Roman" panose="02020603050405020304" pitchFamily="18" charset="0"/>
                <a:cs typeface="Times New Roman" panose="02020603050405020304" pitchFamily="18" charset="0"/>
              </a:rPr>
              <a:t>güncellemek (</a:t>
            </a:r>
            <a:r>
              <a:rPr lang="tr-TR" dirty="0">
                <a:latin typeface="Calibri" panose="020F0502020204030204" pitchFamily="34" charset="0"/>
                <a:ea typeface="Times New Roman" panose="02020603050405020304" pitchFamily="18" charset="0"/>
                <a:cs typeface="Times New Roman" panose="02020603050405020304" pitchFamily="18" charset="0"/>
              </a:rPr>
              <a:t>P</a:t>
            </a:r>
            <a:r>
              <a:rPr lang="tr-TR" dirty="0" smtClean="0">
                <a:latin typeface="Calibri" panose="020F0502020204030204" pitchFamily="34" charset="0"/>
                <a:ea typeface="Times New Roman" panose="02020603050405020304" pitchFamily="18" charset="0"/>
                <a:cs typeface="Times New Roman" panose="02020603050405020304" pitchFamily="18" charset="0"/>
              </a:rPr>
              <a:t>rogramlarının </a:t>
            </a:r>
            <a:r>
              <a:rPr lang="tr-TR" dirty="0">
                <a:latin typeface="Calibri" panose="020F0502020204030204" pitchFamily="34" charset="0"/>
                <a:ea typeface="Times New Roman" panose="02020603050405020304" pitchFamily="18" charset="0"/>
                <a:cs typeface="Times New Roman" panose="02020603050405020304" pitchFamily="18" charset="0"/>
              </a:rPr>
              <a:t>eğitim-öğretim amaçlarına ulaştığından ve öğrencilerin ve toplumun ihtiyaçlarına cevap verdiğinden emin olmak için </a:t>
            </a:r>
            <a:r>
              <a:rPr lang="tr-TR" dirty="0" smtClean="0">
                <a:latin typeface="Calibri" panose="020F0502020204030204" pitchFamily="34" charset="0"/>
                <a:ea typeface="Times New Roman" panose="02020603050405020304" pitchFamily="18" charset="0"/>
                <a:cs typeface="Times New Roman" panose="02020603050405020304" pitchFamily="18" charset="0"/>
              </a:rPr>
              <a:t>paydaşları </a:t>
            </a:r>
            <a:r>
              <a:rPr lang="tr-TR" dirty="0">
                <a:latin typeface="Calibri" panose="020F0502020204030204" pitchFamily="34" charset="0"/>
                <a:ea typeface="Times New Roman" panose="02020603050405020304" pitchFamily="18" charset="0"/>
                <a:cs typeface="Times New Roman" panose="02020603050405020304" pitchFamily="18" charset="0"/>
              </a:rPr>
              <a:t>düzenli olarak </a:t>
            </a:r>
            <a:r>
              <a:rPr lang="tr-TR" dirty="0" smtClean="0">
                <a:latin typeface="Calibri" panose="020F0502020204030204" pitchFamily="34" charset="0"/>
                <a:ea typeface="Times New Roman" panose="02020603050405020304" pitchFamily="18" charset="0"/>
                <a:cs typeface="Times New Roman" panose="02020603050405020304" pitchFamily="18" charset="0"/>
              </a:rPr>
              <a:t>izlemek </a:t>
            </a:r>
            <a:r>
              <a:rPr lang="tr-TR" dirty="0">
                <a:latin typeface="Calibri" panose="020F0502020204030204" pitchFamily="34" charset="0"/>
                <a:ea typeface="Times New Roman" panose="02020603050405020304" pitchFamily="18" charset="0"/>
                <a:cs typeface="Times New Roman" panose="02020603050405020304" pitchFamily="18" charset="0"/>
              </a:rPr>
              <a:t>ve programlarını periyodik olarak gözden geçirerek </a:t>
            </a:r>
            <a:r>
              <a:rPr lang="tr-TR" dirty="0" smtClean="0">
                <a:latin typeface="Calibri" panose="020F0502020204030204" pitchFamily="34" charset="0"/>
                <a:ea typeface="Times New Roman" panose="02020603050405020304" pitchFamily="18" charset="0"/>
                <a:cs typeface="Times New Roman" panose="02020603050405020304" pitchFamily="18" charset="0"/>
              </a:rPr>
              <a:t>güncellemek.)</a:t>
            </a:r>
          </a:p>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Öğrenci merkezli öğrenme, öğretme </a:t>
            </a:r>
            <a:r>
              <a:rPr lang="tr-TR" dirty="0">
                <a:latin typeface="Calibri" panose="020F0502020204030204" pitchFamily="34" charset="0"/>
                <a:ea typeface="Times New Roman" panose="02020603050405020304" pitchFamily="18" charset="0"/>
                <a:cs typeface="Times New Roman" panose="02020603050405020304" pitchFamily="18" charset="0"/>
              </a:rPr>
              <a:t>ve </a:t>
            </a:r>
            <a:r>
              <a:rPr lang="tr-TR" dirty="0" smtClean="0">
                <a:latin typeface="Calibri" panose="020F0502020204030204" pitchFamily="34" charset="0"/>
                <a:ea typeface="Times New Roman" panose="02020603050405020304" pitchFamily="18" charset="0"/>
                <a:cs typeface="Times New Roman" panose="02020603050405020304" pitchFamily="18" charset="0"/>
              </a:rPr>
              <a:t>değerlendirme (</a:t>
            </a:r>
            <a:r>
              <a:rPr lang="tr-TR" dirty="0">
                <a:latin typeface="Calibri" panose="020F0502020204030204" pitchFamily="34" charset="0"/>
                <a:ea typeface="Times New Roman" panose="02020603050405020304" pitchFamily="18" charset="0"/>
                <a:cs typeface="Times New Roman" panose="02020603050405020304" pitchFamily="18" charset="0"/>
              </a:rPr>
              <a:t>P</a:t>
            </a:r>
            <a:r>
              <a:rPr lang="tr-TR" dirty="0" smtClean="0">
                <a:latin typeface="Calibri" panose="020F0502020204030204" pitchFamily="34" charset="0"/>
                <a:ea typeface="Times New Roman" panose="02020603050405020304" pitchFamily="18" charset="0"/>
                <a:cs typeface="Times New Roman" panose="02020603050405020304" pitchFamily="18" charset="0"/>
              </a:rPr>
              <a:t>rogramlarını </a:t>
            </a:r>
            <a:r>
              <a:rPr lang="tr-TR" dirty="0">
                <a:latin typeface="Calibri" panose="020F0502020204030204" pitchFamily="34" charset="0"/>
                <a:ea typeface="Times New Roman" panose="02020603050405020304" pitchFamily="18" charset="0"/>
                <a:cs typeface="Times New Roman" panose="02020603050405020304" pitchFamily="18" charset="0"/>
              </a:rPr>
              <a:t>öğrencilerin öğrenim sürecinde aktif rol almalarını teşvik edecek şekilde </a:t>
            </a:r>
            <a:r>
              <a:rPr lang="tr-TR" dirty="0" smtClean="0">
                <a:latin typeface="Calibri" panose="020F0502020204030204" pitchFamily="34" charset="0"/>
                <a:ea typeface="Times New Roman" panose="02020603050405020304" pitchFamily="18" charset="0"/>
                <a:cs typeface="Times New Roman" panose="02020603050405020304" pitchFamily="18" charset="0"/>
              </a:rPr>
              <a:t>yürütmek.)</a:t>
            </a:r>
          </a:p>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Öğrencinin kabulü ve gelişimi, tanıma </a:t>
            </a:r>
            <a:r>
              <a:rPr lang="tr-TR" dirty="0">
                <a:latin typeface="Calibri" panose="020F0502020204030204" pitchFamily="34" charset="0"/>
                <a:ea typeface="Times New Roman" panose="02020603050405020304" pitchFamily="18" charset="0"/>
                <a:cs typeface="Times New Roman" panose="02020603050405020304" pitchFamily="18" charset="0"/>
              </a:rPr>
              <a:t>ve </a:t>
            </a:r>
            <a:r>
              <a:rPr lang="tr-TR" dirty="0" smtClean="0">
                <a:latin typeface="Calibri" panose="020F0502020204030204" pitchFamily="34" charset="0"/>
                <a:ea typeface="Times New Roman" panose="02020603050405020304" pitchFamily="18" charset="0"/>
                <a:cs typeface="Times New Roman" panose="02020603050405020304" pitchFamily="18" charset="0"/>
              </a:rPr>
              <a:t>sertifikalandırma (Öğrenci </a:t>
            </a:r>
            <a:r>
              <a:rPr lang="tr-TR" dirty="0">
                <a:latin typeface="Calibri" panose="020F0502020204030204" pitchFamily="34" charset="0"/>
                <a:ea typeface="Times New Roman" panose="02020603050405020304" pitchFamily="18" charset="0"/>
                <a:cs typeface="Times New Roman" panose="02020603050405020304" pitchFamily="18" charset="0"/>
              </a:rPr>
              <a:t>kabullerine yönelik açık kriterler </a:t>
            </a:r>
            <a:r>
              <a:rPr lang="tr-TR" dirty="0" smtClean="0">
                <a:latin typeface="Calibri" panose="020F0502020204030204" pitchFamily="34" charset="0"/>
                <a:ea typeface="Times New Roman" panose="02020603050405020304" pitchFamily="18" charset="0"/>
                <a:cs typeface="Times New Roman" panose="02020603050405020304" pitchFamily="18" charset="0"/>
              </a:rPr>
              <a:t>belirlemek, </a:t>
            </a:r>
            <a:r>
              <a:rPr lang="tr-TR" dirty="0">
                <a:latin typeface="Calibri" panose="020F0502020204030204" pitchFamily="34" charset="0"/>
                <a:ea typeface="Times New Roman" panose="02020603050405020304" pitchFamily="18" charset="0"/>
                <a:cs typeface="Times New Roman" panose="02020603050405020304" pitchFamily="18" charset="0"/>
              </a:rPr>
              <a:t>diploma, derece ve diğer yeterliliklerin tanınması ve sertifikalandırılması ile ilgili olarak önceden tanımlanmış ve yayımlanmış kuralları tutarlı ve kalıcı bir şekilde </a:t>
            </a:r>
            <a:r>
              <a:rPr lang="tr-TR" dirty="0" smtClean="0">
                <a:latin typeface="Calibri" panose="020F0502020204030204" pitchFamily="34" charset="0"/>
                <a:ea typeface="Times New Roman" panose="02020603050405020304" pitchFamily="18" charset="0"/>
                <a:cs typeface="Times New Roman" panose="02020603050405020304" pitchFamily="18" charset="0"/>
              </a:rPr>
              <a:t>uygulamak.)</a:t>
            </a:r>
          </a:p>
        </p:txBody>
      </p:sp>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3915" y="2394848"/>
            <a:ext cx="4223792" cy="2140002"/>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30</a:t>
            </a:fld>
            <a:endParaRPr lang="tr-TR" sz="2400" dirty="0"/>
          </a:p>
        </p:txBody>
      </p:sp>
    </p:spTree>
    <p:extLst>
      <p:ext uri="{BB962C8B-B14F-4D97-AF65-F5344CB8AC3E}">
        <p14:creationId xmlns:p14="http://schemas.microsoft.com/office/powerpoint/2010/main" val="318068188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14" name="Unvan 1"/>
          <p:cNvSpPr txBox="1">
            <a:spLocks/>
          </p:cNvSpPr>
          <p:nvPr/>
        </p:nvSpPr>
        <p:spPr>
          <a:xfrm>
            <a:off x="4655840" y="875296"/>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000" b="1" dirty="0" smtClean="0">
                <a:solidFill>
                  <a:srgbClr val="F9D1A9"/>
                </a:solidFill>
                <a:latin typeface="Calibri" panose="020F0502020204030204" pitchFamily="34" charset="0"/>
                <a:cs typeface="Times New Roman" panose="02020603050405020304" pitchFamily="18" charset="0"/>
              </a:rPr>
              <a:t>EĞİTİM - ÖĞRETİM</a:t>
            </a:r>
            <a:endParaRPr lang="en-US" sz="2800" b="1" dirty="0">
              <a:solidFill>
                <a:srgbClr val="F9D1A9"/>
              </a:solidFill>
              <a:latin typeface="Calibri" panose="020F0502020204030204" pitchFamily="34" charset="0"/>
              <a:cs typeface="Times New Roman" panose="02020603050405020304" pitchFamily="18" charset="0"/>
            </a:endParaRPr>
          </a:p>
        </p:txBody>
      </p:sp>
      <p:sp>
        <p:nvSpPr>
          <p:cNvPr id="5" name="Dikdörtgen 4"/>
          <p:cNvSpPr/>
          <p:nvPr/>
        </p:nvSpPr>
        <p:spPr>
          <a:xfrm>
            <a:off x="1271853" y="1919355"/>
            <a:ext cx="9577064" cy="2939266"/>
          </a:xfrm>
          <a:prstGeom prst="rect">
            <a:avLst/>
          </a:prstGeom>
        </p:spPr>
        <p:txBody>
          <a:bodyPr wrap="square">
            <a:spAutoFit/>
          </a:bodyPr>
          <a:lstStyle/>
          <a:p>
            <a:pPr marL="285750" indent="-285750" algn="just">
              <a:spcBef>
                <a:spcPts val="1800"/>
              </a:spcBef>
              <a:spcAft>
                <a:spcPts val="1200"/>
              </a:spcAft>
              <a:buFont typeface="Wingdings" panose="05000000000000000000" pitchFamily="2" charset="2"/>
              <a:buChar char="Ø"/>
            </a:pPr>
            <a:r>
              <a:rPr lang="tr-TR" sz="2000" dirty="0" smtClean="0">
                <a:latin typeface="Calibri" panose="020F0502020204030204" pitchFamily="34" charset="0"/>
                <a:ea typeface="Times New Roman" panose="02020603050405020304" pitchFamily="18" charset="0"/>
                <a:cs typeface="Times New Roman" panose="02020603050405020304" pitchFamily="18" charset="0"/>
              </a:rPr>
              <a:t>Eğitim-Öğretim </a:t>
            </a:r>
            <a:r>
              <a:rPr lang="tr-TR" sz="2000" dirty="0">
                <a:latin typeface="Calibri" panose="020F0502020204030204" pitchFamily="34" charset="0"/>
                <a:ea typeface="Times New Roman" panose="02020603050405020304" pitchFamily="18" charset="0"/>
                <a:cs typeface="Times New Roman" panose="02020603050405020304" pitchFamily="18" charset="0"/>
              </a:rPr>
              <a:t>Kadrosu; Kurum, eğitim-öğretim kadrosunun işe alınması, atanması, yükseltilmesi ve ders görevlendirmesi ile ilgili tüm süreçlerde adil ve açık </a:t>
            </a:r>
            <a:r>
              <a:rPr lang="tr-TR" sz="2000" dirty="0" smtClean="0">
                <a:latin typeface="Calibri" panose="020F0502020204030204" pitchFamily="34" charset="0"/>
                <a:ea typeface="Times New Roman" panose="02020603050405020304" pitchFamily="18" charset="0"/>
                <a:cs typeface="Times New Roman" panose="02020603050405020304" pitchFamily="18" charset="0"/>
              </a:rPr>
              <a:t>olmalıdır. (Programlarının </a:t>
            </a:r>
            <a:r>
              <a:rPr lang="tr-TR" sz="2000" dirty="0">
                <a:latin typeface="Calibri" panose="020F0502020204030204" pitchFamily="34" charset="0"/>
                <a:ea typeface="Times New Roman" panose="02020603050405020304" pitchFamily="18" charset="0"/>
                <a:cs typeface="Times New Roman" panose="02020603050405020304" pitchFamily="18" charset="0"/>
              </a:rPr>
              <a:t>eğitim-öğretim amaçlarına ulaştığından ve öğrencilerin ve toplumun ihtiyaçlarına cevap verdiğinden emin olmak için paydaşlarını düzenli olarak </a:t>
            </a:r>
            <a:r>
              <a:rPr lang="tr-TR" sz="2000" dirty="0" smtClean="0">
                <a:latin typeface="Calibri" panose="020F0502020204030204" pitchFamily="34" charset="0"/>
                <a:ea typeface="Times New Roman" panose="02020603050405020304" pitchFamily="18" charset="0"/>
                <a:cs typeface="Times New Roman" panose="02020603050405020304" pitchFamily="18" charset="0"/>
              </a:rPr>
              <a:t>izlemek </a:t>
            </a:r>
            <a:r>
              <a:rPr lang="tr-TR" sz="2000" dirty="0">
                <a:latin typeface="Calibri" panose="020F0502020204030204" pitchFamily="34" charset="0"/>
                <a:ea typeface="Times New Roman" panose="02020603050405020304" pitchFamily="18" charset="0"/>
                <a:cs typeface="Times New Roman" panose="02020603050405020304" pitchFamily="18" charset="0"/>
              </a:rPr>
              <a:t>ve programlarını periyodik olarak gözden geçirerek </a:t>
            </a:r>
            <a:r>
              <a:rPr lang="tr-TR" sz="2000" dirty="0" smtClean="0">
                <a:latin typeface="Calibri" panose="020F0502020204030204" pitchFamily="34" charset="0"/>
                <a:ea typeface="Times New Roman" panose="02020603050405020304" pitchFamily="18" charset="0"/>
                <a:cs typeface="Times New Roman" panose="02020603050405020304" pitchFamily="18" charset="0"/>
              </a:rPr>
              <a:t>güncellemek.)</a:t>
            </a:r>
          </a:p>
          <a:p>
            <a:pPr marL="285750" indent="-285750" algn="just">
              <a:spcBef>
                <a:spcPts val="1800"/>
              </a:spcBef>
              <a:spcAft>
                <a:spcPts val="1200"/>
              </a:spcAft>
              <a:buFont typeface="Wingdings" panose="05000000000000000000" pitchFamily="2" charset="2"/>
              <a:buChar char="Ø"/>
            </a:pPr>
            <a:r>
              <a:rPr lang="tr-TR" sz="2000" dirty="0" smtClean="0">
                <a:latin typeface="Calibri" panose="020F0502020204030204" pitchFamily="34" charset="0"/>
                <a:ea typeface="Times New Roman" panose="02020603050405020304" pitchFamily="18" charset="0"/>
                <a:cs typeface="Times New Roman" panose="02020603050405020304" pitchFamily="18" charset="0"/>
              </a:rPr>
              <a:t>Öğrenme </a:t>
            </a:r>
            <a:r>
              <a:rPr lang="tr-TR" sz="2000" dirty="0">
                <a:latin typeface="Calibri" panose="020F0502020204030204" pitchFamily="34" charset="0"/>
                <a:ea typeface="Times New Roman" panose="02020603050405020304" pitchFamily="18" charset="0"/>
                <a:cs typeface="Times New Roman" panose="02020603050405020304" pitchFamily="18" charset="0"/>
              </a:rPr>
              <a:t>Kaynakları, Erişilebilirlik ve Destekler; E</a:t>
            </a:r>
            <a:r>
              <a:rPr lang="tr-TR" sz="2000" dirty="0" smtClean="0">
                <a:latin typeface="Calibri" panose="020F0502020204030204" pitchFamily="34" charset="0"/>
                <a:ea typeface="Times New Roman" panose="02020603050405020304" pitchFamily="18" charset="0"/>
                <a:cs typeface="Times New Roman" panose="02020603050405020304" pitchFamily="18" charset="0"/>
              </a:rPr>
              <a:t>ğitim-öğretim </a:t>
            </a:r>
            <a:r>
              <a:rPr lang="tr-TR" sz="2000" dirty="0">
                <a:latin typeface="Calibri" panose="020F0502020204030204" pitchFamily="34" charset="0"/>
                <a:ea typeface="Times New Roman" panose="02020603050405020304" pitchFamily="18" charset="0"/>
                <a:cs typeface="Times New Roman" panose="02020603050405020304" pitchFamily="18" charset="0"/>
              </a:rPr>
              <a:t>faaliyetlerini yürütmek için uygun mali kaynaklara sahip </a:t>
            </a:r>
            <a:r>
              <a:rPr lang="tr-TR" sz="2000" dirty="0" smtClean="0">
                <a:latin typeface="Calibri" panose="020F0502020204030204" pitchFamily="34" charset="0"/>
                <a:ea typeface="Times New Roman" panose="02020603050405020304" pitchFamily="18" charset="0"/>
                <a:cs typeface="Times New Roman" panose="02020603050405020304" pitchFamily="18" charset="0"/>
              </a:rPr>
              <a:t>olmak </a:t>
            </a:r>
            <a:r>
              <a:rPr lang="tr-TR" sz="2000" dirty="0">
                <a:latin typeface="Calibri" panose="020F0502020204030204" pitchFamily="34" charset="0"/>
                <a:ea typeface="Times New Roman" panose="02020603050405020304" pitchFamily="18" charset="0"/>
                <a:cs typeface="Times New Roman" panose="02020603050405020304" pitchFamily="18" charset="0"/>
              </a:rPr>
              <a:t>ve öğrenme olanaklarının tüm öğrenciler için yeterli ve erişilebilir olmasını güvence altına </a:t>
            </a:r>
            <a:r>
              <a:rPr lang="tr-TR" sz="2000" dirty="0" smtClean="0">
                <a:latin typeface="Calibri" panose="020F0502020204030204" pitchFamily="34" charset="0"/>
                <a:ea typeface="Times New Roman" panose="02020603050405020304" pitchFamily="18" charset="0"/>
                <a:cs typeface="Times New Roman" panose="02020603050405020304" pitchFamily="18" charset="0"/>
              </a:rPr>
              <a:t>almak.</a:t>
            </a: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31</a:t>
            </a:fld>
            <a:endParaRPr lang="tr-TR" sz="2400" dirty="0"/>
          </a:p>
        </p:txBody>
      </p:sp>
    </p:spTree>
    <p:extLst>
      <p:ext uri="{BB962C8B-B14F-4D97-AF65-F5344CB8AC3E}">
        <p14:creationId xmlns:p14="http://schemas.microsoft.com/office/powerpoint/2010/main" val="198351374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148683" y="1010553"/>
            <a:ext cx="9577064" cy="5027017"/>
          </a:xfrm>
          <a:prstGeom prst="rect">
            <a:avLst/>
          </a:prstGeom>
        </p:spPr>
        <p:txBody>
          <a:bodyPr wrap="square">
            <a:spAutoFit/>
          </a:bodyPr>
          <a:lstStyle/>
          <a:p>
            <a:pPr marL="285750" indent="-285750" algn="just">
              <a:lnSpc>
                <a:spcPts val="1400"/>
              </a:lnSpc>
              <a:spcBef>
                <a:spcPts val="1800"/>
              </a:spcBef>
              <a:spcAft>
                <a:spcPts val="12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Kurumda eğitim-öğretim programları nasıl tasarlanmaktadır? Bu sürecin sürekliliği nasıl güvence altına </a:t>
            </a:r>
            <a:r>
              <a:rPr lang="tr-TR" dirty="0" smtClean="0">
                <a:latin typeface="Calibri" panose="020F0502020204030204" pitchFamily="34" charset="0"/>
                <a:ea typeface="Calibri" panose="020F0502020204030204" pitchFamily="34" charset="0"/>
              </a:rPr>
              <a:t>alınmaktadır?</a:t>
            </a:r>
          </a:p>
          <a:p>
            <a:pPr marL="285750" indent="-285750" algn="just">
              <a:lnSpc>
                <a:spcPts val="1400"/>
              </a:lnSpc>
              <a:spcBef>
                <a:spcPts val="1800"/>
              </a:spcBef>
              <a:spcAft>
                <a:spcPts val="1200"/>
              </a:spcAft>
              <a:buFont typeface="Wingdings" panose="05000000000000000000" pitchFamily="2" charset="2"/>
              <a:buChar char="Ø"/>
            </a:pPr>
            <a:r>
              <a:rPr lang="tr-TR" dirty="0" smtClean="0">
                <a:latin typeface="Calibri" panose="020F0502020204030204" pitchFamily="34" charset="0"/>
                <a:ea typeface="Calibri" panose="020F0502020204030204" pitchFamily="34" charset="0"/>
              </a:rPr>
              <a:t>Programların </a:t>
            </a:r>
            <a:r>
              <a:rPr lang="tr-TR" dirty="0">
                <a:latin typeface="Calibri" panose="020F0502020204030204" pitchFamily="34" charset="0"/>
                <a:ea typeface="Calibri" panose="020F0502020204030204" pitchFamily="34" charset="0"/>
              </a:rPr>
              <a:t>tasarımında paydaş görüşleri hangi yöntemlerle alınmaktadır? Bunlar program tasarımlarına nasıl </a:t>
            </a:r>
            <a:r>
              <a:rPr lang="tr-TR" dirty="0" smtClean="0">
                <a:latin typeface="Calibri" panose="020F0502020204030204" pitchFamily="34" charset="0"/>
                <a:ea typeface="Calibri" panose="020F0502020204030204" pitchFamily="34" charset="0"/>
              </a:rPr>
              <a:t>yansıtılmaktadır?</a:t>
            </a:r>
          </a:p>
          <a:p>
            <a:pPr marL="285750" indent="-285750" algn="just">
              <a:lnSpc>
                <a:spcPts val="1400"/>
              </a:lnSpc>
              <a:spcBef>
                <a:spcPts val="1800"/>
              </a:spcBef>
              <a:spcAft>
                <a:spcPts val="1200"/>
              </a:spcAft>
              <a:buFont typeface="Wingdings" panose="05000000000000000000" pitchFamily="2" charset="2"/>
              <a:buChar char="Ø"/>
            </a:pPr>
            <a:r>
              <a:rPr lang="tr-TR" dirty="0" smtClean="0">
                <a:latin typeface="Calibri" panose="020F0502020204030204" pitchFamily="34" charset="0"/>
                <a:ea typeface="Calibri" panose="020F0502020204030204" pitchFamily="34" charset="0"/>
              </a:rPr>
              <a:t>Tasarlanan </a:t>
            </a:r>
            <a:r>
              <a:rPr lang="tr-TR" dirty="0">
                <a:latin typeface="Calibri" panose="020F0502020204030204" pitchFamily="34" charset="0"/>
                <a:ea typeface="Calibri" panose="020F0502020204030204" pitchFamily="34" charset="0"/>
              </a:rPr>
              <a:t>programlar konusunda paydaşlar nasıl </a:t>
            </a:r>
            <a:r>
              <a:rPr lang="tr-TR" dirty="0" smtClean="0">
                <a:latin typeface="Calibri" panose="020F0502020204030204" pitchFamily="34" charset="0"/>
                <a:ea typeface="Calibri" panose="020F0502020204030204" pitchFamily="34" charset="0"/>
              </a:rPr>
              <a:t>bilgilendirilmektedir?</a:t>
            </a:r>
          </a:p>
          <a:p>
            <a:pPr marL="285750" indent="-285750" algn="just">
              <a:lnSpc>
                <a:spcPts val="1400"/>
              </a:lnSpc>
              <a:spcBef>
                <a:spcPts val="1800"/>
              </a:spcBef>
              <a:spcAft>
                <a:spcPts val="1200"/>
              </a:spcAft>
              <a:buFont typeface="Wingdings" panose="05000000000000000000" pitchFamily="2" charset="2"/>
              <a:buChar char="Ø"/>
            </a:pPr>
            <a:r>
              <a:rPr lang="tr-TR" dirty="0" smtClean="0">
                <a:latin typeface="Calibri" panose="020F0502020204030204" pitchFamily="34" charset="0"/>
                <a:ea typeface="Calibri" panose="020F0502020204030204" pitchFamily="34" charset="0"/>
              </a:rPr>
              <a:t>Eğitim-öğretimin her seviyesinde öğrencilere araştırma yetkinliğini kazandırmak üzere projelerle desteklenen faaliyetler bulunmakta mıdır?</a:t>
            </a:r>
          </a:p>
          <a:p>
            <a:pPr marL="285750" indent="-285750" algn="just">
              <a:lnSpc>
                <a:spcPts val="1400"/>
              </a:lnSpc>
              <a:spcBef>
                <a:spcPts val="1800"/>
              </a:spcBef>
              <a:spcAft>
                <a:spcPts val="1200"/>
              </a:spcAft>
              <a:buFont typeface="Wingdings" panose="05000000000000000000" pitchFamily="2" charset="2"/>
              <a:buChar char="Ø"/>
            </a:pPr>
            <a:r>
              <a:rPr lang="tr-TR" dirty="0" smtClean="0">
                <a:latin typeface="Calibri" panose="020F0502020204030204" pitchFamily="34" charset="0"/>
                <a:ea typeface="Calibri" panose="020F0502020204030204" pitchFamily="34" charset="0"/>
              </a:rPr>
              <a:t>Her </a:t>
            </a:r>
            <a:r>
              <a:rPr lang="tr-TR" dirty="0">
                <a:latin typeface="Calibri" panose="020F0502020204030204" pitchFamily="34" charset="0"/>
                <a:ea typeface="Calibri" panose="020F0502020204030204" pitchFamily="34" charset="0"/>
              </a:rPr>
              <a:t>seviyede öğretim programı için hazırlanmış olan program ve ders bilgi paketleri ile programların eğitim amaçları ve kazanımlarının kurum içinde/dışında hangi ortamlarda/araçlarla </a:t>
            </a:r>
            <a:r>
              <a:rPr lang="tr-TR" dirty="0" smtClean="0">
                <a:latin typeface="Calibri" panose="020F0502020204030204" pitchFamily="34" charset="0"/>
                <a:ea typeface="Calibri" panose="020F0502020204030204" pitchFamily="34" charset="0"/>
              </a:rPr>
              <a:t>paylaşılmaktadır?</a:t>
            </a:r>
          </a:p>
          <a:p>
            <a:pPr marL="285750" indent="-285750" algn="just">
              <a:spcBef>
                <a:spcPts val="1800"/>
              </a:spcBef>
              <a:spcAft>
                <a:spcPts val="12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Programların çıktılarının TYYÇ ile uyumu nasıl sağlanmaktadır?</a:t>
            </a:r>
            <a:endParaRPr lang="tr-TR" dirty="0">
              <a:latin typeface="Calibri" panose="020F0502020204030204" pitchFamily="34" charset="0"/>
            </a:endParaRPr>
          </a:p>
          <a:p>
            <a:pPr marL="285750" indent="-285750" algn="just">
              <a:spcBef>
                <a:spcPts val="1800"/>
              </a:spcBef>
              <a:spcAft>
                <a:spcPts val="12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Programlarda öğrencilerin yurt içinde ve yurt dışındaki iş yeri ortamlarında gerçekleşen mesleki uygulama/alan çalışması ve stajlarının iş yükleri programlara nasıl yansıtılmaktadır</a:t>
            </a:r>
            <a:r>
              <a:rPr lang="tr-TR" dirty="0" smtClean="0">
                <a:latin typeface="Calibri" panose="020F0502020204030204" pitchFamily="34" charset="0"/>
                <a:ea typeface="Calibri" panose="020F0502020204030204" pitchFamily="34" charset="0"/>
              </a:rPr>
              <a:t>?</a:t>
            </a:r>
            <a:endParaRPr lang="tr-TR" dirty="0">
              <a:latin typeface="Calibri" panose="020F0502020204030204" pitchFamily="34" charset="0"/>
              <a:ea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32</a:t>
            </a:fld>
            <a:endParaRPr lang="tr-TR" sz="2400" dirty="0"/>
          </a:p>
        </p:txBody>
      </p:sp>
      <p:sp>
        <p:nvSpPr>
          <p:cNvPr id="10" name="Unvan 1"/>
          <p:cNvSpPr txBox="1">
            <a:spLocks/>
          </p:cNvSpPr>
          <p:nvPr/>
        </p:nvSpPr>
        <p:spPr>
          <a:xfrm>
            <a:off x="3143672" y="116632"/>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272431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148683" y="873171"/>
            <a:ext cx="9577064" cy="6247864"/>
          </a:xfrm>
          <a:prstGeom prst="rect">
            <a:avLst/>
          </a:prstGeom>
        </p:spPr>
        <p:txBody>
          <a:bodyPr wrap="square">
            <a:spAutoFit/>
          </a:bodyPr>
          <a:lstStyle/>
          <a:p>
            <a:pPr marL="285750" indent="-285750" algn="just">
              <a:lnSpc>
                <a:spcPts val="1400"/>
              </a:lnSpc>
              <a:spcBef>
                <a:spcPts val="1800"/>
              </a:spcBef>
              <a:spcAft>
                <a:spcPts val="1200"/>
              </a:spcAft>
              <a:buFont typeface="Wingdings" panose="05000000000000000000" pitchFamily="2" charset="2"/>
              <a:buChar char="Ø"/>
            </a:pPr>
            <a:r>
              <a:rPr lang="tr-TR" dirty="0">
                <a:latin typeface="Calibri" panose="020F0502020204030204" pitchFamily="34" charset="0"/>
              </a:rPr>
              <a:t>Programların gözden geçirilmesi ve güncellenmesi hangi sıklıkta ve ne tür yöntemler kullanılarak yapılmaktadır?</a:t>
            </a:r>
          </a:p>
          <a:p>
            <a:pPr marL="285750" indent="-285750" algn="just">
              <a:lnSpc>
                <a:spcPts val="1400"/>
              </a:lnSpc>
              <a:spcBef>
                <a:spcPts val="1800"/>
              </a:spcBef>
              <a:spcAft>
                <a:spcPts val="1200"/>
              </a:spcAft>
              <a:buFont typeface="Wingdings" panose="05000000000000000000" pitchFamily="2" charset="2"/>
              <a:buChar char="Ø"/>
            </a:pPr>
            <a:r>
              <a:rPr lang="tr-TR" dirty="0" smtClean="0">
                <a:latin typeface="Calibri" panose="020F0502020204030204" pitchFamily="34" charset="0"/>
              </a:rPr>
              <a:t>Program </a:t>
            </a:r>
            <a:r>
              <a:rPr lang="tr-TR" dirty="0">
                <a:latin typeface="Calibri" panose="020F0502020204030204" pitchFamily="34" charset="0"/>
              </a:rPr>
              <a:t>güncelleme çalışmalarına paydaşlar nasıl katkı vermektedir?  Paydaş katkısının nasıl alındığını açıklayan tanımlı bir süreci var mıdır?</a:t>
            </a:r>
          </a:p>
          <a:p>
            <a:pPr marL="285750" indent="-285750" algn="just">
              <a:lnSpc>
                <a:spcPts val="1400"/>
              </a:lnSpc>
              <a:spcBef>
                <a:spcPts val="1800"/>
              </a:spcBef>
              <a:spcAft>
                <a:spcPts val="1200"/>
              </a:spcAft>
              <a:buFont typeface="Wingdings" panose="05000000000000000000" pitchFamily="2" charset="2"/>
              <a:buChar char="Ø"/>
            </a:pPr>
            <a:r>
              <a:rPr lang="tr-TR" dirty="0">
                <a:latin typeface="Calibri" panose="020F0502020204030204" pitchFamily="34" charset="0"/>
              </a:rPr>
              <a:t>Kurum</a:t>
            </a:r>
            <a:r>
              <a:rPr lang="tr-TR" dirty="0">
                <a:latin typeface="Calibri" panose="020F0502020204030204" pitchFamily="34" charset="0"/>
              </a:rPr>
              <a:t>, tüm programlarında eğitim amaçlarına ve öğrenme çıktılarına ulaşılmasını nasıl güvence altına almaktadır?</a:t>
            </a:r>
          </a:p>
          <a:p>
            <a:pPr marL="285750" indent="-285750" algn="just">
              <a:lnSpc>
                <a:spcPts val="1400"/>
              </a:lnSpc>
              <a:spcBef>
                <a:spcPts val="1800"/>
              </a:spcBef>
              <a:spcAft>
                <a:spcPts val="1200"/>
              </a:spcAft>
              <a:buFont typeface="Wingdings" panose="05000000000000000000" pitchFamily="2" charset="2"/>
              <a:buChar char="Ø"/>
            </a:pPr>
            <a:r>
              <a:rPr lang="tr-TR" dirty="0">
                <a:latin typeface="Calibri" panose="020F0502020204030204" pitchFamily="34" charset="0"/>
              </a:rPr>
              <a:t>Program </a:t>
            </a:r>
            <a:r>
              <a:rPr lang="tr-TR" dirty="0">
                <a:latin typeface="Calibri" panose="020F0502020204030204" pitchFamily="34" charset="0"/>
              </a:rPr>
              <a:t>çıktılarına ulaşılıp ulaşılmadığının izlenmesi amacıyla hangi mekanizmalar </a:t>
            </a:r>
            <a:r>
              <a:rPr lang="tr-TR" dirty="0">
                <a:latin typeface="Calibri" panose="020F0502020204030204" pitchFamily="34" charset="0"/>
              </a:rPr>
              <a:t>kullanılmaktadır?</a:t>
            </a:r>
          </a:p>
          <a:p>
            <a:pPr marL="285750" indent="-285750" algn="just">
              <a:lnSpc>
                <a:spcPts val="1400"/>
              </a:lnSpc>
              <a:spcBef>
                <a:spcPts val="1800"/>
              </a:spcBef>
              <a:spcAft>
                <a:spcPts val="1200"/>
              </a:spcAft>
              <a:buFont typeface="Wingdings" panose="05000000000000000000" pitchFamily="2" charset="2"/>
              <a:buChar char="Ø"/>
            </a:pPr>
            <a:r>
              <a:rPr lang="tr-TR" dirty="0">
                <a:latin typeface="Calibri" panose="020F0502020204030204" pitchFamily="34" charset="0"/>
              </a:rPr>
              <a:t>Program çıktılarına ulaşılıp ulaşılmadığının izlenmesi amacıyla hangi mekanizmalar kullanılmaktadır?</a:t>
            </a:r>
            <a:endParaRPr lang="tr-TR" dirty="0">
              <a:latin typeface="Calibri" panose="020F0502020204030204" pitchFamily="34" charset="0"/>
            </a:endParaRPr>
          </a:p>
          <a:p>
            <a:pPr marL="285750" indent="-285750" algn="just">
              <a:lnSpc>
                <a:spcPts val="1400"/>
              </a:lnSpc>
              <a:spcBef>
                <a:spcPts val="1800"/>
              </a:spcBef>
              <a:spcAft>
                <a:spcPts val="1200"/>
              </a:spcAft>
              <a:buFont typeface="Wingdings" panose="05000000000000000000" pitchFamily="2" charset="2"/>
              <a:buChar char="Ø"/>
            </a:pPr>
            <a:r>
              <a:rPr lang="tr-TR" dirty="0">
                <a:latin typeface="Calibri" panose="020F0502020204030204" pitchFamily="34" charset="0"/>
              </a:rPr>
              <a:t>Program </a:t>
            </a:r>
            <a:r>
              <a:rPr lang="tr-TR" dirty="0">
                <a:latin typeface="Calibri" panose="020F0502020204030204" pitchFamily="34" charset="0"/>
              </a:rPr>
              <a:t>çıktılarına ulaşılamadığı durumlarda iyileştirme çalışmaları nasıl </a:t>
            </a:r>
            <a:r>
              <a:rPr lang="tr-TR" dirty="0">
                <a:latin typeface="Calibri" panose="020F0502020204030204" pitchFamily="34" charset="0"/>
              </a:rPr>
              <a:t>gerçekleştirilmektedir?</a:t>
            </a:r>
          </a:p>
          <a:p>
            <a:pPr marL="285750" indent="-285750" algn="just">
              <a:lnSpc>
                <a:spcPts val="1400"/>
              </a:lnSpc>
              <a:spcBef>
                <a:spcPts val="1800"/>
              </a:spcBef>
              <a:spcAft>
                <a:spcPts val="1200"/>
              </a:spcAft>
              <a:buFont typeface="Wingdings" panose="05000000000000000000" pitchFamily="2" charset="2"/>
              <a:buChar char="Ø"/>
            </a:pPr>
            <a:r>
              <a:rPr lang="tr-TR" dirty="0">
                <a:latin typeface="Calibri" panose="020F0502020204030204" pitchFamily="34" charset="0"/>
              </a:rPr>
              <a:t>Yapılan </a:t>
            </a:r>
            <a:r>
              <a:rPr lang="tr-TR" dirty="0">
                <a:latin typeface="Calibri" panose="020F0502020204030204" pitchFamily="34" charset="0"/>
              </a:rPr>
              <a:t>iyileştirmeler ve değişiklikler konusunda tüm paydaşlar nasıl </a:t>
            </a:r>
            <a:r>
              <a:rPr lang="tr-TR" dirty="0">
                <a:latin typeface="Calibri" panose="020F0502020204030204" pitchFamily="34" charset="0"/>
              </a:rPr>
              <a:t>bilgilendirilmektedir?</a:t>
            </a:r>
          </a:p>
          <a:p>
            <a:pPr marL="285750" indent="-285750" algn="just">
              <a:lnSpc>
                <a:spcPts val="1400"/>
              </a:lnSpc>
              <a:spcBef>
                <a:spcPts val="1800"/>
              </a:spcBef>
              <a:spcAft>
                <a:spcPts val="1200"/>
              </a:spcAft>
              <a:buFont typeface="Wingdings" panose="05000000000000000000" pitchFamily="2" charset="2"/>
              <a:buChar char="Ø"/>
            </a:pPr>
            <a:r>
              <a:rPr lang="tr-TR" dirty="0">
                <a:latin typeface="Calibri" panose="020F0502020204030204" pitchFamily="34" charset="0"/>
              </a:rPr>
              <a:t>Akredite </a:t>
            </a:r>
            <a:r>
              <a:rPr lang="tr-TR" dirty="0">
                <a:latin typeface="Calibri" panose="020F0502020204030204" pitchFamily="34" charset="0"/>
              </a:rPr>
              <a:t>olmak isteyen programlar nasıl desteklenmektedir?</a:t>
            </a:r>
          </a:p>
          <a:p>
            <a:pPr marL="285750" indent="-285750" algn="just">
              <a:lnSpc>
                <a:spcPts val="1400"/>
              </a:lnSpc>
              <a:spcBef>
                <a:spcPts val="18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lnSpc>
                <a:spcPts val="1400"/>
              </a:lnSpc>
              <a:spcBef>
                <a:spcPts val="1800"/>
              </a:spcBef>
              <a:spcAft>
                <a:spcPts val="1200"/>
              </a:spcAft>
              <a:buFont typeface="Wingdings" panose="05000000000000000000" pitchFamily="2" charset="2"/>
              <a:buChar char="Ø"/>
            </a:pPr>
            <a:endParaRPr lang="tr-TR" dirty="0">
              <a:latin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33</a:t>
            </a:fld>
            <a:endParaRPr lang="tr-TR" sz="2400" dirty="0"/>
          </a:p>
        </p:txBody>
      </p:sp>
      <p:sp>
        <p:nvSpPr>
          <p:cNvPr id="10" name="Unvan 1"/>
          <p:cNvSpPr txBox="1">
            <a:spLocks/>
          </p:cNvSpPr>
          <p:nvPr/>
        </p:nvSpPr>
        <p:spPr>
          <a:xfrm>
            <a:off x="3431704" y="17316"/>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223649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148683" y="873171"/>
            <a:ext cx="9577064" cy="5670783"/>
          </a:xfrm>
          <a:prstGeom prst="rect">
            <a:avLst/>
          </a:prstGeom>
        </p:spPr>
        <p:txBody>
          <a:bodyPr wrap="square">
            <a:spAutoFit/>
          </a:bodyPr>
          <a:lstStyle/>
          <a:p>
            <a:pPr marL="285750" indent="-285750" algn="just">
              <a:lnSpc>
                <a:spcPts val="1300"/>
              </a:lnSpc>
              <a:spcBef>
                <a:spcPts val="1800"/>
              </a:spcBef>
              <a:spcAft>
                <a:spcPts val="1200"/>
              </a:spcAft>
              <a:buFont typeface="Wingdings" panose="05000000000000000000" pitchFamily="2" charset="2"/>
              <a:buChar char="Ø"/>
            </a:pPr>
            <a:r>
              <a:rPr lang="tr-TR" dirty="0" smtClean="0">
                <a:latin typeface="Calibri" panose="020F0502020204030204" pitchFamily="34" charset="0"/>
              </a:rPr>
              <a:t>Kurumda </a:t>
            </a:r>
            <a:r>
              <a:rPr lang="tr-TR" dirty="0">
                <a:latin typeface="Calibri" panose="020F0502020204030204" pitchFamily="34" charset="0"/>
              </a:rPr>
              <a:t>öğrenci merkezli öğrenme (aktif) konusunda uygulanan politikalar nelerdir? Kurumun öğrenci merkezli eğitim konusundaki politikası nedir?</a:t>
            </a:r>
          </a:p>
          <a:p>
            <a:pPr marL="285750" indent="-285750" algn="just">
              <a:lnSpc>
                <a:spcPts val="1300"/>
              </a:lnSpc>
              <a:spcBef>
                <a:spcPts val="1800"/>
              </a:spcBef>
              <a:spcAft>
                <a:spcPts val="1200"/>
              </a:spcAft>
              <a:buFont typeface="Wingdings" panose="05000000000000000000" pitchFamily="2" charset="2"/>
              <a:buChar char="Ø"/>
            </a:pPr>
            <a:r>
              <a:rPr lang="tr-TR" dirty="0" smtClean="0">
                <a:latin typeface="Calibri" panose="020F0502020204030204" pitchFamily="34" charset="0"/>
              </a:rPr>
              <a:t>Öğrenci </a:t>
            </a:r>
            <a:r>
              <a:rPr lang="tr-TR" dirty="0">
                <a:latin typeface="Calibri" panose="020F0502020204030204" pitchFamily="34" charset="0"/>
              </a:rPr>
              <a:t>merkezli eğitim politikası doğrultusunda yapılan uygulamaların yayılımı nasıl sağlanmaktadır? Bu politikanın kurumdaki bilinirlik düzeyi nedir?</a:t>
            </a:r>
          </a:p>
          <a:p>
            <a:pPr marL="285750" indent="-285750" algn="just">
              <a:lnSpc>
                <a:spcPts val="1300"/>
              </a:lnSpc>
              <a:spcBef>
                <a:spcPts val="1800"/>
              </a:spcBef>
              <a:spcAft>
                <a:spcPts val="1200"/>
              </a:spcAft>
              <a:buFont typeface="Wingdings" panose="05000000000000000000" pitchFamily="2" charset="2"/>
              <a:buChar char="Ø"/>
            </a:pPr>
            <a:r>
              <a:rPr lang="tr-TR" dirty="0" smtClean="0">
                <a:latin typeface="Calibri" panose="020F0502020204030204" pitchFamily="34" charset="0"/>
              </a:rPr>
              <a:t>Kurumda </a:t>
            </a:r>
            <a:r>
              <a:rPr lang="tr-TR" dirty="0">
                <a:latin typeface="Calibri" panose="020F0502020204030204" pitchFamily="34" charset="0"/>
              </a:rPr>
              <a:t>öğrenci merkezli eğitim modeli ve/veya aktif öğrenme konusunda öğretim üyelerinin yetkinliklerinin geliştirilmesi nasıl sağlanmaktadır?</a:t>
            </a:r>
          </a:p>
          <a:p>
            <a:pPr marL="285750" indent="-285750" algn="just">
              <a:lnSpc>
                <a:spcPts val="1300"/>
              </a:lnSpc>
              <a:spcBef>
                <a:spcPts val="1800"/>
              </a:spcBef>
              <a:spcAft>
                <a:spcPts val="1200"/>
              </a:spcAft>
              <a:buFont typeface="Wingdings" panose="05000000000000000000" pitchFamily="2" charset="2"/>
              <a:buChar char="Ø"/>
            </a:pPr>
            <a:r>
              <a:rPr lang="tr-TR" dirty="0" smtClean="0">
                <a:latin typeface="Calibri" panose="020F0502020204030204" pitchFamily="34" charset="0"/>
              </a:rPr>
              <a:t>Ders </a:t>
            </a:r>
            <a:r>
              <a:rPr lang="tr-TR" dirty="0">
                <a:latin typeface="Calibri" panose="020F0502020204030204" pitchFamily="34" charset="0"/>
              </a:rPr>
              <a:t>bilgi paketlerinde öğrenci iş yüküne dayalı kredi değerleri nasıl belirlenmektedir?</a:t>
            </a:r>
          </a:p>
          <a:p>
            <a:pPr marL="285750" indent="-285750" algn="just">
              <a:lnSpc>
                <a:spcPts val="1300"/>
              </a:lnSpc>
              <a:spcBef>
                <a:spcPts val="1800"/>
              </a:spcBef>
              <a:spcAft>
                <a:spcPts val="1200"/>
              </a:spcAft>
              <a:buFont typeface="Wingdings" panose="05000000000000000000" pitchFamily="2" charset="2"/>
              <a:buChar char="Ø"/>
            </a:pPr>
            <a:r>
              <a:rPr lang="tr-TR" dirty="0" smtClean="0">
                <a:latin typeface="Calibri" panose="020F0502020204030204" pitchFamily="34" charset="0"/>
              </a:rPr>
              <a:t>Öğrenci </a:t>
            </a:r>
            <a:r>
              <a:rPr lang="tr-TR" dirty="0">
                <a:latin typeface="Calibri" panose="020F0502020204030204" pitchFamily="34" charset="0"/>
              </a:rPr>
              <a:t>iş yüküne dayalı kredi değerlerinin belirlenmesinde öğrenci görüşleri nasıl alınmaktadır?</a:t>
            </a:r>
          </a:p>
          <a:p>
            <a:pPr marL="285750" indent="-285750" algn="just">
              <a:lnSpc>
                <a:spcPts val="1300"/>
              </a:lnSpc>
              <a:spcBef>
                <a:spcPts val="1800"/>
              </a:spcBef>
              <a:spcAft>
                <a:spcPts val="1200"/>
              </a:spcAft>
              <a:buFont typeface="Wingdings" panose="05000000000000000000" pitchFamily="2" charset="2"/>
              <a:buChar char="Ø"/>
            </a:pPr>
            <a:r>
              <a:rPr lang="tr-TR" dirty="0" smtClean="0">
                <a:latin typeface="Calibri" panose="020F0502020204030204" pitchFamily="34" charset="0"/>
              </a:rPr>
              <a:t>Öğrenci </a:t>
            </a:r>
            <a:r>
              <a:rPr lang="tr-TR" dirty="0">
                <a:latin typeface="Calibri" panose="020F0502020204030204" pitchFamily="34" charset="0"/>
              </a:rPr>
              <a:t>iş yükü esaslı kredi transfer sistemi uluslararası hareketlilik programlarında nasıl kullanılmaktadır?</a:t>
            </a:r>
          </a:p>
          <a:p>
            <a:pPr marL="285750" indent="-285750" algn="just">
              <a:lnSpc>
                <a:spcPts val="1300"/>
              </a:lnSpc>
              <a:spcBef>
                <a:spcPts val="1800"/>
              </a:spcBef>
              <a:spcAft>
                <a:spcPts val="1200"/>
              </a:spcAft>
              <a:buFont typeface="Wingdings" panose="05000000000000000000" pitchFamily="2" charset="2"/>
              <a:buChar char="Ø"/>
            </a:pPr>
            <a:r>
              <a:rPr lang="tr-TR" dirty="0" smtClean="0">
                <a:latin typeface="Calibri" panose="020F0502020204030204" pitchFamily="34" charset="0"/>
              </a:rPr>
              <a:t>Staj </a:t>
            </a:r>
            <a:r>
              <a:rPr lang="tr-TR" dirty="0">
                <a:latin typeface="Calibri" panose="020F0502020204030204" pitchFamily="34" charset="0"/>
              </a:rPr>
              <a:t>ve işyeri eğitimi gibi kurum dışı deneyim kazanma programları nasıl yürütülmektedir? Tanımlı süreçleri bulunmakta mıdır? Paydaşların katılımı nasıl güvence altına alınmaktadır?</a:t>
            </a:r>
          </a:p>
          <a:p>
            <a:pPr marL="285750" indent="-285750" algn="just">
              <a:lnSpc>
                <a:spcPts val="1300"/>
              </a:lnSpc>
              <a:spcBef>
                <a:spcPts val="1800"/>
              </a:spcBef>
              <a:spcAft>
                <a:spcPts val="1200"/>
              </a:spcAft>
              <a:buFont typeface="Wingdings" panose="05000000000000000000" pitchFamily="2" charset="2"/>
              <a:buChar char="Ø"/>
            </a:pPr>
            <a:r>
              <a:rPr lang="tr-TR" dirty="0" err="1" smtClean="0">
                <a:latin typeface="Calibri" panose="020F0502020204030204" pitchFamily="34" charset="0"/>
              </a:rPr>
              <a:t>Ku</a:t>
            </a:r>
            <a:r>
              <a:rPr lang="tr-TR" dirty="0" err="1">
                <a:latin typeface="Calibri" panose="020F0502020204030204" pitchFamily="34" charset="0"/>
              </a:rPr>
              <a:t>̈ltürel</a:t>
            </a:r>
            <a:r>
              <a:rPr lang="tr-TR" dirty="0">
                <a:latin typeface="Calibri" panose="020F0502020204030204" pitchFamily="34" charset="0"/>
              </a:rPr>
              <a:t> derinlik kazanımına yönelik ve farklı disiplinleri tanıma fırsatı veren seçmeli dersler bulunmakta mıdır ve öğrenciler bu derslere yönlendirilmekte midir?</a:t>
            </a:r>
          </a:p>
          <a:p>
            <a:pPr marL="285750" indent="-285750" algn="just">
              <a:lnSpc>
                <a:spcPts val="1300"/>
              </a:lnSpc>
              <a:spcBef>
                <a:spcPts val="1800"/>
              </a:spcBef>
              <a:spcAft>
                <a:spcPts val="1200"/>
              </a:spcAft>
              <a:buFont typeface="Wingdings" panose="05000000000000000000" pitchFamily="2" charset="2"/>
              <a:buChar char="Ø"/>
            </a:pPr>
            <a:endParaRPr lang="tr-TR" dirty="0">
              <a:latin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34</a:t>
            </a:fld>
            <a:endParaRPr lang="tr-TR" sz="2400" dirty="0"/>
          </a:p>
        </p:txBody>
      </p:sp>
      <p:sp>
        <p:nvSpPr>
          <p:cNvPr id="11" name="Unvan 1"/>
          <p:cNvSpPr txBox="1">
            <a:spLocks/>
          </p:cNvSpPr>
          <p:nvPr/>
        </p:nvSpPr>
        <p:spPr>
          <a:xfrm>
            <a:off x="3647728" y="7986"/>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089736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148683" y="873171"/>
            <a:ext cx="9339805" cy="5799023"/>
          </a:xfrm>
          <a:prstGeom prst="rect">
            <a:avLst/>
          </a:prstGeom>
        </p:spPr>
        <p:txBody>
          <a:bodyPr wrap="square">
            <a:spAutoFit/>
          </a:bodyPr>
          <a:lstStyle/>
          <a:p>
            <a:pPr marL="285750" indent="-285750" algn="just">
              <a:lnSpc>
                <a:spcPts val="1300"/>
              </a:lnSpc>
              <a:spcBef>
                <a:spcPts val="600"/>
              </a:spcBef>
              <a:spcAft>
                <a:spcPts val="1200"/>
              </a:spcAft>
              <a:buFont typeface="Wingdings" panose="05000000000000000000" pitchFamily="2" charset="2"/>
              <a:buChar char="Ø"/>
            </a:pPr>
            <a:r>
              <a:rPr lang="tr-TR" dirty="0">
                <a:latin typeface="Calibri" panose="020F0502020204030204" pitchFamily="34" charset="0"/>
              </a:rPr>
              <a:t>Kurumda seçmeli derslerin yönetimi nasıl sağlanmaktadır? Bu hususta kurumda uygulanan mekanizmalar nelerdir?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Kurumda </a:t>
            </a:r>
            <a:r>
              <a:rPr lang="tr-TR" dirty="0">
                <a:latin typeface="Calibri" panose="020F0502020204030204" pitchFamily="34" charset="0"/>
              </a:rPr>
              <a:t>öğrenci danışmanlık sistemi uygulamaları ne şekilde yürütülmektedir? Bunların etkililiği nasıl değerlendirilmektedir? Değerlendirme sonuçlarına göre ne yapılmaktadır?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Öğrencinin </a:t>
            </a:r>
            <a:r>
              <a:rPr lang="tr-TR" dirty="0">
                <a:latin typeface="Calibri" panose="020F0502020204030204" pitchFamily="34" charset="0"/>
              </a:rPr>
              <a:t>başarısını ölçme ve değerlendirmede (BDY) tanımlı süreçler nelerdir? Bu süreçler öğrencilere nasıl ilan edilmektedir? Tüm programlarda bu süreçlerin uygulanması nasıl güvence altına alınmaktadır?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Öğrencinin </a:t>
            </a:r>
            <a:r>
              <a:rPr lang="tr-TR" dirty="0">
                <a:latin typeface="Calibri" panose="020F0502020204030204" pitchFamily="34" charset="0"/>
              </a:rPr>
              <a:t>mezuniyet koşulları tanımlı mıdır?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Program </a:t>
            </a:r>
            <a:r>
              <a:rPr lang="tr-TR" dirty="0">
                <a:latin typeface="Calibri" panose="020F0502020204030204" pitchFamily="34" charset="0"/>
              </a:rPr>
              <a:t>ve ders öğrenme çıktıları BDY yoluyla nasıl ölçülmektedir</a:t>
            </a:r>
            <a:r>
              <a:rPr lang="tr-TR" dirty="0" smtClean="0">
                <a:latin typeface="Calibri" panose="020F0502020204030204" pitchFamily="34" charset="0"/>
              </a:rPr>
              <a:t>?</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BDY </a:t>
            </a:r>
            <a:r>
              <a:rPr lang="tr-TR" dirty="0">
                <a:latin typeface="Calibri" panose="020F0502020204030204" pitchFamily="34" charset="0"/>
              </a:rPr>
              <a:t>konusunda kurumda bilgilendirme ve eğitimler nasıl yapılmaktadır?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Kurumda</a:t>
            </a:r>
            <a:r>
              <a:rPr lang="tr-TR" dirty="0">
                <a:latin typeface="Calibri" panose="020F0502020204030204" pitchFamily="34" charset="0"/>
              </a:rPr>
              <a:t>, öğrencinin devamsızlığı veya sınava girmeyi engelleyen haklı ve geçerli nedenlerin oluşması durumunu kapsayan açık düzenlemeler nelerdir?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Öğrenci </a:t>
            </a:r>
            <a:r>
              <a:rPr lang="tr-TR" dirty="0">
                <a:latin typeface="Calibri" panose="020F0502020204030204" pitchFamily="34" charset="0"/>
              </a:rPr>
              <a:t>şikâyetleri hangi mekanizmalarla nasıl alınmaktadır? Bu şikâyetleri gidermek için uygulanan politika nedir?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Öğrencilerin </a:t>
            </a:r>
            <a:r>
              <a:rPr lang="tr-TR" dirty="0">
                <a:latin typeface="Calibri" panose="020F0502020204030204" pitchFamily="34" charset="0"/>
              </a:rPr>
              <a:t>genel (alana özgü olmayan) program öğrenme çıktılarını kazanmaları nasıl güvence altına alınmaktadır?</a:t>
            </a:r>
          </a:p>
          <a:p>
            <a:pPr marL="285750" indent="-285750" algn="just">
              <a:lnSpc>
                <a:spcPts val="1300"/>
              </a:lnSpc>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35</a:t>
            </a:fld>
            <a:endParaRPr lang="tr-TR" sz="2400" dirty="0"/>
          </a:p>
        </p:txBody>
      </p:sp>
      <p:sp>
        <p:nvSpPr>
          <p:cNvPr id="10" name="Unvan 1"/>
          <p:cNvSpPr txBox="1">
            <a:spLocks/>
          </p:cNvSpPr>
          <p:nvPr/>
        </p:nvSpPr>
        <p:spPr>
          <a:xfrm>
            <a:off x="3719736" y="57252"/>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339173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133048" y="548680"/>
            <a:ext cx="9339805" cy="7155805"/>
          </a:xfrm>
          <a:prstGeom prst="rect">
            <a:avLst/>
          </a:prstGeom>
        </p:spPr>
        <p:txBody>
          <a:bodyPr wrap="square">
            <a:spAutoFit/>
          </a:bodyPr>
          <a:lstStyle/>
          <a:p>
            <a:pPr marL="285750" indent="-285750" algn="just">
              <a:spcBef>
                <a:spcPts val="600"/>
              </a:spcBef>
              <a:spcAft>
                <a:spcPts val="1200"/>
              </a:spcAft>
              <a:buFont typeface="Wingdings" panose="05000000000000000000" pitchFamily="2" charset="2"/>
              <a:buChar char="Ø"/>
            </a:pPr>
            <a:r>
              <a:rPr lang="tr-TR" dirty="0" smtClean="0">
                <a:latin typeface="Calibri" panose="020F0502020204030204" pitchFamily="34" charset="0"/>
              </a:rPr>
              <a:t>Kurum</a:t>
            </a:r>
            <a:r>
              <a:rPr lang="tr-TR" dirty="0">
                <a:latin typeface="Calibri" panose="020F0502020204030204" pitchFamily="34" charset="0"/>
              </a:rPr>
              <a:t>, öğrenci kabullerinde açık ve tutarlı kriterler uygulanmakta mıdır? Özellikle merkezi yerleştirmeyle gelen öğrenci grupları dışında kalan yatay geçiş, YÖS, ÇAP, </a:t>
            </a:r>
            <a:r>
              <a:rPr lang="tr-TR" dirty="0" err="1">
                <a:latin typeface="Calibri" panose="020F0502020204030204" pitchFamily="34" charset="0"/>
              </a:rPr>
              <a:t>yandal</a:t>
            </a:r>
            <a:r>
              <a:rPr lang="tr-TR" dirty="0">
                <a:latin typeface="Calibri" panose="020F0502020204030204" pitchFamily="34" charset="0"/>
              </a:rPr>
              <a:t> öğrenci kabullerinde uygulanan kriterler nelerdir?</a:t>
            </a:r>
          </a:p>
          <a:p>
            <a:pPr marL="285750" indent="-285750" algn="just">
              <a:spcBef>
                <a:spcPts val="600"/>
              </a:spcBef>
              <a:spcAft>
                <a:spcPts val="1200"/>
              </a:spcAft>
              <a:buFont typeface="Wingdings" panose="05000000000000000000" pitchFamily="2" charset="2"/>
              <a:buChar char="Ø"/>
            </a:pPr>
            <a:r>
              <a:rPr lang="tr-TR" dirty="0" smtClean="0">
                <a:latin typeface="Calibri" panose="020F0502020204030204" pitchFamily="34" charset="0"/>
              </a:rPr>
              <a:t>Kurumda </a:t>
            </a:r>
            <a:r>
              <a:rPr lang="tr-TR" dirty="0">
                <a:latin typeface="Calibri" panose="020F0502020204030204" pitchFamily="34" charset="0"/>
              </a:rPr>
              <a:t>önceki “</a:t>
            </a:r>
            <a:r>
              <a:rPr lang="tr-TR" dirty="0" err="1">
                <a:latin typeface="Calibri" panose="020F0502020204030204" pitchFamily="34" charset="0"/>
              </a:rPr>
              <a:t>formal</a:t>
            </a:r>
            <a:r>
              <a:rPr lang="tr-TR" dirty="0">
                <a:latin typeface="Calibri" panose="020F0502020204030204" pitchFamily="34" charset="0"/>
              </a:rPr>
              <a:t>” öğrenmelerin tanınması için tanımlı </a:t>
            </a:r>
            <a:r>
              <a:rPr lang="tr-TR" dirty="0" err="1">
                <a:latin typeface="Calibri" panose="020F0502020204030204" pitchFamily="34" charset="0"/>
              </a:rPr>
              <a:t>süreçler</a:t>
            </a:r>
            <a:r>
              <a:rPr lang="tr-TR" dirty="0">
                <a:latin typeface="Calibri" panose="020F0502020204030204" pitchFamily="34" charset="0"/>
              </a:rPr>
              <a:t> bulunmakta mıdır?</a:t>
            </a:r>
          </a:p>
          <a:p>
            <a:pPr marL="285750" indent="-285750" algn="just">
              <a:spcBef>
                <a:spcPts val="600"/>
              </a:spcBef>
              <a:spcAft>
                <a:spcPts val="1200"/>
              </a:spcAft>
              <a:buFont typeface="Wingdings" panose="05000000000000000000" pitchFamily="2" charset="2"/>
              <a:buChar char="Ø"/>
            </a:pPr>
            <a:r>
              <a:rPr lang="tr-TR" dirty="0" smtClean="0">
                <a:latin typeface="Calibri" panose="020F0502020204030204" pitchFamily="34" charset="0"/>
              </a:rPr>
              <a:t>Kurumda </a:t>
            </a:r>
            <a:r>
              <a:rPr lang="tr-TR" dirty="0">
                <a:latin typeface="Calibri" panose="020F0502020204030204" pitchFamily="34" charset="0"/>
              </a:rPr>
              <a:t>önceki </a:t>
            </a:r>
            <a:r>
              <a:rPr lang="tr-TR" dirty="0" err="1">
                <a:latin typeface="Calibri" panose="020F0502020204030204" pitchFamily="34" charset="0"/>
              </a:rPr>
              <a:t>non-formal</a:t>
            </a:r>
            <a:r>
              <a:rPr lang="tr-TR" dirty="0">
                <a:latin typeface="Calibri" panose="020F0502020204030204" pitchFamily="34" charset="0"/>
              </a:rPr>
              <a:t> ve </a:t>
            </a:r>
            <a:r>
              <a:rPr lang="tr-TR" dirty="0" err="1">
                <a:latin typeface="Calibri" panose="020F0502020204030204" pitchFamily="34" charset="0"/>
              </a:rPr>
              <a:t>informal</a:t>
            </a:r>
            <a:r>
              <a:rPr lang="tr-TR" dirty="0">
                <a:latin typeface="Calibri" panose="020F0502020204030204" pitchFamily="34" charset="0"/>
              </a:rPr>
              <a:t> öğrenmelerin tanınması için tanımlı </a:t>
            </a:r>
            <a:r>
              <a:rPr lang="tr-TR" dirty="0" err="1">
                <a:latin typeface="Calibri" panose="020F0502020204030204" pitchFamily="34" charset="0"/>
              </a:rPr>
              <a:t>süreçler</a:t>
            </a:r>
            <a:r>
              <a:rPr lang="tr-TR" dirty="0">
                <a:latin typeface="Calibri" panose="020F0502020204030204" pitchFamily="34" charset="0"/>
              </a:rPr>
              <a:t> bulunmakta mıdır? (yönerge, senato kararı vb</a:t>
            </a:r>
            <a:r>
              <a:rPr lang="tr-TR" dirty="0" smtClean="0">
                <a:latin typeface="Calibri" panose="020F0502020204030204" pitchFamily="34" charset="0"/>
              </a:rPr>
              <a:t>.)</a:t>
            </a:r>
            <a:endParaRPr lang="tr-TR" dirty="0">
              <a:latin typeface="Calibri" panose="020F0502020204030204" pitchFamily="34" charset="0"/>
            </a:endParaRPr>
          </a:p>
          <a:p>
            <a:pPr marL="285750" indent="-285750" algn="just">
              <a:spcBef>
                <a:spcPts val="600"/>
              </a:spcBef>
              <a:spcAft>
                <a:spcPts val="1200"/>
              </a:spcAft>
              <a:buFont typeface="Wingdings" panose="05000000000000000000" pitchFamily="2" charset="2"/>
              <a:buChar char="Ø"/>
            </a:pPr>
            <a:r>
              <a:rPr lang="tr-TR" dirty="0" smtClean="0">
                <a:latin typeface="Calibri" panose="020F0502020204030204" pitchFamily="34" charset="0"/>
              </a:rPr>
              <a:t>Eğitim-öğretim </a:t>
            </a:r>
            <a:r>
              <a:rPr lang="tr-TR" dirty="0">
                <a:latin typeface="Calibri" panose="020F0502020204030204" pitchFamily="34" charset="0"/>
              </a:rPr>
              <a:t>kadrosunun mesleki gelişimlerini sürdürmek ve öğretim becerilerini iyileştirmek için sağlanan imkanlar nelerdir? Bu uygulamalara tüm öğretim üyelerinin katılımı nasıl güvence altına alınmaktadır?</a:t>
            </a:r>
          </a:p>
          <a:p>
            <a:pPr marL="285750" indent="-285750" algn="just">
              <a:spcBef>
                <a:spcPts val="600"/>
              </a:spcBef>
              <a:spcAft>
                <a:spcPts val="1200"/>
              </a:spcAft>
              <a:buFont typeface="Wingdings" panose="05000000000000000000" pitchFamily="2" charset="2"/>
              <a:buChar char="Ø"/>
            </a:pPr>
            <a:r>
              <a:rPr lang="tr-TR" dirty="0" smtClean="0">
                <a:latin typeface="Calibri" panose="020F0502020204030204" pitchFamily="34" charset="0"/>
              </a:rPr>
              <a:t>Kurumdaki </a:t>
            </a:r>
            <a:r>
              <a:rPr lang="tr-TR" dirty="0">
                <a:latin typeface="Calibri" panose="020F0502020204030204" pitchFamily="34" charset="0"/>
              </a:rPr>
              <a:t>ders görevlendirmelerinde eğitim-öğretim kadrosunun yetkinlikleri ile ders içeriklerinin örtüşmesi nasıl sağlanmakta ve nasıl güvence altına alınmaktadır?</a:t>
            </a:r>
          </a:p>
          <a:p>
            <a:pPr marL="285750" indent="-285750" algn="just">
              <a:spcBef>
                <a:spcPts val="600"/>
              </a:spcBef>
              <a:spcAft>
                <a:spcPts val="1200"/>
              </a:spcAft>
              <a:buFont typeface="Wingdings" panose="05000000000000000000" pitchFamily="2" charset="2"/>
              <a:buChar char="Ø"/>
            </a:pPr>
            <a:r>
              <a:rPr lang="tr-TR" dirty="0" smtClean="0">
                <a:latin typeface="Calibri" panose="020F0502020204030204" pitchFamily="34" charset="0"/>
              </a:rPr>
              <a:t>Kurumdaki </a:t>
            </a:r>
            <a:r>
              <a:rPr lang="tr-TR" dirty="0">
                <a:latin typeface="Calibri" panose="020F0502020204030204" pitchFamily="34" charset="0"/>
              </a:rPr>
              <a:t>eğiticinin eğitimi programı, kurumun hedefleri doğrultusunda nasıl güncellenmektedir?</a:t>
            </a:r>
          </a:p>
          <a:p>
            <a:pPr marL="285750" indent="-285750" algn="just">
              <a:spcBef>
                <a:spcPts val="600"/>
              </a:spcBef>
              <a:spcAft>
                <a:spcPts val="1200"/>
              </a:spcAft>
              <a:buFont typeface="Wingdings" panose="05000000000000000000" pitchFamily="2" charset="2"/>
              <a:buChar char="Ø"/>
            </a:pPr>
            <a:r>
              <a:rPr lang="tr-TR" dirty="0" smtClean="0">
                <a:latin typeface="Calibri" panose="020F0502020204030204" pitchFamily="34" charset="0"/>
              </a:rPr>
              <a:t>Kuruma </a:t>
            </a:r>
            <a:r>
              <a:rPr lang="tr-TR" dirty="0">
                <a:latin typeface="Calibri" panose="020F0502020204030204" pitchFamily="34" charset="0"/>
              </a:rPr>
              <a:t>dışarıdan ders vermek üzere öğretim elemanı seçimi ve davet edilme usullerinde tanımlı kurallar nelerdir? Bu kurallar nasıl ilan edilmektedir?</a:t>
            </a:r>
          </a:p>
          <a:p>
            <a:pPr marL="285750" indent="-285750" algn="just">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spcBef>
                <a:spcPts val="600"/>
              </a:spcBef>
              <a:spcAft>
                <a:spcPts val="1200"/>
              </a:spcAft>
              <a:buFont typeface="Wingdings" panose="05000000000000000000" pitchFamily="2" charset="2"/>
              <a:buChar char="Ø"/>
            </a:pPr>
            <a:endParaRPr lang="tr-TR" dirty="0">
              <a:latin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36</a:t>
            </a:fld>
            <a:endParaRPr lang="tr-TR" sz="2400" dirty="0"/>
          </a:p>
        </p:txBody>
      </p:sp>
      <p:sp>
        <p:nvSpPr>
          <p:cNvPr id="10" name="Unvan 1"/>
          <p:cNvSpPr txBox="1">
            <a:spLocks/>
          </p:cNvSpPr>
          <p:nvPr/>
        </p:nvSpPr>
        <p:spPr>
          <a:xfrm>
            <a:off x="3719736" y="57252"/>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884036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343472" y="1844824"/>
            <a:ext cx="9339805" cy="5068054"/>
          </a:xfrm>
          <a:prstGeom prst="rect">
            <a:avLst/>
          </a:prstGeom>
        </p:spPr>
        <p:txBody>
          <a:bodyPr wrap="square">
            <a:spAutoFit/>
          </a:bodyPr>
          <a:lstStyle/>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Öğrencilerin </a:t>
            </a:r>
            <a:r>
              <a:rPr lang="tr-TR" dirty="0">
                <a:latin typeface="Calibri" panose="020F0502020204030204" pitchFamily="34" charset="0"/>
              </a:rPr>
              <a:t>kullanımına yönelik tesis ve altyapılar nelerdir?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Öğrenci </a:t>
            </a:r>
            <a:r>
              <a:rPr lang="tr-TR" dirty="0">
                <a:latin typeface="Calibri" panose="020F0502020204030204" pitchFamily="34" charset="0"/>
              </a:rPr>
              <a:t>gelişimine yönelik sosyal, kültürel, sportif faaliyetler nelerdir ve nasıl desteklenmektedir?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Kurumda </a:t>
            </a:r>
            <a:r>
              <a:rPr lang="tr-TR" dirty="0">
                <a:latin typeface="Calibri" panose="020F0502020204030204" pitchFamily="34" charset="0"/>
              </a:rPr>
              <a:t>öğrencilere sunulan rehberlik ve psikolojik danışmanlık hizmetleri nelerdir? Kurumda öğretim elemanları tarafından sağlanan rehberlik ve destek hizmetleri nelerdir?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Kurumda </a:t>
            </a:r>
            <a:r>
              <a:rPr lang="tr-TR" dirty="0">
                <a:latin typeface="Calibri" panose="020F0502020204030204" pitchFamily="34" charset="0"/>
              </a:rPr>
              <a:t>özel yaklaşım gerektiren öğrenciler (Mülteciler, engelli veya uluslararası öğrenciler gibi) için mevcut düzenlemeler ile sağlanan özel hizmetler nelerdir</a:t>
            </a:r>
            <a:r>
              <a:rPr lang="tr-TR" dirty="0" smtClean="0">
                <a:latin typeface="Calibri" panose="020F0502020204030204" pitchFamily="34" charset="0"/>
              </a:rPr>
              <a:t>?</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Kurumda </a:t>
            </a:r>
            <a:r>
              <a:rPr lang="tr-TR" dirty="0">
                <a:latin typeface="Calibri" panose="020F0502020204030204" pitchFamily="34" charset="0"/>
              </a:rPr>
              <a:t>öğrenciye sunulan hizmet ve desteklerin kurumsal planlaması nasıl yapılmaktadır?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Yıllık </a:t>
            </a:r>
            <a:r>
              <a:rPr lang="tr-TR" dirty="0">
                <a:latin typeface="Calibri" panose="020F0502020204030204" pitchFamily="34" charset="0"/>
              </a:rPr>
              <a:t>Bütçenin öğrenim kaynakları ve öğrencilere sunulan destekler açısından % dağılımına nasıl karar verilmektedir?</a:t>
            </a: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37</a:t>
            </a:fld>
            <a:endParaRPr lang="tr-TR" sz="2400" dirty="0"/>
          </a:p>
        </p:txBody>
      </p:sp>
      <p:sp>
        <p:nvSpPr>
          <p:cNvPr id="10" name="Unvan 1"/>
          <p:cNvSpPr txBox="1">
            <a:spLocks/>
          </p:cNvSpPr>
          <p:nvPr/>
        </p:nvSpPr>
        <p:spPr>
          <a:xfrm>
            <a:off x="3359696" y="482777"/>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16691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pic>
        <p:nvPicPr>
          <p:cNvPr id="31" name="Resim 30"/>
          <p:cNvPicPr>
            <a:picLocks noChangeAspect="1"/>
          </p:cNvPicPr>
          <p:nvPr/>
        </p:nvPicPr>
        <p:blipFill>
          <a:blip r:embed="rId4"/>
          <a:stretch>
            <a:fillRect/>
          </a:stretch>
        </p:blipFill>
        <p:spPr>
          <a:xfrm>
            <a:off x="1719599" y="1135464"/>
            <a:ext cx="8752801" cy="4004980"/>
          </a:xfrm>
          <a:prstGeom prst="rect">
            <a:avLst/>
          </a:prstGeom>
        </p:spPr>
      </p:pic>
      <p:sp>
        <p:nvSpPr>
          <p:cNvPr id="32" name="Metin kutusu 31"/>
          <p:cNvSpPr txBox="1"/>
          <p:nvPr/>
        </p:nvSpPr>
        <p:spPr>
          <a:xfrm>
            <a:off x="623392" y="329091"/>
            <a:ext cx="3384376" cy="584775"/>
          </a:xfrm>
          <a:prstGeom prst="rect">
            <a:avLst/>
          </a:prstGeom>
          <a:noFill/>
        </p:spPr>
        <p:txBody>
          <a:bodyPr wrap="square" rtlCol="0">
            <a:spAutoFit/>
          </a:bodyPr>
          <a:lstStyle/>
          <a:p>
            <a:r>
              <a:rPr lang="tr-TR" sz="3200" dirty="0" smtClean="0">
                <a:latin typeface="Harlow Solid Italic" panose="04030604020F02020D02" pitchFamily="82" charset="0"/>
              </a:rPr>
              <a:t>Özetlersek…</a:t>
            </a:r>
            <a:endParaRPr lang="tr-TR" sz="3200" dirty="0">
              <a:latin typeface="Harlow Solid Italic" panose="04030604020F02020D02" pitchFamily="82" charset="0"/>
            </a:endParaRPr>
          </a:p>
        </p:txBody>
      </p:sp>
      <p:sp>
        <p:nvSpPr>
          <p:cNvPr id="11" name="Slayt Numarası Yer Tutucusu 10"/>
          <p:cNvSpPr>
            <a:spLocks noGrp="1"/>
          </p:cNvSpPr>
          <p:nvPr>
            <p:ph type="sldNum" sz="quarter" idx="12"/>
          </p:nvPr>
        </p:nvSpPr>
        <p:spPr/>
        <p:txBody>
          <a:bodyPr/>
          <a:lstStyle/>
          <a:p>
            <a:fld id="{AC786528-2F04-457D-8FED-47AA3420C7EB}" type="slidenum">
              <a:rPr lang="tr-TR" sz="2400" smtClean="0"/>
              <a:pPr/>
              <a:t>38</a:t>
            </a:fld>
            <a:endParaRPr lang="tr-TR" sz="2400" dirty="0"/>
          </a:p>
        </p:txBody>
      </p:sp>
    </p:spTree>
    <p:extLst>
      <p:ext uri="{BB962C8B-B14F-4D97-AF65-F5344CB8AC3E}">
        <p14:creationId xmlns:p14="http://schemas.microsoft.com/office/powerpoint/2010/main" val="346872872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14" name="Unvan 1"/>
          <p:cNvSpPr txBox="1">
            <a:spLocks/>
          </p:cNvSpPr>
          <p:nvPr/>
        </p:nvSpPr>
        <p:spPr>
          <a:xfrm>
            <a:off x="1794" y="78905"/>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000" b="1" dirty="0">
                <a:solidFill>
                  <a:srgbClr val="F9D1A9"/>
                </a:solidFill>
                <a:latin typeface="Calibri" panose="020F0502020204030204" pitchFamily="34" charset="0"/>
                <a:cs typeface="Times New Roman" panose="02020603050405020304" pitchFamily="18" charset="0"/>
              </a:rPr>
              <a:t>ARAŞTIRMA, GELİŞTİRME ve TOPLUMSAL </a:t>
            </a:r>
            <a:r>
              <a:rPr lang="tr-TR" sz="2000" b="1" dirty="0" smtClean="0">
                <a:solidFill>
                  <a:srgbClr val="F9D1A9"/>
                </a:solidFill>
                <a:latin typeface="Calibri" panose="020F0502020204030204" pitchFamily="34" charset="0"/>
                <a:cs typeface="Times New Roman" panose="02020603050405020304" pitchFamily="18" charset="0"/>
              </a:rPr>
              <a:t>KATKI</a:t>
            </a:r>
            <a:endParaRPr lang="en-US" sz="2800" b="1" dirty="0">
              <a:solidFill>
                <a:srgbClr val="F9D1A9"/>
              </a:solidFill>
              <a:latin typeface="Calibri" panose="020F0502020204030204" pitchFamily="34" charset="0"/>
              <a:cs typeface="Times New Roman" panose="02020603050405020304" pitchFamily="18" charset="0"/>
            </a:endParaRPr>
          </a:p>
        </p:txBody>
      </p:sp>
      <p:sp>
        <p:nvSpPr>
          <p:cNvPr id="5" name="Dikdörtgen 4"/>
          <p:cNvSpPr/>
          <p:nvPr/>
        </p:nvSpPr>
        <p:spPr>
          <a:xfrm>
            <a:off x="-80707" y="692696"/>
            <a:ext cx="8003461" cy="5786199"/>
          </a:xfrm>
          <a:prstGeom prst="rect">
            <a:avLst/>
          </a:prstGeom>
        </p:spPr>
        <p:txBody>
          <a:bodyPr wrap="square">
            <a:spAutoFit/>
          </a:bodyPr>
          <a:lstStyle/>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Kurumun </a:t>
            </a:r>
            <a:r>
              <a:rPr lang="tr-TR" dirty="0">
                <a:latin typeface="Calibri" panose="020F0502020204030204" pitchFamily="34" charset="0"/>
                <a:ea typeface="Times New Roman" panose="02020603050405020304" pitchFamily="18" charset="0"/>
                <a:cs typeface="Times New Roman" panose="02020603050405020304" pitchFamily="18" charset="0"/>
              </a:rPr>
              <a:t>Araştırma Stratejisi ve </a:t>
            </a:r>
            <a:r>
              <a:rPr lang="tr-TR" dirty="0" smtClean="0">
                <a:latin typeface="Calibri" panose="020F0502020204030204" pitchFamily="34" charset="0"/>
                <a:ea typeface="Times New Roman" panose="02020603050405020304" pitchFamily="18" charset="0"/>
                <a:cs typeface="Times New Roman" panose="02020603050405020304" pitchFamily="18" charset="0"/>
              </a:rPr>
              <a:t>Hedefleri; Kurum stratejik </a:t>
            </a:r>
            <a:r>
              <a:rPr lang="tr-TR" dirty="0">
                <a:latin typeface="Calibri" panose="020F0502020204030204" pitchFamily="34" charset="0"/>
                <a:ea typeface="Times New Roman" panose="02020603050405020304" pitchFamily="18" charset="0"/>
                <a:cs typeface="Times New Roman" panose="02020603050405020304" pitchFamily="18" charset="0"/>
              </a:rPr>
              <a:t>planı çerçevesinde belirlenen akademik öncelikleriyle uyumlu, değer üretebilen ve toplumsal faydaya dönüştürülebilen araştırma ve geliştirme faaliyetlerini teşvik </a:t>
            </a:r>
            <a:r>
              <a:rPr lang="tr-TR" dirty="0" smtClean="0">
                <a:latin typeface="Calibri" panose="020F0502020204030204" pitchFamily="34" charset="0"/>
                <a:ea typeface="Times New Roman" panose="02020603050405020304" pitchFamily="18" charset="0"/>
                <a:cs typeface="Times New Roman" panose="02020603050405020304" pitchFamily="18" charset="0"/>
              </a:rPr>
              <a:t>etmek,</a:t>
            </a:r>
          </a:p>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Kurumun </a:t>
            </a:r>
            <a:r>
              <a:rPr lang="tr-TR" dirty="0">
                <a:latin typeface="Calibri" panose="020F0502020204030204" pitchFamily="34" charset="0"/>
                <a:ea typeface="Times New Roman" panose="02020603050405020304" pitchFamily="18" charset="0"/>
                <a:cs typeface="Times New Roman" panose="02020603050405020304" pitchFamily="18" charset="0"/>
              </a:rPr>
              <a:t>Araştırma </a:t>
            </a:r>
            <a:r>
              <a:rPr lang="tr-TR" dirty="0" smtClean="0">
                <a:latin typeface="Calibri" panose="020F0502020204030204" pitchFamily="34" charset="0"/>
                <a:ea typeface="Times New Roman" panose="02020603050405020304" pitchFamily="18" charset="0"/>
                <a:cs typeface="Times New Roman" panose="02020603050405020304" pitchFamily="18" charset="0"/>
              </a:rPr>
              <a:t>Kaynakları; </a:t>
            </a:r>
            <a:r>
              <a:rPr lang="tr-TR" dirty="0">
                <a:latin typeface="Calibri" panose="020F0502020204030204" pitchFamily="34" charset="0"/>
                <a:ea typeface="Times New Roman" panose="02020603050405020304" pitchFamily="18" charset="0"/>
                <a:cs typeface="Times New Roman" panose="02020603050405020304" pitchFamily="18" charset="0"/>
              </a:rPr>
              <a:t>A</a:t>
            </a:r>
            <a:r>
              <a:rPr lang="tr-TR" dirty="0" smtClean="0">
                <a:latin typeface="Calibri" panose="020F0502020204030204" pitchFamily="34" charset="0"/>
                <a:ea typeface="Times New Roman" panose="02020603050405020304" pitchFamily="18" charset="0"/>
                <a:cs typeface="Times New Roman" panose="02020603050405020304" pitchFamily="18" charset="0"/>
              </a:rPr>
              <a:t>raştırma </a:t>
            </a:r>
            <a:r>
              <a:rPr lang="tr-TR" dirty="0">
                <a:latin typeface="Calibri" panose="020F0502020204030204" pitchFamily="34" charset="0"/>
                <a:ea typeface="Times New Roman" panose="02020603050405020304" pitchFamily="18" charset="0"/>
                <a:cs typeface="Times New Roman" panose="02020603050405020304" pitchFamily="18" charset="0"/>
              </a:rPr>
              <a:t>ve geliştirme faaliyetleri için fiziki altyapı ve mali kaynaklar </a:t>
            </a:r>
            <a:r>
              <a:rPr lang="tr-TR" dirty="0" smtClean="0">
                <a:latin typeface="Calibri" panose="020F0502020204030204" pitchFamily="34" charset="0"/>
                <a:ea typeface="Times New Roman" panose="02020603050405020304" pitchFamily="18" charset="0"/>
                <a:cs typeface="Times New Roman" panose="02020603050405020304" pitchFamily="18" charset="0"/>
              </a:rPr>
              <a:t>oluşturmak </a:t>
            </a:r>
            <a:r>
              <a:rPr lang="tr-TR" dirty="0">
                <a:latin typeface="Calibri" panose="020F0502020204030204" pitchFamily="34" charset="0"/>
                <a:ea typeface="Times New Roman" panose="02020603050405020304" pitchFamily="18" charset="0"/>
                <a:cs typeface="Times New Roman" panose="02020603050405020304" pitchFamily="18" charset="0"/>
              </a:rPr>
              <a:t>ve bunların etkin şekilde kullanımına yönelik politikalara ve stratejilere sahip </a:t>
            </a:r>
            <a:r>
              <a:rPr lang="tr-TR" dirty="0" smtClean="0">
                <a:latin typeface="Calibri" panose="020F0502020204030204" pitchFamily="34" charset="0"/>
                <a:ea typeface="Times New Roman" panose="02020603050405020304" pitchFamily="18" charset="0"/>
                <a:cs typeface="Times New Roman" panose="02020603050405020304" pitchFamily="18" charset="0"/>
              </a:rPr>
              <a:t>olmak. </a:t>
            </a:r>
            <a:r>
              <a:rPr lang="tr-TR" dirty="0">
                <a:latin typeface="Calibri" panose="020F0502020204030204" pitchFamily="34" charset="0"/>
                <a:ea typeface="Times New Roman" panose="02020603050405020304" pitchFamily="18" charset="0"/>
                <a:cs typeface="Times New Roman" panose="02020603050405020304" pitchFamily="18" charset="0"/>
              </a:rPr>
              <a:t>(Kurumun araştırma politikaları, iç ve dış paydaşlarla işbirliğini ve kurum dışı fonlardan yararlanmayı teşvik etmelidir</a:t>
            </a:r>
            <a:r>
              <a:rPr lang="tr-TR" dirty="0" smtClean="0">
                <a:latin typeface="Calibri" panose="020F0502020204030204" pitchFamily="34" charset="0"/>
                <a:ea typeface="Times New Roman" panose="02020603050405020304" pitchFamily="18" charset="0"/>
                <a:cs typeface="Times New Roman" panose="02020603050405020304" pitchFamily="18" charset="0"/>
              </a:rPr>
              <a:t>.)</a:t>
            </a:r>
          </a:p>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Kurumun </a:t>
            </a:r>
            <a:r>
              <a:rPr lang="tr-TR" dirty="0">
                <a:latin typeface="Calibri" panose="020F0502020204030204" pitchFamily="34" charset="0"/>
                <a:ea typeface="Times New Roman" panose="02020603050405020304" pitchFamily="18" charset="0"/>
                <a:cs typeface="Times New Roman" panose="02020603050405020304" pitchFamily="18" charset="0"/>
              </a:rPr>
              <a:t>Araştırma Kadrosu; A</a:t>
            </a:r>
            <a:r>
              <a:rPr lang="tr-TR" dirty="0" smtClean="0">
                <a:latin typeface="Calibri" panose="020F0502020204030204" pitchFamily="34" charset="0"/>
                <a:ea typeface="Times New Roman" panose="02020603050405020304" pitchFamily="18" charset="0"/>
                <a:cs typeface="Times New Roman" panose="02020603050405020304" pitchFamily="18" charset="0"/>
              </a:rPr>
              <a:t>raştırmacıların </a:t>
            </a:r>
            <a:r>
              <a:rPr lang="tr-TR" dirty="0">
                <a:latin typeface="Calibri" panose="020F0502020204030204" pitchFamily="34" charset="0"/>
                <a:ea typeface="Times New Roman" panose="02020603050405020304" pitchFamily="18" charset="0"/>
                <a:cs typeface="Times New Roman" panose="02020603050405020304" pitchFamily="18" charset="0"/>
              </a:rPr>
              <a:t>işe alınması, atanması ve yükseltilmesi ile ilgili tüm süreçlerde adil ve açık </a:t>
            </a:r>
            <a:r>
              <a:rPr lang="tr-TR" dirty="0" smtClean="0">
                <a:latin typeface="Calibri" panose="020F0502020204030204" pitchFamily="34" charset="0"/>
                <a:ea typeface="Times New Roman" panose="02020603050405020304" pitchFamily="18" charset="0"/>
                <a:cs typeface="Times New Roman" panose="02020603050405020304" pitchFamily="18" charset="0"/>
              </a:rPr>
              <a:t>olmak,</a:t>
            </a:r>
          </a:p>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Kurumun </a:t>
            </a:r>
            <a:r>
              <a:rPr lang="tr-TR" dirty="0">
                <a:latin typeface="Calibri" panose="020F0502020204030204" pitchFamily="34" charset="0"/>
                <a:ea typeface="Times New Roman" panose="02020603050405020304" pitchFamily="18" charset="0"/>
                <a:cs typeface="Times New Roman" panose="02020603050405020304" pitchFamily="18" charset="0"/>
              </a:rPr>
              <a:t>Araştırma Performansının İzlenmesi ve İyileştirilmesi; A</a:t>
            </a:r>
            <a:r>
              <a:rPr lang="tr-TR" dirty="0" smtClean="0">
                <a:latin typeface="Calibri" panose="020F0502020204030204" pitchFamily="34" charset="0"/>
                <a:ea typeface="Times New Roman" panose="02020603050405020304" pitchFamily="18" charset="0"/>
                <a:cs typeface="Times New Roman" panose="02020603050405020304" pitchFamily="18" charset="0"/>
              </a:rPr>
              <a:t>raştırma </a:t>
            </a:r>
            <a:r>
              <a:rPr lang="tr-TR" dirty="0">
                <a:latin typeface="Calibri" panose="020F0502020204030204" pitchFamily="34" charset="0"/>
                <a:ea typeface="Times New Roman" panose="02020603050405020304" pitchFamily="18" charset="0"/>
                <a:cs typeface="Times New Roman" panose="02020603050405020304" pitchFamily="18" charset="0"/>
              </a:rPr>
              <a:t>ve geliştirme faaliyetlerini verilere dayalı ve periyodik olarak </a:t>
            </a:r>
            <a:r>
              <a:rPr lang="tr-TR" dirty="0" smtClean="0">
                <a:latin typeface="Calibri" panose="020F0502020204030204" pitchFamily="34" charset="0"/>
                <a:ea typeface="Times New Roman" panose="02020603050405020304" pitchFamily="18" charset="0"/>
                <a:cs typeface="Times New Roman" panose="02020603050405020304" pitchFamily="18" charset="0"/>
              </a:rPr>
              <a:t>ölçmek, değerlendirmek </a:t>
            </a:r>
            <a:r>
              <a:rPr lang="tr-TR" dirty="0">
                <a:latin typeface="Calibri" panose="020F0502020204030204" pitchFamily="34" charset="0"/>
                <a:ea typeface="Times New Roman" panose="02020603050405020304" pitchFamily="18" charset="0"/>
                <a:cs typeface="Times New Roman" panose="02020603050405020304" pitchFamily="18" charset="0"/>
              </a:rPr>
              <a:t>ve sonuçlarını </a:t>
            </a:r>
            <a:r>
              <a:rPr lang="tr-TR" dirty="0" smtClean="0">
                <a:latin typeface="Calibri" panose="020F0502020204030204" pitchFamily="34" charset="0"/>
                <a:ea typeface="Times New Roman" panose="02020603050405020304" pitchFamily="18" charset="0"/>
                <a:cs typeface="Times New Roman" panose="02020603050405020304" pitchFamily="18" charset="0"/>
              </a:rPr>
              <a:t>yayımlamak. </a:t>
            </a:r>
            <a:r>
              <a:rPr lang="tr-TR" dirty="0">
                <a:latin typeface="Calibri" panose="020F0502020204030204" pitchFamily="34" charset="0"/>
                <a:ea typeface="Times New Roman" panose="02020603050405020304" pitchFamily="18" charset="0"/>
                <a:cs typeface="Times New Roman" panose="02020603050405020304" pitchFamily="18" charset="0"/>
              </a:rPr>
              <a:t>Elde edilen </a:t>
            </a:r>
            <a:r>
              <a:rPr lang="tr-TR" dirty="0" smtClean="0">
                <a:latin typeface="Calibri" panose="020F0502020204030204" pitchFamily="34" charset="0"/>
                <a:ea typeface="Times New Roman" panose="02020603050405020304" pitchFamily="18" charset="0"/>
                <a:cs typeface="Times New Roman" panose="02020603050405020304" pitchFamily="18" charset="0"/>
              </a:rPr>
              <a:t>bulguları, Kurumun </a:t>
            </a:r>
            <a:r>
              <a:rPr lang="tr-TR" dirty="0">
                <a:latin typeface="Calibri" panose="020F0502020204030204" pitchFamily="34" charset="0"/>
                <a:ea typeface="Times New Roman" panose="02020603050405020304" pitchFamily="18" charset="0"/>
                <a:cs typeface="Times New Roman" panose="02020603050405020304" pitchFamily="18" charset="0"/>
              </a:rPr>
              <a:t>araştırma ve geliştirme </a:t>
            </a:r>
            <a:r>
              <a:rPr lang="tr-TR" dirty="0" smtClean="0">
                <a:latin typeface="Calibri" panose="020F0502020204030204" pitchFamily="34" charset="0"/>
                <a:ea typeface="Times New Roman" panose="02020603050405020304" pitchFamily="18" charset="0"/>
                <a:cs typeface="Times New Roman" panose="02020603050405020304" pitchFamily="18" charset="0"/>
              </a:rPr>
              <a:t>performansının </a:t>
            </a:r>
            <a:r>
              <a:rPr lang="tr-TR" dirty="0">
                <a:latin typeface="Calibri" panose="020F0502020204030204" pitchFamily="34" charset="0"/>
                <a:ea typeface="Times New Roman" panose="02020603050405020304" pitchFamily="18" charset="0"/>
                <a:cs typeface="Times New Roman" panose="02020603050405020304" pitchFamily="18" charset="0"/>
              </a:rPr>
              <a:t>periyodik olarak gözden </a:t>
            </a:r>
            <a:r>
              <a:rPr lang="tr-TR" dirty="0" smtClean="0">
                <a:latin typeface="Calibri" panose="020F0502020204030204" pitchFamily="34" charset="0"/>
                <a:ea typeface="Times New Roman" panose="02020603050405020304" pitchFamily="18" charset="0"/>
                <a:cs typeface="Times New Roman" panose="02020603050405020304" pitchFamily="18" charset="0"/>
              </a:rPr>
              <a:t>geçirilmesi </a:t>
            </a:r>
            <a:r>
              <a:rPr lang="tr-TR" dirty="0">
                <a:latin typeface="Calibri" panose="020F0502020204030204" pitchFamily="34" charset="0"/>
                <a:ea typeface="Times New Roman" panose="02020603050405020304" pitchFamily="18" charset="0"/>
                <a:cs typeface="Times New Roman" panose="02020603050405020304" pitchFamily="18" charset="0"/>
              </a:rPr>
              <a:t>ve iyileştirilmesi için </a:t>
            </a:r>
            <a:r>
              <a:rPr lang="tr-TR" dirty="0" smtClean="0">
                <a:latin typeface="Calibri" panose="020F0502020204030204" pitchFamily="34" charset="0"/>
                <a:ea typeface="Times New Roman" panose="02020603050405020304" pitchFamily="18" charset="0"/>
                <a:cs typeface="Times New Roman" panose="02020603050405020304" pitchFamily="18" charset="0"/>
              </a:rPr>
              <a:t>kullanmak.</a:t>
            </a:r>
          </a:p>
          <a:p>
            <a:pPr marL="285750" indent="-285750">
              <a:spcBef>
                <a:spcPts val="1800"/>
              </a:spcBef>
              <a:spcAft>
                <a:spcPts val="1200"/>
              </a:spcAft>
              <a:buFont typeface="Wingdings" panose="05000000000000000000" pitchFamily="2" charset="2"/>
              <a:buChar char="Ø"/>
            </a:pPr>
            <a:endParaRPr lang="tr-TR" dirty="0">
              <a:solidFill>
                <a:srgbClr val="F9D1A9"/>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2754" y="1700809"/>
            <a:ext cx="4274881" cy="3240360"/>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39</a:t>
            </a:fld>
            <a:endParaRPr lang="tr-TR" sz="2400" dirty="0"/>
          </a:p>
        </p:txBody>
      </p:sp>
    </p:spTree>
    <p:extLst>
      <p:ext uri="{BB962C8B-B14F-4D97-AF65-F5344CB8AC3E}">
        <p14:creationId xmlns:p14="http://schemas.microsoft.com/office/powerpoint/2010/main" val="106450488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txBox="1">
            <a:spLocks/>
          </p:cNvSpPr>
          <p:nvPr/>
        </p:nvSpPr>
        <p:spPr>
          <a:xfrm>
            <a:off x="1452563" y="404664"/>
            <a:ext cx="8915399" cy="226278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b="1" dirty="0">
              <a:solidFill>
                <a:srgbClr val="F9D1A9"/>
              </a:solidFill>
            </a:endParaRPr>
          </a:p>
        </p:txBody>
      </p:sp>
      <p:sp>
        <p:nvSpPr>
          <p:cNvPr id="9" name="Alt Başlık 2"/>
          <p:cNvSpPr txBox="1">
            <a:spLocks/>
          </p:cNvSpPr>
          <p:nvPr/>
        </p:nvSpPr>
        <p:spPr>
          <a:xfrm>
            <a:off x="2870567" y="4974382"/>
            <a:ext cx="8915399" cy="112628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r"/>
            <a:endParaRPr lang="en-US" b="1" dirty="0"/>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6" y="0"/>
            <a:ext cx="12186364" cy="7276139"/>
          </a:xfrm>
          <a:prstGeom prst="rect">
            <a:avLst/>
          </a:prstGeom>
        </p:spPr>
      </p:pic>
    </p:spTree>
    <p:extLst>
      <p:ext uri="{BB962C8B-B14F-4D97-AF65-F5344CB8AC3E}">
        <p14:creationId xmlns:p14="http://schemas.microsoft.com/office/powerpoint/2010/main" val="371446672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174299" y="1217691"/>
            <a:ext cx="9339805" cy="6363280"/>
          </a:xfrm>
          <a:prstGeom prst="rect">
            <a:avLst/>
          </a:prstGeom>
        </p:spPr>
        <p:txBody>
          <a:bodyPr wrap="square">
            <a:spAutoFit/>
          </a:bodyPr>
          <a:lstStyle/>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Kurumun </a:t>
            </a:r>
            <a:r>
              <a:rPr lang="tr-TR" dirty="0">
                <a:latin typeface="Calibri" panose="020F0502020204030204" pitchFamily="34" charset="0"/>
              </a:rPr>
              <a:t>araştırma stratejisi ve hedefleri ile bunlar doğrultusunda izlediği araştırma politikası bulunmakta mıdır?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Kurumdaki </a:t>
            </a:r>
            <a:r>
              <a:rPr lang="tr-TR" dirty="0">
                <a:latin typeface="Calibri" panose="020F0502020204030204" pitchFamily="34" charset="0"/>
              </a:rPr>
              <a:t>araştırma-geliştirme süreçleri ile eğitim-öğretim süreçlerinin bütünleştirildiği alanlar ve bu alanlarda izlenen politikalar nelerdir?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Kurumdaki </a:t>
            </a:r>
            <a:r>
              <a:rPr lang="tr-TR" dirty="0">
                <a:latin typeface="Calibri" panose="020F0502020204030204" pitchFamily="34" charset="0"/>
              </a:rPr>
              <a:t>araştırma-geliştirme süreçleri ile toplumsal katkı süreçlerinin bütünleştirildiği alanlar ve buralarda izlenen politikalar nelerdir?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Yerel/bölgesel/ulusal </a:t>
            </a:r>
            <a:r>
              <a:rPr lang="tr-TR" dirty="0">
                <a:latin typeface="Calibri" panose="020F0502020204030204" pitchFamily="34" charset="0"/>
              </a:rPr>
              <a:t>kalkınma hedefleri, kurumun araştırma ve geliştirme stratejilerine etkisi nasıl yansıtılmaktadır?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Yapılan </a:t>
            </a:r>
            <a:r>
              <a:rPr lang="tr-TR" dirty="0">
                <a:latin typeface="Calibri" panose="020F0502020204030204" pitchFamily="34" charset="0"/>
              </a:rPr>
              <a:t>araştırmaların </a:t>
            </a:r>
            <a:r>
              <a:rPr lang="tr-TR" dirty="0" err="1">
                <a:latin typeface="Calibri" panose="020F0502020204030204" pitchFamily="34" charset="0"/>
              </a:rPr>
              <a:t>sosyo</a:t>
            </a:r>
            <a:r>
              <a:rPr lang="tr-TR" dirty="0">
                <a:latin typeface="Calibri" panose="020F0502020204030204" pitchFamily="34" charset="0"/>
              </a:rPr>
              <a:t>-ekonomik kültürel dokuya katkısı nasıl ölçülmektedir? Bu katkı nasıl teşvik edilmektedir</a:t>
            </a:r>
            <a:r>
              <a:rPr lang="tr-TR" dirty="0" smtClean="0">
                <a:latin typeface="Calibri" panose="020F0502020204030204" pitchFamily="34" charset="0"/>
              </a:rPr>
              <a:t>?</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Kurumun </a:t>
            </a:r>
            <a:r>
              <a:rPr lang="tr-TR" dirty="0">
                <a:latin typeface="Calibri" panose="020F0502020204030204" pitchFamily="34" charset="0"/>
              </a:rPr>
              <a:t>araştırma-geliştirme strateji ve hedefleri doğrultusunda araştırma-geliştirme faaliyetleri için gerekli kaynakların nasıl planlamakta, tedarik etmekte ve kullanmaktadır? Bu hususta izlenen politikalar nelerdir?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 </a:t>
            </a:r>
            <a:r>
              <a:rPr lang="tr-TR" dirty="0">
                <a:latin typeface="Calibri" panose="020F0502020204030204" pitchFamily="34" charset="0"/>
              </a:rPr>
              <a:t>araştırma-geliştirme faaliyetlerine paydaşların katılımını nasıl sağlamaktadır? Bu katılımın sürekliliği nasıl güvence altına alınmaktadır?</a:t>
            </a: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40</a:t>
            </a:fld>
            <a:endParaRPr lang="tr-TR" sz="2400" dirty="0"/>
          </a:p>
        </p:txBody>
      </p:sp>
      <p:sp>
        <p:nvSpPr>
          <p:cNvPr id="10" name="Unvan 1"/>
          <p:cNvSpPr txBox="1">
            <a:spLocks/>
          </p:cNvSpPr>
          <p:nvPr/>
        </p:nvSpPr>
        <p:spPr>
          <a:xfrm>
            <a:off x="3215680" y="232561"/>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040911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133048" y="1014892"/>
            <a:ext cx="9339805" cy="7894469"/>
          </a:xfrm>
          <a:prstGeom prst="rect">
            <a:avLst/>
          </a:prstGeom>
        </p:spPr>
        <p:txBody>
          <a:bodyPr wrap="square">
            <a:spAutoFit/>
          </a:bodyPr>
          <a:lstStyle/>
          <a:p>
            <a:pPr marL="285750" indent="-285750" algn="just">
              <a:spcBef>
                <a:spcPts val="600"/>
              </a:spcBef>
              <a:spcAft>
                <a:spcPts val="1200"/>
              </a:spcAft>
              <a:buFont typeface="Wingdings" panose="05000000000000000000" pitchFamily="2" charset="2"/>
              <a:buChar char="Ø"/>
            </a:pPr>
            <a:r>
              <a:rPr lang="tr-TR" dirty="0">
                <a:latin typeface="Calibri" panose="020F0502020204030204" pitchFamily="34" charset="0"/>
              </a:rPr>
              <a:t>Kurum araştırma-geliştirme faaliyetlerinin sonuçlarını izleme sistemi/yöntemi nasıldır? Bu sonuçları nasıl kullanmaktadır?</a:t>
            </a:r>
          </a:p>
          <a:p>
            <a:pPr marL="285750" indent="-285750" algn="just">
              <a:spcBef>
                <a:spcPts val="600"/>
              </a:spcBef>
              <a:spcAft>
                <a:spcPts val="1200"/>
              </a:spcAft>
              <a:buFont typeface="Wingdings" panose="05000000000000000000" pitchFamily="2" charset="2"/>
              <a:buChar char="Ø"/>
            </a:pPr>
            <a:r>
              <a:rPr lang="tr-TR" dirty="0">
                <a:latin typeface="Calibri" panose="020F0502020204030204" pitchFamily="34" charset="0"/>
              </a:rPr>
              <a:t>Kurumun araştırma çalışmaları için üniversite dışı fonlamaların miktarını arttırmaya yönelik izlediği stratejileri nelerdir?</a:t>
            </a:r>
          </a:p>
          <a:p>
            <a:pPr marL="285750" indent="-285750" algn="just">
              <a:spcBef>
                <a:spcPts val="600"/>
              </a:spcBef>
              <a:spcAft>
                <a:spcPts val="1200"/>
              </a:spcAft>
              <a:buFont typeface="Wingdings" panose="05000000000000000000" pitchFamily="2" charset="2"/>
              <a:buChar char="Ø"/>
            </a:pPr>
            <a:r>
              <a:rPr lang="tr-TR" dirty="0">
                <a:latin typeface="Calibri" panose="020F0502020204030204" pitchFamily="34" charset="0"/>
              </a:rPr>
              <a:t>Kurum dışı fonları kullanmaları için araştırmacıları teşvik etmek üzere gerçekleştirilen faaliyetler nelerdir?</a:t>
            </a:r>
          </a:p>
          <a:p>
            <a:pPr marL="285750" indent="-285750" algn="just">
              <a:spcBef>
                <a:spcPts val="600"/>
              </a:spcBef>
              <a:spcAft>
                <a:spcPts val="1200"/>
              </a:spcAft>
              <a:buFont typeface="Wingdings" panose="05000000000000000000" pitchFamily="2" charset="2"/>
              <a:buChar char="Ø"/>
            </a:pPr>
            <a:r>
              <a:rPr lang="tr-TR" dirty="0" smtClean="0">
                <a:latin typeface="Calibri" panose="020F0502020204030204" pitchFamily="34" charset="0"/>
              </a:rPr>
              <a:t>Kurumda </a:t>
            </a:r>
            <a:r>
              <a:rPr lang="tr-TR" dirty="0">
                <a:latin typeface="Calibri" panose="020F0502020204030204" pitchFamily="34" charset="0"/>
              </a:rPr>
              <a:t>araştırma kadrosunun araştırma yetkinlikleri ve bu yetkinlikler bazında beklenen seviyeleri nasıl tanımlanmaktadır?</a:t>
            </a:r>
          </a:p>
          <a:p>
            <a:pPr marL="285750" indent="-285750" algn="just">
              <a:spcBef>
                <a:spcPts val="600"/>
              </a:spcBef>
              <a:spcAft>
                <a:spcPts val="1200"/>
              </a:spcAft>
              <a:buFont typeface="Wingdings" panose="05000000000000000000" pitchFamily="2" charset="2"/>
              <a:buChar char="Ø"/>
            </a:pPr>
            <a:r>
              <a:rPr lang="tr-TR" dirty="0" smtClean="0">
                <a:latin typeface="Calibri" panose="020F0502020204030204" pitchFamily="34" charset="0"/>
              </a:rPr>
              <a:t>Araştırma </a:t>
            </a:r>
            <a:r>
              <a:rPr lang="tr-TR" dirty="0">
                <a:latin typeface="Calibri" panose="020F0502020204030204" pitchFamily="34" charset="0"/>
              </a:rPr>
              <a:t>kadrosunun bu yetkinlikleri başarma düzeyleri nasıl, hangi sıklıkta ve hangi yöntemlerle ölçülmektedir?</a:t>
            </a:r>
          </a:p>
          <a:p>
            <a:pPr marL="285750" indent="-285750" algn="just">
              <a:spcBef>
                <a:spcPts val="600"/>
              </a:spcBef>
              <a:spcAft>
                <a:spcPts val="1200"/>
              </a:spcAft>
              <a:buFont typeface="Wingdings" panose="05000000000000000000" pitchFamily="2" charset="2"/>
              <a:buChar char="Ø"/>
            </a:pPr>
            <a:r>
              <a:rPr lang="tr-TR" dirty="0" smtClean="0">
                <a:latin typeface="Calibri" panose="020F0502020204030204" pitchFamily="34" charset="0"/>
              </a:rPr>
              <a:t>Araştırma </a:t>
            </a:r>
            <a:r>
              <a:rPr lang="tr-TR" dirty="0">
                <a:latin typeface="Calibri" panose="020F0502020204030204" pitchFamily="34" charset="0"/>
              </a:rPr>
              <a:t>kadrosunun araştırma yetkinliğini geliştirmesi için hangi olanaklar, imkânlar ve destekler bulunmaktadır? Bu destek ve imkânların yeterliliği ve etkililiği nasıl ölçülmekte ve sonuçları nasıl değerlendirilmektedir?</a:t>
            </a:r>
          </a:p>
          <a:p>
            <a:pPr marL="285750" indent="-285750" algn="just">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spcBef>
                <a:spcPts val="600"/>
              </a:spcBef>
              <a:spcAft>
                <a:spcPts val="1200"/>
              </a:spcAft>
              <a:buFont typeface="Wingdings" panose="05000000000000000000" pitchFamily="2" charset="2"/>
              <a:buChar char="Ø"/>
            </a:pPr>
            <a:endParaRPr lang="tr-TR" dirty="0">
              <a:latin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41</a:t>
            </a:fld>
            <a:endParaRPr lang="tr-TR" sz="2400" dirty="0"/>
          </a:p>
        </p:txBody>
      </p:sp>
      <p:sp>
        <p:nvSpPr>
          <p:cNvPr id="10" name="Unvan 1"/>
          <p:cNvSpPr txBox="1">
            <a:spLocks/>
          </p:cNvSpPr>
          <p:nvPr/>
        </p:nvSpPr>
        <p:spPr>
          <a:xfrm>
            <a:off x="3215680" y="298374"/>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792966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271464" y="1556792"/>
            <a:ext cx="9339805" cy="7109639"/>
          </a:xfrm>
          <a:prstGeom prst="rect">
            <a:avLst/>
          </a:prstGeom>
        </p:spPr>
        <p:txBody>
          <a:bodyPr wrap="square">
            <a:spAutoFit/>
          </a:bodyPr>
          <a:lstStyle/>
          <a:p>
            <a:pPr marL="285750" indent="-285750" algn="just">
              <a:spcBef>
                <a:spcPts val="600"/>
              </a:spcBef>
              <a:spcAft>
                <a:spcPts val="1200"/>
              </a:spcAft>
              <a:buFont typeface="Wingdings" panose="05000000000000000000" pitchFamily="2" charset="2"/>
              <a:buChar char="Ø"/>
            </a:pPr>
            <a:r>
              <a:rPr lang="tr-TR" dirty="0">
                <a:latin typeface="Calibri" panose="020F0502020204030204" pitchFamily="34" charset="0"/>
              </a:rPr>
              <a:t>Araştırma kadrosu; araştırma, teknoloji geliştirme veya sanat faaliyetleri nasıl teşvik edilmektedir? Bu teşviklere nasıl karar verilmektedir? Sağlanan bu teşviklerin yeterliliği ve etkililiği nasıl ölçülmekte ve sonuçları nasıl değerlendirilmektedir</a:t>
            </a:r>
            <a:r>
              <a:rPr lang="tr-TR" dirty="0" smtClean="0">
                <a:latin typeface="Calibri" panose="020F0502020204030204" pitchFamily="34" charset="0"/>
              </a:rPr>
              <a:t>?</a:t>
            </a:r>
            <a:endParaRPr lang="tr-TR" dirty="0" smtClean="0">
              <a:latin typeface="Calibri" panose="020F0502020204030204" pitchFamily="34" charset="0"/>
            </a:endParaRPr>
          </a:p>
          <a:p>
            <a:pPr marL="285750" indent="-285750" algn="just">
              <a:spcBef>
                <a:spcPts val="600"/>
              </a:spcBef>
              <a:spcAft>
                <a:spcPts val="1200"/>
              </a:spcAft>
              <a:buFont typeface="Wingdings" panose="05000000000000000000" pitchFamily="2" charset="2"/>
              <a:buChar char="Ø"/>
            </a:pPr>
            <a:r>
              <a:rPr lang="tr-TR" dirty="0" smtClean="0">
                <a:latin typeface="Calibri" panose="020F0502020204030204" pitchFamily="34" charset="0"/>
              </a:rPr>
              <a:t>Kurumun </a:t>
            </a:r>
            <a:r>
              <a:rPr lang="tr-TR" dirty="0">
                <a:latin typeface="Calibri" panose="020F0502020204030204" pitchFamily="34" charset="0"/>
              </a:rPr>
              <a:t>araştırma ve geliştirme faaliyetlerinin etkililik düzeyi/performansı nasıl ölçülmekte ve değerlendirilmektedir?</a:t>
            </a:r>
          </a:p>
          <a:p>
            <a:pPr marL="285750" indent="-285750" algn="just">
              <a:spcBef>
                <a:spcPts val="600"/>
              </a:spcBef>
              <a:spcAft>
                <a:spcPts val="1200"/>
              </a:spcAft>
              <a:buFont typeface="Wingdings" panose="05000000000000000000" pitchFamily="2" charset="2"/>
              <a:buChar char="Ø"/>
            </a:pPr>
            <a:r>
              <a:rPr lang="tr-TR" dirty="0" smtClean="0">
                <a:latin typeface="Calibri" panose="020F0502020204030204" pitchFamily="34" charset="0"/>
              </a:rPr>
              <a:t>Araştırma </a:t>
            </a:r>
            <a:r>
              <a:rPr lang="tr-TR" dirty="0">
                <a:latin typeface="Calibri" panose="020F0502020204030204" pitchFamily="34" charset="0"/>
              </a:rPr>
              <a:t>faaliyetlerine yönelik olarak yapılan değerlendirmelerin sonuçları nasıl yayımlanmaktadır?</a:t>
            </a:r>
          </a:p>
          <a:p>
            <a:pPr marL="285750" indent="-285750" algn="just">
              <a:spcBef>
                <a:spcPts val="600"/>
              </a:spcBef>
              <a:spcAft>
                <a:spcPts val="1200"/>
              </a:spcAft>
              <a:buFont typeface="Wingdings" panose="05000000000000000000" pitchFamily="2" charset="2"/>
              <a:buChar char="Ø"/>
            </a:pPr>
            <a:r>
              <a:rPr lang="tr-TR" dirty="0" smtClean="0">
                <a:latin typeface="Calibri" panose="020F0502020204030204" pitchFamily="34" charset="0"/>
              </a:rPr>
              <a:t>Kurum</a:t>
            </a:r>
            <a:r>
              <a:rPr lang="tr-TR" dirty="0">
                <a:latin typeface="Calibri" panose="020F0502020204030204" pitchFamily="34" charset="0"/>
              </a:rPr>
              <a:t>, bölge, ülke ve dünya ekonomisine katkısı nasıl ölçülmektedir? Bu katkıların yeterliliği nasıl değerlendirilmektedir?</a:t>
            </a:r>
          </a:p>
          <a:p>
            <a:pPr marL="285750" indent="-285750" algn="just">
              <a:spcBef>
                <a:spcPts val="600"/>
              </a:spcBef>
              <a:spcAft>
                <a:spcPts val="1200"/>
              </a:spcAft>
              <a:buFont typeface="Wingdings" panose="05000000000000000000" pitchFamily="2" charset="2"/>
              <a:buChar char="Ø"/>
            </a:pPr>
            <a:r>
              <a:rPr lang="tr-TR" dirty="0" smtClean="0">
                <a:latin typeface="Calibri" panose="020F0502020204030204" pitchFamily="34" charset="0"/>
              </a:rPr>
              <a:t>Kurum</a:t>
            </a:r>
            <a:r>
              <a:rPr lang="tr-TR" dirty="0">
                <a:latin typeface="Calibri" panose="020F0502020204030204" pitchFamily="34" charset="0"/>
              </a:rPr>
              <a:t>, bölge, ülke ve dünya ekonomisine ne şekilde ve düzeyde katkı sağlamaktadır (</a:t>
            </a:r>
            <a:r>
              <a:rPr lang="tr-TR" dirty="0" err="1">
                <a:latin typeface="Calibri" panose="020F0502020204030204" pitchFamily="34" charset="0"/>
              </a:rPr>
              <a:t>Ranking</a:t>
            </a:r>
            <a:r>
              <a:rPr lang="tr-TR" dirty="0">
                <a:latin typeface="Calibri" panose="020F0502020204030204" pitchFamily="34" charset="0"/>
              </a:rPr>
              <a:t> sistemleri-QS, Times </a:t>
            </a:r>
            <a:r>
              <a:rPr lang="tr-TR" dirty="0" err="1">
                <a:latin typeface="Calibri" panose="020F0502020204030204" pitchFamily="34" charset="0"/>
              </a:rPr>
              <a:t>Higher</a:t>
            </a:r>
            <a:r>
              <a:rPr lang="tr-TR" dirty="0">
                <a:latin typeface="Calibri" panose="020F0502020204030204" pitchFamily="34" charset="0"/>
              </a:rPr>
              <a:t> </a:t>
            </a:r>
            <a:r>
              <a:rPr lang="tr-TR" dirty="0" err="1">
                <a:latin typeface="Calibri" panose="020F0502020204030204" pitchFamily="34" charset="0"/>
              </a:rPr>
              <a:t>Education</a:t>
            </a:r>
            <a:r>
              <a:rPr lang="tr-TR" dirty="0">
                <a:latin typeface="Calibri" panose="020F0502020204030204" pitchFamily="34" charset="0"/>
              </a:rPr>
              <a:t> URAP vb.)</a:t>
            </a:r>
          </a:p>
          <a:p>
            <a:pPr marL="285750" indent="-285750" algn="just">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spcBef>
                <a:spcPts val="600"/>
              </a:spcBef>
              <a:spcAft>
                <a:spcPts val="1200"/>
              </a:spcAft>
              <a:buFont typeface="Wingdings" panose="05000000000000000000" pitchFamily="2" charset="2"/>
              <a:buChar char="Ø"/>
            </a:pPr>
            <a:endParaRPr lang="tr-TR" dirty="0">
              <a:latin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42</a:t>
            </a:fld>
            <a:endParaRPr lang="tr-TR" sz="2400" dirty="0"/>
          </a:p>
        </p:txBody>
      </p:sp>
      <p:sp>
        <p:nvSpPr>
          <p:cNvPr id="10" name="Unvan 1"/>
          <p:cNvSpPr txBox="1">
            <a:spLocks/>
          </p:cNvSpPr>
          <p:nvPr/>
        </p:nvSpPr>
        <p:spPr>
          <a:xfrm>
            <a:off x="3503712" y="679098"/>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434593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pic>
        <p:nvPicPr>
          <p:cNvPr id="27" name="Resim 26"/>
          <p:cNvPicPr>
            <a:picLocks noChangeAspect="1"/>
          </p:cNvPicPr>
          <p:nvPr/>
        </p:nvPicPr>
        <p:blipFill>
          <a:blip r:embed="rId4"/>
          <a:stretch>
            <a:fillRect/>
          </a:stretch>
        </p:blipFill>
        <p:spPr>
          <a:xfrm>
            <a:off x="1595889" y="1025208"/>
            <a:ext cx="8928992" cy="4225492"/>
          </a:xfrm>
          <a:prstGeom prst="rect">
            <a:avLst/>
          </a:prstGeom>
        </p:spPr>
      </p:pic>
      <p:sp>
        <p:nvSpPr>
          <p:cNvPr id="28" name="Metin kutusu 27"/>
          <p:cNvSpPr txBox="1"/>
          <p:nvPr/>
        </p:nvSpPr>
        <p:spPr>
          <a:xfrm>
            <a:off x="695400" y="352540"/>
            <a:ext cx="3384376" cy="584775"/>
          </a:xfrm>
          <a:prstGeom prst="rect">
            <a:avLst/>
          </a:prstGeom>
          <a:noFill/>
        </p:spPr>
        <p:txBody>
          <a:bodyPr wrap="square" rtlCol="0">
            <a:spAutoFit/>
          </a:bodyPr>
          <a:lstStyle/>
          <a:p>
            <a:r>
              <a:rPr lang="tr-TR" sz="3200" dirty="0" smtClean="0">
                <a:latin typeface="Harlow Solid Italic" panose="04030604020F02020D02" pitchFamily="82" charset="0"/>
              </a:rPr>
              <a:t>Özetlersek…</a:t>
            </a:r>
            <a:endParaRPr lang="tr-TR" sz="3200" dirty="0">
              <a:latin typeface="Harlow Solid Italic" panose="04030604020F02020D02" pitchFamily="82" charset="0"/>
            </a:endParaRPr>
          </a:p>
        </p:txBody>
      </p:sp>
      <p:sp>
        <p:nvSpPr>
          <p:cNvPr id="11" name="Slayt Numarası Yer Tutucusu 10"/>
          <p:cNvSpPr>
            <a:spLocks noGrp="1"/>
          </p:cNvSpPr>
          <p:nvPr>
            <p:ph type="sldNum" sz="quarter" idx="12"/>
          </p:nvPr>
        </p:nvSpPr>
        <p:spPr/>
        <p:txBody>
          <a:bodyPr/>
          <a:lstStyle/>
          <a:p>
            <a:fld id="{AC786528-2F04-457D-8FED-47AA3420C7EB}" type="slidenum">
              <a:rPr lang="tr-TR" sz="2400" smtClean="0"/>
              <a:pPr/>
              <a:t>43</a:t>
            </a:fld>
            <a:endParaRPr lang="tr-TR" sz="2400" dirty="0"/>
          </a:p>
        </p:txBody>
      </p:sp>
    </p:spTree>
    <p:extLst>
      <p:ext uri="{BB962C8B-B14F-4D97-AF65-F5344CB8AC3E}">
        <p14:creationId xmlns:p14="http://schemas.microsoft.com/office/powerpoint/2010/main" val="302136051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14" name="Unvan 1"/>
          <p:cNvSpPr txBox="1">
            <a:spLocks/>
          </p:cNvSpPr>
          <p:nvPr/>
        </p:nvSpPr>
        <p:spPr>
          <a:xfrm>
            <a:off x="132353" y="297094"/>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dirty="0">
                <a:solidFill>
                  <a:srgbClr val="F9D1A9"/>
                </a:solidFill>
                <a:latin typeface="Calibri" panose="020F0502020204030204" pitchFamily="34" charset="0"/>
                <a:cs typeface="Times New Roman" panose="02020603050405020304" pitchFamily="18" charset="0"/>
              </a:rPr>
              <a:t>YÖNETİM SİSTEMİ ALT </a:t>
            </a:r>
            <a:r>
              <a:rPr lang="tr-TR" sz="2400" b="1" dirty="0" err="1" smtClean="0">
                <a:solidFill>
                  <a:srgbClr val="F9D1A9"/>
                </a:solidFill>
                <a:latin typeface="Calibri" panose="020F0502020204030204" pitchFamily="34" charset="0"/>
                <a:cs typeface="Times New Roman" panose="02020603050405020304" pitchFamily="18" charset="0"/>
              </a:rPr>
              <a:t>KOmİSYONU</a:t>
            </a:r>
            <a:endParaRPr lang="en-US" sz="3200" b="1" dirty="0">
              <a:solidFill>
                <a:srgbClr val="F9D1A9"/>
              </a:solidFill>
              <a:latin typeface="Calibri" panose="020F0502020204030204" pitchFamily="34" charset="0"/>
              <a:cs typeface="Times New Roman" panose="02020603050405020304" pitchFamily="18" charset="0"/>
            </a:endParaRPr>
          </a:p>
        </p:txBody>
      </p:sp>
      <p:sp>
        <p:nvSpPr>
          <p:cNvPr id="5" name="Dikdörtgen 4"/>
          <p:cNvSpPr/>
          <p:nvPr/>
        </p:nvSpPr>
        <p:spPr>
          <a:xfrm>
            <a:off x="5636" y="1196752"/>
            <a:ext cx="7494826" cy="3908762"/>
          </a:xfrm>
          <a:prstGeom prst="rect">
            <a:avLst/>
          </a:prstGeom>
        </p:spPr>
        <p:txBody>
          <a:bodyPr wrap="square">
            <a:spAutoFit/>
          </a:bodyPr>
          <a:lstStyle/>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Yönetim </a:t>
            </a:r>
            <a:r>
              <a:rPr lang="tr-TR" dirty="0">
                <a:latin typeface="Calibri" panose="020F0502020204030204" pitchFamily="34" charset="0"/>
                <a:ea typeface="Times New Roman" panose="02020603050405020304" pitchFamily="18" charset="0"/>
                <a:cs typeface="Times New Roman" panose="02020603050405020304" pitchFamily="18" charset="0"/>
              </a:rPr>
              <a:t>ve İdari Birimlerin Yapısı; Kurum, stratejik hedeflerine ulaşmayı nitelik ve nicelik olarak güvence altına alan yönetsel ve idari yapılanmaya sahip olmalıdır. Yönetim kadrosu gerekli yapıcı liderliği üstlenebilmeli, idari kadrolar gerekli yetkinliğe sahip </a:t>
            </a:r>
            <a:r>
              <a:rPr lang="tr-TR" dirty="0" err="1">
                <a:latin typeface="Calibri" panose="020F0502020204030204" pitchFamily="34" charset="0"/>
                <a:ea typeface="Times New Roman" panose="02020603050405020304" pitchFamily="18" charset="0"/>
                <a:cs typeface="Times New Roman" panose="02020603050405020304" pitchFamily="18" charset="0"/>
              </a:rPr>
              <a:t>olmalıdır.</a:t>
            </a:r>
            <a:r>
              <a:rPr lang="tr-TR" dirty="0" err="1" smtClean="0">
                <a:latin typeface="Calibri" panose="020F0502020204030204" pitchFamily="34" charset="0"/>
              </a:rPr>
              <a:t>"</a:t>
            </a:r>
            <a:r>
              <a:rPr lang="tr-TR" dirty="0" err="1">
                <a:latin typeface="Calibri" panose="020F0502020204030204" pitchFamily="34" charset="0"/>
                <a:ea typeface="Times New Roman" panose="02020603050405020304" pitchFamily="18" charset="0"/>
                <a:cs typeface="Times New Roman" panose="02020603050405020304" pitchFamily="18" charset="0"/>
              </a:rPr>
              <a:t>Kurum</a:t>
            </a:r>
            <a:r>
              <a:rPr lang="tr-TR" dirty="0">
                <a:latin typeface="Calibri" panose="020F0502020204030204" pitchFamily="34" charset="0"/>
                <a:ea typeface="Times New Roman" panose="02020603050405020304" pitchFamily="18" charset="0"/>
                <a:cs typeface="Times New Roman" panose="02020603050405020304" pitchFamily="18" charset="0"/>
              </a:rPr>
              <a:t> ne yapmaya çalışıyor?” sorusuna yanıt verebilmek üzere kurumun misyonu, vizyonu, değerleri ve hedeflerini bu kısımda özet olarak sunmak</a:t>
            </a:r>
            <a:r>
              <a:rPr lang="tr-TR" dirty="0" smtClean="0">
                <a:latin typeface="Calibri" panose="020F0502020204030204" pitchFamily="34" charset="0"/>
                <a:ea typeface="Times New Roman" panose="02020603050405020304" pitchFamily="18" charset="0"/>
                <a:cs typeface="Times New Roman" panose="02020603050405020304" pitchFamily="18" charset="0"/>
              </a:rPr>
              <a:t>.</a:t>
            </a:r>
            <a:endParaRPr lang="tr-TR"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Bilgi </a:t>
            </a:r>
            <a:r>
              <a:rPr lang="tr-TR" dirty="0">
                <a:latin typeface="Calibri" panose="020F0502020204030204" pitchFamily="34" charset="0"/>
                <a:ea typeface="Times New Roman" panose="02020603050405020304" pitchFamily="18" charset="0"/>
                <a:cs typeface="Times New Roman" panose="02020603050405020304" pitchFamily="18" charset="0"/>
              </a:rPr>
              <a:t>Yönetimi Sistemi; Y</a:t>
            </a:r>
            <a:r>
              <a:rPr lang="tr-TR" dirty="0" smtClean="0">
                <a:latin typeface="Calibri" panose="020F0502020204030204" pitchFamily="34" charset="0"/>
                <a:ea typeface="Times New Roman" panose="02020603050405020304" pitchFamily="18" charset="0"/>
                <a:cs typeface="Times New Roman" panose="02020603050405020304" pitchFamily="18" charset="0"/>
              </a:rPr>
              <a:t>önetsel </a:t>
            </a:r>
            <a:r>
              <a:rPr lang="tr-TR" dirty="0">
                <a:latin typeface="Calibri" panose="020F0502020204030204" pitchFamily="34" charset="0"/>
                <a:ea typeface="Times New Roman" panose="02020603050405020304" pitchFamily="18" charset="0"/>
                <a:cs typeface="Times New Roman" panose="02020603050405020304" pitchFamily="18" charset="0"/>
              </a:rPr>
              <a:t>ve </a:t>
            </a:r>
            <a:r>
              <a:rPr lang="tr-TR" dirty="0" err="1">
                <a:latin typeface="Calibri" panose="020F0502020204030204" pitchFamily="34" charset="0"/>
                <a:ea typeface="Times New Roman" panose="02020603050405020304" pitchFamily="18" charset="0"/>
                <a:cs typeface="Times New Roman" panose="02020603050405020304" pitchFamily="18" charset="0"/>
              </a:rPr>
              <a:t>operasyonel</a:t>
            </a:r>
            <a:r>
              <a:rPr lang="tr-TR" dirty="0">
                <a:latin typeface="Calibri" panose="020F0502020204030204" pitchFamily="34" charset="0"/>
                <a:ea typeface="Times New Roman" panose="02020603050405020304" pitchFamily="18" charset="0"/>
                <a:cs typeface="Times New Roman" panose="02020603050405020304" pitchFamily="18" charset="0"/>
              </a:rPr>
              <a:t> faaliyetlerinin etkin yönetimini güvence altına alabilmek üzere gerekli bilgi ve verileri periyodik olarak </a:t>
            </a:r>
            <a:r>
              <a:rPr lang="tr-TR" dirty="0" err="1" smtClean="0">
                <a:latin typeface="Calibri" panose="020F0502020204030204" pitchFamily="34" charset="0"/>
                <a:ea typeface="Times New Roman" panose="02020603050405020304" pitchFamily="18" charset="0"/>
                <a:cs typeface="Times New Roman" panose="02020603050405020304" pitchFamily="18" charset="0"/>
              </a:rPr>
              <a:t>toplamk</a:t>
            </a:r>
            <a:r>
              <a:rPr lang="tr-TR" dirty="0" smtClean="0">
                <a:latin typeface="Calibri" panose="020F0502020204030204" pitchFamily="34" charset="0"/>
                <a:ea typeface="Times New Roman" panose="02020603050405020304" pitchFamily="18" charset="0"/>
                <a:cs typeface="Times New Roman" panose="02020603050405020304" pitchFamily="18" charset="0"/>
              </a:rPr>
              <a:t>, </a:t>
            </a:r>
            <a:r>
              <a:rPr lang="tr-TR" dirty="0">
                <a:latin typeface="Calibri" panose="020F0502020204030204" pitchFamily="34" charset="0"/>
                <a:ea typeface="Times New Roman" panose="02020603050405020304" pitchFamily="18" charset="0"/>
                <a:cs typeface="Times New Roman" panose="02020603050405020304" pitchFamily="18" charset="0"/>
              </a:rPr>
              <a:t>analiz </a:t>
            </a:r>
            <a:r>
              <a:rPr lang="tr-TR" dirty="0" smtClean="0">
                <a:latin typeface="Calibri" panose="020F0502020204030204" pitchFamily="34" charset="0"/>
                <a:ea typeface="Times New Roman" panose="02020603050405020304" pitchFamily="18" charset="0"/>
                <a:cs typeface="Times New Roman" panose="02020603050405020304" pitchFamily="18" charset="0"/>
              </a:rPr>
              <a:t>etmek </a:t>
            </a:r>
            <a:r>
              <a:rPr lang="tr-TR" dirty="0">
                <a:latin typeface="Calibri" panose="020F0502020204030204" pitchFamily="34" charset="0"/>
                <a:ea typeface="Times New Roman" panose="02020603050405020304" pitchFamily="18" charset="0"/>
                <a:cs typeface="Times New Roman" panose="02020603050405020304" pitchFamily="18" charset="0"/>
              </a:rPr>
              <a:t>ve süreçlerini iyileştirmek üzere </a:t>
            </a:r>
            <a:r>
              <a:rPr lang="tr-TR" dirty="0" smtClean="0">
                <a:latin typeface="Calibri" panose="020F0502020204030204" pitchFamily="34" charset="0"/>
                <a:ea typeface="Times New Roman" panose="02020603050405020304" pitchFamily="18" charset="0"/>
                <a:cs typeface="Times New Roman" panose="02020603050405020304" pitchFamily="18" charset="0"/>
              </a:rPr>
              <a:t>kullanmak.</a:t>
            </a:r>
          </a:p>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 </a:t>
            </a:r>
            <a:r>
              <a:rPr lang="tr-TR" dirty="0">
                <a:latin typeface="Calibri" panose="020F0502020204030204" pitchFamily="34" charset="0"/>
                <a:ea typeface="Times New Roman" panose="02020603050405020304" pitchFamily="18" charset="0"/>
                <a:cs typeface="Times New Roman" panose="02020603050405020304" pitchFamily="18" charset="0"/>
              </a:rPr>
              <a:t>Dışından Tedarik Edilen Hizmetlerin Kalitesi; D</a:t>
            </a:r>
            <a:r>
              <a:rPr lang="tr-TR" dirty="0" smtClean="0">
                <a:latin typeface="Calibri" panose="020F0502020204030204" pitchFamily="34" charset="0"/>
                <a:ea typeface="Times New Roman" panose="02020603050405020304" pitchFamily="18" charset="0"/>
                <a:cs typeface="Times New Roman" panose="02020603050405020304" pitchFamily="18" charset="0"/>
              </a:rPr>
              <a:t>ışarıdan alınan </a:t>
            </a:r>
            <a:r>
              <a:rPr lang="tr-TR" dirty="0">
                <a:latin typeface="Calibri" panose="020F0502020204030204" pitchFamily="34" charset="0"/>
                <a:ea typeface="Times New Roman" panose="02020603050405020304" pitchFamily="18" charset="0"/>
                <a:cs typeface="Times New Roman" panose="02020603050405020304" pitchFamily="18" charset="0"/>
              </a:rPr>
              <a:t>destek hizmetlerinin uygunluğunu, kalitesini ve sürekliliğini güvence altına </a:t>
            </a:r>
            <a:r>
              <a:rPr lang="tr-TR" dirty="0" smtClean="0">
                <a:latin typeface="Calibri" panose="020F0502020204030204" pitchFamily="34" charset="0"/>
                <a:ea typeface="Times New Roman" panose="02020603050405020304" pitchFamily="18" charset="0"/>
                <a:cs typeface="Times New Roman" panose="02020603050405020304" pitchFamily="18" charset="0"/>
              </a:rPr>
              <a:t>almak.</a:t>
            </a:r>
            <a:endParaRPr lang="tr-TR"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2964" y="1722473"/>
            <a:ext cx="4614672" cy="2834640"/>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44</a:t>
            </a:fld>
            <a:endParaRPr lang="tr-TR" sz="2400" dirty="0"/>
          </a:p>
        </p:txBody>
      </p:sp>
    </p:spTree>
    <p:extLst>
      <p:ext uri="{BB962C8B-B14F-4D97-AF65-F5344CB8AC3E}">
        <p14:creationId xmlns:p14="http://schemas.microsoft.com/office/powerpoint/2010/main" val="39931859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14" name="Unvan 1"/>
          <p:cNvSpPr txBox="1">
            <a:spLocks/>
          </p:cNvSpPr>
          <p:nvPr/>
        </p:nvSpPr>
        <p:spPr>
          <a:xfrm>
            <a:off x="132353" y="297094"/>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000" b="1" dirty="0">
                <a:solidFill>
                  <a:srgbClr val="F9D1A9"/>
                </a:solidFill>
                <a:latin typeface="Calibri" panose="020F0502020204030204" pitchFamily="34" charset="0"/>
                <a:cs typeface="Times New Roman" panose="02020603050405020304" pitchFamily="18" charset="0"/>
              </a:rPr>
              <a:t>YÖNETİM </a:t>
            </a:r>
            <a:r>
              <a:rPr lang="tr-TR" sz="2000" b="1" dirty="0" smtClean="0">
                <a:solidFill>
                  <a:srgbClr val="F9D1A9"/>
                </a:solidFill>
                <a:latin typeface="Calibri" panose="020F0502020204030204" pitchFamily="34" charset="0"/>
                <a:cs typeface="Times New Roman" panose="02020603050405020304" pitchFamily="18" charset="0"/>
              </a:rPr>
              <a:t>SİSTEMİ</a:t>
            </a:r>
            <a:endParaRPr lang="en-US" sz="2800" b="1" dirty="0">
              <a:solidFill>
                <a:srgbClr val="F9D1A9"/>
              </a:solidFill>
              <a:latin typeface="Calibri" panose="020F0502020204030204" pitchFamily="34" charset="0"/>
              <a:cs typeface="Times New Roman" panose="02020603050405020304" pitchFamily="18" charset="0"/>
            </a:endParaRPr>
          </a:p>
        </p:txBody>
      </p:sp>
      <p:sp>
        <p:nvSpPr>
          <p:cNvPr id="5" name="Dikdörtgen 4"/>
          <p:cNvSpPr/>
          <p:nvPr/>
        </p:nvSpPr>
        <p:spPr>
          <a:xfrm>
            <a:off x="0" y="1012228"/>
            <a:ext cx="7494826" cy="4462760"/>
          </a:xfrm>
          <a:prstGeom prst="rect">
            <a:avLst/>
          </a:prstGeom>
        </p:spPr>
        <p:txBody>
          <a:bodyPr wrap="square">
            <a:spAutoFit/>
          </a:bodyPr>
          <a:lstStyle/>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Kamuoyunu </a:t>
            </a:r>
            <a:r>
              <a:rPr lang="tr-TR" dirty="0">
                <a:latin typeface="Calibri" panose="020F0502020204030204" pitchFamily="34" charset="0"/>
                <a:ea typeface="Times New Roman" panose="02020603050405020304" pitchFamily="18" charset="0"/>
                <a:cs typeface="Times New Roman" panose="02020603050405020304" pitchFamily="18" charset="0"/>
              </a:rPr>
              <a:t>Bilgilendirme; E</a:t>
            </a:r>
            <a:r>
              <a:rPr lang="tr-TR" dirty="0" smtClean="0">
                <a:latin typeface="Calibri" panose="020F0502020204030204" pitchFamily="34" charset="0"/>
                <a:ea typeface="Times New Roman" panose="02020603050405020304" pitchFamily="18" charset="0"/>
                <a:cs typeface="Times New Roman" panose="02020603050405020304" pitchFamily="18" charset="0"/>
              </a:rPr>
              <a:t>ğitim-öğretim </a:t>
            </a:r>
            <a:r>
              <a:rPr lang="tr-TR" dirty="0">
                <a:latin typeface="Calibri" panose="020F0502020204030204" pitchFamily="34" charset="0"/>
                <a:ea typeface="Times New Roman" panose="02020603050405020304" pitchFamily="18" charset="0"/>
                <a:cs typeface="Times New Roman" panose="02020603050405020304" pitchFamily="18" charset="0"/>
              </a:rPr>
              <a:t>programlarını ve araştırma-geliştirme faaliyetlerini de içerecek şekilde tüm </a:t>
            </a:r>
            <a:r>
              <a:rPr lang="tr-TR" dirty="0" smtClean="0">
                <a:latin typeface="Calibri" panose="020F0502020204030204" pitchFamily="34" charset="0"/>
                <a:ea typeface="Times New Roman" panose="02020603050405020304" pitchFamily="18" charset="0"/>
                <a:cs typeface="Times New Roman" panose="02020603050405020304" pitchFamily="18" charset="0"/>
              </a:rPr>
              <a:t>faaliyetler </a:t>
            </a:r>
            <a:r>
              <a:rPr lang="tr-TR" dirty="0">
                <a:latin typeface="Calibri" panose="020F0502020204030204" pitchFamily="34" charset="0"/>
                <a:ea typeface="Times New Roman" panose="02020603050405020304" pitchFamily="18" charset="0"/>
                <a:cs typeface="Times New Roman" panose="02020603050405020304" pitchFamily="18" charset="0"/>
              </a:rPr>
              <a:t>hakkındaki </a:t>
            </a:r>
            <a:r>
              <a:rPr lang="tr-TR" dirty="0" smtClean="0">
                <a:latin typeface="Calibri" panose="020F0502020204030204" pitchFamily="34" charset="0"/>
                <a:ea typeface="Times New Roman" panose="02020603050405020304" pitchFamily="18" charset="0"/>
                <a:cs typeface="Times New Roman" panose="02020603050405020304" pitchFamily="18" charset="0"/>
              </a:rPr>
              <a:t>bilgileri </a:t>
            </a:r>
            <a:r>
              <a:rPr lang="tr-TR" dirty="0">
                <a:latin typeface="Calibri" panose="020F0502020204030204" pitchFamily="34" charset="0"/>
                <a:ea typeface="Times New Roman" panose="02020603050405020304" pitchFamily="18" charset="0"/>
                <a:cs typeface="Times New Roman" panose="02020603050405020304" pitchFamily="18" charset="0"/>
              </a:rPr>
              <a:t>açık, doğru, güncel ve kolay ulaşılabilir şekilde </a:t>
            </a:r>
            <a:r>
              <a:rPr lang="tr-TR" dirty="0" smtClean="0">
                <a:latin typeface="Calibri" panose="020F0502020204030204" pitchFamily="34" charset="0"/>
                <a:ea typeface="Times New Roman" panose="02020603050405020304" pitchFamily="18" charset="0"/>
                <a:cs typeface="Times New Roman" panose="02020603050405020304" pitchFamily="18" charset="0"/>
              </a:rPr>
              <a:t>yayımlamak </a:t>
            </a:r>
            <a:r>
              <a:rPr lang="tr-TR" dirty="0">
                <a:latin typeface="Calibri" panose="020F0502020204030204" pitchFamily="34" charset="0"/>
                <a:ea typeface="Times New Roman" panose="02020603050405020304" pitchFamily="18" charset="0"/>
                <a:cs typeface="Times New Roman" panose="02020603050405020304" pitchFamily="18" charset="0"/>
              </a:rPr>
              <a:t>ve kamuoyunu </a:t>
            </a:r>
            <a:r>
              <a:rPr lang="tr-TR" dirty="0" smtClean="0">
                <a:latin typeface="Calibri" panose="020F0502020204030204" pitchFamily="34" charset="0"/>
                <a:ea typeface="Times New Roman" panose="02020603050405020304" pitchFamily="18" charset="0"/>
                <a:cs typeface="Times New Roman" panose="02020603050405020304" pitchFamily="18" charset="0"/>
              </a:rPr>
              <a:t>bilgilendirmek. </a:t>
            </a:r>
          </a:p>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Bilgi </a:t>
            </a:r>
            <a:r>
              <a:rPr lang="tr-TR" dirty="0">
                <a:latin typeface="Calibri" panose="020F0502020204030204" pitchFamily="34" charset="0"/>
                <a:ea typeface="Times New Roman" panose="02020603050405020304" pitchFamily="18" charset="0"/>
                <a:cs typeface="Times New Roman" panose="02020603050405020304" pitchFamily="18" charset="0"/>
              </a:rPr>
              <a:t>Yönetimi </a:t>
            </a:r>
            <a:r>
              <a:rPr lang="tr-TR" dirty="0" smtClean="0">
                <a:latin typeface="Calibri" panose="020F0502020204030204" pitchFamily="34" charset="0"/>
                <a:ea typeface="Times New Roman" panose="02020603050405020304" pitchFamily="18" charset="0"/>
                <a:cs typeface="Times New Roman" panose="02020603050405020304" pitchFamily="18" charset="0"/>
              </a:rPr>
              <a:t>Sistemi; Yönetsel </a:t>
            </a:r>
            <a:r>
              <a:rPr lang="tr-TR" dirty="0">
                <a:latin typeface="Calibri" panose="020F0502020204030204" pitchFamily="34" charset="0"/>
                <a:ea typeface="Times New Roman" panose="02020603050405020304" pitchFamily="18" charset="0"/>
                <a:cs typeface="Times New Roman" panose="02020603050405020304" pitchFamily="18" charset="0"/>
              </a:rPr>
              <a:t>ve </a:t>
            </a:r>
            <a:r>
              <a:rPr lang="tr-TR" dirty="0" err="1">
                <a:latin typeface="Calibri" panose="020F0502020204030204" pitchFamily="34" charset="0"/>
                <a:ea typeface="Times New Roman" panose="02020603050405020304" pitchFamily="18" charset="0"/>
                <a:cs typeface="Times New Roman" panose="02020603050405020304" pitchFamily="18" charset="0"/>
              </a:rPr>
              <a:t>operasyonel</a:t>
            </a:r>
            <a:r>
              <a:rPr lang="tr-TR" dirty="0">
                <a:latin typeface="Calibri" panose="020F0502020204030204" pitchFamily="34" charset="0"/>
                <a:ea typeface="Times New Roman" panose="02020603050405020304" pitchFamily="18" charset="0"/>
                <a:cs typeface="Times New Roman" panose="02020603050405020304" pitchFamily="18" charset="0"/>
              </a:rPr>
              <a:t> </a:t>
            </a:r>
            <a:r>
              <a:rPr lang="tr-TR" dirty="0" smtClean="0">
                <a:latin typeface="Calibri" panose="020F0502020204030204" pitchFamily="34" charset="0"/>
                <a:ea typeface="Times New Roman" panose="02020603050405020304" pitchFamily="18" charset="0"/>
                <a:cs typeface="Times New Roman" panose="02020603050405020304" pitchFamily="18" charset="0"/>
              </a:rPr>
              <a:t>faaliyetlerin </a:t>
            </a:r>
            <a:r>
              <a:rPr lang="tr-TR" dirty="0">
                <a:latin typeface="Calibri" panose="020F0502020204030204" pitchFamily="34" charset="0"/>
                <a:ea typeface="Times New Roman" panose="02020603050405020304" pitchFamily="18" charset="0"/>
                <a:cs typeface="Times New Roman" panose="02020603050405020304" pitchFamily="18" charset="0"/>
              </a:rPr>
              <a:t>etkin yönetimini güvence altına alabilmek üzere gerekli bilgi ve verileri periyodik olarak </a:t>
            </a:r>
            <a:r>
              <a:rPr lang="tr-TR" dirty="0" smtClean="0">
                <a:latin typeface="Calibri" panose="020F0502020204030204" pitchFamily="34" charset="0"/>
                <a:ea typeface="Times New Roman" panose="02020603050405020304" pitchFamily="18" charset="0"/>
                <a:cs typeface="Times New Roman" panose="02020603050405020304" pitchFamily="18" charset="0"/>
              </a:rPr>
              <a:t>toplamak, </a:t>
            </a:r>
            <a:r>
              <a:rPr lang="tr-TR" dirty="0">
                <a:latin typeface="Calibri" panose="020F0502020204030204" pitchFamily="34" charset="0"/>
                <a:ea typeface="Times New Roman" panose="02020603050405020304" pitchFamily="18" charset="0"/>
                <a:cs typeface="Times New Roman" panose="02020603050405020304" pitchFamily="18" charset="0"/>
              </a:rPr>
              <a:t>analiz </a:t>
            </a:r>
            <a:r>
              <a:rPr lang="tr-TR" dirty="0" smtClean="0">
                <a:latin typeface="Calibri" panose="020F0502020204030204" pitchFamily="34" charset="0"/>
                <a:ea typeface="Times New Roman" panose="02020603050405020304" pitchFamily="18" charset="0"/>
                <a:cs typeface="Times New Roman" panose="02020603050405020304" pitchFamily="18" charset="0"/>
              </a:rPr>
              <a:t>etmek </a:t>
            </a:r>
            <a:r>
              <a:rPr lang="tr-TR" dirty="0">
                <a:latin typeface="Calibri" panose="020F0502020204030204" pitchFamily="34" charset="0"/>
                <a:ea typeface="Times New Roman" panose="02020603050405020304" pitchFamily="18" charset="0"/>
                <a:cs typeface="Times New Roman" panose="02020603050405020304" pitchFamily="18" charset="0"/>
              </a:rPr>
              <a:t>ve süreçlerini iyileştirmek üzere </a:t>
            </a:r>
            <a:r>
              <a:rPr lang="tr-TR" dirty="0" smtClean="0">
                <a:latin typeface="Calibri" panose="020F0502020204030204" pitchFamily="34" charset="0"/>
                <a:ea typeface="Times New Roman" panose="02020603050405020304" pitchFamily="18" charset="0"/>
                <a:cs typeface="Times New Roman" panose="02020603050405020304" pitchFamily="18" charset="0"/>
              </a:rPr>
              <a:t>kullanmak.</a:t>
            </a:r>
          </a:p>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Yönetimin </a:t>
            </a:r>
            <a:r>
              <a:rPr lang="tr-TR" dirty="0">
                <a:latin typeface="Calibri" panose="020F0502020204030204" pitchFamily="34" charset="0"/>
                <a:ea typeface="Times New Roman" panose="02020603050405020304" pitchFamily="18" charset="0"/>
                <a:cs typeface="Times New Roman" panose="02020603050405020304" pitchFamily="18" charset="0"/>
              </a:rPr>
              <a:t>Etkinliği ve Hesap Verebilirliği; </a:t>
            </a:r>
            <a:r>
              <a:rPr lang="tr-TR" dirty="0" smtClean="0">
                <a:latin typeface="Calibri" panose="020F0502020204030204" pitchFamily="34" charset="0"/>
                <a:ea typeface="Times New Roman" panose="02020603050405020304" pitchFamily="18" charset="0"/>
                <a:cs typeface="Times New Roman" panose="02020603050405020304" pitchFamily="18" charset="0"/>
              </a:rPr>
              <a:t>Kurum, yönetim </a:t>
            </a:r>
            <a:r>
              <a:rPr lang="tr-TR" dirty="0">
                <a:latin typeface="Calibri" panose="020F0502020204030204" pitchFamily="34" charset="0"/>
                <a:ea typeface="Times New Roman" panose="02020603050405020304" pitchFamily="18" charset="0"/>
                <a:cs typeface="Times New Roman" panose="02020603050405020304" pitchFamily="18" charset="0"/>
              </a:rPr>
              <a:t>ve idari kadroların verimliliğini ölçüp değerlendirebilen ve hesap verebilirliklerini sağlayan yaklaşımlara sahip olmalıdır. </a:t>
            </a:r>
            <a:r>
              <a:rPr lang="tr-TR" dirty="0" smtClean="0">
                <a:latin typeface="Calibri" panose="020F0502020204030204" pitchFamily="34" charset="0"/>
                <a:ea typeface="Times New Roman" panose="02020603050405020304" pitchFamily="18" charset="0"/>
                <a:cs typeface="Times New Roman" panose="02020603050405020304" pitchFamily="18" charset="0"/>
              </a:rPr>
              <a:t>Eğitim-öğretim </a:t>
            </a:r>
            <a:r>
              <a:rPr lang="tr-TR" dirty="0">
                <a:latin typeface="Calibri" panose="020F0502020204030204" pitchFamily="34" charset="0"/>
                <a:ea typeface="Times New Roman" panose="02020603050405020304" pitchFamily="18" charset="0"/>
                <a:cs typeface="Times New Roman" panose="02020603050405020304" pitchFamily="18" charset="0"/>
              </a:rPr>
              <a:t>programlarını ve araştırma-geliştirme faaliyetlerini de içerecek şekilde tüm </a:t>
            </a:r>
            <a:r>
              <a:rPr lang="tr-TR" dirty="0" smtClean="0">
                <a:latin typeface="Calibri" panose="020F0502020204030204" pitchFamily="34" charset="0"/>
                <a:ea typeface="Times New Roman" panose="02020603050405020304" pitchFamily="18" charset="0"/>
                <a:cs typeface="Times New Roman" panose="02020603050405020304" pitchFamily="18" charset="0"/>
              </a:rPr>
              <a:t>faaliyetler </a:t>
            </a:r>
            <a:r>
              <a:rPr lang="tr-TR" dirty="0">
                <a:latin typeface="Calibri" panose="020F0502020204030204" pitchFamily="34" charset="0"/>
                <a:ea typeface="Times New Roman" panose="02020603050405020304" pitchFamily="18" charset="0"/>
                <a:cs typeface="Times New Roman" panose="02020603050405020304" pitchFamily="18" charset="0"/>
              </a:rPr>
              <a:t>hakkındaki bilgileri açık, doğru, güncel ve kolay ulaşılabilir şekilde </a:t>
            </a:r>
            <a:r>
              <a:rPr lang="tr-TR" dirty="0" smtClean="0">
                <a:latin typeface="Calibri" panose="020F0502020204030204" pitchFamily="34" charset="0"/>
                <a:ea typeface="Times New Roman" panose="02020603050405020304" pitchFamily="18" charset="0"/>
                <a:cs typeface="Times New Roman" panose="02020603050405020304" pitchFamily="18" charset="0"/>
              </a:rPr>
              <a:t>yayımlamak </a:t>
            </a:r>
            <a:r>
              <a:rPr lang="tr-TR" dirty="0">
                <a:latin typeface="Calibri" panose="020F0502020204030204" pitchFamily="34" charset="0"/>
                <a:ea typeface="Times New Roman" panose="02020603050405020304" pitchFamily="18" charset="0"/>
                <a:cs typeface="Times New Roman" panose="02020603050405020304" pitchFamily="18" charset="0"/>
              </a:rPr>
              <a:t>ve kamuoyunu </a:t>
            </a:r>
            <a:r>
              <a:rPr lang="tr-TR" dirty="0" smtClean="0">
                <a:latin typeface="Calibri" panose="020F0502020204030204" pitchFamily="34" charset="0"/>
                <a:ea typeface="Times New Roman" panose="02020603050405020304" pitchFamily="18" charset="0"/>
                <a:cs typeface="Times New Roman" panose="02020603050405020304" pitchFamily="18" charset="0"/>
              </a:rPr>
              <a:t>bilgilendirmek.</a:t>
            </a:r>
            <a:endParaRPr lang="tr-TR"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2964" y="1722473"/>
            <a:ext cx="4614672" cy="2834640"/>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45</a:t>
            </a:fld>
            <a:endParaRPr lang="tr-TR" sz="2400" dirty="0"/>
          </a:p>
        </p:txBody>
      </p:sp>
    </p:spTree>
    <p:extLst>
      <p:ext uri="{BB962C8B-B14F-4D97-AF65-F5344CB8AC3E}">
        <p14:creationId xmlns:p14="http://schemas.microsoft.com/office/powerpoint/2010/main" val="197709424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133048" y="1364573"/>
            <a:ext cx="9339805" cy="6613349"/>
          </a:xfrm>
          <a:prstGeom prst="rect">
            <a:avLst/>
          </a:prstGeom>
        </p:spPr>
        <p:txBody>
          <a:bodyPr wrap="square">
            <a:spAutoFit/>
          </a:bodyPr>
          <a:lstStyle/>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Kurumun</a:t>
            </a:r>
            <a:r>
              <a:rPr lang="tr-TR" dirty="0">
                <a:latin typeface="Calibri" panose="020F0502020204030204" pitchFamily="34" charset="0"/>
              </a:rPr>
              <a:t>, eğitim-öğretim, araştırma-geliştirme, toplumsal katkı süreçlerinin yönetimi dâhil olmak üzere yönetim ve idari nasıl yönetilmektedir?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İç </a:t>
            </a:r>
            <a:r>
              <a:rPr lang="tr-TR" dirty="0">
                <a:latin typeface="Calibri" panose="020F0502020204030204" pitchFamily="34" charset="0"/>
              </a:rPr>
              <a:t>kontrol eylem planı hazırlama süreci nasıldır? Bu eylem planlarının izlenmesi ve değerlendirilmesi süreçleri nasıl yürütülmektedir?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Vakıf </a:t>
            </a:r>
            <a:r>
              <a:rPr lang="tr-TR" dirty="0">
                <a:latin typeface="Calibri" panose="020F0502020204030204" pitchFamily="34" charset="0"/>
              </a:rPr>
              <a:t>yükseköğretim kurumlarında Mütevelli Heyeti ile Yönetim Kurulu (Senato) arasında yetki dağılımı nasıldır? Akademik ve İdari konulardaki yetki kullanma ve karar alma dengesi nasıl gözetilmektedir?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İnsan </a:t>
            </a:r>
            <a:r>
              <a:rPr lang="tr-TR" dirty="0">
                <a:latin typeface="Calibri" panose="020F0502020204030204" pitchFamily="34" charset="0"/>
              </a:rPr>
              <a:t>kaynaklarının yönetimi nasıl ve ne kadar etkin olarak gerçekleştirilmektedir?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a:t>
            </a:r>
            <a:r>
              <a:rPr lang="tr-TR" dirty="0">
                <a:latin typeface="Calibri" panose="020F0502020204030204" pitchFamily="34" charset="0"/>
              </a:rPr>
              <a:t>, işe alınan/atanan personelinin (alındığı alanla ilgili olarak) gerekli yetkinliğe sahip olmasını nasıl güvence altına almaktadır?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İdari </a:t>
            </a:r>
            <a:r>
              <a:rPr lang="tr-TR" dirty="0">
                <a:latin typeface="Calibri" panose="020F0502020204030204" pitchFamily="34" charset="0"/>
              </a:rPr>
              <a:t>ve destek birimlerinde görev alan personelin eğitim ve liyakatlerinin üstlendikleri görevlerle uyumunu sağlamak üzere tanımlı süreçler nelerdir?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Mali </a:t>
            </a:r>
            <a:r>
              <a:rPr lang="tr-TR" dirty="0">
                <a:latin typeface="Calibri" panose="020F0502020204030204" pitchFamily="34" charset="0"/>
              </a:rPr>
              <a:t>kaynakların yönetimi nasıl ve ne kadar etkin olarak gerçekleştirilmektedir?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Taşınır </a:t>
            </a:r>
            <a:r>
              <a:rPr lang="tr-TR" dirty="0">
                <a:latin typeface="Calibri" panose="020F0502020204030204" pitchFamily="34" charset="0"/>
              </a:rPr>
              <a:t>ve taşınmaz kaynakların yönetimi nasıl ve ne kadar etkin olarak gerçekleştirilmektedir?</a:t>
            </a: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46</a:t>
            </a:fld>
            <a:endParaRPr lang="tr-TR" sz="2400" dirty="0"/>
          </a:p>
        </p:txBody>
      </p:sp>
      <p:sp>
        <p:nvSpPr>
          <p:cNvPr id="10" name="Unvan 1"/>
          <p:cNvSpPr txBox="1">
            <a:spLocks/>
          </p:cNvSpPr>
          <p:nvPr/>
        </p:nvSpPr>
        <p:spPr>
          <a:xfrm>
            <a:off x="3431704" y="320514"/>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446858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133048" y="1364573"/>
            <a:ext cx="9339805" cy="7158370"/>
          </a:xfrm>
          <a:prstGeom prst="rect">
            <a:avLst/>
          </a:prstGeom>
        </p:spPr>
        <p:txBody>
          <a:bodyPr wrap="square">
            <a:spAutoFit/>
          </a:bodyPr>
          <a:lstStyle/>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Kurumun </a:t>
            </a:r>
            <a:r>
              <a:rPr lang="tr-TR" dirty="0">
                <a:latin typeface="Calibri" panose="020F0502020204030204" pitchFamily="34" charset="0"/>
              </a:rPr>
              <a:t>her türlü faaliyeti ve süreçlerine ilişkin verileri toplamak, analiz etmek ve raporlamak üzere kullandığı bilgi yönetim nasıl işletilmektedir?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Kurumun </a:t>
            </a:r>
            <a:r>
              <a:rPr lang="tr-TR" dirty="0">
                <a:latin typeface="Calibri" panose="020F0502020204030204" pitchFamily="34" charset="0"/>
              </a:rPr>
              <a:t>izlemesi gereken anahtar performans göstergelerinin değerleri nasıl toplanmakta ve paylaşılmaktadır? Bilgi Yönetim Sistemi nasıl desteklemektedir?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Kurumda </a:t>
            </a:r>
            <a:r>
              <a:rPr lang="tr-TR" dirty="0">
                <a:latin typeface="Calibri" panose="020F0502020204030204" pitchFamily="34" charset="0"/>
              </a:rPr>
              <a:t>kullanılan bilgi sistemi, başta kalite yönetim süreçleri olmak üzere diğer tüm süreçleri nasıl desteklemektedir?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Kurumsal </a:t>
            </a:r>
            <a:r>
              <a:rPr lang="tr-TR" dirty="0">
                <a:latin typeface="Calibri" panose="020F0502020204030204" pitchFamily="34" charset="0"/>
              </a:rPr>
              <a:t>iç ve dış değerlendirme surecine yönelik bilgiler önceden planlanmış ve ilan edilmiş sıklıkta toplanmakta mıdır?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Toplanan </a:t>
            </a:r>
            <a:r>
              <a:rPr lang="tr-TR" dirty="0">
                <a:latin typeface="Calibri" panose="020F0502020204030204" pitchFamily="34" charset="0"/>
              </a:rPr>
              <a:t>verilerin güvenliği ve gizliliği ve güvenilirliği nasıl sağlanmakta ve güvence altına alınmaktadır?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Kurumsal </a:t>
            </a:r>
            <a:r>
              <a:rPr lang="tr-TR" dirty="0">
                <a:latin typeface="Calibri" panose="020F0502020204030204" pitchFamily="34" charset="0"/>
              </a:rPr>
              <a:t>hafızayı korumak ve sürdürülebilirliğini güvence altına almak üzere ne tür uygulamalar yapılmaktadır</a:t>
            </a:r>
            <a:r>
              <a:rPr lang="tr-TR" dirty="0" smtClean="0">
                <a:latin typeface="Calibri" panose="020F0502020204030204" pitchFamily="34" charset="0"/>
              </a:rPr>
              <a:t>?</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 </a:t>
            </a:r>
            <a:r>
              <a:rPr lang="tr-TR" dirty="0">
                <a:latin typeface="Calibri" panose="020F0502020204030204" pitchFamily="34" charset="0"/>
              </a:rPr>
              <a:t>dışından alınan idari ve/veya destek hizmetlerinin tedarik sürecine ilişkin kriterler nelerdir?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 </a:t>
            </a:r>
            <a:r>
              <a:rPr lang="tr-TR" dirty="0">
                <a:latin typeface="Calibri" panose="020F0502020204030204" pitchFamily="34" charset="0"/>
              </a:rPr>
              <a:t>dışından alınan bu hizmetlerin uygunluğu ve kalitesi nasıl sağlanmakta ve sürekliliği nasıl güvence altına alınmaktadır?</a:t>
            </a: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47</a:t>
            </a:fld>
            <a:endParaRPr lang="tr-TR" sz="2400" dirty="0"/>
          </a:p>
        </p:txBody>
      </p:sp>
      <p:sp>
        <p:nvSpPr>
          <p:cNvPr id="10" name="Unvan 1"/>
          <p:cNvSpPr txBox="1">
            <a:spLocks/>
          </p:cNvSpPr>
          <p:nvPr/>
        </p:nvSpPr>
        <p:spPr>
          <a:xfrm>
            <a:off x="3431704" y="320514"/>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811222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050846" y="1027792"/>
            <a:ext cx="9339805" cy="8402300"/>
          </a:xfrm>
          <a:prstGeom prst="rect">
            <a:avLst/>
          </a:prstGeom>
        </p:spPr>
        <p:txBody>
          <a:bodyPr wrap="square">
            <a:spAutoFit/>
          </a:bodyPr>
          <a:lstStyle/>
          <a:p>
            <a:pPr marL="285750" indent="-285750" algn="just">
              <a:spcBef>
                <a:spcPts val="600"/>
              </a:spcBef>
              <a:spcAft>
                <a:spcPts val="1200"/>
              </a:spcAft>
              <a:buFont typeface="Wingdings" panose="05000000000000000000" pitchFamily="2" charset="2"/>
              <a:buChar char="Ø"/>
            </a:pPr>
            <a:r>
              <a:rPr lang="tr-TR" dirty="0" smtClean="0">
                <a:latin typeface="Calibri" panose="020F0502020204030204" pitchFamily="34" charset="0"/>
              </a:rPr>
              <a:t>Kurum</a:t>
            </a:r>
            <a:r>
              <a:rPr lang="tr-TR" dirty="0">
                <a:latin typeface="Calibri" panose="020F0502020204030204" pitchFamily="34" charset="0"/>
              </a:rPr>
              <a:t>, topluma karşı sorumluluğunun gereği olarak, eğitim-öğretim, araştırma-geliştirme faaliyetlerini de içerecek şekilde tüm faaliyetleri ile ilgili güncel verileri kamuoyuyla nasıl ve hangi ortamlarda paylaşılmaktadır?</a:t>
            </a:r>
          </a:p>
          <a:p>
            <a:pPr marL="285750" indent="-285750" algn="just">
              <a:spcBef>
                <a:spcPts val="600"/>
              </a:spcBef>
              <a:spcAft>
                <a:spcPts val="1200"/>
              </a:spcAft>
              <a:buFont typeface="Wingdings" panose="05000000000000000000" pitchFamily="2" charset="2"/>
              <a:buChar char="Ø"/>
            </a:pPr>
            <a:r>
              <a:rPr lang="tr-TR" dirty="0" smtClean="0">
                <a:latin typeface="Calibri" panose="020F0502020204030204" pitchFamily="34" charset="0"/>
              </a:rPr>
              <a:t>Kurum</a:t>
            </a:r>
            <a:r>
              <a:rPr lang="tr-TR" dirty="0">
                <a:latin typeface="Calibri" panose="020F0502020204030204" pitchFamily="34" charset="0"/>
              </a:rPr>
              <a:t>, kamuoyuna sunduğu bilgilerin tarafsızlığını ve nesnelliğini nasıl güvence altına almaktadır?</a:t>
            </a:r>
          </a:p>
          <a:p>
            <a:pPr marL="285750" indent="-285750" algn="just">
              <a:spcBef>
                <a:spcPts val="600"/>
              </a:spcBef>
              <a:spcAft>
                <a:spcPts val="1200"/>
              </a:spcAft>
              <a:buFont typeface="Wingdings" panose="05000000000000000000" pitchFamily="2" charset="2"/>
              <a:buChar char="Ø"/>
            </a:pPr>
            <a:r>
              <a:rPr lang="tr-TR" dirty="0" smtClean="0">
                <a:latin typeface="Calibri" panose="020F0502020204030204" pitchFamily="34" charset="0"/>
              </a:rPr>
              <a:t>Kurum</a:t>
            </a:r>
            <a:r>
              <a:rPr lang="tr-TR" dirty="0">
                <a:latin typeface="Calibri" panose="020F0502020204030204" pitchFamily="34" charset="0"/>
              </a:rPr>
              <a:t>, topluma karşı sorumluluğunun gereği olarak, eğitim-öğretim, araştırma-geliştirme faaliyetlerini de içerecek şekilde tüm faaliyetleri ile ilgili güncel verileri kamuoyuyla nasıl ve hangi ortamlarda paylaşmaktadır?</a:t>
            </a:r>
          </a:p>
          <a:p>
            <a:pPr marL="285750" indent="-285750" algn="just">
              <a:spcBef>
                <a:spcPts val="600"/>
              </a:spcBef>
              <a:spcAft>
                <a:spcPts val="1200"/>
              </a:spcAft>
              <a:buFont typeface="Wingdings" panose="05000000000000000000" pitchFamily="2" charset="2"/>
              <a:buChar char="Ø"/>
            </a:pPr>
            <a:r>
              <a:rPr lang="tr-TR" dirty="0" smtClean="0">
                <a:latin typeface="Calibri" panose="020F0502020204030204" pitchFamily="34" charset="0"/>
              </a:rPr>
              <a:t>Kurum</a:t>
            </a:r>
            <a:r>
              <a:rPr lang="tr-TR" dirty="0">
                <a:latin typeface="Calibri" panose="020F0502020204030204" pitchFamily="34" charset="0"/>
              </a:rPr>
              <a:t>, kamuoyuna sunduğu bilgilerin tarafsızlığını ve nesnelliğini nasıl güvence altına almaktadır?</a:t>
            </a:r>
          </a:p>
          <a:p>
            <a:pPr marL="285750" indent="-285750" algn="just">
              <a:spcBef>
                <a:spcPts val="600"/>
              </a:spcBef>
              <a:spcAft>
                <a:spcPts val="1200"/>
              </a:spcAft>
              <a:buFont typeface="Wingdings" panose="05000000000000000000" pitchFamily="2" charset="2"/>
              <a:buChar char="Ø"/>
            </a:pPr>
            <a:r>
              <a:rPr lang="tr-TR" dirty="0" smtClean="0">
                <a:latin typeface="Calibri" panose="020F0502020204030204" pitchFamily="34" charset="0"/>
              </a:rPr>
              <a:t>Kurum </a:t>
            </a:r>
            <a:r>
              <a:rPr lang="tr-TR" dirty="0">
                <a:latin typeface="Calibri" panose="020F0502020204030204" pitchFamily="34" charset="0"/>
              </a:rPr>
              <a:t>yöneticilerinin liderlik özellikleri nasıl ölçülmekte ve izlenmektedir? Bu yetkinliklerin geliştirilmesi için ne gibi uygulamaları bulunmaktadır?</a:t>
            </a:r>
          </a:p>
          <a:p>
            <a:pPr marL="285750" indent="-285750" algn="just">
              <a:spcBef>
                <a:spcPts val="600"/>
              </a:spcBef>
              <a:spcAft>
                <a:spcPts val="1200"/>
              </a:spcAft>
              <a:buFont typeface="Wingdings" panose="05000000000000000000" pitchFamily="2" charset="2"/>
              <a:buChar char="Ø"/>
            </a:pPr>
            <a:r>
              <a:rPr lang="tr-TR" dirty="0" smtClean="0">
                <a:latin typeface="Calibri" panose="020F0502020204030204" pitchFamily="34" charset="0"/>
              </a:rPr>
              <a:t>Kurumun </a:t>
            </a:r>
            <a:r>
              <a:rPr lang="tr-TR" dirty="0">
                <a:latin typeface="Calibri" panose="020F0502020204030204" pitchFamily="34" charset="0"/>
              </a:rPr>
              <a:t>hesap verebilirlik ve şeffaflık konusunda izlediği politikası ve uygulamaları nelerdir?</a:t>
            </a:r>
          </a:p>
          <a:p>
            <a:pPr marL="285750" indent="-285750" algn="just">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spcBef>
                <a:spcPts val="600"/>
              </a:spcBef>
              <a:spcAft>
                <a:spcPts val="1200"/>
              </a:spcAft>
              <a:buFont typeface="Wingdings" panose="05000000000000000000" pitchFamily="2" charset="2"/>
              <a:buChar char="Ø"/>
            </a:pPr>
            <a:endParaRPr lang="tr-TR" dirty="0">
              <a:latin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48</a:t>
            </a:fld>
            <a:endParaRPr lang="tr-TR" sz="2400" dirty="0"/>
          </a:p>
        </p:txBody>
      </p:sp>
      <p:sp>
        <p:nvSpPr>
          <p:cNvPr id="10" name="Unvan 1"/>
          <p:cNvSpPr txBox="1">
            <a:spLocks/>
          </p:cNvSpPr>
          <p:nvPr/>
        </p:nvSpPr>
        <p:spPr>
          <a:xfrm>
            <a:off x="3431704" y="320514"/>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360363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pic>
        <p:nvPicPr>
          <p:cNvPr id="2" name="Resim 1"/>
          <p:cNvPicPr>
            <a:picLocks noChangeAspect="1"/>
          </p:cNvPicPr>
          <p:nvPr/>
        </p:nvPicPr>
        <p:blipFill>
          <a:blip r:embed="rId4"/>
          <a:stretch>
            <a:fillRect/>
          </a:stretch>
        </p:blipFill>
        <p:spPr>
          <a:xfrm>
            <a:off x="1769272" y="1191194"/>
            <a:ext cx="8582225" cy="3893519"/>
          </a:xfrm>
          <a:prstGeom prst="rect">
            <a:avLst/>
          </a:prstGeom>
        </p:spPr>
      </p:pic>
      <p:sp>
        <p:nvSpPr>
          <p:cNvPr id="11" name="Metin kutusu 10"/>
          <p:cNvSpPr txBox="1"/>
          <p:nvPr/>
        </p:nvSpPr>
        <p:spPr>
          <a:xfrm>
            <a:off x="695400" y="352540"/>
            <a:ext cx="3384376" cy="584775"/>
          </a:xfrm>
          <a:prstGeom prst="rect">
            <a:avLst/>
          </a:prstGeom>
          <a:noFill/>
        </p:spPr>
        <p:txBody>
          <a:bodyPr wrap="square" rtlCol="0">
            <a:spAutoFit/>
          </a:bodyPr>
          <a:lstStyle/>
          <a:p>
            <a:r>
              <a:rPr lang="tr-TR" sz="3200" dirty="0" smtClean="0">
                <a:latin typeface="Harlow Solid Italic" panose="04030604020F02020D02" pitchFamily="82" charset="0"/>
              </a:rPr>
              <a:t>Özetlersek…</a:t>
            </a:r>
            <a:endParaRPr lang="tr-TR" sz="3200" dirty="0">
              <a:latin typeface="Harlow Solid Italic" panose="04030604020F02020D02" pitchFamily="82"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49</a:t>
            </a:fld>
            <a:endParaRPr lang="tr-TR" sz="2400" dirty="0"/>
          </a:p>
        </p:txBody>
      </p:sp>
    </p:spTree>
    <p:extLst>
      <p:ext uri="{BB962C8B-B14F-4D97-AF65-F5344CB8AC3E}">
        <p14:creationId xmlns:p14="http://schemas.microsoft.com/office/powerpoint/2010/main" val="357418280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2589212" y="609600"/>
            <a:ext cx="8915399" cy="762000"/>
          </a:xfrm>
        </p:spPr>
        <p:txBody>
          <a:bodyPr>
            <a:noAutofit/>
          </a:bodyPr>
          <a:lstStyle/>
          <a:p>
            <a:r>
              <a:rPr lang="tr-TR" sz="2800" b="1" dirty="0">
                <a:solidFill>
                  <a:srgbClr val="F9D1A9"/>
                </a:solidFill>
              </a:rPr>
              <a:t>YÜKSEKÖĞRETİM KALİTE GÜVENCESİ YÖNETMELİĞİ</a:t>
            </a:r>
            <a:r>
              <a:rPr lang="tr-TR" sz="2800" b="1" dirty="0" smtClean="0">
                <a:solidFill>
                  <a:srgbClr val="F9D1A9"/>
                </a:solidFill>
              </a:rPr>
              <a:t>:</a:t>
            </a:r>
            <a:endParaRPr lang="en-US" sz="2800" b="1" dirty="0">
              <a:solidFill>
                <a:srgbClr val="F9D1A9"/>
              </a:solidFill>
            </a:endParaRPr>
          </a:p>
        </p:txBody>
      </p:sp>
      <p:sp>
        <p:nvSpPr>
          <p:cNvPr id="9" name="Metin Yer Tutucusu 4"/>
          <p:cNvSpPr txBox="1">
            <a:spLocks/>
          </p:cNvSpPr>
          <p:nvPr/>
        </p:nvSpPr>
        <p:spPr>
          <a:xfrm>
            <a:off x="2589211" y="2152600"/>
            <a:ext cx="8915399" cy="418830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r>
              <a:rPr lang="tr-TR" sz="2400" b="1" dirty="0">
                <a:solidFill>
                  <a:srgbClr val="F9D1A9"/>
                </a:solidFill>
                <a:latin typeface="Calibri" panose="020F0502020204030204" pitchFamily="34" charset="0"/>
              </a:rPr>
              <a:t>Amaç ve Kapsam</a:t>
            </a:r>
          </a:p>
          <a:p>
            <a:pPr marL="0" indent="0" algn="just">
              <a:buNone/>
            </a:pPr>
            <a:r>
              <a:rPr lang="tr-TR" sz="2400" dirty="0"/>
              <a:t>	</a:t>
            </a:r>
            <a:r>
              <a:rPr lang="tr-TR" dirty="0" smtClean="0">
                <a:solidFill>
                  <a:schemeClr val="tx1"/>
                </a:solidFill>
                <a:latin typeface="Calibri" panose="020F0502020204030204" pitchFamily="34" charset="0"/>
              </a:rPr>
              <a:t>Bu </a:t>
            </a:r>
            <a:r>
              <a:rPr lang="tr-TR" dirty="0">
                <a:solidFill>
                  <a:schemeClr val="tx1"/>
                </a:solidFill>
                <a:latin typeface="Calibri" panose="020F0502020204030204" pitchFamily="34" charset="0"/>
              </a:rPr>
              <a:t>Yönetmelik, yükseköğretim kurumlarının eğitim-öğretim ve araştırma faaliyetleri ile idarî hizmetlerinin iç ve dış kalite güvencesi, akreditasyon süreçleri ve bağımsız dış değerlendirme kurumlarının yetkilendirilmesi süreçlerini ve bu kapsamda tanımlanan görev, yetki ve sorumluluklara ilişkin esasları düzenler</a:t>
            </a:r>
            <a:r>
              <a:rPr lang="tr-TR" dirty="0" smtClean="0">
                <a:solidFill>
                  <a:schemeClr val="tx1"/>
                </a:solidFill>
                <a:latin typeface="Calibri" panose="020F0502020204030204" pitchFamily="34" charset="0"/>
              </a:rPr>
              <a:t>.</a:t>
            </a:r>
            <a:endParaRPr lang="tr-TR" sz="3200" b="1" dirty="0" smtClean="0">
              <a:latin typeface="Calibri" panose="020F0502020204030204" pitchFamily="34" charset="0"/>
            </a:endParaRPr>
          </a:p>
          <a:p>
            <a:pPr algn="just"/>
            <a:r>
              <a:rPr lang="tr-TR" sz="2400" dirty="0" smtClean="0"/>
              <a:t> </a:t>
            </a:r>
            <a:r>
              <a:rPr lang="tr-TR" sz="2400" b="1" dirty="0">
                <a:solidFill>
                  <a:srgbClr val="F9D1A9"/>
                </a:solidFill>
                <a:latin typeface="Calibri" panose="020F0502020204030204" pitchFamily="34" charset="0"/>
              </a:rPr>
              <a:t>Dayanak</a:t>
            </a:r>
            <a:r>
              <a:rPr lang="tr-TR" sz="2400" b="1" dirty="0"/>
              <a:t> </a:t>
            </a:r>
            <a:endParaRPr lang="tr-TR" sz="2400" b="1" dirty="0" smtClean="0"/>
          </a:p>
          <a:p>
            <a:pPr marL="0" indent="0" algn="just">
              <a:buNone/>
            </a:pPr>
            <a:r>
              <a:rPr lang="tr-TR" sz="1800" dirty="0">
                <a:solidFill>
                  <a:schemeClr val="tx1"/>
                </a:solidFill>
              </a:rPr>
              <a:t>	</a:t>
            </a:r>
            <a:r>
              <a:rPr lang="tr-TR" sz="1800" dirty="0" smtClean="0">
                <a:solidFill>
                  <a:schemeClr val="tx1"/>
                </a:solidFill>
              </a:rPr>
              <a:t> </a:t>
            </a:r>
            <a:r>
              <a:rPr lang="tr-TR" dirty="0">
                <a:solidFill>
                  <a:schemeClr val="tx1"/>
                </a:solidFill>
                <a:latin typeface="Calibri" panose="020F0502020204030204" pitchFamily="34" charset="0"/>
              </a:rPr>
              <a:t>Bu Yönetmelik, 4/11/1981 tarihli ve 2547 sayılı Yükseköğretim Kanununun 7 ve 65 inci maddeleri ile 44 üncü maddesinin (b) bendine dayanılarak hazırlanmıştır</a:t>
            </a:r>
            <a:r>
              <a:rPr lang="tr-TR" dirty="0" smtClean="0">
                <a:solidFill>
                  <a:schemeClr val="tx1"/>
                </a:solidFill>
                <a:latin typeface="Calibri" panose="020F0502020204030204" pitchFamily="34" charset="0"/>
              </a:rPr>
              <a:t>.</a:t>
            </a:r>
            <a:endParaRPr lang="tr-TR" sz="2400" dirty="0" smtClean="0">
              <a:solidFill>
                <a:schemeClr val="tx1"/>
              </a:solidFill>
              <a:latin typeface="Calibri" panose="020F0502020204030204" pitchFamily="34" charset="0"/>
            </a:endParaRPr>
          </a:p>
          <a:p>
            <a:pPr algn="just"/>
            <a:endParaRPr lang="tr-TR" sz="2400" b="1" dirty="0" smtClean="0">
              <a:solidFill>
                <a:srgbClr val="FF0000"/>
              </a:solidFill>
            </a:endParaRPr>
          </a:p>
          <a:p>
            <a:pPr algn="just"/>
            <a:endParaRPr lang="tr-TR" sz="2400" b="1" dirty="0" smtClean="0">
              <a:solidFill>
                <a:srgbClr val="FF0000"/>
              </a:solidFill>
            </a:endParaRPr>
          </a:p>
          <a:p>
            <a:pPr algn="just"/>
            <a:endParaRPr lang="en-US" sz="2400" b="1" dirty="0"/>
          </a:p>
        </p:txBody>
      </p:sp>
      <p:pic>
        <p:nvPicPr>
          <p:cNvPr id="10" name="İçerik Yer Tutucusu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255" y="238465"/>
            <a:ext cx="2356338" cy="1504269"/>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latin typeface="Calibri" panose="020F0502020204030204" pitchFamily="34" charset="0"/>
              </a:rPr>
              <a:pPr/>
              <a:t>5</a:t>
            </a:fld>
            <a:endParaRPr lang="tr-TR" sz="2400" dirty="0">
              <a:latin typeface="Calibri" panose="020F0502020204030204" pitchFamily="34" charset="0"/>
            </a:endParaRPr>
          </a:p>
        </p:txBody>
      </p:sp>
    </p:spTree>
    <p:extLst>
      <p:ext uri="{BB962C8B-B14F-4D97-AF65-F5344CB8AC3E}">
        <p14:creationId xmlns:p14="http://schemas.microsoft.com/office/powerpoint/2010/main" val="249934940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48865" y="6031060"/>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12" name="1 Başlık"/>
          <p:cNvSpPr txBox="1">
            <a:spLocks/>
          </p:cNvSpPr>
          <p:nvPr/>
        </p:nvSpPr>
        <p:spPr>
          <a:xfrm>
            <a:off x="1604541" y="4387195"/>
            <a:ext cx="8911687" cy="138545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altLang="tr-TR" sz="2800" b="1" cap="none" dirty="0" smtClean="0">
                <a:solidFill>
                  <a:srgbClr val="F9D1A9"/>
                </a:solidFill>
                <a:latin typeface="Vijaya" panose="020B0604020202020204" pitchFamily="34" charset="0"/>
                <a:cs typeface="Vijaya" panose="020B0604020202020204" pitchFamily="34" charset="0"/>
              </a:rPr>
              <a:t>Mürettebat farklı yönlere kürek çekiyorsa, kaptanın limanı görmesi hiçbir i</a:t>
            </a:r>
            <a:r>
              <a:rPr lang="tr-TR" altLang="tr-TR" sz="2400" b="1" cap="none" dirty="0" smtClean="0">
                <a:solidFill>
                  <a:srgbClr val="F9D1A9"/>
                </a:solidFill>
                <a:latin typeface="Angsana New" panose="02020603050405020304" pitchFamily="18" charset="-34"/>
                <a:cs typeface="Angsana New" panose="02020603050405020304" pitchFamily="18" charset="-34"/>
              </a:rPr>
              <a:t>şe</a:t>
            </a:r>
            <a:r>
              <a:rPr lang="tr-TR" altLang="tr-TR" sz="2800" b="1" cap="none" dirty="0" smtClean="0">
                <a:solidFill>
                  <a:srgbClr val="F9D1A9"/>
                </a:solidFill>
                <a:latin typeface="Vijaya" panose="020B0604020202020204" pitchFamily="34" charset="0"/>
                <a:cs typeface="Vijaya" panose="020B0604020202020204" pitchFamily="34" charset="0"/>
              </a:rPr>
              <a:t> yaramaz.</a:t>
            </a:r>
            <a:br>
              <a:rPr lang="tr-TR" altLang="tr-TR" sz="2800" b="1" cap="none" dirty="0" smtClean="0">
                <a:solidFill>
                  <a:srgbClr val="F9D1A9"/>
                </a:solidFill>
                <a:latin typeface="Vijaya" panose="020B0604020202020204" pitchFamily="34" charset="0"/>
                <a:cs typeface="Vijaya" panose="020B0604020202020204" pitchFamily="34" charset="0"/>
              </a:rPr>
            </a:br>
            <a:r>
              <a:rPr lang="tr-TR" altLang="tr-TR" sz="1800" b="1" dirty="0" smtClean="0">
                <a:solidFill>
                  <a:srgbClr val="F9D1A9"/>
                </a:solidFill>
                <a:latin typeface="Vijaya" panose="020B0604020202020204" pitchFamily="34" charset="0"/>
                <a:cs typeface="Vijaya" panose="020B0604020202020204" pitchFamily="34" charset="0"/>
              </a:rPr>
              <a:t> John Q. Adams</a:t>
            </a:r>
            <a:endParaRPr lang="tr-TR" altLang="tr-TR" sz="1800" b="1" dirty="0">
              <a:solidFill>
                <a:srgbClr val="F9D1A9"/>
              </a:solidFill>
              <a:latin typeface="Vijaya" panose="020B0604020202020204" pitchFamily="34" charset="0"/>
              <a:cs typeface="Vijaya" panose="020B0604020202020204" pitchFamily="34" charset="0"/>
            </a:endParaRPr>
          </a:p>
        </p:txBody>
      </p:sp>
      <p:sp>
        <p:nvSpPr>
          <p:cNvPr id="13" name="2 İçerik Yer Tutucusu"/>
          <p:cNvSpPr txBox="1">
            <a:spLocks/>
          </p:cNvSpPr>
          <p:nvPr/>
        </p:nvSpPr>
        <p:spPr>
          <a:xfrm>
            <a:off x="2589212" y="2133600"/>
            <a:ext cx="8915400" cy="377762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buFont typeface="Arial" panose="020B0604020202020204" pitchFamily="34" charset="0"/>
              <a:buNone/>
            </a:pPr>
            <a:r>
              <a:rPr lang="tr-TR" altLang="tr-TR" smtClean="0"/>
              <a:t>.</a:t>
            </a:r>
          </a:p>
        </p:txBody>
      </p:sp>
      <p:sp>
        <p:nvSpPr>
          <p:cNvPr id="14" name="4 Slayt Numarası Yer Tutucusu"/>
          <p:cNvSpPr txBox="1">
            <a:spLocks/>
          </p:cNvSpPr>
          <p:nvPr/>
        </p:nvSpPr>
        <p:spPr>
          <a:xfrm>
            <a:off x="531812" y="787782"/>
            <a:ext cx="779767" cy="365125"/>
          </a:xfrm>
          <a:prstGeom prst="rect">
            <a:avLst/>
          </a:prstGeom>
        </p:spPr>
        <p:txBody>
          <a:bodyPr vert="horz" lIns="91440" tIns="45720" rIns="91440" bIns="45720" rtlCol="0" anchor="b"/>
          <a:lstStyle>
            <a:defPPr>
              <a:defRPr lang="tr-TR"/>
            </a:defPPr>
            <a:lvl1pPr marL="0" algn="r" defTabSz="914400" rtl="0" eaLnBrk="0" latinLnBrk="0" hangingPunct="0">
              <a:defRPr sz="3200" b="0" i="0" kern="120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0" latinLnBrk="0" hangingPunct="0">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0" latinLnBrk="0" hangingPunct="0">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0" latinLnBrk="0" hangingPunct="0">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0" latinLnBrk="0" hangingPunct="0">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tr-TR" altLang="en-US" dirty="0">
              <a:solidFill>
                <a:srgbClr val="898989"/>
              </a:solidFill>
            </a:endParaRPr>
          </a:p>
        </p:txBody>
      </p:sp>
      <p:graphicFrame>
        <p:nvGraphicFramePr>
          <p:cNvPr id="15" name="Object 2"/>
          <p:cNvGraphicFramePr>
            <a:graphicFrameLocks noChangeAspect="1"/>
          </p:cNvGraphicFramePr>
          <p:nvPr>
            <p:extLst>
              <p:ext uri="{D42A27DB-BD31-4B8C-83A1-F6EECF244321}">
                <p14:modId xmlns:p14="http://schemas.microsoft.com/office/powerpoint/2010/main" val="2083306096"/>
              </p:ext>
            </p:extLst>
          </p:nvPr>
        </p:nvGraphicFramePr>
        <p:xfrm>
          <a:off x="3432093" y="420470"/>
          <a:ext cx="5256584" cy="3925735"/>
        </p:xfrm>
        <a:graphic>
          <a:graphicData uri="http://schemas.openxmlformats.org/presentationml/2006/ole">
            <mc:AlternateContent xmlns:mc="http://schemas.openxmlformats.org/markup-compatibility/2006">
              <mc:Choice xmlns:v="urn:schemas-microsoft-com:vml" Requires="v">
                <p:oleObj spid="_x0000_s1262" name="Sunu" r:id="rId5" imgW="4570530" imgH="3427618" progId="PowerPoint.Show.8">
                  <p:embed/>
                </p:oleObj>
              </mc:Choice>
              <mc:Fallback>
                <p:oleObj name="Sunu" r:id="rId5" imgW="4570530" imgH="3427618" progId="PowerPoint.Show.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2093" y="420470"/>
                        <a:ext cx="5256584" cy="3925735"/>
                      </a:xfrm>
                      <a:prstGeom prst="rect">
                        <a:avLst/>
                      </a:prstGeom>
                      <a:noFill/>
                      <a:ln>
                        <a:noFill/>
                      </a:ln>
                      <a:effectLst/>
                      <a:extLst/>
                    </p:spPr>
                  </p:pic>
                </p:oleObj>
              </mc:Fallback>
            </mc:AlternateContent>
          </a:graphicData>
        </a:graphic>
      </p:graphicFrame>
      <p:sp>
        <p:nvSpPr>
          <p:cNvPr id="10" name="Slayt Numarası Yer Tutucusu 9"/>
          <p:cNvSpPr>
            <a:spLocks noGrp="1"/>
          </p:cNvSpPr>
          <p:nvPr>
            <p:ph type="sldNum" sz="quarter" idx="12"/>
          </p:nvPr>
        </p:nvSpPr>
        <p:spPr/>
        <p:txBody>
          <a:bodyPr/>
          <a:lstStyle/>
          <a:p>
            <a:fld id="{AC786528-2F04-457D-8FED-47AA3420C7EB}" type="slidenum">
              <a:rPr lang="tr-TR" sz="2400" smtClean="0"/>
              <a:pPr/>
              <a:t>50</a:t>
            </a:fld>
            <a:endParaRPr lang="tr-TR" sz="2400" dirty="0"/>
          </a:p>
        </p:txBody>
      </p:sp>
    </p:spTree>
    <p:extLst>
      <p:ext uri="{BB962C8B-B14F-4D97-AF65-F5344CB8AC3E}">
        <p14:creationId xmlns:p14="http://schemas.microsoft.com/office/powerpoint/2010/main" val="215541264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3" name="type.wav"/>
          </p:stSnd>
        </p:sndAc>
      </p:transition>
    </mc:Choice>
    <mc:Fallback xmlns="">
      <p:transition spd="slow">
        <p:random/>
        <p:sndAc>
          <p:stSnd>
            <p:snd r:embed="rId7" name="type.wav"/>
          </p:stSnd>
        </p:sndAc>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94065" y="810827"/>
            <a:ext cx="10058400" cy="467805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tr-TR" dirty="0" smtClean="0"/>
              <a:t> </a:t>
            </a:r>
          </a:p>
        </p:txBody>
      </p:sp>
      <p:pic>
        <p:nvPicPr>
          <p:cNvPr id="5" name="Resim 4"/>
          <p:cNvPicPr>
            <a:picLocks noChangeAspect="1"/>
          </p:cNvPicPr>
          <p:nvPr/>
        </p:nvPicPr>
        <p:blipFill>
          <a:blip r:embed="rId4"/>
          <a:stretch>
            <a:fillRect/>
          </a:stretch>
        </p:blipFill>
        <p:spPr>
          <a:xfrm>
            <a:off x="1193938" y="754213"/>
            <a:ext cx="9531809" cy="4376389"/>
          </a:xfrm>
          <a:prstGeom prst="rect">
            <a:avLst/>
          </a:prstGeom>
        </p:spPr>
      </p:pic>
      <p:sp>
        <p:nvSpPr>
          <p:cNvPr id="11" name="Metin kutusu 10"/>
          <p:cNvSpPr txBox="1"/>
          <p:nvPr/>
        </p:nvSpPr>
        <p:spPr>
          <a:xfrm>
            <a:off x="695400" y="415147"/>
            <a:ext cx="3384376" cy="584775"/>
          </a:xfrm>
          <a:prstGeom prst="rect">
            <a:avLst/>
          </a:prstGeom>
          <a:noFill/>
        </p:spPr>
        <p:txBody>
          <a:bodyPr wrap="square" rtlCol="0">
            <a:spAutoFit/>
          </a:bodyPr>
          <a:lstStyle/>
          <a:p>
            <a:r>
              <a:rPr lang="tr-TR" sz="3200" dirty="0" smtClean="0">
                <a:latin typeface="Harlow Solid Italic" panose="04030604020F02020D02" pitchFamily="82" charset="0"/>
              </a:rPr>
              <a:t>Özetle…</a:t>
            </a:r>
            <a:endParaRPr lang="tr-TR" sz="3200" dirty="0">
              <a:latin typeface="Harlow Solid Italic" panose="04030604020F02020D02" pitchFamily="82"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51</a:t>
            </a:fld>
            <a:endParaRPr lang="tr-TR" sz="2400" dirty="0"/>
          </a:p>
        </p:txBody>
      </p:sp>
    </p:spTree>
    <p:extLst>
      <p:ext uri="{BB962C8B-B14F-4D97-AF65-F5344CB8AC3E}">
        <p14:creationId xmlns:p14="http://schemas.microsoft.com/office/powerpoint/2010/main" val="83570438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30968" y="712768"/>
            <a:ext cx="8626669" cy="535196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dirty="0" smtClean="0"/>
          </a:p>
        </p:txBody>
      </p:sp>
      <p:sp>
        <p:nvSpPr>
          <p:cNvPr id="12" name="Slayt Numarası Yer Tutucusu 11"/>
          <p:cNvSpPr>
            <a:spLocks noGrp="1"/>
          </p:cNvSpPr>
          <p:nvPr>
            <p:ph type="sldNum" sz="quarter" idx="12"/>
          </p:nvPr>
        </p:nvSpPr>
        <p:spPr/>
        <p:txBody>
          <a:bodyPr/>
          <a:lstStyle/>
          <a:p>
            <a:fld id="{AC786528-2F04-457D-8FED-47AA3420C7EB}" type="slidenum">
              <a:rPr lang="tr-TR" sz="2400" smtClean="0"/>
              <a:pPr/>
              <a:t>52</a:t>
            </a:fld>
            <a:endParaRPr lang="tr-TR" sz="2400" dirty="0"/>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3312" y="0"/>
            <a:ext cx="4925376" cy="6095448"/>
          </a:xfrm>
          <a:prstGeom prst="rect">
            <a:avLst/>
          </a:prstGeom>
        </p:spPr>
      </p:pic>
    </p:spTree>
    <p:extLst>
      <p:ext uri="{BB962C8B-B14F-4D97-AF65-F5344CB8AC3E}">
        <p14:creationId xmlns:p14="http://schemas.microsoft.com/office/powerpoint/2010/main" val="27405480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14" name="Unvan 1"/>
          <p:cNvSpPr txBox="1">
            <a:spLocks/>
          </p:cNvSpPr>
          <p:nvPr/>
        </p:nvSpPr>
        <p:spPr>
          <a:xfrm>
            <a:off x="2783632" y="2795054"/>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200" b="1" dirty="0" smtClean="0">
                <a:solidFill>
                  <a:srgbClr val="F9D1A9"/>
                </a:solidFill>
                <a:latin typeface="Calibri" panose="020F0502020204030204" pitchFamily="34" charset="0"/>
                <a:cs typeface="Times New Roman" panose="02020603050405020304" pitchFamily="18" charset="0"/>
              </a:rPr>
              <a:t>KURUM İÇ DEĞERLENDİRME RAPORU</a:t>
            </a:r>
            <a:endParaRPr lang="en-US" sz="4000" b="1" dirty="0">
              <a:solidFill>
                <a:srgbClr val="F9D1A9"/>
              </a:solidFill>
              <a:latin typeface="Calibri" panose="020F0502020204030204" pitchFamily="34" charset="0"/>
              <a:cs typeface="Times New Roman" panose="02020603050405020304" pitchFamily="18" charset="0"/>
            </a:endParaRPr>
          </a:p>
        </p:txBody>
      </p:sp>
      <p:sp>
        <p:nvSpPr>
          <p:cNvPr id="11" name="Slayt Numarası Yer Tutucusu 10"/>
          <p:cNvSpPr>
            <a:spLocks noGrp="1"/>
          </p:cNvSpPr>
          <p:nvPr>
            <p:ph type="sldNum" sz="quarter" idx="12"/>
          </p:nvPr>
        </p:nvSpPr>
        <p:spPr/>
        <p:txBody>
          <a:bodyPr/>
          <a:lstStyle/>
          <a:p>
            <a:fld id="{AC786528-2F04-457D-8FED-47AA3420C7EB}" type="slidenum">
              <a:rPr lang="tr-TR" sz="2400" smtClean="0"/>
              <a:pPr/>
              <a:t>53</a:t>
            </a:fld>
            <a:endParaRPr lang="tr-TR" sz="2400" dirty="0"/>
          </a:p>
        </p:txBody>
      </p:sp>
    </p:spTree>
    <p:extLst>
      <p:ext uri="{BB962C8B-B14F-4D97-AF65-F5344CB8AC3E}">
        <p14:creationId xmlns:p14="http://schemas.microsoft.com/office/powerpoint/2010/main" val="175368383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4" name="type.wav"/>
          </p:stSnd>
        </p:sndAc>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2" name="Dikdörtgen 1"/>
          <p:cNvSpPr/>
          <p:nvPr/>
        </p:nvSpPr>
        <p:spPr>
          <a:xfrm>
            <a:off x="456511" y="2212007"/>
            <a:ext cx="6804756" cy="2585323"/>
          </a:xfrm>
          <a:prstGeom prst="rect">
            <a:avLst/>
          </a:prstGeom>
        </p:spPr>
        <p:txBody>
          <a:bodyPr wrap="square">
            <a:spAutoFit/>
          </a:bodyPr>
          <a:lstStyle/>
          <a:p>
            <a:endParaRPr lang="en-US" dirty="0">
              <a:latin typeface="Arial"/>
              <a:cs typeface="Arial"/>
            </a:endParaRPr>
          </a:p>
          <a:p>
            <a:pPr algn="just"/>
            <a:r>
              <a:rPr lang="en-US" sz="2400" dirty="0" err="1">
                <a:latin typeface="Calibri" panose="020F0502020204030204" pitchFamily="34" charset="0"/>
                <a:cs typeface="Arial"/>
              </a:rPr>
              <a:t>Madde</a:t>
            </a:r>
            <a:r>
              <a:rPr lang="en-US" sz="2400" dirty="0">
                <a:latin typeface="Calibri" panose="020F0502020204030204" pitchFamily="34" charset="0"/>
                <a:cs typeface="Arial"/>
              </a:rPr>
              <a:t> 10-(1): </a:t>
            </a:r>
            <a:r>
              <a:rPr lang="en-US" sz="2400" dirty="0" err="1">
                <a:latin typeface="Calibri" panose="020F0502020204030204" pitchFamily="34" charset="0"/>
                <a:cs typeface="Arial"/>
              </a:rPr>
              <a:t>Yükseköğretim</a:t>
            </a:r>
            <a:r>
              <a:rPr lang="en-US" sz="2400" dirty="0">
                <a:latin typeface="Calibri" panose="020F0502020204030204" pitchFamily="34" charset="0"/>
                <a:cs typeface="Arial"/>
              </a:rPr>
              <a:t> </a:t>
            </a:r>
            <a:r>
              <a:rPr lang="en-US" sz="2400" dirty="0" err="1">
                <a:latin typeface="Calibri" panose="020F0502020204030204" pitchFamily="34" charset="0"/>
                <a:cs typeface="Arial"/>
              </a:rPr>
              <a:t>kurumları</a:t>
            </a:r>
            <a:r>
              <a:rPr lang="en-US" sz="2400" dirty="0">
                <a:latin typeface="Calibri" panose="020F0502020204030204" pitchFamily="34" charset="0"/>
                <a:cs typeface="Arial"/>
              </a:rPr>
              <a:t>, </a:t>
            </a:r>
            <a:r>
              <a:rPr lang="en-US" sz="2400" dirty="0" err="1">
                <a:latin typeface="Calibri" panose="020F0502020204030204" pitchFamily="34" charset="0"/>
                <a:cs typeface="Arial"/>
              </a:rPr>
              <a:t>eğitim-öğretim</a:t>
            </a:r>
            <a:r>
              <a:rPr lang="en-US" sz="2400" dirty="0">
                <a:latin typeface="Calibri" panose="020F0502020204030204" pitchFamily="34" charset="0"/>
                <a:cs typeface="Arial"/>
              </a:rPr>
              <a:t> </a:t>
            </a:r>
            <a:r>
              <a:rPr lang="en-US" sz="2400" dirty="0" err="1">
                <a:latin typeface="Calibri" panose="020F0502020204030204" pitchFamily="34" charset="0"/>
                <a:cs typeface="Arial"/>
              </a:rPr>
              <a:t>ve</a:t>
            </a:r>
            <a:r>
              <a:rPr lang="en-US" sz="2400" dirty="0">
                <a:latin typeface="Calibri" panose="020F0502020204030204" pitchFamily="34" charset="0"/>
                <a:cs typeface="Arial"/>
              </a:rPr>
              <a:t> </a:t>
            </a:r>
            <a:r>
              <a:rPr lang="en-US" sz="2400" dirty="0" err="1">
                <a:latin typeface="Calibri" panose="020F0502020204030204" pitchFamily="34" charset="0"/>
                <a:cs typeface="Arial"/>
              </a:rPr>
              <a:t>araştırma</a:t>
            </a:r>
            <a:r>
              <a:rPr lang="en-US" sz="2400" dirty="0">
                <a:latin typeface="Calibri" panose="020F0502020204030204" pitchFamily="34" charset="0"/>
                <a:cs typeface="Arial"/>
              </a:rPr>
              <a:t> </a:t>
            </a:r>
            <a:r>
              <a:rPr lang="en-US" sz="2400" dirty="0" err="1">
                <a:latin typeface="Calibri" panose="020F0502020204030204" pitchFamily="34" charset="0"/>
                <a:cs typeface="Arial"/>
              </a:rPr>
              <a:t>faaliyetlerini</a:t>
            </a:r>
            <a:r>
              <a:rPr lang="en-US" sz="2400" dirty="0">
                <a:latin typeface="Calibri" panose="020F0502020204030204" pitchFamily="34" charset="0"/>
                <a:cs typeface="Arial"/>
              </a:rPr>
              <a:t> </a:t>
            </a:r>
            <a:r>
              <a:rPr lang="en-US" sz="2400" dirty="0" err="1">
                <a:latin typeface="Calibri" panose="020F0502020204030204" pitchFamily="34" charset="0"/>
                <a:cs typeface="Arial"/>
              </a:rPr>
              <a:t>ve</a:t>
            </a:r>
            <a:r>
              <a:rPr lang="en-US" sz="2400" dirty="0">
                <a:latin typeface="Calibri" panose="020F0502020204030204" pitchFamily="34" charset="0"/>
                <a:cs typeface="Arial"/>
              </a:rPr>
              <a:t> </a:t>
            </a:r>
            <a:r>
              <a:rPr lang="en-US" sz="2400" dirty="0" err="1">
                <a:latin typeface="Calibri" panose="020F0502020204030204" pitchFamily="34" charset="0"/>
                <a:cs typeface="Arial"/>
              </a:rPr>
              <a:t>bunları</a:t>
            </a:r>
            <a:r>
              <a:rPr lang="en-US" sz="2400" dirty="0">
                <a:latin typeface="Calibri" panose="020F0502020204030204" pitchFamily="34" charset="0"/>
                <a:cs typeface="Arial"/>
              </a:rPr>
              <a:t> </a:t>
            </a:r>
            <a:r>
              <a:rPr lang="en-US" sz="2400" dirty="0" err="1">
                <a:latin typeface="Calibri" panose="020F0502020204030204" pitchFamily="34" charset="0"/>
                <a:cs typeface="Arial"/>
              </a:rPr>
              <a:t>destekleyen</a:t>
            </a:r>
            <a:r>
              <a:rPr lang="en-US" sz="2400" dirty="0">
                <a:latin typeface="Calibri" panose="020F0502020204030204" pitchFamily="34" charset="0"/>
                <a:cs typeface="Arial"/>
              </a:rPr>
              <a:t> </a:t>
            </a:r>
            <a:r>
              <a:rPr lang="en-US" sz="2400" dirty="0" err="1">
                <a:latin typeface="Calibri" panose="020F0502020204030204" pitchFamily="34" charset="0"/>
                <a:cs typeface="Arial"/>
              </a:rPr>
              <a:t>idari</a:t>
            </a:r>
            <a:r>
              <a:rPr lang="en-US" sz="2400" dirty="0">
                <a:latin typeface="Calibri" panose="020F0502020204030204" pitchFamily="34" charset="0"/>
                <a:cs typeface="Arial"/>
              </a:rPr>
              <a:t> </a:t>
            </a:r>
            <a:r>
              <a:rPr lang="en-US" sz="2400" dirty="0" err="1">
                <a:latin typeface="Calibri" panose="020F0502020204030204" pitchFamily="34" charset="0"/>
                <a:cs typeface="Arial"/>
              </a:rPr>
              <a:t>hizmetlerin</a:t>
            </a:r>
            <a:r>
              <a:rPr lang="en-US" sz="2400" dirty="0">
                <a:latin typeface="Calibri" panose="020F0502020204030204" pitchFamily="34" charset="0"/>
                <a:cs typeface="Arial"/>
              </a:rPr>
              <a:t> </a:t>
            </a:r>
            <a:r>
              <a:rPr lang="en-US" sz="2400" dirty="0" err="1">
                <a:latin typeface="Calibri" panose="020F0502020204030204" pitchFamily="34" charset="0"/>
                <a:cs typeface="Arial"/>
              </a:rPr>
              <a:t>tümünü</a:t>
            </a:r>
            <a:r>
              <a:rPr lang="en-US" sz="2400" dirty="0">
                <a:latin typeface="Calibri" panose="020F0502020204030204" pitchFamily="34" charset="0"/>
                <a:cs typeface="Arial"/>
              </a:rPr>
              <a:t> </a:t>
            </a:r>
            <a:r>
              <a:rPr lang="en-US" sz="2400" dirty="0" err="1">
                <a:latin typeface="Calibri" panose="020F0502020204030204" pitchFamily="34" charset="0"/>
                <a:cs typeface="Arial"/>
              </a:rPr>
              <a:t>içine</a:t>
            </a:r>
            <a:r>
              <a:rPr lang="en-US" sz="2400" dirty="0">
                <a:latin typeface="Calibri" panose="020F0502020204030204" pitchFamily="34" charset="0"/>
                <a:cs typeface="Arial"/>
              </a:rPr>
              <a:t> </a:t>
            </a:r>
            <a:r>
              <a:rPr lang="en-US" sz="2400" dirty="0" err="1">
                <a:latin typeface="Calibri" panose="020F0502020204030204" pitchFamily="34" charset="0"/>
                <a:cs typeface="Arial"/>
              </a:rPr>
              <a:t>alacak</a:t>
            </a:r>
            <a:r>
              <a:rPr lang="en-US" sz="2400" dirty="0">
                <a:latin typeface="Calibri" panose="020F0502020204030204" pitchFamily="34" charset="0"/>
                <a:cs typeface="Arial"/>
              </a:rPr>
              <a:t> </a:t>
            </a:r>
            <a:r>
              <a:rPr lang="en-US" sz="2400" dirty="0" err="1">
                <a:latin typeface="Calibri" panose="020F0502020204030204" pitchFamily="34" charset="0"/>
                <a:cs typeface="Arial"/>
              </a:rPr>
              <a:t>şekilde</a:t>
            </a:r>
            <a:r>
              <a:rPr lang="en-US" sz="2400" dirty="0">
                <a:latin typeface="Calibri" panose="020F0502020204030204" pitchFamily="34" charset="0"/>
                <a:cs typeface="Arial"/>
              </a:rPr>
              <a:t> </a:t>
            </a:r>
            <a:r>
              <a:rPr lang="en-US" sz="2400" dirty="0" err="1">
                <a:latin typeface="Calibri" panose="020F0502020204030204" pitchFamily="34" charset="0"/>
                <a:cs typeface="Arial"/>
              </a:rPr>
              <a:t>stratejik</a:t>
            </a:r>
            <a:r>
              <a:rPr lang="en-US" sz="2400" dirty="0">
                <a:latin typeface="Calibri" panose="020F0502020204030204" pitchFamily="34" charset="0"/>
                <a:cs typeface="Arial"/>
              </a:rPr>
              <a:t> plan </a:t>
            </a:r>
            <a:r>
              <a:rPr lang="en-US" sz="2400" dirty="0" err="1">
                <a:latin typeface="Calibri" panose="020F0502020204030204" pitchFamily="34" charset="0"/>
                <a:cs typeface="Arial"/>
              </a:rPr>
              <a:t>ve</a:t>
            </a:r>
            <a:r>
              <a:rPr lang="en-US" sz="2400" dirty="0">
                <a:latin typeface="Calibri" panose="020F0502020204030204" pitchFamily="34" charset="0"/>
                <a:cs typeface="Arial"/>
              </a:rPr>
              <a:t> </a:t>
            </a:r>
            <a:r>
              <a:rPr lang="en-US" sz="2400" dirty="0" err="1">
                <a:latin typeface="Calibri" panose="020F0502020204030204" pitchFamily="34" charset="0"/>
                <a:cs typeface="Arial"/>
              </a:rPr>
              <a:t>yıllık</a:t>
            </a:r>
            <a:r>
              <a:rPr lang="en-US" sz="2400" dirty="0">
                <a:latin typeface="Calibri" panose="020F0502020204030204" pitchFamily="34" charset="0"/>
                <a:cs typeface="Arial"/>
              </a:rPr>
              <a:t> </a:t>
            </a:r>
            <a:r>
              <a:rPr lang="en-US" sz="2400" dirty="0" err="1">
                <a:latin typeface="Calibri" panose="020F0502020204030204" pitchFamily="34" charset="0"/>
                <a:cs typeface="Arial"/>
              </a:rPr>
              <a:t>olarak</a:t>
            </a:r>
            <a:r>
              <a:rPr lang="en-US" sz="2400" dirty="0">
                <a:latin typeface="Calibri" panose="020F0502020204030204" pitchFamily="34" charset="0"/>
                <a:cs typeface="Arial"/>
              </a:rPr>
              <a:t>, </a:t>
            </a:r>
            <a:r>
              <a:rPr lang="en-US" sz="2400" dirty="0" err="1">
                <a:latin typeface="Calibri" panose="020F0502020204030204" pitchFamily="34" charset="0"/>
                <a:cs typeface="Arial"/>
              </a:rPr>
              <a:t>performans</a:t>
            </a:r>
            <a:r>
              <a:rPr lang="en-US" sz="2400" dirty="0">
                <a:latin typeface="Calibri" panose="020F0502020204030204" pitchFamily="34" charset="0"/>
                <a:cs typeface="Arial"/>
              </a:rPr>
              <a:t> </a:t>
            </a:r>
            <a:r>
              <a:rPr lang="en-US" sz="2400" dirty="0" err="1">
                <a:latin typeface="Calibri" panose="020F0502020204030204" pitchFamily="34" charset="0"/>
                <a:cs typeface="Arial"/>
              </a:rPr>
              <a:t>programı</a:t>
            </a:r>
            <a:r>
              <a:rPr lang="en-US" sz="2400" dirty="0">
                <a:latin typeface="Calibri" panose="020F0502020204030204" pitchFamily="34" charset="0"/>
                <a:cs typeface="Arial"/>
              </a:rPr>
              <a:t> </a:t>
            </a:r>
            <a:r>
              <a:rPr lang="en-US" sz="2400" dirty="0" err="1">
                <a:latin typeface="Calibri" panose="020F0502020204030204" pitchFamily="34" charset="0"/>
                <a:cs typeface="Arial"/>
              </a:rPr>
              <a:t>ve</a:t>
            </a:r>
            <a:r>
              <a:rPr lang="en-US" sz="2400" dirty="0">
                <a:latin typeface="Calibri" panose="020F0502020204030204" pitchFamily="34" charset="0"/>
                <a:cs typeface="Arial"/>
              </a:rPr>
              <a:t> </a:t>
            </a:r>
            <a:r>
              <a:rPr lang="en-US" sz="2400" dirty="0" err="1">
                <a:latin typeface="Calibri" panose="020F0502020204030204" pitchFamily="34" charset="0"/>
                <a:cs typeface="Arial"/>
              </a:rPr>
              <a:t>faaliyet</a:t>
            </a:r>
            <a:r>
              <a:rPr lang="en-US" sz="2400" dirty="0">
                <a:latin typeface="Calibri" panose="020F0502020204030204" pitchFamily="34" charset="0"/>
                <a:cs typeface="Arial"/>
              </a:rPr>
              <a:t> </a:t>
            </a:r>
            <a:r>
              <a:rPr lang="en-US" sz="2400" dirty="0" err="1">
                <a:latin typeface="Calibri" panose="020F0502020204030204" pitchFamily="34" charset="0"/>
                <a:cs typeface="Arial"/>
              </a:rPr>
              <a:t>programı</a:t>
            </a:r>
            <a:r>
              <a:rPr lang="en-US" sz="2400" dirty="0">
                <a:latin typeface="Calibri" panose="020F0502020204030204" pitchFamily="34" charset="0"/>
                <a:cs typeface="Arial"/>
              </a:rPr>
              <a:t> </a:t>
            </a:r>
            <a:r>
              <a:rPr lang="en-US" sz="2400" dirty="0" err="1">
                <a:latin typeface="Calibri" panose="020F0502020204030204" pitchFamily="34" charset="0"/>
                <a:cs typeface="Arial"/>
              </a:rPr>
              <a:t>ile</a:t>
            </a:r>
            <a:r>
              <a:rPr lang="en-US" sz="2400" dirty="0">
                <a:latin typeface="Calibri" panose="020F0502020204030204" pitchFamily="34" charset="0"/>
                <a:cs typeface="Arial"/>
              </a:rPr>
              <a:t> </a:t>
            </a:r>
            <a:r>
              <a:rPr lang="en-US" sz="2400" dirty="0" err="1">
                <a:latin typeface="Calibri" panose="020F0502020204030204" pitchFamily="34" charset="0"/>
                <a:cs typeface="Arial"/>
              </a:rPr>
              <a:t>bütünleşik</a:t>
            </a:r>
            <a:r>
              <a:rPr lang="en-US" sz="2400" dirty="0">
                <a:latin typeface="Calibri" panose="020F0502020204030204" pitchFamily="34" charset="0"/>
                <a:cs typeface="Arial"/>
              </a:rPr>
              <a:t> </a:t>
            </a:r>
            <a:r>
              <a:rPr lang="en-US" sz="2400" dirty="0" err="1">
                <a:latin typeface="Calibri" panose="020F0502020204030204" pitchFamily="34" charset="0"/>
                <a:cs typeface="Arial"/>
              </a:rPr>
              <a:t>yapıda</a:t>
            </a:r>
            <a:r>
              <a:rPr lang="en-US" sz="2400" dirty="0">
                <a:latin typeface="Calibri" panose="020F0502020204030204" pitchFamily="34" charset="0"/>
                <a:cs typeface="Arial"/>
              </a:rPr>
              <a:t> </a:t>
            </a:r>
            <a:r>
              <a:rPr lang="en-US" sz="2400" dirty="0" err="1">
                <a:latin typeface="Calibri" panose="020F0502020204030204" pitchFamily="34" charset="0"/>
                <a:cs typeface="Arial"/>
              </a:rPr>
              <a:t>bir</a:t>
            </a:r>
            <a:r>
              <a:rPr lang="en-US" sz="2400" dirty="0">
                <a:latin typeface="Calibri" panose="020F0502020204030204" pitchFamily="34" charset="0"/>
                <a:cs typeface="Arial"/>
              </a:rPr>
              <a:t> </a:t>
            </a:r>
            <a:r>
              <a:rPr lang="en-US" sz="2400" u="sng" dirty="0" err="1">
                <a:solidFill>
                  <a:srgbClr val="FFFF00"/>
                </a:solidFill>
                <a:latin typeface="Calibri" panose="020F0502020204030204" pitchFamily="34" charset="0"/>
                <a:cs typeface="Arial"/>
              </a:rPr>
              <a:t>iç</a:t>
            </a:r>
            <a:r>
              <a:rPr lang="en-US" sz="2400" u="sng" dirty="0">
                <a:solidFill>
                  <a:srgbClr val="FFFF00"/>
                </a:solidFill>
                <a:latin typeface="Calibri" panose="020F0502020204030204" pitchFamily="34" charset="0"/>
                <a:cs typeface="Arial"/>
              </a:rPr>
              <a:t> </a:t>
            </a:r>
            <a:r>
              <a:rPr lang="en-US" sz="2400" u="sng" dirty="0" err="1">
                <a:solidFill>
                  <a:srgbClr val="FFFF00"/>
                </a:solidFill>
                <a:latin typeface="Calibri" panose="020F0502020204030204" pitchFamily="34" charset="0"/>
                <a:cs typeface="Arial"/>
              </a:rPr>
              <a:t>değerlendirme</a:t>
            </a:r>
            <a:r>
              <a:rPr lang="en-US" sz="2400" u="sng" dirty="0">
                <a:solidFill>
                  <a:srgbClr val="FFFF00"/>
                </a:solidFill>
                <a:latin typeface="Calibri" panose="020F0502020204030204" pitchFamily="34" charset="0"/>
                <a:cs typeface="Arial"/>
              </a:rPr>
              <a:t> </a:t>
            </a:r>
            <a:r>
              <a:rPr lang="en-US" sz="2400" dirty="0" err="1">
                <a:latin typeface="Calibri" panose="020F0502020204030204" pitchFamily="34" charset="0"/>
                <a:cs typeface="Arial"/>
              </a:rPr>
              <a:t>raporu</a:t>
            </a:r>
            <a:r>
              <a:rPr lang="en-US" sz="2400" dirty="0">
                <a:latin typeface="Calibri" panose="020F0502020204030204" pitchFamily="34" charset="0"/>
                <a:cs typeface="Arial"/>
              </a:rPr>
              <a:t> </a:t>
            </a:r>
            <a:r>
              <a:rPr lang="en-US" sz="2400" dirty="0" err="1">
                <a:latin typeface="Calibri" panose="020F0502020204030204" pitchFamily="34" charset="0"/>
                <a:cs typeface="Arial"/>
              </a:rPr>
              <a:t>hazırlar</a:t>
            </a:r>
            <a:r>
              <a:rPr lang="en-US" sz="2400" dirty="0" smtClean="0">
                <a:latin typeface="Calibri" panose="020F0502020204030204" pitchFamily="34" charset="0"/>
                <a:cs typeface="Arial"/>
              </a:rPr>
              <a:t>.</a:t>
            </a:r>
            <a:endParaRPr lang="en-US" sz="2400" dirty="0">
              <a:latin typeface="Calibri" panose="020F0502020204030204" pitchFamily="34" charset="0"/>
              <a:cs typeface="Arial"/>
            </a:endParaRPr>
          </a:p>
        </p:txBody>
      </p:sp>
      <p:sp>
        <p:nvSpPr>
          <p:cNvPr id="5" name="Dikdörtgen 4"/>
          <p:cNvSpPr/>
          <p:nvPr/>
        </p:nvSpPr>
        <p:spPr>
          <a:xfrm>
            <a:off x="983432" y="877400"/>
            <a:ext cx="6096000" cy="1077218"/>
          </a:xfrm>
          <a:prstGeom prst="rect">
            <a:avLst/>
          </a:prstGeom>
        </p:spPr>
        <p:txBody>
          <a:bodyPr>
            <a:spAutoFit/>
          </a:bodyPr>
          <a:lstStyle/>
          <a:p>
            <a:pPr algn="ctr"/>
            <a:r>
              <a:rPr lang="en-US" sz="3200" b="1" dirty="0">
                <a:latin typeface="Calibri" panose="020F0502020204030204" pitchFamily="34" charset="0"/>
                <a:cs typeface="Arial"/>
              </a:rPr>
              <a:t>YÜKSEKÖĞRETİM </a:t>
            </a:r>
            <a:r>
              <a:rPr lang="en-US" sz="3200" b="1" dirty="0" smtClean="0">
                <a:latin typeface="Calibri" panose="020F0502020204030204" pitchFamily="34" charset="0"/>
                <a:cs typeface="Arial"/>
              </a:rPr>
              <a:t>KALİTE</a:t>
            </a:r>
            <a:r>
              <a:rPr lang="tr-TR" sz="3200" b="1" dirty="0" smtClean="0">
                <a:latin typeface="Calibri" panose="020F0502020204030204" pitchFamily="34" charset="0"/>
                <a:cs typeface="Arial"/>
              </a:rPr>
              <a:t> </a:t>
            </a:r>
            <a:r>
              <a:rPr lang="en-US" sz="3200" b="1" dirty="0" smtClean="0">
                <a:latin typeface="Calibri" panose="020F0502020204030204" pitchFamily="34" charset="0"/>
                <a:cs typeface="Arial"/>
              </a:rPr>
              <a:t>GÜVENCESİ </a:t>
            </a:r>
            <a:r>
              <a:rPr lang="en-US" sz="3200" b="1" dirty="0">
                <a:latin typeface="Calibri" panose="020F0502020204030204" pitchFamily="34" charset="0"/>
                <a:cs typeface="Arial"/>
              </a:rPr>
              <a:t>YÖNETMELİĞİ</a:t>
            </a:r>
          </a:p>
        </p:txBody>
      </p:sp>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8168" y="2349102"/>
            <a:ext cx="4377365" cy="2413988"/>
          </a:xfrm>
          <a:prstGeom prst="rect">
            <a:avLst/>
          </a:prstGeom>
        </p:spPr>
      </p:pic>
      <p:sp>
        <p:nvSpPr>
          <p:cNvPr id="14" name="Slayt Numarası Yer Tutucusu 13"/>
          <p:cNvSpPr>
            <a:spLocks noGrp="1"/>
          </p:cNvSpPr>
          <p:nvPr>
            <p:ph type="sldNum" sz="quarter" idx="12"/>
          </p:nvPr>
        </p:nvSpPr>
        <p:spPr/>
        <p:txBody>
          <a:bodyPr/>
          <a:lstStyle/>
          <a:p>
            <a:fld id="{AC786528-2F04-457D-8FED-47AA3420C7EB}" type="slidenum">
              <a:rPr lang="tr-TR" sz="2400" smtClean="0"/>
              <a:pPr/>
              <a:t>54</a:t>
            </a:fld>
            <a:endParaRPr lang="tr-TR" sz="2400" dirty="0"/>
          </a:p>
        </p:txBody>
      </p:sp>
    </p:spTree>
    <p:extLst>
      <p:ext uri="{BB962C8B-B14F-4D97-AF65-F5344CB8AC3E}">
        <p14:creationId xmlns:p14="http://schemas.microsoft.com/office/powerpoint/2010/main" val="57428692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2" name="Dikdörtgen 1"/>
          <p:cNvSpPr/>
          <p:nvPr/>
        </p:nvSpPr>
        <p:spPr>
          <a:xfrm>
            <a:off x="447085" y="2189643"/>
            <a:ext cx="6804756" cy="2585323"/>
          </a:xfrm>
          <a:prstGeom prst="rect">
            <a:avLst/>
          </a:prstGeom>
        </p:spPr>
        <p:txBody>
          <a:bodyPr wrap="square">
            <a:spAutoFit/>
          </a:bodyPr>
          <a:lstStyle/>
          <a:p>
            <a:endParaRPr lang="en-US" dirty="0">
              <a:latin typeface="Arial"/>
              <a:cs typeface="Arial"/>
            </a:endParaRPr>
          </a:p>
          <a:p>
            <a:pPr algn="just"/>
            <a:r>
              <a:rPr lang="en-US" sz="2400" dirty="0" smtClean="0">
                <a:latin typeface="Calibri" panose="020F0502020204030204" pitchFamily="34" charset="0"/>
                <a:cs typeface="Arial"/>
              </a:rPr>
              <a:t>M</a:t>
            </a:r>
            <a:r>
              <a:rPr lang="tr-TR" sz="2400" dirty="0" err="1" smtClean="0">
                <a:latin typeface="Calibri" panose="020F0502020204030204" pitchFamily="34" charset="0"/>
                <a:cs typeface="Arial"/>
              </a:rPr>
              <a:t>adde</a:t>
            </a:r>
            <a:r>
              <a:rPr lang="en-US" sz="2400" dirty="0" smtClean="0">
                <a:latin typeface="Calibri" panose="020F0502020204030204" pitchFamily="34" charset="0"/>
                <a:cs typeface="Arial"/>
              </a:rPr>
              <a:t> </a:t>
            </a:r>
            <a:r>
              <a:rPr lang="en-US" sz="2400" dirty="0">
                <a:latin typeface="Calibri" panose="020F0502020204030204" pitchFamily="34" charset="0"/>
                <a:cs typeface="Arial"/>
              </a:rPr>
              <a:t>10-(2): </a:t>
            </a:r>
            <a:r>
              <a:rPr lang="en-US" sz="2400" dirty="0" err="1">
                <a:latin typeface="Calibri" panose="020F0502020204030204" pitchFamily="34" charset="0"/>
                <a:cs typeface="Arial"/>
              </a:rPr>
              <a:t>Yükseköğretim</a:t>
            </a:r>
            <a:r>
              <a:rPr lang="en-US" sz="2400" dirty="0">
                <a:latin typeface="Calibri" panose="020F0502020204030204" pitchFamily="34" charset="0"/>
                <a:cs typeface="Arial"/>
              </a:rPr>
              <a:t> </a:t>
            </a:r>
            <a:r>
              <a:rPr lang="en-US" sz="2400" dirty="0" err="1">
                <a:latin typeface="Calibri" panose="020F0502020204030204" pitchFamily="34" charset="0"/>
                <a:cs typeface="Arial"/>
              </a:rPr>
              <a:t>kurumları</a:t>
            </a:r>
            <a:r>
              <a:rPr lang="en-US" sz="2400" dirty="0">
                <a:latin typeface="Calibri" panose="020F0502020204030204" pitchFamily="34" charset="0"/>
                <a:cs typeface="Arial"/>
              </a:rPr>
              <a:t>, </a:t>
            </a:r>
            <a:r>
              <a:rPr lang="en-US" sz="2400" dirty="0" err="1">
                <a:latin typeface="Calibri" panose="020F0502020204030204" pitchFamily="34" charset="0"/>
                <a:cs typeface="Arial"/>
              </a:rPr>
              <a:t>iç</a:t>
            </a:r>
            <a:r>
              <a:rPr lang="en-US" sz="2400" dirty="0">
                <a:latin typeface="Calibri" panose="020F0502020204030204" pitchFamily="34" charset="0"/>
                <a:cs typeface="Arial"/>
              </a:rPr>
              <a:t> </a:t>
            </a:r>
            <a:r>
              <a:rPr lang="en-US" sz="2400" dirty="0" err="1">
                <a:latin typeface="Calibri" panose="020F0502020204030204" pitchFamily="34" charset="0"/>
                <a:cs typeface="Arial"/>
              </a:rPr>
              <a:t>değerlendirme</a:t>
            </a:r>
            <a:r>
              <a:rPr lang="en-US" sz="2400" dirty="0">
                <a:latin typeface="Calibri" panose="020F0502020204030204" pitchFamily="34" charset="0"/>
                <a:cs typeface="Arial"/>
              </a:rPr>
              <a:t> </a:t>
            </a:r>
            <a:r>
              <a:rPr lang="en-US" sz="2400" dirty="0" err="1">
                <a:latin typeface="Calibri" panose="020F0502020204030204" pitchFamily="34" charset="0"/>
                <a:cs typeface="Arial"/>
              </a:rPr>
              <a:t>çalışmalarını</a:t>
            </a:r>
            <a:r>
              <a:rPr lang="en-US" sz="2400" dirty="0">
                <a:latin typeface="Calibri" panose="020F0502020204030204" pitchFamily="34" charset="0"/>
                <a:cs typeface="Arial"/>
              </a:rPr>
              <a:t> her </a:t>
            </a:r>
            <a:r>
              <a:rPr lang="en-US" sz="2400" dirty="0" err="1">
                <a:latin typeface="Calibri" panose="020F0502020204030204" pitchFamily="34" charset="0"/>
                <a:cs typeface="Arial"/>
              </a:rPr>
              <a:t>yıl</a:t>
            </a:r>
            <a:r>
              <a:rPr lang="en-US" sz="2400" dirty="0">
                <a:latin typeface="Calibri" panose="020F0502020204030204" pitchFamily="34" charset="0"/>
                <a:cs typeface="Arial"/>
              </a:rPr>
              <a:t> </a:t>
            </a:r>
            <a:r>
              <a:rPr lang="en-US" sz="2400" dirty="0" err="1">
                <a:latin typeface="Calibri" panose="020F0502020204030204" pitchFamily="34" charset="0"/>
                <a:cs typeface="Arial"/>
              </a:rPr>
              <a:t>Ocak</a:t>
            </a:r>
            <a:r>
              <a:rPr lang="en-US" sz="2400" dirty="0">
                <a:latin typeface="Calibri" panose="020F0502020204030204" pitchFamily="34" charset="0"/>
                <a:cs typeface="Arial"/>
              </a:rPr>
              <a:t>-Mart </a:t>
            </a:r>
            <a:r>
              <a:rPr lang="en-US" sz="2400" dirty="0" err="1">
                <a:latin typeface="Calibri" panose="020F0502020204030204" pitchFamily="34" charset="0"/>
                <a:cs typeface="Arial"/>
              </a:rPr>
              <a:t>aylarında</a:t>
            </a:r>
            <a:r>
              <a:rPr lang="en-US" sz="2400" dirty="0">
                <a:latin typeface="Calibri" panose="020F0502020204030204" pitchFamily="34" charset="0"/>
                <a:cs typeface="Arial"/>
              </a:rPr>
              <a:t> </a:t>
            </a:r>
            <a:r>
              <a:rPr lang="en-US" sz="2400" dirty="0" err="1">
                <a:latin typeface="Calibri" panose="020F0502020204030204" pitchFamily="34" charset="0"/>
                <a:cs typeface="Arial"/>
              </a:rPr>
              <a:t>tamamlar</a:t>
            </a:r>
            <a:r>
              <a:rPr lang="en-US" sz="2400" dirty="0">
                <a:latin typeface="Calibri" panose="020F0502020204030204" pitchFamily="34" charset="0"/>
                <a:cs typeface="Arial"/>
              </a:rPr>
              <a:t>. </a:t>
            </a:r>
            <a:r>
              <a:rPr lang="en-US" sz="2400" dirty="0" err="1">
                <a:latin typeface="Calibri" panose="020F0502020204030204" pitchFamily="34" charset="0"/>
                <a:cs typeface="Arial"/>
              </a:rPr>
              <a:t>Hazırladıkları</a:t>
            </a:r>
            <a:r>
              <a:rPr lang="en-US" sz="2400" dirty="0">
                <a:latin typeface="Calibri" panose="020F0502020204030204" pitchFamily="34" charset="0"/>
                <a:cs typeface="Arial"/>
              </a:rPr>
              <a:t> </a:t>
            </a:r>
            <a:r>
              <a:rPr lang="en-US" sz="2400" dirty="0" err="1">
                <a:latin typeface="Calibri" panose="020F0502020204030204" pitchFamily="34" charset="0"/>
                <a:cs typeface="Arial"/>
              </a:rPr>
              <a:t>İç</a:t>
            </a:r>
            <a:r>
              <a:rPr lang="en-US" sz="2400" dirty="0">
                <a:latin typeface="Calibri" panose="020F0502020204030204" pitchFamily="34" charset="0"/>
                <a:cs typeface="Arial"/>
              </a:rPr>
              <a:t> </a:t>
            </a:r>
            <a:r>
              <a:rPr lang="en-US" sz="2400" dirty="0" err="1">
                <a:latin typeface="Calibri" panose="020F0502020204030204" pitchFamily="34" charset="0"/>
                <a:cs typeface="Arial"/>
              </a:rPr>
              <a:t>Değerlendirme</a:t>
            </a:r>
            <a:r>
              <a:rPr lang="en-US" sz="2400" dirty="0">
                <a:latin typeface="Calibri" panose="020F0502020204030204" pitchFamily="34" charset="0"/>
                <a:cs typeface="Arial"/>
              </a:rPr>
              <a:t> </a:t>
            </a:r>
            <a:r>
              <a:rPr lang="en-US" sz="2400" dirty="0" err="1">
                <a:latin typeface="Calibri" panose="020F0502020204030204" pitchFamily="34" charset="0"/>
                <a:cs typeface="Arial"/>
              </a:rPr>
              <a:t>Raporunu</a:t>
            </a:r>
            <a:r>
              <a:rPr lang="en-US" sz="2400" dirty="0">
                <a:latin typeface="Calibri" panose="020F0502020204030204" pitchFamily="34" charset="0"/>
                <a:cs typeface="Arial"/>
              </a:rPr>
              <a:t> </a:t>
            </a:r>
            <a:r>
              <a:rPr lang="en-US" sz="2400" u="sng" dirty="0" smtClean="0">
                <a:solidFill>
                  <a:srgbClr val="FFFF00"/>
                </a:solidFill>
                <a:latin typeface="Calibri" panose="020F0502020204030204" pitchFamily="34" charset="0"/>
                <a:cs typeface="Arial"/>
              </a:rPr>
              <a:t>Nisan </a:t>
            </a:r>
            <a:r>
              <a:rPr lang="en-US" sz="2400" u="sng" dirty="0" err="1">
                <a:solidFill>
                  <a:srgbClr val="FFFF00"/>
                </a:solidFill>
                <a:latin typeface="Calibri" panose="020F0502020204030204" pitchFamily="34" charset="0"/>
                <a:cs typeface="Arial"/>
              </a:rPr>
              <a:t>ayı</a:t>
            </a:r>
            <a:r>
              <a:rPr lang="en-US" sz="2400" u="sng" dirty="0">
                <a:solidFill>
                  <a:srgbClr val="FFFF00"/>
                </a:solidFill>
                <a:latin typeface="Calibri" panose="020F0502020204030204" pitchFamily="34" charset="0"/>
                <a:cs typeface="Arial"/>
              </a:rPr>
              <a:t> </a:t>
            </a:r>
            <a:r>
              <a:rPr lang="en-US" sz="2400" u="sng" dirty="0" err="1">
                <a:solidFill>
                  <a:srgbClr val="FFFF00"/>
                </a:solidFill>
                <a:latin typeface="Calibri" panose="020F0502020204030204" pitchFamily="34" charset="0"/>
                <a:cs typeface="Arial"/>
              </a:rPr>
              <a:t>sonuna</a:t>
            </a:r>
            <a:r>
              <a:rPr lang="en-US" sz="2400" u="sng" dirty="0">
                <a:solidFill>
                  <a:srgbClr val="FFFF00"/>
                </a:solidFill>
                <a:latin typeface="Calibri" panose="020F0502020204030204" pitchFamily="34" charset="0"/>
                <a:cs typeface="Arial"/>
              </a:rPr>
              <a:t> </a:t>
            </a:r>
            <a:r>
              <a:rPr lang="en-US" sz="2400" u="sng" dirty="0" err="1">
                <a:solidFill>
                  <a:srgbClr val="FFFF00"/>
                </a:solidFill>
                <a:latin typeface="Calibri" panose="020F0502020204030204" pitchFamily="34" charset="0"/>
                <a:cs typeface="Arial"/>
              </a:rPr>
              <a:t>kadar</a:t>
            </a:r>
            <a:r>
              <a:rPr lang="en-US" sz="2400" dirty="0">
                <a:solidFill>
                  <a:srgbClr val="FFFF00"/>
                </a:solidFill>
                <a:latin typeface="Calibri" panose="020F0502020204030204" pitchFamily="34" charset="0"/>
                <a:cs typeface="Arial"/>
              </a:rPr>
              <a:t> </a:t>
            </a:r>
            <a:r>
              <a:rPr lang="en-US" sz="2400" dirty="0" err="1">
                <a:latin typeface="Calibri" panose="020F0502020204030204" pitchFamily="34" charset="0"/>
                <a:cs typeface="Arial"/>
              </a:rPr>
              <a:t>bilgi</a:t>
            </a:r>
            <a:r>
              <a:rPr lang="en-US" sz="2400" dirty="0">
                <a:latin typeface="Calibri" panose="020F0502020204030204" pitchFamily="34" charset="0"/>
                <a:cs typeface="Arial"/>
              </a:rPr>
              <a:t> </a:t>
            </a:r>
            <a:r>
              <a:rPr lang="en-US" sz="2400" dirty="0" err="1">
                <a:latin typeface="Calibri" panose="020F0502020204030204" pitchFamily="34" charset="0"/>
                <a:cs typeface="Arial"/>
              </a:rPr>
              <a:t>amaçlı</a:t>
            </a:r>
            <a:r>
              <a:rPr lang="en-US" sz="2400" dirty="0">
                <a:latin typeface="Calibri" panose="020F0502020204030204" pitchFamily="34" charset="0"/>
                <a:cs typeface="Arial"/>
              </a:rPr>
              <a:t> </a:t>
            </a:r>
            <a:r>
              <a:rPr lang="en-US" sz="2400" dirty="0" err="1">
                <a:latin typeface="Calibri" panose="020F0502020204030204" pitchFamily="34" charset="0"/>
                <a:cs typeface="Arial"/>
              </a:rPr>
              <a:t>olarak</a:t>
            </a:r>
            <a:r>
              <a:rPr lang="en-US" sz="2400" dirty="0">
                <a:latin typeface="Calibri" panose="020F0502020204030204" pitchFamily="34" charset="0"/>
                <a:cs typeface="Arial"/>
              </a:rPr>
              <a:t> </a:t>
            </a:r>
            <a:r>
              <a:rPr lang="en-US" sz="2400" dirty="0" err="1">
                <a:latin typeface="Calibri" panose="020F0502020204030204" pitchFamily="34" charset="0"/>
                <a:cs typeface="Arial"/>
              </a:rPr>
              <a:t>Yükseköğretim</a:t>
            </a:r>
            <a:r>
              <a:rPr lang="en-US" sz="2400" dirty="0">
                <a:latin typeface="Calibri" panose="020F0502020204030204" pitchFamily="34" charset="0"/>
                <a:cs typeface="Arial"/>
              </a:rPr>
              <a:t> </a:t>
            </a:r>
            <a:r>
              <a:rPr lang="en-US" sz="2400" dirty="0" err="1">
                <a:latin typeface="Calibri" panose="020F0502020204030204" pitchFamily="34" charset="0"/>
                <a:cs typeface="Arial"/>
              </a:rPr>
              <a:t>Kalite</a:t>
            </a:r>
            <a:r>
              <a:rPr lang="en-US" sz="2400" dirty="0">
                <a:latin typeface="Calibri" panose="020F0502020204030204" pitchFamily="34" charset="0"/>
                <a:cs typeface="Arial"/>
              </a:rPr>
              <a:t> </a:t>
            </a:r>
            <a:r>
              <a:rPr lang="en-US" sz="2400" dirty="0" err="1">
                <a:latin typeface="Calibri" panose="020F0502020204030204" pitchFamily="34" charset="0"/>
                <a:cs typeface="Arial"/>
              </a:rPr>
              <a:t>Kuruluna</a:t>
            </a:r>
            <a:r>
              <a:rPr lang="en-US" sz="2400" dirty="0">
                <a:latin typeface="Calibri" panose="020F0502020204030204" pitchFamily="34" charset="0"/>
                <a:cs typeface="Arial"/>
              </a:rPr>
              <a:t> </a:t>
            </a:r>
            <a:r>
              <a:rPr lang="en-US" sz="2400" dirty="0" err="1">
                <a:latin typeface="Calibri" panose="020F0502020204030204" pitchFamily="34" charset="0"/>
                <a:cs typeface="Arial"/>
              </a:rPr>
              <a:t>gönderir</a:t>
            </a:r>
            <a:r>
              <a:rPr lang="en-US" sz="2400" dirty="0">
                <a:latin typeface="Calibri" panose="020F0502020204030204" pitchFamily="34" charset="0"/>
                <a:cs typeface="Arial"/>
              </a:rPr>
              <a:t>.</a:t>
            </a:r>
          </a:p>
          <a:p>
            <a:pPr algn="just"/>
            <a:endParaRPr lang="en-US" sz="2400" dirty="0">
              <a:latin typeface="Calibri" panose="020F0502020204030204" pitchFamily="34" charset="0"/>
              <a:cs typeface="Arial"/>
            </a:endParaRPr>
          </a:p>
        </p:txBody>
      </p:sp>
      <p:sp>
        <p:nvSpPr>
          <p:cNvPr id="5" name="Dikdörtgen 4"/>
          <p:cNvSpPr/>
          <p:nvPr/>
        </p:nvSpPr>
        <p:spPr>
          <a:xfrm>
            <a:off x="983432" y="877400"/>
            <a:ext cx="6096000" cy="1077218"/>
          </a:xfrm>
          <a:prstGeom prst="rect">
            <a:avLst/>
          </a:prstGeom>
        </p:spPr>
        <p:txBody>
          <a:bodyPr>
            <a:spAutoFit/>
          </a:bodyPr>
          <a:lstStyle/>
          <a:p>
            <a:pPr algn="ctr"/>
            <a:r>
              <a:rPr lang="en-US" sz="3200" b="1" dirty="0">
                <a:latin typeface="Calibri" panose="020F0502020204030204" pitchFamily="34" charset="0"/>
                <a:cs typeface="Arial"/>
              </a:rPr>
              <a:t>YÜKSEKÖĞRETİM </a:t>
            </a:r>
            <a:r>
              <a:rPr lang="en-US" sz="3200" b="1" dirty="0" smtClean="0">
                <a:latin typeface="Calibri" panose="020F0502020204030204" pitchFamily="34" charset="0"/>
                <a:cs typeface="Arial"/>
              </a:rPr>
              <a:t>KALİTE</a:t>
            </a:r>
            <a:r>
              <a:rPr lang="tr-TR" sz="3200" b="1" dirty="0" smtClean="0">
                <a:latin typeface="Calibri" panose="020F0502020204030204" pitchFamily="34" charset="0"/>
                <a:cs typeface="Arial"/>
              </a:rPr>
              <a:t> </a:t>
            </a:r>
            <a:r>
              <a:rPr lang="en-US" sz="3200" b="1" dirty="0" smtClean="0">
                <a:latin typeface="Calibri" panose="020F0502020204030204" pitchFamily="34" charset="0"/>
                <a:cs typeface="Arial"/>
              </a:rPr>
              <a:t>GÜVENCESİ </a:t>
            </a:r>
            <a:r>
              <a:rPr lang="en-US" sz="3200" b="1" dirty="0">
                <a:latin typeface="Calibri" panose="020F0502020204030204" pitchFamily="34" charset="0"/>
                <a:cs typeface="Arial"/>
              </a:rPr>
              <a:t>YÖNETMELİĞİ</a:t>
            </a:r>
          </a:p>
        </p:txBody>
      </p:sp>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8168" y="2349102"/>
            <a:ext cx="4377365" cy="2413988"/>
          </a:xfrm>
          <a:prstGeom prst="rect">
            <a:avLst/>
          </a:prstGeom>
        </p:spPr>
      </p:pic>
      <p:sp>
        <p:nvSpPr>
          <p:cNvPr id="14" name="Slayt Numarası Yer Tutucusu 13"/>
          <p:cNvSpPr>
            <a:spLocks noGrp="1"/>
          </p:cNvSpPr>
          <p:nvPr>
            <p:ph type="sldNum" sz="quarter" idx="12"/>
          </p:nvPr>
        </p:nvSpPr>
        <p:spPr/>
        <p:txBody>
          <a:bodyPr/>
          <a:lstStyle/>
          <a:p>
            <a:fld id="{AC786528-2F04-457D-8FED-47AA3420C7EB}" type="slidenum">
              <a:rPr lang="tr-TR" sz="2400" smtClean="0"/>
              <a:pPr/>
              <a:t>55</a:t>
            </a:fld>
            <a:endParaRPr lang="tr-TR" sz="2400" dirty="0"/>
          </a:p>
        </p:txBody>
      </p:sp>
    </p:spTree>
    <p:extLst>
      <p:ext uri="{BB962C8B-B14F-4D97-AF65-F5344CB8AC3E}">
        <p14:creationId xmlns:p14="http://schemas.microsoft.com/office/powerpoint/2010/main" val="305266273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631504" y="1988840"/>
            <a:ext cx="8648648" cy="312473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sz="2800" b="1" dirty="0" smtClean="0">
                <a:solidFill>
                  <a:srgbClr val="F9D1A9"/>
                </a:solidFill>
              </a:rPr>
              <a:t>  </a:t>
            </a:r>
            <a:endParaRPr lang="tr-TR" sz="2800" b="1" dirty="0" smtClean="0">
              <a:solidFill>
                <a:srgbClr val="F9D1A9"/>
              </a:solidFill>
            </a:endParaRPr>
          </a:p>
          <a:p>
            <a:pPr marL="0" indent="0">
              <a:buFont typeface="Wingdings 3" panose="05040102010807070707" pitchFamily="18" charset="2"/>
              <a:buNone/>
            </a:pPr>
            <a:endParaRPr lang="en-US" sz="2800" b="1" dirty="0">
              <a:solidFill>
                <a:srgbClr val="F9D1A9"/>
              </a:solidFill>
            </a:endParaRPr>
          </a:p>
        </p:txBody>
      </p:sp>
      <p:sp>
        <p:nvSpPr>
          <p:cNvPr id="2" name="Dikdörtgen 1"/>
          <p:cNvSpPr/>
          <p:nvPr/>
        </p:nvSpPr>
        <p:spPr>
          <a:xfrm>
            <a:off x="2679464" y="525269"/>
            <a:ext cx="6552728" cy="707886"/>
          </a:xfrm>
          <a:prstGeom prst="rect">
            <a:avLst/>
          </a:prstGeom>
        </p:spPr>
        <p:txBody>
          <a:bodyPr wrap="square">
            <a:spAutoFit/>
          </a:bodyPr>
          <a:lstStyle/>
          <a:p>
            <a:pPr algn="ctr"/>
            <a:r>
              <a:rPr lang="tr-TR" sz="2000" b="1" dirty="0">
                <a:solidFill>
                  <a:srgbClr val="F9D1A9"/>
                </a:solidFill>
                <a:latin typeface="Arial" panose="020B0604020202020204" pitchFamily="34" charset="0"/>
                <a:cs typeface="Arial" panose="020B0604020202020204" pitchFamily="34" charset="0"/>
              </a:rPr>
              <a:t>KURUM İÇ DEĞERLENDİRME RAPORU</a:t>
            </a:r>
            <a:br>
              <a:rPr lang="tr-TR" sz="2000" b="1" dirty="0">
                <a:solidFill>
                  <a:srgbClr val="F9D1A9"/>
                </a:solidFill>
                <a:latin typeface="Arial" panose="020B0604020202020204" pitchFamily="34" charset="0"/>
                <a:cs typeface="Arial" panose="020B0604020202020204" pitchFamily="34" charset="0"/>
              </a:rPr>
            </a:br>
            <a:r>
              <a:rPr lang="tr-TR" sz="2000" b="1" dirty="0">
                <a:solidFill>
                  <a:srgbClr val="F9D1A9"/>
                </a:solidFill>
                <a:latin typeface="Arial" panose="020B0604020202020204" pitchFamily="34" charset="0"/>
                <a:cs typeface="Arial" panose="020B0604020202020204" pitchFamily="34" charset="0"/>
              </a:rPr>
              <a:t>(KİDR)</a:t>
            </a:r>
            <a:endParaRPr lang="tr-TR" sz="2000" b="1" dirty="0">
              <a:solidFill>
                <a:srgbClr val="F9D1A9"/>
              </a:solidFill>
            </a:endParaRPr>
          </a:p>
        </p:txBody>
      </p:sp>
      <p:sp>
        <p:nvSpPr>
          <p:cNvPr id="15" name="İçerik Yer Tutucusu 14"/>
          <p:cNvSpPr>
            <a:spLocks noGrp="1"/>
          </p:cNvSpPr>
          <p:nvPr>
            <p:ph idx="1"/>
          </p:nvPr>
        </p:nvSpPr>
        <p:spPr>
          <a:xfrm>
            <a:off x="263352" y="1132600"/>
            <a:ext cx="6120680" cy="4379466"/>
          </a:xfrm>
        </p:spPr>
        <p:txBody>
          <a:bodyPr numCol="2">
            <a:normAutofit/>
          </a:bodyPr>
          <a:lstStyle/>
          <a:p>
            <a:pPr marL="0" indent="0" algn="ctr">
              <a:lnSpc>
                <a:spcPct val="150000"/>
              </a:lnSpc>
              <a:buNone/>
            </a:pPr>
            <a:r>
              <a:rPr lang="tr-TR" dirty="0">
                <a:solidFill>
                  <a:schemeClr val="tx1"/>
                </a:solidFill>
                <a:latin typeface="Arial" panose="020B0604020202020204" pitchFamily="34" charset="0"/>
                <a:cs typeface="Arial" panose="020B0604020202020204" pitchFamily="34" charset="0"/>
              </a:rPr>
              <a:t>Kurumun yıllık iç değerlendirme süreçlerini izlemek ve </a:t>
            </a:r>
            <a:r>
              <a:rPr lang="tr-TR" u="sng" dirty="0">
                <a:solidFill>
                  <a:srgbClr val="FFFF00"/>
                </a:solidFill>
                <a:latin typeface="Arial" panose="020B0604020202020204" pitchFamily="34" charset="0"/>
                <a:cs typeface="Arial" panose="020B0604020202020204" pitchFamily="34" charset="0"/>
              </a:rPr>
              <a:t>beş yıl </a:t>
            </a:r>
            <a:r>
              <a:rPr lang="tr-TR" dirty="0">
                <a:solidFill>
                  <a:schemeClr val="tx1"/>
                </a:solidFill>
                <a:latin typeface="Arial" panose="020B0604020202020204" pitchFamily="34" charset="0"/>
                <a:cs typeface="Arial" panose="020B0604020202020204" pitchFamily="34" charset="0"/>
              </a:rPr>
              <a:t>içerisinde </a:t>
            </a:r>
            <a:r>
              <a:rPr lang="tr-TR" u="sng" dirty="0">
                <a:solidFill>
                  <a:srgbClr val="FFFF00"/>
                </a:solidFill>
                <a:latin typeface="Arial" panose="020B0604020202020204" pitchFamily="34" charset="0"/>
                <a:cs typeface="Arial" panose="020B0604020202020204" pitchFamily="34" charset="0"/>
              </a:rPr>
              <a:t>en az bir kez </a:t>
            </a:r>
            <a:r>
              <a:rPr lang="tr-TR" dirty="0">
                <a:solidFill>
                  <a:schemeClr val="tx1"/>
                </a:solidFill>
                <a:latin typeface="Arial" panose="020B0604020202020204" pitchFamily="34" charset="0"/>
                <a:cs typeface="Arial" panose="020B0604020202020204" pitchFamily="34" charset="0"/>
              </a:rPr>
              <a:t>gerçekleştirilecek dış değerlendirme sürecinde </a:t>
            </a:r>
            <a:r>
              <a:rPr lang="tr-TR" b="1" u="sng" dirty="0">
                <a:solidFill>
                  <a:schemeClr val="tx1"/>
                </a:solidFill>
                <a:latin typeface="Arial" panose="020B0604020202020204" pitchFamily="34" charset="0"/>
                <a:cs typeface="Arial" panose="020B0604020202020204" pitchFamily="34" charset="0"/>
              </a:rPr>
              <a:t>esas alınmak üzere </a:t>
            </a:r>
            <a:r>
              <a:rPr lang="tr-TR" dirty="0">
                <a:solidFill>
                  <a:schemeClr val="tx1"/>
                </a:solidFill>
                <a:latin typeface="Arial" panose="020B0604020202020204" pitchFamily="34" charset="0"/>
                <a:cs typeface="Arial" panose="020B0604020202020204" pitchFamily="34" charset="0"/>
              </a:rPr>
              <a:t>kurum tarafından </a:t>
            </a:r>
            <a:r>
              <a:rPr lang="tr-TR" u="sng" dirty="0">
                <a:solidFill>
                  <a:srgbClr val="FFFF00"/>
                </a:solidFill>
                <a:latin typeface="Arial" panose="020B0604020202020204" pitchFamily="34" charset="0"/>
                <a:cs typeface="Arial" panose="020B0604020202020204" pitchFamily="34" charset="0"/>
              </a:rPr>
              <a:t>her yıl </a:t>
            </a:r>
            <a:r>
              <a:rPr lang="tr-TR" dirty="0">
                <a:solidFill>
                  <a:schemeClr val="tx1"/>
                </a:solidFill>
                <a:latin typeface="Arial" panose="020B0604020202020204" pitchFamily="34" charset="0"/>
                <a:cs typeface="Arial" panose="020B0604020202020204" pitchFamily="34" charset="0"/>
              </a:rPr>
              <a:t>hazırlanır.</a:t>
            </a:r>
          </a:p>
          <a:p>
            <a:endParaRPr lang="tr-TR" dirty="0"/>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0912" y="1498129"/>
            <a:ext cx="6922544" cy="3461272"/>
          </a:xfrm>
          <a:prstGeom prst="rect">
            <a:avLst/>
          </a:prstGeom>
        </p:spPr>
      </p:pic>
      <p:sp>
        <p:nvSpPr>
          <p:cNvPr id="12" name="Slayt Numarası Yer Tutucusu 11"/>
          <p:cNvSpPr>
            <a:spLocks noGrp="1"/>
          </p:cNvSpPr>
          <p:nvPr>
            <p:ph type="sldNum" sz="quarter" idx="12"/>
          </p:nvPr>
        </p:nvSpPr>
        <p:spPr/>
        <p:txBody>
          <a:bodyPr/>
          <a:lstStyle/>
          <a:p>
            <a:fld id="{AC786528-2F04-457D-8FED-47AA3420C7EB}" type="slidenum">
              <a:rPr lang="tr-TR" sz="2400" smtClean="0"/>
              <a:pPr/>
              <a:t>56</a:t>
            </a:fld>
            <a:endParaRPr lang="tr-TR" sz="2400" dirty="0"/>
          </a:p>
        </p:txBody>
      </p:sp>
    </p:spTree>
    <p:extLst>
      <p:ext uri="{BB962C8B-B14F-4D97-AF65-F5344CB8AC3E}">
        <p14:creationId xmlns:p14="http://schemas.microsoft.com/office/powerpoint/2010/main" val="302329081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2055869" y="435230"/>
            <a:ext cx="10058400" cy="685800"/>
          </a:xfrm>
        </p:spPr>
        <p:txBody>
          <a:bodyPr>
            <a:normAutofit/>
          </a:bodyPr>
          <a:lstStyle/>
          <a:p>
            <a:r>
              <a:rPr lang="en-US" sz="3200" b="1" dirty="0" err="1">
                <a:solidFill>
                  <a:srgbClr val="F9D1A9"/>
                </a:solidFill>
                <a:latin typeface="Calibri" panose="020F0502020204030204" pitchFamily="34" charset="0"/>
              </a:rPr>
              <a:t>İç</a:t>
            </a:r>
            <a:r>
              <a:rPr lang="en-US" sz="3200" b="1" dirty="0">
                <a:solidFill>
                  <a:srgbClr val="F9D1A9"/>
                </a:solidFill>
                <a:latin typeface="Calibri" panose="020F0502020204030204" pitchFamily="34" charset="0"/>
              </a:rPr>
              <a:t> </a:t>
            </a:r>
            <a:r>
              <a:rPr lang="tr-TR" sz="3200" b="1" dirty="0" err="1">
                <a:solidFill>
                  <a:srgbClr val="F9D1A9"/>
                </a:solidFill>
                <a:latin typeface="Calibri" panose="020F0502020204030204" pitchFamily="34" charset="0"/>
              </a:rPr>
              <a:t>D</a:t>
            </a:r>
            <a:r>
              <a:rPr lang="en-US" sz="3200" b="1" dirty="0" err="1" smtClean="0">
                <a:solidFill>
                  <a:srgbClr val="F9D1A9"/>
                </a:solidFill>
                <a:latin typeface="Calibri" panose="020F0502020204030204" pitchFamily="34" charset="0"/>
              </a:rPr>
              <a:t>eğerlendirme</a:t>
            </a:r>
            <a:r>
              <a:rPr lang="en-US" sz="3200" b="1" dirty="0" smtClean="0">
                <a:solidFill>
                  <a:srgbClr val="F9D1A9"/>
                </a:solidFill>
                <a:latin typeface="Calibri" panose="020F0502020204030204" pitchFamily="34" charset="0"/>
              </a:rPr>
              <a:t> </a:t>
            </a:r>
            <a:r>
              <a:rPr lang="tr-TR" sz="3200" b="1" dirty="0" err="1">
                <a:solidFill>
                  <a:srgbClr val="F9D1A9"/>
                </a:solidFill>
                <a:latin typeface="Calibri" panose="020F0502020204030204" pitchFamily="34" charset="0"/>
              </a:rPr>
              <a:t>R</a:t>
            </a:r>
            <a:r>
              <a:rPr lang="en-US" sz="3200" b="1" dirty="0" err="1" smtClean="0">
                <a:solidFill>
                  <a:srgbClr val="F9D1A9"/>
                </a:solidFill>
                <a:latin typeface="Calibri" panose="020F0502020204030204" pitchFamily="34" charset="0"/>
              </a:rPr>
              <a:t>aporlarının</a:t>
            </a:r>
            <a:r>
              <a:rPr lang="en-US" sz="3200" b="1" dirty="0" smtClean="0">
                <a:solidFill>
                  <a:srgbClr val="F9D1A9"/>
                </a:solidFill>
                <a:latin typeface="Calibri" panose="020F0502020204030204" pitchFamily="34" charset="0"/>
              </a:rPr>
              <a:t> </a:t>
            </a:r>
            <a:r>
              <a:rPr lang="tr-TR" sz="3200" b="1" dirty="0" err="1">
                <a:solidFill>
                  <a:srgbClr val="F9D1A9"/>
                </a:solidFill>
                <a:latin typeface="Calibri" panose="020F0502020204030204" pitchFamily="34" charset="0"/>
              </a:rPr>
              <a:t>K</a:t>
            </a:r>
            <a:r>
              <a:rPr lang="en-US" sz="3200" b="1" dirty="0" err="1" smtClean="0">
                <a:solidFill>
                  <a:srgbClr val="F9D1A9"/>
                </a:solidFill>
                <a:latin typeface="Calibri" panose="020F0502020204030204" pitchFamily="34" charset="0"/>
              </a:rPr>
              <a:t>apsamı</a:t>
            </a:r>
            <a:r>
              <a:rPr lang="en-US" sz="3200" dirty="0">
                <a:solidFill>
                  <a:srgbClr val="F9D1A9"/>
                </a:solidFill>
                <a:latin typeface="Calibri" panose="020F0502020204030204" pitchFamily="34" charset="0"/>
              </a:rPr>
              <a:t> </a:t>
            </a:r>
            <a:r>
              <a:rPr lang="en-US" sz="3200" b="1" dirty="0">
                <a:solidFill>
                  <a:srgbClr val="F9D1A9"/>
                </a:solidFill>
                <a:latin typeface="Calibri" panose="020F0502020204030204" pitchFamily="34" charset="0"/>
              </a:rPr>
              <a:t> </a:t>
            </a:r>
            <a:endParaRPr lang="en-US" sz="3200" dirty="0">
              <a:solidFill>
                <a:srgbClr val="F9D1A9"/>
              </a:solidFill>
              <a:latin typeface="Calibri" panose="020F0502020204030204" pitchFamily="34" charset="0"/>
            </a:endParaRPr>
          </a:p>
        </p:txBody>
      </p:sp>
      <p:sp>
        <p:nvSpPr>
          <p:cNvPr id="9" name="İçerik Yer Tutucusu 2"/>
          <p:cNvSpPr txBox="1">
            <a:spLocks/>
          </p:cNvSpPr>
          <p:nvPr/>
        </p:nvSpPr>
        <p:spPr>
          <a:xfrm>
            <a:off x="1031185" y="839274"/>
            <a:ext cx="10058400" cy="467805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tr-TR" dirty="0" smtClean="0"/>
              <a:t> </a:t>
            </a:r>
          </a:p>
          <a:p>
            <a:pPr algn="just"/>
            <a:r>
              <a:rPr lang="en-US" sz="2400" dirty="0" err="1" smtClean="0">
                <a:solidFill>
                  <a:schemeClr val="tx1"/>
                </a:solidFill>
                <a:latin typeface="Calibri" panose="020F0502020204030204" pitchFamily="34" charset="0"/>
              </a:rPr>
              <a:t>Yükseköğretimin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ulusal</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strateji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hedefleri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ışığında</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belirlenmiş</a:t>
            </a:r>
            <a:r>
              <a:rPr lang="en-US" sz="2400" dirty="0" smtClean="0">
                <a:solidFill>
                  <a:schemeClr val="tx1"/>
                </a:solidFill>
                <a:latin typeface="Calibri" panose="020F0502020204030204" pitchFamily="34" charset="0"/>
              </a:rPr>
              <a:t> </a:t>
            </a:r>
            <a:r>
              <a:rPr lang="en-US" sz="2400" dirty="0" err="1" smtClean="0">
                <a:solidFill>
                  <a:srgbClr val="FFFF00"/>
                </a:solidFill>
                <a:latin typeface="Calibri" panose="020F0502020204030204" pitchFamily="34" charset="0"/>
              </a:rPr>
              <a:t>misyonu</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vizyonu</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ve</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stratejik</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hedefleri</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ile</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kalite</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güvencesine</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yönelik</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olarak</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belirlenen</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politika</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ve</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süreçlerini</a:t>
            </a:r>
            <a:r>
              <a:rPr lang="tr-TR" sz="2400" dirty="0" smtClean="0">
                <a:solidFill>
                  <a:srgbClr val="FFFF00"/>
                </a:solidFill>
                <a:latin typeface="Calibri" panose="020F0502020204030204" pitchFamily="34" charset="0"/>
              </a:rPr>
              <a:t>,</a:t>
            </a:r>
            <a:r>
              <a:rPr lang="tr-TR" sz="2400" dirty="0" smtClean="0">
                <a:solidFill>
                  <a:srgbClr val="F9D1A9"/>
                </a:solidFill>
                <a:latin typeface="Calibri" panose="020F0502020204030204" pitchFamily="34" charset="0"/>
              </a:rPr>
              <a:t> </a:t>
            </a:r>
          </a:p>
          <a:p>
            <a:pPr algn="just"/>
            <a:r>
              <a:rPr lang="en-US" sz="2400" u="sng" dirty="0" err="1" smtClean="0">
                <a:solidFill>
                  <a:srgbClr val="FFFF00"/>
                </a:solidFill>
                <a:latin typeface="Calibri" panose="020F0502020204030204" pitchFamily="34" charset="0"/>
              </a:rPr>
              <a:t>Akademik</a:t>
            </a:r>
            <a:r>
              <a:rPr lang="en-US" sz="2400" u="sng" dirty="0" smtClean="0">
                <a:solidFill>
                  <a:srgbClr val="FFFF00"/>
                </a:solidFill>
                <a:latin typeface="Calibri" panose="020F0502020204030204" pitchFamily="34" charset="0"/>
              </a:rPr>
              <a:t> </a:t>
            </a:r>
            <a:r>
              <a:rPr lang="en-US" sz="2400" u="sng" dirty="0" err="1" smtClean="0">
                <a:solidFill>
                  <a:srgbClr val="FFFF00"/>
                </a:solidFill>
                <a:latin typeface="Calibri" panose="020F0502020204030204" pitchFamily="34" charset="0"/>
              </a:rPr>
              <a:t>birimlerin</a:t>
            </a:r>
            <a:r>
              <a:rPr lang="en-US" sz="2400" dirty="0" smtClean="0">
                <a:solidFill>
                  <a:srgbClr val="FFFF00"/>
                </a:solidFill>
                <a:latin typeface="Calibri" panose="020F0502020204030204" pitchFamily="34" charset="0"/>
              </a:rPr>
              <a:t> </a:t>
            </a:r>
            <a:r>
              <a:rPr lang="en-US" sz="2400" dirty="0" err="1" smtClean="0">
                <a:solidFill>
                  <a:schemeClr val="tx1"/>
                </a:solidFill>
                <a:latin typeface="Calibri" panose="020F0502020204030204" pitchFamily="34" charset="0"/>
              </a:rPr>
              <a:t>ölçülebilir</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nitelikteki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hedeflerini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bu</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hedeflerle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ilgili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performans</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göstergelerini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bunların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periyodik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olarak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gözden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geçirilmesini</a:t>
            </a:r>
            <a:r>
              <a:rPr lang="tr-TR" sz="2400" dirty="0" smtClean="0">
                <a:solidFill>
                  <a:schemeClr val="tx1"/>
                </a:solidFill>
                <a:latin typeface="Calibri" panose="020F0502020204030204" pitchFamily="34" charset="0"/>
              </a:rPr>
              <a:t>,</a:t>
            </a:r>
          </a:p>
          <a:p>
            <a:pPr algn="just"/>
            <a:r>
              <a:rPr lang="en-US" sz="2400" dirty="0" err="1" smtClean="0">
                <a:solidFill>
                  <a:schemeClr val="tx1"/>
                </a:solidFill>
                <a:latin typeface="Calibri" panose="020F0502020204030204" pitchFamily="34" charset="0"/>
              </a:rPr>
              <a:t>Programların</a:t>
            </a:r>
            <a:r>
              <a:rPr lang="en-US" sz="2400" dirty="0" smtClean="0">
                <a:solidFill>
                  <a:schemeClr val="tx1"/>
                </a:solidFill>
                <a:latin typeface="Calibri" panose="020F0502020204030204" pitchFamily="34" charset="0"/>
              </a:rPr>
              <a:t> TYYÇ </a:t>
            </a:r>
            <a:r>
              <a:rPr lang="en-US" sz="2400" dirty="0" err="1" smtClean="0">
                <a:solidFill>
                  <a:schemeClr val="tx1"/>
                </a:solidFill>
                <a:latin typeface="Calibri" panose="020F0502020204030204" pitchFamily="34" charset="0"/>
              </a:rPr>
              <a:t>ile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ilişkili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öğrenme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çıktılarına</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dayalı</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olarak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yapılandırılması</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akreditasyon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sürecinin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gereklerinin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yerine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getirilmesi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konusundaki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çalışmaları</a:t>
            </a:r>
            <a:r>
              <a:rPr lang="tr-TR" sz="2400" dirty="0" smtClean="0">
                <a:solidFill>
                  <a:schemeClr val="tx1"/>
                </a:solidFill>
                <a:latin typeface="Calibri" panose="020F0502020204030204" pitchFamily="34" charset="0"/>
              </a:rPr>
              <a:t>,</a:t>
            </a:r>
          </a:p>
          <a:p>
            <a:pPr algn="just"/>
            <a:r>
              <a:rPr lang="en-US" sz="2400" dirty="0" err="1" smtClean="0">
                <a:solidFill>
                  <a:schemeClr val="tx1"/>
                </a:solidFill>
                <a:latin typeface="Calibri" panose="020F0502020204030204" pitchFamily="34" charset="0"/>
              </a:rPr>
              <a:t>Bir</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önceki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iç</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dış</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değerlendirmede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ortaya</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çıkan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iyileştirilmeye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ihtiyaç</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duyulan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alanlarla</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ilgili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çalışmalarını</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içerir</a:t>
            </a:r>
            <a:r>
              <a:rPr lang="tr-TR" sz="2400" dirty="0" smtClean="0">
                <a:solidFill>
                  <a:schemeClr val="tx1"/>
                </a:solidFill>
                <a:latin typeface="Calibri" panose="020F0502020204030204" pitchFamily="34" charset="0"/>
              </a:rPr>
              <a:t>.</a:t>
            </a:r>
            <a:endParaRPr lang="tr-TR" sz="2400" dirty="0">
              <a:solidFill>
                <a:schemeClr val="tx1"/>
              </a:solidFill>
              <a:latin typeface="Calibri" panose="020F0502020204030204" pitchFamily="34" charset="0"/>
            </a:endParaRPr>
          </a:p>
        </p:txBody>
      </p:sp>
      <p:sp>
        <p:nvSpPr>
          <p:cNvPr id="15" name="Slayt Numarası Yer Tutucusu 14"/>
          <p:cNvSpPr>
            <a:spLocks noGrp="1"/>
          </p:cNvSpPr>
          <p:nvPr>
            <p:ph type="sldNum" sz="quarter" idx="12"/>
          </p:nvPr>
        </p:nvSpPr>
        <p:spPr/>
        <p:txBody>
          <a:bodyPr/>
          <a:lstStyle/>
          <a:p>
            <a:fld id="{AC786528-2F04-457D-8FED-47AA3420C7EB}" type="slidenum">
              <a:rPr lang="tr-TR" sz="2400" smtClean="0"/>
              <a:pPr/>
              <a:t>57</a:t>
            </a:fld>
            <a:endParaRPr lang="tr-TR" sz="2400" dirty="0"/>
          </a:p>
        </p:txBody>
      </p:sp>
    </p:spTree>
    <p:extLst>
      <p:ext uri="{BB962C8B-B14F-4D97-AF65-F5344CB8AC3E}">
        <p14:creationId xmlns:p14="http://schemas.microsoft.com/office/powerpoint/2010/main" val="359045935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8" name="type.wav"/>
          </p:stSnd>
        </p:sndAc>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911424" y="514259"/>
            <a:ext cx="10058400" cy="685800"/>
          </a:xfrm>
        </p:spPr>
        <p:txBody>
          <a:bodyPr>
            <a:normAutofit fontScale="90000"/>
          </a:bodyPr>
          <a:lstStyle/>
          <a:p>
            <a:r>
              <a:rPr lang="en-US" sz="3200" b="1" dirty="0" err="1">
                <a:solidFill>
                  <a:srgbClr val="F9D1A9"/>
                </a:solidFill>
                <a:latin typeface="Calibri" panose="020F0502020204030204" pitchFamily="34" charset="0"/>
              </a:rPr>
              <a:t>İç</a:t>
            </a:r>
            <a:r>
              <a:rPr lang="en-US" sz="3200" b="1" dirty="0">
                <a:solidFill>
                  <a:srgbClr val="F9D1A9"/>
                </a:solidFill>
                <a:latin typeface="Calibri" panose="020F0502020204030204" pitchFamily="34" charset="0"/>
              </a:rPr>
              <a:t> </a:t>
            </a:r>
            <a:r>
              <a:rPr lang="tr-TR" sz="3200" b="1" dirty="0" err="1">
                <a:solidFill>
                  <a:srgbClr val="F9D1A9"/>
                </a:solidFill>
                <a:latin typeface="Calibri" panose="020F0502020204030204" pitchFamily="34" charset="0"/>
              </a:rPr>
              <a:t>D</a:t>
            </a:r>
            <a:r>
              <a:rPr lang="en-US" sz="3200" b="1" dirty="0" err="1" smtClean="0">
                <a:solidFill>
                  <a:srgbClr val="F9D1A9"/>
                </a:solidFill>
                <a:latin typeface="Calibri" panose="020F0502020204030204" pitchFamily="34" charset="0"/>
              </a:rPr>
              <a:t>eğerlendirme</a:t>
            </a:r>
            <a:r>
              <a:rPr lang="en-US" sz="3200" b="1" dirty="0" smtClean="0">
                <a:solidFill>
                  <a:srgbClr val="F9D1A9"/>
                </a:solidFill>
                <a:latin typeface="Calibri" panose="020F0502020204030204" pitchFamily="34" charset="0"/>
              </a:rPr>
              <a:t> </a:t>
            </a:r>
            <a:r>
              <a:rPr lang="tr-TR" sz="3200" b="1" dirty="0" smtClean="0">
                <a:solidFill>
                  <a:srgbClr val="F9D1A9"/>
                </a:solidFill>
                <a:latin typeface="Calibri" panose="020F0502020204030204" pitchFamily="34" charset="0"/>
              </a:rPr>
              <a:t/>
            </a:r>
            <a:br>
              <a:rPr lang="tr-TR" sz="3200" b="1" dirty="0" smtClean="0">
                <a:solidFill>
                  <a:srgbClr val="F9D1A9"/>
                </a:solidFill>
                <a:latin typeface="Calibri" panose="020F0502020204030204" pitchFamily="34" charset="0"/>
              </a:rPr>
            </a:br>
            <a:r>
              <a:rPr lang="tr-TR" sz="3200" b="1" dirty="0" smtClean="0">
                <a:solidFill>
                  <a:srgbClr val="F9D1A9"/>
                </a:solidFill>
                <a:latin typeface="Calibri" panose="020F0502020204030204" pitchFamily="34" charset="0"/>
              </a:rPr>
              <a:t>R</a:t>
            </a:r>
            <a:r>
              <a:rPr lang="en-US" sz="3200" b="1" dirty="0" err="1" smtClean="0">
                <a:solidFill>
                  <a:srgbClr val="F9D1A9"/>
                </a:solidFill>
                <a:latin typeface="Calibri" panose="020F0502020204030204" pitchFamily="34" charset="0"/>
              </a:rPr>
              <a:t>aporlarının</a:t>
            </a:r>
            <a:r>
              <a:rPr lang="en-US" sz="3200" b="1" dirty="0" smtClean="0">
                <a:solidFill>
                  <a:srgbClr val="F9D1A9"/>
                </a:solidFill>
                <a:latin typeface="Calibri" panose="020F0502020204030204" pitchFamily="34" charset="0"/>
              </a:rPr>
              <a:t> </a:t>
            </a:r>
            <a:r>
              <a:rPr lang="tr-TR" sz="3200" b="1" dirty="0" err="1">
                <a:solidFill>
                  <a:srgbClr val="F9D1A9"/>
                </a:solidFill>
                <a:latin typeface="Calibri" panose="020F0502020204030204" pitchFamily="34" charset="0"/>
              </a:rPr>
              <a:t>K</a:t>
            </a:r>
            <a:r>
              <a:rPr lang="en-US" sz="3200" b="1" dirty="0" err="1" smtClean="0">
                <a:solidFill>
                  <a:srgbClr val="F9D1A9"/>
                </a:solidFill>
                <a:latin typeface="Calibri" panose="020F0502020204030204" pitchFamily="34" charset="0"/>
              </a:rPr>
              <a:t>apsamı</a:t>
            </a:r>
            <a:r>
              <a:rPr lang="en-US" sz="3200" dirty="0">
                <a:solidFill>
                  <a:srgbClr val="F9D1A9"/>
                </a:solidFill>
                <a:latin typeface="Calibri" panose="020F0502020204030204" pitchFamily="34" charset="0"/>
              </a:rPr>
              <a:t> </a:t>
            </a:r>
            <a:r>
              <a:rPr lang="en-US" sz="3200" b="1" dirty="0">
                <a:solidFill>
                  <a:srgbClr val="F9D1A9"/>
                </a:solidFill>
                <a:latin typeface="Calibri" panose="020F0502020204030204" pitchFamily="34" charset="0"/>
              </a:rPr>
              <a:t> </a:t>
            </a:r>
            <a:endParaRPr lang="en-US" sz="3200" dirty="0">
              <a:solidFill>
                <a:srgbClr val="F9D1A9"/>
              </a:solidFill>
              <a:latin typeface="Calibri" panose="020F0502020204030204" pitchFamily="34" charset="0"/>
            </a:endParaRPr>
          </a:p>
        </p:txBody>
      </p:sp>
      <p:sp>
        <p:nvSpPr>
          <p:cNvPr id="9" name="İçerik Yer Tutucusu 2"/>
          <p:cNvSpPr txBox="1">
            <a:spLocks/>
          </p:cNvSpPr>
          <p:nvPr/>
        </p:nvSpPr>
        <p:spPr>
          <a:xfrm>
            <a:off x="479885" y="2348880"/>
            <a:ext cx="6192688" cy="162783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tr-TR" sz="2400" dirty="0" smtClean="0">
                <a:latin typeface="Calibri" panose="020F0502020204030204" pitchFamily="34" charset="0"/>
              </a:rPr>
              <a:t> </a:t>
            </a:r>
          </a:p>
          <a:p>
            <a:pPr marL="0" indent="0" algn="just">
              <a:buNone/>
            </a:pPr>
            <a:r>
              <a:rPr lang="tr-TR" sz="2800" dirty="0" smtClean="0">
                <a:solidFill>
                  <a:srgbClr val="F9D1A9"/>
                </a:solidFill>
                <a:latin typeface="Calibri" panose="020F0502020204030204" pitchFamily="34" charset="0"/>
              </a:rPr>
              <a:t>Yükseköğretim Kalite Kurulu </a:t>
            </a:r>
            <a:r>
              <a:rPr lang="tr-TR" sz="2800" dirty="0">
                <a:solidFill>
                  <a:srgbClr val="F9D1A9"/>
                </a:solidFill>
                <a:latin typeface="Calibri" panose="020F0502020204030204" pitchFamily="34" charset="0"/>
              </a:rPr>
              <a:t>tarafından yayımlanan </a:t>
            </a:r>
            <a:r>
              <a:rPr lang="tr-TR" sz="2800" dirty="0" smtClean="0">
                <a:solidFill>
                  <a:srgbClr val="F9D1A9"/>
                </a:solidFill>
                <a:latin typeface="Calibri" panose="020F0502020204030204" pitchFamily="34" charset="0"/>
              </a:rPr>
              <a:t>‘’Kurum </a:t>
            </a:r>
            <a:r>
              <a:rPr lang="tr-TR" sz="2800" dirty="0">
                <a:solidFill>
                  <a:srgbClr val="F9D1A9"/>
                </a:solidFill>
                <a:latin typeface="Calibri" panose="020F0502020204030204" pitchFamily="34" charset="0"/>
              </a:rPr>
              <a:t>İç Değerlendirme Raporu Hazırlama </a:t>
            </a:r>
            <a:r>
              <a:rPr lang="tr-TR" sz="2800" dirty="0" smtClean="0">
                <a:solidFill>
                  <a:srgbClr val="F9D1A9"/>
                </a:solidFill>
                <a:latin typeface="Calibri" panose="020F0502020204030204" pitchFamily="34" charset="0"/>
              </a:rPr>
              <a:t>Kılavuzu’’ esas alınarak hazırlanan ASBÜ 2017 </a:t>
            </a:r>
            <a:r>
              <a:rPr lang="tr-TR" sz="2800" dirty="0" err="1" smtClean="0">
                <a:solidFill>
                  <a:srgbClr val="F9D1A9"/>
                </a:solidFill>
                <a:latin typeface="Calibri" panose="020F0502020204030204" pitchFamily="34" charset="0"/>
              </a:rPr>
              <a:t>KİDR’ye</a:t>
            </a:r>
            <a:r>
              <a:rPr lang="tr-TR" sz="2800" dirty="0">
                <a:solidFill>
                  <a:srgbClr val="F9D1A9"/>
                </a:solidFill>
                <a:latin typeface="Calibri" panose="020F0502020204030204" pitchFamily="34" charset="0"/>
              </a:rPr>
              <a:t> </a:t>
            </a:r>
            <a:r>
              <a:rPr lang="tr-TR" sz="2800" u="sng" dirty="0">
                <a:solidFill>
                  <a:srgbClr val="FFFF00"/>
                </a:solidFill>
                <a:latin typeface="Calibri" panose="020F0502020204030204" pitchFamily="34" charset="0"/>
              </a:rPr>
              <a:t>https://kaliteguvence.asbu.edu.tr</a:t>
            </a:r>
            <a:r>
              <a:rPr lang="tr-TR" sz="2800" u="sng" dirty="0" smtClean="0">
                <a:solidFill>
                  <a:srgbClr val="FFFF00"/>
                </a:solidFill>
                <a:latin typeface="Calibri" panose="020F0502020204030204" pitchFamily="34" charset="0"/>
              </a:rPr>
              <a:t>/</a:t>
            </a:r>
            <a:r>
              <a:rPr lang="tr-TR" sz="2800" dirty="0" smtClean="0">
                <a:solidFill>
                  <a:srgbClr val="FFFF00"/>
                </a:solidFill>
                <a:latin typeface="Calibri" panose="020F0502020204030204" pitchFamily="34" charset="0"/>
              </a:rPr>
              <a:t> </a:t>
            </a:r>
            <a:r>
              <a:rPr lang="tr-TR" sz="2800" dirty="0" smtClean="0">
                <a:solidFill>
                  <a:srgbClr val="F9D1A9"/>
                </a:solidFill>
                <a:latin typeface="Calibri" panose="020F0502020204030204" pitchFamily="34" charset="0"/>
              </a:rPr>
              <a:t>web </a:t>
            </a:r>
            <a:r>
              <a:rPr lang="tr-TR" sz="2800" dirty="0">
                <a:solidFill>
                  <a:srgbClr val="F9D1A9"/>
                </a:solidFill>
                <a:latin typeface="Calibri" panose="020F0502020204030204" pitchFamily="34" charset="0"/>
              </a:rPr>
              <a:t>sayfamızdan ulaşabilirsiniz.</a:t>
            </a:r>
          </a:p>
          <a:p>
            <a:endParaRPr lang="tr-TR" sz="2800" dirty="0" smtClean="0">
              <a:solidFill>
                <a:srgbClr val="F9D1A9"/>
              </a:solidFill>
              <a:latin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58</a:t>
            </a:fld>
            <a:endParaRPr lang="tr-TR" sz="2400" dirty="0"/>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733" y="279789"/>
            <a:ext cx="4277770" cy="5304418"/>
          </a:xfrm>
          <a:prstGeom prst="rect">
            <a:avLst/>
          </a:prstGeom>
        </p:spPr>
      </p:pic>
    </p:spTree>
    <p:extLst>
      <p:ext uri="{BB962C8B-B14F-4D97-AF65-F5344CB8AC3E}">
        <p14:creationId xmlns:p14="http://schemas.microsoft.com/office/powerpoint/2010/main" val="64857150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11" name="Unvan 1"/>
          <p:cNvSpPr txBox="1">
            <a:spLocks/>
          </p:cNvSpPr>
          <p:nvPr/>
        </p:nvSpPr>
        <p:spPr>
          <a:xfrm>
            <a:off x="609887" y="5320347"/>
            <a:ext cx="10687500" cy="23253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cap="none" dirty="0" err="1" smtClean="0">
                <a:solidFill>
                  <a:srgbClr val="F9D1A9"/>
                </a:solidFill>
                <a:latin typeface="Vijaya" panose="020B0604020202020204" pitchFamily="34" charset="0"/>
                <a:cs typeface="Vijaya" panose="020B0604020202020204" pitchFamily="34" charset="0"/>
              </a:rPr>
              <a:t>Theory</a:t>
            </a:r>
            <a:r>
              <a:rPr lang="tr-TR" sz="2800" b="1" cap="none" dirty="0" smtClean="0">
                <a:solidFill>
                  <a:srgbClr val="F9D1A9"/>
                </a:solidFill>
                <a:latin typeface="Vijaya" panose="020B0604020202020204" pitchFamily="34" charset="0"/>
                <a:cs typeface="Vijaya" panose="020B0604020202020204" pitchFamily="34" charset="0"/>
              </a:rPr>
              <a:t> </a:t>
            </a:r>
            <a:r>
              <a:rPr lang="tr-TR" sz="2800" b="1" cap="none" dirty="0" err="1" smtClean="0">
                <a:solidFill>
                  <a:srgbClr val="F9D1A9"/>
                </a:solidFill>
                <a:latin typeface="Vijaya" panose="020B0604020202020204" pitchFamily="34" charset="0"/>
                <a:cs typeface="Vijaya" panose="020B0604020202020204" pitchFamily="34" charset="0"/>
              </a:rPr>
              <a:t>versus</a:t>
            </a:r>
            <a:r>
              <a:rPr lang="tr-TR" sz="2800" b="1" cap="none" dirty="0" smtClean="0">
                <a:solidFill>
                  <a:srgbClr val="F9D1A9"/>
                </a:solidFill>
                <a:latin typeface="Vijaya" panose="020B0604020202020204" pitchFamily="34" charset="0"/>
                <a:cs typeface="Vijaya" panose="020B0604020202020204" pitchFamily="34" charset="0"/>
              </a:rPr>
              <a:t> </a:t>
            </a:r>
            <a:r>
              <a:rPr lang="tr-TR" sz="2800" b="1" cap="none" dirty="0" err="1" smtClean="0">
                <a:solidFill>
                  <a:srgbClr val="F9D1A9"/>
                </a:solidFill>
                <a:latin typeface="Vijaya" panose="020B0604020202020204" pitchFamily="34" charset="0"/>
                <a:cs typeface="Vijaya" panose="020B0604020202020204" pitchFamily="34" charset="0"/>
              </a:rPr>
              <a:t>practice</a:t>
            </a:r>
            <a:endParaRPr lang="tr-TR" sz="2800" b="1" cap="none" dirty="0">
              <a:solidFill>
                <a:srgbClr val="F9D1A9"/>
              </a:solidFill>
              <a:latin typeface="Vijaya" panose="020B0604020202020204" pitchFamily="34" charset="0"/>
              <a:cs typeface="Vijaya" panose="020B0604020202020204" pitchFamily="34" charset="0"/>
            </a:endParaRPr>
          </a:p>
        </p:txBody>
      </p:sp>
      <p:pic>
        <p:nvPicPr>
          <p:cNvPr id="12"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1704" y="793626"/>
            <a:ext cx="5043866" cy="4276743"/>
          </a:xfrm>
          <a:prstGeom prst="rect">
            <a:avLst/>
          </a:prstGeom>
        </p:spPr>
      </p:pic>
      <p:sp>
        <p:nvSpPr>
          <p:cNvPr id="10" name="Slayt Numarası Yer Tutucusu 9"/>
          <p:cNvSpPr>
            <a:spLocks noGrp="1"/>
          </p:cNvSpPr>
          <p:nvPr>
            <p:ph type="sldNum" sz="quarter" idx="12"/>
          </p:nvPr>
        </p:nvSpPr>
        <p:spPr/>
        <p:txBody>
          <a:bodyPr/>
          <a:lstStyle/>
          <a:p>
            <a:fld id="{AC786528-2F04-457D-8FED-47AA3420C7EB}" type="slidenum">
              <a:rPr lang="tr-TR" sz="2400" smtClean="0"/>
              <a:pPr/>
              <a:t>59</a:t>
            </a:fld>
            <a:endParaRPr lang="tr-TR" sz="2400" dirty="0"/>
          </a:p>
        </p:txBody>
      </p:sp>
    </p:spTree>
    <p:extLst>
      <p:ext uri="{BB962C8B-B14F-4D97-AF65-F5344CB8AC3E}">
        <p14:creationId xmlns:p14="http://schemas.microsoft.com/office/powerpoint/2010/main" val="422612044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1638300" y="609600"/>
            <a:ext cx="8915399" cy="762000"/>
          </a:xfrm>
        </p:spPr>
        <p:txBody>
          <a:bodyPr>
            <a:noAutofit/>
          </a:bodyPr>
          <a:lstStyle/>
          <a:p>
            <a:r>
              <a:rPr lang="tr-TR" sz="2800" b="1" dirty="0">
                <a:solidFill>
                  <a:srgbClr val="F9D1A9"/>
                </a:solidFill>
              </a:rPr>
              <a:t>YÜKSEKÖĞRETİM KALİTE GÜVENCESİ YÖNETMELİĞİ</a:t>
            </a:r>
            <a:r>
              <a:rPr lang="tr-TR" sz="2800" b="1" dirty="0" smtClean="0">
                <a:solidFill>
                  <a:srgbClr val="F9D1A9"/>
                </a:solidFill>
              </a:rPr>
              <a:t>:</a:t>
            </a:r>
            <a:endParaRPr lang="en-US" sz="2800" b="1" dirty="0">
              <a:solidFill>
                <a:srgbClr val="F9D1A9"/>
              </a:solidFill>
            </a:endParaRPr>
          </a:p>
        </p:txBody>
      </p:sp>
      <p:sp>
        <p:nvSpPr>
          <p:cNvPr id="9" name="Metin Yer Tutucusu 4"/>
          <p:cNvSpPr txBox="1">
            <a:spLocks/>
          </p:cNvSpPr>
          <p:nvPr/>
        </p:nvSpPr>
        <p:spPr>
          <a:xfrm>
            <a:off x="1602685" y="2152600"/>
            <a:ext cx="8915399" cy="440564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r>
              <a:rPr lang="tr-TR" sz="2400" b="1" dirty="0" smtClean="0">
                <a:solidFill>
                  <a:srgbClr val="F9D1A9"/>
                </a:solidFill>
                <a:latin typeface="Calibri" panose="020F0502020204030204" pitchFamily="34" charset="0"/>
              </a:rPr>
              <a:t>Ulusal Boyutta: </a:t>
            </a:r>
          </a:p>
          <a:p>
            <a:pPr algn="just"/>
            <a:r>
              <a:rPr lang="tr-TR" sz="2400" u="sng" dirty="0" smtClean="0">
                <a:solidFill>
                  <a:srgbClr val="FFFF00"/>
                </a:solidFill>
                <a:latin typeface="Calibri" panose="020F0502020204030204" pitchFamily="34" charset="0"/>
              </a:rPr>
              <a:t>Yükseköğretim Kalite Kurulu: </a:t>
            </a:r>
            <a:r>
              <a:rPr lang="tr-TR" sz="2400" dirty="0" smtClean="0">
                <a:solidFill>
                  <a:schemeClr val="tx1"/>
                </a:solidFill>
                <a:latin typeface="Calibri" panose="020F0502020204030204" pitchFamily="34" charset="0"/>
              </a:rPr>
              <a:t>Yükseköğretim kurumlarında kalite değerlendirme ve güvencesi çalışmaları ile akreditasyon çalışmalarının düzenlenmesi ve yürütülmesinden sorumlu Kurul,</a:t>
            </a:r>
            <a:r>
              <a:rPr lang="tr-TR" sz="2400" b="1" dirty="0" smtClean="0">
                <a:solidFill>
                  <a:schemeClr val="tx1"/>
                </a:solidFill>
                <a:latin typeface="Calibri" panose="020F0502020204030204" pitchFamily="34" charset="0"/>
              </a:rPr>
              <a:t> </a:t>
            </a:r>
            <a:r>
              <a:rPr lang="tr-TR" sz="2400" b="1" dirty="0" smtClean="0">
                <a:latin typeface="Calibri" panose="020F0502020204030204" pitchFamily="34" charset="0"/>
              </a:rPr>
              <a:t> </a:t>
            </a:r>
          </a:p>
          <a:p>
            <a:pPr algn="just"/>
            <a:r>
              <a:rPr lang="tr-TR" sz="2400" b="1" dirty="0" smtClean="0">
                <a:solidFill>
                  <a:srgbClr val="F9D1A9"/>
                </a:solidFill>
                <a:latin typeface="Calibri" panose="020F0502020204030204" pitchFamily="34" charset="0"/>
              </a:rPr>
              <a:t>Yükseköğretim Kurumunda:</a:t>
            </a:r>
          </a:p>
          <a:p>
            <a:pPr algn="just"/>
            <a:r>
              <a:rPr lang="tr-TR" sz="2400" u="sng" dirty="0" smtClean="0">
                <a:solidFill>
                  <a:srgbClr val="FFFF00"/>
                </a:solidFill>
                <a:latin typeface="Calibri" panose="020F0502020204030204" pitchFamily="34" charset="0"/>
              </a:rPr>
              <a:t>Yükseköğretim Kalite Komisyonu: </a:t>
            </a:r>
            <a:r>
              <a:rPr lang="tr-TR" sz="2400" dirty="0" smtClean="0">
                <a:solidFill>
                  <a:schemeClr val="tx1"/>
                </a:solidFill>
                <a:latin typeface="Calibri" panose="020F0502020204030204" pitchFamily="34" charset="0"/>
              </a:rPr>
              <a:t>Yükseköğretim kurumlarının bünyelerinde oluşturulmuş kalite değerlendirme ve güvencesi çalışmaları ile akreditasyon çalışmalarının düzenlenmesi ve yürütülmesinden sorumlu Komisyondur.  </a:t>
            </a:r>
          </a:p>
          <a:p>
            <a:pPr algn="just"/>
            <a:endParaRPr lang="tr-TR" sz="2400" b="1" dirty="0" smtClean="0">
              <a:solidFill>
                <a:srgbClr val="FF0000"/>
              </a:solidFill>
            </a:endParaRPr>
          </a:p>
          <a:p>
            <a:pPr algn="just"/>
            <a:endParaRPr lang="tr-TR" sz="2400" b="1" dirty="0" smtClean="0">
              <a:solidFill>
                <a:srgbClr val="FF0000"/>
              </a:solidFill>
            </a:endParaRPr>
          </a:p>
          <a:p>
            <a:pPr algn="just"/>
            <a:endParaRPr lang="en-US" sz="2400" b="1" dirty="0"/>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6</a:t>
            </a:fld>
            <a:endParaRPr lang="tr-TR" sz="2400" dirty="0"/>
          </a:p>
        </p:txBody>
      </p:sp>
    </p:spTree>
    <p:extLst>
      <p:ext uri="{BB962C8B-B14F-4D97-AF65-F5344CB8AC3E}">
        <p14:creationId xmlns:p14="http://schemas.microsoft.com/office/powerpoint/2010/main" val="300811234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3752700" y="692696"/>
            <a:ext cx="5871692" cy="607157"/>
          </a:xfrm>
        </p:spPr>
        <p:txBody>
          <a:bodyPr>
            <a:normAutofit fontScale="90000"/>
          </a:bodyPr>
          <a:lstStyle/>
          <a:p>
            <a:r>
              <a:rPr lang="it-IT" b="1" dirty="0">
                <a:solidFill>
                  <a:srgbClr val="F9D1A9"/>
                </a:solidFill>
                <a:latin typeface="Calibri" panose="020F0502020204030204" pitchFamily="34" charset="0"/>
              </a:rPr>
              <a:t>Dış değerlendirme süreci </a:t>
            </a:r>
            <a:r>
              <a:rPr lang="it-IT" dirty="0">
                <a:solidFill>
                  <a:srgbClr val="F9D1A9"/>
                </a:solidFill>
                <a:latin typeface="Calibri" panose="020F0502020204030204" pitchFamily="34" charset="0"/>
              </a:rPr>
              <a:t> </a:t>
            </a:r>
            <a:r>
              <a:rPr lang="it-IT" b="1" dirty="0">
                <a:solidFill>
                  <a:srgbClr val="F9D1A9"/>
                </a:solidFill>
                <a:latin typeface="Calibri" panose="020F0502020204030204" pitchFamily="34" charset="0"/>
              </a:rPr>
              <a:t> </a:t>
            </a:r>
            <a:endParaRPr lang="en-US" dirty="0">
              <a:solidFill>
                <a:srgbClr val="F9D1A9"/>
              </a:solidFill>
              <a:latin typeface="Calibri" panose="020F0502020204030204" pitchFamily="34" charset="0"/>
            </a:endParaRPr>
          </a:p>
        </p:txBody>
      </p:sp>
      <p:sp>
        <p:nvSpPr>
          <p:cNvPr id="9" name="İçerik Yer Tutucusu 2"/>
          <p:cNvSpPr txBox="1">
            <a:spLocks/>
          </p:cNvSpPr>
          <p:nvPr/>
        </p:nvSpPr>
        <p:spPr>
          <a:xfrm>
            <a:off x="1919536" y="256016"/>
            <a:ext cx="8626669" cy="535196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sz="1800" dirty="0" smtClean="0">
              <a:latin typeface="Calibri" panose="020F0502020204030204" pitchFamily="34" charset="0"/>
            </a:endParaRPr>
          </a:p>
          <a:p>
            <a:pPr marL="0" indent="0" fontAlgn="base">
              <a:buNone/>
            </a:pPr>
            <a:endParaRPr lang="tr-TR" sz="1800" dirty="0">
              <a:latin typeface="Calibri" panose="020F0502020204030204" pitchFamily="34" charset="0"/>
            </a:endParaRPr>
          </a:p>
          <a:p>
            <a:pPr marL="0" indent="0" fontAlgn="base">
              <a:buNone/>
            </a:pPr>
            <a:r>
              <a:rPr lang="tr-TR" sz="1800" dirty="0" smtClean="0">
                <a:latin typeface="Calibri" panose="020F0502020204030204" pitchFamily="34" charset="0"/>
              </a:rPr>
              <a:t> </a:t>
            </a:r>
            <a:endParaRPr lang="tr-TR" sz="1800" dirty="0">
              <a:latin typeface="Calibri" panose="020F0502020204030204" pitchFamily="34" charset="0"/>
            </a:endParaRPr>
          </a:p>
          <a:p>
            <a:pPr marL="0" indent="0" fontAlgn="base">
              <a:buNone/>
            </a:pPr>
            <a:endParaRPr lang="tr-TR" sz="1800" dirty="0" smtClean="0">
              <a:latin typeface="Calibri" panose="020F0502020204030204" pitchFamily="34" charset="0"/>
            </a:endParaRPr>
          </a:p>
          <a:p>
            <a:pPr algn="just" fontAlgn="base"/>
            <a:r>
              <a:rPr lang="en-US" dirty="0" err="1" smtClean="0">
                <a:solidFill>
                  <a:schemeClr val="tx1"/>
                </a:solidFill>
                <a:latin typeface="Calibri" panose="020F0502020204030204" pitchFamily="34" charset="0"/>
              </a:rPr>
              <a:t>Bir</a:t>
            </a:r>
            <a:r>
              <a:rPr lang="en-US" dirty="0" smtClean="0">
                <a:solidFill>
                  <a:schemeClr val="tx1"/>
                </a:solidFill>
                <a:latin typeface="Calibri" panose="020F0502020204030204" pitchFamily="34" charset="0"/>
              </a:rPr>
              <a:t> </a:t>
            </a:r>
            <a:r>
              <a:rPr lang="en-US" dirty="0" err="1">
                <a:solidFill>
                  <a:schemeClr val="tx1"/>
                </a:solidFill>
                <a:latin typeface="Calibri" panose="020F0502020204030204" pitchFamily="34" charset="0"/>
              </a:rPr>
              <a:t>yükseköğretim</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kurumunun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eğitim-öğretim</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ve</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araştırma</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faaliyetleri</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ile</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idari</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hizmetlerinin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kalitesinin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Yükseköğretim</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Kalite</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Kurulu</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tarafından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yetkilendirilen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dış</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değerlendiriciler</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veya</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Yükseköğretim</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Kurulunca</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tanınan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bağımsız</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Kalite</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Değerlendirme</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Tescil</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belgesine</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sahip</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dış</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değerlendirme</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kuruluşları</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tarafından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yürütülen</a:t>
            </a:r>
            <a:r>
              <a:rPr lang="en-US" dirty="0">
                <a:solidFill>
                  <a:schemeClr val="tx1"/>
                </a:solidFill>
                <a:latin typeface="Calibri" panose="020F0502020204030204" pitchFamily="34" charset="0"/>
              </a:rPr>
              <a:t> </a:t>
            </a:r>
            <a:r>
              <a:rPr lang="tr-TR" dirty="0" smtClean="0">
                <a:solidFill>
                  <a:schemeClr val="tx1"/>
                </a:solidFill>
                <a:latin typeface="Calibri" panose="020F0502020204030204" pitchFamily="34" charset="0"/>
              </a:rPr>
              <a:t>süreçtir.</a:t>
            </a:r>
          </a:p>
          <a:p>
            <a:pPr algn="just" fontAlgn="base"/>
            <a:r>
              <a:rPr lang="en-US" dirty="0" err="1">
                <a:solidFill>
                  <a:schemeClr val="tx1"/>
                </a:solidFill>
                <a:latin typeface="Calibri" panose="020F0502020204030204" pitchFamily="34" charset="0"/>
              </a:rPr>
              <a:t>Yükseköğretim</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kurumları</a:t>
            </a:r>
            <a:r>
              <a:rPr lang="en-US" dirty="0">
                <a:solidFill>
                  <a:schemeClr val="tx1"/>
                </a:solidFill>
                <a:latin typeface="Calibri" panose="020F0502020204030204" pitchFamily="34" charset="0"/>
              </a:rPr>
              <a:t>, </a:t>
            </a:r>
            <a:r>
              <a:rPr lang="en-US" dirty="0" err="1">
                <a:solidFill>
                  <a:srgbClr val="FFFF00"/>
                </a:solidFill>
                <a:latin typeface="Calibri" panose="020F0502020204030204" pitchFamily="34" charset="0"/>
              </a:rPr>
              <a:t>en</a:t>
            </a:r>
            <a:r>
              <a:rPr lang="en-US" dirty="0">
                <a:solidFill>
                  <a:srgbClr val="FFFF00"/>
                </a:solidFill>
                <a:latin typeface="Calibri" panose="020F0502020204030204" pitchFamily="34" charset="0"/>
              </a:rPr>
              <a:t> </a:t>
            </a:r>
            <a:r>
              <a:rPr lang="en-US" dirty="0" err="1">
                <a:solidFill>
                  <a:srgbClr val="FFFF00"/>
                </a:solidFill>
                <a:latin typeface="Calibri" panose="020F0502020204030204" pitchFamily="34" charset="0"/>
              </a:rPr>
              <a:t>az</a:t>
            </a:r>
            <a:r>
              <a:rPr lang="en-US" dirty="0">
                <a:solidFill>
                  <a:srgbClr val="FFFF00"/>
                </a:solidFill>
                <a:latin typeface="Calibri" panose="020F0502020204030204" pitchFamily="34" charset="0"/>
              </a:rPr>
              <a:t> </a:t>
            </a:r>
            <a:r>
              <a:rPr lang="en-US" dirty="0" err="1">
                <a:solidFill>
                  <a:srgbClr val="FFFF00"/>
                </a:solidFill>
                <a:latin typeface="Calibri" panose="020F0502020204030204" pitchFamily="34" charset="0"/>
              </a:rPr>
              <a:t>beş</a:t>
            </a:r>
            <a:r>
              <a:rPr lang="en-US" dirty="0">
                <a:solidFill>
                  <a:srgbClr val="FFFF00"/>
                </a:solidFill>
                <a:latin typeface="Calibri" panose="020F0502020204030204" pitchFamily="34" charset="0"/>
              </a:rPr>
              <a:t> </a:t>
            </a:r>
            <a:r>
              <a:rPr lang="en-US" dirty="0" err="1">
                <a:solidFill>
                  <a:srgbClr val="FFFF00"/>
                </a:solidFill>
                <a:latin typeface="Calibri" panose="020F0502020204030204" pitchFamily="34" charset="0"/>
              </a:rPr>
              <a:t>yılda</a:t>
            </a:r>
            <a:r>
              <a:rPr lang="en-US" dirty="0">
                <a:solidFill>
                  <a:srgbClr val="FFFF00"/>
                </a:solidFill>
                <a:latin typeface="Calibri" panose="020F0502020204030204" pitchFamily="34" charset="0"/>
              </a:rPr>
              <a:t> </a:t>
            </a:r>
            <a:r>
              <a:rPr lang="en-US" dirty="0" err="1">
                <a:solidFill>
                  <a:srgbClr val="FFFF00"/>
                </a:solidFill>
                <a:latin typeface="Calibri" panose="020F0502020204030204" pitchFamily="34" charset="0"/>
              </a:rPr>
              <a:t>bir</a:t>
            </a:r>
            <a:r>
              <a:rPr lang="en-US" dirty="0">
                <a:solidFill>
                  <a:srgbClr val="FFFF00"/>
                </a:solidFill>
                <a:latin typeface="Calibri" panose="020F0502020204030204" pitchFamily="34" charset="0"/>
              </a:rPr>
              <a:t>, </a:t>
            </a:r>
            <a:r>
              <a:rPr lang="en-US" i="1" u="sng" dirty="0" err="1">
                <a:solidFill>
                  <a:srgbClr val="FFFF00"/>
                </a:solidFill>
                <a:latin typeface="Calibri" panose="020F0502020204030204" pitchFamily="34" charset="0"/>
              </a:rPr>
              <a:t>Yükseköğretim</a:t>
            </a:r>
            <a:r>
              <a:rPr lang="en-US" i="1" u="sng" dirty="0">
                <a:solidFill>
                  <a:srgbClr val="FFFF00"/>
                </a:solidFill>
                <a:latin typeface="Calibri" panose="020F0502020204030204" pitchFamily="34" charset="0"/>
              </a:rPr>
              <a:t> </a:t>
            </a:r>
            <a:r>
              <a:rPr lang="en-US" i="1" u="sng" dirty="0" err="1">
                <a:solidFill>
                  <a:srgbClr val="FFFF00"/>
                </a:solidFill>
                <a:latin typeface="Calibri" panose="020F0502020204030204" pitchFamily="34" charset="0"/>
              </a:rPr>
              <a:t>Kalite</a:t>
            </a:r>
            <a:r>
              <a:rPr lang="en-US" i="1" u="sng" dirty="0">
                <a:solidFill>
                  <a:srgbClr val="FFFF00"/>
                </a:solidFill>
                <a:latin typeface="Calibri" panose="020F0502020204030204" pitchFamily="34" charset="0"/>
              </a:rPr>
              <a:t> </a:t>
            </a:r>
            <a:r>
              <a:rPr lang="en-US" i="1" u="sng" dirty="0" err="1">
                <a:solidFill>
                  <a:srgbClr val="FFFF00"/>
                </a:solidFill>
                <a:latin typeface="Calibri" panose="020F0502020204030204" pitchFamily="34" charset="0"/>
              </a:rPr>
              <a:t>Kurulu</a:t>
            </a:r>
            <a:r>
              <a:rPr lang="en-US" i="1" u="sng" dirty="0">
                <a:solidFill>
                  <a:srgbClr val="FFFF00"/>
                </a:solidFill>
                <a:latin typeface="Calibri" panose="020F0502020204030204" pitchFamily="34" charset="0"/>
              </a:rPr>
              <a:t> </a:t>
            </a:r>
            <a:r>
              <a:rPr lang="en-US" dirty="0" err="1">
                <a:solidFill>
                  <a:srgbClr val="FFFF00"/>
                </a:solidFill>
                <a:latin typeface="Calibri" panose="020F0502020204030204" pitchFamily="34" charset="0"/>
              </a:rPr>
              <a:t>tarafından</a:t>
            </a:r>
            <a:r>
              <a:rPr lang="en-US" dirty="0">
                <a:solidFill>
                  <a:srgbClr val="FFFF00"/>
                </a:solidFill>
                <a:latin typeface="Calibri" panose="020F0502020204030204" pitchFamily="34" charset="0"/>
              </a:rPr>
              <a:t> </a:t>
            </a:r>
            <a:r>
              <a:rPr lang="en-US" dirty="0" err="1">
                <a:solidFill>
                  <a:schemeClr val="tx1"/>
                </a:solidFill>
                <a:latin typeface="Calibri" panose="020F0502020204030204" pitchFamily="34" charset="0"/>
              </a:rPr>
              <a:t>yürütülecek</a:t>
            </a:r>
            <a:r>
              <a:rPr lang="en-US" dirty="0">
                <a:solidFill>
                  <a:srgbClr val="F9D1A9"/>
                </a:solidFill>
                <a:latin typeface="Calibri" panose="020F0502020204030204" pitchFamily="34" charset="0"/>
              </a:rPr>
              <a:t> </a:t>
            </a:r>
            <a:r>
              <a:rPr lang="en-US" dirty="0" err="1">
                <a:solidFill>
                  <a:schemeClr val="tx1"/>
                </a:solidFill>
                <a:latin typeface="Calibri" panose="020F0502020204030204" pitchFamily="34" charset="0"/>
              </a:rPr>
              <a:t>periyodik</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bir</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kurumsal</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dış</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değerlendirme</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süreci</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kapsamında</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değerlendirilmekle</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yükümlüdürler</a:t>
            </a:r>
            <a:r>
              <a:rPr lang="en-US" dirty="0">
                <a:solidFill>
                  <a:schemeClr val="tx1"/>
                </a:solidFill>
                <a:latin typeface="Calibri" panose="020F0502020204030204" pitchFamily="34" charset="0"/>
              </a:rPr>
              <a:t>. </a:t>
            </a:r>
            <a:r>
              <a:rPr lang="en-US" i="1" dirty="0" err="1">
                <a:solidFill>
                  <a:schemeClr val="tx1"/>
                </a:solidFill>
                <a:latin typeface="Calibri" panose="020F0502020204030204" pitchFamily="34" charset="0"/>
              </a:rPr>
              <a:t>Yükseköğretim</a:t>
            </a:r>
            <a:r>
              <a:rPr lang="en-US" i="1" dirty="0">
                <a:solidFill>
                  <a:schemeClr val="tx1"/>
                </a:solidFill>
                <a:latin typeface="Calibri" panose="020F0502020204030204" pitchFamily="34" charset="0"/>
              </a:rPr>
              <a:t> </a:t>
            </a:r>
            <a:r>
              <a:rPr lang="en-US" i="1" dirty="0" err="1">
                <a:solidFill>
                  <a:schemeClr val="tx1"/>
                </a:solidFill>
                <a:latin typeface="Calibri" panose="020F0502020204030204" pitchFamily="34" charset="0"/>
              </a:rPr>
              <a:t>kurumlarının</a:t>
            </a:r>
            <a:r>
              <a:rPr lang="en-US" i="1" dirty="0">
                <a:solidFill>
                  <a:schemeClr val="tx1"/>
                </a:solidFill>
                <a:latin typeface="Calibri" panose="020F0502020204030204" pitchFamily="34" charset="0"/>
              </a:rPr>
              <a:t> </a:t>
            </a:r>
            <a:r>
              <a:rPr lang="en-US" i="1" dirty="0" err="1">
                <a:solidFill>
                  <a:schemeClr val="tx1"/>
                </a:solidFill>
                <a:latin typeface="Calibri" panose="020F0502020204030204" pitchFamily="34" charset="0"/>
              </a:rPr>
              <a:t>dış</a:t>
            </a:r>
            <a:r>
              <a:rPr lang="en-US" i="1" dirty="0">
                <a:solidFill>
                  <a:schemeClr val="tx1"/>
                </a:solidFill>
                <a:latin typeface="Calibri" panose="020F0502020204030204" pitchFamily="34" charset="0"/>
              </a:rPr>
              <a:t> </a:t>
            </a:r>
            <a:r>
              <a:rPr lang="en-US" i="1" dirty="0" err="1">
                <a:solidFill>
                  <a:schemeClr val="tx1"/>
                </a:solidFill>
                <a:latin typeface="Calibri" panose="020F0502020204030204" pitchFamily="34" charset="0"/>
              </a:rPr>
              <a:t>değerlendirme</a:t>
            </a:r>
            <a:r>
              <a:rPr lang="en-US" i="1" dirty="0">
                <a:solidFill>
                  <a:schemeClr val="tx1"/>
                </a:solidFill>
                <a:latin typeface="Calibri" panose="020F0502020204030204" pitchFamily="34" charset="0"/>
              </a:rPr>
              <a:t> </a:t>
            </a:r>
            <a:r>
              <a:rPr lang="en-US" i="1" dirty="0" err="1">
                <a:solidFill>
                  <a:schemeClr val="tx1"/>
                </a:solidFill>
                <a:latin typeface="Calibri" panose="020F0502020204030204" pitchFamily="34" charset="0"/>
              </a:rPr>
              <a:t>takvimi</a:t>
            </a:r>
            <a:r>
              <a:rPr lang="en-US" i="1" dirty="0">
                <a:solidFill>
                  <a:schemeClr val="tx1"/>
                </a:solidFill>
                <a:latin typeface="Calibri" panose="020F0502020204030204" pitchFamily="34" charset="0"/>
              </a:rPr>
              <a:t> </a:t>
            </a:r>
            <a:r>
              <a:rPr lang="en-US" i="1" dirty="0" err="1">
                <a:solidFill>
                  <a:schemeClr val="tx1"/>
                </a:solidFill>
                <a:latin typeface="Calibri" panose="020F0502020204030204" pitchFamily="34" charset="0"/>
              </a:rPr>
              <a:t>Yükseköğretim</a:t>
            </a:r>
            <a:r>
              <a:rPr lang="en-US" i="1" dirty="0">
                <a:solidFill>
                  <a:schemeClr val="tx1"/>
                </a:solidFill>
                <a:latin typeface="Calibri" panose="020F0502020204030204" pitchFamily="34" charset="0"/>
              </a:rPr>
              <a:t> </a:t>
            </a:r>
            <a:r>
              <a:rPr lang="en-US" i="1" dirty="0" err="1">
                <a:solidFill>
                  <a:schemeClr val="tx1"/>
                </a:solidFill>
                <a:latin typeface="Calibri" panose="020F0502020204030204" pitchFamily="34" charset="0"/>
              </a:rPr>
              <a:t>Kalite</a:t>
            </a:r>
            <a:r>
              <a:rPr lang="en-US" i="1" dirty="0">
                <a:solidFill>
                  <a:schemeClr val="tx1"/>
                </a:solidFill>
                <a:latin typeface="Calibri" panose="020F0502020204030204" pitchFamily="34" charset="0"/>
              </a:rPr>
              <a:t> </a:t>
            </a:r>
            <a:r>
              <a:rPr lang="en-US" i="1" dirty="0" err="1">
                <a:solidFill>
                  <a:schemeClr val="tx1"/>
                </a:solidFill>
                <a:latin typeface="Calibri" panose="020F0502020204030204" pitchFamily="34" charset="0"/>
              </a:rPr>
              <a:t>Kurulu</a:t>
            </a:r>
            <a:r>
              <a:rPr lang="en-US" i="1" dirty="0">
                <a:solidFill>
                  <a:schemeClr val="tx1"/>
                </a:solidFill>
                <a:latin typeface="Calibri" panose="020F0502020204030204" pitchFamily="34" charset="0"/>
              </a:rPr>
              <a:t> </a:t>
            </a:r>
            <a:r>
              <a:rPr lang="en-US" i="1" dirty="0" err="1">
                <a:solidFill>
                  <a:schemeClr val="tx1"/>
                </a:solidFill>
                <a:latin typeface="Calibri" panose="020F0502020204030204" pitchFamily="34" charset="0"/>
              </a:rPr>
              <a:t>tarafından</a:t>
            </a:r>
            <a:r>
              <a:rPr lang="en-US" i="1" dirty="0">
                <a:solidFill>
                  <a:schemeClr val="tx1"/>
                </a:solidFill>
                <a:latin typeface="Calibri" panose="020F0502020204030204" pitchFamily="34" charset="0"/>
              </a:rPr>
              <a:t> </a:t>
            </a:r>
            <a:r>
              <a:rPr lang="en-US" i="1" dirty="0" err="1">
                <a:solidFill>
                  <a:schemeClr val="tx1"/>
                </a:solidFill>
                <a:latin typeface="Calibri" panose="020F0502020204030204" pitchFamily="34" charset="0"/>
              </a:rPr>
              <a:t>hazırlanır</a:t>
            </a:r>
            <a:r>
              <a:rPr lang="en-US" i="1" dirty="0">
                <a:solidFill>
                  <a:schemeClr val="tx1"/>
                </a:solidFill>
                <a:latin typeface="Calibri" panose="020F0502020204030204" pitchFamily="34" charset="0"/>
              </a:rPr>
              <a:t> </a:t>
            </a:r>
            <a:r>
              <a:rPr lang="en-US" i="1" dirty="0" err="1">
                <a:solidFill>
                  <a:schemeClr val="tx1"/>
                </a:solidFill>
                <a:latin typeface="Calibri" panose="020F0502020204030204" pitchFamily="34" charset="0"/>
              </a:rPr>
              <a:t>ve</a:t>
            </a:r>
            <a:r>
              <a:rPr lang="en-US" i="1" dirty="0">
                <a:solidFill>
                  <a:schemeClr val="tx1"/>
                </a:solidFill>
                <a:latin typeface="Calibri" panose="020F0502020204030204" pitchFamily="34" charset="0"/>
              </a:rPr>
              <a:t> </a:t>
            </a:r>
            <a:r>
              <a:rPr lang="en-US" i="1" dirty="0" err="1">
                <a:solidFill>
                  <a:schemeClr val="tx1"/>
                </a:solidFill>
                <a:latin typeface="Calibri" panose="020F0502020204030204" pitchFamily="34" charset="0"/>
              </a:rPr>
              <a:t>ilân</a:t>
            </a:r>
            <a:r>
              <a:rPr lang="en-US" i="1" dirty="0">
                <a:solidFill>
                  <a:schemeClr val="tx1"/>
                </a:solidFill>
                <a:latin typeface="Calibri" panose="020F0502020204030204" pitchFamily="34" charset="0"/>
              </a:rPr>
              <a:t> </a:t>
            </a:r>
            <a:r>
              <a:rPr lang="en-US" i="1" dirty="0" err="1">
                <a:solidFill>
                  <a:schemeClr val="tx1"/>
                </a:solidFill>
                <a:latin typeface="Calibri" panose="020F0502020204030204" pitchFamily="34" charset="0"/>
              </a:rPr>
              <a:t>edilir</a:t>
            </a:r>
            <a:r>
              <a:rPr lang="en-US" i="1" dirty="0">
                <a:solidFill>
                  <a:schemeClr val="tx1"/>
                </a:solidFill>
                <a:latin typeface="Calibri" panose="020F0502020204030204" pitchFamily="34" charset="0"/>
              </a:rPr>
              <a:t>.</a:t>
            </a:r>
            <a:endParaRPr lang="en-US" i="1" dirty="0" smtClean="0">
              <a:solidFill>
                <a:srgbClr val="F9D1A9"/>
              </a:solidFill>
              <a:latin typeface="Calibri" panose="020F0502020204030204" pitchFamily="34" charset="0"/>
            </a:endParaRPr>
          </a:p>
          <a:p>
            <a:endParaRPr lang="en-US" sz="2800" b="1" dirty="0">
              <a:solidFill>
                <a:srgbClr val="F9D1A9"/>
              </a:solidFill>
              <a:latin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60</a:t>
            </a:fld>
            <a:endParaRPr lang="tr-TR" sz="2400" dirty="0"/>
          </a:p>
        </p:txBody>
      </p:sp>
    </p:spTree>
    <p:extLst>
      <p:ext uri="{BB962C8B-B14F-4D97-AF65-F5344CB8AC3E}">
        <p14:creationId xmlns:p14="http://schemas.microsoft.com/office/powerpoint/2010/main" val="418297346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3071664" y="332656"/>
            <a:ext cx="8362434" cy="607157"/>
          </a:xfrm>
        </p:spPr>
        <p:txBody>
          <a:bodyPr>
            <a:normAutofit fontScale="90000"/>
          </a:bodyPr>
          <a:lstStyle/>
          <a:p>
            <a:r>
              <a:rPr lang="it-IT" b="1" dirty="0">
                <a:solidFill>
                  <a:srgbClr val="F9D1A9"/>
                </a:solidFill>
                <a:latin typeface="Calibri" panose="020F0502020204030204" pitchFamily="34" charset="0"/>
              </a:rPr>
              <a:t>Dış değerlendirme </a:t>
            </a:r>
            <a:r>
              <a:rPr lang="it-IT" b="1" dirty="0" smtClean="0">
                <a:solidFill>
                  <a:srgbClr val="F9D1A9"/>
                </a:solidFill>
                <a:latin typeface="Calibri" panose="020F0502020204030204" pitchFamily="34" charset="0"/>
              </a:rPr>
              <a:t>süreci</a:t>
            </a:r>
            <a:r>
              <a:rPr lang="it-IT" dirty="0">
                <a:solidFill>
                  <a:srgbClr val="F9D1A9"/>
                </a:solidFill>
                <a:latin typeface="Calibri" panose="020F0502020204030204" pitchFamily="34" charset="0"/>
              </a:rPr>
              <a:t> </a:t>
            </a:r>
            <a:r>
              <a:rPr lang="it-IT" b="1" dirty="0">
                <a:solidFill>
                  <a:srgbClr val="F9D1A9"/>
                </a:solidFill>
                <a:latin typeface="Calibri" panose="020F0502020204030204" pitchFamily="34" charset="0"/>
              </a:rPr>
              <a:t> </a:t>
            </a:r>
            <a:endParaRPr lang="en-US" dirty="0">
              <a:solidFill>
                <a:srgbClr val="F9D1A9"/>
              </a:solidFill>
              <a:latin typeface="Calibri" panose="020F0502020204030204" pitchFamily="34" charset="0"/>
            </a:endParaRPr>
          </a:p>
        </p:txBody>
      </p:sp>
      <p:sp>
        <p:nvSpPr>
          <p:cNvPr id="9" name="İçerik Yer Tutucusu 2"/>
          <p:cNvSpPr txBox="1">
            <a:spLocks/>
          </p:cNvSpPr>
          <p:nvPr/>
        </p:nvSpPr>
        <p:spPr>
          <a:xfrm>
            <a:off x="1487488" y="1100525"/>
            <a:ext cx="8626669" cy="5351963"/>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fontAlgn="base">
              <a:buNone/>
            </a:pPr>
            <a:r>
              <a:rPr lang="en-US" sz="3200" dirty="0" smtClean="0">
                <a:solidFill>
                  <a:schemeClr val="tx1"/>
                </a:solidFill>
                <a:latin typeface="Calibri" panose="020F0502020204030204" pitchFamily="34" charset="0"/>
              </a:rPr>
              <a:t>  </a:t>
            </a:r>
          </a:p>
          <a:p>
            <a:pPr algn="just" fontAlgn="base"/>
            <a:r>
              <a:rPr lang="en-US" dirty="0" err="1" smtClean="0">
                <a:solidFill>
                  <a:schemeClr val="tx1"/>
                </a:solidFill>
                <a:latin typeface="Calibri" panose="020F0502020204030204" pitchFamily="34" charset="0"/>
              </a:rPr>
              <a:t>Yükseköğretim</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kurumlarının</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dış</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değerlendirilmesi</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Yükseköğretim</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Kalite</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Kurulu</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tarafından</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tanınan</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veya</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görevlendirilen</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dış</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değerlendiriciler</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veya</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Yükseköğretim</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Kalite</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Kurulu</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tarafından</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Kalite</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Değerlendirme</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Tescil</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Belgesi</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yetkisi</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almış</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bağımsız</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kurumlarca</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gerçekleştirilir</a:t>
            </a:r>
            <a:r>
              <a:rPr lang="en-US" dirty="0" smtClean="0">
                <a:solidFill>
                  <a:schemeClr val="tx1"/>
                </a:solidFill>
                <a:latin typeface="Calibri" panose="020F0502020204030204" pitchFamily="34" charset="0"/>
              </a:rPr>
              <a:t>.  </a:t>
            </a:r>
          </a:p>
          <a:p>
            <a:pPr algn="just" fontAlgn="base"/>
            <a:r>
              <a:rPr lang="en-US" dirty="0" err="1" smtClean="0">
                <a:solidFill>
                  <a:schemeClr val="tx1"/>
                </a:solidFill>
                <a:latin typeface="Calibri" panose="020F0502020204030204" pitchFamily="34" charset="0"/>
              </a:rPr>
              <a:t>Birim</a:t>
            </a:r>
            <a:r>
              <a:rPr lang="en-US" dirty="0" smtClean="0">
                <a:solidFill>
                  <a:schemeClr val="tx1"/>
                </a:solidFill>
                <a:latin typeface="Calibri" panose="020F0502020204030204" pitchFamily="34" charset="0"/>
              </a:rPr>
              <a:t>/Program </a:t>
            </a:r>
            <a:r>
              <a:rPr lang="en-US" dirty="0" err="1" smtClean="0">
                <a:solidFill>
                  <a:schemeClr val="tx1"/>
                </a:solidFill>
                <a:latin typeface="Calibri" panose="020F0502020204030204" pitchFamily="34" charset="0"/>
              </a:rPr>
              <a:t>düzeyinde</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akreditasyona</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yönelik</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dış</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değerlendirme</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hizmeti</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Kalite</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Değerlendirme</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Tescil</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Belgesine</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sahip</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ulusal</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veya</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uluslararası</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bağımsız</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bir</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kurumca</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gerçekleştirilir</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ve</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birim</a:t>
            </a:r>
            <a:r>
              <a:rPr lang="en-US" dirty="0" smtClean="0">
                <a:solidFill>
                  <a:schemeClr val="tx1"/>
                </a:solidFill>
                <a:latin typeface="Calibri" panose="020F0502020204030204" pitchFamily="34" charset="0"/>
              </a:rPr>
              <a:t>/program </a:t>
            </a:r>
            <a:r>
              <a:rPr lang="en-US" dirty="0" err="1" smtClean="0">
                <a:solidFill>
                  <a:schemeClr val="tx1"/>
                </a:solidFill>
                <a:latin typeface="Calibri" panose="020F0502020204030204" pitchFamily="34" charset="0"/>
              </a:rPr>
              <a:t>ile</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sınırlı</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olur</a:t>
            </a:r>
            <a:r>
              <a:rPr lang="en-US" dirty="0" smtClean="0">
                <a:solidFill>
                  <a:schemeClr val="tx1"/>
                </a:solidFill>
                <a:latin typeface="Calibri" panose="020F0502020204030204" pitchFamily="34" charset="0"/>
              </a:rPr>
              <a:t>.  </a:t>
            </a:r>
          </a:p>
          <a:p>
            <a:pPr algn="just"/>
            <a:r>
              <a:rPr lang="tr-TR" dirty="0" smtClean="0">
                <a:solidFill>
                  <a:srgbClr val="FFFF00"/>
                </a:solidFill>
                <a:latin typeface="Calibri" panose="020F0502020204030204" pitchFamily="34" charset="0"/>
              </a:rPr>
              <a:t>İ</a:t>
            </a:r>
            <a:r>
              <a:rPr lang="en-US" dirty="0" smtClean="0">
                <a:solidFill>
                  <a:srgbClr val="FFFF00"/>
                </a:solidFill>
                <a:latin typeface="Calibri" panose="020F0502020204030204" pitchFamily="34" charset="0"/>
              </a:rPr>
              <a:t>ç </a:t>
            </a:r>
            <a:r>
              <a:rPr lang="en-US" dirty="0" err="1" smtClean="0">
                <a:solidFill>
                  <a:srgbClr val="FFFF00"/>
                </a:solidFill>
                <a:latin typeface="Calibri" panose="020F0502020204030204" pitchFamily="34" charset="0"/>
              </a:rPr>
              <a:t>ve</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dış</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değerlendirmelerin</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sonuçları</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kamuoyuna</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açıktır</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Yükseköğretim</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kurumlarının</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yıllık</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iç</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ve</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dış</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değerlendirme</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raporları</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ilgili</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kurumların</a:t>
            </a:r>
            <a:r>
              <a:rPr lang="en-US" dirty="0" smtClean="0">
                <a:solidFill>
                  <a:srgbClr val="FFFF00"/>
                </a:solidFill>
                <a:latin typeface="Calibri" panose="020F0502020204030204" pitchFamily="34" charset="0"/>
              </a:rPr>
              <a:t> internet </a:t>
            </a:r>
            <a:r>
              <a:rPr lang="en-US" dirty="0" err="1" smtClean="0">
                <a:solidFill>
                  <a:srgbClr val="FFFF00"/>
                </a:solidFill>
                <a:latin typeface="Calibri" panose="020F0502020204030204" pitchFamily="34" charset="0"/>
              </a:rPr>
              <a:t>sayfalarında</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yayınlanır</a:t>
            </a:r>
            <a:r>
              <a:rPr lang="en-US" dirty="0" smtClean="0">
                <a:solidFill>
                  <a:srgbClr val="FFFF00"/>
                </a:solidFill>
                <a:latin typeface="Calibri" panose="020F0502020204030204" pitchFamily="34" charset="0"/>
              </a:rPr>
              <a:t>. </a:t>
            </a:r>
            <a:r>
              <a:rPr lang="en-US" sz="3200" dirty="0" smtClean="0">
                <a:solidFill>
                  <a:srgbClr val="F9D1A9"/>
                </a:solidFill>
                <a:latin typeface="Calibri" panose="020F0502020204030204" pitchFamily="34" charset="0"/>
              </a:rPr>
              <a:t> </a:t>
            </a:r>
            <a:endParaRPr lang="tr-TR" sz="3200" dirty="0" smtClean="0">
              <a:solidFill>
                <a:srgbClr val="F9D1A9"/>
              </a:solidFill>
              <a:latin typeface="Calibri" panose="020F0502020204030204" pitchFamily="34" charset="0"/>
            </a:endParaRPr>
          </a:p>
          <a:p>
            <a:pPr algn="just"/>
            <a:r>
              <a:rPr lang="en-US" dirty="0" err="1">
                <a:solidFill>
                  <a:schemeClr val="tx1"/>
                </a:solidFill>
                <a:latin typeface="Calibri" panose="020F0502020204030204" pitchFamily="34" charset="0"/>
              </a:rPr>
              <a:t>Üniversitemiz</a:t>
            </a:r>
            <a:r>
              <a:rPr lang="en-US" dirty="0">
                <a:solidFill>
                  <a:schemeClr val="tx1"/>
                </a:solidFill>
                <a:latin typeface="Calibri" panose="020F0502020204030204" pitchFamily="34" charset="0"/>
              </a:rPr>
              <a:t> 2013 </a:t>
            </a:r>
            <a:r>
              <a:rPr lang="en-US" dirty="0" err="1">
                <a:solidFill>
                  <a:schemeClr val="tx1"/>
                </a:solidFill>
                <a:latin typeface="Calibri" panose="020F0502020204030204" pitchFamily="34" charset="0"/>
              </a:rPr>
              <a:t>yılında</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kurulan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ve</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eğitim-öğretim</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faaliyetine</a:t>
            </a:r>
            <a:r>
              <a:rPr lang="en-US" dirty="0">
                <a:solidFill>
                  <a:schemeClr val="tx1"/>
                </a:solidFill>
                <a:latin typeface="Calibri" panose="020F0502020204030204" pitchFamily="34" charset="0"/>
              </a:rPr>
              <a:t> 2016-2017 </a:t>
            </a:r>
            <a:r>
              <a:rPr lang="en-US" dirty="0" err="1">
                <a:solidFill>
                  <a:schemeClr val="tx1"/>
                </a:solidFill>
                <a:latin typeface="Calibri" panose="020F0502020204030204" pitchFamily="34" charset="0"/>
              </a:rPr>
              <a:t>eğitim</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öğretim</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döneminde</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başladığından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Yükseköğretim</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Kalite</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Kurulu</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ya</a:t>
            </a:r>
            <a:r>
              <a:rPr lang="en-US" dirty="0">
                <a:solidFill>
                  <a:schemeClr val="tx1"/>
                </a:solidFill>
                <a:latin typeface="Calibri" panose="020F0502020204030204" pitchFamily="34" charset="0"/>
              </a:rPr>
              <a:t> da </a:t>
            </a:r>
            <a:r>
              <a:rPr lang="en-US" dirty="0" err="1">
                <a:solidFill>
                  <a:schemeClr val="tx1"/>
                </a:solidFill>
                <a:latin typeface="Calibri" panose="020F0502020204030204" pitchFamily="34" charset="0"/>
              </a:rPr>
              <a:t>başka</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kurumlar</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tarafından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herhangi</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bir</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dış</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değerlendirme</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sürecinden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henüz</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geçmemiştir</a:t>
            </a:r>
            <a:r>
              <a:rPr lang="en-US" dirty="0">
                <a:solidFill>
                  <a:schemeClr val="tx1"/>
                </a:solidFill>
                <a:latin typeface="Calibri" panose="020F0502020204030204" pitchFamily="34" charset="0"/>
              </a:rPr>
              <a:t>. </a:t>
            </a:r>
          </a:p>
          <a:p>
            <a:pPr algn="just"/>
            <a:endParaRPr lang="en-US" sz="3200" dirty="0" smtClean="0">
              <a:solidFill>
                <a:srgbClr val="F9D1A9"/>
              </a:solidFill>
              <a:latin typeface="Calibri" panose="020F0502020204030204" pitchFamily="34" charset="0"/>
            </a:endParaRPr>
          </a:p>
          <a:p>
            <a:endParaRPr lang="en-US" sz="3200" b="1" dirty="0">
              <a:solidFill>
                <a:srgbClr val="F9D1A9"/>
              </a:solidFill>
            </a:endParaRPr>
          </a:p>
        </p:txBody>
      </p:sp>
      <p:sp>
        <p:nvSpPr>
          <p:cNvPr id="13" name="Slayt Numarası Yer Tutucusu 12"/>
          <p:cNvSpPr>
            <a:spLocks noGrp="1"/>
          </p:cNvSpPr>
          <p:nvPr>
            <p:ph type="sldNum" sz="quarter" idx="12"/>
          </p:nvPr>
        </p:nvSpPr>
        <p:spPr/>
        <p:txBody>
          <a:bodyPr/>
          <a:lstStyle/>
          <a:p>
            <a:fld id="{AC786528-2F04-457D-8FED-47AA3420C7EB}" type="slidenum">
              <a:rPr lang="tr-TR" smtClean="0"/>
              <a:pPr/>
              <a:t>61</a:t>
            </a:fld>
            <a:endParaRPr lang="tr-TR"/>
          </a:p>
        </p:txBody>
      </p:sp>
    </p:spTree>
    <p:extLst>
      <p:ext uri="{BB962C8B-B14F-4D97-AF65-F5344CB8AC3E}">
        <p14:creationId xmlns:p14="http://schemas.microsoft.com/office/powerpoint/2010/main" val="306115098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6" name="type.wav"/>
          </p:stSnd>
        </p:sndAc>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pic>
        <p:nvPicPr>
          <p:cNvPr id="5" name="Resim 4"/>
          <p:cNvPicPr>
            <a:picLocks noChangeAspect="1"/>
          </p:cNvPicPr>
          <p:nvPr/>
        </p:nvPicPr>
        <p:blipFill>
          <a:blip r:embed="rId4"/>
          <a:stretch>
            <a:fillRect/>
          </a:stretch>
        </p:blipFill>
        <p:spPr>
          <a:xfrm>
            <a:off x="1580731" y="1133455"/>
            <a:ext cx="9145016" cy="4376906"/>
          </a:xfrm>
          <a:prstGeom prst="rect">
            <a:avLst/>
          </a:prstGeom>
        </p:spPr>
      </p:pic>
      <p:sp>
        <p:nvSpPr>
          <p:cNvPr id="15" name="Metin kutusu 14"/>
          <p:cNvSpPr txBox="1"/>
          <p:nvPr/>
        </p:nvSpPr>
        <p:spPr>
          <a:xfrm>
            <a:off x="695400" y="548680"/>
            <a:ext cx="3384376" cy="584775"/>
          </a:xfrm>
          <a:prstGeom prst="rect">
            <a:avLst/>
          </a:prstGeom>
          <a:noFill/>
        </p:spPr>
        <p:txBody>
          <a:bodyPr wrap="square" rtlCol="0">
            <a:spAutoFit/>
          </a:bodyPr>
          <a:lstStyle/>
          <a:p>
            <a:r>
              <a:rPr lang="tr-TR" sz="3200" dirty="0" smtClean="0">
                <a:latin typeface="Harlow Solid Italic" panose="04030604020F02020D02" pitchFamily="82" charset="0"/>
              </a:rPr>
              <a:t>Özetlersek…</a:t>
            </a:r>
            <a:endParaRPr lang="tr-TR" sz="3200" dirty="0">
              <a:latin typeface="Harlow Solid Italic" panose="04030604020F02020D02" pitchFamily="82" charset="0"/>
            </a:endParaRPr>
          </a:p>
        </p:txBody>
      </p:sp>
      <p:sp>
        <p:nvSpPr>
          <p:cNvPr id="11" name="Slayt Numarası Yer Tutucusu 10"/>
          <p:cNvSpPr>
            <a:spLocks noGrp="1"/>
          </p:cNvSpPr>
          <p:nvPr>
            <p:ph type="sldNum" sz="quarter" idx="12"/>
          </p:nvPr>
        </p:nvSpPr>
        <p:spPr/>
        <p:txBody>
          <a:bodyPr/>
          <a:lstStyle/>
          <a:p>
            <a:fld id="{AC786528-2F04-457D-8FED-47AA3420C7EB}" type="slidenum">
              <a:rPr lang="tr-TR" sz="2400" smtClean="0"/>
              <a:pPr/>
              <a:t>62</a:t>
            </a:fld>
            <a:endParaRPr lang="tr-TR" sz="2400" dirty="0"/>
          </a:p>
        </p:txBody>
      </p:sp>
    </p:spTree>
    <p:extLst>
      <p:ext uri="{BB962C8B-B14F-4D97-AF65-F5344CB8AC3E}">
        <p14:creationId xmlns:p14="http://schemas.microsoft.com/office/powerpoint/2010/main" val="404281434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Unvan 1"/>
          <p:cNvSpPr>
            <a:spLocks noGrp="1"/>
          </p:cNvSpPr>
          <p:nvPr>
            <p:ph type="title"/>
          </p:nvPr>
        </p:nvSpPr>
        <p:spPr>
          <a:xfrm>
            <a:off x="2459985" y="1772816"/>
            <a:ext cx="7200800" cy="1944216"/>
          </a:xfrm>
        </p:spPr>
        <p:txBody>
          <a:bodyPr>
            <a:noAutofit/>
          </a:bodyPr>
          <a:lstStyle/>
          <a:p>
            <a:pPr algn="ctr"/>
            <a:r>
              <a:rPr lang="tr-TR" sz="2800" dirty="0" smtClean="0">
                <a:solidFill>
                  <a:srgbClr val="F9D1A9"/>
                </a:solidFill>
                <a:latin typeface="Calibri" panose="020F0502020204030204" pitchFamily="34" charset="0"/>
                <a:cs typeface="Times New Roman" panose="02020603050405020304" pitchFamily="18" charset="0"/>
              </a:rPr>
              <a:t/>
            </a:r>
            <a:br>
              <a:rPr lang="tr-TR" sz="2800" dirty="0" smtClean="0">
                <a:solidFill>
                  <a:srgbClr val="F9D1A9"/>
                </a:solidFill>
                <a:latin typeface="Calibri" panose="020F0502020204030204" pitchFamily="34" charset="0"/>
                <a:cs typeface="Times New Roman" panose="02020603050405020304" pitchFamily="18" charset="0"/>
              </a:rPr>
            </a:br>
            <a:r>
              <a:rPr lang="tr-TR" sz="2800" dirty="0" smtClean="0">
                <a:solidFill>
                  <a:srgbClr val="F9D1A9"/>
                </a:solidFill>
                <a:latin typeface="Calibri" panose="020F0502020204030204" pitchFamily="34" charset="0"/>
                <a:cs typeface="Times New Roman" panose="02020603050405020304" pitchFamily="18" charset="0"/>
              </a:rPr>
              <a:t>YÖKAK </a:t>
            </a:r>
            <a:r>
              <a:rPr lang="tr-TR" sz="2800" dirty="0" err="1" smtClean="0">
                <a:solidFill>
                  <a:srgbClr val="F9D1A9"/>
                </a:solidFill>
                <a:latin typeface="Calibri" panose="020F0502020204030204" pitchFamily="34" charset="0"/>
                <a:cs typeface="Times New Roman" panose="02020603050405020304" pitchFamily="18" charset="0"/>
              </a:rPr>
              <a:t>SİSTEMi</a:t>
            </a:r>
            <a:r>
              <a:rPr lang="tr-TR" sz="2800" dirty="0" smtClean="0">
                <a:solidFill>
                  <a:srgbClr val="F9D1A9"/>
                </a:solidFill>
                <a:latin typeface="Calibri" panose="020F0502020204030204" pitchFamily="34" charset="0"/>
                <a:cs typeface="Times New Roman" panose="02020603050405020304" pitchFamily="18" charset="0"/>
              </a:rPr>
              <a:t> (</a:t>
            </a:r>
            <a:r>
              <a:rPr lang="tr-TR" sz="2800" dirty="0">
                <a:solidFill>
                  <a:srgbClr val="F9D1A9"/>
                </a:solidFill>
                <a:latin typeface="Calibri" panose="020F0502020204030204" pitchFamily="34" charset="0"/>
                <a:cs typeface="Times New Roman" panose="02020603050405020304" pitchFamily="18" charset="0"/>
              </a:rPr>
              <a:t>Yükseköğretim Kurulu Yeterlilikler, Kalite Güvencesi ve Akreditasyon </a:t>
            </a:r>
            <a:r>
              <a:rPr lang="tr-TR" sz="2800" dirty="0" err="1">
                <a:solidFill>
                  <a:srgbClr val="F9D1A9"/>
                </a:solidFill>
                <a:latin typeface="Calibri" panose="020F0502020204030204" pitchFamily="34" charset="0"/>
                <a:cs typeface="Times New Roman" panose="02020603050405020304" pitchFamily="18" charset="0"/>
              </a:rPr>
              <a:t>KomisyonU</a:t>
            </a:r>
            <a:r>
              <a:rPr lang="tr-TR" sz="2800" dirty="0" smtClean="0">
                <a:solidFill>
                  <a:srgbClr val="F9D1A9"/>
                </a:solidFill>
                <a:latin typeface="Calibri" panose="020F0502020204030204" pitchFamily="34" charset="0"/>
                <a:cs typeface="Times New Roman" panose="02020603050405020304" pitchFamily="18" charset="0"/>
              </a:rPr>
              <a:t>)</a:t>
            </a:r>
            <a:br>
              <a:rPr lang="tr-TR" sz="2800" dirty="0" smtClean="0">
                <a:solidFill>
                  <a:srgbClr val="F9D1A9"/>
                </a:solidFill>
                <a:latin typeface="Calibri" panose="020F0502020204030204" pitchFamily="34" charset="0"/>
                <a:cs typeface="Times New Roman" panose="02020603050405020304" pitchFamily="18" charset="0"/>
              </a:rPr>
            </a:br>
            <a:r>
              <a:rPr lang="tr-TR" sz="2800" dirty="0">
                <a:solidFill>
                  <a:srgbClr val="F9D1A9"/>
                </a:solidFill>
                <a:latin typeface="Calibri" panose="020F0502020204030204" pitchFamily="34" charset="0"/>
                <a:cs typeface="Times New Roman" panose="02020603050405020304" pitchFamily="18" charset="0"/>
              </a:rPr>
              <a:t/>
            </a:r>
            <a:br>
              <a:rPr lang="tr-TR" sz="2800" dirty="0">
                <a:solidFill>
                  <a:srgbClr val="F9D1A9"/>
                </a:solidFill>
                <a:latin typeface="Calibri" panose="020F0502020204030204" pitchFamily="34" charset="0"/>
                <a:cs typeface="Times New Roman" panose="02020603050405020304" pitchFamily="18" charset="0"/>
              </a:rPr>
            </a:br>
            <a:r>
              <a:rPr lang="tr-TR" sz="2800" u="sng" cap="none" dirty="0" smtClean="0">
                <a:solidFill>
                  <a:srgbClr val="FFFF00"/>
                </a:solidFill>
                <a:latin typeface="Calibri" panose="020F0502020204030204" pitchFamily="34" charset="0"/>
                <a:cs typeface="Times New Roman" panose="02020603050405020304" pitchFamily="18" charset="0"/>
              </a:rPr>
              <a:t>https://yonetim.yokak.gov.tr/account/login</a:t>
            </a:r>
            <a:endParaRPr lang="tr-TR" sz="2800" u="sng" cap="none" dirty="0">
              <a:solidFill>
                <a:srgbClr val="FFFF00"/>
              </a:solidFill>
              <a:latin typeface="Calibri" panose="020F0502020204030204" pitchFamily="34" charset="0"/>
              <a:cs typeface="Times New Roman" panose="02020603050405020304" pitchFamily="18" charset="0"/>
            </a:endParaRPr>
          </a:p>
        </p:txBody>
      </p:sp>
      <p:sp>
        <p:nvSpPr>
          <p:cNvPr id="11" name="Slayt Numarası Yer Tutucusu 10"/>
          <p:cNvSpPr>
            <a:spLocks noGrp="1"/>
          </p:cNvSpPr>
          <p:nvPr>
            <p:ph type="sldNum" sz="quarter" idx="12"/>
          </p:nvPr>
        </p:nvSpPr>
        <p:spPr/>
        <p:txBody>
          <a:bodyPr/>
          <a:lstStyle/>
          <a:p>
            <a:fld id="{AC786528-2F04-457D-8FED-47AA3420C7EB}" type="slidenum">
              <a:rPr lang="tr-TR" sz="2400" smtClean="0"/>
              <a:pPr/>
              <a:t>63</a:t>
            </a:fld>
            <a:endParaRPr lang="tr-TR" sz="2400" dirty="0"/>
          </a:p>
        </p:txBody>
      </p:sp>
    </p:spTree>
    <p:extLst>
      <p:ext uri="{BB962C8B-B14F-4D97-AF65-F5344CB8AC3E}">
        <p14:creationId xmlns:p14="http://schemas.microsoft.com/office/powerpoint/2010/main" val="73743115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4" name="type.wav"/>
          </p:stSnd>
        </p:sndAc>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pic>
        <p:nvPicPr>
          <p:cNvPr id="13"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0609509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685894" y="166159"/>
            <a:ext cx="8362434" cy="607157"/>
          </a:xfrm>
        </p:spPr>
        <p:txBody>
          <a:bodyPr>
            <a:normAutofit fontScale="90000"/>
          </a:bodyPr>
          <a:lstStyle/>
          <a:p>
            <a:r>
              <a:rPr lang="it-IT" b="1" dirty="0">
                <a:solidFill>
                  <a:srgbClr val="F9D1A9"/>
                </a:solidFill>
              </a:rPr>
              <a:t>Dış değerlendirme süreci ve takvimi</a:t>
            </a:r>
            <a:r>
              <a:rPr lang="it-IT" dirty="0">
                <a:solidFill>
                  <a:srgbClr val="F9D1A9"/>
                </a:solidFill>
              </a:rPr>
              <a:t> </a:t>
            </a:r>
            <a:r>
              <a:rPr lang="it-IT" b="1" dirty="0">
                <a:solidFill>
                  <a:srgbClr val="F9D1A9"/>
                </a:solidFill>
              </a:rPr>
              <a:t> </a:t>
            </a:r>
            <a:endParaRPr lang="en-US" dirty="0">
              <a:solidFill>
                <a:srgbClr val="F9D1A9"/>
              </a:solidFill>
            </a:endParaRPr>
          </a:p>
        </p:txBody>
      </p:sp>
      <p:sp>
        <p:nvSpPr>
          <p:cNvPr id="9" name="İçerik Yer Tutucusu 2"/>
          <p:cNvSpPr txBox="1">
            <a:spLocks/>
          </p:cNvSpPr>
          <p:nvPr/>
        </p:nvSpPr>
        <p:spPr>
          <a:xfrm>
            <a:off x="230968" y="712768"/>
            <a:ext cx="8626669" cy="5351963"/>
          </a:xfrm>
          <a:prstGeom prst="rect">
            <a:avLst/>
          </a:prstGeom>
        </p:spPr>
        <p:txBody>
          <a:bodyPr vert="horz" lIns="91440" tIns="45720" rIns="91440" bIns="45720" rtlCol="0" anchor="ctr">
            <a:normAutofit fontScale="5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dirty="0" smtClean="0"/>
          </a:p>
          <a:p>
            <a:pPr fontAlgn="base"/>
            <a:r>
              <a:rPr lang="en-US" sz="3200" dirty="0" err="1" smtClean="0">
                <a:solidFill>
                  <a:schemeClr val="tx1"/>
                </a:solidFill>
              </a:rPr>
              <a:t>Yükseköğretim</a:t>
            </a:r>
            <a:r>
              <a:rPr lang="en-US" sz="3200" dirty="0" smtClean="0">
                <a:solidFill>
                  <a:schemeClr val="tx1"/>
                </a:solidFill>
              </a:rPr>
              <a:t> </a:t>
            </a:r>
            <a:r>
              <a:rPr lang="en-US" sz="3200" dirty="0" err="1" smtClean="0">
                <a:solidFill>
                  <a:schemeClr val="tx1"/>
                </a:solidFill>
              </a:rPr>
              <a:t>kurumları</a:t>
            </a:r>
            <a:r>
              <a:rPr lang="en-US" sz="3200" dirty="0" smtClean="0">
                <a:solidFill>
                  <a:schemeClr val="tx1"/>
                </a:solidFill>
              </a:rPr>
              <a:t>, </a:t>
            </a:r>
            <a:r>
              <a:rPr lang="en-US" sz="3200" dirty="0" smtClean="0">
                <a:solidFill>
                  <a:srgbClr val="F9D1A9"/>
                </a:solidFill>
              </a:rPr>
              <a:t>en </a:t>
            </a:r>
            <a:r>
              <a:rPr lang="en-US" sz="3200" dirty="0" err="1" smtClean="0">
                <a:solidFill>
                  <a:srgbClr val="F9D1A9"/>
                </a:solidFill>
              </a:rPr>
              <a:t>az</a:t>
            </a:r>
            <a:r>
              <a:rPr lang="en-US" sz="3200" dirty="0" smtClean="0">
                <a:solidFill>
                  <a:srgbClr val="F9D1A9"/>
                </a:solidFill>
              </a:rPr>
              <a:t> </a:t>
            </a:r>
            <a:r>
              <a:rPr lang="en-US" sz="3200" dirty="0" err="1" smtClean="0">
                <a:solidFill>
                  <a:srgbClr val="F9D1A9"/>
                </a:solidFill>
              </a:rPr>
              <a:t>beş</a:t>
            </a:r>
            <a:r>
              <a:rPr lang="en-US" sz="3200" dirty="0" smtClean="0">
                <a:solidFill>
                  <a:srgbClr val="F9D1A9"/>
                </a:solidFill>
              </a:rPr>
              <a:t> </a:t>
            </a:r>
            <a:r>
              <a:rPr lang="en-US" sz="3200" dirty="0" err="1" smtClean="0">
                <a:solidFill>
                  <a:srgbClr val="F9D1A9"/>
                </a:solidFill>
              </a:rPr>
              <a:t>yılda</a:t>
            </a:r>
            <a:r>
              <a:rPr lang="en-US" sz="3200" dirty="0" smtClean="0">
                <a:solidFill>
                  <a:srgbClr val="F9D1A9"/>
                </a:solidFill>
              </a:rPr>
              <a:t> </a:t>
            </a:r>
            <a:r>
              <a:rPr lang="en-US" sz="3200" dirty="0" err="1" smtClean="0">
                <a:solidFill>
                  <a:srgbClr val="F9D1A9"/>
                </a:solidFill>
              </a:rPr>
              <a:t>bir</a:t>
            </a:r>
            <a:r>
              <a:rPr lang="en-US" sz="3200" dirty="0" smtClean="0">
                <a:solidFill>
                  <a:srgbClr val="F9D1A9"/>
                </a:solidFill>
              </a:rPr>
              <a:t>, </a:t>
            </a:r>
            <a:r>
              <a:rPr lang="en-US" sz="3200" i="1" u="sng" dirty="0" err="1" smtClean="0">
                <a:solidFill>
                  <a:srgbClr val="F9D1A9"/>
                </a:solidFill>
              </a:rPr>
              <a:t>Yükseköğretim</a:t>
            </a:r>
            <a:r>
              <a:rPr lang="en-US" sz="3200" i="1" u="sng" dirty="0" smtClean="0">
                <a:solidFill>
                  <a:srgbClr val="F9D1A9"/>
                </a:solidFill>
              </a:rPr>
              <a:t> </a:t>
            </a:r>
            <a:r>
              <a:rPr lang="en-US" sz="3200" i="1" u="sng" dirty="0" err="1" smtClean="0">
                <a:solidFill>
                  <a:srgbClr val="F9D1A9"/>
                </a:solidFill>
              </a:rPr>
              <a:t>Kalite</a:t>
            </a:r>
            <a:r>
              <a:rPr lang="en-US" sz="3200" i="1" u="sng" dirty="0" smtClean="0">
                <a:solidFill>
                  <a:srgbClr val="F9D1A9"/>
                </a:solidFill>
              </a:rPr>
              <a:t> </a:t>
            </a:r>
            <a:r>
              <a:rPr lang="en-US" sz="3200" i="1" u="sng" dirty="0" err="1" smtClean="0">
                <a:solidFill>
                  <a:srgbClr val="F9D1A9"/>
                </a:solidFill>
              </a:rPr>
              <a:t>Kurulu</a:t>
            </a:r>
            <a:r>
              <a:rPr lang="en-US" sz="3200" i="1" u="sng" dirty="0" smtClean="0">
                <a:solidFill>
                  <a:srgbClr val="F9D1A9"/>
                </a:solidFill>
              </a:rPr>
              <a:t> </a:t>
            </a:r>
            <a:r>
              <a:rPr lang="en-US" sz="3200" dirty="0" err="1" smtClean="0">
                <a:solidFill>
                  <a:srgbClr val="F9D1A9"/>
                </a:solidFill>
              </a:rPr>
              <a:t>tarafından</a:t>
            </a:r>
            <a:r>
              <a:rPr lang="en-US" sz="3200" dirty="0" smtClean="0">
                <a:solidFill>
                  <a:srgbClr val="F9D1A9"/>
                </a:solidFill>
              </a:rPr>
              <a:t> </a:t>
            </a:r>
            <a:r>
              <a:rPr lang="en-US" sz="3200" dirty="0" err="1" smtClean="0">
                <a:solidFill>
                  <a:srgbClr val="F9D1A9"/>
                </a:solidFill>
              </a:rPr>
              <a:t>yürütülecek</a:t>
            </a:r>
            <a:r>
              <a:rPr lang="en-US" sz="3200" dirty="0" smtClean="0">
                <a:solidFill>
                  <a:srgbClr val="F9D1A9"/>
                </a:solidFill>
              </a:rPr>
              <a:t> </a:t>
            </a:r>
            <a:r>
              <a:rPr lang="en-US" sz="3200" dirty="0" err="1" smtClean="0">
                <a:solidFill>
                  <a:schemeClr val="tx1"/>
                </a:solidFill>
              </a:rPr>
              <a:t>periyodik</a:t>
            </a:r>
            <a:r>
              <a:rPr lang="en-US" sz="3200" dirty="0" smtClean="0">
                <a:solidFill>
                  <a:schemeClr val="tx1"/>
                </a:solidFill>
              </a:rPr>
              <a:t> </a:t>
            </a:r>
            <a:r>
              <a:rPr lang="en-US" sz="3200" dirty="0" err="1" smtClean="0">
                <a:solidFill>
                  <a:schemeClr val="tx1"/>
                </a:solidFill>
              </a:rPr>
              <a:t>bir</a:t>
            </a:r>
            <a:r>
              <a:rPr lang="en-US" sz="3200" dirty="0" smtClean="0">
                <a:solidFill>
                  <a:schemeClr val="tx1"/>
                </a:solidFill>
              </a:rPr>
              <a:t> </a:t>
            </a:r>
            <a:r>
              <a:rPr lang="en-US" sz="3200" dirty="0" err="1" smtClean="0">
                <a:solidFill>
                  <a:schemeClr val="tx1"/>
                </a:solidFill>
              </a:rPr>
              <a:t>kurumsal</a:t>
            </a:r>
            <a:r>
              <a:rPr lang="en-US" sz="3200" dirty="0" smtClean="0">
                <a:solidFill>
                  <a:schemeClr val="tx1"/>
                </a:solidFill>
              </a:rPr>
              <a:t> </a:t>
            </a:r>
            <a:r>
              <a:rPr lang="en-US" sz="3200" dirty="0" err="1" smtClean="0">
                <a:solidFill>
                  <a:schemeClr val="tx1"/>
                </a:solidFill>
              </a:rPr>
              <a:t>dış</a:t>
            </a:r>
            <a:r>
              <a:rPr lang="en-US" sz="3200" dirty="0" smtClean="0">
                <a:solidFill>
                  <a:schemeClr val="tx1"/>
                </a:solidFill>
              </a:rPr>
              <a:t> </a:t>
            </a:r>
            <a:r>
              <a:rPr lang="en-US" sz="3200" dirty="0" err="1" smtClean="0">
                <a:solidFill>
                  <a:schemeClr val="tx1"/>
                </a:solidFill>
              </a:rPr>
              <a:t>değerlendirme</a:t>
            </a:r>
            <a:r>
              <a:rPr lang="en-US" sz="3200" dirty="0" smtClean="0">
                <a:solidFill>
                  <a:schemeClr val="tx1"/>
                </a:solidFill>
              </a:rPr>
              <a:t> </a:t>
            </a:r>
            <a:r>
              <a:rPr lang="en-US" sz="3200" dirty="0" err="1" smtClean="0">
                <a:solidFill>
                  <a:schemeClr val="tx1"/>
                </a:solidFill>
              </a:rPr>
              <a:t>süreci</a:t>
            </a:r>
            <a:r>
              <a:rPr lang="en-US" sz="3200" dirty="0" smtClean="0">
                <a:solidFill>
                  <a:schemeClr val="tx1"/>
                </a:solidFill>
              </a:rPr>
              <a:t> </a:t>
            </a:r>
            <a:r>
              <a:rPr lang="en-US" sz="3200" dirty="0" err="1" smtClean="0">
                <a:solidFill>
                  <a:schemeClr val="tx1"/>
                </a:solidFill>
              </a:rPr>
              <a:t>kapsamında</a:t>
            </a:r>
            <a:r>
              <a:rPr lang="en-US" sz="3200" dirty="0" smtClean="0">
                <a:solidFill>
                  <a:schemeClr val="tx1"/>
                </a:solidFill>
              </a:rPr>
              <a:t> </a:t>
            </a:r>
            <a:r>
              <a:rPr lang="en-US" sz="3200" dirty="0" err="1" smtClean="0">
                <a:solidFill>
                  <a:schemeClr val="tx1"/>
                </a:solidFill>
              </a:rPr>
              <a:t>değerlendirilmekle</a:t>
            </a:r>
            <a:r>
              <a:rPr lang="en-US" sz="3200" dirty="0" smtClean="0">
                <a:solidFill>
                  <a:schemeClr val="tx1"/>
                </a:solidFill>
              </a:rPr>
              <a:t> </a:t>
            </a:r>
            <a:r>
              <a:rPr lang="en-US" sz="3200" dirty="0" err="1" smtClean="0">
                <a:solidFill>
                  <a:schemeClr val="tx1"/>
                </a:solidFill>
              </a:rPr>
              <a:t>yükümlüdürler</a:t>
            </a:r>
            <a:r>
              <a:rPr lang="en-US" sz="3200" dirty="0" smtClean="0">
                <a:solidFill>
                  <a:schemeClr val="tx1"/>
                </a:solidFill>
              </a:rPr>
              <a:t>. </a:t>
            </a:r>
            <a:r>
              <a:rPr lang="en-US" sz="3200" dirty="0" err="1" smtClean="0">
                <a:solidFill>
                  <a:schemeClr val="tx1"/>
                </a:solidFill>
              </a:rPr>
              <a:t>Yükseköğretim</a:t>
            </a:r>
            <a:r>
              <a:rPr lang="en-US" sz="3200" dirty="0" smtClean="0">
                <a:solidFill>
                  <a:schemeClr val="tx1"/>
                </a:solidFill>
              </a:rPr>
              <a:t> </a:t>
            </a:r>
            <a:r>
              <a:rPr lang="en-US" sz="3200" dirty="0" err="1" smtClean="0">
                <a:solidFill>
                  <a:schemeClr val="tx1"/>
                </a:solidFill>
              </a:rPr>
              <a:t>kurumlarının</a:t>
            </a:r>
            <a:r>
              <a:rPr lang="en-US" sz="3200" dirty="0" smtClean="0">
                <a:solidFill>
                  <a:schemeClr val="tx1"/>
                </a:solidFill>
              </a:rPr>
              <a:t> </a:t>
            </a:r>
            <a:r>
              <a:rPr lang="en-US" sz="3200" dirty="0" err="1" smtClean="0">
                <a:solidFill>
                  <a:schemeClr val="tx1"/>
                </a:solidFill>
              </a:rPr>
              <a:t>dış</a:t>
            </a:r>
            <a:r>
              <a:rPr lang="en-US" sz="3200" dirty="0" smtClean="0">
                <a:solidFill>
                  <a:schemeClr val="tx1"/>
                </a:solidFill>
              </a:rPr>
              <a:t> </a:t>
            </a:r>
            <a:r>
              <a:rPr lang="en-US" sz="3200" dirty="0" err="1" smtClean="0">
                <a:solidFill>
                  <a:schemeClr val="tx1"/>
                </a:solidFill>
              </a:rPr>
              <a:t>değerlendirme</a:t>
            </a:r>
            <a:r>
              <a:rPr lang="en-US" sz="3200" dirty="0" smtClean="0">
                <a:solidFill>
                  <a:schemeClr val="tx1"/>
                </a:solidFill>
              </a:rPr>
              <a:t> </a:t>
            </a:r>
            <a:r>
              <a:rPr lang="en-US" sz="3200" dirty="0" err="1" smtClean="0">
                <a:solidFill>
                  <a:schemeClr val="tx1"/>
                </a:solidFill>
              </a:rPr>
              <a:t>takvimi</a:t>
            </a:r>
            <a:r>
              <a:rPr lang="en-US" sz="3200" dirty="0" smtClean="0">
                <a:solidFill>
                  <a:schemeClr val="tx1"/>
                </a:solidFill>
              </a:rPr>
              <a:t> </a:t>
            </a:r>
            <a:r>
              <a:rPr lang="en-US" sz="3200" dirty="0" err="1" smtClean="0">
                <a:solidFill>
                  <a:schemeClr val="tx1"/>
                </a:solidFill>
              </a:rPr>
              <a:t>Yükseköğretim</a:t>
            </a:r>
            <a:r>
              <a:rPr lang="en-US" sz="3200" dirty="0" smtClean="0">
                <a:solidFill>
                  <a:schemeClr val="tx1"/>
                </a:solidFill>
              </a:rPr>
              <a:t> </a:t>
            </a:r>
            <a:r>
              <a:rPr lang="en-US" sz="3200" dirty="0" err="1" smtClean="0">
                <a:solidFill>
                  <a:schemeClr val="tx1"/>
                </a:solidFill>
              </a:rPr>
              <a:t>Kalite</a:t>
            </a:r>
            <a:r>
              <a:rPr lang="en-US" sz="3200" dirty="0" smtClean="0">
                <a:solidFill>
                  <a:schemeClr val="tx1"/>
                </a:solidFill>
              </a:rPr>
              <a:t> </a:t>
            </a:r>
            <a:r>
              <a:rPr lang="en-US" sz="3200" dirty="0" err="1" smtClean="0">
                <a:solidFill>
                  <a:schemeClr val="tx1"/>
                </a:solidFill>
              </a:rPr>
              <a:t>Kurulu</a:t>
            </a:r>
            <a:r>
              <a:rPr lang="en-US" sz="3200" dirty="0" smtClean="0">
                <a:solidFill>
                  <a:schemeClr val="tx1"/>
                </a:solidFill>
              </a:rPr>
              <a:t> </a:t>
            </a:r>
            <a:r>
              <a:rPr lang="en-US" sz="3200" dirty="0" err="1" smtClean="0">
                <a:solidFill>
                  <a:schemeClr val="tx1"/>
                </a:solidFill>
              </a:rPr>
              <a:t>tarafından</a:t>
            </a:r>
            <a:r>
              <a:rPr lang="en-US" sz="3200" dirty="0" smtClean="0">
                <a:solidFill>
                  <a:schemeClr val="tx1"/>
                </a:solidFill>
              </a:rPr>
              <a:t> </a:t>
            </a:r>
            <a:r>
              <a:rPr lang="en-US" sz="3200" dirty="0" err="1" smtClean="0">
                <a:solidFill>
                  <a:schemeClr val="tx1"/>
                </a:solidFill>
              </a:rPr>
              <a:t>hazırlanır</a:t>
            </a:r>
            <a:r>
              <a:rPr lang="en-US" sz="3200" dirty="0" smtClean="0">
                <a:solidFill>
                  <a:schemeClr val="tx1"/>
                </a:solidFill>
              </a:rPr>
              <a:t> </a:t>
            </a:r>
            <a:r>
              <a:rPr lang="en-US" sz="3200" dirty="0" err="1" smtClean="0">
                <a:solidFill>
                  <a:schemeClr val="tx1"/>
                </a:solidFill>
              </a:rPr>
              <a:t>ve</a:t>
            </a:r>
            <a:r>
              <a:rPr lang="en-US" sz="3200" dirty="0" smtClean="0">
                <a:solidFill>
                  <a:schemeClr val="tx1"/>
                </a:solidFill>
              </a:rPr>
              <a:t> </a:t>
            </a:r>
            <a:r>
              <a:rPr lang="en-US" sz="3200" dirty="0" err="1" smtClean="0">
                <a:solidFill>
                  <a:schemeClr val="tx1"/>
                </a:solidFill>
              </a:rPr>
              <a:t>ilân</a:t>
            </a:r>
            <a:r>
              <a:rPr lang="en-US" sz="3200" dirty="0" smtClean="0">
                <a:solidFill>
                  <a:schemeClr val="tx1"/>
                </a:solidFill>
              </a:rPr>
              <a:t> </a:t>
            </a:r>
            <a:r>
              <a:rPr lang="en-US" sz="3200" dirty="0" err="1" smtClean="0">
                <a:solidFill>
                  <a:schemeClr val="tx1"/>
                </a:solidFill>
              </a:rPr>
              <a:t>edilir</a:t>
            </a:r>
            <a:r>
              <a:rPr lang="en-US" sz="3200" dirty="0" smtClean="0">
                <a:solidFill>
                  <a:schemeClr val="tx1"/>
                </a:solidFill>
              </a:rPr>
              <a:t>.  </a:t>
            </a:r>
          </a:p>
          <a:p>
            <a:pPr fontAlgn="base"/>
            <a:r>
              <a:rPr lang="en-US" sz="3200" dirty="0" err="1" smtClean="0">
                <a:solidFill>
                  <a:schemeClr val="tx1"/>
                </a:solidFill>
              </a:rPr>
              <a:t>Yükseköğretim</a:t>
            </a:r>
            <a:r>
              <a:rPr lang="en-US" sz="3200" dirty="0" smtClean="0">
                <a:solidFill>
                  <a:schemeClr val="tx1"/>
                </a:solidFill>
              </a:rPr>
              <a:t> </a:t>
            </a:r>
            <a:r>
              <a:rPr lang="en-US" sz="3200" dirty="0" err="1" smtClean="0">
                <a:solidFill>
                  <a:schemeClr val="tx1"/>
                </a:solidFill>
              </a:rPr>
              <a:t>kurumlarının</a:t>
            </a:r>
            <a:r>
              <a:rPr lang="en-US" sz="3200" dirty="0" smtClean="0">
                <a:solidFill>
                  <a:schemeClr val="tx1"/>
                </a:solidFill>
              </a:rPr>
              <a:t> </a:t>
            </a:r>
            <a:r>
              <a:rPr lang="en-US" sz="3200" dirty="0" err="1" smtClean="0">
                <a:solidFill>
                  <a:schemeClr val="tx1"/>
                </a:solidFill>
              </a:rPr>
              <a:t>dış</a:t>
            </a:r>
            <a:r>
              <a:rPr lang="en-US" sz="3200" dirty="0" smtClean="0">
                <a:solidFill>
                  <a:schemeClr val="tx1"/>
                </a:solidFill>
              </a:rPr>
              <a:t> </a:t>
            </a:r>
            <a:r>
              <a:rPr lang="en-US" sz="3200" dirty="0" err="1" smtClean="0">
                <a:solidFill>
                  <a:schemeClr val="tx1"/>
                </a:solidFill>
              </a:rPr>
              <a:t>değerlendirilmesi</a:t>
            </a:r>
            <a:r>
              <a:rPr lang="en-US" sz="3200" dirty="0" smtClean="0">
                <a:solidFill>
                  <a:schemeClr val="tx1"/>
                </a:solidFill>
              </a:rPr>
              <a:t>, </a:t>
            </a:r>
            <a:r>
              <a:rPr lang="en-US" sz="3200" dirty="0" err="1" smtClean="0">
                <a:solidFill>
                  <a:schemeClr val="tx1"/>
                </a:solidFill>
              </a:rPr>
              <a:t>Yükseköğretim</a:t>
            </a:r>
            <a:r>
              <a:rPr lang="en-US" sz="3200" dirty="0" smtClean="0">
                <a:solidFill>
                  <a:schemeClr val="tx1"/>
                </a:solidFill>
              </a:rPr>
              <a:t> </a:t>
            </a:r>
            <a:r>
              <a:rPr lang="en-US" sz="3200" dirty="0" err="1" smtClean="0">
                <a:solidFill>
                  <a:schemeClr val="tx1"/>
                </a:solidFill>
              </a:rPr>
              <a:t>Kalite</a:t>
            </a:r>
            <a:r>
              <a:rPr lang="en-US" sz="3200" dirty="0" smtClean="0">
                <a:solidFill>
                  <a:schemeClr val="tx1"/>
                </a:solidFill>
              </a:rPr>
              <a:t> </a:t>
            </a:r>
            <a:r>
              <a:rPr lang="en-US" sz="3200" dirty="0" err="1" smtClean="0">
                <a:solidFill>
                  <a:schemeClr val="tx1"/>
                </a:solidFill>
              </a:rPr>
              <a:t>Kurulu</a:t>
            </a:r>
            <a:r>
              <a:rPr lang="en-US" sz="3200" dirty="0" smtClean="0">
                <a:solidFill>
                  <a:schemeClr val="tx1"/>
                </a:solidFill>
              </a:rPr>
              <a:t> </a:t>
            </a:r>
            <a:r>
              <a:rPr lang="en-US" sz="3200" dirty="0" err="1" smtClean="0">
                <a:solidFill>
                  <a:schemeClr val="tx1"/>
                </a:solidFill>
              </a:rPr>
              <a:t>tarafından</a:t>
            </a:r>
            <a:r>
              <a:rPr lang="en-US" sz="3200" dirty="0" smtClean="0">
                <a:solidFill>
                  <a:schemeClr val="tx1"/>
                </a:solidFill>
              </a:rPr>
              <a:t> </a:t>
            </a:r>
            <a:r>
              <a:rPr lang="en-US" sz="3200" dirty="0" err="1" smtClean="0">
                <a:solidFill>
                  <a:schemeClr val="tx1"/>
                </a:solidFill>
              </a:rPr>
              <a:t>tanınan</a:t>
            </a:r>
            <a:r>
              <a:rPr lang="en-US" sz="3200" dirty="0" smtClean="0">
                <a:solidFill>
                  <a:schemeClr val="tx1"/>
                </a:solidFill>
              </a:rPr>
              <a:t> </a:t>
            </a:r>
            <a:r>
              <a:rPr lang="en-US" sz="3200" dirty="0" err="1" smtClean="0">
                <a:solidFill>
                  <a:schemeClr val="tx1"/>
                </a:solidFill>
              </a:rPr>
              <a:t>veya</a:t>
            </a:r>
            <a:r>
              <a:rPr lang="en-US" sz="3200" dirty="0" smtClean="0">
                <a:solidFill>
                  <a:schemeClr val="tx1"/>
                </a:solidFill>
              </a:rPr>
              <a:t> </a:t>
            </a:r>
            <a:r>
              <a:rPr lang="en-US" sz="3200" dirty="0" err="1" smtClean="0">
                <a:solidFill>
                  <a:schemeClr val="tx1"/>
                </a:solidFill>
              </a:rPr>
              <a:t>görevlendirilen</a:t>
            </a:r>
            <a:r>
              <a:rPr lang="en-US" sz="3200" dirty="0" smtClean="0">
                <a:solidFill>
                  <a:schemeClr val="tx1"/>
                </a:solidFill>
              </a:rPr>
              <a:t> </a:t>
            </a:r>
            <a:r>
              <a:rPr lang="en-US" sz="3200" dirty="0" err="1" smtClean="0">
                <a:solidFill>
                  <a:schemeClr val="tx1"/>
                </a:solidFill>
              </a:rPr>
              <a:t>dış</a:t>
            </a:r>
            <a:r>
              <a:rPr lang="en-US" sz="3200" dirty="0" smtClean="0">
                <a:solidFill>
                  <a:schemeClr val="tx1"/>
                </a:solidFill>
              </a:rPr>
              <a:t> </a:t>
            </a:r>
            <a:r>
              <a:rPr lang="en-US" sz="3200" dirty="0" err="1" smtClean="0">
                <a:solidFill>
                  <a:schemeClr val="tx1"/>
                </a:solidFill>
              </a:rPr>
              <a:t>değerlendiriciler</a:t>
            </a:r>
            <a:r>
              <a:rPr lang="en-US" sz="3200" dirty="0" smtClean="0">
                <a:solidFill>
                  <a:schemeClr val="tx1"/>
                </a:solidFill>
              </a:rPr>
              <a:t> </a:t>
            </a:r>
            <a:r>
              <a:rPr lang="en-US" sz="3200" dirty="0" err="1" smtClean="0">
                <a:solidFill>
                  <a:schemeClr val="tx1"/>
                </a:solidFill>
              </a:rPr>
              <a:t>veya</a:t>
            </a:r>
            <a:r>
              <a:rPr lang="en-US" sz="3200" dirty="0" smtClean="0">
                <a:solidFill>
                  <a:schemeClr val="tx1"/>
                </a:solidFill>
              </a:rPr>
              <a:t> </a:t>
            </a:r>
            <a:r>
              <a:rPr lang="en-US" sz="3200" dirty="0" err="1" smtClean="0">
                <a:solidFill>
                  <a:schemeClr val="tx1"/>
                </a:solidFill>
              </a:rPr>
              <a:t>Yükseköğretim</a:t>
            </a:r>
            <a:r>
              <a:rPr lang="en-US" sz="3200" dirty="0" smtClean="0">
                <a:solidFill>
                  <a:schemeClr val="tx1"/>
                </a:solidFill>
              </a:rPr>
              <a:t> </a:t>
            </a:r>
            <a:r>
              <a:rPr lang="en-US" sz="3200" dirty="0" err="1" smtClean="0">
                <a:solidFill>
                  <a:schemeClr val="tx1"/>
                </a:solidFill>
              </a:rPr>
              <a:t>Kalite</a:t>
            </a:r>
            <a:r>
              <a:rPr lang="en-US" sz="3200" dirty="0" smtClean="0">
                <a:solidFill>
                  <a:schemeClr val="tx1"/>
                </a:solidFill>
              </a:rPr>
              <a:t> </a:t>
            </a:r>
            <a:r>
              <a:rPr lang="en-US" sz="3200" dirty="0" err="1" smtClean="0">
                <a:solidFill>
                  <a:schemeClr val="tx1"/>
                </a:solidFill>
              </a:rPr>
              <a:t>Kurulu</a:t>
            </a:r>
            <a:r>
              <a:rPr lang="en-US" sz="3200" dirty="0" smtClean="0">
                <a:solidFill>
                  <a:schemeClr val="tx1"/>
                </a:solidFill>
              </a:rPr>
              <a:t> </a:t>
            </a:r>
            <a:r>
              <a:rPr lang="en-US" sz="3200" dirty="0" err="1" smtClean="0">
                <a:solidFill>
                  <a:schemeClr val="tx1"/>
                </a:solidFill>
              </a:rPr>
              <a:t>tarafından</a:t>
            </a:r>
            <a:r>
              <a:rPr lang="en-US" sz="3200" dirty="0" smtClean="0">
                <a:solidFill>
                  <a:schemeClr val="tx1"/>
                </a:solidFill>
              </a:rPr>
              <a:t> </a:t>
            </a:r>
            <a:r>
              <a:rPr lang="en-US" sz="3200" dirty="0" err="1" smtClean="0">
                <a:solidFill>
                  <a:schemeClr val="tx1"/>
                </a:solidFill>
              </a:rPr>
              <a:t>Kalite</a:t>
            </a:r>
            <a:r>
              <a:rPr lang="en-US" sz="3200" dirty="0" smtClean="0">
                <a:solidFill>
                  <a:schemeClr val="tx1"/>
                </a:solidFill>
              </a:rPr>
              <a:t> </a:t>
            </a:r>
            <a:r>
              <a:rPr lang="en-US" sz="3200" dirty="0" err="1" smtClean="0">
                <a:solidFill>
                  <a:schemeClr val="tx1"/>
                </a:solidFill>
              </a:rPr>
              <a:t>Değerlendirme</a:t>
            </a:r>
            <a:r>
              <a:rPr lang="en-US" sz="3200" dirty="0" smtClean="0">
                <a:solidFill>
                  <a:schemeClr val="tx1"/>
                </a:solidFill>
              </a:rPr>
              <a:t> </a:t>
            </a:r>
            <a:r>
              <a:rPr lang="en-US" sz="3200" dirty="0" err="1" smtClean="0">
                <a:solidFill>
                  <a:schemeClr val="tx1"/>
                </a:solidFill>
              </a:rPr>
              <a:t>Tescil</a:t>
            </a:r>
            <a:r>
              <a:rPr lang="en-US" sz="3200" dirty="0" smtClean="0">
                <a:solidFill>
                  <a:schemeClr val="tx1"/>
                </a:solidFill>
              </a:rPr>
              <a:t> </a:t>
            </a:r>
            <a:r>
              <a:rPr lang="en-US" sz="3200" dirty="0" err="1" smtClean="0">
                <a:solidFill>
                  <a:schemeClr val="tx1"/>
                </a:solidFill>
              </a:rPr>
              <a:t>Belgesi</a:t>
            </a:r>
            <a:r>
              <a:rPr lang="en-US" sz="3200" dirty="0" smtClean="0">
                <a:solidFill>
                  <a:schemeClr val="tx1"/>
                </a:solidFill>
              </a:rPr>
              <a:t> </a:t>
            </a:r>
            <a:r>
              <a:rPr lang="en-US" sz="3200" dirty="0" err="1" smtClean="0">
                <a:solidFill>
                  <a:schemeClr val="tx1"/>
                </a:solidFill>
              </a:rPr>
              <a:t>yetkisi</a:t>
            </a:r>
            <a:r>
              <a:rPr lang="en-US" sz="3200" dirty="0" smtClean="0">
                <a:solidFill>
                  <a:schemeClr val="tx1"/>
                </a:solidFill>
              </a:rPr>
              <a:t> </a:t>
            </a:r>
            <a:r>
              <a:rPr lang="en-US" sz="3200" dirty="0" err="1" smtClean="0">
                <a:solidFill>
                  <a:schemeClr val="tx1"/>
                </a:solidFill>
              </a:rPr>
              <a:t>almış</a:t>
            </a:r>
            <a:r>
              <a:rPr lang="en-US" sz="3200" dirty="0" smtClean="0">
                <a:solidFill>
                  <a:schemeClr val="tx1"/>
                </a:solidFill>
              </a:rPr>
              <a:t> </a:t>
            </a:r>
            <a:r>
              <a:rPr lang="en-US" sz="3200" dirty="0" err="1" smtClean="0">
                <a:solidFill>
                  <a:schemeClr val="tx1"/>
                </a:solidFill>
              </a:rPr>
              <a:t>bağımsız</a:t>
            </a:r>
            <a:r>
              <a:rPr lang="en-US" sz="3200" dirty="0" smtClean="0">
                <a:solidFill>
                  <a:schemeClr val="tx1"/>
                </a:solidFill>
              </a:rPr>
              <a:t> </a:t>
            </a:r>
            <a:r>
              <a:rPr lang="en-US" sz="3200" dirty="0" err="1" smtClean="0">
                <a:solidFill>
                  <a:schemeClr val="tx1"/>
                </a:solidFill>
              </a:rPr>
              <a:t>kurumlarca</a:t>
            </a:r>
            <a:r>
              <a:rPr lang="en-US" sz="3200" dirty="0" smtClean="0">
                <a:solidFill>
                  <a:schemeClr val="tx1"/>
                </a:solidFill>
              </a:rPr>
              <a:t> </a:t>
            </a:r>
            <a:r>
              <a:rPr lang="en-US" sz="3200" dirty="0" err="1" smtClean="0">
                <a:solidFill>
                  <a:schemeClr val="tx1"/>
                </a:solidFill>
              </a:rPr>
              <a:t>gerçekleştirilir</a:t>
            </a:r>
            <a:r>
              <a:rPr lang="en-US" sz="3200" dirty="0" smtClean="0">
                <a:solidFill>
                  <a:schemeClr val="tx1"/>
                </a:solidFill>
              </a:rPr>
              <a:t>.  </a:t>
            </a:r>
          </a:p>
          <a:p>
            <a:pPr fontAlgn="base"/>
            <a:r>
              <a:rPr lang="en-US" sz="3200" dirty="0" err="1" smtClean="0">
                <a:solidFill>
                  <a:schemeClr val="tx1"/>
                </a:solidFill>
              </a:rPr>
              <a:t>Birim</a:t>
            </a:r>
            <a:r>
              <a:rPr lang="en-US" sz="3200" dirty="0" smtClean="0">
                <a:solidFill>
                  <a:schemeClr val="tx1"/>
                </a:solidFill>
              </a:rPr>
              <a:t>/Program </a:t>
            </a:r>
            <a:r>
              <a:rPr lang="en-US" sz="3200" dirty="0" err="1" smtClean="0">
                <a:solidFill>
                  <a:schemeClr val="tx1"/>
                </a:solidFill>
              </a:rPr>
              <a:t>düzeyinde</a:t>
            </a:r>
            <a:r>
              <a:rPr lang="en-US" sz="3200" dirty="0" smtClean="0">
                <a:solidFill>
                  <a:schemeClr val="tx1"/>
                </a:solidFill>
              </a:rPr>
              <a:t> </a:t>
            </a:r>
            <a:r>
              <a:rPr lang="en-US" sz="3200" dirty="0" err="1" smtClean="0">
                <a:solidFill>
                  <a:schemeClr val="tx1"/>
                </a:solidFill>
              </a:rPr>
              <a:t>akreditasyona</a:t>
            </a:r>
            <a:r>
              <a:rPr lang="en-US" sz="3200" dirty="0" smtClean="0">
                <a:solidFill>
                  <a:schemeClr val="tx1"/>
                </a:solidFill>
              </a:rPr>
              <a:t> </a:t>
            </a:r>
            <a:r>
              <a:rPr lang="en-US" sz="3200" dirty="0" err="1" smtClean="0">
                <a:solidFill>
                  <a:schemeClr val="tx1"/>
                </a:solidFill>
              </a:rPr>
              <a:t>yönelik</a:t>
            </a:r>
            <a:r>
              <a:rPr lang="en-US" sz="3200" dirty="0" smtClean="0">
                <a:solidFill>
                  <a:schemeClr val="tx1"/>
                </a:solidFill>
              </a:rPr>
              <a:t> </a:t>
            </a:r>
            <a:r>
              <a:rPr lang="en-US" sz="3200" dirty="0" err="1" smtClean="0">
                <a:solidFill>
                  <a:schemeClr val="tx1"/>
                </a:solidFill>
              </a:rPr>
              <a:t>dış</a:t>
            </a:r>
            <a:r>
              <a:rPr lang="en-US" sz="3200" dirty="0" smtClean="0">
                <a:solidFill>
                  <a:schemeClr val="tx1"/>
                </a:solidFill>
              </a:rPr>
              <a:t> </a:t>
            </a:r>
            <a:r>
              <a:rPr lang="en-US" sz="3200" dirty="0" err="1" smtClean="0">
                <a:solidFill>
                  <a:schemeClr val="tx1"/>
                </a:solidFill>
              </a:rPr>
              <a:t>değerlendirme</a:t>
            </a:r>
            <a:r>
              <a:rPr lang="en-US" sz="3200" dirty="0" smtClean="0">
                <a:solidFill>
                  <a:schemeClr val="tx1"/>
                </a:solidFill>
              </a:rPr>
              <a:t> </a:t>
            </a:r>
            <a:r>
              <a:rPr lang="en-US" sz="3200" dirty="0" err="1" smtClean="0">
                <a:solidFill>
                  <a:schemeClr val="tx1"/>
                </a:solidFill>
              </a:rPr>
              <a:t>hizmeti</a:t>
            </a:r>
            <a:r>
              <a:rPr lang="en-US" sz="3200" dirty="0" smtClean="0">
                <a:solidFill>
                  <a:schemeClr val="tx1"/>
                </a:solidFill>
              </a:rPr>
              <a:t> </a:t>
            </a:r>
            <a:r>
              <a:rPr lang="en-US" sz="3200" dirty="0" err="1" smtClean="0">
                <a:solidFill>
                  <a:schemeClr val="tx1"/>
                </a:solidFill>
              </a:rPr>
              <a:t>Kalite</a:t>
            </a:r>
            <a:r>
              <a:rPr lang="en-US" sz="3200" dirty="0" smtClean="0">
                <a:solidFill>
                  <a:schemeClr val="tx1"/>
                </a:solidFill>
              </a:rPr>
              <a:t> </a:t>
            </a:r>
            <a:r>
              <a:rPr lang="en-US" sz="3200" dirty="0" err="1" smtClean="0">
                <a:solidFill>
                  <a:schemeClr val="tx1"/>
                </a:solidFill>
              </a:rPr>
              <a:t>Değerlendirme</a:t>
            </a:r>
            <a:r>
              <a:rPr lang="en-US" sz="3200" dirty="0" smtClean="0">
                <a:solidFill>
                  <a:schemeClr val="tx1"/>
                </a:solidFill>
              </a:rPr>
              <a:t> </a:t>
            </a:r>
            <a:r>
              <a:rPr lang="en-US" sz="3200" dirty="0" err="1" smtClean="0">
                <a:solidFill>
                  <a:schemeClr val="tx1"/>
                </a:solidFill>
              </a:rPr>
              <a:t>Tescil</a:t>
            </a:r>
            <a:r>
              <a:rPr lang="en-US" sz="3200" dirty="0" smtClean="0">
                <a:solidFill>
                  <a:schemeClr val="tx1"/>
                </a:solidFill>
              </a:rPr>
              <a:t> </a:t>
            </a:r>
            <a:r>
              <a:rPr lang="en-US" sz="3200" dirty="0" err="1" smtClean="0">
                <a:solidFill>
                  <a:schemeClr val="tx1"/>
                </a:solidFill>
              </a:rPr>
              <a:t>Belgesine</a:t>
            </a:r>
            <a:r>
              <a:rPr lang="en-US" sz="3200" dirty="0" smtClean="0">
                <a:solidFill>
                  <a:schemeClr val="tx1"/>
                </a:solidFill>
              </a:rPr>
              <a:t> </a:t>
            </a:r>
            <a:r>
              <a:rPr lang="en-US" sz="3200" dirty="0" err="1" smtClean="0">
                <a:solidFill>
                  <a:schemeClr val="tx1"/>
                </a:solidFill>
              </a:rPr>
              <a:t>sahip</a:t>
            </a:r>
            <a:r>
              <a:rPr lang="en-US" sz="3200" dirty="0" smtClean="0">
                <a:solidFill>
                  <a:schemeClr val="tx1"/>
                </a:solidFill>
              </a:rPr>
              <a:t> </a:t>
            </a:r>
            <a:r>
              <a:rPr lang="en-US" sz="3200" dirty="0" err="1" smtClean="0">
                <a:solidFill>
                  <a:schemeClr val="tx1"/>
                </a:solidFill>
              </a:rPr>
              <a:t>ulusal</a:t>
            </a:r>
            <a:r>
              <a:rPr lang="en-US" sz="3200" dirty="0" smtClean="0">
                <a:solidFill>
                  <a:schemeClr val="tx1"/>
                </a:solidFill>
              </a:rPr>
              <a:t> </a:t>
            </a:r>
            <a:r>
              <a:rPr lang="en-US" sz="3200" dirty="0" err="1" smtClean="0">
                <a:solidFill>
                  <a:schemeClr val="tx1"/>
                </a:solidFill>
              </a:rPr>
              <a:t>veya</a:t>
            </a:r>
            <a:r>
              <a:rPr lang="en-US" sz="3200" dirty="0" smtClean="0">
                <a:solidFill>
                  <a:schemeClr val="tx1"/>
                </a:solidFill>
              </a:rPr>
              <a:t> </a:t>
            </a:r>
            <a:r>
              <a:rPr lang="en-US" sz="3200" dirty="0" err="1" smtClean="0">
                <a:solidFill>
                  <a:schemeClr val="tx1"/>
                </a:solidFill>
              </a:rPr>
              <a:t>uluslararası</a:t>
            </a:r>
            <a:r>
              <a:rPr lang="en-US" sz="3200" dirty="0" smtClean="0">
                <a:solidFill>
                  <a:schemeClr val="tx1"/>
                </a:solidFill>
              </a:rPr>
              <a:t> </a:t>
            </a:r>
            <a:r>
              <a:rPr lang="en-US" sz="3200" dirty="0" err="1" smtClean="0">
                <a:solidFill>
                  <a:schemeClr val="tx1"/>
                </a:solidFill>
              </a:rPr>
              <a:t>bağımsız</a:t>
            </a:r>
            <a:r>
              <a:rPr lang="en-US" sz="3200" dirty="0" smtClean="0">
                <a:solidFill>
                  <a:schemeClr val="tx1"/>
                </a:solidFill>
              </a:rPr>
              <a:t> </a:t>
            </a:r>
            <a:r>
              <a:rPr lang="en-US" sz="3200" dirty="0" err="1" smtClean="0">
                <a:solidFill>
                  <a:schemeClr val="tx1"/>
                </a:solidFill>
              </a:rPr>
              <a:t>bir</a:t>
            </a:r>
            <a:r>
              <a:rPr lang="en-US" sz="3200" dirty="0" smtClean="0">
                <a:solidFill>
                  <a:schemeClr val="tx1"/>
                </a:solidFill>
              </a:rPr>
              <a:t> </a:t>
            </a:r>
            <a:r>
              <a:rPr lang="en-US" sz="3200" dirty="0" err="1" smtClean="0">
                <a:solidFill>
                  <a:schemeClr val="tx1"/>
                </a:solidFill>
              </a:rPr>
              <a:t>kurumca</a:t>
            </a:r>
            <a:r>
              <a:rPr lang="en-US" sz="3200" dirty="0" smtClean="0">
                <a:solidFill>
                  <a:schemeClr val="tx1"/>
                </a:solidFill>
              </a:rPr>
              <a:t> </a:t>
            </a:r>
            <a:r>
              <a:rPr lang="en-US" sz="3200" dirty="0" err="1" smtClean="0">
                <a:solidFill>
                  <a:schemeClr val="tx1"/>
                </a:solidFill>
              </a:rPr>
              <a:t>gerçekleştirilir</a:t>
            </a:r>
            <a:r>
              <a:rPr lang="en-US" sz="3200" dirty="0" smtClean="0">
                <a:solidFill>
                  <a:schemeClr val="tx1"/>
                </a:solidFill>
              </a:rPr>
              <a:t> </a:t>
            </a:r>
            <a:r>
              <a:rPr lang="en-US" sz="3200" dirty="0" err="1" smtClean="0">
                <a:solidFill>
                  <a:schemeClr val="tx1"/>
                </a:solidFill>
              </a:rPr>
              <a:t>ve</a:t>
            </a:r>
            <a:r>
              <a:rPr lang="en-US" sz="3200" dirty="0" smtClean="0">
                <a:solidFill>
                  <a:schemeClr val="tx1"/>
                </a:solidFill>
              </a:rPr>
              <a:t> </a:t>
            </a:r>
            <a:r>
              <a:rPr lang="en-US" sz="3200" dirty="0" err="1" smtClean="0">
                <a:solidFill>
                  <a:schemeClr val="tx1"/>
                </a:solidFill>
              </a:rPr>
              <a:t>birim</a:t>
            </a:r>
            <a:r>
              <a:rPr lang="en-US" sz="3200" dirty="0" smtClean="0">
                <a:solidFill>
                  <a:schemeClr val="tx1"/>
                </a:solidFill>
              </a:rPr>
              <a:t>/program </a:t>
            </a:r>
            <a:r>
              <a:rPr lang="en-US" sz="3200" dirty="0" err="1" smtClean="0">
                <a:solidFill>
                  <a:schemeClr val="tx1"/>
                </a:solidFill>
              </a:rPr>
              <a:t>ile</a:t>
            </a:r>
            <a:r>
              <a:rPr lang="en-US" sz="3200" dirty="0" smtClean="0">
                <a:solidFill>
                  <a:schemeClr val="tx1"/>
                </a:solidFill>
              </a:rPr>
              <a:t> </a:t>
            </a:r>
            <a:r>
              <a:rPr lang="en-US" sz="3200" dirty="0" err="1" smtClean="0">
                <a:solidFill>
                  <a:schemeClr val="tx1"/>
                </a:solidFill>
              </a:rPr>
              <a:t>sınırlı</a:t>
            </a:r>
            <a:r>
              <a:rPr lang="en-US" sz="3200" dirty="0" smtClean="0">
                <a:solidFill>
                  <a:schemeClr val="tx1"/>
                </a:solidFill>
              </a:rPr>
              <a:t> </a:t>
            </a:r>
            <a:r>
              <a:rPr lang="en-US" sz="3200" dirty="0" err="1" smtClean="0">
                <a:solidFill>
                  <a:schemeClr val="tx1"/>
                </a:solidFill>
              </a:rPr>
              <a:t>olur</a:t>
            </a:r>
            <a:r>
              <a:rPr lang="en-US" sz="3200" dirty="0" smtClean="0">
                <a:solidFill>
                  <a:schemeClr val="tx1"/>
                </a:solidFill>
              </a:rPr>
              <a:t>.  </a:t>
            </a:r>
            <a:endParaRPr lang="tr-TR" sz="3200" dirty="0" smtClean="0">
              <a:solidFill>
                <a:schemeClr val="tx1"/>
              </a:solidFill>
            </a:endParaRPr>
          </a:p>
          <a:p>
            <a:pPr fontAlgn="base"/>
            <a:endParaRPr lang="en-US" sz="3200" dirty="0" smtClean="0">
              <a:solidFill>
                <a:schemeClr val="tx1"/>
              </a:solidFill>
            </a:endParaRPr>
          </a:p>
          <a:p>
            <a:r>
              <a:rPr lang="tr-TR" sz="3200" dirty="0" smtClean="0">
                <a:solidFill>
                  <a:srgbClr val="F9D1A9"/>
                </a:solidFill>
              </a:rPr>
              <a:t>İ</a:t>
            </a:r>
            <a:r>
              <a:rPr lang="en-US" sz="3200" dirty="0" smtClean="0">
                <a:solidFill>
                  <a:srgbClr val="F9D1A9"/>
                </a:solidFill>
              </a:rPr>
              <a:t>ç </a:t>
            </a:r>
            <a:r>
              <a:rPr lang="en-US" sz="3200" dirty="0" err="1" smtClean="0">
                <a:solidFill>
                  <a:srgbClr val="F9D1A9"/>
                </a:solidFill>
              </a:rPr>
              <a:t>ve</a:t>
            </a:r>
            <a:r>
              <a:rPr lang="en-US" sz="3200" dirty="0" smtClean="0">
                <a:solidFill>
                  <a:srgbClr val="F9D1A9"/>
                </a:solidFill>
              </a:rPr>
              <a:t> </a:t>
            </a:r>
            <a:r>
              <a:rPr lang="en-US" sz="3200" dirty="0" err="1" smtClean="0">
                <a:solidFill>
                  <a:srgbClr val="F9D1A9"/>
                </a:solidFill>
              </a:rPr>
              <a:t>dış</a:t>
            </a:r>
            <a:r>
              <a:rPr lang="en-US" sz="3200" dirty="0" smtClean="0">
                <a:solidFill>
                  <a:srgbClr val="F9D1A9"/>
                </a:solidFill>
              </a:rPr>
              <a:t> </a:t>
            </a:r>
            <a:r>
              <a:rPr lang="en-US" sz="3200" dirty="0" err="1" smtClean="0">
                <a:solidFill>
                  <a:srgbClr val="F9D1A9"/>
                </a:solidFill>
              </a:rPr>
              <a:t>değerlendirmelerin</a:t>
            </a:r>
            <a:r>
              <a:rPr lang="en-US" sz="3200" dirty="0" smtClean="0">
                <a:solidFill>
                  <a:srgbClr val="F9D1A9"/>
                </a:solidFill>
              </a:rPr>
              <a:t> </a:t>
            </a:r>
            <a:r>
              <a:rPr lang="en-US" sz="3200" dirty="0" err="1" smtClean="0">
                <a:solidFill>
                  <a:srgbClr val="F9D1A9"/>
                </a:solidFill>
              </a:rPr>
              <a:t>sonuçları</a:t>
            </a:r>
            <a:r>
              <a:rPr lang="en-US" sz="3200" dirty="0" smtClean="0">
                <a:solidFill>
                  <a:srgbClr val="F9D1A9"/>
                </a:solidFill>
              </a:rPr>
              <a:t> </a:t>
            </a:r>
            <a:r>
              <a:rPr lang="en-US" sz="3200" dirty="0" err="1" smtClean="0">
                <a:solidFill>
                  <a:srgbClr val="F9D1A9"/>
                </a:solidFill>
              </a:rPr>
              <a:t>kamuoyuna</a:t>
            </a:r>
            <a:r>
              <a:rPr lang="en-US" sz="3200" dirty="0" smtClean="0">
                <a:solidFill>
                  <a:srgbClr val="F9D1A9"/>
                </a:solidFill>
              </a:rPr>
              <a:t> </a:t>
            </a:r>
            <a:r>
              <a:rPr lang="en-US" sz="3200" dirty="0" err="1" smtClean="0">
                <a:solidFill>
                  <a:srgbClr val="F9D1A9"/>
                </a:solidFill>
              </a:rPr>
              <a:t>açıktır</a:t>
            </a:r>
            <a:r>
              <a:rPr lang="en-US" sz="3200" dirty="0" smtClean="0">
                <a:solidFill>
                  <a:srgbClr val="F9D1A9"/>
                </a:solidFill>
              </a:rPr>
              <a:t>. </a:t>
            </a:r>
            <a:r>
              <a:rPr lang="en-US" sz="3200" dirty="0" err="1" smtClean="0">
                <a:solidFill>
                  <a:srgbClr val="F9D1A9"/>
                </a:solidFill>
              </a:rPr>
              <a:t>Yükseköğretim</a:t>
            </a:r>
            <a:r>
              <a:rPr lang="en-US" sz="3200" dirty="0" smtClean="0">
                <a:solidFill>
                  <a:srgbClr val="F9D1A9"/>
                </a:solidFill>
              </a:rPr>
              <a:t> </a:t>
            </a:r>
            <a:r>
              <a:rPr lang="en-US" sz="3200" dirty="0" err="1" smtClean="0">
                <a:solidFill>
                  <a:srgbClr val="F9D1A9"/>
                </a:solidFill>
              </a:rPr>
              <a:t>kurumlarının</a:t>
            </a:r>
            <a:r>
              <a:rPr lang="en-US" sz="3200" dirty="0" smtClean="0">
                <a:solidFill>
                  <a:srgbClr val="F9D1A9"/>
                </a:solidFill>
              </a:rPr>
              <a:t> </a:t>
            </a:r>
            <a:r>
              <a:rPr lang="en-US" sz="3200" dirty="0" err="1" smtClean="0">
                <a:solidFill>
                  <a:srgbClr val="F9D1A9"/>
                </a:solidFill>
              </a:rPr>
              <a:t>yıllık</a:t>
            </a:r>
            <a:r>
              <a:rPr lang="en-US" sz="3200" dirty="0" smtClean="0">
                <a:solidFill>
                  <a:srgbClr val="F9D1A9"/>
                </a:solidFill>
              </a:rPr>
              <a:t> </a:t>
            </a:r>
            <a:r>
              <a:rPr lang="en-US" sz="3200" dirty="0" err="1" smtClean="0">
                <a:solidFill>
                  <a:srgbClr val="F9D1A9"/>
                </a:solidFill>
              </a:rPr>
              <a:t>iç</a:t>
            </a:r>
            <a:r>
              <a:rPr lang="en-US" sz="3200" dirty="0" smtClean="0">
                <a:solidFill>
                  <a:srgbClr val="F9D1A9"/>
                </a:solidFill>
              </a:rPr>
              <a:t> </a:t>
            </a:r>
            <a:r>
              <a:rPr lang="en-US" sz="3200" dirty="0" err="1" smtClean="0">
                <a:solidFill>
                  <a:srgbClr val="F9D1A9"/>
                </a:solidFill>
              </a:rPr>
              <a:t>ve</a:t>
            </a:r>
            <a:r>
              <a:rPr lang="en-US" sz="3200" dirty="0" smtClean="0">
                <a:solidFill>
                  <a:srgbClr val="F9D1A9"/>
                </a:solidFill>
              </a:rPr>
              <a:t> </a:t>
            </a:r>
            <a:r>
              <a:rPr lang="en-US" sz="3200" dirty="0" err="1" smtClean="0">
                <a:solidFill>
                  <a:srgbClr val="F9D1A9"/>
                </a:solidFill>
              </a:rPr>
              <a:t>dış</a:t>
            </a:r>
            <a:r>
              <a:rPr lang="en-US" sz="3200" dirty="0" smtClean="0">
                <a:solidFill>
                  <a:srgbClr val="F9D1A9"/>
                </a:solidFill>
              </a:rPr>
              <a:t> </a:t>
            </a:r>
            <a:r>
              <a:rPr lang="en-US" sz="3200" dirty="0" err="1" smtClean="0">
                <a:solidFill>
                  <a:srgbClr val="F9D1A9"/>
                </a:solidFill>
              </a:rPr>
              <a:t>değerlendirme</a:t>
            </a:r>
            <a:r>
              <a:rPr lang="en-US" sz="3200" dirty="0" smtClean="0">
                <a:solidFill>
                  <a:srgbClr val="F9D1A9"/>
                </a:solidFill>
              </a:rPr>
              <a:t> </a:t>
            </a:r>
            <a:r>
              <a:rPr lang="en-US" sz="3200" dirty="0" err="1" smtClean="0">
                <a:solidFill>
                  <a:srgbClr val="F9D1A9"/>
                </a:solidFill>
              </a:rPr>
              <a:t>raporları</a:t>
            </a:r>
            <a:r>
              <a:rPr lang="en-US" sz="3200" dirty="0" smtClean="0">
                <a:solidFill>
                  <a:srgbClr val="F9D1A9"/>
                </a:solidFill>
              </a:rPr>
              <a:t> </a:t>
            </a:r>
            <a:r>
              <a:rPr lang="en-US" sz="3200" dirty="0" err="1" smtClean="0">
                <a:solidFill>
                  <a:srgbClr val="F9D1A9"/>
                </a:solidFill>
              </a:rPr>
              <a:t>ilgili</a:t>
            </a:r>
            <a:r>
              <a:rPr lang="en-US" sz="3200" dirty="0" smtClean="0">
                <a:solidFill>
                  <a:srgbClr val="F9D1A9"/>
                </a:solidFill>
              </a:rPr>
              <a:t> </a:t>
            </a:r>
            <a:r>
              <a:rPr lang="en-US" sz="3200" dirty="0" err="1" smtClean="0">
                <a:solidFill>
                  <a:srgbClr val="F9D1A9"/>
                </a:solidFill>
              </a:rPr>
              <a:t>kurumların</a:t>
            </a:r>
            <a:r>
              <a:rPr lang="en-US" sz="3200" dirty="0" smtClean="0">
                <a:solidFill>
                  <a:srgbClr val="F9D1A9"/>
                </a:solidFill>
              </a:rPr>
              <a:t> internet </a:t>
            </a:r>
            <a:r>
              <a:rPr lang="en-US" sz="3200" dirty="0" err="1" smtClean="0">
                <a:solidFill>
                  <a:srgbClr val="F9D1A9"/>
                </a:solidFill>
              </a:rPr>
              <a:t>sayfalarında</a:t>
            </a:r>
            <a:r>
              <a:rPr lang="en-US" sz="3200" dirty="0" smtClean="0">
                <a:solidFill>
                  <a:srgbClr val="F9D1A9"/>
                </a:solidFill>
              </a:rPr>
              <a:t> </a:t>
            </a:r>
            <a:r>
              <a:rPr lang="en-US" sz="3200" dirty="0" err="1" smtClean="0">
                <a:solidFill>
                  <a:srgbClr val="F9D1A9"/>
                </a:solidFill>
              </a:rPr>
              <a:t>yayınlanır</a:t>
            </a:r>
            <a:r>
              <a:rPr lang="en-US" sz="3200" dirty="0" smtClean="0">
                <a:solidFill>
                  <a:srgbClr val="F9D1A9"/>
                </a:solidFill>
              </a:rPr>
              <a:t>.  </a:t>
            </a:r>
          </a:p>
          <a:p>
            <a:endParaRPr lang="en-US" sz="3200" b="1" dirty="0">
              <a:solidFill>
                <a:srgbClr val="F9D1A9"/>
              </a:solidFill>
            </a:endParaRPr>
          </a:p>
        </p:txBody>
      </p:sp>
      <p:pic>
        <p:nvPicPr>
          <p:cNvPr id="10" name="Picture 2" descr="http://www.yok.gov.tr/documents/10279/20633177/3.JPG/db7b10a9-8f98-4c62-af80-6a4564571d9a?t=14509478943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8824" y="338023"/>
            <a:ext cx="2767933" cy="18441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jhcompunet.com/wp-content/uploads/2012/10/internet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6356" y="3500822"/>
            <a:ext cx="1098255" cy="607955"/>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6" y="0"/>
            <a:ext cx="12186364" cy="6064730"/>
          </a:xfrm>
          <a:prstGeom prst="rect">
            <a:avLst/>
          </a:prstGeom>
        </p:spPr>
      </p:pic>
      <p:pic>
        <p:nvPicPr>
          <p:cNvPr id="12" name="Resim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758219"/>
            <a:ext cx="12192000" cy="6106611"/>
          </a:xfrm>
          <a:prstGeom prst="rect">
            <a:avLst/>
          </a:prstGeom>
        </p:spPr>
      </p:pic>
    </p:spTree>
    <p:extLst>
      <p:ext uri="{BB962C8B-B14F-4D97-AF65-F5344CB8AC3E}">
        <p14:creationId xmlns:p14="http://schemas.microsoft.com/office/powerpoint/2010/main" val="385632587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8" name="type.wav"/>
          </p:stSnd>
        </p:sndAc>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685894" y="166159"/>
            <a:ext cx="8362434" cy="607157"/>
          </a:xfrm>
        </p:spPr>
        <p:txBody>
          <a:bodyPr>
            <a:normAutofit fontScale="90000"/>
          </a:bodyPr>
          <a:lstStyle/>
          <a:p>
            <a:r>
              <a:rPr lang="it-IT" b="1" dirty="0">
                <a:solidFill>
                  <a:srgbClr val="F9D1A9"/>
                </a:solidFill>
              </a:rPr>
              <a:t>Dış değerlendirme süreci ve takvimi</a:t>
            </a:r>
            <a:r>
              <a:rPr lang="it-IT" dirty="0">
                <a:solidFill>
                  <a:srgbClr val="F9D1A9"/>
                </a:solidFill>
              </a:rPr>
              <a:t> </a:t>
            </a:r>
            <a:r>
              <a:rPr lang="it-IT" b="1" dirty="0">
                <a:solidFill>
                  <a:srgbClr val="F9D1A9"/>
                </a:solidFill>
              </a:rPr>
              <a:t> </a:t>
            </a:r>
            <a:endParaRPr lang="en-US" dirty="0">
              <a:solidFill>
                <a:srgbClr val="F9D1A9"/>
              </a:solidFill>
            </a:endParaRPr>
          </a:p>
        </p:txBody>
      </p:sp>
      <p:sp>
        <p:nvSpPr>
          <p:cNvPr id="9" name="İçerik Yer Tutucusu 2"/>
          <p:cNvSpPr txBox="1">
            <a:spLocks/>
          </p:cNvSpPr>
          <p:nvPr/>
        </p:nvSpPr>
        <p:spPr>
          <a:xfrm>
            <a:off x="230968" y="712768"/>
            <a:ext cx="8626669" cy="5351963"/>
          </a:xfrm>
          <a:prstGeom prst="rect">
            <a:avLst/>
          </a:prstGeom>
        </p:spPr>
        <p:txBody>
          <a:bodyPr vert="horz" lIns="91440" tIns="45720" rIns="91440" bIns="45720" rtlCol="0" anchor="ctr">
            <a:normAutofit fontScale="5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dirty="0" smtClean="0"/>
          </a:p>
          <a:p>
            <a:pPr fontAlgn="base"/>
            <a:r>
              <a:rPr lang="en-US" sz="3200" dirty="0" err="1" smtClean="0">
                <a:solidFill>
                  <a:schemeClr val="tx1"/>
                </a:solidFill>
              </a:rPr>
              <a:t>Yükseköğretim</a:t>
            </a:r>
            <a:r>
              <a:rPr lang="en-US" sz="3200" dirty="0" smtClean="0">
                <a:solidFill>
                  <a:schemeClr val="tx1"/>
                </a:solidFill>
              </a:rPr>
              <a:t> </a:t>
            </a:r>
            <a:r>
              <a:rPr lang="en-US" sz="3200" dirty="0" err="1" smtClean="0">
                <a:solidFill>
                  <a:schemeClr val="tx1"/>
                </a:solidFill>
              </a:rPr>
              <a:t>kurumları</a:t>
            </a:r>
            <a:r>
              <a:rPr lang="en-US" sz="3200" dirty="0" smtClean="0">
                <a:solidFill>
                  <a:schemeClr val="tx1"/>
                </a:solidFill>
              </a:rPr>
              <a:t>, </a:t>
            </a:r>
            <a:r>
              <a:rPr lang="en-US" sz="3200" dirty="0" smtClean="0">
                <a:solidFill>
                  <a:srgbClr val="F9D1A9"/>
                </a:solidFill>
              </a:rPr>
              <a:t>en </a:t>
            </a:r>
            <a:r>
              <a:rPr lang="en-US" sz="3200" dirty="0" err="1" smtClean="0">
                <a:solidFill>
                  <a:srgbClr val="F9D1A9"/>
                </a:solidFill>
              </a:rPr>
              <a:t>az</a:t>
            </a:r>
            <a:r>
              <a:rPr lang="en-US" sz="3200" dirty="0" smtClean="0">
                <a:solidFill>
                  <a:srgbClr val="F9D1A9"/>
                </a:solidFill>
              </a:rPr>
              <a:t> </a:t>
            </a:r>
            <a:r>
              <a:rPr lang="en-US" sz="3200" dirty="0" err="1" smtClean="0">
                <a:solidFill>
                  <a:srgbClr val="F9D1A9"/>
                </a:solidFill>
              </a:rPr>
              <a:t>beş</a:t>
            </a:r>
            <a:r>
              <a:rPr lang="en-US" sz="3200" dirty="0" smtClean="0">
                <a:solidFill>
                  <a:srgbClr val="F9D1A9"/>
                </a:solidFill>
              </a:rPr>
              <a:t> </a:t>
            </a:r>
            <a:r>
              <a:rPr lang="en-US" sz="3200" dirty="0" err="1" smtClean="0">
                <a:solidFill>
                  <a:srgbClr val="F9D1A9"/>
                </a:solidFill>
              </a:rPr>
              <a:t>yılda</a:t>
            </a:r>
            <a:r>
              <a:rPr lang="en-US" sz="3200" dirty="0" smtClean="0">
                <a:solidFill>
                  <a:srgbClr val="F9D1A9"/>
                </a:solidFill>
              </a:rPr>
              <a:t> </a:t>
            </a:r>
            <a:r>
              <a:rPr lang="en-US" sz="3200" dirty="0" err="1" smtClean="0">
                <a:solidFill>
                  <a:srgbClr val="F9D1A9"/>
                </a:solidFill>
              </a:rPr>
              <a:t>bir</a:t>
            </a:r>
            <a:r>
              <a:rPr lang="en-US" sz="3200" dirty="0" smtClean="0">
                <a:solidFill>
                  <a:srgbClr val="F9D1A9"/>
                </a:solidFill>
              </a:rPr>
              <a:t>, </a:t>
            </a:r>
            <a:r>
              <a:rPr lang="en-US" sz="3200" i="1" u="sng" dirty="0" err="1" smtClean="0">
                <a:solidFill>
                  <a:srgbClr val="F9D1A9"/>
                </a:solidFill>
              </a:rPr>
              <a:t>Yükseköğretim</a:t>
            </a:r>
            <a:r>
              <a:rPr lang="en-US" sz="3200" i="1" u="sng" dirty="0" smtClean="0">
                <a:solidFill>
                  <a:srgbClr val="F9D1A9"/>
                </a:solidFill>
              </a:rPr>
              <a:t> </a:t>
            </a:r>
            <a:r>
              <a:rPr lang="en-US" sz="3200" i="1" u="sng" dirty="0" err="1" smtClean="0">
                <a:solidFill>
                  <a:srgbClr val="F9D1A9"/>
                </a:solidFill>
              </a:rPr>
              <a:t>Kalite</a:t>
            </a:r>
            <a:r>
              <a:rPr lang="en-US" sz="3200" i="1" u="sng" dirty="0" smtClean="0">
                <a:solidFill>
                  <a:srgbClr val="F9D1A9"/>
                </a:solidFill>
              </a:rPr>
              <a:t> </a:t>
            </a:r>
            <a:r>
              <a:rPr lang="en-US" sz="3200" i="1" u="sng" dirty="0" err="1" smtClean="0">
                <a:solidFill>
                  <a:srgbClr val="F9D1A9"/>
                </a:solidFill>
              </a:rPr>
              <a:t>Kurulu</a:t>
            </a:r>
            <a:r>
              <a:rPr lang="en-US" sz="3200" i="1" u="sng" dirty="0" smtClean="0">
                <a:solidFill>
                  <a:srgbClr val="F9D1A9"/>
                </a:solidFill>
              </a:rPr>
              <a:t> </a:t>
            </a:r>
            <a:r>
              <a:rPr lang="en-US" sz="3200" dirty="0" err="1" smtClean="0">
                <a:solidFill>
                  <a:srgbClr val="F9D1A9"/>
                </a:solidFill>
              </a:rPr>
              <a:t>tarafından</a:t>
            </a:r>
            <a:r>
              <a:rPr lang="en-US" sz="3200" dirty="0" smtClean="0">
                <a:solidFill>
                  <a:srgbClr val="F9D1A9"/>
                </a:solidFill>
              </a:rPr>
              <a:t> </a:t>
            </a:r>
            <a:r>
              <a:rPr lang="en-US" sz="3200" dirty="0" err="1" smtClean="0">
                <a:solidFill>
                  <a:srgbClr val="F9D1A9"/>
                </a:solidFill>
              </a:rPr>
              <a:t>yürütülecek</a:t>
            </a:r>
            <a:r>
              <a:rPr lang="en-US" sz="3200" dirty="0" smtClean="0">
                <a:solidFill>
                  <a:srgbClr val="F9D1A9"/>
                </a:solidFill>
              </a:rPr>
              <a:t> </a:t>
            </a:r>
            <a:r>
              <a:rPr lang="en-US" sz="3200" dirty="0" err="1" smtClean="0">
                <a:solidFill>
                  <a:schemeClr val="tx1"/>
                </a:solidFill>
              </a:rPr>
              <a:t>periyodik</a:t>
            </a:r>
            <a:r>
              <a:rPr lang="en-US" sz="3200" dirty="0" smtClean="0">
                <a:solidFill>
                  <a:schemeClr val="tx1"/>
                </a:solidFill>
              </a:rPr>
              <a:t> </a:t>
            </a:r>
            <a:r>
              <a:rPr lang="en-US" sz="3200" dirty="0" err="1" smtClean="0">
                <a:solidFill>
                  <a:schemeClr val="tx1"/>
                </a:solidFill>
              </a:rPr>
              <a:t>bir</a:t>
            </a:r>
            <a:r>
              <a:rPr lang="en-US" sz="3200" dirty="0" smtClean="0">
                <a:solidFill>
                  <a:schemeClr val="tx1"/>
                </a:solidFill>
              </a:rPr>
              <a:t> </a:t>
            </a:r>
            <a:r>
              <a:rPr lang="en-US" sz="3200" dirty="0" err="1" smtClean="0">
                <a:solidFill>
                  <a:schemeClr val="tx1"/>
                </a:solidFill>
              </a:rPr>
              <a:t>kurumsal</a:t>
            </a:r>
            <a:r>
              <a:rPr lang="en-US" sz="3200" dirty="0" smtClean="0">
                <a:solidFill>
                  <a:schemeClr val="tx1"/>
                </a:solidFill>
              </a:rPr>
              <a:t> </a:t>
            </a:r>
            <a:r>
              <a:rPr lang="en-US" sz="3200" dirty="0" err="1" smtClean="0">
                <a:solidFill>
                  <a:schemeClr val="tx1"/>
                </a:solidFill>
              </a:rPr>
              <a:t>dış</a:t>
            </a:r>
            <a:r>
              <a:rPr lang="en-US" sz="3200" dirty="0" smtClean="0">
                <a:solidFill>
                  <a:schemeClr val="tx1"/>
                </a:solidFill>
              </a:rPr>
              <a:t> </a:t>
            </a:r>
            <a:r>
              <a:rPr lang="en-US" sz="3200" dirty="0" err="1" smtClean="0">
                <a:solidFill>
                  <a:schemeClr val="tx1"/>
                </a:solidFill>
              </a:rPr>
              <a:t>değerlendirme</a:t>
            </a:r>
            <a:r>
              <a:rPr lang="en-US" sz="3200" dirty="0" smtClean="0">
                <a:solidFill>
                  <a:schemeClr val="tx1"/>
                </a:solidFill>
              </a:rPr>
              <a:t> </a:t>
            </a:r>
            <a:r>
              <a:rPr lang="en-US" sz="3200" dirty="0" err="1" smtClean="0">
                <a:solidFill>
                  <a:schemeClr val="tx1"/>
                </a:solidFill>
              </a:rPr>
              <a:t>süreci</a:t>
            </a:r>
            <a:r>
              <a:rPr lang="en-US" sz="3200" dirty="0" smtClean="0">
                <a:solidFill>
                  <a:schemeClr val="tx1"/>
                </a:solidFill>
              </a:rPr>
              <a:t> </a:t>
            </a:r>
            <a:r>
              <a:rPr lang="en-US" sz="3200" dirty="0" err="1" smtClean="0">
                <a:solidFill>
                  <a:schemeClr val="tx1"/>
                </a:solidFill>
              </a:rPr>
              <a:t>kapsamında</a:t>
            </a:r>
            <a:r>
              <a:rPr lang="en-US" sz="3200" dirty="0" smtClean="0">
                <a:solidFill>
                  <a:schemeClr val="tx1"/>
                </a:solidFill>
              </a:rPr>
              <a:t> </a:t>
            </a:r>
            <a:r>
              <a:rPr lang="en-US" sz="3200" dirty="0" err="1" smtClean="0">
                <a:solidFill>
                  <a:schemeClr val="tx1"/>
                </a:solidFill>
              </a:rPr>
              <a:t>değerlendirilmekle</a:t>
            </a:r>
            <a:r>
              <a:rPr lang="en-US" sz="3200" dirty="0" smtClean="0">
                <a:solidFill>
                  <a:schemeClr val="tx1"/>
                </a:solidFill>
              </a:rPr>
              <a:t> </a:t>
            </a:r>
            <a:r>
              <a:rPr lang="en-US" sz="3200" dirty="0" err="1" smtClean="0">
                <a:solidFill>
                  <a:schemeClr val="tx1"/>
                </a:solidFill>
              </a:rPr>
              <a:t>yükümlüdürler</a:t>
            </a:r>
            <a:r>
              <a:rPr lang="en-US" sz="3200" dirty="0" smtClean="0">
                <a:solidFill>
                  <a:schemeClr val="tx1"/>
                </a:solidFill>
              </a:rPr>
              <a:t>. </a:t>
            </a:r>
            <a:r>
              <a:rPr lang="en-US" sz="3200" dirty="0" err="1" smtClean="0">
                <a:solidFill>
                  <a:schemeClr val="tx1"/>
                </a:solidFill>
              </a:rPr>
              <a:t>Yükseköğretim</a:t>
            </a:r>
            <a:r>
              <a:rPr lang="en-US" sz="3200" dirty="0" smtClean="0">
                <a:solidFill>
                  <a:schemeClr val="tx1"/>
                </a:solidFill>
              </a:rPr>
              <a:t> </a:t>
            </a:r>
            <a:r>
              <a:rPr lang="en-US" sz="3200" dirty="0" err="1" smtClean="0">
                <a:solidFill>
                  <a:schemeClr val="tx1"/>
                </a:solidFill>
              </a:rPr>
              <a:t>kurumlarının</a:t>
            </a:r>
            <a:r>
              <a:rPr lang="en-US" sz="3200" dirty="0" smtClean="0">
                <a:solidFill>
                  <a:schemeClr val="tx1"/>
                </a:solidFill>
              </a:rPr>
              <a:t> </a:t>
            </a:r>
            <a:r>
              <a:rPr lang="en-US" sz="3200" dirty="0" err="1" smtClean="0">
                <a:solidFill>
                  <a:schemeClr val="tx1"/>
                </a:solidFill>
              </a:rPr>
              <a:t>dış</a:t>
            </a:r>
            <a:r>
              <a:rPr lang="en-US" sz="3200" dirty="0" smtClean="0">
                <a:solidFill>
                  <a:schemeClr val="tx1"/>
                </a:solidFill>
              </a:rPr>
              <a:t> </a:t>
            </a:r>
            <a:r>
              <a:rPr lang="en-US" sz="3200" dirty="0" err="1" smtClean="0">
                <a:solidFill>
                  <a:schemeClr val="tx1"/>
                </a:solidFill>
              </a:rPr>
              <a:t>değerlendirme</a:t>
            </a:r>
            <a:r>
              <a:rPr lang="en-US" sz="3200" dirty="0" smtClean="0">
                <a:solidFill>
                  <a:schemeClr val="tx1"/>
                </a:solidFill>
              </a:rPr>
              <a:t> </a:t>
            </a:r>
            <a:r>
              <a:rPr lang="en-US" sz="3200" dirty="0" err="1" smtClean="0">
                <a:solidFill>
                  <a:schemeClr val="tx1"/>
                </a:solidFill>
              </a:rPr>
              <a:t>takvimi</a:t>
            </a:r>
            <a:r>
              <a:rPr lang="en-US" sz="3200" dirty="0" smtClean="0">
                <a:solidFill>
                  <a:schemeClr val="tx1"/>
                </a:solidFill>
              </a:rPr>
              <a:t> </a:t>
            </a:r>
            <a:r>
              <a:rPr lang="en-US" sz="3200" dirty="0" err="1" smtClean="0">
                <a:solidFill>
                  <a:schemeClr val="tx1"/>
                </a:solidFill>
              </a:rPr>
              <a:t>Yükseköğretim</a:t>
            </a:r>
            <a:r>
              <a:rPr lang="en-US" sz="3200" dirty="0" smtClean="0">
                <a:solidFill>
                  <a:schemeClr val="tx1"/>
                </a:solidFill>
              </a:rPr>
              <a:t> </a:t>
            </a:r>
            <a:r>
              <a:rPr lang="en-US" sz="3200" dirty="0" err="1" smtClean="0">
                <a:solidFill>
                  <a:schemeClr val="tx1"/>
                </a:solidFill>
              </a:rPr>
              <a:t>Kalite</a:t>
            </a:r>
            <a:r>
              <a:rPr lang="en-US" sz="3200" dirty="0" smtClean="0">
                <a:solidFill>
                  <a:schemeClr val="tx1"/>
                </a:solidFill>
              </a:rPr>
              <a:t> </a:t>
            </a:r>
            <a:r>
              <a:rPr lang="en-US" sz="3200" dirty="0" err="1" smtClean="0">
                <a:solidFill>
                  <a:schemeClr val="tx1"/>
                </a:solidFill>
              </a:rPr>
              <a:t>Kurulu</a:t>
            </a:r>
            <a:r>
              <a:rPr lang="en-US" sz="3200" dirty="0" smtClean="0">
                <a:solidFill>
                  <a:schemeClr val="tx1"/>
                </a:solidFill>
              </a:rPr>
              <a:t> </a:t>
            </a:r>
            <a:r>
              <a:rPr lang="en-US" sz="3200" dirty="0" err="1" smtClean="0">
                <a:solidFill>
                  <a:schemeClr val="tx1"/>
                </a:solidFill>
              </a:rPr>
              <a:t>tarafından</a:t>
            </a:r>
            <a:r>
              <a:rPr lang="en-US" sz="3200" dirty="0" smtClean="0">
                <a:solidFill>
                  <a:schemeClr val="tx1"/>
                </a:solidFill>
              </a:rPr>
              <a:t> </a:t>
            </a:r>
            <a:r>
              <a:rPr lang="en-US" sz="3200" dirty="0" err="1" smtClean="0">
                <a:solidFill>
                  <a:schemeClr val="tx1"/>
                </a:solidFill>
              </a:rPr>
              <a:t>hazırlanır</a:t>
            </a:r>
            <a:r>
              <a:rPr lang="en-US" sz="3200" dirty="0" smtClean="0">
                <a:solidFill>
                  <a:schemeClr val="tx1"/>
                </a:solidFill>
              </a:rPr>
              <a:t> </a:t>
            </a:r>
            <a:r>
              <a:rPr lang="en-US" sz="3200" dirty="0" err="1" smtClean="0">
                <a:solidFill>
                  <a:schemeClr val="tx1"/>
                </a:solidFill>
              </a:rPr>
              <a:t>ve</a:t>
            </a:r>
            <a:r>
              <a:rPr lang="en-US" sz="3200" dirty="0" smtClean="0">
                <a:solidFill>
                  <a:schemeClr val="tx1"/>
                </a:solidFill>
              </a:rPr>
              <a:t> </a:t>
            </a:r>
            <a:r>
              <a:rPr lang="en-US" sz="3200" dirty="0" err="1" smtClean="0">
                <a:solidFill>
                  <a:schemeClr val="tx1"/>
                </a:solidFill>
              </a:rPr>
              <a:t>ilân</a:t>
            </a:r>
            <a:r>
              <a:rPr lang="en-US" sz="3200" dirty="0" smtClean="0">
                <a:solidFill>
                  <a:schemeClr val="tx1"/>
                </a:solidFill>
              </a:rPr>
              <a:t> </a:t>
            </a:r>
            <a:r>
              <a:rPr lang="en-US" sz="3200" dirty="0" err="1" smtClean="0">
                <a:solidFill>
                  <a:schemeClr val="tx1"/>
                </a:solidFill>
              </a:rPr>
              <a:t>edilir</a:t>
            </a:r>
            <a:r>
              <a:rPr lang="en-US" sz="3200" dirty="0" smtClean="0">
                <a:solidFill>
                  <a:schemeClr val="tx1"/>
                </a:solidFill>
              </a:rPr>
              <a:t>.  </a:t>
            </a:r>
          </a:p>
          <a:p>
            <a:pPr fontAlgn="base"/>
            <a:r>
              <a:rPr lang="en-US" sz="3200" dirty="0" err="1" smtClean="0">
                <a:solidFill>
                  <a:schemeClr val="tx1"/>
                </a:solidFill>
              </a:rPr>
              <a:t>Yükseköğretim</a:t>
            </a:r>
            <a:r>
              <a:rPr lang="en-US" sz="3200" dirty="0" smtClean="0">
                <a:solidFill>
                  <a:schemeClr val="tx1"/>
                </a:solidFill>
              </a:rPr>
              <a:t> </a:t>
            </a:r>
            <a:r>
              <a:rPr lang="en-US" sz="3200" dirty="0" err="1" smtClean="0">
                <a:solidFill>
                  <a:schemeClr val="tx1"/>
                </a:solidFill>
              </a:rPr>
              <a:t>kurumlarının</a:t>
            </a:r>
            <a:r>
              <a:rPr lang="en-US" sz="3200" dirty="0" smtClean="0">
                <a:solidFill>
                  <a:schemeClr val="tx1"/>
                </a:solidFill>
              </a:rPr>
              <a:t> </a:t>
            </a:r>
            <a:r>
              <a:rPr lang="en-US" sz="3200" dirty="0" err="1" smtClean="0">
                <a:solidFill>
                  <a:schemeClr val="tx1"/>
                </a:solidFill>
              </a:rPr>
              <a:t>dış</a:t>
            </a:r>
            <a:r>
              <a:rPr lang="en-US" sz="3200" dirty="0" smtClean="0">
                <a:solidFill>
                  <a:schemeClr val="tx1"/>
                </a:solidFill>
              </a:rPr>
              <a:t> </a:t>
            </a:r>
            <a:r>
              <a:rPr lang="en-US" sz="3200" dirty="0" err="1" smtClean="0">
                <a:solidFill>
                  <a:schemeClr val="tx1"/>
                </a:solidFill>
              </a:rPr>
              <a:t>değerlendirilmesi</a:t>
            </a:r>
            <a:r>
              <a:rPr lang="en-US" sz="3200" dirty="0" smtClean="0">
                <a:solidFill>
                  <a:schemeClr val="tx1"/>
                </a:solidFill>
              </a:rPr>
              <a:t>, </a:t>
            </a:r>
            <a:r>
              <a:rPr lang="en-US" sz="3200" dirty="0" err="1" smtClean="0">
                <a:solidFill>
                  <a:schemeClr val="tx1"/>
                </a:solidFill>
              </a:rPr>
              <a:t>Yükseköğretim</a:t>
            </a:r>
            <a:r>
              <a:rPr lang="en-US" sz="3200" dirty="0" smtClean="0">
                <a:solidFill>
                  <a:schemeClr val="tx1"/>
                </a:solidFill>
              </a:rPr>
              <a:t> </a:t>
            </a:r>
            <a:r>
              <a:rPr lang="en-US" sz="3200" dirty="0" err="1" smtClean="0">
                <a:solidFill>
                  <a:schemeClr val="tx1"/>
                </a:solidFill>
              </a:rPr>
              <a:t>Kalite</a:t>
            </a:r>
            <a:r>
              <a:rPr lang="en-US" sz="3200" dirty="0" smtClean="0">
                <a:solidFill>
                  <a:schemeClr val="tx1"/>
                </a:solidFill>
              </a:rPr>
              <a:t> </a:t>
            </a:r>
            <a:r>
              <a:rPr lang="en-US" sz="3200" dirty="0" err="1" smtClean="0">
                <a:solidFill>
                  <a:schemeClr val="tx1"/>
                </a:solidFill>
              </a:rPr>
              <a:t>Kurulu</a:t>
            </a:r>
            <a:r>
              <a:rPr lang="en-US" sz="3200" dirty="0" smtClean="0">
                <a:solidFill>
                  <a:schemeClr val="tx1"/>
                </a:solidFill>
              </a:rPr>
              <a:t> </a:t>
            </a:r>
            <a:r>
              <a:rPr lang="en-US" sz="3200" dirty="0" err="1" smtClean="0">
                <a:solidFill>
                  <a:schemeClr val="tx1"/>
                </a:solidFill>
              </a:rPr>
              <a:t>tarafından</a:t>
            </a:r>
            <a:r>
              <a:rPr lang="en-US" sz="3200" dirty="0" smtClean="0">
                <a:solidFill>
                  <a:schemeClr val="tx1"/>
                </a:solidFill>
              </a:rPr>
              <a:t> </a:t>
            </a:r>
            <a:r>
              <a:rPr lang="en-US" sz="3200" dirty="0" err="1" smtClean="0">
                <a:solidFill>
                  <a:schemeClr val="tx1"/>
                </a:solidFill>
              </a:rPr>
              <a:t>tanınan</a:t>
            </a:r>
            <a:r>
              <a:rPr lang="en-US" sz="3200" dirty="0" smtClean="0">
                <a:solidFill>
                  <a:schemeClr val="tx1"/>
                </a:solidFill>
              </a:rPr>
              <a:t> </a:t>
            </a:r>
            <a:r>
              <a:rPr lang="en-US" sz="3200" dirty="0" err="1" smtClean="0">
                <a:solidFill>
                  <a:schemeClr val="tx1"/>
                </a:solidFill>
              </a:rPr>
              <a:t>veya</a:t>
            </a:r>
            <a:r>
              <a:rPr lang="en-US" sz="3200" dirty="0" smtClean="0">
                <a:solidFill>
                  <a:schemeClr val="tx1"/>
                </a:solidFill>
              </a:rPr>
              <a:t> </a:t>
            </a:r>
            <a:r>
              <a:rPr lang="en-US" sz="3200" dirty="0" err="1" smtClean="0">
                <a:solidFill>
                  <a:schemeClr val="tx1"/>
                </a:solidFill>
              </a:rPr>
              <a:t>görevlendirilen</a:t>
            </a:r>
            <a:r>
              <a:rPr lang="en-US" sz="3200" dirty="0" smtClean="0">
                <a:solidFill>
                  <a:schemeClr val="tx1"/>
                </a:solidFill>
              </a:rPr>
              <a:t> </a:t>
            </a:r>
            <a:r>
              <a:rPr lang="en-US" sz="3200" dirty="0" err="1" smtClean="0">
                <a:solidFill>
                  <a:schemeClr val="tx1"/>
                </a:solidFill>
              </a:rPr>
              <a:t>dış</a:t>
            </a:r>
            <a:r>
              <a:rPr lang="en-US" sz="3200" dirty="0" smtClean="0">
                <a:solidFill>
                  <a:schemeClr val="tx1"/>
                </a:solidFill>
              </a:rPr>
              <a:t> </a:t>
            </a:r>
            <a:r>
              <a:rPr lang="en-US" sz="3200" dirty="0" err="1" smtClean="0">
                <a:solidFill>
                  <a:schemeClr val="tx1"/>
                </a:solidFill>
              </a:rPr>
              <a:t>değerlendiriciler</a:t>
            </a:r>
            <a:r>
              <a:rPr lang="en-US" sz="3200" dirty="0" smtClean="0">
                <a:solidFill>
                  <a:schemeClr val="tx1"/>
                </a:solidFill>
              </a:rPr>
              <a:t> </a:t>
            </a:r>
            <a:r>
              <a:rPr lang="en-US" sz="3200" dirty="0" err="1" smtClean="0">
                <a:solidFill>
                  <a:schemeClr val="tx1"/>
                </a:solidFill>
              </a:rPr>
              <a:t>veya</a:t>
            </a:r>
            <a:r>
              <a:rPr lang="en-US" sz="3200" dirty="0" smtClean="0">
                <a:solidFill>
                  <a:schemeClr val="tx1"/>
                </a:solidFill>
              </a:rPr>
              <a:t> </a:t>
            </a:r>
            <a:r>
              <a:rPr lang="en-US" sz="3200" dirty="0" err="1" smtClean="0">
                <a:solidFill>
                  <a:schemeClr val="tx1"/>
                </a:solidFill>
              </a:rPr>
              <a:t>Yükseköğretim</a:t>
            </a:r>
            <a:r>
              <a:rPr lang="en-US" sz="3200" dirty="0" smtClean="0">
                <a:solidFill>
                  <a:schemeClr val="tx1"/>
                </a:solidFill>
              </a:rPr>
              <a:t> </a:t>
            </a:r>
            <a:r>
              <a:rPr lang="en-US" sz="3200" dirty="0" err="1" smtClean="0">
                <a:solidFill>
                  <a:schemeClr val="tx1"/>
                </a:solidFill>
              </a:rPr>
              <a:t>Kalite</a:t>
            </a:r>
            <a:r>
              <a:rPr lang="en-US" sz="3200" dirty="0" smtClean="0">
                <a:solidFill>
                  <a:schemeClr val="tx1"/>
                </a:solidFill>
              </a:rPr>
              <a:t> </a:t>
            </a:r>
            <a:r>
              <a:rPr lang="en-US" sz="3200" dirty="0" err="1" smtClean="0">
                <a:solidFill>
                  <a:schemeClr val="tx1"/>
                </a:solidFill>
              </a:rPr>
              <a:t>Kurulu</a:t>
            </a:r>
            <a:r>
              <a:rPr lang="en-US" sz="3200" dirty="0" smtClean="0">
                <a:solidFill>
                  <a:schemeClr val="tx1"/>
                </a:solidFill>
              </a:rPr>
              <a:t> </a:t>
            </a:r>
            <a:r>
              <a:rPr lang="en-US" sz="3200" dirty="0" err="1" smtClean="0">
                <a:solidFill>
                  <a:schemeClr val="tx1"/>
                </a:solidFill>
              </a:rPr>
              <a:t>tarafından</a:t>
            </a:r>
            <a:r>
              <a:rPr lang="en-US" sz="3200" dirty="0" smtClean="0">
                <a:solidFill>
                  <a:schemeClr val="tx1"/>
                </a:solidFill>
              </a:rPr>
              <a:t> </a:t>
            </a:r>
            <a:r>
              <a:rPr lang="en-US" sz="3200" dirty="0" err="1" smtClean="0">
                <a:solidFill>
                  <a:schemeClr val="tx1"/>
                </a:solidFill>
              </a:rPr>
              <a:t>Kalite</a:t>
            </a:r>
            <a:r>
              <a:rPr lang="en-US" sz="3200" dirty="0" smtClean="0">
                <a:solidFill>
                  <a:schemeClr val="tx1"/>
                </a:solidFill>
              </a:rPr>
              <a:t> </a:t>
            </a:r>
            <a:r>
              <a:rPr lang="en-US" sz="3200" dirty="0" err="1" smtClean="0">
                <a:solidFill>
                  <a:schemeClr val="tx1"/>
                </a:solidFill>
              </a:rPr>
              <a:t>Değerlendirme</a:t>
            </a:r>
            <a:r>
              <a:rPr lang="en-US" sz="3200" dirty="0" smtClean="0">
                <a:solidFill>
                  <a:schemeClr val="tx1"/>
                </a:solidFill>
              </a:rPr>
              <a:t> </a:t>
            </a:r>
            <a:r>
              <a:rPr lang="en-US" sz="3200" dirty="0" err="1" smtClean="0">
                <a:solidFill>
                  <a:schemeClr val="tx1"/>
                </a:solidFill>
              </a:rPr>
              <a:t>Tescil</a:t>
            </a:r>
            <a:r>
              <a:rPr lang="en-US" sz="3200" dirty="0" smtClean="0">
                <a:solidFill>
                  <a:schemeClr val="tx1"/>
                </a:solidFill>
              </a:rPr>
              <a:t> </a:t>
            </a:r>
            <a:r>
              <a:rPr lang="en-US" sz="3200" dirty="0" err="1" smtClean="0">
                <a:solidFill>
                  <a:schemeClr val="tx1"/>
                </a:solidFill>
              </a:rPr>
              <a:t>Belgesi</a:t>
            </a:r>
            <a:r>
              <a:rPr lang="en-US" sz="3200" dirty="0" smtClean="0">
                <a:solidFill>
                  <a:schemeClr val="tx1"/>
                </a:solidFill>
              </a:rPr>
              <a:t> </a:t>
            </a:r>
            <a:r>
              <a:rPr lang="en-US" sz="3200" dirty="0" err="1" smtClean="0">
                <a:solidFill>
                  <a:schemeClr val="tx1"/>
                </a:solidFill>
              </a:rPr>
              <a:t>yetkisi</a:t>
            </a:r>
            <a:r>
              <a:rPr lang="en-US" sz="3200" dirty="0" smtClean="0">
                <a:solidFill>
                  <a:schemeClr val="tx1"/>
                </a:solidFill>
              </a:rPr>
              <a:t> </a:t>
            </a:r>
            <a:r>
              <a:rPr lang="en-US" sz="3200" dirty="0" err="1" smtClean="0">
                <a:solidFill>
                  <a:schemeClr val="tx1"/>
                </a:solidFill>
              </a:rPr>
              <a:t>almış</a:t>
            </a:r>
            <a:r>
              <a:rPr lang="en-US" sz="3200" dirty="0" smtClean="0">
                <a:solidFill>
                  <a:schemeClr val="tx1"/>
                </a:solidFill>
              </a:rPr>
              <a:t> </a:t>
            </a:r>
            <a:r>
              <a:rPr lang="en-US" sz="3200" dirty="0" err="1" smtClean="0">
                <a:solidFill>
                  <a:schemeClr val="tx1"/>
                </a:solidFill>
              </a:rPr>
              <a:t>bağımsız</a:t>
            </a:r>
            <a:r>
              <a:rPr lang="en-US" sz="3200" dirty="0" smtClean="0">
                <a:solidFill>
                  <a:schemeClr val="tx1"/>
                </a:solidFill>
              </a:rPr>
              <a:t> </a:t>
            </a:r>
            <a:r>
              <a:rPr lang="en-US" sz="3200" dirty="0" err="1" smtClean="0">
                <a:solidFill>
                  <a:schemeClr val="tx1"/>
                </a:solidFill>
              </a:rPr>
              <a:t>kurumlarca</a:t>
            </a:r>
            <a:r>
              <a:rPr lang="en-US" sz="3200" dirty="0" smtClean="0">
                <a:solidFill>
                  <a:schemeClr val="tx1"/>
                </a:solidFill>
              </a:rPr>
              <a:t> </a:t>
            </a:r>
            <a:r>
              <a:rPr lang="en-US" sz="3200" dirty="0" err="1" smtClean="0">
                <a:solidFill>
                  <a:schemeClr val="tx1"/>
                </a:solidFill>
              </a:rPr>
              <a:t>gerçekleştirilir</a:t>
            </a:r>
            <a:r>
              <a:rPr lang="en-US" sz="3200" dirty="0" smtClean="0">
                <a:solidFill>
                  <a:schemeClr val="tx1"/>
                </a:solidFill>
              </a:rPr>
              <a:t>.  </a:t>
            </a:r>
          </a:p>
          <a:p>
            <a:pPr fontAlgn="base"/>
            <a:r>
              <a:rPr lang="en-US" sz="3200" dirty="0" err="1" smtClean="0">
                <a:solidFill>
                  <a:schemeClr val="tx1"/>
                </a:solidFill>
              </a:rPr>
              <a:t>Birim</a:t>
            </a:r>
            <a:r>
              <a:rPr lang="en-US" sz="3200" dirty="0" smtClean="0">
                <a:solidFill>
                  <a:schemeClr val="tx1"/>
                </a:solidFill>
              </a:rPr>
              <a:t>/Program </a:t>
            </a:r>
            <a:r>
              <a:rPr lang="en-US" sz="3200" dirty="0" err="1" smtClean="0">
                <a:solidFill>
                  <a:schemeClr val="tx1"/>
                </a:solidFill>
              </a:rPr>
              <a:t>düzeyinde</a:t>
            </a:r>
            <a:r>
              <a:rPr lang="en-US" sz="3200" dirty="0" smtClean="0">
                <a:solidFill>
                  <a:schemeClr val="tx1"/>
                </a:solidFill>
              </a:rPr>
              <a:t> </a:t>
            </a:r>
            <a:r>
              <a:rPr lang="en-US" sz="3200" dirty="0" err="1" smtClean="0">
                <a:solidFill>
                  <a:schemeClr val="tx1"/>
                </a:solidFill>
              </a:rPr>
              <a:t>akreditasyona</a:t>
            </a:r>
            <a:r>
              <a:rPr lang="en-US" sz="3200" dirty="0" smtClean="0">
                <a:solidFill>
                  <a:schemeClr val="tx1"/>
                </a:solidFill>
              </a:rPr>
              <a:t> </a:t>
            </a:r>
            <a:r>
              <a:rPr lang="en-US" sz="3200" dirty="0" err="1" smtClean="0">
                <a:solidFill>
                  <a:schemeClr val="tx1"/>
                </a:solidFill>
              </a:rPr>
              <a:t>yönelik</a:t>
            </a:r>
            <a:r>
              <a:rPr lang="en-US" sz="3200" dirty="0" smtClean="0">
                <a:solidFill>
                  <a:schemeClr val="tx1"/>
                </a:solidFill>
              </a:rPr>
              <a:t> </a:t>
            </a:r>
            <a:r>
              <a:rPr lang="en-US" sz="3200" dirty="0" err="1" smtClean="0">
                <a:solidFill>
                  <a:schemeClr val="tx1"/>
                </a:solidFill>
              </a:rPr>
              <a:t>dış</a:t>
            </a:r>
            <a:r>
              <a:rPr lang="en-US" sz="3200" dirty="0" smtClean="0">
                <a:solidFill>
                  <a:schemeClr val="tx1"/>
                </a:solidFill>
              </a:rPr>
              <a:t> </a:t>
            </a:r>
            <a:r>
              <a:rPr lang="en-US" sz="3200" dirty="0" err="1" smtClean="0">
                <a:solidFill>
                  <a:schemeClr val="tx1"/>
                </a:solidFill>
              </a:rPr>
              <a:t>değerlendirme</a:t>
            </a:r>
            <a:r>
              <a:rPr lang="en-US" sz="3200" dirty="0" smtClean="0">
                <a:solidFill>
                  <a:schemeClr val="tx1"/>
                </a:solidFill>
              </a:rPr>
              <a:t> </a:t>
            </a:r>
            <a:r>
              <a:rPr lang="en-US" sz="3200" dirty="0" err="1" smtClean="0">
                <a:solidFill>
                  <a:schemeClr val="tx1"/>
                </a:solidFill>
              </a:rPr>
              <a:t>hizmeti</a:t>
            </a:r>
            <a:r>
              <a:rPr lang="en-US" sz="3200" dirty="0" smtClean="0">
                <a:solidFill>
                  <a:schemeClr val="tx1"/>
                </a:solidFill>
              </a:rPr>
              <a:t> </a:t>
            </a:r>
            <a:r>
              <a:rPr lang="en-US" sz="3200" dirty="0" err="1" smtClean="0">
                <a:solidFill>
                  <a:schemeClr val="tx1"/>
                </a:solidFill>
              </a:rPr>
              <a:t>Kalite</a:t>
            </a:r>
            <a:r>
              <a:rPr lang="en-US" sz="3200" dirty="0" smtClean="0">
                <a:solidFill>
                  <a:schemeClr val="tx1"/>
                </a:solidFill>
              </a:rPr>
              <a:t> </a:t>
            </a:r>
            <a:r>
              <a:rPr lang="en-US" sz="3200" dirty="0" err="1" smtClean="0">
                <a:solidFill>
                  <a:schemeClr val="tx1"/>
                </a:solidFill>
              </a:rPr>
              <a:t>Değerlendirme</a:t>
            </a:r>
            <a:r>
              <a:rPr lang="en-US" sz="3200" dirty="0" smtClean="0">
                <a:solidFill>
                  <a:schemeClr val="tx1"/>
                </a:solidFill>
              </a:rPr>
              <a:t> </a:t>
            </a:r>
            <a:r>
              <a:rPr lang="en-US" sz="3200" dirty="0" err="1" smtClean="0">
                <a:solidFill>
                  <a:schemeClr val="tx1"/>
                </a:solidFill>
              </a:rPr>
              <a:t>Tescil</a:t>
            </a:r>
            <a:r>
              <a:rPr lang="en-US" sz="3200" dirty="0" smtClean="0">
                <a:solidFill>
                  <a:schemeClr val="tx1"/>
                </a:solidFill>
              </a:rPr>
              <a:t> </a:t>
            </a:r>
            <a:r>
              <a:rPr lang="en-US" sz="3200" dirty="0" err="1" smtClean="0">
                <a:solidFill>
                  <a:schemeClr val="tx1"/>
                </a:solidFill>
              </a:rPr>
              <a:t>Belgesine</a:t>
            </a:r>
            <a:r>
              <a:rPr lang="en-US" sz="3200" dirty="0" smtClean="0">
                <a:solidFill>
                  <a:schemeClr val="tx1"/>
                </a:solidFill>
              </a:rPr>
              <a:t> </a:t>
            </a:r>
            <a:r>
              <a:rPr lang="en-US" sz="3200" dirty="0" err="1" smtClean="0">
                <a:solidFill>
                  <a:schemeClr val="tx1"/>
                </a:solidFill>
              </a:rPr>
              <a:t>sahip</a:t>
            </a:r>
            <a:r>
              <a:rPr lang="en-US" sz="3200" dirty="0" smtClean="0">
                <a:solidFill>
                  <a:schemeClr val="tx1"/>
                </a:solidFill>
              </a:rPr>
              <a:t> </a:t>
            </a:r>
            <a:r>
              <a:rPr lang="en-US" sz="3200" dirty="0" err="1" smtClean="0">
                <a:solidFill>
                  <a:schemeClr val="tx1"/>
                </a:solidFill>
              </a:rPr>
              <a:t>ulusal</a:t>
            </a:r>
            <a:r>
              <a:rPr lang="en-US" sz="3200" dirty="0" smtClean="0">
                <a:solidFill>
                  <a:schemeClr val="tx1"/>
                </a:solidFill>
              </a:rPr>
              <a:t> </a:t>
            </a:r>
            <a:r>
              <a:rPr lang="en-US" sz="3200" dirty="0" err="1" smtClean="0">
                <a:solidFill>
                  <a:schemeClr val="tx1"/>
                </a:solidFill>
              </a:rPr>
              <a:t>veya</a:t>
            </a:r>
            <a:r>
              <a:rPr lang="en-US" sz="3200" dirty="0" smtClean="0">
                <a:solidFill>
                  <a:schemeClr val="tx1"/>
                </a:solidFill>
              </a:rPr>
              <a:t> </a:t>
            </a:r>
            <a:r>
              <a:rPr lang="en-US" sz="3200" dirty="0" err="1" smtClean="0">
                <a:solidFill>
                  <a:schemeClr val="tx1"/>
                </a:solidFill>
              </a:rPr>
              <a:t>uluslararası</a:t>
            </a:r>
            <a:r>
              <a:rPr lang="en-US" sz="3200" dirty="0" smtClean="0">
                <a:solidFill>
                  <a:schemeClr val="tx1"/>
                </a:solidFill>
              </a:rPr>
              <a:t> </a:t>
            </a:r>
            <a:r>
              <a:rPr lang="en-US" sz="3200" dirty="0" err="1" smtClean="0">
                <a:solidFill>
                  <a:schemeClr val="tx1"/>
                </a:solidFill>
              </a:rPr>
              <a:t>bağımsız</a:t>
            </a:r>
            <a:r>
              <a:rPr lang="en-US" sz="3200" dirty="0" smtClean="0">
                <a:solidFill>
                  <a:schemeClr val="tx1"/>
                </a:solidFill>
              </a:rPr>
              <a:t> </a:t>
            </a:r>
            <a:r>
              <a:rPr lang="en-US" sz="3200" dirty="0" err="1" smtClean="0">
                <a:solidFill>
                  <a:schemeClr val="tx1"/>
                </a:solidFill>
              </a:rPr>
              <a:t>bir</a:t>
            </a:r>
            <a:r>
              <a:rPr lang="en-US" sz="3200" dirty="0" smtClean="0">
                <a:solidFill>
                  <a:schemeClr val="tx1"/>
                </a:solidFill>
              </a:rPr>
              <a:t> </a:t>
            </a:r>
            <a:r>
              <a:rPr lang="en-US" sz="3200" dirty="0" err="1" smtClean="0">
                <a:solidFill>
                  <a:schemeClr val="tx1"/>
                </a:solidFill>
              </a:rPr>
              <a:t>kurumca</a:t>
            </a:r>
            <a:r>
              <a:rPr lang="en-US" sz="3200" dirty="0" smtClean="0">
                <a:solidFill>
                  <a:schemeClr val="tx1"/>
                </a:solidFill>
              </a:rPr>
              <a:t> </a:t>
            </a:r>
            <a:r>
              <a:rPr lang="en-US" sz="3200" dirty="0" err="1" smtClean="0">
                <a:solidFill>
                  <a:schemeClr val="tx1"/>
                </a:solidFill>
              </a:rPr>
              <a:t>gerçekleştirilir</a:t>
            </a:r>
            <a:r>
              <a:rPr lang="en-US" sz="3200" dirty="0" smtClean="0">
                <a:solidFill>
                  <a:schemeClr val="tx1"/>
                </a:solidFill>
              </a:rPr>
              <a:t> </a:t>
            </a:r>
            <a:r>
              <a:rPr lang="en-US" sz="3200" dirty="0" err="1" smtClean="0">
                <a:solidFill>
                  <a:schemeClr val="tx1"/>
                </a:solidFill>
              </a:rPr>
              <a:t>ve</a:t>
            </a:r>
            <a:r>
              <a:rPr lang="en-US" sz="3200" dirty="0" smtClean="0">
                <a:solidFill>
                  <a:schemeClr val="tx1"/>
                </a:solidFill>
              </a:rPr>
              <a:t> </a:t>
            </a:r>
            <a:r>
              <a:rPr lang="en-US" sz="3200" dirty="0" err="1" smtClean="0">
                <a:solidFill>
                  <a:schemeClr val="tx1"/>
                </a:solidFill>
              </a:rPr>
              <a:t>birim</a:t>
            </a:r>
            <a:r>
              <a:rPr lang="en-US" sz="3200" dirty="0" smtClean="0">
                <a:solidFill>
                  <a:schemeClr val="tx1"/>
                </a:solidFill>
              </a:rPr>
              <a:t>/program </a:t>
            </a:r>
            <a:r>
              <a:rPr lang="en-US" sz="3200" dirty="0" err="1" smtClean="0">
                <a:solidFill>
                  <a:schemeClr val="tx1"/>
                </a:solidFill>
              </a:rPr>
              <a:t>ile</a:t>
            </a:r>
            <a:r>
              <a:rPr lang="en-US" sz="3200" dirty="0" smtClean="0">
                <a:solidFill>
                  <a:schemeClr val="tx1"/>
                </a:solidFill>
              </a:rPr>
              <a:t> </a:t>
            </a:r>
            <a:r>
              <a:rPr lang="en-US" sz="3200" dirty="0" err="1" smtClean="0">
                <a:solidFill>
                  <a:schemeClr val="tx1"/>
                </a:solidFill>
              </a:rPr>
              <a:t>sınırlı</a:t>
            </a:r>
            <a:r>
              <a:rPr lang="en-US" sz="3200" dirty="0" smtClean="0">
                <a:solidFill>
                  <a:schemeClr val="tx1"/>
                </a:solidFill>
              </a:rPr>
              <a:t> </a:t>
            </a:r>
            <a:r>
              <a:rPr lang="en-US" sz="3200" dirty="0" err="1" smtClean="0">
                <a:solidFill>
                  <a:schemeClr val="tx1"/>
                </a:solidFill>
              </a:rPr>
              <a:t>olur</a:t>
            </a:r>
            <a:r>
              <a:rPr lang="en-US" sz="3200" dirty="0" smtClean="0">
                <a:solidFill>
                  <a:schemeClr val="tx1"/>
                </a:solidFill>
              </a:rPr>
              <a:t>.  </a:t>
            </a:r>
            <a:endParaRPr lang="tr-TR" sz="3200" dirty="0" smtClean="0">
              <a:solidFill>
                <a:schemeClr val="tx1"/>
              </a:solidFill>
            </a:endParaRPr>
          </a:p>
          <a:p>
            <a:pPr fontAlgn="base"/>
            <a:endParaRPr lang="en-US" sz="3200" dirty="0" smtClean="0">
              <a:solidFill>
                <a:schemeClr val="tx1"/>
              </a:solidFill>
            </a:endParaRPr>
          </a:p>
          <a:p>
            <a:r>
              <a:rPr lang="tr-TR" sz="3200" dirty="0" smtClean="0">
                <a:solidFill>
                  <a:srgbClr val="F9D1A9"/>
                </a:solidFill>
              </a:rPr>
              <a:t>İ</a:t>
            </a:r>
            <a:r>
              <a:rPr lang="en-US" sz="3200" dirty="0" smtClean="0">
                <a:solidFill>
                  <a:srgbClr val="F9D1A9"/>
                </a:solidFill>
              </a:rPr>
              <a:t>ç </a:t>
            </a:r>
            <a:r>
              <a:rPr lang="en-US" sz="3200" dirty="0" err="1" smtClean="0">
                <a:solidFill>
                  <a:srgbClr val="F9D1A9"/>
                </a:solidFill>
              </a:rPr>
              <a:t>ve</a:t>
            </a:r>
            <a:r>
              <a:rPr lang="en-US" sz="3200" dirty="0" smtClean="0">
                <a:solidFill>
                  <a:srgbClr val="F9D1A9"/>
                </a:solidFill>
              </a:rPr>
              <a:t> </a:t>
            </a:r>
            <a:r>
              <a:rPr lang="en-US" sz="3200" dirty="0" err="1" smtClean="0">
                <a:solidFill>
                  <a:srgbClr val="F9D1A9"/>
                </a:solidFill>
              </a:rPr>
              <a:t>dış</a:t>
            </a:r>
            <a:r>
              <a:rPr lang="en-US" sz="3200" dirty="0" smtClean="0">
                <a:solidFill>
                  <a:srgbClr val="F9D1A9"/>
                </a:solidFill>
              </a:rPr>
              <a:t> </a:t>
            </a:r>
            <a:r>
              <a:rPr lang="en-US" sz="3200" dirty="0" err="1" smtClean="0">
                <a:solidFill>
                  <a:srgbClr val="F9D1A9"/>
                </a:solidFill>
              </a:rPr>
              <a:t>değerlendirmelerin</a:t>
            </a:r>
            <a:r>
              <a:rPr lang="en-US" sz="3200" dirty="0" smtClean="0">
                <a:solidFill>
                  <a:srgbClr val="F9D1A9"/>
                </a:solidFill>
              </a:rPr>
              <a:t> </a:t>
            </a:r>
            <a:r>
              <a:rPr lang="en-US" sz="3200" dirty="0" err="1" smtClean="0">
                <a:solidFill>
                  <a:srgbClr val="F9D1A9"/>
                </a:solidFill>
              </a:rPr>
              <a:t>sonuçları</a:t>
            </a:r>
            <a:r>
              <a:rPr lang="en-US" sz="3200" dirty="0" smtClean="0">
                <a:solidFill>
                  <a:srgbClr val="F9D1A9"/>
                </a:solidFill>
              </a:rPr>
              <a:t> </a:t>
            </a:r>
            <a:r>
              <a:rPr lang="en-US" sz="3200" dirty="0" err="1" smtClean="0">
                <a:solidFill>
                  <a:srgbClr val="F9D1A9"/>
                </a:solidFill>
              </a:rPr>
              <a:t>kamuoyuna</a:t>
            </a:r>
            <a:r>
              <a:rPr lang="en-US" sz="3200" dirty="0" smtClean="0">
                <a:solidFill>
                  <a:srgbClr val="F9D1A9"/>
                </a:solidFill>
              </a:rPr>
              <a:t> </a:t>
            </a:r>
            <a:r>
              <a:rPr lang="en-US" sz="3200" dirty="0" err="1" smtClean="0">
                <a:solidFill>
                  <a:srgbClr val="F9D1A9"/>
                </a:solidFill>
              </a:rPr>
              <a:t>açıktır</a:t>
            </a:r>
            <a:r>
              <a:rPr lang="en-US" sz="3200" dirty="0" smtClean="0">
                <a:solidFill>
                  <a:srgbClr val="F9D1A9"/>
                </a:solidFill>
              </a:rPr>
              <a:t>. </a:t>
            </a:r>
            <a:r>
              <a:rPr lang="en-US" sz="3200" dirty="0" err="1" smtClean="0">
                <a:solidFill>
                  <a:srgbClr val="F9D1A9"/>
                </a:solidFill>
              </a:rPr>
              <a:t>Yükseköğretim</a:t>
            </a:r>
            <a:r>
              <a:rPr lang="en-US" sz="3200" dirty="0" smtClean="0">
                <a:solidFill>
                  <a:srgbClr val="F9D1A9"/>
                </a:solidFill>
              </a:rPr>
              <a:t> </a:t>
            </a:r>
            <a:r>
              <a:rPr lang="en-US" sz="3200" dirty="0" err="1" smtClean="0">
                <a:solidFill>
                  <a:srgbClr val="F9D1A9"/>
                </a:solidFill>
              </a:rPr>
              <a:t>kurumlarının</a:t>
            </a:r>
            <a:r>
              <a:rPr lang="en-US" sz="3200" dirty="0" smtClean="0">
                <a:solidFill>
                  <a:srgbClr val="F9D1A9"/>
                </a:solidFill>
              </a:rPr>
              <a:t> </a:t>
            </a:r>
            <a:r>
              <a:rPr lang="en-US" sz="3200" dirty="0" err="1" smtClean="0">
                <a:solidFill>
                  <a:srgbClr val="F9D1A9"/>
                </a:solidFill>
              </a:rPr>
              <a:t>yıllık</a:t>
            </a:r>
            <a:r>
              <a:rPr lang="en-US" sz="3200" dirty="0" smtClean="0">
                <a:solidFill>
                  <a:srgbClr val="F9D1A9"/>
                </a:solidFill>
              </a:rPr>
              <a:t> </a:t>
            </a:r>
            <a:r>
              <a:rPr lang="en-US" sz="3200" dirty="0" err="1" smtClean="0">
                <a:solidFill>
                  <a:srgbClr val="F9D1A9"/>
                </a:solidFill>
              </a:rPr>
              <a:t>iç</a:t>
            </a:r>
            <a:r>
              <a:rPr lang="en-US" sz="3200" dirty="0" smtClean="0">
                <a:solidFill>
                  <a:srgbClr val="F9D1A9"/>
                </a:solidFill>
              </a:rPr>
              <a:t> </a:t>
            </a:r>
            <a:r>
              <a:rPr lang="en-US" sz="3200" dirty="0" err="1" smtClean="0">
                <a:solidFill>
                  <a:srgbClr val="F9D1A9"/>
                </a:solidFill>
              </a:rPr>
              <a:t>ve</a:t>
            </a:r>
            <a:r>
              <a:rPr lang="en-US" sz="3200" dirty="0" smtClean="0">
                <a:solidFill>
                  <a:srgbClr val="F9D1A9"/>
                </a:solidFill>
              </a:rPr>
              <a:t> </a:t>
            </a:r>
            <a:r>
              <a:rPr lang="en-US" sz="3200" dirty="0" err="1" smtClean="0">
                <a:solidFill>
                  <a:srgbClr val="F9D1A9"/>
                </a:solidFill>
              </a:rPr>
              <a:t>dış</a:t>
            </a:r>
            <a:r>
              <a:rPr lang="en-US" sz="3200" dirty="0" smtClean="0">
                <a:solidFill>
                  <a:srgbClr val="F9D1A9"/>
                </a:solidFill>
              </a:rPr>
              <a:t> </a:t>
            </a:r>
            <a:r>
              <a:rPr lang="en-US" sz="3200" dirty="0" err="1" smtClean="0">
                <a:solidFill>
                  <a:srgbClr val="F9D1A9"/>
                </a:solidFill>
              </a:rPr>
              <a:t>değerlendirme</a:t>
            </a:r>
            <a:r>
              <a:rPr lang="en-US" sz="3200" dirty="0" smtClean="0">
                <a:solidFill>
                  <a:srgbClr val="F9D1A9"/>
                </a:solidFill>
              </a:rPr>
              <a:t> </a:t>
            </a:r>
            <a:r>
              <a:rPr lang="en-US" sz="3200" dirty="0" err="1" smtClean="0">
                <a:solidFill>
                  <a:srgbClr val="F9D1A9"/>
                </a:solidFill>
              </a:rPr>
              <a:t>raporları</a:t>
            </a:r>
            <a:r>
              <a:rPr lang="en-US" sz="3200" dirty="0" smtClean="0">
                <a:solidFill>
                  <a:srgbClr val="F9D1A9"/>
                </a:solidFill>
              </a:rPr>
              <a:t> </a:t>
            </a:r>
            <a:r>
              <a:rPr lang="en-US" sz="3200" dirty="0" err="1" smtClean="0">
                <a:solidFill>
                  <a:srgbClr val="F9D1A9"/>
                </a:solidFill>
              </a:rPr>
              <a:t>ilgili</a:t>
            </a:r>
            <a:r>
              <a:rPr lang="en-US" sz="3200" dirty="0" smtClean="0">
                <a:solidFill>
                  <a:srgbClr val="F9D1A9"/>
                </a:solidFill>
              </a:rPr>
              <a:t> </a:t>
            </a:r>
            <a:r>
              <a:rPr lang="en-US" sz="3200" dirty="0" err="1" smtClean="0">
                <a:solidFill>
                  <a:srgbClr val="F9D1A9"/>
                </a:solidFill>
              </a:rPr>
              <a:t>kurumların</a:t>
            </a:r>
            <a:r>
              <a:rPr lang="en-US" sz="3200" dirty="0" smtClean="0">
                <a:solidFill>
                  <a:srgbClr val="F9D1A9"/>
                </a:solidFill>
              </a:rPr>
              <a:t> internet </a:t>
            </a:r>
            <a:r>
              <a:rPr lang="en-US" sz="3200" dirty="0" err="1" smtClean="0">
                <a:solidFill>
                  <a:srgbClr val="F9D1A9"/>
                </a:solidFill>
              </a:rPr>
              <a:t>sayfalarında</a:t>
            </a:r>
            <a:r>
              <a:rPr lang="en-US" sz="3200" dirty="0" smtClean="0">
                <a:solidFill>
                  <a:srgbClr val="F9D1A9"/>
                </a:solidFill>
              </a:rPr>
              <a:t> </a:t>
            </a:r>
            <a:r>
              <a:rPr lang="en-US" sz="3200" dirty="0" err="1" smtClean="0">
                <a:solidFill>
                  <a:srgbClr val="F9D1A9"/>
                </a:solidFill>
              </a:rPr>
              <a:t>yayınlanır</a:t>
            </a:r>
            <a:r>
              <a:rPr lang="en-US" sz="3200" dirty="0" smtClean="0">
                <a:solidFill>
                  <a:srgbClr val="F9D1A9"/>
                </a:solidFill>
              </a:rPr>
              <a:t>.  </a:t>
            </a:r>
          </a:p>
          <a:p>
            <a:endParaRPr lang="en-US" sz="3200" b="1" dirty="0">
              <a:solidFill>
                <a:srgbClr val="F9D1A9"/>
              </a:solidFill>
            </a:endParaRPr>
          </a:p>
        </p:txBody>
      </p:sp>
      <p:pic>
        <p:nvPicPr>
          <p:cNvPr id="10" name="Picture 2" descr="http://www.yok.gov.tr/documents/10279/20633177/3.JPG/db7b10a9-8f98-4c62-af80-6a4564571d9a?t=14509478943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8824" y="338023"/>
            <a:ext cx="2767933" cy="18441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jhcompunet.com/wp-content/uploads/2012/10/internet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6356" y="3500822"/>
            <a:ext cx="1098255" cy="607955"/>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17338"/>
            <a:ext cx="12192000" cy="5223323"/>
          </a:xfrm>
          <a:prstGeom prst="rect">
            <a:avLst/>
          </a:prstGeom>
        </p:spPr>
      </p:pic>
      <p:pic>
        <p:nvPicPr>
          <p:cNvPr id="12" name="Resim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64831"/>
          </a:xfrm>
          <a:prstGeom prst="rect">
            <a:avLst/>
          </a:prstGeom>
        </p:spPr>
      </p:pic>
    </p:spTree>
    <p:extLst>
      <p:ext uri="{BB962C8B-B14F-4D97-AF65-F5344CB8AC3E}">
        <p14:creationId xmlns:p14="http://schemas.microsoft.com/office/powerpoint/2010/main" val="336617326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7" name="type.wav"/>
          </p:stSnd>
        </p:sndAc>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30968" y="712768"/>
            <a:ext cx="8626669" cy="535196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dirty="0" smtClean="0"/>
          </a:p>
        </p:txBody>
      </p:sp>
      <p:pic>
        <p:nvPicPr>
          <p:cNvPr id="14" name="Resi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64831"/>
          </a:xfrm>
          <a:prstGeom prst="rect">
            <a:avLst/>
          </a:prstGeom>
        </p:spPr>
      </p:pic>
    </p:spTree>
    <p:extLst>
      <p:ext uri="{BB962C8B-B14F-4D97-AF65-F5344CB8AC3E}">
        <p14:creationId xmlns:p14="http://schemas.microsoft.com/office/powerpoint/2010/main" val="392701141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30968" y="712768"/>
            <a:ext cx="8626669" cy="535196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dirty="0" smtClean="0"/>
          </a:p>
        </p:txBody>
      </p:sp>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64831"/>
          </a:xfrm>
          <a:prstGeom prst="rect">
            <a:avLst/>
          </a:prstGeom>
        </p:spPr>
      </p:pic>
    </p:spTree>
    <p:extLst>
      <p:ext uri="{BB962C8B-B14F-4D97-AF65-F5344CB8AC3E}">
        <p14:creationId xmlns:p14="http://schemas.microsoft.com/office/powerpoint/2010/main" val="141725188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3" name="type.wav"/>
          </p:stSnd>
        </p:sndAc>
      </p:transition>
    </mc:Choice>
    <mc:Fallback xmlns="">
      <p:transition spd="slow">
        <p:random/>
        <p:sndAc>
          <p:stSnd>
            <p:snd r:embed="rId6" name="type.wav"/>
          </p:stSnd>
        </p:sndAc>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30968" y="712768"/>
            <a:ext cx="8626669" cy="535196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dirty="0" smtClean="0"/>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34112"/>
          </a:xfrm>
          <a:prstGeom prst="rect">
            <a:avLst/>
          </a:prstGeom>
        </p:spPr>
      </p:pic>
    </p:spTree>
    <p:extLst>
      <p:ext uri="{BB962C8B-B14F-4D97-AF65-F5344CB8AC3E}">
        <p14:creationId xmlns:p14="http://schemas.microsoft.com/office/powerpoint/2010/main" val="3959380903"/>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Dikdörtgen 7"/>
          <p:cNvSpPr/>
          <p:nvPr/>
        </p:nvSpPr>
        <p:spPr>
          <a:xfrm>
            <a:off x="3935760" y="188640"/>
            <a:ext cx="7776864" cy="5232202"/>
          </a:xfrm>
          <a:prstGeom prst="rect">
            <a:avLst/>
          </a:prstGeom>
        </p:spPr>
        <p:txBody>
          <a:bodyPr wrap="square">
            <a:spAutoFit/>
          </a:bodyPr>
          <a:lstStyle/>
          <a:p>
            <a:pPr algn="ctr" fontAlgn="base"/>
            <a:r>
              <a:rPr lang="en-US" sz="2400" b="1" dirty="0" err="1">
                <a:solidFill>
                  <a:srgbClr val="F9D1A9"/>
                </a:solidFill>
                <a:latin typeface="Calibri" panose="020F0502020204030204" pitchFamily="34" charset="0"/>
              </a:rPr>
              <a:t>Yükseköğretim</a:t>
            </a:r>
            <a:r>
              <a:rPr lang="en-US" sz="2400" b="1" dirty="0">
                <a:solidFill>
                  <a:srgbClr val="F9D1A9"/>
                </a:solidFill>
                <a:latin typeface="Calibri" panose="020F0502020204030204" pitchFamily="34" charset="0"/>
              </a:rPr>
              <a:t> </a:t>
            </a:r>
            <a:r>
              <a:rPr lang="en-US" sz="2400" b="1" dirty="0" err="1">
                <a:solidFill>
                  <a:srgbClr val="F9D1A9"/>
                </a:solidFill>
                <a:latin typeface="Calibri" panose="020F0502020204030204" pitchFamily="34" charset="0"/>
              </a:rPr>
              <a:t>Kalite</a:t>
            </a:r>
            <a:r>
              <a:rPr lang="en-US" sz="2400" b="1" dirty="0">
                <a:solidFill>
                  <a:srgbClr val="F9D1A9"/>
                </a:solidFill>
                <a:latin typeface="Calibri" panose="020F0502020204030204" pitchFamily="34" charset="0"/>
              </a:rPr>
              <a:t> </a:t>
            </a:r>
            <a:r>
              <a:rPr lang="en-US" sz="2400" b="1" dirty="0" err="1">
                <a:solidFill>
                  <a:srgbClr val="F9D1A9"/>
                </a:solidFill>
                <a:latin typeface="Calibri" panose="020F0502020204030204" pitchFamily="34" charset="0"/>
              </a:rPr>
              <a:t>Kurulu</a:t>
            </a:r>
            <a:r>
              <a:rPr lang="en-US" sz="2400" b="1" dirty="0">
                <a:solidFill>
                  <a:srgbClr val="F9D1A9"/>
                </a:solidFill>
                <a:latin typeface="Calibri" panose="020F0502020204030204" pitchFamily="34" charset="0"/>
              </a:rPr>
              <a:t>;  </a:t>
            </a:r>
            <a:endParaRPr lang="tr-TR" sz="2400" b="1" dirty="0" smtClean="0">
              <a:solidFill>
                <a:srgbClr val="F9D1A9"/>
              </a:solidFill>
              <a:latin typeface="Calibri" panose="020F0502020204030204" pitchFamily="34" charset="0"/>
            </a:endParaRPr>
          </a:p>
          <a:p>
            <a:pPr algn="ctr" fontAlgn="base"/>
            <a:endParaRPr lang="en-US" sz="1000" b="1" i="1" u="sng" dirty="0">
              <a:solidFill>
                <a:srgbClr val="F9D1A9"/>
              </a:solidFill>
              <a:latin typeface="Segoe UI" panose="020B0502040204020203" pitchFamily="34" charset="0"/>
            </a:endParaRPr>
          </a:p>
          <a:p>
            <a:pPr algn="just" fontAlgn="base"/>
            <a:r>
              <a:rPr lang="tr-TR" sz="2000" dirty="0" smtClean="0">
                <a:latin typeface="Calibri" panose="020F0502020204030204" pitchFamily="34" charset="0"/>
              </a:rPr>
              <a:t>-</a:t>
            </a:r>
            <a:r>
              <a:rPr lang="en-US" sz="2000" dirty="0" err="1" smtClean="0">
                <a:latin typeface="Calibri" panose="020F0502020204030204" pitchFamily="34" charset="0"/>
              </a:rPr>
              <a:t>Yükseköğretim</a:t>
            </a:r>
            <a:r>
              <a:rPr lang="en-US" sz="2000" dirty="0" smtClean="0">
                <a:latin typeface="Calibri" panose="020F0502020204030204" pitchFamily="34" charset="0"/>
              </a:rPr>
              <a:t> </a:t>
            </a:r>
            <a:r>
              <a:rPr lang="en-US" sz="2000" dirty="0" err="1">
                <a:latin typeface="Calibri" panose="020F0502020204030204" pitchFamily="34" charset="0"/>
              </a:rPr>
              <a:t>kurumlarını</a:t>
            </a:r>
            <a:r>
              <a:rPr lang="en-US" sz="2000" dirty="0">
                <a:latin typeface="Calibri" panose="020F0502020204030204" pitchFamily="34" charset="0"/>
              </a:rPr>
              <a:t> </a:t>
            </a:r>
            <a:r>
              <a:rPr lang="en-US" sz="2000" dirty="0" err="1">
                <a:latin typeface="Calibri" panose="020F0502020204030204" pitchFamily="34" charset="0"/>
              </a:rPr>
              <a:t>temsilen</a:t>
            </a:r>
            <a:r>
              <a:rPr lang="en-US" sz="2000" dirty="0">
                <a:latin typeface="Calibri" panose="020F0502020204030204" pitchFamily="34" charset="0"/>
              </a:rPr>
              <a:t> </a:t>
            </a:r>
            <a:r>
              <a:rPr lang="en-US" sz="2000" dirty="0" err="1">
                <a:latin typeface="Calibri" panose="020F0502020204030204" pitchFamily="34" charset="0"/>
              </a:rPr>
              <a:t>Genel</a:t>
            </a:r>
            <a:r>
              <a:rPr lang="en-US" sz="2000" dirty="0">
                <a:latin typeface="Calibri" panose="020F0502020204030204" pitchFamily="34" charset="0"/>
              </a:rPr>
              <a:t> </a:t>
            </a:r>
            <a:r>
              <a:rPr lang="en-US" sz="2000" dirty="0" err="1">
                <a:latin typeface="Calibri" panose="020F0502020204030204" pitchFamily="34" charset="0"/>
              </a:rPr>
              <a:t>Kurul</a:t>
            </a:r>
            <a:r>
              <a:rPr lang="en-US" sz="2000" dirty="0">
                <a:latin typeface="Calibri" panose="020F0502020204030204" pitchFamily="34" charset="0"/>
              </a:rPr>
              <a:t> </a:t>
            </a:r>
            <a:r>
              <a:rPr lang="en-US" sz="2000" dirty="0" err="1">
                <a:latin typeface="Calibri" panose="020F0502020204030204" pitchFamily="34" charset="0"/>
              </a:rPr>
              <a:t>tarafından</a:t>
            </a:r>
            <a:r>
              <a:rPr lang="en-US" sz="2000" dirty="0">
                <a:latin typeface="Calibri" panose="020F0502020204030204" pitchFamily="34" charset="0"/>
              </a:rPr>
              <a:t> </a:t>
            </a:r>
            <a:r>
              <a:rPr lang="en-US" sz="2000" dirty="0" err="1" smtClean="0">
                <a:latin typeface="Calibri" panose="020F0502020204030204" pitchFamily="34" charset="0"/>
              </a:rPr>
              <a:t>seçilen</a:t>
            </a:r>
            <a:r>
              <a:rPr lang="tr-TR" sz="2000" dirty="0">
                <a:latin typeface="Calibri" panose="020F0502020204030204" pitchFamily="34" charset="0"/>
              </a:rPr>
              <a:t> </a:t>
            </a:r>
            <a:r>
              <a:rPr lang="en-US" sz="2000" dirty="0" err="1" smtClean="0">
                <a:latin typeface="Calibri" panose="020F0502020204030204" pitchFamily="34" charset="0"/>
              </a:rPr>
              <a:t>beş</a:t>
            </a:r>
            <a:r>
              <a:rPr lang="en-US" sz="2000" dirty="0">
                <a:latin typeface="Calibri" panose="020F0502020204030204" pitchFamily="34" charset="0"/>
              </a:rPr>
              <a:t>,  </a:t>
            </a:r>
            <a:endParaRPr lang="en-US" sz="900" dirty="0">
              <a:latin typeface="Segoe UI" panose="020B0502040204020203" pitchFamily="34" charset="0"/>
            </a:endParaRPr>
          </a:p>
          <a:p>
            <a:pPr algn="just" fontAlgn="base"/>
            <a:r>
              <a:rPr lang="tr-TR" sz="2000" dirty="0">
                <a:latin typeface="Calibri" panose="020F0502020204030204" pitchFamily="34" charset="0"/>
              </a:rPr>
              <a:t>-</a:t>
            </a:r>
            <a:r>
              <a:rPr lang="en-US" sz="2000" dirty="0" err="1" smtClean="0">
                <a:latin typeface="Calibri" panose="020F0502020204030204" pitchFamily="34" charset="0"/>
              </a:rPr>
              <a:t>Üniversitelerarası</a:t>
            </a:r>
            <a:r>
              <a:rPr lang="en-US" sz="2000" dirty="0" smtClean="0">
                <a:latin typeface="Calibri" panose="020F0502020204030204" pitchFamily="34" charset="0"/>
              </a:rPr>
              <a:t> </a:t>
            </a:r>
            <a:r>
              <a:rPr lang="en-US" sz="2000" dirty="0" err="1">
                <a:latin typeface="Calibri" panose="020F0502020204030204" pitchFamily="34" charset="0"/>
              </a:rPr>
              <a:t>Kurul</a:t>
            </a:r>
            <a:r>
              <a:rPr lang="en-US" sz="2000" dirty="0">
                <a:latin typeface="Calibri" panose="020F0502020204030204" pitchFamily="34" charset="0"/>
              </a:rPr>
              <a:t> </a:t>
            </a:r>
            <a:r>
              <a:rPr lang="en-US" sz="2000" dirty="0" err="1">
                <a:latin typeface="Calibri" panose="020F0502020204030204" pitchFamily="34" charset="0"/>
              </a:rPr>
              <a:t>tarafından</a:t>
            </a:r>
            <a:r>
              <a:rPr lang="en-US" sz="2000" dirty="0">
                <a:latin typeface="Calibri" panose="020F0502020204030204" pitchFamily="34" charset="0"/>
              </a:rPr>
              <a:t> </a:t>
            </a:r>
            <a:r>
              <a:rPr lang="en-US" sz="2000" dirty="0" err="1">
                <a:latin typeface="Calibri" panose="020F0502020204030204" pitchFamily="34" charset="0"/>
              </a:rPr>
              <a:t>seçilen</a:t>
            </a:r>
            <a:r>
              <a:rPr lang="en-US" sz="2000" dirty="0">
                <a:latin typeface="Calibri" panose="020F0502020204030204" pitchFamily="34" charset="0"/>
              </a:rPr>
              <a:t> </a:t>
            </a:r>
            <a:r>
              <a:rPr lang="en-US" sz="2000" dirty="0" err="1">
                <a:latin typeface="Calibri" panose="020F0502020204030204" pitchFamily="34" charset="0"/>
              </a:rPr>
              <a:t>dört</a:t>
            </a:r>
            <a:r>
              <a:rPr lang="en-US" sz="2000" dirty="0">
                <a:latin typeface="Calibri" panose="020F0502020204030204" pitchFamily="34" charset="0"/>
              </a:rPr>
              <a:t>,  </a:t>
            </a:r>
            <a:endParaRPr lang="en-US" sz="900" dirty="0">
              <a:latin typeface="Segoe UI" panose="020B0502040204020203" pitchFamily="34" charset="0"/>
            </a:endParaRPr>
          </a:p>
          <a:p>
            <a:pPr algn="just" fontAlgn="base"/>
            <a:r>
              <a:rPr lang="tr-TR" sz="2000" dirty="0" smtClean="0">
                <a:latin typeface="Calibri" panose="020F0502020204030204" pitchFamily="34" charset="0"/>
              </a:rPr>
              <a:t>-</a:t>
            </a:r>
            <a:r>
              <a:rPr lang="en-US" sz="2000" dirty="0" err="1" smtClean="0">
                <a:latin typeface="Calibri" panose="020F0502020204030204" pitchFamily="34" charset="0"/>
              </a:rPr>
              <a:t>Bilim</a:t>
            </a:r>
            <a:r>
              <a:rPr lang="en-US" sz="2000" dirty="0">
                <a:latin typeface="Calibri" panose="020F0502020204030204" pitchFamily="34" charset="0"/>
              </a:rPr>
              <a:t>, </a:t>
            </a:r>
            <a:r>
              <a:rPr lang="en-US" sz="2000" dirty="0" err="1">
                <a:latin typeface="Calibri" panose="020F0502020204030204" pitchFamily="34" charset="0"/>
              </a:rPr>
              <a:t>Sanayi</a:t>
            </a:r>
            <a:r>
              <a:rPr lang="en-US" sz="2000" dirty="0">
                <a:latin typeface="Calibri" panose="020F0502020204030204" pitchFamily="34" charset="0"/>
              </a:rPr>
              <a:t> </a:t>
            </a:r>
            <a:r>
              <a:rPr lang="en-US" sz="2000" dirty="0" err="1">
                <a:latin typeface="Calibri" panose="020F0502020204030204" pitchFamily="34" charset="0"/>
              </a:rPr>
              <a:t>ve</a:t>
            </a:r>
            <a:r>
              <a:rPr lang="en-US" sz="2000" dirty="0">
                <a:latin typeface="Calibri" panose="020F0502020204030204" pitchFamily="34" charset="0"/>
              </a:rPr>
              <a:t> </a:t>
            </a:r>
            <a:r>
              <a:rPr lang="en-US" sz="2000" dirty="0" err="1">
                <a:latin typeface="Calibri" panose="020F0502020204030204" pitchFamily="34" charset="0"/>
              </a:rPr>
              <a:t>Teknoloji</a:t>
            </a:r>
            <a:r>
              <a:rPr lang="en-US" sz="2000" dirty="0">
                <a:latin typeface="Calibri" panose="020F0502020204030204" pitchFamily="34" charset="0"/>
              </a:rPr>
              <a:t> </a:t>
            </a:r>
            <a:r>
              <a:rPr lang="en-US" sz="2000" dirty="0" err="1">
                <a:latin typeface="Calibri" panose="020F0502020204030204" pitchFamily="34" charset="0"/>
              </a:rPr>
              <a:t>Bakanlığını</a:t>
            </a:r>
            <a:r>
              <a:rPr lang="en-US" sz="2000" dirty="0">
                <a:latin typeface="Calibri" panose="020F0502020204030204" pitchFamily="34" charset="0"/>
              </a:rPr>
              <a:t> </a:t>
            </a:r>
            <a:r>
              <a:rPr lang="en-US" sz="2000" dirty="0" err="1">
                <a:latin typeface="Calibri" panose="020F0502020204030204" pitchFamily="34" charset="0"/>
              </a:rPr>
              <a:t>temsilen</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endParaRPr lang="en-US" sz="900" dirty="0">
              <a:latin typeface="Segoe UI" panose="020B0502040204020203" pitchFamily="34" charset="0"/>
            </a:endParaRPr>
          </a:p>
          <a:p>
            <a:pPr algn="just" fontAlgn="base"/>
            <a:r>
              <a:rPr lang="tr-TR" sz="2000" dirty="0" smtClean="0">
                <a:latin typeface="Calibri" panose="020F0502020204030204" pitchFamily="34" charset="0"/>
              </a:rPr>
              <a:t>-</a:t>
            </a:r>
            <a:r>
              <a:rPr lang="en-US" sz="2000" dirty="0" err="1" smtClean="0">
                <a:latin typeface="Calibri" panose="020F0502020204030204" pitchFamily="34" charset="0"/>
              </a:rPr>
              <a:t>Kalkınma</a:t>
            </a:r>
            <a:r>
              <a:rPr lang="en-US" sz="2000" dirty="0" smtClean="0">
                <a:latin typeface="Calibri" panose="020F0502020204030204" pitchFamily="34" charset="0"/>
              </a:rPr>
              <a:t> </a:t>
            </a:r>
            <a:r>
              <a:rPr lang="en-US" sz="2000" dirty="0" err="1">
                <a:latin typeface="Calibri" panose="020F0502020204030204" pitchFamily="34" charset="0"/>
              </a:rPr>
              <a:t>Bakanlığını</a:t>
            </a:r>
            <a:r>
              <a:rPr lang="en-US" sz="2000" dirty="0">
                <a:latin typeface="Calibri" panose="020F0502020204030204" pitchFamily="34" charset="0"/>
              </a:rPr>
              <a:t> </a:t>
            </a:r>
            <a:r>
              <a:rPr lang="en-US" sz="2000" dirty="0" err="1">
                <a:latin typeface="Calibri" panose="020F0502020204030204" pitchFamily="34" charset="0"/>
              </a:rPr>
              <a:t>temsilen</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endParaRPr lang="en-US" sz="900" dirty="0">
              <a:latin typeface="Segoe UI" panose="020B0502040204020203" pitchFamily="34" charset="0"/>
            </a:endParaRPr>
          </a:p>
          <a:p>
            <a:pPr algn="just" fontAlgn="base"/>
            <a:r>
              <a:rPr lang="tr-TR" sz="2000" dirty="0" smtClean="0">
                <a:latin typeface="Calibri" panose="020F0502020204030204" pitchFamily="34" charset="0"/>
              </a:rPr>
              <a:t>-</a:t>
            </a:r>
            <a:r>
              <a:rPr lang="en-US" sz="2000" dirty="0" err="1" smtClean="0">
                <a:latin typeface="Calibri" panose="020F0502020204030204" pitchFamily="34" charset="0"/>
              </a:rPr>
              <a:t>Maliye</a:t>
            </a:r>
            <a:r>
              <a:rPr lang="en-US" sz="2000" dirty="0" smtClean="0">
                <a:latin typeface="Calibri" panose="020F0502020204030204" pitchFamily="34" charset="0"/>
              </a:rPr>
              <a:t> </a:t>
            </a:r>
            <a:r>
              <a:rPr lang="en-US" sz="2000" dirty="0" err="1">
                <a:latin typeface="Calibri" panose="020F0502020204030204" pitchFamily="34" charset="0"/>
              </a:rPr>
              <a:t>Bakanlığını</a:t>
            </a:r>
            <a:r>
              <a:rPr lang="en-US" sz="2000" dirty="0">
                <a:latin typeface="Calibri" panose="020F0502020204030204" pitchFamily="34" charset="0"/>
              </a:rPr>
              <a:t> </a:t>
            </a:r>
            <a:r>
              <a:rPr lang="en-US" sz="2000" dirty="0" err="1">
                <a:latin typeface="Calibri" panose="020F0502020204030204" pitchFamily="34" charset="0"/>
              </a:rPr>
              <a:t>temsilen</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endParaRPr lang="en-US" sz="900" dirty="0">
              <a:latin typeface="Segoe UI" panose="020B0502040204020203" pitchFamily="34" charset="0"/>
            </a:endParaRPr>
          </a:p>
          <a:p>
            <a:pPr algn="just" fontAlgn="base"/>
            <a:r>
              <a:rPr lang="tr-TR" sz="2000" dirty="0" smtClean="0">
                <a:latin typeface="Calibri" panose="020F0502020204030204" pitchFamily="34" charset="0"/>
              </a:rPr>
              <a:t>-</a:t>
            </a:r>
            <a:r>
              <a:rPr lang="en-US" sz="2000" dirty="0" err="1" smtClean="0">
                <a:latin typeface="Calibri" panose="020F0502020204030204" pitchFamily="34" charset="0"/>
              </a:rPr>
              <a:t>Milli</a:t>
            </a:r>
            <a:r>
              <a:rPr lang="en-US" sz="2000" dirty="0" smtClean="0">
                <a:latin typeface="Calibri" panose="020F0502020204030204" pitchFamily="34" charset="0"/>
              </a:rPr>
              <a:t> </a:t>
            </a:r>
            <a:r>
              <a:rPr lang="en-US" sz="2000" dirty="0" err="1">
                <a:latin typeface="Calibri" panose="020F0502020204030204" pitchFamily="34" charset="0"/>
              </a:rPr>
              <a:t>Eğitim</a:t>
            </a:r>
            <a:r>
              <a:rPr lang="en-US" sz="2000" dirty="0">
                <a:latin typeface="Calibri" panose="020F0502020204030204" pitchFamily="34" charset="0"/>
              </a:rPr>
              <a:t> </a:t>
            </a:r>
            <a:r>
              <a:rPr lang="en-US" sz="2000" dirty="0" err="1">
                <a:latin typeface="Calibri" panose="020F0502020204030204" pitchFamily="34" charset="0"/>
              </a:rPr>
              <a:t>Bakanlığını</a:t>
            </a:r>
            <a:r>
              <a:rPr lang="en-US" sz="2000" dirty="0">
                <a:latin typeface="Calibri" panose="020F0502020204030204" pitchFamily="34" charset="0"/>
              </a:rPr>
              <a:t> </a:t>
            </a:r>
            <a:r>
              <a:rPr lang="en-US" sz="2000" dirty="0" err="1">
                <a:latin typeface="Calibri" panose="020F0502020204030204" pitchFamily="34" charset="0"/>
              </a:rPr>
              <a:t>temsilen</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endParaRPr lang="en-US" sz="900" dirty="0">
              <a:latin typeface="Segoe UI" panose="020B0502040204020203" pitchFamily="34" charset="0"/>
            </a:endParaRPr>
          </a:p>
          <a:p>
            <a:pPr algn="just" fontAlgn="base"/>
            <a:r>
              <a:rPr lang="tr-TR" sz="2000" dirty="0" smtClean="0">
                <a:latin typeface="Calibri" panose="020F0502020204030204" pitchFamily="34" charset="0"/>
              </a:rPr>
              <a:t>-</a:t>
            </a:r>
            <a:r>
              <a:rPr lang="en-US" sz="2000" dirty="0" err="1" smtClean="0">
                <a:latin typeface="Calibri" panose="020F0502020204030204" pitchFamily="34" charset="0"/>
              </a:rPr>
              <a:t>Sağlık</a:t>
            </a:r>
            <a:r>
              <a:rPr lang="en-US" sz="2000" dirty="0" smtClean="0">
                <a:latin typeface="Calibri" panose="020F0502020204030204" pitchFamily="34" charset="0"/>
              </a:rPr>
              <a:t> </a:t>
            </a:r>
            <a:r>
              <a:rPr lang="en-US" sz="2000" dirty="0" err="1">
                <a:latin typeface="Calibri" panose="020F0502020204030204" pitchFamily="34" charset="0"/>
              </a:rPr>
              <a:t>Bakanlığını</a:t>
            </a:r>
            <a:r>
              <a:rPr lang="en-US" sz="2000" dirty="0">
                <a:latin typeface="Calibri" panose="020F0502020204030204" pitchFamily="34" charset="0"/>
              </a:rPr>
              <a:t> </a:t>
            </a:r>
            <a:r>
              <a:rPr lang="en-US" sz="2000" dirty="0" err="1">
                <a:latin typeface="Calibri" panose="020F0502020204030204" pitchFamily="34" charset="0"/>
              </a:rPr>
              <a:t>temsilen</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endParaRPr lang="en-US" sz="900" dirty="0">
              <a:latin typeface="Segoe UI" panose="020B0502040204020203" pitchFamily="34" charset="0"/>
            </a:endParaRPr>
          </a:p>
          <a:p>
            <a:pPr algn="just" fontAlgn="base"/>
            <a:r>
              <a:rPr lang="tr-TR" sz="2000" dirty="0" smtClean="0">
                <a:latin typeface="Calibri" panose="020F0502020204030204" pitchFamily="34" charset="0"/>
              </a:rPr>
              <a:t>-</a:t>
            </a:r>
            <a:r>
              <a:rPr lang="en-US" sz="2000" dirty="0" err="1" smtClean="0">
                <a:latin typeface="Calibri" panose="020F0502020204030204" pitchFamily="34" charset="0"/>
              </a:rPr>
              <a:t>Türkiye</a:t>
            </a:r>
            <a:r>
              <a:rPr lang="en-US" sz="2000" dirty="0" smtClean="0">
                <a:latin typeface="Calibri" panose="020F0502020204030204" pitchFamily="34" charset="0"/>
              </a:rPr>
              <a:t> </a:t>
            </a:r>
            <a:r>
              <a:rPr lang="en-US" sz="2000" dirty="0" err="1">
                <a:latin typeface="Calibri" panose="020F0502020204030204" pitchFamily="34" charset="0"/>
              </a:rPr>
              <a:t>Bilimler</a:t>
            </a:r>
            <a:r>
              <a:rPr lang="en-US" sz="2000" dirty="0">
                <a:latin typeface="Calibri" panose="020F0502020204030204" pitchFamily="34" charset="0"/>
              </a:rPr>
              <a:t> </a:t>
            </a:r>
            <a:r>
              <a:rPr lang="en-US" sz="2000" dirty="0" err="1">
                <a:latin typeface="Calibri" panose="020F0502020204030204" pitchFamily="34" charset="0"/>
              </a:rPr>
              <a:t>Akademisini</a:t>
            </a:r>
            <a:r>
              <a:rPr lang="en-US" sz="2000" dirty="0">
                <a:latin typeface="Calibri" panose="020F0502020204030204" pitchFamily="34" charset="0"/>
              </a:rPr>
              <a:t> </a:t>
            </a:r>
            <a:r>
              <a:rPr lang="en-US" sz="2000" dirty="0" err="1">
                <a:latin typeface="Calibri" panose="020F0502020204030204" pitchFamily="34" charset="0"/>
              </a:rPr>
              <a:t>temsilen</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endParaRPr lang="en-US" sz="900" dirty="0">
              <a:latin typeface="Segoe UI" panose="020B0502040204020203" pitchFamily="34" charset="0"/>
            </a:endParaRPr>
          </a:p>
          <a:p>
            <a:pPr algn="just" fontAlgn="base"/>
            <a:r>
              <a:rPr lang="tr-TR" sz="2000" dirty="0">
                <a:latin typeface="Calibri" panose="020F0502020204030204" pitchFamily="34" charset="0"/>
              </a:rPr>
              <a:t>-</a:t>
            </a:r>
            <a:r>
              <a:rPr lang="en-US" sz="2000" dirty="0" err="1" smtClean="0">
                <a:latin typeface="Calibri" panose="020F0502020204030204" pitchFamily="34" charset="0"/>
              </a:rPr>
              <a:t>Türkiye</a:t>
            </a:r>
            <a:r>
              <a:rPr lang="en-US" sz="2000" dirty="0" smtClean="0">
                <a:latin typeface="Calibri" panose="020F0502020204030204" pitchFamily="34" charset="0"/>
              </a:rPr>
              <a:t> </a:t>
            </a:r>
            <a:r>
              <a:rPr lang="en-US" sz="2000" dirty="0" err="1">
                <a:latin typeface="Calibri" panose="020F0502020204030204" pitchFamily="34" charset="0"/>
              </a:rPr>
              <a:t>Bilimsel</a:t>
            </a:r>
            <a:r>
              <a:rPr lang="en-US" sz="2000" dirty="0">
                <a:latin typeface="Calibri" panose="020F0502020204030204" pitchFamily="34" charset="0"/>
              </a:rPr>
              <a:t> </a:t>
            </a:r>
            <a:r>
              <a:rPr lang="en-US" sz="2000" dirty="0" err="1">
                <a:latin typeface="Calibri" panose="020F0502020204030204" pitchFamily="34" charset="0"/>
              </a:rPr>
              <a:t>ve</a:t>
            </a:r>
            <a:r>
              <a:rPr lang="en-US" sz="2000" dirty="0">
                <a:latin typeface="Calibri" panose="020F0502020204030204" pitchFamily="34" charset="0"/>
              </a:rPr>
              <a:t> </a:t>
            </a:r>
            <a:r>
              <a:rPr lang="en-US" sz="2000" dirty="0" err="1">
                <a:latin typeface="Calibri" panose="020F0502020204030204" pitchFamily="34" charset="0"/>
              </a:rPr>
              <a:t>Teknolojik</a:t>
            </a:r>
            <a:r>
              <a:rPr lang="en-US" sz="2000" dirty="0">
                <a:latin typeface="Calibri" panose="020F0502020204030204" pitchFamily="34" charset="0"/>
              </a:rPr>
              <a:t> </a:t>
            </a:r>
            <a:r>
              <a:rPr lang="en-US" sz="2000" dirty="0" err="1">
                <a:latin typeface="Calibri" panose="020F0502020204030204" pitchFamily="34" charset="0"/>
              </a:rPr>
              <a:t>Araştırma</a:t>
            </a:r>
            <a:r>
              <a:rPr lang="en-US" sz="2000" dirty="0">
                <a:latin typeface="Calibri" panose="020F0502020204030204" pitchFamily="34" charset="0"/>
              </a:rPr>
              <a:t> </a:t>
            </a:r>
            <a:r>
              <a:rPr lang="en-US" sz="2000" dirty="0" err="1">
                <a:latin typeface="Calibri" panose="020F0502020204030204" pitchFamily="34" charset="0"/>
              </a:rPr>
              <a:t>Kurumunu</a:t>
            </a:r>
            <a:r>
              <a:rPr lang="en-US" sz="2000" dirty="0">
                <a:latin typeface="Calibri" panose="020F0502020204030204" pitchFamily="34" charset="0"/>
              </a:rPr>
              <a:t> </a:t>
            </a:r>
            <a:r>
              <a:rPr lang="en-US" sz="2000" dirty="0" err="1">
                <a:latin typeface="Calibri" panose="020F0502020204030204" pitchFamily="34" charset="0"/>
              </a:rPr>
              <a:t>temsilen</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endParaRPr lang="en-US" sz="900" dirty="0">
              <a:latin typeface="Segoe UI" panose="020B0502040204020203" pitchFamily="34" charset="0"/>
            </a:endParaRPr>
          </a:p>
          <a:p>
            <a:pPr algn="just" fontAlgn="base"/>
            <a:r>
              <a:rPr lang="tr-TR" sz="2000" dirty="0" smtClean="0">
                <a:latin typeface="Calibri" panose="020F0502020204030204" pitchFamily="34" charset="0"/>
              </a:rPr>
              <a:t>-</a:t>
            </a:r>
            <a:r>
              <a:rPr lang="en-US" sz="2000" dirty="0" err="1" smtClean="0">
                <a:latin typeface="Calibri" panose="020F0502020204030204" pitchFamily="34" charset="0"/>
              </a:rPr>
              <a:t>Türkiye</a:t>
            </a:r>
            <a:r>
              <a:rPr lang="en-US" sz="2000" dirty="0" smtClean="0">
                <a:latin typeface="Calibri" panose="020F0502020204030204" pitchFamily="34" charset="0"/>
              </a:rPr>
              <a:t> </a:t>
            </a:r>
            <a:r>
              <a:rPr lang="en-US" sz="2000" dirty="0" err="1">
                <a:latin typeface="Calibri" panose="020F0502020204030204" pitchFamily="34" charset="0"/>
              </a:rPr>
              <a:t>Sağlık</a:t>
            </a:r>
            <a:r>
              <a:rPr lang="en-US" sz="2000" dirty="0">
                <a:latin typeface="Calibri" panose="020F0502020204030204" pitchFamily="34" charset="0"/>
              </a:rPr>
              <a:t> </a:t>
            </a:r>
            <a:r>
              <a:rPr lang="en-US" sz="2000" dirty="0" err="1">
                <a:latin typeface="Calibri" panose="020F0502020204030204" pitchFamily="34" charset="0"/>
              </a:rPr>
              <a:t>Enstitüleri</a:t>
            </a:r>
            <a:r>
              <a:rPr lang="en-US" sz="2000" dirty="0">
                <a:latin typeface="Calibri" panose="020F0502020204030204" pitchFamily="34" charset="0"/>
              </a:rPr>
              <a:t> </a:t>
            </a:r>
            <a:r>
              <a:rPr lang="en-US" sz="2000" dirty="0" err="1">
                <a:latin typeface="Calibri" panose="020F0502020204030204" pitchFamily="34" charset="0"/>
              </a:rPr>
              <a:t>Başkanlığını</a:t>
            </a:r>
            <a:r>
              <a:rPr lang="en-US" sz="2000" dirty="0">
                <a:latin typeface="Calibri" panose="020F0502020204030204" pitchFamily="34" charset="0"/>
              </a:rPr>
              <a:t> </a:t>
            </a:r>
            <a:r>
              <a:rPr lang="en-US" sz="2000" dirty="0" err="1">
                <a:latin typeface="Calibri" panose="020F0502020204030204" pitchFamily="34" charset="0"/>
              </a:rPr>
              <a:t>temsilen</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endParaRPr lang="en-US" sz="900" dirty="0">
              <a:latin typeface="Segoe UI" panose="020B0502040204020203" pitchFamily="34" charset="0"/>
            </a:endParaRPr>
          </a:p>
          <a:p>
            <a:pPr algn="just" fontAlgn="base"/>
            <a:r>
              <a:rPr lang="tr-TR" sz="2000" dirty="0">
                <a:latin typeface="Calibri" panose="020F0502020204030204" pitchFamily="34" charset="0"/>
              </a:rPr>
              <a:t>-</a:t>
            </a:r>
            <a:r>
              <a:rPr lang="en-US" sz="2000" dirty="0" err="1" smtClean="0">
                <a:latin typeface="Calibri" panose="020F0502020204030204" pitchFamily="34" charset="0"/>
              </a:rPr>
              <a:t>Mesleki</a:t>
            </a:r>
            <a:r>
              <a:rPr lang="en-US" sz="2000" dirty="0" smtClean="0">
                <a:latin typeface="Calibri" panose="020F0502020204030204" pitchFamily="34" charset="0"/>
              </a:rPr>
              <a:t> </a:t>
            </a:r>
            <a:r>
              <a:rPr lang="en-US" sz="2000" dirty="0" err="1">
                <a:latin typeface="Calibri" panose="020F0502020204030204" pitchFamily="34" charset="0"/>
              </a:rPr>
              <a:t>Yeterlilik</a:t>
            </a:r>
            <a:r>
              <a:rPr lang="en-US" sz="2000" dirty="0">
                <a:latin typeface="Calibri" panose="020F0502020204030204" pitchFamily="34" charset="0"/>
              </a:rPr>
              <a:t> </a:t>
            </a:r>
            <a:r>
              <a:rPr lang="en-US" sz="2000" dirty="0" err="1">
                <a:latin typeface="Calibri" panose="020F0502020204030204" pitchFamily="34" charset="0"/>
              </a:rPr>
              <a:t>Kurumunu</a:t>
            </a:r>
            <a:r>
              <a:rPr lang="en-US" sz="2000" dirty="0">
                <a:latin typeface="Calibri" panose="020F0502020204030204" pitchFamily="34" charset="0"/>
              </a:rPr>
              <a:t> </a:t>
            </a:r>
            <a:r>
              <a:rPr lang="en-US" sz="2000" dirty="0" err="1">
                <a:latin typeface="Calibri" panose="020F0502020204030204" pitchFamily="34" charset="0"/>
              </a:rPr>
              <a:t>temsilen</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endParaRPr lang="en-US" sz="900" dirty="0">
              <a:latin typeface="Segoe UI" panose="020B0502040204020203" pitchFamily="34" charset="0"/>
            </a:endParaRPr>
          </a:p>
          <a:p>
            <a:pPr algn="just" fontAlgn="base"/>
            <a:r>
              <a:rPr lang="tr-TR" sz="2000" dirty="0" smtClean="0">
                <a:latin typeface="Calibri" panose="020F0502020204030204" pitchFamily="34" charset="0"/>
              </a:rPr>
              <a:t>-</a:t>
            </a:r>
            <a:r>
              <a:rPr lang="en-US" sz="2000" dirty="0" err="1" smtClean="0">
                <a:latin typeface="Calibri" panose="020F0502020204030204" pitchFamily="34" charset="0"/>
              </a:rPr>
              <a:t>Türk</a:t>
            </a:r>
            <a:r>
              <a:rPr lang="en-US" sz="2000" dirty="0" smtClean="0">
                <a:latin typeface="Calibri" panose="020F0502020204030204" pitchFamily="34" charset="0"/>
              </a:rPr>
              <a:t> </a:t>
            </a:r>
            <a:r>
              <a:rPr lang="en-US" sz="2000" dirty="0" err="1">
                <a:latin typeface="Calibri" panose="020F0502020204030204" pitchFamily="34" charset="0"/>
              </a:rPr>
              <a:t>Akreditasyon</a:t>
            </a:r>
            <a:r>
              <a:rPr lang="en-US" sz="2000" dirty="0">
                <a:latin typeface="Calibri" panose="020F0502020204030204" pitchFamily="34" charset="0"/>
              </a:rPr>
              <a:t> </a:t>
            </a:r>
            <a:r>
              <a:rPr lang="en-US" sz="2000" dirty="0" err="1">
                <a:latin typeface="Calibri" panose="020F0502020204030204" pitchFamily="34" charset="0"/>
              </a:rPr>
              <a:t>Kurumunu</a:t>
            </a:r>
            <a:r>
              <a:rPr lang="en-US" sz="2000" dirty="0">
                <a:latin typeface="Calibri" panose="020F0502020204030204" pitchFamily="34" charset="0"/>
              </a:rPr>
              <a:t> </a:t>
            </a:r>
            <a:r>
              <a:rPr lang="en-US" sz="2000" dirty="0" err="1">
                <a:latin typeface="Calibri" panose="020F0502020204030204" pitchFamily="34" charset="0"/>
              </a:rPr>
              <a:t>temsilen</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endParaRPr lang="en-US" sz="900" dirty="0">
              <a:latin typeface="Segoe UI" panose="020B0502040204020203" pitchFamily="34" charset="0"/>
            </a:endParaRPr>
          </a:p>
          <a:p>
            <a:pPr algn="just" fontAlgn="base"/>
            <a:r>
              <a:rPr lang="tr-TR" sz="2000" dirty="0" smtClean="0">
                <a:latin typeface="Calibri" panose="020F0502020204030204" pitchFamily="34" charset="0"/>
              </a:rPr>
              <a:t>-</a:t>
            </a:r>
            <a:r>
              <a:rPr lang="en-US" sz="2000" dirty="0" err="1" smtClean="0">
                <a:latin typeface="Calibri" panose="020F0502020204030204" pitchFamily="34" charset="0"/>
              </a:rPr>
              <a:t>Türkiye</a:t>
            </a:r>
            <a:r>
              <a:rPr lang="en-US" sz="2000" dirty="0" smtClean="0">
                <a:latin typeface="Calibri" panose="020F0502020204030204" pitchFamily="34" charset="0"/>
              </a:rPr>
              <a:t> </a:t>
            </a:r>
            <a:r>
              <a:rPr lang="en-US" sz="2000" dirty="0" err="1">
                <a:latin typeface="Calibri" panose="020F0502020204030204" pitchFamily="34" charset="0"/>
              </a:rPr>
              <a:t>Odalar</a:t>
            </a:r>
            <a:r>
              <a:rPr lang="en-US" sz="2000" dirty="0">
                <a:latin typeface="Calibri" panose="020F0502020204030204" pitchFamily="34" charset="0"/>
              </a:rPr>
              <a:t> </a:t>
            </a:r>
            <a:r>
              <a:rPr lang="en-US" sz="2000" dirty="0" err="1">
                <a:latin typeface="Calibri" panose="020F0502020204030204" pitchFamily="34" charset="0"/>
              </a:rPr>
              <a:t>ve</a:t>
            </a:r>
            <a:r>
              <a:rPr lang="en-US" sz="2000" dirty="0">
                <a:latin typeface="Calibri" panose="020F0502020204030204" pitchFamily="34" charset="0"/>
              </a:rPr>
              <a:t> </a:t>
            </a:r>
            <a:r>
              <a:rPr lang="en-US" sz="2000" dirty="0" err="1">
                <a:latin typeface="Calibri" panose="020F0502020204030204" pitchFamily="34" charset="0"/>
              </a:rPr>
              <a:t>Borsalar</a:t>
            </a:r>
            <a:r>
              <a:rPr lang="en-US" sz="2000" dirty="0">
                <a:latin typeface="Calibri" panose="020F0502020204030204" pitchFamily="34" charset="0"/>
              </a:rPr>
              <a:t> </a:t>
            </a:r>
            <a:r>
              <a:rPr lang="en-US" sz="2000" dirty="0" err="1">
                <a:latin typeface="Calibri" panose="020F0502020204030204" pitchFamily="34" charset="0"/>
              </a:rPr>
              <a:t>Birliğini</a:t>
            </a:r>
            <a:r>
              <a:rPr lang="en-US" sz="2000" dirty="0">
                <a:latin typeface="Calibri" panose="020F0502020204030204" pitchFamily="34" charset="0"/>
              </a:rPr>
              <a:t> </a:t>
            </a:r>
            <a:r>
              <a:rPr lang="en-US" sz="2000" dirty="0" err="1">
                <a:latin typeface="Calibri" panose="020F0502020204030204" pitchFamily="34" charset="0"/>
              </a:rPr>
              <a:t>temsilen</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endParaRPr lang="en-US" sz="900" dirty="0">
              <a:latin typeface="Segoe UI" panose="020B0502040204020203" pitchFamily="34" charset="0"/>
            </a:endParaRPr>
          </a:p>
          <a:p>
            <a:pPr algn="just" fontAlgn="base"/>
            <a:r>
              <a:rPr lang="tr-TR" sz="2000" dirty="0" smtClean="0">
                <a:latin typeface="Calibri" panose="020F0502020204030204" pitchFamily="34" charset="0"/>
              </a:rPr>
              <a:t>-</a:t>
            </a:r>
            <a:r>
              <a:rPr lang="en-US" sz="2000" dirty="0" err="1" smtClean="0">
                <a:latin typeface="Calibri" panose="020F0502020204030204" pitchFamily="34" charset="0"/>
              </a:rPr>
              <a:t>Öğrenci</a:t>
            </a:r>
            <a:r>
              <a:rPr lang="en-US" sz="2000" dirty="0" smtClean="0">
                <a:latin typeface="Calibri" panose="020F0502020204030204" pitchFamily="34" charset="0"/>
              </a:rPr>
              <a:t> </a:t>
            </a:r>
            <a:r>
              <a:rPr lang="en-US" sz="2000" dirty="0" err="1">
                <a:latin typeface="Calibri" panose="020F0502020204030204" pitchFamily="34" charset="0"/>
              </a:rPr>
              <a:t>Temsilcisi</a:t>
            </a:r>
            <a:r>
              <a:rPr lang="en-US" sz="2000" dirty="0">
                <a:latin typeface="Calibri" panose="020F0502020204030204" pitchFamily="34" charset="0"/>
              </a:rPr>
              <a:t>, </a:t>
            </a:r>
            <a:r>
              <a:rPr lang="en-US" sz="2000" dirty="0" err="1">
                <a:latin typeface="Calibri" panose="020F0502020204030204" pitchFamily="34" charset="0"/>
              </a:rPr>
              <a:t>üye</a:t>
            </a:r>
            <a:r>
              <a:rPr lang="en-US" sz="2000" dirty="0">
                <a:latin typeface="Calibri" panose="020F0502020204030204" pitchFamily="34" charset="0"/>
              </a:rPr>
              <a:t> </a:t>
            </a:r>
            <a:r>
              <a:rPr lang="en-US" sz="2000" dirty="0" err="1">
                <a:latin typeface="Calibri" panose="020F0502020204030204" pitchFamily="34" charset="0"/>
              </a:rPr>
              <a:t>olmak</a:t>
            </a:r>
            <a:r>
              <a:rPr lang="en-US" sz="2000" dirty="0">
                <a:latin typeface="Calibri" panose="020F0502020204030204" pitchFamily="34" charset="0"/>
              </a:rPr>
              <a:t> </a:t>
            </a:r>
            <a:r>
              <a:rPr lang="en-US" sz="2000" dirty="0" err="1">
                <a:latin typeface="Calibri" panose="020F0502020204030204" pitchFamily="34" charset="0"/>
              </a:rPr>
              <a:t>üzere</a:t>
            </a:r>
            <a:r>
              <a:rPr lang="en-US" sz="2000" dirty="0">
                <a:latin typeface="Calibri" panose="020F0502020204030204" pitchFamily="34" charset="0"/>
              </a:rPr>
              <a:t> </a:t>
            </a:r>
            <a:r>
              <a:rPr lang="en-US" sz="2000" dirty="0" err="1">
                <a:latin typeface="Calibri" panose="020F0502020204030204" pitchFamily="34" charset="0"/>
              </a:rPr>
              <a:t>en</a:t>
            </a:r>
            <a:r>
              <a:rPr lang="en-US" sz="2000" dirty="0">
                <a:latin typeface="Calibri" panose="020F0502020204030204" pitchFamily="34" charset="0"/>
              </a:rPr>
              <a:t> </a:t>
            </a:r>
            <a:r>
              <a:rPr lang="en-US" sz="2000" dirty="0" err="1">
                <a:latin typeface="Calibri" panose="020F0502020204030204" pitchFamily="34" charset="0"/>
              </a:rPr>
              <a:t>fazla</a:t>
            </a:r>
            <a:r>
              <a:rPr lang="en-US" sz="2000" dirty="0">
                <a:latin typeface="Calibri" panose="020F0502020204030204" pitchFamily="34" charset="0"/>
              </a:rPr>
              <a:t> </a:t>
            </a:r>
            <a:r>
              <a:rPr lang="en-US" sz="2000" dirty="0" err="1">
                <a:latin typeface="Calibri" panose="020F0502020204030204" pitchFamily="34" charset="0"/>
              </a:rPr>
              <a:t>toplam</a:t>
            </a:r>
            <a:r>
              <a:rPr lang="en-US" sz="2000" dirty="0">
                <a:latin typeface="Calibri" panose="020F0502020204030204" pitchFamily="34" charset="0"/>
              </a:rPr>
              <a:t> </a:t>
            </a:r>
            <a:r>
              <a:rPr lang="en-US" sz="2000" dirty="0" err="1">
                <a:latin typeface="Calibri" panose="020F0502020204030204" pitchFamily="34" charset="0"/>
              </a:rPr>
              <a:t>yirmi</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r>
              <a:rPr lang="en-US" sz="2000" dirty="0" err="1">
                <a:latin typeface="Calibri" panose="020F0502020204030204" pitchFamily="34" charset="0"/>
              </a:rPr>
              <a:t>üyeden</a:t>
            </a:r>
            <a:r>
              <a:rPr lang="en-US" sz="2000" dirty="0">
                <a:latin typeface="Calibri" panose="020F0502020204030204" pitchFamily="34" charset="0"/>
              </a:rPr>
              <a:t> </a:t>
            </a:r>
            <a:r>
              <a:rPr lang="en-US" sz="2000" dirty="0" err="1">
                <a:latin typeface="Calibri" panose="020F0502020204030204" pitchFamily="34" charset="0"/>
              </a:rPr>
              <a:t>oluşur</a:t>
            </a:r>
            <a:r>
              <a:rPr lang="en-US" sz="2000" dirty="0">
                <a:latin typeface="Calibri" panose="020F0502020204030204" pitchFamily="34" charset="0"/>
              </a:rPr>
              <a:t>.  </a:t>
            </a:r>
            <a:endParaRPr lang="en-US" sz="900" dirty="0">
              <a:latin typeface="Segoe UI" panose="020B0502040204020203" pitchFamily="34" charset="0"/>
            </a:endParaRPr>
          </a:p>
        </p:txBody>
      </p:sp>
      <p:pic>
        <p:nvPicPr>
          <p:cNvPr id="9" name="Picture 4" descr="http://www.kampushaber.com/images/haberler/yok-kalite-kurulu-baskan-ve-yardimcilari-secild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368" y="1484784"/>
            <a:ext cx="3456384" cy="2669393"/>
          </a:xfrm>
          <a:prstGeom prst="rect">
            <a:avLst/>
          </a:prstGeom>
          <a:noFill/>
          <a:extLst>
            <a:ext uri="{909E8E84-426E-40DD-AFC4-6F175D3DCCD1}">
              <a14:hiddenFill xmlns:a14="http://schemas.microsoft.com/office/drawing/2010/main">
                <a:solidFill>
                  <a:srgbClr val="FFFFFF"/>
                </a:solidFill>
              </a14:hiddenFill>
            </a:ext>
          </a:extLst>
        </p:spPr>
      </p:pic>
      <p:sp>
        <p:nvSpPr>
          <p:cNvPr id="12" name="Slayt Numarası Yer Tutucusu 11"/>
          <p:cNvSpPr>
            <a:spLocks noGrp="1"/>
          </p:cNvSpPr>
          <p:nvPr>
            <p:ph type="sldNum" sz="quarter" idx="12"/>
          </p:nvPr>
        </p:nvSpPr>
        <p:spPr/>
        <p:txBody>
          <a:bodyPr/>
          <a:lstStyle/>
          <a:p>
            <a:fld id="{AC786528-2F04-457D-8FED-47AA3420C7EB}" type="slidenum">
              <a:rPr lang="tr-TR" sz="2400" smtClean="0"/>
              <a:pPr/>
              <a:t>7</a:t>
            </a:fld>
            <a:endParaRPr lang="tr-TR" sz="2400" dirty="0"/>
          </a:p>
        </p:txBody>
      </p:sp>
    </p:spTree>
    <p:extLst>
      <p:ext uri="{BB962C8B-B14F-4D97-AF65-F5344CB8AC3E}">
        <p14:creationId xmlns:p14="http://schemas.microsoft.com/office/powerpoint/2010/main" val="272761456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30968" y="712768"/>
            <a:ext cx="8626669" cy="535196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dirty="0" smtClean="0"/>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64831"/>
          </a:xfrm>
          <a:prstGeom prst="rect">
            <a:avLst/>
          </a:prstGeom>
        </p:spPr>
      </p:pic>
    </p:spTree>
    <p:extLst>
      <p:ext uri="{BB962C8B-B14F-4D97-AF65-F5344CB8AC3E}">
        <p14:creationId xmlns:p14="http://schemas.microsoft.com/office/powerpoint/2010/main" val="22411283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30968" y="712768"/>
            <a:ext cx="8626669" cy="535196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dirty="0" smtClean="0"/>
          </a:p>
        </p:txBody>
      </p:sp>
      <p:sp>
        <p:nvSpPr>
          <p:cNvPr id="5" name="Metin kutusu 4"/>
          <p:cNvSpPr txBox="1"/>
          <p:nvPr/>
        </p:nvSpPr>
        <p:spPr>
          <a:xfrm>
            <a:off x="2495600" y="2639610"/>
            <a:ext cx="10225136" cy="584775"/>
          </a:xfrm>
          <a:prstGeom prst="rect">
            <a:avLst/>
          </a:prstGeom>
          <a:noFill/>
        </p:spPr>
        <p:txBody>
          <a:bodyPr wrap="square" rtlCol="0">
            <a:spAutoFit/>
          </a:bodyPr>
          <a:lstStyle/>
          <a:p>
            <a:r>
              <a:rPr lang="tr-TR" sz="3200" b="1" dirty="0">
                <a:ln w="3175" cmpd="sng">
                  <a:noFill/>
                </a:ln>
                <a:solidFill>
                  <a:srgbClr val="F9D1A9"/>
                </a:solidFill>
                <a:latin typeface="Vijaya" panose="020B0604020202020204" pitchFamily="34" charset="0"/>
                <a:ea typeface="+mj-ea"/>
                <a:cs typeface="Vijaya" panose="020B0604020202020204" pitchFamily="34" charset="0"/>
              </a:rPr>
              <a:t>Kalite Komisyonu Ortak </a:t>
            </a:r>
            <a:r>
              <a:rPr lang="tr-TR" sz="3200" b="1" dirty="0" smtClean="0">
                <a:ln w="3175" cmpd="sng">
                  <a:noFill/>
                </a:ln>
                <a:solidFill>
                  <a:srgbClr val="F9D1A9"/>
                </a:solidFill>
                <a:latin typeface="Vijaya" panose="020B0604020202020204" pitchFamily="34" charset="0"/>
                <a:ea typeface="+mj-ea"/>
                <a:cs typeface="Vijaya" panose="020B0604020202020204" pitchFamily="34" charset="0"/>
              </a:rPr>
              <a:t>Paylaşım </a:t>
            </a:r>
            <a:r>
              <a:rPr lang="tr-TR" sz="3200" b="1" dirty="0">
                <a:ln w="3175" cmpd="sng">
                  <a:noFill/>
                </a:ln>
                <a:solidFill>
                  <a:srgbClr val="F9D1A9"/>
                </a:solidFill>
                <a:latin typeface="Vijaya" panose="020B0604020202020204" pitchFamily="34" charset="0"/>
                <a:ea typeface="+mj-ea"/>
                <a:cs typeface="Vijaya" panose="020B0604020202020204" pitchFamily="34" charset="0"/>
              </a:rPr>
              <a:t>Alanı (</a:t>
            </a:r>
            <a:r>
              <a:rPr lang="tr-TR" sz="3200" b="1" dirty="0" smtClean="0">
                <a:ln w="3175" cmpd="sng">
                  <a:noFill/>
                </a:ln>
                <a:solidFill>
                  <a:srgbClr val="F9D1A9"/>
                </a:solidFill>
                <a:latin typeface="Vijaya" panose="020B0604020202020204" pitchFamily="34" charset="0"/>
                <a:ea typeface="+mj-ea"/>
                <a:cs typeface="Vijaya" panose="020B0604020202020204" pitchFamily="34" charset="0"/>
              </a:rPr>
              <a:t>Drive)</a:t>
            </a:r>
            <a:endParaRPr lang="tr-TR" sz="2800" dirty="0">
              <a:latin typeface="Calibri" panose="020F0502020204030204" pitchFamily="34" charset="0"/>
            </a:endParaRPr>
          </a:p>
        </p:txBody>
      </p:sp>
      <p:sp>
        <p:nvSpPr>
          <p:cNvPr id="12" name="Slayt Numarası Yer Tutucusu 11"/>
          <p:cNvSpPr>
            <a:spLocks noGrp="1"/>
          </p:cNvSpPr>
          <p:nvPr>
            <p:ph type="sldNum" sz="quarter" idx="12"/>
          </p:nvPr>
        </p:nvSpPr>
        <p:spPr/>
        <p:txBody>
          <a:bodyPr/>
          <a:lstStyle/>
          <a:p>
            <a:fld id="{AC786528-2F04-457D-8FED-47AA3420C7EB}" type="slidenum">
              <a:rPr lang="tr-TR" sz="2400" smtClean="0"/>
              <a:pPr/>
              <a:t>71</a:t>
            </a:fld>
            <a:endParaRPr lang="tr-TR" sz="2400" dirty="0"/>
          </a:p>
        </p:txBody>
      </p:sp>
    </p:spTree>
    <p:extLst>
      <p:ext uri="{BB962C8B-B14F-4D97-AF65-F5344CB8AC3E}">
        <p14:creationId xmlns:p14="http://schemas.microsoft.com/office/powerpoint/2010/main" val="389574672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4" name="type.wav"/>
          </p:stSnd>
        </p:sndAc>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30968" y="712768"/>
            <a:ext cx="8626669" cy="535196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dirty="0" smtClean="0"/>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64831"/>
          </a:xfrm>
          <a:prstGeom prst="rect">
            <a:avLst/>
          </a:prstGeom>
        </p:spPr>
      </p:pic>
    </p:spTree>
    <p:extLst>
      <p:ext uri="{BB962C8B-B14F-4D97-AF65-F5344CB8AC3E}">
        <p14:creationId xmlns:p14="http://schemas.microsoft.com/office/powerpoint/2010/main" val="187912469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4" name="Rectangle 30"/>
          <p:cNvSpPr>
            <a:spLocks noChangeArrowheads="1"/>
          </p:cNvSpPr>
          <p:nvPr/>
        </p:nvSpPr>
        <p:spPr bwMode="auto">
          <a:xfrm>
            <a:off x="2053606" y="-207568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b="1"/>
          </a:p>
        </p:txBody>
      </p:sp>
      <p:sp>
        <p:nvSpPr>
          <p:cNvPr id="35" name="Rectangle 36"/>
          <p:cNvSpPr>
            <a:spLocks noChangeArrowheads="1"/>
          </p:cNvSpPr>
          <p:nvPr/>
        </p:nvSpPr>
        <p:spPr bwMode="auto">
          <a:xfrm>
            <a:off x="2053606" y="-184708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b="1"/>
          </a:p>
        </p:txBody>
      </p:sp>
      <p:sp>
        <p:nvSpPr>
          <p:cNvPr id="21" name="Çapraz Köşesi Kesik Dikdörtgen 20"/>
          <p:cNvSpPr/>
          <p:nvPr/>
        </p:nvSpPr>
        <p:spPr>
          <a:xfrm>
            <a:off x="0" y="6095449"/>
            <a:ext cx="12192000" cy="800100"/>
          </a:xfrm>
          <a:prstGeom prst="snip2DiagRect">
            <a:avLst>
              <a:gd name="adj1" fmla="val 0"/>
              <a:gd name="adj2" fmla="val 20669"/>
            </a:avLst>
          </a:prstGeom>
          <a:solidFill>
            <a:srgbClr val="F9D1A9"/>
          </a:solidFill>
          <a:effectLst>
            <a:glow rad="25400">
              <a:schemeClr val="bg1">
                <a:alpha val="55000"/>
              </a:schemeClr>
            </a:glo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0" name="Resim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1904" y="6095448"/>
            <a:ext cx="2808312" cy="782559"/>
          </a:xfrm>
          <a:prstGeom prst="rect">
            <a:avLst/>
          </a:prstGeom>
        </p:spPr>
      </p:pic>
      <p:sp>
        <p:nvSpPr>
          <p:cNvPr id="36" name="Dikdörtgen 35"/>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38" name="Dikdörtgen 37"/>
          <p:cNvSpPr/>
          <p:nvPr/>
        </p:nvSpPr>
        <p:spPr>
          <a:xfrm>
            <a:off x="407368" y="6216527"/>
            <a:ext cx="4013916" cy="400110"/>
          </a:xfrm>
          <a:prstGeom prst="rect">
            <a:avLst/>
          </a:prstGeom>
        </p:spPr>
        <p:txBody>
          <a:bodyPr wrap="square">
            <a:spAutoFit/>
          </a:bodyPr>
          <a:lstStyle/>
          <a:p>
            <a:r>
              <a:rPr lang="tr-TR" sz="2000"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a:t>
            </a:r>
            <a:r>
              <a:rPr lang="tr-TR" b="1" dirty="0">
                <a:ln w="0"/>
                <a:solidFill>
                  <a:srgbClr val="781E46"/>
                </a:solidFill>
                <a:effectLst>
                  <a:outerShdw blurRad="38100" dist="25400" dir="5400000" algn="ctr" rotWithShape="0">
                    <a:srgbClr val="6E747A">
                      <a:alpha val="43000"/>
                    </a:srgbClr>
                  </a:outerShdw>
                </a:effectLst>
                <a:latin typeface="Calibri" panose="020F0502020204030204"/>
              </a:rPr>
              <a:t>Başkanlığı</a:t>
            </a:r>
            <a:endParaRPr lang="tr-TR" sz="2000" b="1" dirty="0">
              <a:ln w="0"/>
              <a:solidFill>
                <a:srgbClr val="781E46"/>
              </a:solidFill>
              <a:effectLst>
                <a:outerShdw blurRad="38100" dist="25400" dir="5400000" algn="ctr" rotWithShape="0">
                  <a:srgbClr val="6E747A">
                    <a:alpha val="43000"/>
                  </a:srgbClr>
                </a:outerShdw>
              </a:effectLst>
              <a:latin typeface="Calibri" panose="020F0502020204030204"/>
            </a:endParaRPr>
          </a:p>
        </p:txBody>
      </p:sp>
      <p:sp>
        <p:nvSpPr>
          <p:cNvPr id="2" name="Unvan 1"/>
          <p:cNvSpPr>
            <a:spLocks noGrp="1"/>
          </p:cNvSpPr>
          <p:nvPr>
            <p:ph type="title"/>
          </p:nvPr>
        </p:nvSpPr>
        <p:spPr>
          <a:xfrm>
            <a:off x="2855640" y="2708920"/>
            <a:ext cx="6158136" cy="1003011"/>
          </a:xfrm>
        </p:spPr>
        <p:txBody>
          <a:bodyPr>
            <a:noAutofit/>
          </a:bodyPr>
          <a:lstStyle/>
          <a:p>
            <a:pPr algn="ctr"/>
            <a:r>
              <a:rPr lang="tr-TR" sz="3200" b="1" cap="none" dirty="0" smtClean="0">
                <a:solidFill>
                  <a:srgbClr val="F9D1A9"/>
                </a:solidFill>
                <a:latin typeface="Vijaya" panose="020B0604020202020204" pitchFamily="34" charset="0"/>
                <a:cs typeface="Vijaya" panose="020B0604020202020204" pitchFamily="34" charset="0"/>
              </a:rPr>
              <a:t>     Dinlediğiniz için teşekkür ederiz…</a:t>
            </a:r>
            <a:endParaRPr lang="tr-TR" sz="3200" b="1" cap="none" dirty="0">
              <a:solidFill>
                <a:srgbClr val="F9D1A9"/>
              </a:solidFill>
              <a:latin typeface="Vijaya" panose="020B0604020202020204" pitchFamily="34" charset="0"/>
              <a:cs typeface="Vijaya" panose="020B0604020202020204" pitchFamily="34" charset="0"/>
            </a:endParaRPr>
          </a:p>
        </p:txBody>
      </p:sp>
      <p:sp>
        <p:nvSpPr>
          <p:cNvPr id="7" name="Slayt Numarası Yer Tutucusu 6"/>
          <p:cNvSpPr>
            <a:spLocks noGrp="1"/>
          </p:cNvSpPr>
          <p:nvPr>
            <p:ph type="sldNum" sz="quarter" idx="12"/>
          </p:nvPr>
        </p:nvSpPr>
        <p:spPr/>
        <p:txBody>
          <a:bodyPr/>
          <a:lstStyle/>
          <a:p>
            <a:fld id="{AC786528-2F04-457D-8FED-47AA3420C7EB}" type="slidenum">
              <a:rPr lang="tr-TR" sz="2400" smtClean="0"/>
              <a:pPr/>
              <a:t>73</a:t>
            </a:fld>
            <a:endParaRPr lang="tr-TR" sz="2400" dirty="0"/>
          </a:p>
        </p:txBody>
      </p:sp>
    </p:spTree>
    <p:extLst>
      <p:ext uri="{BB962C8B-B14F-4D97-AF65-F5344CB8AC3E}">
        <p14:creationId xmlns:p14="http://schemas.microsoft.com/office/powerpoint/2010/main" val="70433719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4" name="type.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43872" y="4221088"/>
            <a:ext cx="7572994" cy="2708993"/>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Dikdörtgen 7"/>
          <p:cNvSpPr/>
          <p:nvPr/>
        </p:nvSpPr>
        <p:spPr>
          <a:xfrm>
            <a:off x="335360" y="692696"/>
            <a:ext cx="7344816" cy="5124480"/>
          </a:xfrm>
          <a:prstGeom prst="rect">
            <a:avLst/>
          </a:prstGeom>
        </p:spPr>
        <p:txBody>
          <a:bodyPr wrap="square">
            <a:spAutoFit/>
          </a:bodyPr>
          <a:lstStyle/>
          <a:p>
            <a:pPr algn="ctr" fontAlgn="base"/>
            <a:endParaRPr lang="en-US" sz="1000" b="1" i="1" u="sng" dirty="0" smtClean="0">
              <a:solidFill>
                <a:srgbClr val="F9D1A9"/>
              </a:solidFill>
              <a:latin typeface="Segoe UI" panose="020B0502040204020203" pitchFamily="34" charset="0"/>
            </a:endParaRPr>
          </a:p>
          <a:p>
            <a:pPr algn="just" fontAlgn="base"/>
            <a:r>
              <a:rPr lang="en-US" sz="2000" dirty="0" smtClean="0">
                <a:latin typeface="Calibri" panose="020F0502020204030204" pitchFamily="34" charset="0"/>
              </a:rPr>
              <a:t> </a:t>
            </a:r>
            <a:endParaRPr lang="tr-TR" sz="6000" dirty="0" smtClean="0">
              <a:latin typeface="Calibri" panose="020F0502020204030204" pitchFamily="34" charset="0"/>
            </a:endParaRPr>
          </a:p>
          <a:p>
            <a:pPr marL="342900" indent="-342900" algn="just" fontAlgn="base">
              <a:buFont typeface="Wingdings" panose="05000000000000000000" pitchFamily="2" charset="2"/>
              <a:buChar char="v"/>
            </a:pPr>
            <a:r>
              <a:rPr lang="en-US" sz="2400" dirty="0" smtClean="0">
                <a:latin typeface="Calibri" panose="020F0502020204030204" pitchFamily="34" charset="0"/>
              </a:rPr>
              <a:t>Prof</a:t>
            </a:r>
            <a:r>
              <a:rPr lang="en-US" sz="2400" dirty="0">
                <a:latin typeface="Calibri" panose="020F0502020204030204" pitchFamily="34" charset="0"/>
              </a:rPr>
              <a:t>. Dr. </a:t>
            </a:r>
            <a:r>
              <a:rPr lang="en-US" sz="2400" dirty="0" err="1">
                <a:latin typeface="Calibri" panose="020F0502020204030204" pitchFamily="34" charset="0"/>
              </a:rPr>
              <a:t>Sina</a:t>
            </a:r>
            <a:r>
              <a:rPr lang="en-US" sz="2400" dirty="0">
                <a:latin typeface="Calibri" panose="020F0502020204030204" pitchFamily="34" charset="0"/>
              </a:rPr>
              <a:t> ERCAN</a:t>
            </a:r>
          </a:p>
          <a:p>
            <a:pPr marL="342900" indent="-342900" algn="just" fontAlgn="base">
              <a:buFont typeface="Wingdings" panose="05000000000000000000" pitchFamily="2" charset="2"/>
              <a:buChar char="v"/>
            </a:pPr>
            <a:r>
              <a:rPr lang="en-US" sz="2400" dirty="0">
                <a:latin typeface="Calibri" panose="020F0502020204030204" pitchFamily="34" charset="0"/>
              </a:rPr>
              <a:t>Prof. Dr. </a:t>
            </a:r>
            <a:r>
              <a:rPr lang="en-US" sz="2400" dirty="0" err="1">
                <a:latin typeface="Calibri" panose="020F0502020204030204" pitchFamily="34" charset="0"/>
              </a:rPr>
              <a:t>Tuğba</a:t>
            </a:r>
            <a:r>
              <a:rPr lang="en-US" sz="2400" dirty="0">
                <a:latin typeface="Calibri" panose="020F0502020204030204" pitchFamily="34" charset="0"/>
              </a:rPr>
              <a:t> YANPAR YELKEN</a:t>
            </a:r>
          </a:p>
          <a:p>
            <a:pPr marL="342900" indent="-342900" algn="just" fontAlgn="base">
              <a:buFont typeface="Wingdings" panose="05000000000000000000" pitchFamily="2" charset="2"/>
              <a:buChar char="v"/>
            </a:pPr>
            <a:r>
              <a:rPr lang="en-US" sz="2400" dirty="0">
                <a:latin typeface="Calibri" panose="020F0502020204030204" pitchFamily="34" charset="0"/>
              </a:rPr>
              <a:t>Prof. Dr. </a:t>
            </a:r>
            <a:r>
              <a:rPr lang="en-US" sz="2400" dirty="0" err="1">
                <a:latin typeface="Calibri" panose="020F0502020204030204" pitchFamily="34" charset="0"/>
              </a:rPr>
              <a:t>Tuncay</a:t>
            </a:r>
            <a:r>
              <a:rPr lang="en-US" sz="2400" dirty="0">
                <a:latin typeface="Calibri" panose="020F0502020204030204" pitchFamily="34" charset="0"/>
              </a:rPr>
              <a:t> </a:t>
            </a:r>
            <a:r>
              <a:rPr lang="en-US" sz="2400" dirty="0" smtClean="0">
                <a:latin typeface="Calibri" panose="020F0502020204030204" pitchFamily="34" charset="0"/>
              </a:rPr>
              <a:t>DÖĞEROĞLU</a:t>
            </a:r>
            <a:endParaRPr lang="tr-TR" sz="2400" dirty="0">
              <a:latin typeface="Calibri" panose="020F0502020204030204" pitchFamily="34" charset="0"/>
            </a:endParaRPr>
          </a:p>
          <a:p>
            <a:pPr marL="342900" indent="-342900" algn="just" fontAlgn="base">
              <a:buFont typeface="Wingdings" panose="05000000000000000000" pitchFamily="2" charset="2"/>
              <a:buChar char="v"/>
            </a:pPr>
            <a:r>
              <a:rPr lang="en-US" sz="2400" dirty="0">
                <a:latin typeface="Calibri" panose="020F0502020204030204" pitchFamily="34" charset="0"/>
              </a:rPr>
              <a:t>Prof. Dr. </a:t>
            </a:r>
            <a:r>
              <a:rPr lang="en-US" sz="2400" dirty="0" err="1">
                <a:latin typeface="Calibri" panose="020F0502020204030204" pitchFamily="34" charset="0"/>
              </a:rPr>
              <a:t>Aslıhan</a:t>
            </a:r>
            <a:r>
              <a:rPr lang="en-US" sz="2400" dirty="0">
                <a:latin typeface="Calibri" panose="020F0502020204030204" pitchFamily="34" charset="0"/>
              </a:rPr>
              <a:t> NASIR</a:t>
            </a:r>
          </a:p>
          <a:p>
            <a:pPr marL="342900" indent="-342900" algn="just" fontAlgn="base">
              <a:buFont typeface="Wingdings" panose="05000000000000000000" pitchFamily="2" charset="2"/>
              <a:buChar char="v"/>
            </a:pPr>
            <a:r>
              <a:rPr lang="en-US" sz="2400" dirty="0">
                <a:latin typeface="Calibri" panose="020F0502020204030204" pitchFamily="34" charset="0"/>
              </a:rPr>
              <a:t>Prof. Dr. </a:t>
            </a:r>
            <a:r>
              <a:rPr lang="en-US" sz="2400" dirty="0" err="1">
                <a:latin typeface="Calibri" panose="020F0502020204030204" pitchFamily="34" charset="0"/>
              </a:rPr>
              <a:t>Muzaffer</a:t>
            </a:r>
            <a:r>
              <a:rPr lang="en-US" sz="2400" dirty="0">
                <a:latin typeface="Calibri" panose="020F0502020204030204" pitchFamily="34" charset="0"/>
              </a:rPr>
              <a:t> ELMAS</a:t>
            </a:r>
          </a:p>
          <a:p>
            <a:pPr marL="342900" indent="-342900" algn="just" fontAlgn="base">
              <a:buFont typeface="Wingdings" panose="05000000000000000000" pitchFamily="2" charset="2"/>
              <a:buChar char="v"/>
            </a:pPr>
            <a:r>
              <a:rPr lang="en-US" sz="2400" dirty="0">
                <a:latin typeface="Calibri" panose="020F0502020204030204" pitchFamily="34" charset="0"/>
              </a:rPr>
              <a:t>Prof. Dr. </a:t>
            </a:r>
            <a:r>
              <a:rPr lang="en-US" sz="2400" dirty="0" err="1">
                <a:latin typeface="Calibri" panose="020F0502020204030204" pitchFamily="34" charset="0"/>
              </a:rPr>
              <a:t>Sibel</a:t>
            </a:r>
            <a:r>
              <a:rPr lang="en-US" sz="2400" dirty="0">
                <a:latin typeface="Calibri" panose="020F0502020204030204" pitchFamily="34" charset="0"/>
              </a:rPr>
              <a:t> </a:t>
            </a:r>
            <a:r>
              <a:rPr lang="en-US" sz="2400" dirty="0" err="1">
                <a:latin typeface="Calibri" panose="020F0502020204030204" pitchFamily="34" charset="0"/>
              </a:rPr>
              <a:t>Aksu</a:t>
            </a:r>
            <a:r>
              <a:rPr lang="en-US" sz="2400" dirty="0">
                <a:latin typeface="Calibri" panose="020F0502020204030204" pitchFamily="34" charset="0"/>
              </a:rPr>
              <a:t> </a:t>
            </a:r>
            <a:r>
              <a:rPr lang="en-US" sz="2400" dirty="0" smtClean="0">
                <a:latin typeface="Calibri" panose="020F0502020204030204" pitchFamily="34" charset="0"/>
              </a:rPr>
              <a:t>YILDIRIM</a:t>
            </a:r>
            <a:endParaRPr lang="tr-TR" sz="2400" dirty="0" smtClean="0">
              <a:latin typeface="Calibri" panose="020F0502020204030204" pitchFamily="34" charset="0"/>
            </a:endParaRPr>
          </a:p>
          <a:p>
            <a:pPr marL="342900" indent="-342900" algn="just" fontAlgn="base">
              <a:buFont typeface="Wingdings" panose="05000000000000000000" pitchFamily="2" charset="2"/>
              <a:buChar char="v"/>
            </a:pPr>
            <a:r>
              <a:rPr lang="tr-TR" sz="2400" dirty="0">
                <a:latin typeface="Calibri" panose="020F0502020204030204" pitchFamily="34" charset="0"/>
              </a:rPr>
              <a:t>Prof. Dr. Ahmet </a:t>
            </a:r>
            <a:r>
              <a:rPr lang="tr-TR" sz="2400" dirty="0" smtClean="0">
                <a:latin typeface="Calibri" panose="020F0502020204030204" pitchFamily="34" charset="0"/>
              </a:rPr>
              <a:t>ÇARHAN</a:t>
            </a:r>
          </a:p>
          <a:p>
            <a:pPr marL="342900" indent="-342900" algn="just" fontAlgn="base">
              <a:buFont typeface="Wingdings" panose="05000000000000000000" pitchFamily="2" charset="2"/>
              <a:buChar char="v"/>
            </a:pPr>
            <a:r>
              <a:rPr lang="tr-TR" sz="2400" dirty="0">
                <a:latin typeface="Calibri" panose="020F0502020204030204" pitchFamily="34" charset="0"/>
              </a:rPr>
              <a:t>Prof. Dr. Çetin </a:t>
            </a:r>
            <a:r>
              <a:rPr lang="tr-TR" sz="2400" dirty="0" smtClean="0">
                <a:latin typeface="Calibri" panose="020F0502020204030204" pitchFamily="34" charset="0"/>
              </a:rPr>
              <a:t>EROL</a:t>
            </a:r>
          </a:p>
          <a:p>
            <a:pPr marL="342900" indent="-342900" algn="just" fontAlgn="base">
              <a:buFont typeface="Wingdings" panose="05000000000000000000" pitchFamily="2" charset="2"/>
              <a:buChar char="v"/>
            </a:pPr>
            <a:r>
              <a:rPr lang="tr-TR" sz="2400" dirty="0" smtClean="0">
                <a:latin typeface="Calibri" panose="020F0502020204030204" pitchFamily="34" charset="0"/>
              </a:rPr>
              <a:t>Dr</a:t>
            </a:r>
            <a:r>
              <a:rPr lang="tr-TR" sz="2400" dirty="0">
                <a:latin typeface="Calibri" panose="020F0502020204030204" pitchFamily="34" charset="0"/>
              </a:rPr>
              <a:t>. Halil İbrahim </a:t>
            </a:r>
            <a:r>
              <a:rPr lang="tr-TR" sz="2400" dirty="0" smtClean="0">
                <a:latin typeface="Calibri" panose="020F0502020204030204" pitchFamily="34" charset="0"/>
              </a:rPr>
              <a:t>ÇETİN</a:t>
            </a:r>
          </a:p>
          <a:p>
            <a:pPr marL="342900" indent="-342900" algn="just" fontAlgn="base">
              <a:buFont typeface="Wingdings" panose="05000000000000000000" pitchFamily="2" charset="2"/>
              <a:buChar char="v"/>
            </a:pPr>
            <a:r>
              <a:rPr lang="da-DK" sz="2400" dirty="0">
                <a:latin typeface="Calibri" panose="020F0502020204030204" pitchFamily="34" charset="0"/>
              </a:rPr>
              <a:t>Doç. Dr. İlker Murat </a:t>
            </a:r>
            <a:r>
              <a:rPr lang="da-DK" sz="2400" dirty="0" smtClean="0">
                <a:latin typeface="Calibri" panose="020F0502020204030204" pitchFamily="34" charset="0"/>
              </a:rPr>
              <a:t>AR</a:t>
            </a:r>
            <a:endParaRPr lang="tr-TR" sz="2400" dirty="0" smtClean="0">
              <a:latin typeface="Calibri" panose="020F0502020204030204" pitchFamily="34" charset="0"/>
            </a:endParaRPr>
          </a:p>
          <a:p>
            <a:pPr marL="342900" indent="-342900" algn="just" fontAlgn="base">
              <a:buFont typeface="Wingdings" panose="05000000000000000000" pitchFamily="2" charset="2"/>
              <a:buChar char="v"/>
            </a:pPr>
            <a:r>
              <a:rPr lang="tr-TR" sz="2400" dirty="0" smtClean="0">
                <a:latin typeface="Calibri" panose="020F0502020204030204" pitchFamily="34" charset="0"/>
              </a:rPr>
              <a:t>Hakan ÜLKEN</a:t>
            </a:r>
          </a:p>
          <a:p>
            <a:pPr marL="342900" indent="-342900" algn="just" fontAlgn="base">
              <a:buFont typeface="Wingdings" panose="05000000000000000000" pitchFamily="2" charset="2"/>
              <a:buChar char="v"/>
            </a:pPr>
            <a:r>
              <a:rPr lang="tr-TR" sz="2400" dirty="0">
                <a:latin typeface="Calibri" panose="020F0502020204030204" pitchFamily="34" charset="0"/>
              </a:rPr>
              <a:t>Adem CEYLAN</a:t>
            </a:r>
          </a:p>
          <a:p>
            <a:pPr algn="just" fontAlgn="base"/>
            <a:endParaRPr lang="en-US" sz="900" dirty="0">
              <a:latin typeface="Segoe UI" panose="020B0502040204020203" pitchFamily="34" charset="0"/>
            </a:endParaRPr>
          </a:p>
        </p:txBody>
      </p:sp>
      <p:sp>
        <p:nvSpPr>
          <p:cNvPr id="2" name="Metin kutusu 1"/>
          <p:cNvSpPr txBox="1"/>
          <p:nvPr/>
        </p:nvSpPr>
        <p:spPr>
          <a:xfrm>
            <a:off x="623392" y="445141"/>
            <a:ext cx="5688632" cy="830997"/>
          </a:xfrm>
          <a:prstGeom prst="rect">
            <a:avLst/>
          </a:prstGeom>
          <a:noFill/>
        </p:spPr>
        <p:txBody>
          <a:bodyPr wrap="square" rtlCol="0">
            <a:spAutoFit/>
          </a:bodyPr>
          <a:lstStyle/>
          <a:p>
            <a:r>
              <a:rPr lang="en-US" sz="2400" b="1" dirty="0">
                <a:solidFill>
                  <a:srgbClr val="F9D1A9"/>
                </a:solidFill>
                <a:latin typeface="Calibri" panose="020F0502020204030204" pitchFamily="34" charset="0"/>
              </a:rPr>
              <a:t>YÜKSEKÖĞRETIM KAL</a:t>
            </a:r>
            <a:r>
              <a:rPr lang="tr-TR" sz="2400" b="1" dirty="0">
                <a:solidFill>
                  <a:srgbClr val="F9D1A9"/>
                </a:solidFill>
                <a:latin typeface="Calibri" panose="020F0502020204030204" pitchFamily="34" charset="0"/>
              </a:rPr>
              <a:t>İ</a:t>
            </a:r>
            <a:r>
              <a:rPr lang="en-US" sz="2400" b="1" dirty="0">
                <a:solidFill>
                  <a:srgbClr val="F9D1A9"/>
                </a:solidFill>
                <a:latin typeface="Calibri" panose="020F0502020204030204" pitchFamily="34" charset="0"/>
              </a:rPr>
              <a:t>TE KURULU ÜYELER</a:t>
            </a:r>
            <a:r>
              <a:rPr lang="tr-TR" sz="2400" b="1" dirty="0">
                <a:solidFill>
                  <a:srgbClr val="F9D1A9"/>
                </a:solidFill>
                <a:latin typeface="Calibri" panose="020F0502020204030204" pitchFamily="34" charset="0"/>
              </a:rPr>
              <a:t>İ</a:t>
            </a:r>
          </a:p>
          <a:p>
            <a:endParaRPr lang="tr-TR" sz="2400" dirty="0"/>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28800"/>
            <a:ext cx="5174351" cy="2703019"/>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000" smtClean="0"/>
              <a:pPr/>
              <a:t>8</a:t>
            </a:fld>
            <a:endParaRPr lang="tr-TR" sz="2000" dirty="0"/>
          </a:p>
        </p:txBody>
      </p:sp>
    </p:spTree>
    <p:extLst>
      <p:ext uri="{BB962C8B-B14F-4D97-AF65-F5344CB8AC3E}">
        <p14:creationId xmlns:p14="http://schemas.microsoft.com/office/powerpoint/2010/main" val="39127436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14" name="Unvan 1"/>
          <p:cNvSpPr>
            <a:spLocks noGrp="1"/>
          </p:cNvSpPr>
          <p:nvPr>
            <p:ph type="title"/>
          </p:nvPr>
        </p:nvSpPr>
        <p:spPr>
          <a:xfrm>
            <a:off x="1343472" y="247409"/>
            <a:ext cx="11093491" cy="637033"/>
          </a:xfrm>
        </p:spPr>
        <p:txBody>
          <a:bodyPr>
            <a:noAutofit/>
          </a:bodyPr>
          <a:lstStyle/>
          <a:p>
            <a:pPr algn="ctr"/>
            <a:r>
              <a:rPr lang="tr-TR" sz="3200" b="1" dirty="0" smtClean="0">
                <a:solidFill>
                  <a:srgbClr val="F9D1A9"/>
                </a:solidFill>
                <a:latin typeface="Calibri" panose="020F0502020204030204" pitchFamily="34" charset="0"/>
              </a:rPr>
              <a:t>Yüksek Öğretim Kalite Kurulunun Görevleri</a:t>
            </a:r>
            <a:endParaRPr lang="en-US" sz="3200" b="1" dirty="0">
              <a:solidFill>
                <a:srgbClr val="F9D1A9"/>
              </a:solidFill>
              <a:latin typeface="Calibri" panose="020F0502020204030204" pitchFamily="34" charset="0"/>
            </a:endParaRPr>
          </a:p>
        </p:txBody>
      </p:sp>
      <p:sp>
        <p:nvSpPr>
          <p:cNvPr id="15" name="İçerik Yer Tutucusu 2"/>
          <p:cNvSpPr txBox="1">
            <a:spLocks/>
          </p:cNvSpPr>
          <p:nvPr/>
        </p:nvSpPr>
        <p:spPr>
          <a:xfrm>
            <a:off x="2181697" y="685665"/>
            <a:ext cx="9832867" cy="560647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tr-TR" sz="2400" dirty="0" smtClean="0">
                <a:solidFill>
                  <a:schemeClr val="tx1"/>
                </a:solidFill>
                <a:latin typeface="Calibri" panose="020F0502020204030204" pitchFamily="34" charset="0"/>
              </a:rPr>
              <a:t>a) K</a:t>
            </a:r>
            <a:r>
              <a:rPr lang="en-US" sz="2400" dirty="0" err="1" smtClean="0">
                <a:solidFill>
                  <a:schemeClr val="tx1"/>
                </a:solidFill>
                <a:latin typeface="Calibri" panose="020F0502020204030204" pitchFamily="34" charset="0"/>
              </a:rPr>
              <a:t>alite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güvencesi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akreditasyon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ulusal</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politika</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stratejisini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tanımlamak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Genel</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Kurulun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onayına</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sunmak</a:t>
            </a:r>
            <a:r>
              <a:rPr lang="en-US" sz="2400" dirty="0" smtClean="0">
                <a:solidFill>
                  <a:schemeClr val="tx1"/>
                </a:solidFill>
                <a:latin typeface="Calibri" panose="020F0502020204030204" pitchFamily="34" charset="0"/>
              </a:rPr>
              <a:t>,  </a:t>
            </a:r>
            <a:endParaRPr lang="tr-TR" sz="2400" dirty="0" smtClean="0">
              <a:solidFill>
                <a:schemeClr val="tx1"/>
              </a:solidFill>
              <a:latin typeface="Calibri" panose="020F0502020204030204" pitchFamily="34" charset="0"/>
            </a:endParaRPr>
          </a:p>
          <a:p>
            <a:pPr marL="0" indent="0">
              <a:buNone/>
            </a:pPr>
            <a:r>
              <a:rPr lang="tr-TR" sz="2400" dirty="0" smtClean="0">
                <a:solidFill>
                  <a:schemeClr val="tx1"/>
                </a:solidFill>
                <a:latin typeface="Calibri" panose="020F0502020204030204" pitchFamily="34" charset="0"/>
              </a:rPr>
              <a:t>b) İ</a:t>
            </a:r>
            <a:r>
              <a:rPr lang="en-US" sz="2400" dirty="0" smtClean="0">
                <a:solidFill>
                  <a:schemeClr val="tx1"/>
                </a:solidFill>
                <a:latin typeface="Calibri" panose="020F0502020204030204" pitchFamily="34" charset="0"/>
              </a:rPr>
              <a:t>ç </a:t>
            </a:r>
            <a:r>
              <a:rPr lang="en-US" sz="2400" dirty="0" err="1" smtClean="0">
                <a:solidFill>
                  <a:schemeClr val="tx1"/>
                </a:solidFill>
                <a:latin typeface="Calibri" panose="020F0502020204030204" pitchFamily="34" charset="0"/>
              </a:rPr>
              <a:t>kalite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güvence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sistemlerinin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kurulmasını</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desteklemek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bu</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konuda</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yükseköğretim</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kurumlarına</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rehberlik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etmek</a:t>
            </a:r>
            <a:r>
              <a:rPr lang="en-US" sz="2400" dirty="0" smtClean="0">
                <a:solidFill>
                  <a:schemeClr val="tx1"/>
                </a:solidFill>
                <a:latin typeface="Calibri" panose="020F0502020204030204" pitchFamily="34" charset="0"/>
              </a:rPr>
              <a:t>,  </a:t>
            </a:r>
            <a:endParaRPr lang="tr-TR" sz="2400" dirty="0" smtClean="0">
              <a:solidFill>
                <a:schemeClr val="tx1"/>
              </a:solidFill>
              <a:latin typeface="Calibri" panose="020F0502020204030204" pitchFamily="34" charset="0"/>
            </a:endParaRPr>
          </a:p>
          <a:p>
            <a:pPr marL="0" indent="0">
              <a:buNone/>
            </a:pPr>
            <a:r>
              <a:rPr lang="tr-TR" sz="2400" dirty="0" smtClean="0">
                <a:solidFill>
                  <a:schemeClr val="tx1"/>
                </a:solidFill>
                <a:latin typeface="Calibri" panose="020F0502020204030204" pitchFamily="34" charset="0"/>
              </a:rPr>
              <a:t>c) </a:t>
            </a:r>
            <a:r>
              <a:rPr lang="en-US" sz="2400" dirty="0" err="1" smtClean="0">
                <a:solidFill>
                  <a:schemeClr val="tx1"/>
                </a:solidFill>
                <a:latin typeface="Calibri" panose="020F0502020204030204" pitchFamily="34" charset="0"/>
              </a:rPr>
              <a:t>Kalite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kültürünün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geliştirilmesi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yaygınlaştırılması</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için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eğitim</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toplantı</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çalıştay</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benzeri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faaliyetlerde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bulunmak</a:t>
            </a:r>
            <a:r>
              <a:rPr lang="en-US" sz="2400" dirty="0" smtClean="0">
                <a:solidFill>
                  <a:schemeClr val="tx1"/>
                </a:solidFill>
                <a:latin typeface="Calibri" panose="020F0502020204030204" pitchFamily="34" charset="0"/>
              </a:rPr>
              <a:t>,  </a:t>
            </a:r>
            <a:endParaRPr lang="tr-TR" sz="2400" dirty="0" smtClean="0">
              <a:solidFill>
                <a:schemeClr val="tx1"/>
              </a:solidFill>
              <a:latin typeface="Calibri" panose="020F0502020204030204" pitchFamily="34" charset="0"/>
            </a:endParaRPr>
          </a:p>
          <a:p>
            <a:pPr marL="0" indent="0">
              <a:buNone/>
            </a:pPr>
            <a:r>
              <a:rPr lang="tr-TR" sz="2400" dirty="0" smtClean="0">
                <a:solidFill>
                  <a:schemeClr val="tx1"/>
                </a:solidFill>
                <a:latin typeface="Calibri" panose="020F0502020204030204" pitchFamily="34" charset="0"/>
              </a:rPr>
              <a:t>d) </a:t>
            </a:r>
            <a:r>
              <a:rPr lang="en-US" sz="2400" dirty="0" err="1" smtClean="0">
                <a:solidFill>
                  <a:schemeClr val="tx1"/>
                </a:solidFill>
                <a:latin typeface="Calibri" panose="020F0502020204030204" pitchFamily="34" charset="0"/>
              </a:rPr>
              <a:t>Ulusal</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uluslararası</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düzeyde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yükseköğretim</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kalite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güvence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sistemleri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ile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ilgili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çalışmaları</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izlemek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ulusal</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uluslararası</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düzeyde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ortak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çalışmalar</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gerçekleştirmek</a:t>
            </a:r>
            <a:r>
              <a:rPr lang="en-US" sz="2400" dirty="0" smtClean="0">
                <a:solidFill>
                  <a:schemeClr val="tx1"/>
                </a:solidFill>
                <a:latin typeface="Calibri" panose="020F0502020204030204" pitchFamily="34" charset="0"/>
              </a:rPr>
              <a:t>,  </a:t>
            </a:r>
            <a:endParaRPr lang="tr-TR" sz="2400" dirty="0" smtClean="0">
              <a:solidFill>
                <a:schemeClr val="tx1"/>
              </a:solidFill>
              <a:latin typeface="Calibri" panose="020F0502020204030204" pitchFamily="34" charset="0"/>
            </a:endParaRPr>
          </a:p>
          <a:p>
            <a:pPr marL="0" indent="0">
              <a:buNone/>
            </a:pPr>
            <a:r>
              <a:rPr lang="tr-TR" sz="2400" dirty="0" smtClean="0">
                <a:solidFill>
                  <a:schemeClr val="tx1"/>
                </a:solidFill>
                <a:latin typeface="Calibri" panose="020F0502020204030204" pitchFamily="34" charset="0"/>
              </a:rPr>
              <a:t>e) </a:t>
            </a:r>
            <a:r>
              <a:rPr lang="en-US" sz="2400" dirty="0" err="1" smtClean="0">
                <a:solidFill>
                  <a:schemeClr val="tx1"/>
                </a:solidFill>
                <a:latin typeface="Calibri" panose="020F0502020204030204" pitchFamily="34" charset="0"/>
              </a:rPr>
              <a:t>Dış</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değerlendirmede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akreditasyonda</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uygulanacak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ilkeleri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kalite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göstergelerini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kuralları</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belirleyerek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Genel</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Kurulun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onayına</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sunmak</a:t>
            </a:r>
            <a:r>
              <a:rPr lang="en-US" dirty="0" smtClean="0">
                <a:solidFill>
                  <a:schemeClr val="tx1"/>
                </a:solidFill>
                <a:latin typeface="Calibri" panose="020F0502020204030204" pitchFamily="34" charset="0"/>
              </a:rPr>
              <a:t>, </a:t>
            </a:r>
            <a:r>
              <a:rPr lang="en-US" dirty="0" smtClean="0">
                <a:latin typeface="Calibri" panose="020F0502020204030204" pitchFamily="34" charset="0"/>
              </a:rPr>
              <a:t> </a:t>
            </a:r>
            <a:endParaRPr lang="en-US" dirty="0">
              <a:latin typeface="Calibri" panose="020F0502020204030204" pitchFamily="34" charset="0"/>
            </a:endParaRPr>
          </a:p>
        </p:txBody>
      </p:sp>
      <p:pic>
        <p:nvPicPr>
          <p:cNvPr id="16" name="Picture 2" descr="http://www.memurlar.net/common/news/images/527641/headli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68" y="2564904"/>
            <a:ext cx="2097197" cy="1303173"/>
          </a:xfrm>
          <a:prstGeom prst="rect">
            <a:avLst/>
          </a:prstGeom>
          <a:noFill/>
          <a:extLst>
            <a:ext uri="{909E8E84-426E-40DD-AFC4-6F175D3DCCD1}">
              <a14:hiddenFill xmlns:a14="http://schemas.microsoft.com/office/drawing/2010/main">
                <a:solidFill>
                  <a:srgbClr val="FFFFFF"/>
                </a:solidFill>
              </a14:hiddenFill>
            </a:ext>
          </a:extLst>
        </p:spPr>
      </p:pic>
      <p:sp>
        <p:nvSpPr>
          <p:cNvPr id="10" name="Slayt Numarası Yer Tutucusu 9"/>
          <p:cNvSpPr>
            <a:spLocks noGrp="1"/>
          </p:cNvSpPr>
          <p:nvPr>
            <p:ph type="sldNum" sz="quarter" idx="12"/>
          </p:nvPr>
        </p:nvSpPr>
        <p:spPr/>
        <p:txBody>
          <a:bodyPr/>
          <a:lstStyle/>
          <a:p>
            <a:fld id="{AC786528-2F04-457D-8FED-47AA3420C7EB}" type="slidenum">
              <a:rPr lang="tr-TR" sz="2400" smtClean="0"/>
              <a:pPr/>
              <a:t>9</a:t>
            </a:fld>
            <a:endParaRPr lang="tr-TR" sz="2400" dirty="0"/>
          </a:p>
        </p:txBody>
      </p:sp>
    </p:spTree>
    <p:extLst>
      <p:ext uri="{BB962C8B-B14F-4D97-AF65-F5344CB8AC3E}">
        <p14:creationId xmlns:p14="http://schemas.microsoft.com/office/powerpoint/2010/main" val="398688673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3" name="type.wav"/>
          </p:stSnd>
        </p:sndAc>
      </p:transition>
    </mc:Choice>
    <mc:Fallback xmlns="">
      <p:transition spd="slow">
        <p:random/>
        <p:sndAc>
          <p:stSnd>
            <p:snd r:embed="rId6" name="type.wav"/>
          </p:stSnd>
        </p:sndAc>
      </p:transition>
    </mc:Fallback>
  </mc:AlternateContent>
  <p:timing>
    <p:tnLst>
      <p:par>
        <p:cTn id="1" dur="indefinite" restart="never" nodeType="tmRoot"/>
      </p:par>
    </p:tn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6346</TotalTime>
  <Words>4619</Words>
  <Application>Microsoft Office PowerPoint</Application>
  <PresentationFormat>Geniş ekran</PresentationFormat>
  <Paragraphs>835</Paragraphs>
  <Slides>73</Slides>
  <Notes>4</Notes>
  <HiddenSlides>0</HiddenSlides>
  <MMClips>0</MMClips>
  <ScaleCrop>false</ScaleCrop>
  <HeadingPairs>
    <vt:vector size="8" baseType="variant">
      <vt:variant>
        <vt:lpstr>Kullanılan Yazı Tipleri</vt:lpstr>
      </vt:variant>
      <vt:variant>
        <vt:i4>10</vt:i4>
      </vt:variant>
      <vt:variant>
        <vt:lpstr>Tema</vt:lpstr>
      </vt:variant>
      <vt:variant>
        <vt:i4>1</vt:i4>
      </vt:variant>
      <vt:variant>
        <vt:lpstr>Eklenmiş OLE Hizmet Programları</vt:lpstr>
      </vt:variant>
      <vt:variant>
        <vt:i4>1</vt:i4>
      </vt:variant>
      <vt:variant>
        <vt:lpstr>Slayt Başlıkları</vt:lpstr>
      </vt:variant>
      <vt:variant>
        <vt:i4>73</vt:i4>
      </vt:variant>
    </vt:vector>
  </HeadingPairs>
  <TitlesOfParts>
    <vt:vector size="85" baseType="lpstr">
      <vt:lpstr>Angsana New</vt:lpstr>
      <vt:lpstr>Arial</vt:lpstr>
      <vt:lpstr>Calibri</vt:lpstr>
      <vt:lpstr>Century Gothic</vt:lpstr>
      <vt:lpstr>Harlow Solid Italic</vt:lpstr>
      <vt:lpstr>Segoe UI</vt:lpstr>
      <vt:lpstr>Times New Roman</vt:lpstr>
      <vt:lpstr>Vijaya</vt:lpstr>
      <vt:lpstr>Wingdings</vt:lpstr>
      <vt:lpstr>Wingdings 3</vt:lpstr>
      <vt:lpstr>Dilim</vt:lpstr>
      <vt:lpstr>Sunu</vt:lpstr>
      <vt:lpstr>KALİTE KOORDİNASYON BİRİMİ asbü 2018 KALİTE GÜVENCE SİSTEMİ</vt:lpstr>
      <vt:lpstr>SUNUM İÇERİĞİ </vt:lpstr>
      <vt:lpstr>PowerPoint Sunusu</vt:lpstr>
      <vt:lpstr>PowerPoint Sunusu</vt:lpstr>
      <vt:lpstr>YÜKSEKÖĞRETİM KALİTE GÜVENCESİ YÖNETMELİĞİ:</vt:lpstr>
      <vt:lpstr>YÜKSEKÖĞRETİM KALİTE GÜVENCESİ YÖNETMELİĞİ:</vt:lpstr>
      <vt:lpstr>PowerPoint Sunusu</vt:lpstr>
      <vt:lpstr>PowerPoint Sunusu</vt:lpstr>
      <vt:lpstr>Yüksek Öğretim Kalite Kurulunun Görevleri</vt:lpstr>
      <vt:lpstr>Yüksek Öğretim Kalite Kurulunun Görevleri</vt:lpstr>
      <vt:lpstr>Yüksek Öğretim Kalite Kurulunun Görevleri</vt:lpstr>
      <vt:lpstr>YÜKSEKÖĞRETİM KALİTE GÜVENCESİ YÖNETMELİĞİ:</vt:lpstr>
      <vt:lpstr>YÜKSEKÖĞRETİM KALİTE GÜVENCESİ YÖNETMELİĞİ:</vt:lpstr>
      <vt:lpstr>PowerPoint Sunusu</vt:lpstr>
      <vt:lpstr>PowerPoint Sunusu</vt:lpstr>
      <vt:lpstr>  ASBÜ Kalite Komisyonunun Görevleri </vt:lpstr>
      <vt:lpstr>  ASBÜ Kalite Komisyonunun Görevleri </vt:lpstr>
      <vt:lpstr>PowerPoint Sunusu</vt:lpstr>
      <vt:lpstr>KOMİSYON GÖREV TANIMLARI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Mış gibi yapmamak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İç Değerlendirme Raporlarının Kapsamı  </vt:lpstr>
      <vt:lpstr>İç Değerlendirme  Raporlarının Kapsamı  </vt:lpstr>
      <vt:lpstr>PowerPoint Sunusu</vt:lpstr>
      <vt:lpstr>Dış değerlendirme süreci   </vt:lpstr>
      <vt:lpstr>Dış değerlendirme süreci  </vt:lpstr>
      <vt:lpstr>PowerPoint Sunusu</vt:lpstr>
      <vt:lpstr> YÖKAK SİSTEMi (Yükseköğretim Kurulu Yeterlilikler, Kalite Güvencesi ve Akreditasyon KomisyonU)  https://yonetim.yokak.gov.tr/account/login</vt:lpstr>
      <vt:lpstr>PowerPoint Sunusu</vt:lpstr>
      <vt:lpstr>Dış değerlendirme süreci ve takvimi  </vt:lpstr>
      <vt:lpstr>Dış değerlendirme süreci ve takvimi  </vt:lpstr>
      <vt:lpstr>PowerPoint Sunusu</vt:lpstr>
      <vt:lpstr>PowerPoint Sunusu</vt:lpstr>
      <vt:lpstr>PowerPoint Sunusu</vt:lpstr>
      <vt:lpstr>PowerPoint Sunusu</vt:lpstr>
      <vt:lpstr>PowerPoint Sunusu</vt:lpstr>
      <vt:lpstr>PowerPoint Sunusu</vt:lpstr>
      <vt:lpstr>     Dinlediğiniz için teşekkür ederiz…</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KBB ORGANİZASYON ŞEMASI</dc:title>
  <dc:creator>ozgur.ozden</dc:creator>
  <cp:lastModifiedBy>Raziye Turkeli</cp:lastModifiedBy>
  <cp:revision>774</cp:revision>
  <cp:lastPrinted>2016-03-23T08:13:40Z</cp:lastPrinted>
  <dcterms:created xsi:type="dcterms:W3CDTF">2010-06-25T07:05:29Z</dcterms:created>
  <dcterms:modified xsi:type="dcterms:W3CDTF">2018-10-18T05:55:59Z</dcterms:modified>
</cp:coreProperties>
</file>