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10" r:id="rId1"/>
  </p:sldMasterIdLst>
  <p:notesMasterIdLst>
    <p:notesMasterId r:id="rId54"/>
  </p:notesMasterIdLst>
  <p:sldIdLst>
    <p:sldId id="594" r:id="rId2"/>
    <p:sldId id="595" r:id="rId3"/>
    <p:sldId id="622" r:id="rId4"/>
    <p:sldId id="549" r:id="rId5"/>
    <p:sldId id="450" r:id="rId6"/>
    <p:sldId id="562" r:id="rId7"/>
    <p:sldId id="563" r:id="rId8"/>
    <p:sldId id="564" r:id="rId9"/>
    <p:sldId id="565" r:id="rId10"/>
    <p:sldId id="640" r:id="rId11"/>
    <p:sldId id="642" r:id="rId12"/>
    <p:sldId id="566" r:id="rId13"/>
    <p:sldId id="629" r:id="rId14"/>
    <p:sldId id="630" r:id="rId15"/>
    <p:sldId id="567" r:id="rId16"/>
    <p:sldId id="631" r:id="rId17"/>
    <p:sldId id="632" r:id="rId18"/>
    <p:sldId id="633" r:id="rId19"/>
    <p:sldId id="634" r:id="rId20"/>
    <p:sldId id="635" r:id="rId21"/>
    <p:sldId id="636" r:id="rId22"/>
    <p:sldId id="637" r:id="rId23"/>
    <p:sldId id="638" r:id="rId24"/>
    <p:sldId id="639" r:id="rId25"/>
    <p:sldId id="572" r:id="rId26"/>
    <p:sldId id="573" r:id="rId27"/>
    <p:sldId id="574" r:id="rId28"/>
    <p:sldId id="575" r:id="rId29"/>
    <p:sldId id="576" r:id="rId30"/>
    <p:sldId id="577" r:id="rId31"/>
    <p:sldId id="578" r:id="rId32"/>
    <p:sldId id="579" r:id="rId33"/>
    <p:sldId id="580" r:id="rId34"/>
    <p:sldId id="581" r:id="rId35"/>
    <p:sldId id="582" r:id="rId36"/>
    <p:sldId id="583" r:id="rId37"/>
    <p:sldId id="589" r:id="rId38"/>
    <p:sldId id="600" r:id="rId39"/>
    <p:sldId id="601" r:id="rId40"/>
    <p:sldId id="602" r:id="rId41"/>
    <p:sldId id="616" r:id="rId42"/>
    <p:sldId id="617" r:id="rId43"/>
    <p:sldId id="618" r:id="rId44"/>
    <p:sldId id="619" r:id="rId45"/>
    <p:sldId id="620" r:id="rId46"/>
    <p:sldId id="621" r:id="rId47"/>
    <p:sldId id="624" r:id="rId48"/>
    <p:sldId id="623" r:id="rId49"/>
    <p:sldId id="625" r:id="rId50"/>
    <p:sldId id="626" r:id="rId51"/>
    <p:sldId id="627" r:id="rId52"/>
    <p:sldId id="439" r:id="rId53"/>
  </p:sldIdLst>
  <p:sldSz cx="9144000" cy="6858000" type="screen4x3"/>
  <p:notesSz cx="6858000" cy="9144000"/>
  <p:defaultTextStyle>
    <a:defPPr>
      <a:defRPr lang="tr-TR"/>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81E46"/>
    <a:srgbClr val="F9D1A9"/>
    <a:srgbClr val="D83486"/>
    <a:srgbClr val="9933FF"/>
    <a:srgbClr val="FFFF0D"/>
    <a:srgbClr val="EF4111"/>
    <a:srgbClr val="3643BA"/>
    <a:srgbClr val="F3850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7853C-536D-4A76-A0AE-DD22124D55A5}" styleName="Tema Uygulanmış Stil 1 - Vurgu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205" autoAdjust="0"/>
    <p:restoredTop sz="95167" autoAdjust="0"/>
  </p:normalViewPr>
  <p:slideViewPr>
    <p:cSldViewPr>
      <p:cViewPr varScale="1">
        <p:scale>
          <a:sx n="111" d="100"/>
          <a:sy n="111" d="100"/>
        </p:scale>
        <p:origin x="684" y="7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B876009-446F-482E-9DE6-B6A3DAFEFA4A}" type="doc">
      <dgm:prSet loTypeId="urn:microsoft.com/office/officeart/2005/8/layout/equation2" loCatId="relationship" qsTypeId="urn:microsoft.com/office/officeart/2005/8/quickstyle/simple1" qsCatId="simple" csTypeId="urn:microsoft.com/office/officeart/2005/8/colors/accent1_2" csCatId="accent1" phldr="1"/>
      <dgm:spPr/>
    </dgm:pt>
    <dgm:pt modelId="{78FA3F7E-3C14-47F2-90A9-39AB50F19F09}">
      <dgm:prSet phldrT="[Metin]"/>
      <dgm:spPr>
        <a:solidFill>
          <a:srgbClr val="781E46"/>
        </a:solidFill>
      </dgm:spPr>
      <dgm:t>
        <a:bodyPr/>
        <a:lstStyle/>
        <a:p>
          <a:r>
            <a:rPr lang="tr-TR" b="1" dirty="0" smtClean="0">
              <a:solidFill>
                <a:srgbClr val="66FF33"/>
              </a:solidFill>
              <a:latin typeface="Comic Sans MS" pitchFamily="66" charset="0"/>
            </a:rPr>
            <a:t>GELİR</a:t>
          </a:r>
          <a:endParaRPr lang="tr-TR" b="1" dirty="0">
            <a:solidFill>
              <a:srgbClr val="66FF33"/>
            </a:solidFill>
            <a:latin typeface="Comic Sans MS" pitchFamily="66" charset="0"/>
          </a:endParaRPr>
        </a:p>
      </dgm:t>
    </dgm:pt>
    <dgm:pt modelId="{C1B85D28-C3E3-4E66-947C-1282B4FBA781}" type="parTrans" cxnId="{C39D656D-5D2A-40CF-91B3-0449287311B1}">
      <dgm:prSet/>
      <dgm:spPr/>
      <dgm:t>
        <a:bodyPr/>
        <a:lstStyle/>
        <a:p>
          <a:endParaRPr lang="tr-TR"/>
        </a:p>
      </dgm:t>
    </dgm:pt>
    <dgm:pt modelId="{59F3BD4E-605B-4A0E-83EA-361425465D65}" type="sibTrans" cxnId="{C39D656D-5D2A-40CF-91B3-0449287311B1}">
      <dgm:prSet/>
      <dgm:spPr>
        <a:solidFill>
          <a:srgbClr val="781E46"/>
        </a:solidFill>
      </dgm:spPr>
      <dgm:t>
        <a:bodyPr/>
        <a:lstStyle/>
        <a:p>
          <a:endParaRPr lang="tr-TR">
            <a:solidFill>
              <a:srgbClr val="781E46"/>
            </a:solidFill>
          </a:endParaRPr>
        </a:p>
      </dgm:t>
    </dgm:pt>
    <dgm:pt modelId="{6A1A23CB-EE33-4109-BA54-C988AA19E9CD}">
      <dgm:prSet phldrT="[Metin]"/>
      <dgm:spPr>
        <a:solidFill>
          <a:srgbClr val="781E46"/>
        </a:solidFill>
      </dgm:spPr>
      <dgm:t>
        <a:bodyPr/>
        <a:lstStyle/>
        <a:p>
          <a:r>
            <a:rPr lang="tr-TR" b="1" dirty="0" smtClean="0">
              <a:solidFill>
                <a:srgbClr val="FFC000"/>
              </a:solidFill>
              <a:latin typeface="Comic Sans MS" pitchFamily="66" charset="0"/>
            </a:rPr>
            <a:t>GİDER</a:t>
          </a:r>
          <a:endParaRPr lang="tr-TR" b="1" dirty="0">
            <a:solidFill>
              <a:srgbClr val="FFC000"/>
            </a:solidFill>
            <a:latin typeface="Comic Sans MS" pitchFamily="66" charset="0"/>
          </a:endParaRPr>
        </a:p>
      </dgm:t>
    </dgm:pt>
    <dgm:pt modelId="{876D763B-748F-4EF6-97E5-3D9782E3C609}" type="parTrans" cxnId="{B41B563C-B1E7-488F-887F-CCDB4384095A}">
      <dgm:prSet/>
      <dgm:spPr/>
      <dgm:t>
        <a:bodyPr/>
        <a:lstStyle/>
        <a:p>
          <a:endParaRPr lang="tr-TR"/>
        </a:p>
      </dgm:t>
    </dgm:pt>
    <dgm:pt modelId="{D34ED514-C7A4-452E-AA74-9E1E75ED1428}" type="sibTrans" cxnId="{B41B563C-B1E7-488F-887F-CCDB4384095A}">
      <dgm:prSet/>
      <dgm:spPr>
        <a:solidFill>
          <a:srgbClr val="781E46"/>
        </a:solidFill>
      </dgm:spPr>
      <dgm:t>
        <a:bodyPr/>
        <a:lstStyle/>
        <a:p>
          <a:endParaRPr lang="tr-TR"/>
        </a:p>
      </dgm:t>
    </dgm:pt>
    <dgm:pt modelId="{B2EF41C9-FB7A-464B-9E56-42695456C47C}">
      <dgm:prSet phldrT="[Metin]" custT="1"/>
      <dgm:spPr>
        <a:solidFill>
          <a:srgbClr val="781E46"/>
        </a:solidFill>
      </dgm:spPr>
      <dgm:t>
        <a:bodyPr/>
        <a:lstStyle/>
        <a:p>
          <a:r>
            <a:rPr lang="tr-TR" sz="2800" b="1" dirty="0" smtClean="0">
              <a:solidFill>
                <a:srgbClr val="F9D1A9"/>
              </a:solidFill>
              <a:latin typeface="Comic Sans MS" pitchFamily="66" charset="0"/>
            </a:rPr>
            <a:t>BÜTÇE = BELGE</a:t>
          </a:r>
          <a:endParaRPr lang="tr-TR" sz="2800" b="1" dirty="0">
            <a:solidFill>
              <a:srgbClr val="F9D1A9"/>
            </a:solidFill>
            <a:latin typeface="Comic Sans MS" pitchFamily="66" charset="0"/>
          </a:endParaRPr>
        </a:p>
      </dgm:t>
    </dgm:pt>
    <dgm:pt modelId="{9EC2B612-E834-4857-9034-B188EEE1E1E1}" type="parTrans" cxnId="{DED3A526-1FBD-449F-BBAB-4AFFDC2117AC}">
      <dgm:prSet/>
      <dgm:spPr/>
      <dgm:t>
        <a:bodyPr/>
        <a:lstStyle/>
        <a:p>
          <a:endParaRPr lang="tr-TR"/>
        </a:p>
      </dgm:t>
    </dgm:pt>
    <dgm:pt modelId="{62DA37F7-3FCE-4E76-ADB6-F1C4762625A2}" type="sibTrans" cxnId="{DED3A526-1FBD-449F-BBAB-4AFFDC2117AC}">
      <dgm:prSet/>
      <dgm:spPr/>
      <dgm:t>
        <a:bodyPr/>
        <a:lstStyle/>
        <a:p>
          <a:endParaRPr lang="tr-TR"/>
        </a:p>
      </dgm:t>
    </dgm:pt>
    <dgm:pt modelId="{476761F3-A2C8-4F5E-B66E-6C2E13191C8A}" type="pres">
      <dgm:prSet presAssocID="{6B876009-446F-482E-9DE6-B6A3DAFEFA4A}" presName="Name0" presStyleCnt="0">
        <dgm:presLayoutVars>
          <dgm:dir/>
          <dgm:resizeHandles val="exact"/>
        </dgm:presLayoutVars>
      </dgm:prSet>
      <dgm:spPr/>
    </dgm:pt>
    <dgm:pt modelId="{A9BB85FD-E97D-4DD0-9537-4662486D221C}" type="pres">
      <dgm:prSet presAssocID="{6B876009-446F-482E-9DE6-B6A3DAFEFA4A}" presName="vNodes" presStyleCnt="0"/>
      <dgm:spPr/>
    </dgm:pt>
    <dgm:pt modelId="{21F59711-0A64-4EFB-B63B-033FBF526867}" type="pres">
      <dgm:prSet presAssocID="{78FA3F7E-3C14-47F2-90A9-39AB50F19F09}" presName="node" presStyleLbl="node1" presStyleIdx="0" presStyleCnt="3" custLinFactNeighborX="684" custLinFactNeighborY="-946">
        <dgm:presLayoutVars>
          <dgm:bulletEnabled val="1"/>
        </dgm:presLayoutVars>
      </dgm:prSet>
      <dgm:spPr/>
      <dgm:t>
        <a:bodyPr/>
        <a:lstStyle/>
        <a:p>
          <a:endParaRPr lang="tr-TR"/>
        </a:p>
      </dgm:t>
    </dgm:pt>
    <dgm:pt modelId="{F52CDFC2-2281-41F0-AF31-ED5F7C54EA2B}" type="pres">
      <dgm:prSet presAssocID="{59F3BD4E-605B-4A0E-83EA-361425465D65}" presName="spacerT" presStyleCnt="0"/>
      <dgm:spPr/>
    </dgm:pt>
    <dgm:pt modelId="{7B3008C4-2A09-4D15-9F92-1B9C8328C69E}" type="pres">
      <dgm:prSet presAssocID="{59F3BD4E-605B-4A0E-83EA-361425465D65}" presName="sibTrans" presStyleLbl="sibTrans2D1" presStyleIdx="0" presStyleCnt="2"/>
      <dgm:spPr/>
      <dgm:t>
        <a:bodyPr/>
        <a:lstStyle/>
        <a:p>
          <a:endParaRPr lang="tr-TR"/>
        </a:p>
      </dgm:t>
    </dgm:pt>
    <dgm:pt modelId="{03BCE7DD-7CD0-47ED-81B3-8196622B5325}" type="pres">
      <dgm:prSet presAssocID="{59F3BD4E-605B-4A0E-83EA-361425465D65}" presName="spacerB" presStyleCnt="0"/>
      <dgm:spPr/>
    </dgm:pt>
    <dgm:pt modelId="{5609D5C8-BB9F-4522-BAE6-01462A05C2DC}" type="pres">
      <dgm:prSet presAssocID="{6A1A23CB-EE33-4109-BA54-C988AA19E9CD}" presName="node" presStyleLbl="node1" presStyleIdx="1" presStyleCnt="3">
        <dgm:presLayoutVars>
          <dgm:bulletEnabled val="1"/>
        </dgm:presLayoutVars>
      </dgm:prSet>
      <dgm:spPr/>
      <dgm:t>
        <a:bodyPr/>
        <a:lstStyle/>
        <a:p>
          <a:endParaRPr lang="tr-TR"/>
        </a:p>
      </dgm:t>
    </dgm:pt>
    <dgm:pt modelId="{8F3FC7BB-6933-4B54-AED9-4E58DC71A3B3}" type="pres">
      <dgm:prSet presAssocID="{6B876009-446F-482E-9DE6-B6A3DAFEFA4A}" presName="sibTransLast" presStyleLbl="sibTrans2D1" presStyleIdx="1" presStyleCnt="2"/>
      <dgm:spPr/>
      <dgm:t>
        <a:bodyPr/>
        <a:lstStyle/>
        <a:p>
          <a:endParaRPr lang="tr-TR"/>
        </a:p>
      </dgm:t>
    </dgm:pt>
    <dgm:pt modelId="{9B2BE049-5578-4167-AEC7-17CA691790A1}" type="pres">
      <dgm:prSet presAssocID="{6B876009-446F-482E-9DE6-B6A3DAFEFA4A}" presName="connectorText" presStyleLbl="sibTrans2D1" presStyleIdx="1" presStyleCnt="2"/>
      <dgm:spPr/>
      <dgm:t>
        <a:bodyPr/>
        <a:lstStyle/>
        <a:p>
          <a:endParaRPr lang="tr-TR"/>
        </a:p>
      </dgm:t>
    </dgm:pt>
    <dgm:pt modelId="{E0960C75-C6E5-41EB-8BF3-32D8A8004908}" type="pres">
      <dgm:prSet presAssocID="{6B876009-446F-482E-9DE6-B6A3DAFEFA4A}" presName="lastNode" presStyleLbl="node1" presStyleIdx="2" presStyleCnt="3" custScaleX="141594" custScaleY="67436">
        <dgm:presLayoutVars>
          <dgm:bulletEnabled val="1"/>
        </dgm:presLayoutVars>
      </dgm:prSet>
      <dgm:spPr/>
      <dgm:t>
        <a:bodyPr/>
        <a:lstStyle/>
        <a:p>
          <a:endParaRPr lang="tr-TR"/>
        </a:p>
      </dgm:t>
    </dgm:pt>
  </dgm:ptLst>
  <dgm:cxnLst>
    <dgm:cxn modelId="{7933AB76-F6D7-43DA-9676-F067120321B4}" type="presOf" srcId="{78FA3F7E-3C14-47F2-90A9-39AB50F19F09}" destId="{21F59711-0A64-4EFB-B63B-033FBF526867}" srcOrd="0" destOrd="0" presId="urn:microsoft.com/office/officeart/2005/8/layout/equation2"/>
    <dgm:cxn modelId="{F6B44952-6C4E-49DA-8A1A-B1F8FBAE53B5}" type="presOf" srcId="{6B876009-446F-482E-9DE6-B6A3DAFEFA4A}" destId="{476761F3-A2C8-4F5E-B66E-6C2E13191C8A}" srcOrd="0" destOrd="0" presId="urn:microsoft.com/office/officeart/2005/8/layout/equation2"/>
    <dgm:cxn modelId="{60C630BC-F091-4F62-B894-2F6DE8006D55}" type="presOf" srcId="{D34ED514-C7A4-452E-AA74-9E1E75ED1428}" destId="{8F3FC7BB-6933-4B54-AED9-4E58DC71A3B3}" srcOrd="0" destOrd="0" presId="urn:microsoft.com/office/officeart/2005/8/layout/equation2"/>
    <dgm:cxn modelId="{7C657FBB-F06B-4DB1-AA5E-14077C5DBCB9}" type="presOf" srcId="{D34ED514-C7A4-452E-AA74-9E1E75ED1428}" destId="{9B2BE049-5578-4167-AEC7-17CA691790A1}" srcOrd="1" destOrd="0" presId="urn:microsoft.com/office/officeart/2005/8/layout/equation2"/>
    <dgm:cxn modelId="{C39D656D-5D2A-40CF-91B3-0449287311B1}" srcId="{6B876009-446F-482E-9DE6-B6A3DAFEFA4A}" destId="{78FA3F7E-3C14-47F2-90A9-39AB50F19F09}" srcOrd="0" destOrd="0" parTransId="{C1B85D28-C3E3-4E66-947C-1282B4FBA781}" sibTransId="{59F3BD4E-605B-4A0E-83EA-361425465D65}"/>
    <dgm:cxn modelId="{0CD2BFC7-9D4B-446F-A3A3-CD400AEB879A}" type="presOf" srcId="{B2EF41C9-FB7A-464B-9E56-42695456C47C}" destId="{E0960C75-C6E5-41EB-8BF3-32D8A8004908}" srcOrd="0" destOrd="0" presId="urn:microsoft.com/office/officeart/2005/8/layout/equation2"/>
    <dgm:cxn modelId="{B41B563C-B1E7-488F-887F-CCDB4384095A}" srcId="{6B876009-446F-482E-9DE6-B6A3DAFEFA4A}" destId="{6A1A23CB-EE33-4109-BA54-C988AA19E9CD}" srcOrd="1" destOrd="0" parTransId="{876D763B-748F-4EF6-97E5-3D9782E3C609}" sibTransId="{D34ED514-C7A4-452E-AA74-9E1E75ED1428}"/>
    <dgm:cxn modelId="{4AC19FA5-3019-4199-B759-564BBDA171BC}" type="presOf" srcId="{59F3BD4E-605B-4A0E-83EA-361425465D65}" destId="{7B3008C4-2A09-4D15-9F92-1B9C8328C69E}" srcOrd="0" destOrd="0" presId="urn:microsoft.com/office/officeart/2005/8/layout/equation2"/>
    <dgm:cxn modelId="{DED3A526-1FBD-449F-BBAB-4AFFDC2117AC}" srcId="{6B876009-446F-482E-9DE6-B6A3DAFEFA4A}" destId="{B2EF41C9-FB7A-464B-9E56-42695456C47C}" srcOrd="2" destOrd="0" parTransId="{9EC2B612-E834-4857-9034-B188EEE1E1E1}" sibTransId="{62DA37F7-3FCE-4E76-ADB6-F1C4762625A2}"/>
    <dgm:cxn modelId="{4560A6B5-D7EB-470D-A4D4-FBE5936D4FD1}" type="presOf" srcId="{6A1A23CB-EE33-4109-BA54-C988AA19E9CD}" destId="{5609D5C8-BB9F-4522-BAE6-01462A05C2DC}" srcOrd="0" destOrd="0" presId="urn:microsoft.com/office/officeart/2005/8/layout/equation2"/>
    <dgm:cxn modelId="{D37FFB70-AD6B-4090-B0EA-430EE04C7FCC}" type="presParOf" srcId="{476761F3-A2C8-4F5E-B66E-6C2E13191C8A}" destId="{A9BB85FD-E97D-4DD0-9537-4662486D221C}" srcOrd="0" destOrd="0" presId="urn:microsoft.com/office/officeart/2005/8/layout/equation2"/>
    <dgm:cxn modelId="{EE43D554-4F61-47D1-A7B3-7B279D7E1634}" type="presParOf" srcId="{A9BB85FD-E97D-4DD0-9537-4662486D221C}" destId="{21F59711-0A64-4EFB-B63B-033FBF526867}" srcOrd="0" destOrd="0" presId="urn:microsoft.com/office/officeart/2005/8/layout/equation2"/>
    <dgm:cxn modelId="{1A386577-C3A8-4C13-A605-38FC52CEC07E}" type="presParOf" srcId="{A9BB85FD-E97D-4DD0-9537-4662486D221C}" destId="{F52CDFC2-2281-41F0-AF31-ED5F7C54EA2B}" srcOrd="1" destOrd="0" presId="urn:microsoft.com/office/officeart/2005/8/layout/equation2"/>
    <dgm:cxn modelId="{D1222974-3295-44AD-B6A9-50E792C80CC2}" type="presParOf" srcId="{A9BB85FD-E97D-4DD0-9537-4662486D221C}" destId="{7B3008C4-2A09-4D15-9F92-1B9C8328C69E}" srcOrd="2" destOrd="0" presId="urn:microsoft.com/office/officeart/2005/8/layout/equation2"/>
    <dgm:cxn modelId="{269864DE-DA78-44D0-A92D-7AA0AB44FA84}" type="presParOf" srcId="{A9BB85FD-E97D-4DD0-9537-4662486D221C}" destId="{03BCE7DD-7CD0-47ED-81B3-8196622B5325}" srcOrd="3" destOrd="0" presId="urn:microsoft.com/office/officeart/2005/8/layout/equation2"/>
    <dgm:cxn modelId="{F9A8049D-0236-48A4-A83F-4965842FDB9A}" type="presParOf" srcId="{A9BB85FD-E97D-4DD0-9537-4662486D221C}" destId="{5609D5C8-BB9F-4522-BAE6-01462A05C2DC}" srcOrd="4" destOrd="0" presId="urn:microsoft.com/office/officeart/2005/8/layout/equation2"/>
    <dgm:cxn modelId="{682E8B8C-D62F-44B1-8D37-FF7C456C29B0}" type="presParOf" srcId="{476761F3-A2C8-4F5E-B66E-6C2E13191C8A}" destId="{8F3FC7BB-6933-4B54-AED9-4E58DC71A3B3}" srcOrd="1" destOrd="0" presId="urn:microsoft.com/office/officeart/2005/8/layout/equation2"/>
    <dgm:cxn modelId="{1D6E4E94-E81B-4ED2-9F48-E8BB08E89FA0}" type="presParOf" srcId="{8F3FC7BB-6933-4B54-AED9-4E58DC71A3B3}" destId="{9B2BE049-5578-4167-AEC7-17CA691790A1}" srcOrd="0" destOrd="0" presId="urn:microsoft.com/office/officeart/2005/8/layout/equation2"/>
    <dgm:cxn modelId="{E5B55EFC-7AEA-4E6C-AD49-80D05FDE90B3}" type="presParOf" srcId="{476761F3-A2C8-4F5E-B66E-6C2E13191C8A}" destId="{E0960C75-C6E5-41EB-8BF3-32D8A8004908}" srcOrd="2" destOrd="0" presId="urn:microsoft.com/office/officeart/2005/8/layout/equati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Üstbilgi Yer Tutucusu"/>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tr-TR"/>
          </a:p>
        </p:txBody>
      </p:sp>
      <p:sp>
        <p:nvSpPr>
          <p:cNvPr id="3" name="2 Veri Yer Tutucusu"/>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EF6A6309-D3A3-46B7-8080-E4E612F590CF}" type="datetimeFigureOut">
              <a:rPr lang="tr-TR"/>
              <a:pPr>
                <a:defRPr/>
              </a:pPr>
              <a:t>8.10.2019</a:t>
            </a:fld>
            <a:endParaRPr lang="tr-TR"/>
          </a:p>
        </p:txBody>
      </p:sp>
      <p:sp>
        <p:nvSpPr>
          <p:cNvPr id="4" name="3 Slayt Görüntüsü Yer Tutucusu"/>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tr-TR" noProof="0"/>
          </a:p>
        </p:txBody>
      </p:sp>
      <p:sp>
        <p:nvSpPr>
          <p:cNvPr id="5" name="4 Not Yer Tutucusu"/>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tr-TR" noProof="0" smtClean="0"/>
              <a:t>Asıl metin stillerini düzenlemek için tıklatın</a:t>
            </a:r>
          </a:p>
          <a:p>
            <a:pPr lvl="1"/>
            <a:r>
              <a:rPr lang="tr-TR" noProof="0" smtClean="0"/>
              <a:t>İkinci düzey</a:t>
            </a:r>
          </a:p>
          <a:p>
            <a:pPr lvl="2"/>
            <a:r>
              <a:rPr lang="tr-TR" noProof="0" smtClean="0"/>
              <a:t>Üçüncü düzey</a:t>
            </a:r>
          </a:p>
          <a:p>
            <a:pPr lvl="3"/>
            <a:r>
              <a:rPr lang="tr-TR" noProof="0" smtClean="0"/>
              <a:t>Dördüncü düzey</a:t>
            </a:r>
          </a:p>
          <a:p>
            <a:pPr lvl="4"/>
            <a:r>
              <a:rPr lang="tr-TR" noProof="0" smtClean="0"/>
              <a:t>Beşinci düzey</a:t>
            </a:r>
            <a:endParaRPr lang="tr-TR" noProof="0"/>
          </a:p>
        </p:txBody>
      </p:sp>
      <p:sp>
        <p:nvSpPr>
          <p:cNvPr id="6" name="5 Altbilgi Yer Tutucusu"/>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tr-TR"/>
          </a:p>
        </p:txBody>
      </p:sp>
      <p:sp>
        <p:nvSpPr>
          <p:cNvPr id="7" name="6 Slayt Numarası Yer Tutucusu"/>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3B17DA69-E9C7-406B-A77E-EEEA1B90E451}" type="slidenum">
              <a:rPr lang="tr-TR"/>
              <a:pPr>
                <a:defRPr/>
              </a:pPr>
              <a:t>‹#›</a:t>
            </a:fld>
            <a:endParaRPr lang="tr-TR"/>
          </a:p>
        </p:txBody>
      </p:sp>
    </p:spTree>
    <p:extLst>
      <p:ext uri="{BB962C8B-B14F-4D97-AF65-F5344CB8AC3E}">
        <p14:creationId xmlns:p14="http://schemas.microsoft.com/office/powerpoint/2010/main" val="47524007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tr-TR" smtClean="0"/>
              <a:t>Asıl başlık stili için tıklatın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smtClean="0"/>
              <a:t>Asıl alt başlık stilini düzenlemek için tıklatın</a:t>
            </a:r>
            <a:endParaRPr lang="en-US" dirty="0"/>
          </a:p>
        </p:txBody>
      </p:sp>
      <p:sp>
        <p:nvSpPr>
          <p:cNvPr id="4" name="Date Placeholder 3"/>
          <p:cNvSpPr>
            <a:spLocks noGrp="1"/>
          </p:cNvSpPr>
          <p:nvPr>
            <p:ph type="dt" sz="half" idx="10"/>
          </p:nvPr>
        </p:nvSpPr>
        <p:spPr/>
        <p:txBody>
          <a:bodyPr/>
          <a:lstStyle/>
          <a:p>
            <a:pPr>
              <a:defRPr/>
            </a:pPr>
            <a:fld id="{D4E5EE79-5E8C-40B5-89E0-012C001384F9}" type="datetimeFigureOut">
              <a:rPr lang="tr-TR" smtClean="0"/>
              <a:pPr>
                <a:defRPr/>
              </a:pPr>
              <a:t>8.10.2019</a:t>
            </a:fld>
            <a:endParaRPr lang="tr-TR"/>
          </a:p>
        </p:txBody>
      </p:sp>
      <p:sp>
        <p:nvSpPr>
          <p:cNvPr id="5" name="Footer Placeholder 4"/>
          <p:cNvSpPr>
            <a:spLocks noGrp="1"/>
          </p:cNvSpPr>
          <p:nvPr>
            <p:ph type="ftr" sz="quarter" idx="11"/>
          </p:nvPr>
        </p:nvSpPr>
        <p:spPr/>
        <p:txBody>
          <a:bodyPr/>
          <a:lstStyle/>
          <a:p>
            <a:pPr>
              <a:defRPr/>
            </a:pPr>
            <a:endParaRPr lang="tr-TR"/>
          </a:p>
        </p:txBody>
      </p:sp>
      <p:sp>
        <p:nvSpPr>
          <p:cNvPr id="6" name="Slide Number Placeholder 5"/>
          <p:cNvSpPr>
            <a:spLocks noGrp="1"/>
          </p:cNvSpPr>
          <p:nvPr>
            <p:ph type="sldNum" sz="quarter" idx="12"/>
          </p:nvPr>
        </p:nvSpPr>
        <p:spPr/>
        <p:txBody>
          <a:bodyPr/>
          <a:lstStyle/>
          <a:p>
            <a:pPr>
              <a:defRPr/>
            </a:pPr>
            <a:fld id="{5CE437F1-92DC-4356-91C7-2286F81F001A}" type="slidenum">
              <a:rPr lang="tr-TR" smtClean="0"/>
              <a:pPr>
                <a:defRPr/>
              </a:pPr>
              <a:t>‹#›</a:t>
            </a:fld>
            <a:endParaRPr lang="tr-TR"/>
          </a:p>
        </p:txBody>
      </p:sp>
    </p:spTree>
    <p:extLst>
      <p:ext uri="{BB962C8B-B14F-4D97-AF65-F5344CB8AC3E}">
        <p14:creationId xmlns:p14="http://schemas.microsoft.com/office/powerpoint/2010/main" val="15603708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Vertical Text Placeholder 2"/>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pPr>
              <a:defRPr/>
            </a:pPr>
            <a:fld id="{D693E85A-555B-430C-BFED-2281D5F7866D}" type="datetimeFigureOut">
              <a:rPr lang="tr-TR" smtClean="0"/>
              <a:pPr>
                <a:defRPr/>
              </a:pPr>
              <a:t>8.10.2019</a:t>
            </a:fld>
            <a:endParaRPr lang="tr-TR"/>
          </a:p>
        </p:txBody>
      </p:sp>
      <p:sp>
        <p:nvSpPr>
          <p:cNvPr id="5" name="Footer Placeholder 4"/>
          <p:cNvSpPr>
            <a:spLocks noGrp="1"/>
          </p:cNvSpPr>
          <p:nvPr>
            <p:ph type="ftr" sz="quarter" idx="11"/>
          </p:nvPr>
        </p:nvSpPr>
        <p:spPr/>
        <p:txBody>
          <a:bodyPr/>
          <a:lstStyle/>
          <a:p>
            <a:pPr>
              <a:defRPr/>
            </a:pPr>
            <a:endParaRPr lang="tr-TR"/>
          </a:p>
        </p:txBody>
      </p:sp>
      <p:sp>
        <p:nvSpPr>
          <p:cNvPr id="6" name="Slide Number Placeholder 5"/>
          <p:cNvSpPr>
            <a:spLocks noGrp="1"/>
          </p:cNvSpPr>
          <p:nvPr>
            <p:ph type="sldNum" sz="quarter" idx="12"/>
          </p:nvPr>
        </p:nvSpPr>
        <p:spPr/>
        <p:txBody>
          <a:bodyPr/>
          <a:lstStyle/>
          <a:p>
            <a:pPr>
              <a:defRPr/>
            </a:pPr>
            <a:fld id="{36D4C1EF-72B9-4945-8274-0CF00F5627FD}" type="slidenum">
              <a:rPr lang="tr-TR" smtClean="0"/>
              <a:pPr>
                <a:defRPr/>
              </a:pPr>
              <a:t>‹#›</a:t>
            </a:fld>
            <a:endParaRPr lang="tr-TR"/>
          </a:p>
        </p:txBody>
      </p:sp>
    </p:spTree>
    <p:extLst>
      <p:ext uri="{BB962C8B-B14F-4D97-AF65-F5344CB8AC3E}">
        <p14:creationId xmlns:p14="http://schemas.microsoft.com/office/powerpoint/2010/main" val="1992735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tr-TR" smtClean="0"/>
              <a:t>Asıl başlık stili için tıklatın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pPr>
              <a:defRPr/>
            </a:pPr>
            <a:fld id="{04554991-6BB9-413D-B089-49BB915AAACF}" type="datetimeFigureOut">
              <a:rPr lang="tr-TR" smtClean="0"/>
              <a:pPr>
                <a:defRPr/>
              </a:pPr>
              <a:t>8.10.2019</a:t>
            </a:fld>
            <a:endParaRPr lang="tr-TR"/>
          </a:p>
        </p:txBody>
      </p:sp>
      <p:sp>
        <p:nvSpPr>
          <p:cNvPr id="5" name="Footer Placeholder 4"/>
          <p:cNvSpPr>
            <a:spLocks noGrp="1"/>
          </p:cNvSpPr>
          <p:nvPr>
            <p:ph type="ftr" sz="quarter" idx="11"/>
          </p:nvPr>
        </p:nvSpPr>
        <p:spPr/>
        <p:txBody>
          <a:bodyPr/>
          <a:lstStyle/>
          <a:p>
            <a:pPr>
              <a:defRPr/>
            </a:pPr>
            <a:endParaRPr lang="tr-TR"/>
          </a:p>
        </p:txBody>
      </p:sp>
      <p:sp>
        <p:nvSpPr>
          <p:cNvPr id="6" name="Slide Number Placeholder 5"/>
          <p:cNvSpPr>
            <a:spLocks noGrp="1"/>
          </p:cNvSpPr>
          <p:nvPr>
            <p:ph type="sldNum" sz="quarter" idx="12"/>
          </p:nvPr>
        </p:nvSpPr>
        <p:spPr/>
        <p:txBody>
          <a:bodyPr/>
          <a:lstStyle/>
          <a:p>
            <a:pPr>
              <a:defRPr/>
            </a:pPr>
            <a:fld id="{D7E2456F-7E88-4889-B880-B5D83D3DAFD9}" type="slidenum">
              <a:rPr lang="tr-TR" smtClean="0"/>
              <a:pPr>
                <a:defRPr/>
              </a:pPr>
              <a:t>‹#›</a:t>
            </a:fld>
            <a:endParaRPr lang="tr-TR"/>
          </a:p>
        </p:txBody>
      </p:sp>
    </p:spTree>
    <p:extLst>
      <p:ext uri="{BB962C8B-B14F-4D97-AF65-F5344CB8AC3E}">
        <p14:creationId xmlns:p14="http://schemas.microsoft.com/office/powerpoint/2010/main" val="38271906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Content Placeholder 2"/>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pPr>
              <a:defRPr/>
            </a:pPr>
            <a:fld id="{FEDDF466-8926-498A-A8D2-FF73AD6EA0C1}" type="datetimeFigureOut">
              <a:rPr lang="tr-TR" smtClean="0"/>
              <a:pPr>
                <a:defRPr/>
              </a:pPr>
              <a:t>8.10.2019</a:t>
            </a:fld>
            <a:endParaRPr lang="tr-TR"/>
          </a:p>
        </p:txBody>
      </p:sp>
      <p:sp>
        <p:nvSpPr>
          <p:cNvPr id="5" name="Footer Placeholder 4"/>
          <p:cNvSpPr>
            <a:spLocks noGrp="1"/>
          </p:cNvSpPr>
          <p:nvPr>
            <p:ph type="ftr" sz="quarter" idx="11"/>
          </p:nvPr>
        </p:nvSpPr>
        <p:spPr/>
        <p:txBody>
          <a:bodyPr/>
          <a:lstStyle/>
          <a:p>
            <a:pPr>
              <a:defRPr/>
            </a:pPr>
            <a:endParaRPr lang="tr-TR"/>
          </a:p>
        </p:txBody>
      </p:sp>
      <p:sp>
        <p:nvSpPr>
          <p:cNvPr id="6" name="Slide Number Placeholder 5"/>
          <p:cNvSpPr>
            <a:spLocks noGrp="1"/>
          </p:cNvSpPr>
          <p:nvPr>
            <p:ph type="sldNum" sz="quarter" idx="12"/>
          </p:nvPr>
        </p:nvSpPr>
        <p:spPr/>
        <p:txBody>
          <a:bodyPr/>
          <a:lstStyle/>
          <a:p>
            <a:pPr>
              <a:defRPr/>
            </a:pPr>
            <a:fld id="{D9D82B04-9C93-44D3-B0F3-9F2E13DE3022}" type="slidenum">
              <a:rPr lang="tr-TR" smtClean="0"/>
              <a:pPr>
                <a:defRPr/>
              </a:pPr>
              <a:t>‹#›</a:t>
            </a:fld>
            <a:endParaRPr lang="tr-TR"/>
          </a:p>
        </p:txBody>
      </p:sp>
    </p:spTree>
    <p:extLst>
      <p:ext uri="{BB962C8B-B14F-4D97-AF65-F5344CB8AC3E}">
        <p14:creationId xmlns:p14="http://schemas.microsoft.com/office/powerpoint/2010/main" val="8147297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tr-TR" smtClean="0"/>
              <a:t>Asıl başlık stili için tıklatın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smtClean="0"/>
              <a:t>Asıl metin stillerini düzenlemek için tıklatın</a:t>
            </a:r>
          </a:p>
        </p:txBody>
      </p:sp>
      <p:sp>
        <p:nvSpPr>
          <p:cNvPr id="4" name="Date Placeholder 3"/>
          <p:cNvSpPr>
            <a:spLocks noGrp="1"/>
          </p:cNvSpPr>
          <p:nvPr>
            <p:ph type="dt" sz="half" idx="10"/>
          </p:nvPr>
        </p:nvSpPr>
        <p:spPr/>
        <p:txBody>
          <a:bodyPr/>
          <a:lstStyle/>
          <a:p>
            <a:pPr>
              <a:defRPr/>
            </a:pPr>
            <a:fld id="{D62DD0E3-AAB4-4A7E-B441-5AA9192AE9C9}" type="datetimeFigureOut">
              <a:rPr lang="tr-TR" smtClean="0"/>
              <a:pPr>
                <a:defRPr/>
              </a:pPr>
              <a:t>8.10.2019</a:t>
            </a:fld>
            <a:endParaRPr lang="tr-TR"/>
          </a:p>
        </p:txBody>
      </p:sp>
      <p:sp>
        <p:nvSpPr>
          <p:cNvPr id="5" name="Footer Placeholder 4"/>
          <p:cNvSpPr>
            <a:spLocks noGrp="1"/>
          </p:cNvSpPr>
          <p:nvPr>
            <p:ph type="ftr" sz="quarter" idx="11"/>
          </p:nvPr>
        </p:nvSpPr>
        <p:spPr/>
        <p:txBody>
          <a:bodyPr/>
          <a:lstStyle/>
          <a:p>
            <a:pPr>
              <a:defRPr/>
            </a:pPr>
            <a:endParaRPr lang="tr-TR"/>
          </a:p>
        </p:txBody>
      </p:sp>
      <p:sp>
        <p:nvSpPr>
          <p:cNvPr id="6" name="Slide Number Placeholder 5"/>
          <p:cNvSpPr>
            <a:spLocks noGrp="1"/>
          </p:cNvSpPr>
          <p:nvPr>
            <p:ph type="sldNum" sz="quarter" idx="12"/>
          </p:nvPr>
        </p:nvSpPr>
        <p:spPr/>
        <p:txBody>
          <a:bodyPr/>
          <a:lstStyle/>
          <a:p>
            <a:pPr>
              <a:defRPr/>
            </a:pPr>
            <a:fld id="{2B0E0968-71FF-4EF2-8ABC-BF03966D1903}" type="slidenum">
              <a:rPr lang="tr-TR" smtClean="0"/>
              <a:pPr>
                <a:defRPr/>
              </a:pPr>
              <a:t>‹#›</a:t>
            </a:fld>
            <a:endParaRPr lang="tr-TR"/>
          </a:p>
        </p:txBody>
      </p:sp>
    </p:spTree>
    <p:extLst>
      <p:ext uri="{BB962C8B-B14F-4D97-AF65-F5344CB8AC3E}">
        <p14:creationId xmlns:p14="http://schemas.microsoft.com/office/powerpoint/2010/main" val="33645499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Date Placeholder 4"/>
          <p:cNvSpPr>
            <a:spLocks noGrp="1"/>
          </p:cNvSpPr>
          <p:nvPr>
            <p:ph type="dt" sz="half" idx="10"/>
          </p:nvPr>
        </p:nvSpPr>
        <p:spPr/>
        <p:txBody>
          <a:bodyPr/>
          <a:lstStyle/>
          <a:p>
            <a:pPr>
              <a:defRPr/>
            </a:pPr>
            <a:fld id="{F97BA71E-6FBE-4506-9EEA-1E3BF0AA03AF}" type="datetimeFigureOut">
              <a:rPr lang="tr-TR" smtClean="0"/>
              <a:pPr>
                <a:defRPr/>
              </a:pPr>
              <a:t>8.10.2019</a:t>
            </a:fld>
            <a:endParaRPr lang="tr-TR"/>
          </a:p>
        </p:txBody>
      </p:sp>
      <p:sp>
        <p:nvSpPr>
          <p:cNvPr id="6" name="Footer Placeholder 5"/>
          <p:cNvSpPr>
            <a:spLocks noGrp="1"/>
          </p:cNvSpPr>
          <p:nvPr>
            <p:ph type="ftr" sz="quarter" idx="11"/>
          </p:nvPr>
        </p:nvSpPr>
        <p:spPr/>
        <p:txBody>
          <a:bodyPr/>
          <a:lstStyle/>
          <a:p>
            <a:pPr>
              <a:defRPr/>
            </a:pPr>
            <a:endParaRPr lang="tr-TR"/>
          </a:p>
        </p:txBody>
      </p:sp>
      <p:sp>
        <p:nvSpPr>
          <p:cNvPr id="7" name="Slide Number Placeholder 6"/>
          <p:cNvSpPr>
            <a:spLocks noGrp="1"/>
          </p:cNvSpPr>
          <p:nvPr>
            <p:ph type="sldNum" sz="quarter" idx="12"/>
          </p:nvPr>
        </p:nvSpPr>
        <p:spPr/>
        <p:txBody>
          <a:bodyPr/>
          <a:lstStyle/>
          <a:p>
            <a:pPr>
              <a:defRPr/>
            </a:pPr>
            <a:fld id="{9F707E97-B2B4-4E2C-8DB1-9C50B89A4138}" type="slidenum">
              <a:rPr lang="tr-TR" smtClean="0"/>
              <a:pPr>
                <a:defRPr/>
              </a:pPr>
              <a:t>‹#›</a:t>
            </a:fld>
            <a:endParaRPr lang="tr-TR"/>
          </a:p>
        </p:txBody>
      </p:sp>
    </p:spTree>
    <p:extLst>
      <p:ext uri="{BB962C8B-B14F-4D97-AF65-F5344CB8AC3E}">
        <p14:creationId xmlns:p14="http://schemas.microsoft.com/office/powerpoint/2010/main" val="11970161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tr-TR" smtClean="0"/>
              <a:t>Asıl başlık stili için tıklatın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Content Placeholder 3"/>
          <p:cNvSpPr>
            <a:spLocks noGrp="1"/>
          </p:cNvSpPr>
          <p:nvPr>
            <p:ph sz="half" idx="2"/>
          </p:nvPr>
        </p:nvSpPr>
        <p:spPr>
          <a:xfrm>
            <a:off x="629842" y="2505075"/>
            <a:ext cx="3868340" cy="368458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Content Placeholder 5"/>
          <p:cNvSpPr>
            <a:spLocks noGrp="1"/>
          </p:cNvSpPr>
          <p:nvPr>
            <p:ph sz="quarter" idx="4"/>
          </p:nvPr>
        </p:nvSpPr>
        <p:spPr>
          <a:xfrm>
            <a:off x="4629150" y="2505075"/>
            <a:ext cx="3887391" cy="368458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7" name="Date Placeholder 6"/>
          <p:cNvSpPr>
            <a:spLocks noGrp="1"/>
          </p:cNvSpPr>
          <p:nvPr>
            <p:ph type="dt" sz="half" idx="10"/>
          </p:nvPr>
        </p:nvSpPr>
        <p:spPr/>
        <p:txBody>
          <a:bodyPr/>
          <a:lstStyle/>
          <a:p>
            <a:pPr>
              <a:defRPr/>
            </a:pPr>
            <a:fld id="{3511796E-EE74-4B29-A3E2-0F1DCCA54D9A}" type="datetimeFigureOut">
              <a:rPr lang="tr-TR" smtClean="0"/>
              <a:pPr>
                <a:defRPr/>
              </a:pPr>
              <a:t>8.10.2019</a:t>
            </a:fld>
            <a:endParaRPr lang="tr-TR"/>
          </a:p>
        </p:txBody>
      </p:sp>
      <p:sp>
        <p:nvSpPr>
          <p:cNvPr id="8" name="Footer Placeholder 7"/>
          <p:cNvSpPr>
            <a:spLocks noGrp="1"/>
          </p:cNvSpPr>
          <p:nvPr>
            <p:ph type="ftr" sz="quarter" idx="11"/>
          </p:nvPr>
        </p:nvSpPr>
        <p:spPr/>
        <p:txBody>
          <a:bodyPr/>
          <a:lstStyle/>
          <a:p>
            <a:pPr>
              <a:defRPr/>
            </a:pPr>
            <a:endParaRPr lang="tr-TR"/>
          </a:p>
        </p:txBody>
      </p:sp>
      <p:sp>
        <p:nvSpPr>
          <p:cNvPr id="9" name="Slide Number Placeholder 8"/>
          <p:cNvSpPr>
            <a:spLocks noGrp="1"/>
          </p:cNvSpPr>
          <p:nvPr>
            <p:ph type="sldNum" sz="quarter" idx="12"/>
          </p:nvPr>
        </p:nvSpPr>
        <p:spPr/>
        <p:txBody>
          <a:bodyPr/>
          <a:lstStyle/>
          <a:p>
            <a:pPr>
              <a:defRPr/>
            </a:pPr>
            <a:fld id="{33282BDA-4F15-478A-A631-8F4E8318D982}" type="slidenum">
              <a:rPr lang="tr-TR" smtClean="0"/>
              <a:pPr>
                <a:defRPr/>
              </a:pPr>
              <a:t>‹#›</a:t>
            </a:fld>
            <a:endParaRPr lang="tr-TR"/>
          </a:p>
        </p:txBody>
      </p:sp>
    </p:spTree>
    <p:extLst>
      <p:ext uri="{BB962C8B-B14F-4D97-AF65-F5344CB8AC3E}">
        <p14:creationId xmlns:p14="http://schemas.microsoft.com/office/powerpoint/2010/main" val="18265225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Date Placeholder 2"/>
          <p:cNvSpPr>
            <a:spLocks noGrp="1"/>
          </p:cNvSpPr>
          <p:nvPr>
            <p:ph type="dt" sz="half" idx="10"/>
          </p:nvPr>
        </p:nvSpPr>
        <p:spPr/>
        <p:txBody>
          <a:bodyPr/>
          <a:lstStyle/>
          <a:p>
            <a:pPr>
              <a:defRPr/>
            </a:pPr>
            <a:fld id="{2A429AEB-8143-478F-9CCF-EA20B104CE96}" type="datetimeFigureOut">
              <a:rPr lang="tr-TR" smtClean="0"/>
              <a:pPr>
                <a:defRPr/>
              </a:pPr>
              <a:t>8.10.2019</a:t>
            </a:fld>
            <a:endParaRPr lang="tr-TR"/>
          </a:p>
        </p:txBody>
      </p:sp>
      <p:sp>
        <p:nvSpPr>
          <p:cNvPr id="4" name="Footer Placeholder 3"/>
          <p:cNvSpPr>
            <a:spLocks noGrp="1"/>
          </p:cNvSpPr>
          <p:nvPr>
            <p:ph type="ftr" sz="quarter" idx="11"/>
          </p:nvPr>
        </p:nvSpPr>
        <p:spPr/>
        <p:txBody>
          <a:bodyPr/>
          <a:lstStyle/>
          <a:p>
            <a:pPr>
              <a:defRPr/>
            </a:pPr>
            <a:endParaRPr lang="tr-TR"/>
          </a:p>
        </p:txBody>
      </p:sp>
      <p:sp>
        <p:nvSpPr>
          <p:cNvPr id="5" name="Slide Number Placeholder 4"/>
          <p:cNvSpPr>
            <a:spLocks noGrp="1"/>
          </p:cNvSpPr>
          <p:nvPr>
            <p:ph type="sldNum" sz="quarter" idx="12"/>
          </p:nvPr>
        </p:nvSpPr>
        <p:spPr/>
        <p:txBody>
          <a:bodyPr/>
          <a:lstStyle/>
          <a:p>
            <a:pPr>
              <a:defRPr/>
            </a:pPr>
            <a:fld id="{6D6D8142-7348-4AA7-B0AD-1A45F0508C0F}" type="slidenum">
              <a:rPr lang="tr-TR" smtClean="0"/>
              <a:pPr>
                <a:defRPr/>
              </a:pPr>
              <a:t>‹#›</a:t>
            </a:fld>
            <a:endParaRPr lang="tr-TR"/>
          </a:p>
        </p:txBody>
      </p:sp>
    </p:spTree>
    <p:extLst>
      <p:ext uri="{BB962C8B-B14F-4D97-AF65-F5344CB8AC3E}">
        <p14:creationId xmlns:p14="http://schemas.microsoft.com/office/powerpoint/2010/main" val="23596204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5569E650-0EDA-4945-890D-31D6A2C6F81E}" type="datetimeFigureOut">
              <a:rPr lang="tr-TR" smtClean="0"/>
              <a:pPr>
                <a:defRPr/>
              </a:pPr>
              <a:t>8.10.2019</a:t>
            </a:fld>
            <a:endParaRPr lang="tr-TR"/>
          </a:p>
        </p:txBody>
      </p:sp>
      <p:sp>
        <p:nvSpPr>
          <p:cNvPr id="3" name="Footer Placeholder 2"/>
          <p:cNvSpPr>
            <a:spLocks noGrp="1"/>
          </p:cNvSpPr>
          <p:nvPr>
            <p:ph type="ftr" sz="quarter" idx="11"/>
          </p:nvPr>
        </p:nvSpPr>
        <p:spPr/>
        <p:txBody>
          <a:bodyPr/>
          <a:lstStyle/>
          <a:p>
            <a:pPr>
              <a:defRPr/>
            </a:pPr>
            <a:endParaRPr lang="tr-TR"/>
          </a:p>
        </p:txBody>
      </p:sp>
      <p:sp>
        <p:nvSpPr>
          <p:cNvPr id="4" name="Slide Number Placeholder 3"/>
          <p:cNvSpPr>
            <a:spLocks noGrp="1"/>
          </p:cNvSpPr>
          <p:nvPr>
            <p:ph type="sldNum" sz="quarter" idx="12"/>
          </p:nvPr>
        </p:nvSpPr>
        <p:spPr/>
        <p:txBody>
          <a:bodyPr/>
          <a:lstStyle/>
          <a:p>
            <a:pPr>
              <a:defRPr/>
            </a:pPr>
            <a:fld id="{F0BAAB88-A84D-44D8-B839-88D093E6E01D}" type="slidenum">
              <a:rPr lang="tr-TR" smtClean="0"/>
              <a:pPr>
                <a:defRPr/>
              </a:pPr>
              <a:t>‹#›</a:t>
            </a:fld>
            <a:endParaRPr lang="tr-TR"/>
          </a:p>
        </p:txBody>
      </p:sp>
    </p:spTree>
    <p:extLst>
      <p:ext uri="{BB962C8B-B14F-4D97-AF65-F5344CB8AC3E}">
        <p14:creationId xmlns:p14="http://schemas.microsoft.com/office/powerpoint/2010/main" val="29613917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tr-TR" smtClean="0"/>
              <a:t>Asıl başlık stili için tıklatın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düzenlemek için tıklatın</a:t>
            </a:r>
          </a:p>
        </p:txBody>
      </p:sp>
      <p:sp>
        <p:nvSpPr>
          <p:cNvPr id="5" name="Date Placeholder 4"/>
          <p:cNvSpPr>
            <a:spLocks noGrp="1"/>
          </p:cNvSpPr>
          <p:nvPr>
            <p:ph type="dt" sz="half" idx="10"/>
          </p:nvPr>
        </p:nvSpPr>
        <p:spPr/>
        <p:txBody>
          <a:bodyPr/>
          <a:lstStyle/>
          <a:p>
            <a:pPr>
              <a:defRPr/>
            </a:pPr>
            <a:fld id="{44BA39AF-FC4A-4EF7-A69F-6DE0BB4AF5F2}" type="datetimeFigureOut">
              <a:rPr lang="tr-TR" smtClean="0"/>
              <a:pPr>
                <a:defRPr/>
              </a:pPr>
              <a:t>8.10.2019</a:t>
            </a:fld>
            <a:endParaRPr lang="tr-TR"/>
          </a:p>
        </p:txBody>
      </p:sp>
      <p:sp>
        <p:nvSpPr>
          <p:cNvPr id="6" name="Footer Placeholder 5"/>
          <p:cNvSpPr>
            <a:spLocks noGrp="1"/>
          </p:cNvSpPr>
          <p:nvPr>
            <p:ph type="ftr" sz="quarter" idx="11"/>
          </p:nvPr>
        </p:nvSpPr>
        <p:spPr/>
        <p:txBody>
          <a:bodyPr/>
          <a:lstStyle/>
          <a:p>
            <a:pPr>
              <a:defRPr/>
            </a:pPr>
            <a:endParaRPr lang="tr-TR"/>
          </a:p>
        </p:txBody>
      </p:sp>
      <p:sp>
        <p:nvSpPr>
          <p:cNvPr id="7" name="Slide Number Placeholder 6"/>
          <p:cNvSpPr>
            <a:spLocks noGrp="1"/>
          </p:cNvSpPr>
          <p:nvPr>
            <p:ph type="sldNum" sz="quarter" idx="12"/>
          </p:nvPr>
        </p:nvSpPr>
        <p:spPr/>
        <p:txBody>
          <a:bodyPr/>
          <a:lstStyle/>
          <a:p>
            <a:pPr>
              <a:defRPr/>
            </a:pPr>
            <a:fld id="{E87BD4E1-4E52-4C56-B9BD-8E88A920C6B6}" type="slidenum">
              <a:rPr lang="tr-TR" smtClean="0"/>
              <a:pPr>
                <a:defRPr/>
              </a:pPr>
              <a:t>‹#›</a:t>
            </a:fld>
            <a:endParaRPr lang="tr-TR"/>
          </a:p>
        </p:txBody>
      </p:sp>
    </p:spTree>
    <p:extLst>
      <p:ext uri="{BB962C8B-B14F-4D97-AF65-F5344CB8AC3E}">
        <p14:creationId xmlns:p14="http://schemas.microsoft.com/office/powerpoint/2010/main" val="29607649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tr-TR" smtClean="0"/>
              <a:t>Asıl başlık stili için tıklatın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smtClean="0"/>
              <a:t>Resim eklemek için simgeyi tıklatın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düzenlemek için tıklatın</a:t>
            </a:r>
          </a:p>
        </p:txBody>
      </p:sp>
      <p:sp>
        <p:nvSpPr>
          <p:cNvPr id="5" name="Date Placeholder 4"/>
          <p:cNvSpPr>
            <a:spLocks noGrp="1"/>
          </p:cNvSpPr>
          <p:nvPr>
            <p:ph type="dt" sz="half" idx="10"/>
          </p:nvPr>
        </p:nvSpPr>
        <p:spPr/>
        <p:txBody>
          <a:bodyPr/>
          <a:lstStyle/>
          <a:p>
            <a:pPr>
              <a:defRPr/>
            </a:pPr>
            <a:fld id="{7D009B3D-54CC-4B2A-87A5-AFB0662D76F5}" type="datetimeFigureOut">
              <a:rPr lang="tr-TR" smtClean="0"/>
              <a:pPr>
                <a:defRPr/>
              </a:pPr>
              <a:t>8.10.2019</a:t>
            </a:fld>
            <a:endParaRPr lang="tr-TR"/>
          </a:p>
        </p:txBody>
      </p:sp>
      <p:sp>
        <p:nvSpPr>
          <p:cNvPr id="6" name="Footer Placeholder 5"/>
          <p:cNvSpPr>
            <a:spLocks noGrp="1"/>
          </p:cNvSpPr>
          <p:nvPr>
            <p:ph type="ftr" sz="quarter" idx="11"/>
          </p:nvPr>
        </p:nvSpPr>
        <p:spPr/>
        <p:txBody>
          <a:bodyPr/>
          <a:lstStyle/>
          <a:p>
            <a:pPr>
              <a:defRPr/>
            </a:pPr>
            <a:endParaRPr lang="tr-TR"/>
          </a:p>
        </p:txBody>
      </p:sp>
      <p:sp>
        <p:nvSpPr>
          <p:cNvPr id="7" name="Slide Number Placeholder 6"/>
          <p:cNvSpPr>
            <a:spLocks noGrp="1"/>
          </p:cNvSpPr>
          <p:nvPr>
            <p:ph type="sldNum" sz="quarter" idx="12"/>
          </p:nvPr>
        </p:nvSpPr>
        <p:spPr/>
        <p:txBody>
          <a:bodyPr/>
          <a:lstStyle/>
          <a:p>
            <a:pPr>
              <a:defRPr/>
            </a:pPr>
            <a:fld id="{83857F41-16E0-43F6-A8F7-9C11A3449F6B}" type="slidenum">
              <a:rPr lang="tr-TR" smtClean="0"/>
              <a:pPr>
                <a:defRPr/>
              </a:pPr>
              <a:t>‹#›</a:t>
            </a:fld>
            <a:endParaRPr lang="tr-TR"/>
          </a:p>
        </p:txBody>
      </p:sp>
    </p:spTree>
    <p:extLst>
      <p:ext uri="{BB962C8B-B14F-4D97-AF65-F5344CB8AC3E}">
        <p14:creationId xmlns:p14="http://schemas.microsoft.com/office/powerpoint/2010/main" val="13856089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tr-TR" smtClean="0"/>
              <a:t>Asıl başlık stili için tıklatın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8AB4F95A-C6DD-4AB4-8230-4C5F5766D035}" type="datetimeFigureOut">
              <a:rPr lang="tr-TR" smtClean="0"/>
              <a:pPr>
                <a:defRPr/>
              </a:pPr>
              <a:t>8.10.2019</a:t>
            </a:fld>
            <a:endParaRPr lang="tr-T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tr-T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FFF51EE7-5D9F-488D-A640-12AF3C770933}" type="slidenum">
              <a:rPr lang="tr-TR" smtClean="0"/>
              <a:pPr>
                <a:defRPr/>
              </a:pPr>
              <a:t>‹#›</a:t>
            </a:fld>
            <a:endParaRPr lang="tr-TR"/>
          </a:p>
        </p:txBody>
      </p:sp>
    </p:spTree>
    <p:extLst>
      <p:ext uri="{BB962C8B-B14F-4D97-AF65-F5344CB8AC3E}">
        <p14:creationId xmlns:p14="http://schemas.microsoft.com/office/powerpoint/2010/main" val="1018236505"/>
      </p:ext>
    </p:extLst>
  </p:cSld>
  <p:clrMap bg1="lt1" tx1="dk1" bg2="lt2" tx2="dk2" accent1="accent1" accent2="accent2" accent3="accent3" accent4="accent4" accent5="accent5" accent6="accent6" hlink="hlink" folHlink="folHlink"/>
  <p:sldLayoutIdLst>
    <p:sldLayoutId id="2147484011" r:id="rId1"/>
    <p:sldLayoutId id="2147484012" r:id="rId2"/>
    <p:sldLayoutId id="2147484013" r:id="rId3"/>
    <p:sldLayoutId id="2147484014" r:id="rId4"/>
    <p:sldLayoutId id="2147484015" r:id="rId5"/>
    <p:sldLayoutId id="2147484016" r:id="rId6"/>
    <p:sldLayoutId id="2147484017" r:id="rId7"/>
    <p:sldLayoutId id="2147484018" r:id="rId8"/>
    <p:sldLayoutId id="2147484019" r:id="rId9"/>
    <p:sldLayoutId id="2147484020" r:id="rId10"/>
    <p:sldLayoutId id="214748402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906000" cy="7001495"/>
          </a:xfrm>
          <a:prstGeom prst="rect">
            <a:avLst/>
          </a:prstGeom>
        </p:spPr>
      </p:pic>
    </p:spTree>
    <p:extLst>
      <p:ext uri="{BB962C8B-B14F-4D97-AF65-F5344CB8AC3E}">
        <p14:creationId xmlns:p14="http://schemas.microsoft.com/office/powerpoint/2010/main" val="17526066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9143999" cy="6957392"/>
          </a:xfrm>
          <a:prstGeom prst="rect">
            <a:avLst/>
          </a:prstGeom>
        </p:spPr>
      </p:pic>
      <p:sp>
        <p:nvSpPr>
          <p:cNvPr id="6" name="Unvan 1"/>
          <p:cNvSpPr txBox="1">
            <a:spLocks/>
          </p:cNvSpPr>
          <p:nvPr/>
        </p:nvSpPr>
        <p:spPr>
          <a:xfrm>
            <a:off x="2195736" y="116632"/>
            <a:ext cx="4537521" cy="79208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pPr>
            <a:r>
              <a:rPr lang="tr-TR" b="1" dirty="0" smtClean="0">
                <a:solidFill>
                  <a:srgbClr val="781E46"/>
                </a:solidFill>
              </a:rPr>
              <a:t>Ek Ödenek Talepleri</a:t>
            </a:r>
            <a:endParaRPr lang="tr-TR" b="1" dirty="0">
              <a:solidFill>
                <a:srgbClr val="781E46"/>
              </a:solidFill>
            </a:endParaRPr>
          </a:p>
        </p:txBody>
      </p:sp>
      <p:pic>
        <p:nvPicPr>
          <p:cNvPr id="3" name="Resim 2"/>
          <p:cNvPicPr>
            <a:picLocks noChangeAspect="1"/>
          </p:cNvPicPr>
          <p:nvPr/>
        </p:nvPicPr>
        <p:blipFill>
          <a:blip r:embed="rId3"/>
          <a:stretch>
            <a:fillRect/>
          </a:stretch>
        </p:blipFill>
        <p:spPr>
          <a:xfrm>
            <a:off x="4603075" y="908720"/>
            <a:ext cx="4495800" cy="5514975"/>
          </a:xfrm>
          <a:prstGeom prst="rect">
            <a:avLst/>
          </a:prstGeom>
        </p:spPr>
      </p:pic>
      <p:pic>
        <p:nvPicPr>
          <p:cNvPr id="4" name="Resim 3"/>
          <p:cNvPicPr>
            <a:picLocks noChangeAspect="1"/>
          </p:cNvPicPr>
          <p:nvPr/>
        </p:nvPicPr>
        <p:blipFill>
          <a:blip r:embed="rId4"/>
          <a:stretch>
            <a:fillRect/>
          </a:stretch>
        </p:blipFill>
        <p:spPr>
          <a:xfrm>
            <a:off x="86337" y="1025352"/>
            <a:ext cx="4218798" cy="5286387"/>
          </a:xfrm>
          <a:prstGeom prst="rect">
            <a:avLst/>
          </a:prstGeom>
        </p:spPr>
      </p:pic>
    </p:spTree>
    <p:extLst>
      <p:ext uri="{BB962C8B-B14F-4D97-AF65-F5344CB8AC3E}">
        <p14:creationId xmlns:p14="http://schemas.microsoft.com/office/powerpoint/2010/main" val="353743273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9143999" cy="6957392"/>
          </a:xfrm>
          <a:prstGeom prst="rect">
            <a:avLst/>
          </a:prstGeom>
        </p:spPr>
      </p:pic>
      <p:sp>
        <p:nvSpPr>
          <p:cNvPr id="5" name="İçerik Yer Tutucusu 2"/>
          <p:cNvSpPr txBox="1">
            <a:spLocks/>
          </p:cNvSpPr>
          <p:nvPr/>
        </p:nvSpPr>
        <p:spPr>
          <a:xfrm>
            <a:off x="179512" y="1340768"/>
            <a:ext cx="9036496" cy="50163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r>
              <a:rPr lang="tr-TR" sz="2000" dirty="0" smtClean="0"/>
              <a:t>Bu bölümde; teklif verilecek tertiplerin oluşturulması ve ödenek tekliflerinin verilmesinin farklı yöntemleri olmakla birlikte en pratik yöntem anlatılacaktır.</a:t>
            </a:r>
          </a:p>
          <a:p>
            <a:pPr fontAlgn="auto">
              <a:spcAft>
                <a:spcPts val="0"/>
              </a:spcAft>
            </a:pPr>
            <a:r>
              <a:rPr lang="tr-TR" sz="2000" dirty="0" smtClean="0"/>
              <a:t>Teklifler ekonomik sınıflandırmanın 4 üncü düzeyinde verilmelidir.</a:t>
            </a:r>
          </a:p>
          <a:p>
            <a:pPr fontAlgn="auto">
              <a:spcAft>
                <a:spcPts val="0"/>
              </a:spcAft>
            </a:pPr>
            <a:r>
              <a:rPr lang="tr-TR" sz="2000" dirty="0" smtClean="0"/>
              <a:t>Birimler hangi bütçe tertiplerinin kullanacağını tespit ederek tavan ödenekleri dahilinde teklif vermelidir. </a:t>
            </a:r>
          </a:p>
          <a:p>
            <a:pPr fontAlgn="auto">
              <a:spcAft>
                <a:spcPts val="0"/>
              </a:spcAft>
            </a:pPr>
            <a:r>
              <a:rPr lang="tr-TR" sz="2000" dirty="0" smtClean="0"/>
              <a:t>Hangi tertipler kullanılacaksa tamamı için teklif verilecek ancak, 01 ve 02 (Geçici İşçi, Sürekli İşçi ve II. Öğretim Giderleri tertipleri hariç) ile 06 gider kodları için gider bütçe fişi doldurulmayacaktır.</a:t>
            </a:r>
          </a:p>
          <a:p>
            <a:pPr fontAlgn="auto">
              <a:spcAft>
                <a:spcPts val="0"/>
              </a:spcAft>
            </a:pPr>
            <a:r>
              <a:rPr lang="tr-TR" sz="2000" dirty="0" smtClean="0"/>
              <a:t>Bu pencerede verilen teklifler, ödenek tavanlarını kesinlikle aşmamalıdır. Bütçe çağrısı eklerinde de belirttiğimiz üzere tavanı aşan ödenek talepleri Form-25 e işlenmelidir.</a:t>
            </a:r>
          </a:p>
          <a:p>
            <a:pPr fontAlgn="auto">
              <a:spcAft>
                <a:spcPts val="0"/>
              </a:spcAft>
            </a:pPr>
            <a:r>
              <a:rPr lang="tr-TR" sz="2000" dirty="0" smtClean="0"/>
              <a:t>Bütçe teklifleri, «</a:t>
            </a:r>
            <a:r>
              <a:rPr lang="tr-TR" sz="2000" b="1" dirty="0" smtClean="0"/>
              <a:t>Üniversiteler Bütçe Hazırlık</a:t>
            </a:r>
            <a:r>
              <a:rPr lang="tr-TR" sz="2000" dirty="0" smtClean="0"/>
              <a:t>» menüsü altında hangi yılın bütçesi hazırlanıyorsa o yıl seçilerek «</a:t>
            </a:r>
            <a:r>
              <a:rPr lang="tr-TR" sz="2000" b="1" dirty="0" smtClean="0"/>
              <a:t>Kurum Teklifi</a:t>
            </a:r>
            <a:r>
              <a:rPr lang="tr-TR" sz="2000" dirty="0" smtClean="0"/>
              <a:t>» aşamasında yapılır.</a:t>
            </a:r>
          </a:p>
          <a:p>
            <a:pPr fontAlgn="auto">
              <a:spcAft>
                <a:spcPts val="0"/>
              </a:spcAft>
            </a:pPr>
            <a:endParaRPr lang="tr-TR" sz="2000" dirty="0" smtClean="0"/>
          </a:p>
          <a:p>
            <a:pPr marL="0" indent="0" fontAlgn="auto">
              <a:spcAft>
                <a:spcPts val="0"/>
              </a:spcAft>
              <a:buNone/>
            </a:pPr>
            <a:endParaRPr lang="tr-TR" dirty="0"/>
          </a:p>
        </p:txBody>
      </p:sp>
      <p:sp>
        <p:nvSpPr>
          <p:cNvPr id="6" name="Unvan 1"/>
          <p:cNvSpPr txBox="1">
            <a:spLocks/>
          </p:cNvSpPr>
          <p:nvPr/>
        </p:nvSpPr>
        <p:spPr>
          <a:xfrm>
            <a:off x="971600" y="548680"/>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pPr>
            <a:r>
              <a:rPr lang="tr-TR" b="1" dirty="0" smtClean="0"/>
              <a:t>Ödenek Tekliflerini Oluşturma</a:t>
            </a:r>
            <a:endParaRPr lang="tr-TR" b="1" dirty="0"/>
          </a:p>
        </p:txBody>
      </p:sp>
    </p:spTree>
    <p:extLst>
      <p:ext uri="{BB962C8B-B14F-4D97-AF65-F5344CB8AC3E}">
        <p14:creationId xmlns:p14="http://schemas.microsoft.com/office/powerpoint/2010/main" val="102122714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9143999" cy="6957392"/>
          </a:xfrm>
          <a:prstGeom prst="rect">
            <a:avLst/>
          </a:prstGeom>
        </p:spPr>
      </p:pic>
      <p:sp>
        <p:nvSpPr>
          <p:cNvPr id="4" name="Dikdörtgen 3"/>
          <p:cNvSpPr/>
          <p:nvPr/>
        </p:nvSpPr>
        <p:spPr>
          <a:xfrm>
            <a:off x="251520" y="1124744"/>
            <a:ext cx="8062176" cy="5262979"/>
          </a:xfrm>
          <a:prstGeom prst="rect">
            <a:avLst/>
          </a:prstGeom>
        </p:spPr>
        <p:txBody>
          <a:bodyPr wrap="square">
            <a:spAutoFit/>
          </a:bodyPr>
          <a:lstStyle/>
          <a:p>
            <a:pPr algn="just" eaLnBrk="1" hangingPunct="1">
              <a:buFont typeface="Arial" pitchFamily="34" charset="0"/>
              <a:buNone/>
            </a:pPr>
            <a:r>
              <a:rPr lang="tr-TR" altLang="tr-TR" sz="2400" b="1" dirty="0" smtClean="0">
                <a:solidFill>
                  <a:srgbClr val="333399"/>
                </a:solidFill>
                <a:latin typeface="Times New Roman" panose="02020603050405020304" pitchFamily="18" charset="0"/>
                <a:cs typeface="Times New Roman" panose="02020603050405020304" pitchFamily="18" charset="0"/>
              </a:rPr>
              <a:t>* Bütçe </a:t>
            </a:r>
            <a:r>
              <a:rPr lang="tr-TR" altLang="tr-TR" sz="2400" b="1" dirty="0">
                <a:solidFill>
                  <a:srgbClr val="333399"/>
                </a:solidFill>
                <a:latin typeface="Times New Roman" panose="02020603050405020304" pitchFamily="18" charset="0"/>
                <a:cs typeface="Times New Roman" panose="02020603050405020304" pitchFamily="18" charset="0"/>
              </a:rPr>
              <a:t>tekliflerinin değerlendirilmesi sırasında </a:t>
            </a:r>
            <a:r>
              <a:rPr lang="tr-TR" altLang="tr-TR" sz="2400" b="1" dirty="0">
                <a:solidFill>
                  <a:srgbClr val="FF3399"/>
                </a:solidFill>
                <a:latin typeface="Times New Roman" panose="02020603050405020304" pitchFamily="18" charset="0"/>
                <a:cs typeface="Times New Roman" panose="02020603050405020304" pitchFamily="18" charset="0"/>
              </a:rPr>
              <a:t>tavanı aşan ilave ödenek teklifleri </a:t>
            </a:r>
            <a:r>
              <a:rPr lang="tr-TR" altLang="tr-TR" sz="2400" b="1" dirty="0" smtClean="0">
                <a:solidFill>
                  <a:srgbClr val="FF3399"/>
                </a:solidFill>
                <a:latin typeface="Times New Roman" panose="02020603050405020304" pitchFamily="18" charset="0"/>
                <a:cs typeface="Times New Roman" panose="02020603050405020304" pitchFamily="18" charset="0"/>
              </a:rPr>
              <a:t>formu (FORM-25)</a:t>
            </a:r>
            <a:r>
              <a:rPr lang="tr-TR" altLang="tr-TR" sz="2400" b="1" dirty="0" smtClean="0">
                <a:solidFill>
                  <a:srgbClr val="333399"/>
                </a:solidFill>
                <a:latin typeface="Times New Roman" panose="02020603050405020304" pitchFamily="18" charset="0"/>
                <a:cs typeface="Times New Roman" panose="02020603050405020304" pitchFamily="18" charset="0"/>
              </a:rPr>
              <a:t> </a:t>
            </a:r>
            <a:r>
              <a:rPr lang="tr-TR" altLang="tr-TR" sz="2400" b="1" dirty="0">
                <a:solidFill>
                  <a:srgbClr val="333399"/>
                </a:solidFill>
                <a:latin typeface="Times New Roman" panose="02020603050405020304" pitchFamily="18" charset="0"/>
                <a:cs typeface="Times New Roman" panose="02020603050405020304" pitchFamily="18" charset="0"/>
              </a:rPr>
              <a:t>ile gelir ve gider bütçe fişleri özellikle önem arz etmektedir.</a:t>
            </a:r>
          </a:p>
          <a:p>
            <a:pPr algn="just" eaLnBrk="1" hangingPunct="1">
              <a:buFont typeface="Arial" pitchFamily="34" charset="0"/>
              <a:buNone/>
            </a:pPr>
            <a:endParaRPr lang="tr-TR" altLang="tr-TR" sz="2400" dirty="0">
              <a:solidFill>
                <a:srgbClr val="333399"/>
              </a:solidFill>
              <a:latin typeface="Times New Roman" panose="02020603050405020304" pitchFamily="18" charset="0"/>
              <a:cs typeface="Times New Roman" panose="02020603050405020304" pitchFamily="18" charset="0"/>
            </a:endParaRPr>
          </a:p>
          <a:p>
            <a:pPr marL="457200" indent="-457200" algn="just" eaLnBrk="1" hangingPunct="1">
              <a:buFont typeface="Arial" charset="0"/>
              <a:buChar char="•"/>
            </a:pPr>
            <a:r>
              <a:rPr lang="tr-TR" altLang="tr-TR" sz="2400" b="1" dirty="0" smtClean="0">
                <a:solidFill>
                  <a:srgbClr val="333399"/>
                </a:solidFill>
                <a:latin typeface="Times New Roman" panose="02020603050405020304" pitchFamily="18" charset="0"/>
                <a:cs typeface="Times New Roman" panose="02020603050405020304" pitchFamily="18" charset="0"/>
              </a:rPr>
              <a:t>2020-2022 </a:t>
            </a:r>
            <a:r>
              <a:rPr lang="tr-TR" altLang="tr-TR" sz="2400" b="1" dirty="0">
                <a:solidFill>
                  <a:srgbClr val="333399"/>
                </a:solidFill>
                <a:latin typeface="Times New Roman" panose="02020603050405020304" pitchFamily="18" charset="0"/>
                <a:cs typeface="Times New Roman" panose="02020603050405020304" pitchFamily="18" charset="0"/>
              </a:rPr>
              <a:t>dönemi bütçe tekliflerinde </a:t>
            </a:r>
            <a:r>
              <a:rPr lang="tr-TR" altLang="tr-TR" sz="2400" b="1" u="sng" dirty="0" smtClean="0">
                <a:solidFill>
                  <a:srgbClr val="FF3399"/>
                </a:solidFill>
                <a:latin typeface="Times New Roman" panose="02020603050405020304" pitchFamily="18" charset="0"/>
                <a:cs typeface="Times New Roman" panose="02020603050405020304" pitchFamily="18" charset="0"/>
              </a:rPr>
              <a:t>küsuratlı tutarlara </a:t>
            </a:r>
            <a:r>
              <a:rPr lang="tr-TR" altLang="tr-TR" sz="2400" b="1" u="sng" dirty="0">
                <a:solidFill>
                  <a:srgbClr val="FF3399"/>
                </a:solidFill>
                <a:latin typeface="Times New Roman" panose="02020603050405020304" pitchFamily="18" charset="0"/>
                <a:cs typeface="Times New Roman" panose="02020603050405020304" pitchFamily="18" charset="0"/>
              </a:rPr>
              <a:t>yer </a:t>
            </a:r>
            <a:r>
              <a:rPr lang="tr-TR" altLang="tr-TR" sz="2400" b="1" u="sng" dirty="0" smtClean="0">
                <a:solidFill>
                  <a:srgbClr val="FF3399"/>
                </a:solidFill>
                <a:latin typeface="Times New Roman" panose="02020603050405020304" pitchFamily="18" charset="0"/>
                <a:cs typeface="Times New Roman" panose="02020603050405020304" pitchFamily="18" charset="0"/>
              </a:rPr>
              <a:t>verilmeyecektir.</a:t>
            </a:r>
          </a:p>
          <a:p>
            <a:pPr marL="457200" indent="-457200" algn="just" eaLnBrk="1" hangingPunct="1">
              <a:buFont typeface="Arial" charset="0"/>
              <a:buChar char="•"/>
            </a:pPr>
            <a:endParaRPr lang="tr-TR" altLang="tr-TR" sz="2400" b="1" u="sng" dirty="0">
              <a:solidFill>
                <a:srgbClr val="FF3399"/>
              </a:solidFill>
              <a:latin typeface="Times New Roman" panose="02020603050405020304" pitchFamily="18" charset="0"/>
              <a:cs typeface="Times New Roman" panose="02020603050405020304" pitchFamily="18" charset="0"/>
            </a:endParaRPr>
          </a:p>
          <a:p>
            <a:pPr marL="457200" indent="-457200" algn="just" eaLnBrk="1" hangingPunct="1">
              <a:buFont typeface="Arial" charset="0"/>
              <a:buChar char="•"/>
            </a:pPr>
            <a:r>
              <a:rPr lang="tr-TR" altLang="tr-TR" sz="2400" b="1" u="sng" dirty="0" smtClean="0">
                <a:solidFill>
                  <a:srgbClr val="FF3399"/>
                </a:solidFill>
                <a:latin typeface="Times New Roman" panose="02020603050405020304" pitchFamily="18" charset="0"/>
                <a:cs typeface="Times New Roman" panose="02020603050405020304" pitchFamily="18" charset="0"/>
              </a:rPr>
              <a:t>1.550 TL   </a:t>
            </a:r>
            <a:r>
              <a:rPr lang="tr-TR" altLang="tr-TR" sz="2400" b="1" dirty="0" smtClean="0">
                <a:solidFill>
                  <a:srgbClr val="FF3399"/>
                </a:solidFill>
                <a:latin typeface="Times New Roman" panose="02020603050405020304" pitchFamily="18" charset="0"/>
                <a:cs typeface="Times New Roman" panose="02020603050405020304" pitchFamily="18" charset="0"/>
              </a:rPr>
              <a:t>                  </a:t>
            </a:r>
            <a:r>
              <a:rPr lang="tr-TR" altLang="tr-TR" sz="2400" b="1" u="sng" dirty="0" smtClean="0">
                <a:solidFill>
                  <a:srgbClr val="FF3399"/>
                </a:solidFill>
                <a:latin typeface="Times New Roman" panose="02020603050405020304" pitchFamily="18" charset="0"/>
                <a:cs typeface="Times New Roman" panose="02020603050405020304" pitchFamily="18" charset="0"/>
              </a:rPr>
              <a:t>1.500 TL veya 1.600 TL</a:t>
            </a:r>
          </a:p>
          <a:p>
            <a:pPr marL="457200" indent="-457200" algn="just" eaLnBrk="1" hangingPunct="1">
              <a:buFont typeface="Arial" charset="0"/>
              <a:buChar char="•"/>
            </a:pPr>
            <a:endParaRPr lang="tr-TR" altLang="tr-TR" sz="2400" b="1" u="sng" dirty="0">
              <a:solidFill>
                <a:srgbClr val="FF3399"/>
              </a:solidFill>
              <a:latin typeface="Times New Roman" panose="02020603050405020304" pitchFamily="18" charset="0"/>
              <a:cs typeface="Times New Roman" panose="02020603050405020304" pitchFamily="18" charset="0"/>
            </a:endParaRPr>
          </a:p>
          <a:p>
            <a:pPr marL="457200" indent="-457200" algn="just" eaLnBrk="1" hangingPunct="1">
              <a:buFont typeface="Arial" charset="0"/>
              <a:buChar char="•"/>
            </a:pPr>
            <a:r>
              <a:rPr lang="tr-TR" altLang="tr-TR" sz="2400" b="1" u="sng" dirty="0" smtClean="0">
                <a:solidFill>
                  <a:srgbClr val="FF3399"/>
                </a:solidFill>
                <a:latin typeface="Times New Roman" panose="02020603050405020304" pitchFamily="18" charset="0"/>
                <a:cs typeface="Times New Roman" panose="02020603050405020304" pitchFamily="18" charset="0"/>
              </a:rPr>
              <a:t>450 TL</a:t>
            </a:r>
            <a:r>
              <a:rPr lang="tr-TR" altLang="tr-TR" sz="2400" b="1" dirty="0" smtClean="0">
                <a:solidFill>
                  <a:srgbClr val="FF3399"/>
                </a:solidFill>
                <a:latin typeface="Times New Roman" panose="02020603050405020304" pitchFamily="18" charset="0"/>
                <a:cs typeface="Times New Roman" panose="02020603050405020304" pitchFamily="18" charset="0"/>
              </a:rPr>
              <a:t>                         </a:t>
            </a:r>
            <a:r>
              <a:rPr lang="tr-TR" altLang="tr-TR" sz="2400" b="1" u="sng" dirty="0" smtClean="0">
                <a:solidFill>
                  <a:srgbClr val="FF3399"/>
                </a:solidFill>
                <a:latin typeface="Times New Roman" panose="02020603050405020304" pitchFamily="18" charset="0"/>
                <a:cs typeface="Times New Roman" panose="02020603050405020304" pitchFamily="18" charset="0"/>
              </a:rPr>
              <a:t>400 TL veya 500 TL</a:t>
            </a:r>
          </a:p>
          <a:p>
            <a:pPr marL="457200" indent="-457200" algn="just" eaLnBrk="1" hangingPunct="1">
              <a:buFont typeface="Arial" charset="0"/>
              <a:buChar char="•"/>
            </a:pPr>
            <a:endParaRPr lang="tr-TR" altLang="tr-TR" sz="2400" b="1" u="sng" dirty="0" smtClean="0">
              <a:solidFill>
                <a:srgbClr val="FF3399"/>
              </a:solidFill>
              <a:latin typeface="Times New Roman" panose="02020603050405020304" pitchFamily="18" charset="0"/>
              <a:cs typeface="Times New Roman" panose="02020603050405020304" pitchFamily="18" charset="0"/>
            </a:endParaRPr>
          </a:p>
          <a:p>
            <a:pPr marL="457200" indent="-457200" algn="just">
              <a:buFont typeface="Arial" charset="0"/>
              <a:buChar char="•"/>
            </a:pPr>
            <a:r>
              <a:rPr lang="tr-TR" altLang="tr-TR" sz="2400" b="1" dirty="0" smtClean="0">
                <a:solidFill>
                  <a:srgbClr val="333399"/>
                </a:solidFill>
                <a:latin typeface="Times New Roman" panose="02020603050405020304" pitchFamily="18" charset="0"/>
                <a:cs typeface="Times New Roman" panose="02020603050405020304" pitchFamily="18" charset="0"/>
              </a:rPr>
              <a:t>Tereddütte düşülen </a:t>
            </a:r>
            <a:r>
              <a:rPr lang="tr-TR" altLang="tr-TR" sz="2400" b="1" dirty="0">
                <a:solidFill>
                  <a:srgbClr val="333399"/>
                </a:solidFill>
                <a:latin typeface="Times New Roman" panose="02020603050405020304" pitchFamily="18" charset="0"/>
                <a:cs typeface="Times New Roman" panose="02020603050405020304" pitchFamily="18" charset="0"/>
              </a:rPr>
              <a:t>konularda </a:t>
            </a:r>
            <a:r>
              <a:rPr lang="tr-TR" altLang="tr-TR" sz="2400" b="1" u="sng" dirty="0">
                <a:solidFill>
                  <a:srgbClr val="333399"/>
                </a:solidFill>
                <a:latin typeface="Times New Roman" panose="02020603050405020304" pitchFamily="18" charset="0"/>
                <a:cs typeface="Times New Roman" panose="02020603050405020304" pitchFamily="18" charset="0"/>
              </a:rPr>
              <a:t>Başkanlığımıza</a:t>
            </a:r>
            <a:r>
              <a:rPr lang="tr-TR" altLang="tr-TR" sz="2400" b="1" dirty="0">
                <a:solidFill>
                  <a:srgbClr val="333399"/>
                </a:solidFill>
                <a:latin typeface="Times New Roman" panose="02020603050405020304" pitchFamily="18" charset="0"/>
                <a:cs typeface="Times New Roman" panose="02020603050405020304" pitchFamily="18" charset="0"/>
              </a:rPr>
              <a:t> müracaat     edebilirsiniz</a:t>
            </a:r>
            <a:r>
              <a:rPr lang="tr-TR" altLang="tr-TR" sz="2400" b="1" dirty="0" smtClean="0">
                <a:solidFill>
                  <a:srgbClr val="333399"/>
                </a:solidFill>
                <a:latin typeface="Times New Roman" panose="02020603050405020304" pitchFamily="18" charset="0"/>
                <a:cs typeface="Times New Roman" panose="02020603050405020304" pitchFamily="18" charset="0"/>
              </a:rPr>
              <a:t>.</a:t>
            </a:r>
          </a:p>
          <a:p>
            <a:pPr algn="just" eaLnBrk="1" hangingPunct="1"/>
            <a:endParaRPr lang="tr-TR" altLang="tr-TR" sz="2400" b="1" dirty="0" smtClean="0">
              <a:solidFill>
                <a:srgbClr val="333399"/>
              </a:solidFill>
              <a:latin typeface="Times New Roman" panose="02020603050405020304" pitchFamily="18" charset="0"/>
              <a:cs typeface="Times New Roman" panose="02020603050405020304" pitchFamily="18" charset="0"/>
            </a:endParaRPr>
          </a:p>
        </p:txBody>
      </p:sp>
      <p:sp>
        <p:nvSpPr>
          <p:cNvPr id="5" name="Dikdörtgen 4"/>
          <p:cNvSpPr/>
          <p:nvPr/>
        </p:nvSpPr>
        <p:spPr>
          <a:xfrm>
            <a:off x="107504" y="377706"/>
            <a:ext cx="7674421" cy="369332"/>
          </a:xfrm>
          <a:prstGeom prst="rect">
            <a:avLst/>
          </a:prstGeom>
        </p:spPr>
        <p:txBody>
          <a:bodyPr wrap="square">
            <a:spAutoFit/>
          </a:bodyPr>
          <a:lstStyle/>
          <a:p>
            <a:pPr fontAlgn="auto">
              <a:spcBef>
                <a:spcPts val="0"/>
              </a:spcBef>
              <a:spcAft>
                <a:spcPts val="0"/>
              </a:spcAft>
              <a:defRPr/>
            </a:pPr>
            <a:r>
              <a:rPr lang="tr-TR" b="1" dirty="0">
                <a:solidFill>
                  <a:srgbClr val="FF0000"/>
                </a:solidFill>
              </a:rPr>
              <a:t>BÜTÇE HAZIRLIK ÇALIŞMALARINDA KULLANILACAK FORMLAR</a:t>
            </a:r>
            <a:endParaRPr lang="tr-TR" b="1" dirty="0">
              <a:solidFill>
                <a:srgbClr val="FF0000"/>
              </a:solidFill>
              <a:latin typeface="Comic Sans MS" pitchFamily="66" charset="0"/>
              <a:cs typeface="Times New Roman" pitchFamily="18" charset="0"/>
            </a:endParaRPr>
          </a:p>
        </p:txBody>
      </p:sp>
      <p:cxnSp>
        <p:nvCxnSpPr>
          <p:cNvPr id="6" name="Düz Bağlayıcı 5"/>
          <p:cNvCxnSpPr/>
          <p:nvPr/>
        </p:nvCxnSpPr>
        <p:spPr>
          <a:xfrm>
            <a:off x="827584" y="3756233"/>
            <a:ext cx="936104" cy="5040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 name="Düz Bağlayıcı 6"/>
          <p:cNvCxnSpPr/>
          <p:nvPr/>
        </p:nvCxnSpPr>
        <p:spPr>
          <a:xfrm>
            <a:off x="798997" y="4385967"/>
            <a:ext cx="936104" cy="5040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 name="Düz Bağlayıcı 7"/>
          <p:cNvCxnSpPr/>
          <p:nvPr/>
        </p:nvCxnSpPr>
        <p:spPr>
          <a:xfrm flipV="1">
            <a:off x="827584" y="3804319"/>
            <a:ext cx="720080" cy="5040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 name="Düz Bağlayıcı 8"/>
          <p:cNvCxnSpPr/>
          <p:nvPr/>
        </p:nvCxnSpPr>
        <p:spPr>
          <a:xfrm flipV="1">
            <a:off x="935596" y="4384047"/>
            <a:ext cx="720080" cy="504056"/>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0" name="Sağ Ok 9"/>
          <p:cNvSpPr/>
          <p:nvPr/>
        </p:nvSpPr>
        <p:spPr>
          <a:xfrm>
            <a:off x="2483768" y="3804319"/>
            <a:ext cx="720080" cy="504056"/>
          </a:xfrm>
          <a:prstGeom prst="rightArrow">
            <a:avLst/>
          </a:prstGeom>
          <a:ln>
            <a:solidFill>
              <a:srgbClr val="781E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 name="Sağ Ok 10"/>
          <p:cNvSpPr/>
          <p:nvPr/>
        </p:nvSpPr>
        <p:spPr>
          <a:xfrm>
            <a:off x="2483768" y="4434053"/>
            <a:ext cx="720080" cy="504056"/>
          </a:xfrm>
          <a:prstGeom prst="rightArrow">
            <a:avLst/>
          </a:prstGeom>
          <a:ln>
            <a:solidFill>
              <a:srgbClr val="781E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39317354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9143999" cy="6957392"/>
          </a:xfrm>
          <a:prstGeom prst="rect">
            <a:avLst/>
          </a:prstGeom>
        </p:spPr>
      </p:pic>
      <p:pic>
        <p:nvPicPr>
          <p:cNvPr id="3" name="Resim 2"/>
          <p:cNvPicPr>
            <a:picLocks noChangeAspect="1"/>
          </p:cNvPicPr>
          <p:nvPr/>
        </p:nvPicPr>
        <p:blipFill>
          <a:blip r:embed="rId3"/>
          <a:stretch>
            <a:fillRect/>
          </a:stretch>
        </p:blipFill>
        <p:spPr>
          <a:xfrm>
            <a:off x="1" y="-1"/>
            <a:ext cx="9143999" cy="6381329"/>
          </a:xfrm>
          <a:prstGeom prst="rect">
            <a:avLst/>
          </a:prstGeom>
        </p:spPr>
      </p:pic>
    </p:spTree>
    <p:extLst>
      <p:ext uri="{BB962C8B-B14F-4D97-AF65-F5344CB8AC3E}">
        <p14:creationId xmlns:p14="http://schemas.microsoft.com/office/powerpoint/2010/main" val="165241844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9392"/>
            <a:ext cx="9143999" cy="6957392"/>
          </a:xfrm>
          <a:prstGeom prst="rect">
            <a:avLst/>
          </a:prstGeom>
        </p:spPr>
      </p:pic>
      <p:pic>
        <p:nvPicPr>
          <p:cNvPr id="3" name="Resim 2"/>
          <p:cNvPicPr>
            <a:picLocks noChangeAspect="1"/>
          </p:cNvPicPr>
          <p:nvPr/>
        </p:nvPicPr>
        <p:blipFill>
          <a:blip r:embed="rId3"/>
          <a:stretch>
            <a:fillRect/>
          </a:stretch>
        </p:blipFill>
        <p:spPr>
          <a:xfrm>
            <a:off x="-1" y="-99392"/>
            <a:ext cx="9144000" cy="6408712"/>
          </a:xfrm>
          <a:prstGeom prst="rect">
            <a:avLst/>
          </a:prstGeom>
        </p:spPr>
      </p:pic>
    </p:spTree>
    <p:extLst>
      <p:ext uri="{BB962C8B-B14F-4D97-AF65-F5344CB8AC3E}">
        <p14:creationId xmlns:p14="http://schemas.microsoft.com/office/powerpoint/2010/main" val="91421623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9697"/>
            <a:ext cx="9143999" cy="6957392"/>
          </a:xfrm>
          <a:prstGeom prst="rect">
            <a:avLst/>
          </a:prstGeom>
        </p:spPr>
      </p:pic>
      <p:pic>
        <p:nvPicPr>
          <p:cNvPr id="3" name="Resim 2"/>
          <p:cNvPicPr>
            <a:picLocks noChangeAspect="1"/>
          </p:cNvPicPr>
          <p:nvPr/>
        </p:nvPicPr>
        <p:blipFill>
          <a:blip r:embed="rId3"/>
          <a:stretch>
            <a:fillRect/>
          </a:stretch>
        </p:blipFill>
        <p:spPr>
          <a:xfrm>
            <a:off x="-1" y="-49698"/>
            <a:ext cx="9198259" cy="6456649"/>
          </a:xfrm>
          <a:prstGeom prst="rect">
            <a:avLst/>
          </a:prstGeom>
        </p:spPr>
      </p:pic>
    </p:spTree>
    <p:extLst>
      <p:ext uri="{BB962C8B-B14F-4D97-AF65-F5344CB8AC3E}">
        <p14:creationId xmlns:p14="http://schemas.microsoft.com/office/powerpoint/2010/main" val="283306656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9143999" cy="6957392"/>
          </a:xfrm>
          <a:prstGeom prst="rect">
            <a:avLst/>
          </a:prstGeom>
        </p:spPr>
      </p:pic>
      <p:sp>
        <p:nvSpPr>
          <p:cNvPr id="6" name="Metin kutusu 5"/>
          <p:cNvSpPr txBox="1"/>
          <p:nvPr/>
        </p:nvSpPr>
        <p:spPr>
          <a:xfrm>
            <a:off x="395536" y="2420888"/>
            <a:ext cx="9014604" cy="923330"/>
          </a:xfrm>
          <a:prstGeom prst="rect">
            <a:avLst/>
          </a:prstGeom>
          <a:noFill/>
        </p:spPr>
        <p:txBody>
          <a:bodyPr wrap="square" rtlCol="0">
            <a:spAutoFit/>
          </a:bodyPr>
          <a:lstStyle/>
          <a:p>
            <a:pPr algn="ctr"/>
            <a:r>
              <a:rPr lang="tr-TR" sz="5400" dirty="0" smtClean="0">
                <a:solidFill>
                  <a:srgbClr val="FF0000"/>
                </a:solidFill>
                <a:latin typeface="Arial Rounded MT Bold" panose="020F0704030504030204" pitchFamily="34" charset="0"/>
              </a:rPr>
              <a:t>Gider Bütçe Fişleri</a:t>
            </a:r>
            <a:endParaRPr lang="tr-TR" sz="5400" dirty="0">
              <a:solidFill>
                <a:srgbClr val="FF0000"/>
              </a:solidFill>
              <a:latin typeface="Arial Rounded MT Bold" panose="020F0704030504030204" pitchFamily="34" charset="0"/>
            </a:endParaRPr>
          </a:p>
        </p:txBody>
      </p:sp>
    </p:spTree>
    <p:extLst>
      <p:ext uri="{BB962C8B-B14F-4D97-AF65-F5344CB8AC3E}">
        <p14:creationId xmlns:p14="http://schemas.microsoft.com/office/powerpoint/2010/main" val="10464089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9143999" cy="6957392"/>
          </a:xfrm>
          <a:prstGeom prst="rect">
            <a:avLst/>
          </a:prstGeom>
        </p:spPr>
      </p:pic>
      <p:pic>
        <p:nvPicPr>
          <p:cNvPr id="4" name="Resim 3"/>
          <p:cNvPicPr>
            <a:picLocks noChangeAspect="1"/>
          </p:cNvPicPr>
          <p:nvPr/>
        </p:nvPicPr>
        <p:blipFill>
          <a:blip r:embed="rId3"/>
          <a:stretch>
            <a:fillRect/>
          </a:stretch>
        </p:blipFill>
        <p:spPr>
          <a:xfrm>
            <a:off x="1" y="38100"/>
            <a:ext cx="9143999" cy="6271220"/>
          </a:xfrm>
          <a:prstGeom prst="rect">
            <a:avLst/>
          </a:prstGeom>
        </p:spPr>
      </p:pic>
    </p:spTree>
    <p:extLst>
      <p:ext uri="{BB962C8B-B14F-4D97-AF65-F5344CB8AC3E}">
        <p14:creationId xmlns:p14="http://schemas.microsoft.com/office/powerpoint/2010/main" val="374454776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9143999" cy="6957392"/>
          </a:xfrm>
          <a:prstGeom prst="rect">
            <a:avLst/>
          </a:prstGeom>
        </p:spPr>
      </p:pic>
      <p:pic>
        <p:nvPicPr>
          <p:cNvPr id="4" name="Resim 3"/>
          <p:cNvPicPr>
            <a:picLocks noChangeAspect="1"/>
          </p:cNvPicPr>
          <p:nvPr/>
        </p:nvPicPr>
        <p:blipFill>
          <a:blip r:embed="rId3"/>
          <a:stretch>
            <a:fillRect/>
          </a:stretch>
        </p:blipFill>
        <p:spPr>
          <a:xfrm>
            <a:off x="1" y="-1"/>
            <a:ext cx="9144000" cy="6381329"/>
          </a:xfrm>
          <a:prstGeom prst="rect">
            <a:avLst/>
          </a:prstGeom>
        </p:spPr>
      </p:pic>
    </p:spTree>
    <p:extLst>
      <p:ext uri="{BB962C8B-B14F-4D97-AF65-F5344CB8AC3E}">
        <p14:creationId xmlns:p14="http://schemas.microsoft.com/office/powerpoint/2010/main" val="125914334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9143999" cy="6957392"/>
          </a:xfrm>
          <a:prstGeom prst="rect">
            <a:avLst/>
          </a:prstGeom>
        </p:spPr>
      </p:pic>
      <p:pic>
        <p:nvPicPr>
          <p:cNvPr id="4" name="Resim 3"/>
          <p:cNvPicPr>
            <a:picLocks noChangeAspect="1"/>
          </p:cNvPicPr>
          <p:nvPr/>
        </p:nvPicPr>
        <p:blipFill>
          <a:blip r:embed="rId3"/>
          <a:stretch>
            <a:fillRect/>
          </a:stretch>
        </p:blipFill>
        <p:spPr>
          <a:xfrm>
            <a:off x="1" y="0"/>
            <a:ext cx="9143999" cy="6381328"/>
          </a:xfrm>
          <a:prstGeom prst="rect">
            <a:avLst/>
          </a:prstGeom>
        </p:spPr>
      </p:pic>
    </p:spTree>
    <p:extLst>
      <p:ext uri="{BB962C8B-B14F-4D97-AF65-F5344CB8AC3E}">
        <p14:creationId xmlns:p14="http://schemas.microsoft.com/office/powerpoint/2010/main" val="331232012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09" y="0"/>
            <a:ext cx="9152709" cy="6858000"/>
          </a:xfrm>
          <a:prstGeom prst="rect">
            <a:avLst/>
          </a:prstGeom>
        </p:spPr>
      </p:pic>
      <p:sp>
        <p:nvSpPr>
          <p:cNvPr id="3" name="Dikdörtgen 2"/>
          <p:cNvSpPr/>
          <p:nvPr/>
        </p:nvSpPr>
        <p:spPr>
          <a:xfrm>
            <a:off x="2555776" y="1196752"/>
            <a:ext cx="4572000" cy="646331"/>
          </a:xfrm>
          <a:prstGeom prst="rect">
            <a:avLst/>
          </a:prstGeom>
        </p:spPr>
        <p:txBody>
          <a:bodyPr>
            <a:spAutoFit/>
          </a:bodyPr>
          <a:lstStyle/>
          <a:p>
            <a:pPr algn="ctr"/>
            <a:r>
              <a:rPr lang="tr-TR" b="1" dirty="0" smtClean="0">
                <a:solidFill>
                  <a:srgbClr val="781E46"/>
                </a:solidFill>
                <a:latin typeface="Times New Roman" pitchFamily="18" charset="0"/>
                <a:cs typeface="Times New Roman" pitchFamily="18" charset="0"/>
              </a:rPr>
              <a:t>2020-2022 </a:t>
            </a:r>
            <a:r>
              <a:rPr lang="tr-TR" b="1" dirty="0">
                <a:solidFill>
                  <a:srgbClr val="781E46"/>
                </a:solidFill>
                <a:latin typeface="Times New Roman" pitchFamily="18" charset="0"/>
                <a:cs typeface="Times New Roman" pitchFamily="18" charset="0"/>
              </a:rPr>
              <a:t>MALİ YILI BÜTÇE HAZIRLIK SÜRECİ</a:t>
            </a:r>
          </a:p>
        </p:txBody>
      </p:sp>
    </p:spTree>
    <p:extLst>
      <p:ext uri="{BB962C8B-B14F-4D97-AF65-F5344CB8AC3E}">
        <p14:creationId xmlns:p14="http://schemas.microsoft.com/office/powerpoint/2010/main" val="380787465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9143999" cy="6957392"/>
          </a:xfrm>
          <a:prstGeom prst="rect">
            <a:avLst/>
          </a:prstGeom>
        </p:spPr>
      </p:pic>
      <p:pic>
        <p:nvPicPr>
          <p:cNvPr id="4" name="Resim 3"/>
          <p:cNvPicPr>
            <a:picLocks noChangeAspect="1"/>
          </p:cNvPicPr>
          <p:nvPr/>
        </p:nvPicPr>
        <p:blipFill>
          <a:blip r:embed="rId3"/>
          <a:stretch>
            <a:fillRect/>
          </a:stretch>
        </p:blipFill>
        <p:spPr>
          <a:xfrm>
            <a:off x="0" y="116631"/>
            <a:ext cx="9144000" cy="6264697"/>
          </a:xfrm>
          <a:prstGeom prst="rect">
            <a:avLst/>
          </a:prstGeom>
        </p:spPr>
      </p:pic>
    </p:spTree>
    <p:extLst>
      <p:ext uri="{BB962C8B-B14F-4D97-AF65-F5344CB8AC3E}">
        <p14:creationId xmlns:p14="http://schemas.microsoft.com/office/powerpoint/2010/main" val="154087938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9143999" cy="6957392"/>
          </a:xfrm>
          <a:prstGeom prst="rect">
            <a:avLst/>
          </a:prstGeom>
        </p:spPr>
      </p:pic>
      <p:pic>
        <p:nvPicPr>
          <p:cNvPr id="4" name="Resim 3"/>
          <p:cNvPicPr>
            <a:picLocks noChangeAspect="1"/>
          </p:cNvPicPr>
          <p:nvPr/>
        </p:nvPicPr>
        <p:blipFill>
          <a:blip r:embed="rId3"/>
          <a:stretch>
            <a:fillRect/>
          </a:stretch>
        </p:blipFill>
        <p:spPr>
          <a:xfrm>
            <a:off x="1" y="0"/>
            <a:ext cx="9144000" cy="6453336"/>
          </a:xfrm>
          <a:prstGeom prst="rect">
            <a:avLst/>
          </a:prstGeom>
        </p:spPr>
      </p:pic>
    </p:spTree>
    <p:extLst>
      <p:ext uri="{BB962C8B-B14F-4D97-AF65-F5344CB8AC3E}">
        <p14:creationId xmlns:p14="http://schemas.microsoft.com/office/powerpoint/2010/main" val="45001368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21268"/>
            <a:ext cx="9143999" cy="6957392"/>
          </a:xfrm>
          <a:prstGeom prst="rect">
            <a:avLst/>
          </a:prstGeom>
        </p:spPr>
      </p:pic>
      <p:sp>
        <p:nvSpPr>
          <p:cNvPr id="6" name="Metin kutusu 5"/>
          <p:cNvSpPr txBox="1"/>
          <p:nvPr/>
        </p:nvSpPr>
        <p:spPr>
          <a:xfrm>
            <a:off x="431379" y="2636912"/>
            <a:ext cx="8281241" cy="646331"/>
          </a:xfrm>
          <a:prstGeom prst="rect">
            <a:avLst/>
          </a:prstGeom>
          <a:noFill/>
        </p:spPr>
        <p:txBody>
          <a:bodyPr wrap="none" rtlCol="0">
            <a:spAutoFit/>
          </a:bodyPr>
          <a:lstStyle/>
          <a:p>
            <a:r>
              <a:rPr lang="tr-TR" sz="3600" dirty="0" smtClean="0">
                <a:solidFill>
                  <a:srgbClr val="FF0000"/>
                </a:solidFill>
              </a:rPr>
              <a:t>Rehber Tablolarının e-bütçeye Girilmesi</a:t>
            </a:r>
            <a:endParaRPr lang="tr-TR" sz="3600" dirty="0">
              <a:solidFill>
                <a:srgbClr val="FF0000"/>
              </a:solidFill>
            </a:endParaRPr>
          </a:p>
        </p:txBody>
      </p:sp>
    </p:spTree>
    <p:extLst>
      <p:ext uri="{BB962C8B-B14F-4D97-AF65-F5344CB8AC3E}">
        <p14:creationId xmlns:p14="http://schemas.microsoft.com/office/powerpoint/2010/main" val="52962462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9143999" cy="6957392"/>
          </a:xfrm>
          <a:prstGeom prst="rect">
            <a:avLst/>
          </a:prstGeom>
        </p:spPr>
      </p:pic>
      <p:pic>
        <p:nvPicPr>
          <p:cNvPr id="4" name="Resim 3"/>
          <p:cNvPicPr>
            <a:picLocks noChangeAspect="1"/>
          </p:cNvPicPr>
          <p:nvPr/>
        </p:nvPicPr>
        <p:blipFill>
          <a:blip r:embed="rId3"/>
          <a:stretch>
            <a:fillRect/>
          </a:stretch>
        </p:blipFill>
        <p:spPr>
          <a:xfrm>
            <a:off x="1" y="-1"/>
            <a:ext cx="9143999" cy="6453337"/>
          </a:xfrm>
          <a:prstGeom prst="rect">
            <a:avLst/>
          </a:prstGeom>
        </p:spPr>
      </p:pic>
    </p:spTree>
    <p:extLst>
      <p:ext uri="{BB962C8B-B14F-4D97-AF65-F5344CB8AC3E}">
        <p14:creationId xmlns:p14="http://schemas.microsoft.com/office/powerpoint/2010/main" val="37287242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9143999" cy="6957392"/>
          </a:xfrm>
          <a:prstGeom prst="rect">
            <a:avLst/>
          </a:prstGeom>
        </p:spPr>
      </p:pic>
      <p:sp>
        <p:nvSpPr>
          <p:cNvPr id="3" name="Dikdörtgen 2"/>
          <p:cNvSpPr/>
          <p:nvPr/>
        </p:nvSpPr>
        <p:spPr>
          <a:xfrm>
            <a:off x="179512" y="116632"/>
            <a:ext cx="8568952" cy="461665"/>
          </a:xfrm>
          <a:prstGeom prst="rect">
            <a:avLst/>
          </a:prstGeom>
        </p:spPr>
        <p:txBody>
          <a:bodyPr wrap="square">
            <a:spAutoFit/>
          </a:bodyPr>
          <a:lstStyle/>
          <a:p>
            <a:pPr fontAlgn="auto">
              <a:spcBef>
                <a:spcPts val="0"/>
              </a:spcBef>
              <a:spcAft>
                <a:spcPts val="0"/>
              </a:spcAft>
              <a:defRPr/>
            </a:pPr>
            <a:r>
              <a:rPr lang="tr-TR" sz="2400" b="1" dirty="0">
                <a:solidFill>
                  <a:srgbClr val="FF0000"/>
                </a:solidFill>
              </a:rPr>
              <a:t>Bütçe Hazırlık Formları </a:t>
            </a:r>
            <a:r>
              <a:rPr lang="tr-TR" b="1" dirty="0">
                <a:solidFill>
                  <a:srgbClr val="7030A0"/>
                </a:solidFill>
              </a:rPr>
              <a:t>(Form-1 Hizmet Gerekçesi ve Hedef.-</a:t>
            </a:r>
            <a:r>
              <a:rPr lang="tr-TR" b="1" dirty="0">
                <a:solidFill>
                  <a:srgbClr val="FF0000"/>
                </a:solidFill>
              </a:rPr>
              <a:t>GİRİŞ</a:t>
            </a:r>
            <a:r>
              <a:rPr lang="tr-TR" b="1" dirty="0">
                <a:solidFill>
                  <a:srgbClr val="00B050"/>
                </a:solidFill>
              </a:rPr>
              <a:t>)</a:t>
            </a:r>
          </a:p>
        </p:txBody>
      </p:sp>
      <p:pic>
        <p:nvPicPr>
          <p:cNvPr id="5" name="Resi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1" y="655077"/>
            <a:ext cx="9144000" cy="5582235"/>
          </a:xfrm>
          <a:prstGeom prst="rect">
            <a:avLst/>
          </a:prstGeom>
        </p:spPr>
      </p:pic>
    </p:spTree>
    <p:extLst>
      <p:ext uri="{BB962C8B-B14F-4D97-AF65-F5344CB8AC3E}">
        <p14:creationId xmlns:p14="http://schemas.microsoft.com/office/powerpoint/2010/main" val="238334004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8838"/>
            <a:ext cx="9143999" cy="6957392"/>
          </a:xfrm>
          <a:prstGeom prst="rect">
            <a:avLst/>
          </a:prstGeom>
        </p:spPr>
      </p:pic>
      <p:sp>
        <p:nvSpPr>
          <p:cNvPr id="3" name="Dikdörtgen 2"/>
          <p:cNvSpPr/>
          <p:nvPr/>
        </p:nvSpPr>
        <p:spPr>
          <a:xfrm>
            <a:off x="107504" y="0"/>
            <a:ext cx="8928992" cy="861774"/>
          </a:xfrm>
          <a:prstGeom prst="rect">
            <a:avLst/>
          </a:prstGeom>
        </p:spPr>
        <p:txBody>
          <a:bodyPr wrap="square">
            <a:spAutoFit/>
          </a:bodyPr>
          <a:lstStyle/>
          <a:p>
            <a:pPr fontAlgn="auto">
              <a:spcBef>
                <a:spcPts val="0"/>
              </a:spcBef>
              <a:spcAft>
                <a:spcPts val="0"/>
              </a:spcAft>
              <a:defRPr/>
            </a:pPr>
            <a:r>
              <a:rPr lang="tr-TR" sz="3200" b="1" dirty="0">
                <a:solidFill>
                  <a:srgbClr val="FF0000"/>
                </a:solidFill>
              </a:rPr>
              <a:t>Bütçe </a:t>
            </a:r>
            <a:r>
              <a:rPr lang="tr-TR" sz="3200" b="1" dirty="0" smtClean="0">
                <a:solidFill>
                  <a:srgbClr val="FF0000"/>
                </a:solidFill>
              </a:rPr>
              <a:t>Hazırlık Formları </a:t>
            </a:r>
          </a:p>
          <a:p>
            <a:pPr fontAlgn="auto">
              <a:spcBef>
                <a:spcPts val="0"/>
              </a:spcBef>
              <a:spcAft>
                <a:spcPts val="0"/>
              </a:spcAft>
              <a:defRPr/>
            </a:pPr>
            <a:r>
              <a:rPr lang="tr-TR" b="1" dirty="0" smtClean="0">
                <a:solidFill>
                  <a:srgbClr val="9933FF"/>
                </a:solidFill>
              </a:rPr>
              <a:t>(</a:t>
            </a:r>
            <a:r>
              <a:rPr lang="tr-TR" b="1" dirty="0" smtClean="0">
                <a:solidFill>
                  <a:srgbClr val="9933FF"/>
                </a:solidFill>
                <a:latin typeface="Times New Roman" pitchFamily="18" charset="0"/>
                <a:cs typeface="Times New Roman" pitchFamily="18" charset="0"/>
              </a:rPr>
              <a:t>2020-2022 </a:t>
            </a:r>
            <a:r>
              <a:rPr lang="tr-TR" b="1" dirty="0">
                <a:solidFill>
                  <a:srgbClr val="9933FF"/>
                </a:solidFill>
                <a:latin typeface="Times New Roman" pitchFamily="18" charset="0"/>
                <a:cs typeface="Times New Roman" pitchFamily="18" charset="0"/>
              </a:rPr>
              <a:t>İlk  Defa Yapılacak, 2017-2019 Sonlanacak Hizmetler)</a:t>
            </a:r>
          </a:p>
        </p:txBody>
      </p:sp>
      <p:pic>
        <p:nvPicPr>
          <p:cNvPr id="4" name="Resim 3"/>
          <p:cNvPicPr>
            <a:picLocks noChangeAspect="1"/>
          </p:cNvPicPr>
          <p:nvPr/>
        </p:nvPicPr>
        <p:blipFill>
          <a:blip r:embed="rId3"/>
          <a:stretch>
            <a:fillRect/>
          </a:stretch>
        </p:blipFill>
        <p:spPr>
          <a:xfrm>
            <a:off x="1" y="784009"/>
            <a:ext cx="9144000" cy="5381295"/>
          </a:xfrm>
          <a:prstGeom prst="rect">
            <a:avLst/>
          </a:prstGeom>
        </p:spPr>
      </p:pic>
      <p:pic>
        <p:nvPicPr>
          <p:cNvPr id="5" name="Resim 4"/>
          <p:cNvPicPr>
            <a:picLocks noChangeAspect="1"/>
          </p:cNvPicPr>
          <p:nvPr/>
        </p:nvPicPr>
        <p:blipFill>
          <a:blip r:embed="rId4"/>
          <a:stretch>
            <a:fillRect/>
          </a:stretch>
        </p:blipFill>
        <p:spPr>
          <a:xfrm>
            <a:off x="971600" y="784008"/>
            <a:ext cx="8172400" cy="5381296"/>
          </a:xfrm>
          <a:prstGeom prst="rect">
            <a:avLst/>
          </a:prstGeom>
        </p:spPr>
      </p:pic>
    </p:spTree>
    <p:extLst>
      <p:ext uri="{BB962C8B-B14F-4D97-AF65-F5344CB8AC3E}">
        <p14:creationId xmlns:p14="http://schemas.microsoft.com/office/powerpoint/2010/main" val="175638211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99392"/>
            <a:ext cx="9143999" cy="6957392"/>
          </a:xfrm>
          <a:prstGeom prst="rect">
            <a:avLst/>
          </a:prstGeom>
        </p:spPr>
      </p:pic>
      <p:sp>
        <p:nvSpPr>
          <p:cNvPr id="3" name="Dikdörtgen 2"/>
          <p:cNvSpPr/>
          <p:nvPr/>
        </p:nvSpPr>
        <p:spPr>
          <a:xfrm>
            <a:off x="179512" y="116632"/>
            <a:ext cx="8784976" cy="461665"/>
          </a:xfrm>
          <a:prstGeom prst="rect">
            <a:avLst/>
          </a:prstGeom>
        </p:spPr>
        <p:txBody>
          <a:bodyPr wrap="square">
            <a:spAutoFit/>
          </a:bodyPr>
          <a:lstStyle/>
          <a:p>
            <a:pPr fontAlgn="auto">
              <a:spcBef>
                <a:spcPts val="0"/>
              </a:spcBef>
              <a:spcAft>
                <a:spcPts val="0"/>
              </a:spcAft>
              <a:defRPr/>
            </a:pPr>
            <a:r>
              <a:rPr lang="tr-TR" sz="2400" b="1" dirty="0">
                <a:solidFill>
                  <a:srgbClr val="FF0000"/>
                </a:solidFill>
                <a:latin typeface="Times New Roman" pitchFamily="18" charset="0"/>
                <a:cs typeface="Times New Roman" pitchFamily="18" charset="0"/>
              </a:rPr>
              <a:t>Bütçe Hazırlık Formları </a:t>
            </a:r>
            <a:r>
              <a:rPr lang="tr-TR" b="1" dirty="0">
                <a:solidFill>
                  <a:srgbClr val="7030A0"/>
                </a:solidFill>
              </a:rPr>
              <a:t>(Form-10 Birimlerin Hizmet </a:t>
            </a:r>
            <a:r>
              <a:rPr lang="tr-TR" b="1" dirty="0" err="1">
                <a:solidFill>
                  <a:srgbClr val="7030A0"/>
                </a:solidFill>
              </a:rPr>
              <a:t>Mal.iliş.F</a:t>
            </a:r>
            <a:r>
              <a:rPr lang="tr-TR" b="1" dirty="0">
                <a:solidFill>
                  <a:srgbClr val="7030A0"/>
                </a:solidFill>
              </a:rPr>
              <a:t>.-</a:t>
            </a:r>
            <a:r>
              <a:rPr lang="tr-TR" b="1" dirty="0">
                <a:solidFill>
                  <a:srgbClr val="00B050"/>
                </a:solidFill>
              </a:rPr>
              <a:t>BİLGİ</a:t>
            </a:r>
            <a:r>
              <a:rPr lang="tr-TR" b="1" dirty="0">
                <a:solidFill>
                  <a:srgbClr val="7030A0"/>
                </a:solidFill>
              </a:rPr>
              <a:t>)</a:t>
            </a:r>
          </a:p>
        </p:txBody>
      </p:sp>
      <p:sp>
        <p:nvSpPr>
          <p:cNvPr id="4" name="Rectangle 3"/>
          <p:cNvSpPr txBox="1">
            <a:spLocks noChangeArrowheads="1"/>
          </p:cNvSpPr>
          <p:nvPr/>
        </p:nvSpPr>
        <p:spPr>
          <a:xfrm>
            <a:off x="0" y="578297"/>
            <a:ext cx="8856984" cy="5805486"/>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fontAlgn="auto">
              <a:spcAft>
                <a:spcPts val="0"/>
              </a:spcAft>
              <a:buFont typeface="Arial" panose="020B0604020202020204" pitchFamily="34" charset="0"/>
              <a:buNone/>
            </a:pPr>
            <a:r>
              <a:rPr lang="tr-TR" altLang="tr-TR" dirty="0" smtClean="0">
                <a:latin typeface="Times New Roman" pitchFamily="18" charset="0"/>
                <a:cs typeface="Times New Roman" pitchFamily="18" charset="0"/>
              </a:rPr>
              <a:t>	</a:t>
            </a:r>
          </a:p>
          <a:p>
            <a:pPr algn="just" fontAlgn="auto">
              <a:spcAft>
                <a:spcPts val="0"/>
              </a:spcAft>
              <a:buFont typeface="Arial" panose="020B0604020202020204" pitchFamily="34" charset="0"/>
              <a:buNone/>
            </a:pPr>
            <a:r>
              <a:rPr lang="tr-TR" altLang="tr-TR" b="1" dirty="0" smtClean="0">
                <a:solidFill>
                  <a:srgbClr val="333399"/>
                </a:solidFill>
                <a:latin typeface="Times New Roman" pitchFamily="18" charset="0"/>
                <a:cs typeface="Times New Roman" pitchFamily="18" charset="0"/>
              </a:rPr>
              <a:t>		</a:t>
            </a:r>
            <a:r>
              <a:rPr lang="tr-TR" altLang="tr-TR" b="1" dirty="0" smtClean="0">
                <a:solidFill>
                  <a:srgbClr val="333399"/>
                </a:solidFill>
                <a:latin typeface="Comic Sans MS" panose="030F0702030302020204" pitchFamily="66" charset="0"/>
                <a:cs typeface="Times New Roman" pitchFamily="18" charset="0"/>
              </a:rPr>
              <a:t>Kuruluş bütçelerinde yer alan her birimin hizmet maliyetinin tespitine yönelik olarak düzenlenen bu formda, kuruluşlar hizmetleriyle ilgili bilgilere yer vereceklerdir. </a:t>
            </a:r>
          </a:p>
          <a:p>
            <a:pPr fontAlgn="auto">
              <a:spcAft>
                <a:spcPts val="0"/>
              </a:spcAft>
              <a:buFont typeface="Arial" panose="020B0604020202020204" pitchFamily="34" charset="0"/>
              <a:buNone/>
            </a:pPr>
            <a:endParaRPr lang="tr-TR" altLang="tr-TR" dirty="0" smtClean="0">
              <a:latin typeface="Comic Sans MS" panose="030F0702030302020204" pitchFamily="66" charset="0"/>
              <a:cs typeface="Times New Roman" pitchFamily="18" charset="0"/>
            </a:endParaRPr>
          </a:p>
          <a:p>
            <a:pPr algn="just" fontAlgn="auto">
              <a:spcAft>
                <a:spcPts val="0"/>
              </a:spcAft>
              <a:buFont typeface="Arial" panose="020B0604020202020204" pitchFamily="34" charset="0"/>
              <a:buNone/>
            </a:pPr>
            <a:r>
              <a:rPr lang="tr-TR" altLang="tr-TR" b="1" dirty="0" smtClean="0">
                <a:solidFill>
                  <a:srgbClr val="FF0000"/>
                </a:solidFill>
                <a:latin typeface="Comic Sans MS" panose="030F0702030302020204" pitchFamily="66" charset="0"/>
                <a:cs typeface="Times New Roman" pitchFamily="18" charset="0"/>
              </a:rPr>
              <a:t>		</a:t>
            </a:r>
            <a:r>
              <a:rPr lang="tr-TR" altLang="tr-TR" b="1" dirty="0" smtClean="0">
                <a:solidFill>
                  <a:srgbClr val="FF3399"/>
                </a:solidFill>
                <a:latin typeface="Comic Sans MS" panose="030F0702030302020204" pitchFamily="66" charset="0"/>
                <a:cs typeface="Times New Roman" pitchFamily="18" charset="0"/>
              </a:rPr>
              <a:t>Her birim için ayrı ayrı düzenlenecek olan bu form, hizmet maliyetinin tespiti bakımından büyük önem taşımaktadır. Bu itibarla bu form titizlikle doldurulacak ve hizmet maliyetinin tespiti ile ilgili olarak, kullanılan kömür (ton), odun (ton), </a:t>
            </a:r>
            <a:r>
              <a:rPr lang="tr-TR" altLang="tr-TR" b="1" dirty="0" err="1" smtClean="0">
                <a:solidFill>
                  <a:srgbClr val="FF3399"/>
                </a:solidFill>
                <a:latin typeface="Comic Sans MS" panose="030F0702030302020204" pitchFamily="66" charset="0"/>
                <a:cs typeface="Times New Roman" pitchFamily="18" charset="0"/>
              </a:rPr>
              <a:t>fuel-oil</a:t>
            </a:r>
            <a:r>
              <a:rPr lang="tr-TR" altLang="tr-TR" b="1" dirty="0" smtClean="0">
                <a:solidFill>
                  <a:srgbClr val="FF3399"/>
                </a:solidFill>
                <a:latin typeface="Comic Sans MS" panose="030F0702030302020204" pitchFamily="66" charset="0"/>
                <a:cs typeface="Times New Roman" pitchFamily="18" charset="0"/>
              </a:rPr>
              <a:t> (litre), doğalgaz (m3), elektrik (</a:t>
            </a:r>
            <a:r>
              <a:rPr lang="tr-TR" altLang="tr-TR" b="1" dirty="0" err="1" smtClean="0">
                <a:solidFill>
                  <a:srgbClr val="FF3399"/>
                </a:solidFill>
                <a:latin typeface="Comic Sans MS" panose="030F0702030302020204" pitchFamily="66" charset="0"/>
                <a:cs typeface="Times New Roman" pitchFamily="18" charset="0"/>
              </a:rPr>
              <a:t>kwh</a:t>
            </a:r>
            <a:r>
              <a:rPr lang="tr-TR" altLang="tr-TR" b="1" dirty="0" smtClean="0">
                <a:solidFill>
                  <a:srgbClr val="FF3399"/>
                </a:solidFill>
                <a:latin typeface="Comic Sans MS" panose="030F0702030302020204" pitchFamily="66" charset="0"/>
                <a:cs typeface="Times New Roman" pitchFamily="18" charset="0"/>
              </a:rPr>
              <a:t>), su (m3) gibi bilgilere yer verilecektir.</a:t>
            </a:r>
          </a:p>
        </p:txBody>
      </p:sp>
    </p:spTree>
    <p:extLst>
      <p:ext uri="{BB962C8B-B14F-4D97-AF65-F5344CB8AC3E}">
        <p14:creationId xmlns:p14="http://schemas.microsoft.com/office/powerpoint/2010/main" val="388797246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9392"/>
            <a:ext cx="9143999" cy="6957392"/>
          </a:xfrm>
          <a:prstGeom prst="rect">
            <a:avLst/>
          </a:prstGeom>
        </p:spPr>
      </p:pic>
      <p:sp>
        <p:nvSpPr>
          <p:cNvPr id="3" name="Dikdörtgen 2"/>
          <p:cNvSpPr/>
          <p:nvPr/>
        </p:nvSpPr>
        <p:spPr>
          <a:xfrm>
            <a:off x="27816" y="29669"/>
            <a:ext cx="9008680" cy="461665"/>
          </a:xfrm>
          <a:prstGeom prst="rect">
            <a:avLst/>
          </a:prstGeom>
        </p:spPr>
        <p:txBody>
          <a:bodyPr wrap="square">
            <a:spAutoFit/>
          </a:bodyPr>
          <a:lstStyle/>
          <a:p>
            <a:pPr fontAlgn="auto">
              <a:spcBef>
                <a:spcPts val="0"/>
              </a:spcBef>
              <a:spcAft>
                <a:spcPts val="0"/>
              </a:spcAft>
              <a:defRPr/>
            </a:pPr>
            <a:r>
              <a:rPr lang="tr-TR" sz="2400" b="1" dirty="0">
                <a:solidFill>
                  <a:srgbClr val="FF0000"/>
                </a:solidFill>
                <a:latin typeface="Times New Roman" pitchFamily="18" charset="0"/>
                <a:cs typeface="Times New Roman" pitchFamily="18" charset="0"/>
              </a:rPr>
              <a:t>Bütçe Hazırlık Formları </a:t>
            </a:r>
            <a:r>
              <a:rPr lang="tr-TR" b="1" dirty="0">
                <a:solidFill>
                  <a:srgbClr val="7030A0"/>
                </a:solidFill>
              </a:rPr>
              <a:t>(Form-10 Birimlerin Hizmet </a:t>
            </a:r>
            <a:r>
              <a:rPr lang="tr-TR" b="1" dirty="0" err="1">
                <a:solidFill>
                  <a:srgbClr val="7030A0"/>
                </a:solidFill>
              </a:rPr>
              <a:t>Mal.iliş.F</a:t>
            </a:r>
            <a:r>
              <a:rPr lang="tr-TR" b="1" dirty="0">
                <a:solidFill>
                  <a:srgbClr val="7030A0"/>
                </a:solidFill>
              </a:rPr>
              <a:t>.-</a:t>
            </a:r>
            <a:r>
              <a:rPr lang="tr-TR" b="1" dirty="0">
                <a:solidFill>
                  <a:srgbClr val="00B050"/>
                </a:solidFill>
              </a:rPr>
              <a:t>GİRDİ</a:t>
            </a:r>
            <a:r>
              <a:rPr lang="tr-TR" b="1" dirty="0">
                <a:solidFill>
                  <a:srgbClr val="7030A0"/>
                </a:solidFill>
              </a:rPr>
              <a:t>)</a:t>
            </a:r>
          </a:p>
        </p:txBody>
      </p:sp>
      <p:pic>
        <p:nvPicPr>
          <p:cNvPr id="4" name="Resim 3"/>
          <p:cNvPicPr>
            <a:picLocks noChangeAspect="1"/>
          </p:cNvPicPr>
          <p:nvPr/>
        </p:nvPicPr>
        <p:blipFill>
          <a:blip r:embed="rId3"/>
          <a:stretch>
            <a:fillRect/>
          </a:stretch>
        </p:blipFill>
        <p:spPr>
          <a:xfrm>
            <a:off x="392" y="620395"/>
            <a:ext cx="9144000" cy="5472901"/>
          </a:xfrm>
          <a:prstGeom prst="rect">
            <a:avLst/>
          </a:prstGeom>
        </p:spPr>
      </p:pic>
    </p:spTree>
    <p:extLst>
      <p:ext uri="{BB962C8B-B14F-4D97-AF65-F5344CB8AC3E}">
        <p14:creationId xmlns:p14="http://schemas.microsoft.com/office/powerpoint/2010/main" val="298588934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9143999" cy="6957392"/>
          </a:xfrm>
          <a:prstGeom prst="rect">
            <a:avLst/>
          </a:prstGeom>
        </p:spPr>
      </p:pic>
      <p:sp>
        <p:nvSpPr>
          <p:cNvPr id="3" name="Dikdörtgen 2"/>
          <p:cNvSpPr/>
          <p:nvPr/>
        </p:nvSpPr>
        <p:spPr>
          <a:xfrm>
            <a:off x="1" y="44624"/>
            <a:ext cx="9143999" cy="523220"/>
          </a:xfrm>
          <a:prstGeom prst="rect">
            <a:avLst/>
          </a:prstGeom>
        </p:spPr>
        <p:txBody>
          <a:bodyPr wrap="square">
            <a:spAutoFit/>
          </a:bodyPr>
          <a:lstStyle/>
          <a:p>
            <a:pPr fontAlgn="auto">
              <a:spcBef>
                <a:spcPts val="0"/>
              </a:spcBef>
              <a:spcAft>
                <a:spcPts val="0"/>
              </a:spcAft>
              <a:defRPr/>
            </a:pPr>
            <a:r>
              <a:rPr lang="tr-TR" sz="2800" b="1" dirty="0">
                <a:solidFill>
                  <a:srgbClr val="FF0000"/>
                </a:solidFill>
                <a:latin typeface="Times New Roman" pitchFamily="18" charset="0"/>
                <a:cs typeface="Times New Roman" pitchFamily="18" charset="0"/>
              </a:rPr>
              <a:t>Bütçe Hazırlık Formları </a:t>
            </a:r>
            <a:r>
              <a:rPr lang="tr-TR" b="1" dirty="0">
                <a:solidFill>
                  <a:srgbClr val="7030A0"/>
                </a:solidFill>
                <a:latin typeface="Times New Roman" pitchFamily="18" charset="0"/>
                <a:cs typeface="Times New Roman" pitchFamily="18" charset="0"/>
              </a:rPr>
              <a:t>(Form-10 Birimlerin Hizmet </a:t>
            </a:r>
            <a:r>
              <a:rPr lang="tr-TR" b="1" dirty="0" err="1">
                <a:solidFill>
                  <a:srgbClr val="7030A0"/>
                </a:solidFill>
                <a:latin typeface="Times New Roman" pitchFamily="18" charset="0"/>
                <a:cs typeface="Times New Roman" pitchFamily="18" charset="0"/>
              </a:rPr>
              <a:t>Mal.iliş.F</a:t>
            </a:r>
            <a:r>
              <a:rPr lang="tr-TR" b="1" dirty="0">
                <a:solidFill>
                  <a:srgbClr val="7030A0"/>
                </a:solidFill>
                <a:latin typeface="Times New Roman" pitchFamily="18" charset="0"/>
                <a:cs typeface="Times New Roman" pitchFamily="18" charset="0"/>
              </a:rPr>
              <a:t>.-</a:t>
            </a:r>
            <a:r>
              <a:rPr lang="tr-TR" sz="2800" b="1" dirty="0">
                <a:solidFill>
                  <a:srgbClr val="00B050"/>
                </a:solidFill>
                <a:latin typeface="Times New Roman" pitchFamily="18" charset="0"/>
                <a:cs typeface="Times New Roman" pitchFamily="18" charset="0"/>
              </a:rPr>
              <a:t>ÇIKTI</a:t>
            </a:r>
            <a:r>
              <a:rPr lang="tr-TR" sz="2800" b="1" dirty="0">
                <a:solidFill>
                  <a:srgbClr val="7030A0"/>
                </a:solidFill>
                <a:latin typeface="Times New Roman" pitchFamily="18" charset="0"/>
                <a:cs typeface="Times New Roman" pitchFamily="18" charset="0"/>
              </a:rPr>
              <a:t>)</a:t>
            </a:r>
          </a:p>
        </p:txBody>
      </p:sp>
      <p:pic>
        <p:nvPicPr>
          <p:cNvPr id="4" name="Resim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612469"/>
            <a:ext cx="9135112" cy="5624844"/>
          </a:xfrm>
          <a:prstGeom prst="rect">
            <a:avLst/>
          </a:prstGeom>
        </p:spPr>
      </p:pic>
    </p:spTree>
    <p:extLst>
      <p:ext uri="{BB962C8B-B14F-4D97-AF65-F5344CB8AC3E}">
        <p14:creationId xmlns:p14="http://schemas.microsoft.com/office/powerpoint/2010/main" val="241247921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99392"/>
            <a:ext cx="9143999" cy="6957392"/>
          </a:xfrm>
          <a:prstGeom prst="rect">
            <a:avLst/>
          </a:prstGeom>
        </p:spPr>
      </p:pic>
      <p:sp>
        <p:nvSpPr>
          <p:cNvPr id="3" name="Dikdörtgen 2"/>
          <p:cNvSpPr/>
          <p:nvPr/>
        </p:nvSpPr>
        <p:spPr>
          <a:xfrm>
            <a:off x="0" y="0"/>
            <a:ext cx="9143999" cy="523220"/>
          </a:xfrm>
          <a:prstGeom prst="rect">
            <a:avLst/>
          </a:prstGeom>
        </p:spPr>
        <p:txBody>
          <a:bodyPr wrap="square">
            <a:spAutoFit/>
          </a:bodyPr>
          <a:lstStyle/>
          <a:p>
            <a:pPr fontAlgn="auto">
              <a:spcBef>
                <a:spcPts val="0"/>
              </a:spcBef>
              <a:spcAft>
                <a:spcPts val="0"/>
              </a:spcAft>
              <a:defRPr/>
            </a:pPr>
            <a:r>
              <a:rPr lang="tr-TR" sz="2800" b="1" dirty="0">
                <a:solidFill>
                  <a:srgbClr val="FF0000"/>
                </a:solidFill>
                <a:latin typeface="Times New Roman" pitchFamily="18" charset="0"/>
                <a:cs typeface="Times New Roman" pitchFamily="18" charset="0"/>
              </a:rPr>
              <a:t>Bütçe Hazırlık Formları </a:t>
            </a:r>
            <a:r>
              <a:rPr lang="tr-TR" b="1" dirty="0">
                <a:solidFill>
                  <a:srgbClr val="7030A0"/>
                </a:solidFill>
                <a:latin typeface="Times New Roman" pitchFamily="18" charset="0"/>
                <a:cs typeface="Times New Roman" pitchFamily="18" charset="0"/>
              </a:rPr>
              <a:t>(Form-10 Birimlerin Hizmet </a:t>
            </a:r>
            <a:r>
              <a:rPr lang="tr-TR" b="1" dirty="0" err="1">
                <a:solidFill>
                  <a:srgbClr val="7030A0"/>
                </a:solidFill>
                <a:latin typeface="Times New Roman" pitchFamily="18" charset="0"/>
                <a:cs typeface="Times New Roman" pitchFamily="18" charset="0"/>
              </a:rPr>
              <a:t>Mal.iliş.F</a:t>
            </a:r>
            <a:r>
              <a:rPr lang="tr-TR" b="1" dirty="0">
                <a:solidFill>
                  <a:srgbClr val="7030A0"/>
                </a:solidFill>
                <a:latin typeface="Times New Roman" pitchFamily="18" charset="0"/>
                <a:cs typeface="Times New Roman" pitchFamily="18" charset="0"/>
              </a:rPr>
              <a:t>.-</a:t>
            </a:r>
            <a:r>
              <a:rPr lang="tr-TR" sz="2800" b="1" dirty="0">
                <a:solidFill>
                  <a:srgbClr val="00B050"/>
                </a:solidFill>
                <a:latin typeface="Times New Roman" pitchFamily="18" charset="0"/>
                <a:cs typeface="Times New Roman" pitchFamily="18" charset="0"/>
              </a:rPr>
              <a:t>ÇIKTI</a:t>
            </a:r>
            <a:r>
              <a:rPr lang="tr-TR" sz="2800" b="1" dirty="0">
                <a:solidFill>
                  <a:srgbClr val="7030A0"/>
                </a:solidFill>
                <a:latin typeface="Times New Roman" pitchFamily="18" charset="0"/>
                <a:cs typeface="Times New Roman" pitchFamily="18" charset="0"/>
              </a:rPr>
              <a:t>)</a:t>
            </a:r>
          </a:p>
        </p:txBody>
      </p:sp>
      <p:pic>
        <p:nvPicPr>
          <p:cNvPr id="4" name="Picture 2"/>
          <p:cNvPicPr>
            <a:picLocks noChangeAspect="1" noChangeArrowheads="1"/>
          </p:cNvPicPr>
          <p:nvPr/>
        </p:nvPicPr>
        <p:blipFill>
          <a:blip r:embed="rId3" cstate="print"/>
          <a:srcRect/>
          <a:stretch>
            <a:fillRect/>
          </a:stretch>
        </p:blipFill>
        <p:spPr bwMode="auto">
          <a:xfrm>
            <a:off x="0" y="632010"/>
            <a:ext cx="9144000" cy="5461286"/>
          </a:xfrm>
          <a:prstGeom prst="rect">
            <a:avLst/>
          </a:prstGeom>
          <a:solidFill>
            <a:srgbClr val="781E46"/>
          </a:solidFill>
          <a:ln w="9525">
            <a:noFill/>
            <a:miter lim="800000"/>
            <a:headEnd/>
            <a:tailEnd/>
          </a:ln>
        </p:spPr>
      </p:pic>
    </p:spTree>
    <p:extLst>
      <p:ext uri="{BB962C8B-B14F-4D97-AF65-F5344CB8AC3E}">
        <p14:creationId xmlns:p14="http://schemas.microsoft.com/office/powerpoint/2010/main" val="341233977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9144000" cy="6957392"/>
          </a:xfrm>
          <a:prstGeom prst="rect">
            <a:avLst/>
          </a:prstGeom>
        </p:spPr>
      </p:pic>
      <p:graphicFrame>
        <p:nvGraphicFramePr>
          <p:cNvPr id="6" name="5 Tablo"/>
          <p:cNvGraphicFramePr>
            <a:graphicFrameLocks noGrp="1"/>
          </p:cNvGraphicFramePr>
          <p:nvPr>
            <p:extLst>
              <p:ext uri="{D42A27DB-BD31-4B8C-83A1-F6EECF244321}">
                <p14:modId xmlns:p14="http://schemas.microsoft.com/office/powerpoint/2010/main" val="4118403375"/>
              </p:ext>
            </p:extLst>
          </p:nvPr>
        </p:nvGraphicFramePr>
        <p:xfrm>
          <a:off x="0" y="0"/>
          <a:ext cx="9143999" cy="6215082"/>
        </p:xfrm>
        <a:graphic>
          <a:graphicData uri="http://schemas.openxmlformats.org/drawingml/2006/table">
            <a:tbl>
              <a:tblPr>
                <a:noFill/>
                <a:effectLst>
                  <a:outerShdw blurRad="57150" dist="38100" dir="5400000" algn="ctr" rotWithShape="0">
                    <a:srgbClr val="F3850D">
                      <a:alpha val="48000"/>
                    </a:srgbClr>
                  </a:outerShdw>
                </a:effectLst>
                <a:tableStyleId>{69C7853C-536D-4A76-A0AE-DD22124D55A5}</a:tableStyleId>
              </a:tblPr>
              <a:tblGrid>
                <a:gridCol w="9143999"/>
              </a:tblGrid>
              <a:tr h="131924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tr-TR" sz="2500" b="1" u="none" dirty="0" smtClean="0">
                        <a:solidFill>
                          <a:srgbClr val="781E46"/>
                        </a:solidFill>
                        <a:latin typeface="Comic Sans MS" pitchFamily="66" charset="0"/>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tr-TR" sz="3200" b="1" u="none" dirty="0" smtClean="0">
                          <a:solidFill>
                            <a:srgbClr val="781E46"/>
                          </a:solidFill>
                          <a:latin typeface="Comic Sans MS" pitchFamily="66" charset="0"/>
                          <a:cs typeface="Times New Roman" pitchFamily="18" charset="0"/>
                        </a:rPr>
                        <a:t>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4895839">
                <a:tc>
                  <a:txBody>
                    <a:bodyPr/>
                    <a:lstStyle/>
                    <a:p>
                      <a:pPr eaLnBrk="1" hangingPunct="1">
                        <a:buFont typeface="Wingdings" pitchFamily="2" charset="2"/>
                        <a:buNone/>
                        <a:defRPr/>
                      </a:pPr>
                      <a:endParaRPr lang="tr-TR" sz="2400" b="1" dirty="0" smtClean="0">
                        <a:solidFill>
                          <a:srgbClr val="781E46"/>
                        </a:solidFill>
                      </a:endParaRPr>
                    </a:p>
                    <a:p>
                      <a:pPr marL="0" marR="0" indent="0" algn="l" defTabSz="914400" rtl="0" eaLnBrk="1" fontAlgn="auto" latinLnBrk="0" hangingPunct="1">
                        <a:lnSpc>
                          <a:spcPct val="100000"/>
                        </a:lnSpc>
                        <a:spcBef>
                          <a:spcPts val="0"/>
                        </a:spcBef>
                        <a:spcAft>
                          <a:spcPts val="0"/>
                        </a:spcAft>
                        <a:buClrTx/>
                        <a:buSzTx/>
                        <a:buFont typeface="Wingdings" pitchFamily="2" charset="2"/>
                        <a:buNone/>
                        <a:tabLst/>
                        <a:defRPr/>
                      </a:pPr>
                      <a:r>
                        <a:rPr lang="tr-TR" sz="2400" b="1" dirty="0" smtClean="0">
                          <a:solidFill>
                            <a:srgbClr val="781E46"/>
                          </a:solidFill>
                        </a:rPr>
                        <a:t>    </a:t>
                      </a:r>
                    </a:p>
                    <a:p>
                      <a:pPr marL="0" marR="0" indent="0" algn="l" defTabSz="914400" rtl="0" eaLnBrk="1" fontAlgn="auto" latinLnBrk="0" hangingPunct="1">
                        <a:lnSpc>
                          <a:spcPct val="100000"/>
                        </a:lnSpc>
                        <a:spcBef>
                          <a:spcPts val="0"/>
                        </a:spcBef>
                        <a:spcAft>
                          <a:spcPts val="0"/>
                        </a:spcAft>
                        <a:buClrTx/>
                        <a:buSzTx/>
                        <a:buFont typeface="Wingdings" pitchFamily="2" charset="2"/>
                        <a:buNone/>
                        <a:tabLst/>
                        <a:defRPr/>
                      </a:pPr>
                      <a:endParaRPr lang="tr-TR" sz="2400" b="1" dirty="0" smtClean="0">
                        <a:solidFill>
                          <a:srgbClr val="781E46"/>
                        </a:solidFill>
                        <a:latin typeface="Times New Roman" pitchFamily="18" charset="0"/>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 typeface="Wingdings" pitchFamily="2" charset="2"/>
                        <a:buNone/>
                        <a:tabLst/>
                        <a:defRPr/>
                      </a:pPr>
                      <a:endParaRPr lang="tr-TR" sz="2400" b="1" dirty="0" smtClean="0">
                        <a:solidFill>
                          <a:srgbClr val="781E46"/>
                        </a:solidFill>
                        <a:latin typeface="Times New Roman" pitchFamily="18" charset="0"/>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 typeface="Wingdings" pitchFamily="2" charset="2"/>
                        <a:buNone/>
                        <a:tabLst/>
                        <a:defRPr/>
                      </a:pPr>
                      <a:endParaRPr lang="tr-TR" sz="2400" b="1" dirty="0" smtClean="0">
                        <a:solidFill>
                          <a:srgbClr val="781E46"/>
                        </a:solidFill>
                        <a:latin typeface="Times New Roman" pitchFamily="18" charset="0"/>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 typeface="Wingdings" pitchFamily="2" charset="2"/>
                        <a:buNone/>
                        <a:tabLst/>
                        <a:defRPr/>
                      </a:pPr>
                      <a:endParaRPr lang="tr-TR" sz="2400" b="1" dirty="0" smtClean="0">
                        <a:solidFill>
                          <a:srgbClr val="781E46"/>
                        </a:solidFill>
                        <a:latin typeface="Times New Roman" pitchFamily="18" charset="0"/>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 typeface="Wingdings" pitchFamily="2" charset="2"/>
                        <a:buNone/>
                        <a:tabLst/>
                        <a:defRPr/>
                      </a:pPr>
                      <a:endParaRPr lang="tr-TR" sz="2400" b="1" dirty="0" smtClean="0">
                        <a:solidFill>
                          <a:srgbClr val="781E46"/>
                        </a:solidFill>
                        <a:latin typeface="Times New Roman" pitchFamily="18" charset="0"/>
                        <a:cs typeface="Times New Roman" pitchFamily="18" charset="0"/>
                      </a:endParaRPr>
                    </a:p>
                    <a:p>
                      <a:pPr algn="ctr" eaLnBrk="1" hangingPunct="1">
                        <a:buFont typeface="Wingdings" pitchFamily="2" charset="2"/>
                        <a:buNone/>
                        <a:defRPr/>
                      </a:pPr>
                      <a:r>
                        <a:rPr lang="tr-TR" sz="2800" b="1" dirty="0" smtClean="0">
                          <a:solidFill>
                            <a:srgbClr val="781E46"/>
                          </a:solidFill>
                          <a:latin typeface="Times New Roman" pitchFamily="18" charset="0"/>
                          <a:cs typeface="Times New Roman" pitchFamily="18" charset="0"/>
                        </a:rPr>
                        <a:t>         </a:t>
                      </a:r>
                      <a:r>
                        <a:rPr lang="tr-TR" sz="4000" b="1" dirty="0" smtClean="0">
                          <a:solidFill>
                            <a:srgbClr val="781E46"/>
                          </a:solidFill>
                          <a:latin typeface="Times New Roman" pitchFamily="18" charset="0"/>
                          <a:cs typeface="Times New Roman" pitchFamily="18" charset="0"/>
                        </a:rPr>
                        <a:t>Bütçe Hazırlık Çalışmaları</a:t>
                      </a:r>
                      <a:r>
                        <a:rPr lang="tr-TR" sz="4000" b="1" baseline="0" dirty="0" smtClean="0">
                          <a:solidFill>
                            <a:srgbClr val="781E46"/>
                          </a:solidFill>
                          <a:latin typeface="Times New Roman" pitchFamily="18" charset="0"/>
                          <a:cs typeface="Times New Roman" pitchFamily="18" charset="0"/>
                        </a:rPr>
                        <a:t> </a:t>
                      </a:r>
                      <a:endParaRPr lang="tr-TR" sz="4000" b="1" dirty="0">
                        <a:solidFill>
                          <a:srgbClr val="781E46"/>
                        </a:solidFill>
                        <a:latin typeface="Times New Roman" pitchFamily="18" charset="0"/>
                        <a:cs typeface="Times New Roman" pitchFamily="18" charset="0"/>
                      </a:endParaRPr>
                    </a:p>
                  </a:txBody>
                  <a:tcPr>
                    <a:lnL w="9525" cap="flat" cmpd="sng" algn="ctr">
                      <a:noFill/>
                      <a:prstDash val="solid"/>
                    </a:lnL>
                    <a:lnR w="9525" cap="flat" cmpd="sng" algn="ctr">
                      <a:noFill/>
                      <a:prstDash val="solid"/>
                    </a:lnR>
                    <a:lnT w="12700" cap="flat" cmpd="sng" algn="ctr">
                      <a:no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noFill/>
                  </a:tcPr>
                </a:tc>
              </a:tr>
            </a:tbl>
          </a:graphicData>
        </a:graphic>
      </p:graphicFrame>
      <p:pic>
        <p:nvPicPr>
          <p:cNvPr id="4" name="İçerik Yer Tutucusu 5"/>
          <p:cNvPicPr>
            <a:picLocks noGrp="1" noChangeAspect="1"/>
          </p:cNvPicPr>
          <p:nvPr>
            <p:ph idx="1"/>
          </p:nvPr>
        </p:nvPicPr>
        <p:blipFill>
          <a:blip r:embed="rId3" cstate="print"/>
          <a:stretch>
            <a:fillRect/>
          </a:stretch>
        </p:blipFill>
        <p:spPr>
          <a:xfrm>
            <a:off x="2663787" y="908720"/>
            <a:ext cx="3816427" cy="3024336"/>
          </a:xfrm>
          <a:prstGeom prst="rect">
            <a:avLst/>
          </a:prstGeom>
        </p:spPr>
      </p:pic>
    </p:spTree>
    <p:extLst>
      <p:ext uri="{BB962C8B-B14F-4D97-AF65-F5344CB8AC3E}">
        <p14:creationId xmlns:p14="http://schemas.microsoft.com/office/powerpoint/2010/main" val="147787574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9392"/>
            <a:ext cx="9143999" cy="6957392"/>
          </a:xfrm>
          <a:prstGeom prst="rect">
            <a:avLst/>
          </a:prstGeom>
        </p:spPr>
      </p:pic>
      <p:sp>
        <p:nvSpPr>
          <p:cNvPr id="3" name="Dikdörtgen 2"/>
          <p:cNvSpPr/>
          <p:nvPr/>
        </p:nvSpPr>
        <p:spPr>
          <a:xfrm>
            <a:off x="14821" y="31359"/>
            <a:ext cx="9129178" cy="523220"/>
          </a:xfrm>
          <a:prstGeom prst="rect">
            <a:avLst/>
          </a:prstGeom>
        </p:spPr>
        <p:txBody>
          <a:bodyPr wrap="square">
            <a:spAutoFit/>
          </a:bodyPr>
          <a:lstStyle/>
          <a:p>
            <a:pPr fontAlgn="auto">
              <a:spcBef>
                <a:spcPts val="0"/>
              </a:spcBef>
              <a:spcAft>
                <a:spcPts val="0"/>
              </a:spcAft>
              <a:defRPr/>
            </a:pPr>
            <a:r>
              <a:rPr lang="tr-TR" sz="2800" b="1" dirty="0">
                <a:solidFill>
                  <a:srgbClr val="FF0000"/>
                </a:solidFill>
                <a:latin typeface="Times New Roman" pitchFamily="18" charset="0"/>
                <a:cs typeface="Times New Roman" pitchFamily="18" charset="0"/>
              </a:rPr>
              <a:t>Bütçe Hazırlık Formları </a:t>
            </a:r>
            <a:r>
              <a:rPr lang="tr-TR" b="1" dirty="0">
                <a:solidFill>
                  <a:srgbClr val="7030A0"/>
                </a:solidFill>
                <a:latin typeface="Times New Roman" pitchFamily="18" charset="0"/>
                <a:cs typeface="Times New Roman" pitchFamily="18" charset="0"/>
              </a:rPr>
              <a:t>(Form-10 Birimlerin Hizmet </a:t>
            </a:r>
            <a:r>
              <a:rPr lang="tr-TR" b="1" dirty="0" err="1">
                <a:solidFill>
                  <a:srgbClr val="7030A0"/>
                </a:solidFill>
                <a:latin typeface="Times New Roman" pitchFamily="18" charset="0"/>
                <a:cs typeface="Times New Roman" pitchFamily="18" charset="0"/>
              </a:rPr>
              <a:t>Mal.iliş.F</a:t>
            </a:r>
            <a:r>
              <a:rPr lang="tr-TR" b="1" dirty="0">
                <a:solidFill>
                  <a:srgbClr val="7030A0"/>
                </a:solidFill>
                <a:latin typeface="Times New Roman" pitchFamily="18" charset="0"/>
                <a:cs typeface="Times New Roman" pitchFamily="18" charset="0"/>
              </a:rPr>
              <a:t>.-</a:t>
            </a:r>
            <a:r>
              <a:rPr lang="tr-TR" sz="2800" b="1" dirty="0">
                <a:solidFill>
                  <a:srgbClr val="00B050"/>
                </a:solidFill>
                <a:latin typeface="Times New Roman" pitchFamily="18" charset="0"/>
                <a:cs typeface="Times New Roman" pitchFamily="18" charset="0"/>
              </a:rPr>
              <a:t>ÇIKTI</a:t>
            </a:r>
            <a:r>
              <a:rPr lang="tr-TR" sz="2800" b="1" dirty="0">
                <a:solidFill>
                  <a:srgbClr val="7030A0"/>
                </a:solidFill>
                <a:latin typeface="Times New Roman" pitchFamily="18" charset="0"/>
                <a:cs typeface="Times New Roman" pitchFamily="18" charset="0"/>
              </a:rPr>
              <a:t>)</a:t>
            </a:r>
          </a:p>
        </p:txBody>
      </p:sp>
      <p:pic>
        <p:nvPicPr>
          <p:cNvPr id="4" name="Picture 2"/>
          <p:cNvPicPr>
            <a:picLocks noChangeAspect="1" noChangeArrowheads="1"/>
          </p:cNvPicPr>
          <p:nvPr/>
        </p:nvPicPr>
        <p:blipFill>
          <a:blip r:embed="rId3" cstate="print"/>
          <a:srcRect/>
          <a:stretch>
            <a:fillRect/>
          </a:stretch>
        </p:blipFill>
        <p:spPr bwMode="auto">
          <a:xfrm>
            <a:off x="-1" y="554579"/>
            <a:ext cx="9144000" cy="5610725"/>
          </a:xfrm>
          <a:prstGeom prst="rect">
            <a:avLst/>
          </a:prstGeom>
          <a:noFill/>
          <a:ln w="9525">
            <a:noFill/>
            <a:miter lim="800000"/>
            <a:headEnd/>
            <a:tailEnd/>
          </a:ln>
        </p:spPr>
      </p:pic>
    </p:spTree>
    <p:extLst>
      <p:ext uri="{BB962C8B-B14F-4D97-AF65-F5344CB8AC3E}">
        <p14:creationId xmlns:p14="http://schemas.microsoft.com/office/powerpoint/2010/main" val="66047788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9143999" cy="6957392"/>
          </a:xfrm>
          <a:prstGeom prst="rect">
            <a:avLst/>
          </a:prstGeom>
        </p:spPr>
      </p:pic>
      <p:sp>
        <p:nvSpPr>
          <p:cNvPr id="3" name="Dikdörtgen 2"/>
          <p:cNvSpPr/>
          <p:nvPr/>
        </p:nvSpPr>
        <p:spPr>
          <a:xfrm>
            <a:off x="0" y="116632"/>
            <a:ext cx="9108503" cy="523220"/>
          </a:xfrm>
          <a:prstGeom prst="rect">
            <a:avLst/>
          </a:prstGeom>
        </p:spPr>
        <p:txBody>
          <a:bodyPr wrap="square">
            <a:spAutoFit/>
          </a:bodyPr>
          <a:lstStyle/>
          <a:p>
            <a:pPr fontAlgn="auto">
              <a:spcBef>
                <a:spcPts val="0"/>
              </a:spcBef>
              <a:spcAft>
                <a:spcPts val="0"/>
              </a:spcAft>
              <a:defRPr/>
            </a:pPr>
            <a:r>
              <a:rPr lang="tr-TR" sz="2800" b="1" dirty="0">
                <a:solidFill>
                  <a:srgbClr val="FF0000"/>
                </a:solidFill>
                <a:latin typeface="Times New Roman" pitchFamily="18" charset="0"/>
                <a:cs typeface="Times New Roman" pitchFamily="18" charset="0"/>
              </a:rPr>
              <a:t>Bütçe Hazırlık Formları </a:t>
            </a:r>
            <a:r>
              <a:rPr lang="tr-TR" b="1" dirty="0">
                <a:solidFill>
                  <a:srgbClr val="7030A0"/>
                </a:solidFill>
                <a:latin typeface="Times New Roman" pitchFamily="18" charset="0"/>
                <a:cs typeface="Times New Roman" pitchFamily="18" charset="0"/>
              </a:rPr>
              <a:t>(Form-10 Birimlerin Hizmet </a:t>
            </a:r>
            <a:r>
              <a:rPr lang="tr-TR" b="1" dirty="0" err="1">
                <a:solidFill>
                  <a:srgbClr val="7030A0"/>
                </a:solidFill>
                <a:latin typeface="Times New Roman" pitchFamily="18" charset="0"/>
                <a:cs typeface="Times New Roman" pitchFamily="18" charset="0"/>
              </a:rPr>
              <a:t>Mal.iliş.F</a:t>
            </a:r>
            <a:r>
              <a:rPr lang="tr-TR" b="1" dirty="0">
                <a:solidFill>
                  <a:srgbClr val="7030A0"/>
                </a:solidFill>
                <a:latin typeface="Times New Roman" pitchFamily="18" charset="0"/>
                <a:cs typeface="Times New Roman" pitchFamily="18" charset="0"/>
              </a:rPr>
              <a:t>.-</a:t>
            </a:r>
            <a:r>
              <a:rPr lang="tr-TR" sz="2800" b="1" dirty="0">
                <a:solidFill>
                  <a:srgbClr val="00B050"/>
                </a:solidFill>
                <a:latin typeface="Times New Roman" pitchFamily="18" charset="0"/>
                <a:cs typeface="Times New Roman" pitchFamily="18" charset="0"/>
              </a:rPr>
              <a:t>ÇIKTI</a:t>
            </a:r>
            <a:r>
              <a:rPr lang="tr-TR" sz="2800" b="1" dirty="0">
                <a:solidFill>
                  <a:srgbClr val="7030A0"/>
                </a:solidFill>
                <a:latin typeface="Times New Roman" pitchFamily="18" charset="0"/>
                <a:cs typeface="Times New Roman" pitchFamily="18" charset="0"/>
              </a:rPr>
              <a:t>)</a:t>
            </a:r>
          </a:p>
        </p:txBody>
      </p:sp>
      <p:pic>
        <p:nvPicPr>
          <p:cNvPr id="4" name="Picture 2"/>
          <p:cNvPicPr>
            <a:picLocks noChangeAspect="1" noChangeArrowheads="1"/>
          </p:cNvPicPr>
          <p:nvPr/>
        </p:nvPicPr>
        <p:blipFill>
          <a:blip r:embed="rId3" cstate="print"/>
          <a:srcRect/>
          <a:stretch>
            <a:fillRect/>
          </a:stretch>
        </p:blipFill>
        <p:spPr bwMode="auto">
          <a:xfrm>
            <a:off x="0" y="692696"/>
            <a:ext cx="9144000" cy="5472608"/>
          </a:xfrm>
          <a:prstGeom prst="rect">
            <a:avLst/>
          </a:prstGeom>
          <a:noFill/>
          <a:ln w="9525">
            <a:noFill/>
            <a:miter lim="800000"/>
            <a:headEnd/>
            <a:tailEnd/>
          </a:ln>
        </p:spPr>
      </p:pic>
    </p:spTree>
    <p:extLst>
      <p:ext uri="{BB962C8B-B14F-4D97-AF65-F5344CB8AC3E}">
        <p14:creationId xmlns:p14="http://schemas.microsoft.com/office/powerpoint/2010/main" val="397849516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9143999" cy="6957392"/>
          </a:xfrm>
          <a:prstGeom prst="rect">
            <a:avLst/>
          </a:prstGeom>
        </p:spPr>
      </p:pic>
      <p:sp>
        <p:nvSpPr>
          <p:cNvPr id="3" name="Dikdörtgen 2"/>
          <p:cNvSpPr/>
          <p:nvPr/>
        </p:nvSpPr>
        <p:spPr>
          <a:xfrm>
            <a:off x="0" y="188640"/>
            <a:ext cx="8964487" cy="523220"/>
          </a:xfrm>
          <a:prstGeom prst="rect">
            <a:avLst/>
          </a:prstGeom>
        </p:spPr>
        <p:txBody>
          <a:bodyPr wrap="square">
            <a:spAutoFit/>
          </a:bodyPr>
          <a:lstStyle/>
          <a:p>
            <a:pPr fontAlgn="auto">
              <a:spcBef>
                <a:spcPts val="0"/>
              </a:spcBef>
              <a:spcAft>
                <a:spcPts val="0"/>
              </a:spcAft>
              <a:defRPr/>
            </a:pPr>
            <a:r>
              <a:rPr lang="tr-TR" sz="2800" b="1" dirty="0">
                <a:solidFill>
                  <a:srgbClr val="FF0000"/>
                </a:solidFill>
                <a:latin typeface="Times New Roman" pitchFamily="18" charset="0"/>
                <a:cs typeface="Times New Roman" pitchFamily="18" charset="0"/>
              </a:rPr>
              <a:t>Bütçe Hazırlık Formları </a:t>
            </a:r>
            <a:r>
              <a:rPr lang="tr-TR" b="1" dirty="0">
                <a:solidFill>
                  <a:srgbClr val="7030A0"/>
                </a:solidFill>
                <a:latin typeface="Times New Roman" pitchFamily="18" charset="0"/>
                <a:cs typeface="Times New Roman" pitchFamily="18" charset="0"/>
              </a:rPr>
              <a:t>(Form-11 Fiziksel Değerler Bilgi Formu-</a:t>
            </a:r>
            <a:r>
              <a:rPr lang="tr-TR" b="1" dirty="0">
                <a:solidFill>
                  <a:srgbClr val="FF0000"/>
                </a:solidFill>
                <a:latin typeface="Times New Roman" pitchFamily="18" charset="0"/>
                <a:cs typeface="Times New Roman" pitchFamily="18" charset="0"/>
              </a:rPr>
              <a:t>GİRDİ</a:t>
            </a:r>
            <a:r>
              <a:rPr lang="tr-TR" sz="2800" b="1" dirty="0">
                <a:solidFill>
                  <a:srgbClr val="7030A0"/>
                </a:solidFill>
                <a:latin typeface="Times New Roman" pitchFamily="18" charset="0"/>
                <a:cs typeface="Times New Roman" pitchFamily="18" charset="0"/>
              </a:rPr>
              <a:t>)</a:t>
            </a:r>
          </a:p>
        </p:txBody>
      </p:sp>
      <p:pic>
        <p:nvPicPr>
          <p:cNvPr id="4" name="Resim 3"/>
          <p:cNvPicPr>
            <a:picLocks noChangeAspect="1"/>
          </p:cNvPicPr>
          <p:nvPr/>
        </p:nvPicPr>
        <p:blipFill>
          <a:blip r:embed="rId3"/>
          <a:stretch>
            <a:fillRect/>
          </a:stretch>
        </p:blipFill>
        <p:spPr>
          <a:xfrm>
            <a:off x="-3236" y="800894"/>
            <a:ext cx="9147236" cy="5364410"/>
          </a:xfrm>
          <a:prstGeom prst="rect">
            <a:avLst/>
          </a:prstGeom>
        </p:spPr>
      </p:pic>
    </p:spTree>
    <p:extLst>
      <p:ext uri="{BB962C8B-B14F-4D97-AF65-F5344CB8AC3E}">
        <p14:creationId xmlns:p14="http://schemas.microsoft.com/office/powerpoint/2010/main" val="83831295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28" y="0"/>
            <a:ext cx="9143999" cy="6957392"/>
          </a:xfrm>
          <a:prstGeom prst="rect">
            <a:avLst/>
          </a:prstGeom>
        </p:spPr>
      </p:pic>
      <p:sp>
        <p:nvSpPr>
          <p:cNvPr id="3" name="Dikdörtgen 2"/>
          <p:cNvSpPr/>
          <p:nvPr/>
        </p:nvSpPr>
        <p:spPr>
          <a:xfrm>
            <a:off x="-1" y="116632"/>
            <a:ext cx="9138671" cy="523220"/>
          </a:xfrm>
          <a:prstGeom prst="rect">
            <a:avLst/>
          </a:prstGeom>
        </p:spPr>
        <p:txBody>
          <a:bodyPr wrap="square">
            <a:spAutoFit/>
          </a:bodyPr>
          <a:lstStyle/>
          <a:p>
            <a:pPr fontAlgn="auto">
              <a:spcBef>
                <a:spcPts val="0"/>
              </a:spcBef>
              <a:spcAft>
                <a:spcPts val="0"/>
              </a:spcAft>
              <a:defRPr/>
            </a:pPr>
            <a:r>
              <a:rPr lang="tr-TR" sz="2800" b="1" dirty="0">
                <a:solidFill>
                  <a:srgbClr val="FF0000"/>
                </a:solidFill>
                <a:latin typeface="Times New Roman" pitchFamily="18" charset="0"/>
                <a:cs typeface="Times New Roman" pitchFamily="18" charset="0"/>
              </a:rPr>
              <a:t>Bütçe Hazırlık Formları </a:t>
            </a:r>
            <a:r>
              <a:rPr lang="tr-TR" b="1" dirty="0">
                <a:solidFill>
                  <a:srgbClr val="7030A0"/>
                </a:solidFill>
                <a:latin typeface="Times New Roman" pitchFamily="18" charset="0"/>
                <a:cs typeface="Times New Roman" pitchFamily="18" charset="0"/>
              </a:rPr>
              <a:t>(Form-11 Fiziksel Değerler Bilgi Formu-</a:t>
            </a:r>
            <a:r>
              <a:rPr lang="tr-TR" sz="2800" b="1" dirty="0">
                <a:solidFill>
                  <a:srgbClr val="00B050"/>
                </a:solidFill>
                <a:latin typeface="Times New Roman" pitchFamily="18" charset="0"/>
                <a:cs typeface="Times New Roman" pitchFamily="18" charset="0"/>
              </a:rPr>
              <a:t>ÇIKTI</a:t>
            </a:r>
            <a:r>
              <a:rPr lang="tr-TR" sz="2800" b="1" dirty="0">
                <a:solidFill>
                  <a:srgbClr val="7030A0"/>
                </a:solidFill>
                <a:latin typeface="Times New Roman" pitchFamily="18" charset="0"/>
                <a:cs typeface="Times New Roman" pitchFamily="18" charset="0"/>
              </a:rPr>
              <a:t>)</a:t>
            </a:r>
          </a:p>
        </p:txBody>
      </p:sp>
      <p:pic>
        <p:nvPicPr>
          <p:cNvPr id="4" name="Resim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08720"/>
            <a:ext cx="9144000" cy="5256584"/>
          </a:xfrm>
          <a:prstGeom prst="rect">
            <a:avLst/>
          </a:prstGeom>
        </p:spPr>
      </p:pic>
    </p:spTree>
    <p:extLst>
      <p:ext uri="{BB962C8B-B14F-4D97-AF65-F5344CB8AC3E}">
        <p14:creationId xmlns:p14="http://schemas.microsoft.com/office/powerpoint/2010/main" val="301881989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9143999" cy="6957392"/>
          </a:xfrm>
          <a:prstGeom prst="rect">
            <a:avLst/>
          </a:prstGeom>
        </p:spPr>
      </p:pic>
      <p:sp>
        <p:nvSpPr>
          <p:cNvPr id="3" name="Dikdörtgen 2"/>
          <p:cNvSpPr/>
          <p:nvPr/>
        </p:nvSpPr>
        <p:spPr>
          <a:xfrm>
            <a:off x="13130" y="188640"/>
            <a:ext cx="9383405" cy="523220"/>
          </a:xfrm>
          <a:prstGeom prst="rect">
            <a:avLst/>
          </a:prstGeom>
        </p:spPr>
        <p:txBody>
          <a:bodyPr wrap="square">
            <a:spAutoFit/>
          </a:bodyPr>
          <a:lstStyle/>
          <a:p>
            <a:pPr fontAlgn="auto">
              <a:spcBef>
                <a:spcPts val="0"/>
              </a:spcBef>
              <a:spcAft>
                <a:spcPts val="0"/>
              </a:spcAft>
              <a:defRPr/>
            </a:pPr>
            <a:r>
              <a:rPr lang="tr-TR" sz="2800" b="1" dirty="0">
                <a:solidFill>
                  <a:srgbClr val="FF0000"/>
                </a:solidFill>
                <a:latin typeface="Times New Roman" pitchFamily="18" charset="0"/>
                <a:cs typeface="Times New Roman" pitchFamily="18" charset="0"/>
              </a:rPr>
              <a:t>Bütçe Hazırlık </a:t>
            </a:r>
            <a:r>
              <a:rPr lang="tr-TR" sz="2800" b="1" dirty="0" smtClean="0">
                <a:solidFill>
                  <a:srgbClr val="FF0000"/>
                </a:solidFill>
                <a:latin typeface="Times New Roman" pitchFamily="18" charset="0"/>
                <a:cs typeface="Times New Roman" pitchFamily="18" charset="0"/>
              </a:rPr>
              <a:t>Formları</a:t>
            </a:r>
            <a:r>
              <a:rPr lang="tr-TR" b="1" dirty="0" smtClean="0">
                <a:solidFill>
                  <a:srgbClr val="7030A0"/>
                </a:solidFill>
                <a:latin typeface="Times New Roman" pitchFamily="18" charset="0"/>
                <a:cs typeface="Times New Roman" pitchFamily="18" charset="0"/>
              </a:rPr>
              <a:t>(Form-11 </a:t>
            </a:r>
            <a:r>
              <a:rPr lang="tr-TR" b="1" dirty="0">
                <a:solidFill>
                  <a:srgbClr val="7030A0"/>
                </a:solidFill>
                <a:latin typeface="Times New Roman" pitchFamily="18" charset="0"/>
                <a:cs typeface="Times New Roman" pitchFamily="18" charset="0"/>
              </a:rPr>
              <a:t>Fiziksel Değerler Bilgi Formu-</a:t>
            </a:r>
            <a:r>
              <a:rPr lang="tr-TR" b="1" dirty="0">
                <a:solidFill>
                  <a:srgbClr val="00B050"/>
                </a:solidFill>
                <a:latin typeface="Times New Roman" pitchFamily="18" charset="0"/>
                <a:cs typeface="Times New Roman" pitchFamily="18" charset="0"/>
              </a:rPr>
              <a:t>AÇIKLAMA</a:t>
            </a:r>
            <a:r>
              <a:rPr lang="tr-TR" sz="2800" b="1" dirty="0">
                <a:solidFill>
                  <a:srgbClr val="7030A0"/>
                </a:solidFill>
                <a:latin typeface="Times New Roman" pitchFamily="18" charset="0"/>
                <a:cs typeface="Times New Roman" pitchFamily="18" charset="0"/>
              </a:rPr>
              <a:t>)</a:t>
            </a:r>
          </a:p>
        </p:txBody>
      </p:sp>
      <p:pic>
        <p:nvPicPr>
          <p:cNvPr id="4" name="Resim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64703"/>
            <a:ext cx="9144000" cy="5400601"/>
          </a:xfrm>
          <a:prstGeom prst="rect">
            <a:avLst/>
          </a:prstGeom>
        </p:spPr>
      </p:pic>
    </p:spTree>
    <p:extLst>
      <p:ext uri="{BB962C8B-B14F-4D97-AF65-F5344CB8AC3E}">
        <p14:creationId xmlns:p14="http://schemas.microsoft.com/office/powerpoint/2010/main" val="283037082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9143999" cy="6957392"/>
          </a:xfrm>
          <a:prstGeom prst="rect">
            <a:avLst/>
          </a:prstGeom>
        </p:spPr>
      </p:pic>
      <p:sp>
        <p:nvSpPr>
          <p:cNvPr id="3" name="Dikdörtgen 2"/>
          <p:cNvSpPr/>
          <p:nvPr/>
        </p:nvSpPr>
        <p:spPr>
          <a:xfrm>
            <a:off x="11440" y="116632"/>
            <a:ext cx="8088951" cy="523220"/>
          </a:xfrm>
          <a:prstGeom prst="rect">
            <a:avLst/>
          </a:prstGeom>
        </p:spPr>
        <p:txBody>
          <a:bodyPr wrap="square">
            <a:spAutoFit/>
          </a:bodyPr>
          <a:lstStyle/>
          <a:p>
            <a:pPr fontAlgn="auto">
              <a:spcBef>
                <a:spcPts val="0"/>
              </a:spcBef>
              <a:spcAft>
                <a:spcPts val="0"/>
              </a:spcAft>
              <a:defRPr/>
            </a:pPr>
            <a:r>
              <a:rPr lang="tr-TR" sz="2800" b="1" dirty="0">
                <a:solidFill>
                  <a:srgbClr val="FF0000"/>
                </a:solidFill>
                <a:latin typeface="Times New Roman" pitchFamily="18" charset="0"/>
                <a:cs typeface="Times New Roman" pitchFamily="18" charset="0"/>
              </a:rPr>
              <a:t>Bütçe Hazırlık Formları </a:t>
            </a:r>
            <a:r>
              <a:rPr lang="tr-TR" b="1" dirty="0">
                <a:solidFill>
                  <a:srgbClr val="7030A0"/>
                </a:solidFill>
                <a:latin typeface="Times New Roman" pitchFamily="18" charset="0"/>
                <a:cs typeface="Times New Roman" pitchFamily="18" charset="0"/>
              </a:rPr>
              <a:t>(Form-13 Gider Bütçe Fişi -</a:t>
            </a:r>
            <a:r>
              <a:rPr lang="tr-TR" b="1" dirty="0">
                <a:solidFill>
                  <a:srgbClr val="00B050"/>
                </a:solidFill>
                <a:latin typeface="Times New Roman" pitchFamily="18" charset="0"/>
                <a:cs typeface="Times New Roman" pitchFamily="18" charset="0"/>
              </a:rPr>
              <a:t>GİRDİ</a:t>
            </a:r>
            <a:r>
              <a:rPr lang="tr-TR" sz="2800" b="1" dirty="0">
                <a:solidFill>
                  <a:srgbClr val="7030A0"/>
                </a:solidFill>
                <a:latin typeface="Times New Roman" pitchFamily="18" charset="0"/>
                <a:cs typeface="Times New Roman" pitchFamily="18" charset="0"/>
              </a:rPr>
              <a:t>)</a:t>
            </a:r>
          </a:p>
        </p:txBody>
      </p:sp>
      <p:graphicFrame>
        <p:nvGraphicFramePr>
          <p:cNvPr id="5" name="5 Tablo"/>
          <p:cNvGraphicFramePr>
            <a:graphicFrameLocks noGrp="1"/>
          </p:cNvGraphicFramePr>
          <p:nvPr>
            <p:extLst>
              <p:ext uri="{D42A27DB-BD31-4B8C-83A1-F6EECF244321}">
                <p14:modId xmlns:p14="http://schemas.microsoft.com/office/powerpoint/2010/main" val="1195952748"/>
              </p:ext>
            </p:extLst>
          </p:nvPr>
        </p:nvGraphicFramePr>
        <p:xfrm>
          <a:off x="0" y="1"/>
          <a:ext cx="9143999" cy="6309319"/>
        </p:xfrm>
        <a:graphic>
          <a:graphicData uri="http://schemas.openxmlformats.org/drawingml/2006/table">
            <a:tbl>
              <a:tblPr>
                <a:effectLst>
                  <a:outerShdw blurRad="57150" dist="38100" dir="5400000" algn="ctr" rotWithShape="0">
                    <a:srgbClr val="F3850D">
                      <a:alpha val="48000"/>
                    </a:srgbClr>
                  </a:outerShdw>
                </a:effectLst>
                <a:tableStyleId>{69C7853C-536D-4A76-A0AE-DD22124D55A5}</a:tableStyleId>
              </a:tblPr>
              <a:tblGrid>
                <a:gridCol w="9143999"/>
              </a:tblGrid>
              <a:tr h="46346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2400" b="1" dirty="0" smtClean="0">
                          <a:solidFill>
                            <a:srgbClr val="FF0000"/>
                          </a:solidFill>
                          <a:latin typeface="Times New Roman" pitchFamily="18" charset="0"/>
                          <a:cs typeface="Times New Roman" pitchFamily="18" charset="0"/>
                        </a:rPr>
                        <a:t>Bütçe Hazırlık Formları </a:t>
                      </a:r>
                      <a:r>
                        <a:rPr lang="tr-TR" sz="1600" b="1" dirty="0" smtClean="0">
                          <a:solidFill>
                            <a:srgbClr val="7030A0"/>
                          </a:solidFill>
                          <a:latin typeface="Times New Roman" pitchFamily="18" charset="0"/>
                          <a:cs typeface="Times New Roman" pitchFamily="18" charset="0"/>
                        </a:rPr>
                        <a:t>(Form-13 Gider Bütçe Fişi -</a:t>
                      </a:r>
                      <a:r>
                        <a:rPr lang="tr-TR" sz="1600" b="1" dirty="0" smtClean="0">
                          <a:solidFill>
                            <a:srgbClr val="00B050"/>
                          </a:solidFill>
                          <a:latin typeface="Times New Roman" pitchFamily="18" charset="0"/>
                          <a:cs typeface="Times New Roman" pitchFamily="18" charset="0"/>
                        </a:rPr>
                        <a:t>GİRDİ</a:t>
                      </a:r>
                      <a:r>
                        <a:rPr lang="tr-TR" sz="2400" b="1" dirty="0" smtClean="0">
                          <a:solidFill>
                            <a:srgbClr val="7030A0"/>
                          </a:solidFill>
                          <a:latin typeface="Times New Roman" pitchFamily="18" charset="0"/>
                          <a:cs typeface="Times New Roman" pitchFamily="18" charset="0"/>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5845854">
                <a:tc>
                  <a:txBody>
                    <a:bodyPr/>
                    <a:lstStyle/>
                    <a:p>
                      <a:pPr>
                        <a:buFont typeface="Wingdings" pitchFamily="2" charset="2"/>
                        <a:buNone/>
                      </a:pPr>
                      <a:endParaRPr kumimoji="0" lang="tr-TR" sz="1400" kern="1200" dirty="0" smtClean="0">
                        <a:solidFill>
                          <a:schemeClr val="dk1"/>
                        </a:solidFill>
                        <a:latin typeface="Times New Roman" pitchFamily="18" charset="0"/>
                        <a:ea typeface="+mn-ea"/>
                        <a:cs typeface="Times New Roman" pitchFamily="18" charset="0"/>
                      </a:endParaRPr>
                    </a:p>
                    <a:p>
                      <a:pPr>
                        <a:buFont typeface="Wingdings" pitchFamily="2" charset="2"/>
                        <a:buChar char="Ø"/>
                      </a:pPr>
                      <a:r>
                        <a:rPr kumimoji="0" lang="tr-TR" sz="2400" kern="1200" dirty="0" smtClean="0">
                          <a:solidFill>
                            <a:schemeClr val="dk1"/>
                          </a:solidFill>
                          <a:latin typeface="Times New Roman" pitchFamily="18" charset="0"/>
                          <a:ea typeface="+mn-ea"/>
                          <a:cs typeface="Times New Roman" pitchFamily="18" charset="0"/>
                        </a:rPr>
                        <a:t>Gider bütçe fişleri ekonomik sınıflandırmanın dördüncü düzeyinde doldurulacaktır. </a:t>
                      </a:r>
                    </a:p>
                    <a:p>
                      <a:pPr>
                        <a:buFont typeface="Wingdings" pitchFamily="2" charset="2"/>
                        <a:buChar char="Ø"/>
                      </a:pPr>
                      <a:endParaRPr kumimoji="0" lang="tr-TR" sz="1000" kern="1200" dirty="0" smtClean="0">
                        <a:solidFill>
                          <a:schemeClr val="dk1"/>
                        </a:solidFill>
                        <a:latin typeface="Times New Roman" pitchFamily="18" charset="0"/>
                        <a:ea typeface="+mn-ea"/>
                        <a:cs typeface="Times New Roman" pitchFamily="18" charset="0"/>
                      </a:endParaRPr>
                    </a:p>
                    <a:p>
                      <a:pPr>
                        <a:buFont typeface="Wingdings" pitchFamily="2" charset="2"/>
                        <a:buChar char="Ø"/>
                      </a:pPr>
                      <a:r>
                        <a:rPr kumimoji="0" lang="tr-TR" sz="2400" kern="1200" dirty="0" smtClean="0">
                          <a:solidFill>
                            <a:schemeClr val="dk1"/>
                          </a:solidFill>
                          <a:latin typeface="Times New Roman" pitchFamily="18" charset="0"/>
                          <a:ea typeface="+mn-ea"/>
                          <a:cs typeface="Times New Roman" pitchFamily="18" charset="0"/>
                        </a:rPr>
                        <a:t>Gider bütçe fişlerinde ödenek teklifi hesaplanırken birim maliyetin tespitine ilişkin bilgi formunda </a:t>
                      </a:r>
                      <a:r>
                        <a:rPr kumimoji="0" lang="tr-TR" sz="2400" b="1" kern="1200" dirty="0" smtClean="0">
                          <a:solidFill>
                            <a:srgbClr val="FF0000"/>
                          </a:solidFill>
                          <a:latin typeface="Times New Roman" pitchFamily="18" charset="0"/>
                          <a:ea typeface="+mn-ea"/>
                          <a:cs typeface="Times New Roman" pitchFamily="18" charset="0"/>
                        </a:rPr>
                        <a:t>(Form 10) belirtilen bilgiler </a:t>
                      </a:r>
                      <a:r>
                        <a:rPr kumimoji="0" lang="tr-TR" sz="2400" kern="1200" dirty="0" smtClean="0">
                          <a:solidFill>
                            <a:schemeClr val="dk1"/>
                          </a:solidFill>
                          <a:latin typeface="Times New Roman" pitchFamily="18" charset="0"/>
                          <a:ea typeface="+mn-ea"/>
                          <a:cs typeface="Times New Roman" pitchFamily="18" charset="0"/>
                        </a:rPr>
                        <a:t>dikkate alınacaktır. </a:t>
                      </a:r>
                    </a:p>
                    <a:p>
                      <a:pPr>
                        <a:buFont typeface="Wingdings" pitchFamily="2" charset="2"/>
                        <a:buChar char="Ø"/>
                      </a:pPr>
                      <a:endParaRPr kumimoji="0" lang="tr-TR" sz="1000" kern="1200" dirty="0" smtClean="0">
                        <a:solidFill>
                          <a:schemeClr val="dk1"/>
                        </a:solidFill>
                        <a:latin typeface="Times New Roman" pitchFamily="18" charset="0"/>
                        <a:ea typeface="+mn-ea"/>
                        <a:cs typeface="Times New Roman" pitchFamily="18" charset="0"/>
                      </a:endParaRPr>
                    </a:p>
                    <a:p>
                      <a:pPr>
                        <a:buFont typeface="Wingdings" pitchFamily="2" charset="2"/>
                        <a:buChar char="Ø"/>
                      </a:pPr>
                      <a:r>
                        <a:rPr kumimoji="0" lang="tr-TR" sz="2400" kern="1200" dirty="0" smtClean="0">
                          <a:solidFill>
                            <a:schemeClr val="dk1"/>
                          </a:solidFill>
                          <a:latin typeface="Times New Roman" pitchFamily="18" charset="0"/>
                          <a:ea typeface="+mn-ea"/>
                          <a:cs typeface="Times New Roman" pitchFamily="18" charset="0"/>
                        </a:rPr>
                        <a:t>Bütçe fişlerinin gerekçelerinde, genel ifadeler yerine hesaplamalara dayanan detaylı bilgilere yer verilecektir.</a:t>
                      </a:r>
                    </a:p>
                    <a:p>
                      <a:pPr>
                        <a:buFont typeface="Wingdings" pitchFamily="2" charset="2"/>
                        <a:buChar char="Ø"/>
                      </a:pPr>
                      <a:endParaRPr kumimoji="0" lang="tr-TR" sz="2400" kern="1200" dirty="0" smtClean="0">
                        <a:solidFill>
                          <a:schemeClr val="dk1"/>
                        </a:solidFill>
                        <a:latin typeface="Times New Roman" pitchFamily="18" charset="0"/>
                        <a:ea typeface="+mn-ea"/>
                        <a:cs typeface="Times New Roman" pitchFamily="18" charset="0"/>
                      </a:endParaRPr>
                    </a:p>
                    <a:p>
                      <a:pPr>
                        <a:buFont typeface="Wingdings" pitchFamily="2" charset="2"/>
                        <a:buChar char="Ø"/>
                      </a:pPr>
                      <a:r>
                        <a:rPr kumimoji="0" lang="tr-TR" sz="2400" b="1" kern="1200" dirty="0" smtClean="0">
                          <a:solidFill>
                            <a:srgbClr val="9933FF"/>
                          </a:solidFill>
                          <a:latin typeface="Times New Roman" pitchFamily="18" charset="0"/>
                          <a:ea typeface="+mn-ea"/>
                          <a:cs typeface="Times New Roman" pitchFamily="18" charset="0"/>
                        </a:rPr>
                        <a:t>Gider bütçe fişlerinin doldurulmasında kurumsal tavanlar esas alınacaktır. </a:t>
                      </a:r>
                    </a:p>
                    <a:p>
                      <a:pPr>
                        <a:buFont typeface="Wingdings" pitchFamily="2" charset="2"/>
                        <a:buChar char="Ø"/>
                      </a:pPr>
                      <a:r>
                        <a:rPr kumimoji="0" lang="tr-TR" sz="2400" kern="1200" dirty="0" smtClean="0">
                          <a:solidFill>
                            <a:schemeClr val="dk1"/>
                          </a:solidFill>
                          <a:latin typeface="Times New Roman" pitchFamily="18" charset="0"/>
                          <a:ea typeface="+mn-ea"/>
                          <a:cs typeface="Times New Roman" pitchFamily="18" charset="0"/>
                        </a:rPr>
                        <a:t>Diğer yandan kurumsal tavanları aşan ihtiyaçlara ilişkin ilave ödenek teklifleri ile bu tekliflere ilişkin hesaplama ve açıklamalar </a:t>
                      </a:r>
                      <a:r>
                        <a:rPr kumimoji="0" lang="tr-TR" sz="2400" b="1" kern="1200" dirty="0" smtClean="0">
                          <a:solidFill>
                            <a:srgbClr val="EF4111"/>
                          </a:solidFill>
                          <a:latin typeface="Times New Roman" pitchFamily="18" charset="0"/>
                          <a:ea typeface="+mn-ea"/>
                          <a:cs typeface="Times New Roman" pitchFamily="18" charset="0"/>
                        </a:rPr>
                        <a:t>gider bütçe fişinde yer alan bölümlerde ayrıca gösterilecek ve ilgili tertiplerin teklif rakamlarına dahil edilmeyecektir. </a:t>
                      </a:r>
                    </a:p>
                  </a:txBody>
                  <a:tcPr>
                    <a:lnL w="9525" cap="flat" cmpd="sng" algn="ctr">
                      <a:noFill/>
                      <a:prstDash val="solid"/>
                    </a:lnL>
                    <a:lnR w="9525" cap="flat" cmpd="sng" algn="ctr">
                      <a:noFill/>
                      <a:prstDash val="solid"/>
                    </a:lnR>
                    <a:lnT w="12700" cap="flat" cmpd="sng" algn="ctr">
                      <a:no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solidFill>
                      <a:schemeClr val="bg1"/>
                    </a:solidFill>
                  </a:tcPr>
                </a:tc>
              </a:tr>
            </a:tbl>
          </a:graphicData>
        </a:graphic>
      </p:graphicFrame>
    </p:spTree>
    <p:extLst>
      <p:ext uri="{BB962C8B-B14F-4D97-AF65-F5344CB8AC3E}">
        <p14:creationId xmlns:p14="http://schemas.microsoft.com/office/powerpoint/2010/main" val="134546837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9143999" cy="6957392"/>
          </a:xfrm>
          <a:prstGeom prst="rect">
            <a:avLst/>
          </a:prstGeom>
        </p:spPr>
      </p:pic>
      <p:sp>
        <p:nvSpPr>
          <p:cNvPr id="3" name="Dikdörtgen 2"/>
          <p:cNvSpPr/>
          <p:nvPr/>
        </p:nvSpPr>
        <p:spPr>
          <a:xfrm>
            <a:off x="107504" y="116632"/>
            <a:ext cx="8712968" cy="523220"/>
          </a:xfrm>
          <a:prstGeom prst="rect">
            <a:avLst/>
          </a:prstGeom>
        </p:spPr>
        <p:txBody>
          <a:bodyPr wrap="square">
            <a:spAutoFit/>
          </a:bodyPr>
          <a:lstStyle/>
          <a:p>
            <a:pPr fontAlgn="auto">
              <a:spcBef>
                <a:spcPts val="0"/>
              </a:spcBef>
              <a:spcAft>
                <a:spcPts val="0"/>
              </a:spcAft>
              <a:defRPr/>
            </a:pPr>
            <a:r>
              <a:rPr lang="tr-TR" sz="2800" b="1" dirty="0">
                <a:solidFill>
                  <a:srgbClr val="FF0000"/>
                </a:solidFill>
                <a:latin typeface="Times New Roman" pitchFamily="18" charset="0"/>
                <a:cs typeface="Times New Roman" pitchFamily="18" charset="0"/>
              </a:rPr>
              <a:t>Bütçe Hazırlık Formları </a:t>
            </a:r>
            <a:r>
              <a:rPr lang="tr-TR" b="1" dirty="0">
                <a:solidFill>
                  <a:srgbClr val="7030A0"/>
                </a:solidFill>
                <a:latin typeface="Times New Roman" pitchFamily="18" charset="0"/>
                <a:cs typeface="Times New Roman" pitchFamily="18" charset="0"/>
              </a:rPr>
              <a:t>(Form-13 Gider Bütçe Fişi -</a:t>
            </a:r>
            <a:r>
              <a:rPr lang="tr-TR" b="1" dirty="0">
                <a:solidFill>
                  <a:srgbClr val="00B050"/>
                </a:solidFill>
                <a:latin typeface="Times New Roman" pitchFamily="18" charset="0"/>
                <a:cs typeface="Times New Roman" pitchFamily="18" charset="0"/>
              </a:rPr>
              <a:t>GİRDİ</a:t>
            </a:r>
            <a:r>
              <a:rPr lang="tr-TR" sz="2800" b="1" dirty="0">
                <a:solidFill>
                  <a:srgbClr val="7030A0"/>
                </a:solidFill>
                <a:latin typeface="Times New Roman" pitchFamily="18" charset="0"/>
                <a:cs typeface="Times New Roman" pitchFamily="18" charset="0"/>
              </a:rPr>
              <a:t>)</a:t>
            </a:r>
          </a:p>
        </p:txBody>
      </p:sp>
      <p:pic>
        <p:nvPicPr>
          <p:cNvPr id="4" name="Resim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11918"/>
            <a:ext cx="9144000" cy="5525394"/>
          </a:xfrm>
          <a:prstGeom prst="rect">
            <a:avLst/>
          </a:prstGeom>
        </p:spPr>
      </p:pic>
    </p:spTree>
    <p:extLst>
      <p:ext uri="{BB962C8B-B14F-4D97-AF65-F5344CB8AC3E}">
        <p14:creationId xmlns:p14="http://schemas.microsoft.com/office/powerpoint/2010/main" val="168062180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9143999" cy="6957392"/>
          </a:xfrm>
          <a:prstGeom prst="rect">
            <a:avLst/>
          </a:prstGeom>
        </p:spPr>
      </p:pic>
      <p:sp>
        <p:nvSpPr>
          <p:cNvPr id="3" name="Dikdörtgen 2"/>
          <p:cNvSpPr/>
          <p:nvPr/>
        </p:nvSpPr>
        <p:spPr>
          <a:xfrm>
            <a:off x="0" y="116632"/>
            <a:ext cx="9756576" cy="523220"/>
          </a:xfrm>
          <a:prstGeom prst="rect">
            <a:avLst/>
          </a:prstGeom>
        </p:spPr>
        <p:txBody>
          <a:bodyPr wrap="square">
            <a:spAutoFit/>
          </a:bodyPr>
          <a:lstStyle/>
          <a:p>
            <a:pPr fontAlgn="auto">
              <a:spcBef>
                <a:spcPts val="0"/>
              </a:spcBef>
              <a:spcAft>
                <a:spcPts val="0"/>
              </a:spcAft>
              <a:defRPr/>
            </a:pPr>
            <a:r>
              <a:rPr lang="tr-TR" sz="2800" b="1" dirty="0">
                <a:solidFill>
                  <a:srgbClr val="FF0000"/>
                </a:solidFill>
                <a:latin typeface="Times New Roman" pitchFamily="18" charset="0"/>
                <a:cs typeface="Times New Roman" pitchFamily="18" charset="0"/>
              </a:rPr>
              <a:t>Bütçe Hazırlık Formları </a:t>
            </a:r>
            <a:r>
              <a:rPr lang="tr-TR" sz="1600" b="1" dirty="0">
                <a:solidFill>
                  <a:srgbClr val="7030A0"/>
                </a:solidFill>
                <a:latin typeface="Times New Roman" pitchFamily="18" charset="0"/>
                <a:cs typeface="Times New Roman" pitchFamily="18" charset="0"/>
              </a:rPr>
              <a:t>(Form-17 Uluslar arası Kuruluşlara Üyelik Bilgi Formu)</a:t>
            </a:r>
          </a:p>
        </p:txBody>
      </p:sp>
      <p:pic>
        <p:nvPicPr>
          <p:cNvPr id="4" name="Resim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64704"/>
            <a:ext cx="9144000" cy="5472608"/>
          </a:xfrm>
          <a:prstGeom prst="rect">
            <a:avLst/>
          </a:prstGeom>
        </p:spPr>
      </p:pic>
    </p:spTree>
    <p:extLst>
      <p:ext uri="{BB962C8B-B14F-4D97-AF65-F5344CB8AC3E}">
        <p14:creationId xmlns:p14="http://schemas.microsoft.com/office/powerpoint/2010/main" val="168832568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99392"/>
            <a:ext cx="9143999" cy="6957392"/>
          </a:xfrm>
          <a:prstGeom prst="rect">
            <a:avLst/>
          </a:prstGeom>
        </p:spPr>
      </p:pic>
      <p:sp>
        <p:nvSpPr>
          <p:cNvPr id="3" name="Rectangle 3"/>
          <p:cNvSpPr txBox="1">
            <a:spLocks noChangeArrowheads="1"/>
          </p:cNvSpPr>
          <p:nvPr/>
        </p:nvSpPr>
        <p:spPr>
          <a:xfrm>
            <a:off x="35496" y="1655762"/>
            <a:ext cx="9108504" cy="47704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5760" indent="-256032" algn="just" fontAlgn="auto">
              <a:spcAft>
                <a:spcPts val="0"/>
              </a:spcAft>
              <a:buFont typeface="Wingdings" panose="05000000000000000000" pitchFamily="2" charset="2"/>
              <a:buChar char="Ø"/>
              <a:defRPr/>
            </a:pPr>
            <a:r>
              <a:rPr lang="tr-TR" altLang="tr-TR" b="1" dirty="0" smtClean="0">
                <a:solidFill>
                  <a:srgbClr val="333399"/>
                </a:solidFill>
                <a:latin typeface="Comic Sans MS" panose="030F0702030302020204" pitchFamily="66" charset="0"/>
                <a:cs typeface="Times New Roman" pitchFamily="18" charset="0"/>
              </a:rPr>
              <a:t>Tavana sığmayan ödenek tekliflerine ilgili tertibin gider bütçe fişlerinin bu amaç için ayrılmış bölümünde yer verilmelidir. </a:t>
            </a:r>
          </a:p>
          <a:p>
            <a:pPr marL="0" indent="0" algn="just" fontAlgn="auto">
              <a:spcAft>
                <a:spcPts val="0"/>
              </a:spcAft>
              <a:buClr>
                <a:schemeClr val="tx2"/>
              </a:buClr>
              <a:buFont typeface="Arial" panose="020B0604020202020204" pitchFamily="34" charset="0"/>
              <a:buNone/>
              <a:defRPr/>
            </a:pPr>
            <a:endParaRPr lang="tr-TR" altLang="tr-TR" b="1" dirty="0" smtClean="0">
              <a:solidFill>
                <a:srgbClr val="333399"/>
              </a:solidFill>
              <a:latin typeface="Comic Sans MS" panose="030F0702030302020204" pitchFamily="66" charset="0"/>
              <a:cs typeface="Times New Roman" pitchFamily="18" charset="0"/>
            </a:endParaRPr>
          </a:p>
          <a:p>
            <a:pPr marL="365760" indent="-256032" algn="just" fontAlgn="auto">
              <a:spcAft>
                <a:spcPts val="0"/>
              </a:spcAft>
              <a:buClr>
                <a:schemeClr val="tx2"/>
              </a:buClr>
              <a:buFont typeface="Wingdings" panose="05000000000000000000" pitchFamily="2" charset="2"/>
              <a:buChar char="Ø"/>
              <a:defRPr/>
            </a:pPr>
            <a:r>
              <a:rPr lang="tr-TR" altLang="tr-TR" b="1" dirty="0" smtClean="0">
                <a:solidFill>
                  <a:srgbClr val="333399"/>
                </a:solidFill>
                <a:latin typeface="Comic Sans MS" panose="030F0702030302020204" pitchFamily="66" charset="0"/>
                <a:cs typeface="Times New Roman" pitchFamily="18" charset="0"/>
              </a:rPr>
              <a:t> Gider bütçe fişlerindeki rakam ve açıklamalar ile bu form arasında tutarlılık sağlanacaktır. </a:t>
            </a:r>
          </a:p>
          <a:p>
            <a:pPr marL="365760" indent="-256032" algn="just" fontAlgn="auto">
              <a:spcAft>
                <a:spcPts val="0"/>
              </a:spcAft>
              <a:buClr>
                <a:schemeClr val="tx2"/>
              </a:buClr>
              <a:buFont typeface="Wingdings" panose="05000000000000000000" pitchFamily="2" charset="2"/>
              <a:buChar char="Ø"/>
              <a:defRPr/>
            </a:pPr>
            <a:endParaRPr lang="tr-TR" altLang="tr-TR" b="1" dirty="0" smtClean="0">
              <a:solidFill>
                <a:srgbClr val="333399"/>
              </a:solidFill>
              <a:latin typeface="Comic Sans MS" panose="030F0702030302020204" pitchFamily="66" charset="0"/>
              <a:cs typeface="Times New Roman" pitchFamily="18" charset="0"/>
            </a:endParaRPr>
          </a:p>
          <a:p>
            <a:pPr marL="365760" indent="-256032" algn="just" fontAlgn="auto">
              <a:spcAft>
                <a:spcPts val="0"/>
              </a:spcAft>
              <a:buClr>
                <a:schemeClr val="tx2"/>
              </a:buClr>
              <a:buFont typeface="Wingdings" panose="05000000000000000000" pitchFamily="2" charset="2"/>
              <a:buChar char="Ø"/>
              <a:defRPr/>
            </a:pPr>
            <a:r>
              <a:rPr lang="tr-TR" altLang="tr-TR" b="1" dirty="0" smtClean="0">
                <a:solidFill>
                  <a:srgbClr val="333399"/>
                </a:solidFill>
                <a:latin typeface="Comic Sans MS" panose="030F0702030302020204" pitchFamily="66" charset="0"/>
                <a:cs typeface="Times New Roman" pitchFamily="18" charset="0"/>
              </a:rPr>
              <a:t> İlave ödenek tekliflerinin gerekçeleri açık ve net olarak belirtilecektir.</a:t>
            </a:r>
          </a:p>
        </p:txBody>
      </p:sp>
      <p:sp>
        <p:nvSpPr>
          <p:cNvPr id="4" name="Dikdörtgen 3"/>
          <p:cNvSpPr/>
          <p:nvPr/>
        </p:nvSpPr>
        <p:spPr>
          <a:xfrm>
            <a:off x="179512" y="162632"/>
            <a:ext cx="8640960" cy="954107"/>
          </a:xfrm>
          <a:prstGeom prst="rect">
            <a:avLst/>
          </a:prstGeom>
        </p:spPr>
        <p:txBody>
          <a:bodyPr wrap="square">
            <a:spAutoFit/>
          </a:bodyPr>
          <a:lstStyle/>
          <a:p>
            <a:pPr fontAlgn="auto">
              <a:spcBef>
                <a:spcPts val="0"/>
              </a:spcBef>
              <a:spcAft>
                <a:spcPts val="0"/>
              </a:spcAft>
              <a:defRPr/>
            </a:pPr>
            <a:r>
              <a:rPr lang="tr-TR" sz="2800" b="1" dirty="0">
                <a:solidFill>
                  <a:srgbClr val="FF0000"/>
                </a:solidFill>
                <a:latin typeface="Times New Roman" pitchFamily="18" charset="0"/>
                <a:cs typeface="Times New Roman" pitchFamily="18" charset="0"/>
              </a:rPr>
              <a:t>Bütçe Hazırlık Formları </a:t>
            </a:r>
            <a:r>
              <a:rPr lang="tr-TR" b="1" dirty="0">
                <a:solidFill>
                  <a:srgbClr val="7030A0"/>
                </a:solidFill>
                <a:latin typeface="Times New Roman" pitchFamily="18" charset="0"/>
                <a:cs typeface="Times New Roman" pitchFamily="18" charset="0"/>
              </a:rPr>
              <a:t>(Form-25/1 Tavanı Aşan İlave Ödenek Teklif Formu)</a:t>
            </a:r>
            <a:endParaRPr lang="tr-TR" sz="2800" b="1" dirty="0">
              <a:solidFill>
                <a:srgbClr val="7030A0"/>
              </a:solidFill>
              <a:latin typeface="Times New Roman" pitchFamily="18" charset="0"/>
              <a:cs typeface="Times New Roman" pitchFamily="18" charset="0"/>
            </a:endParaRPr>
          </a:p>
        </p:txBody>
      </p:sp>
    </p:spTree>
    <p:extLst>
      <p:ext uri="{BB962C8B-B14F-4D97-AF65-F5344CB8AC3E}">
        <p14:creationId xmlns:p14="http://schemas.microsoft.com/office/powerpoint/2010/main" val="132687141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94159"/>
            <a:ext cx="9143999" cy="6957392"/>
          </a:xfrm>
          <a:prstGeom prst="rect">
            <a:avLst/>
          </a:prstGeom>
        </p:spPr>
      </p:pic>
      <p:sp>
        <p:nvSpPr>
          <p:cNvPr id="3" name="Dikdörtgen 2"/>
          <p:cNvSpPr/>
          <p:nvPr/>
        </p:nvSpPr>
        <p:spPr>
          <a:xfrm>
            <a:off x="107504" y="0"/>
            <a:ext cx="9361040" cy="523220"/>
          </a:xfrm>
          <a:prstGeom prst="rect">
            <a:avLst/>
          </a:prstGeom>
        </p:spPr>
        <p:txBody>
          <a:bodyPr wrap="square">
            <a:spAutoFit/>
          </a:bodyPr>
          <a:lstStyle/>
          <a:p>
            <a:pPr fontAlgn="auto">
              <a:spcBef>
                <a:spcPts val="0"/>
              </a:spcBef>
              <a:spcAft>
                <a:spcPts val="0"/>
              </a:spcAft>
              <a:defRPr/>
            </a:pPr>
            <a:r>
              <a:rPr lang="tr-TR" sz="2800" b="1" dirty="0">
                <a:solidFill>
                  <a:srgbClr val="FF0000"/>
                </a:solidFill>
                <a:latin typeface="Times New Roman" pitchFamily="18" charset="0"/>
                <a:cs typeface="Times New Roman" pitchFamily="18" charset="0"/>
              </a:rPr>
              <a:t>Bütçe Hazırlık Formları </a:t>
            </a:r>
            <a:r>
              <a:rPr lang="tr-TR" b="1" dirty="0">
                <a:solidFill>
                  <a:srgbClr val="7030A0"/>
                </a:solidFill>
                <a:latin typeface="Times New Roman" pitchFamily="18" charset="0"/>
                <a:cs typeface="Times New Roman" pitchFamily="18" charset="0"/>
              </a:rPr>
              <a:t>(Form-25/1 Tavanı Aşan İlave Ödenek Teklif Formu)</a:t>
            </a:r>
            <a:endParaRPr lang="tr-TR" sz="2800" b="1" dirty="0">
              <a:solidFill>
                <a:srgbClr val="7030A0"/>
              </a:solidFill>
              <a:latin typeface="Times New Roman" pitchFamily="18" charset="0"/>
              <a:cs typeface="Times New Roman" pitchFamily="18" charset="0"/>
            </a:endParaRPr>
          </a:p>
        </p:txBody>
      </p:sp>
      <p:pic>
        <p:nvPicPr>
          <p:cNvPr id="4" name="Resim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01874"/>
            <a:ext cx="9144000" cy="5119414"/>
          </a:xfrm>
          <a:prstGeom prst="rect">
            <a:avLst/>
          </a:prstGeom>
        </p:spPr>
      </p:pic>
    </p:spTree>
    <p:extLst>
      <p:ext uri="{BB962C8B-B14F-4D97-AF65-F5344CB8AC3E}">
        <p14:creationId xmlns:p14="http://schemas.microsoft.com/office/powerpoint/2010/main" val="173164870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9D1A9"/>
        </a:solidFill>
        <a:effectLst/>
      </p:bgPr>
    </p:bg>
    <p:spTree>
      <p:nvGrpSpPr>
        <p:cNvPr id="1" name=""/>
        <p:cNvGrpSpPr/>
        <p:nvPr/>
      </p:nvGrpSpPr>
      <p:grpSpPr>
        <a:xfrm>
          <a:off x="0" y="0"/>
          <a:ext cx="0" cy="0"/>
          <a:chOff x="0" y="0"/>
          <a:chExt cx="0" cy="0"/>
        </a:xfrm>
      </p:grpSpPr>
      <p:pic>
        <p:nvPicPr>
          <p:cNvPr id="5" name="Resim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9144000" cy="6957392"/>
          </a:xfrm>
          <a:prstGeom prst="rect">
            <a:avLst/>
          </a:prstGeom>
        </p:spPr>
      </p:pic>
      <p:graphicFrame>
        <p:nvGraphicFramePr>
          <p:cNvPr id="6" name="5 Tablo"/>
          <p:cNvGraphicFramePr>
            <a:graphicFrameLocks noGrp="1"/>
          </p:cNvGraphicFramePr>
          <p:nvPr>
            <p:extLst>
              <p:ext uri="{D42A27DB-BD31-4B8C-83A1-F6EECF244321}">
                <p14:modId xmlns:p14="http://schemas.microsoft.com/office/powerpoint/2010/main" val="3967027735"/>
              </p:ext>
            </p:extLst>
          </p:nvPr>
        </p:nvGraphicFramePr>
        <p:xfrm>
          <a:off x="0" y="404664"/>
          <a:ext cx="9143999" cy="6774472"/>
        </p:xfrm>
        <a:graphic>
          <a:graphicData uri="http://schemas.openxmlformats.org/drawingml/2006/table">
            <a:tbl>
              <a:tblPr>
                <a:noFill/>
                <a:effectLst>
                  <a:outerShdw blurRad="57150" dist="38100" dir="5400000" algn="ctr" rotWithShape="0">
                    <a:srgbClr val="F3850D">
                      <a:alpha val="48000"/>
                    </a:srgbClr>
                  </a:outerShdw>
                </a:effectLst>
                <a:tableStyleId>{69C7853C-536D-4A76-A0AE-DD22124D55A5}</a:tableStyleId>
              </a:tblPr>
              <a:tblGrid>
                <a:gridCol w="9143999"/>
              </a:tblGrid>
              <a:tr h="131924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2500" b="1" u="none" dirty="0" smtClean="0">
                          <a:solidFill>
                            <a:srgbClr val="FF0000"/>
                          </a:solidFill>
                          <a:latin typeface="Comic Sans MS" pitchFamily="66" charset="0"/>
                          <a:cs typeface="Times New Roman" pitchFamily="18" charset="0"/>
                        </a:rPr>
                        <a:t>Bütçe</a:t>
                      </a:r>
                      <a:r>
                        <a:rPr lang="tr-TR" sz="2500" b="1" u="none" baseline="0" dirty="0" smtClean="0">
                          <a:solidFill>
                            <a:srgbClr val="FF0000"/>
                          </a:solidFill>
                          <a:latin typeface="Comic Sans MS" pitchFamily="66" charset="0"/>
                          <a:cs typeface="Times New Roman" pitchFamily="18" charset="0"/>
                        </a:rPr>
                        <a:t> nedir?</a:t>
                      </a:r>
                      <a:r>
                        <a:rPr lang="tr-TR" sz="2800" dirty="0" smtClean="0">
                          <a:solidFill>
                            <a:srgbClr val="FF0000"/>
                          </a:solidFill>
                        </a:rPr>
                        <a:t> </a:t>
                      </a:r>
                    </a:p>
                    <a:p>
                      <a:pPr marL="0" marR="0" indent="0" algn="l" defTabSz="914400" rtl="0" eaLnBrk="1" fontAlgn="auto" latinLnBrk="0" hangingPunct="1">
                        <a:lnSpc>
                          <a:spcPct val="100000"/>
                        </a:lnSpc>
                        <a:spcBef>
                          <a:spcPts val="0"/>
                        </a:spcBef>
                        <a:spcAft>
                          <a:spcPts val="0"/>
                        </a:spcAft>
                        <a:buClrTx/>
                        <a:buSzTx/>
                        <a:buFontTx/>
                        <a:buNone/>
                        <a:tabLst/>
                        <a:defRPr/>
                      </a:pPr>
                      <a:r>
                        <a:rPr lang="tr-TR" sz="2400" dirty="0" smtClean="0">
                          <a:latin typeface="Times New Roman" panose="02020603050405020304" pitchFamily="18" charset="0"/>
                          <a:cs typeface="Times New Roman" panose="02020603050405020304" pitchFamily="18" charset="0"/>
                        </a:rPr>
                        <a:t>     Bütçe, gelecekteki belirli bir dönemde gerçekleşmesi öngörülen gelir ve giderlerin karşılıklı tahminlerini içeren belgedir. </a:t>
                      </a:r>
                      <a:endParaRPr lang="tr-TR" sz="2400" b="1" u="none" dirty="0" smtClean="0">
                        <a:solidFill>
                          <a:srgbClr val="781E46"/>
                        </a:solidFill>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tr-TR" sz="3200" b="1" u="none" dirty="0" smtClean="0">
                          <a:solidFill>
                            <a:srgbClr val="781E46"/>
                          </a:solidFill>
                          <a:latin typeface="Comic Sans MS" pitchFamily="66" charset="0"/>
                          <a:cs typeface="Times New Roman" pitchFamily="18" charset="0"/>
                        </a:rPr>
                        <a:t>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5037112">
                <a:tc>
                  <a:txBody>
                    <a:bodyPr/>
                    <a:lstStyle/>
                    <a:p>
                      <a:pPr eaLnBrk="1" hangingPunct="1">
                        <a:buFont typeface="Wingdings" pitchFamily="2" charset="2"/>
                        <a:buNone/>
                        <a:defRPr/>
                      </a:pPr>
                      <a:endParaRPr lang="tr-TR" sz="2400" b="1" dirty="0" smtClean="0">
                        <a:solidFill>
                          <a:srgbClr val="781E46"/>
                        </a:solidFill>
                      </a:endParaRPr>
                    </a:p>
                    <a:p>
                      <a:pPr marL="0" marR="0" indent="0" algn="l" defTabSz="914400" rtl="0" eaLnBrk="1" fontAlgn="auto" latinLnBrk="0" hangingPunct="1">
                        <a:lnSpc>
                          <a:spcPct val="100000"/>
                        </a:lnSpc>
                        <a:spcBef>
                          <a:spcPts val="0"/>
                        </a:spcBef>
                        <a:spcAft>
                          <a:spcPts val="0"/>
                        </a:spcAft>
                        <a:buClrTx/>
                        <a:buSzTx/>
                        <a:buFont typeface="Wingdings" pitchFamily="2" charset="2"/>
                        <a:buNone/>
                        <a:tabLst/>
                        <a:defRPr/>
                      </a:pPr>
                      <a:r>
                        <a:rPr lang="tr-TR" sz="2400" b="1" dirty="0" smtClean="0">
                          <a:solidFill>
                            <a:srgbClr val="781E46"/>
                          </a:solidFill>
                        </a:rPr>
                        <a:t>    </a:t>
                      </a:r>
                    </a:p>
                    <a:p>
                      <a:pPr marL="0" marR="0" indent="0" algn="l" defTabSz="914400" rtl="0" eaLnBrk="1" fontAlgn="auto" latinLnBrk="0" hangingPunct="1">
                        <a:lnSpc>
                          <a:spcPct val="100000"/>
                        </a:lnSpc>
                        <a:spcBef>
                          <a:spcPts val="0"/>
                        </a:spcBef>
                        <a:spcAft>
                          <a:spcPts val="0"/>
                        </a:spcAft>
                        <a:buClrTx/>
                        <a:buSzTx/>
                        <a:buFont typeface="Wingdings" pitchFamily="2" charset="2"/>
                        <a:buNone/>
                        <a:tabLst/>
                        <a:defRPr/>
                      </a:pPr>
                      <a:endParaRPr lang="tr-TR" sz="2400" b="1" dirty="0" smtClean="0">
                        <a:solidFill>
                          <a:srgbClr val="781E46"/>
                        </a:solidFill>
                        <a:latin typeface="Times New Roman" pitchFamily="18" charset="0"/>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 typeface="Wingdings" pitchFamily="2" charset="2"/>
                        <a:buNone/>
                        <a:tabLst/>
                        <a:defRPr/>
                      </a:pPr>
                      <a:endParaRPr lang="tr-TR" sz="2400" b="1" dirty="0" smtClean="0">
                        <a:solidFill>
                          <a:srgbClr val="781E46"/>
                        </a:solidFill>
                        <a:latin typeface="Times New Roman" pitchFamily="18" charset="0"/>
                        <a:cs typeface="Times New Roman" pitchFamily="18" charset="0"/>
                      </a:endParaRPr>
                    </a:p>
                    <a:p>
                      <a:pPr eaLnBrk="1" hangingPunct="1">
                        <a:buFont typeface="Wingdings" pitchFamily="2" charset="2"/>
                        <a:buNone/>
                        <a:defRPr/>
                      </a:pPr>
                      <a:r>
                        <a:rPr lang="tr-TR" sz="2800" b="1" dirty="0" smtClean="0">
                          <a:solidFill>
                            <a:srgbClr val="781E46"/>
                          </a:solidFill>
                          <a:latin typeface="Times New Roman" pitchFamily="18" charset="0"/>
                          <a:cs typeface="Times New Roman" pitchFamily="18" charset="0"/>
                        </a:rPr>
                        <a:t>         </a:t>
                      </a:r>
                      <a:endParaRPr lang="tr-TR" sz="2800" b="1" dirty="0">
                        <a:solidFill>
                          <a:srgbClr val="781E46"/>
                        </a:solidFill>
                        <a:latin typeface="Times New Roman" pitchFamily="18" charset="0"/>
                        <a:cs typeface="Times New Roman" pitchFamily="18" charset="0"/>
                      </a:endParaRPr>
                    </a:p>
                  </a:txBody>
                  <a:tcPr>
                    <a:lnL w="9525" cap="flat" cmpd="sng" algn="ctr">
                      <a:noFill/>
                      <a:prstDash val="solid"/>
                    </a:lnL>
                    <a:lnR w="9525" cap="flat" cmpd="sng" algn="ctr">
                      <a:noFill/>
                      <a:prstDash val="solid"/>
                    </a:lnR>
                    <a:lnT w="12700" cap="flat" cmpd="sng" algn="ctr">
                      <a:no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noFill/>
                  </a:tcPr>
                </a:tc>
              </a:tr>
            </a:tbl>
          </a:graphicData>
        </a:graphic>
      </p:graphicFrame>
      <p:graphicFrame>
        <p:nvGraphicFramePr>
          <p:cNvPr id="9" name="3 Diyagram"/>
          <p:cNvGraphicFramePr/>
          <p:nvPr>
            <p:extLst>
              <p:ext uri="{D42A27DB-BD31-4B8C-83A1-F6EECF244321}">
                <p14:modId xmlns:p14="http://schemas.microsoft.com/office/powerpoint/2010/main" val="919417729"/>
              </p:ext>
            </p:extLst>
          </p:nvPr>
        </p:nvGraphicFramePr>
        <p:xfrm>
          <a:off x="467544" y="1916832"/>
          <a:ext cx="7848872" cy="42484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2763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graphicEl>
                                              <a:dgm id="{21F59711-0A64-4EFB-B63B-033FBF526867}"/>
                                            </p:graphicEl>
                                          </p:spTgt>
                                        </p:tgtEl>
                                        <p:attrNameLst>
                                          <p:attrName>style.visibility</p:attrName>
                                        </p:attrNameLst>
                                      </p:cBhvr>
                                      <p:to>
                                        <p:strVal val="visible"/>
                                      </p:to>
                                    </p:set>
                                    <p:animEffect transition="in" filter="fade">
                                      <p:cBhvr>
                                        <p:cTn id="7" dur="2000"/>
                                        <p:tgtEl>
                                          <p:spTgt spid="9">
                                            <p:graphicEl>
                                              <a:dgm id="{21F59711-0A64-4EFB-B63B-033FBF526867}"/>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graphicEl>
                                              <a:dgm id="{7B3008C4-2A09-4D15-9F92-1B9C8328C69E}"/>
                                            </p:graphicEl>
                                          </p:spTgt>
                                        </p:tgtEl>
                                        <p:attrNameLst>
                                          <p:attrName>style.visibility</p:attrName>
                                        </p:attrNameLst>
                                      </p:cBhvr>
                                      <p:to>
                                        <p:strVal val="visible"/>
                                      </p:to>
                                    </p:set>
                                    <p:animEffect transition="in" filter="fade">
                                      <p:cBhvr>
                                        <p:cTn id="12" dur="2000"/>
                                        <p:tgtEl>
                                          <p:spTgt spid="9">
                                            <p:graphicEl>
                                              <a:dgm id="{7B3008C4-2A09-4D15-9F92-1B9C8328C69E}"/>
                                            </p:graphic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9">
                                            <p:graphicEl>
                                              <a:dgm id="{5609D5C8-BB9F-4522-BAE6-01462A05C2DC}"/>
                                            </p:graphicEl>
                                          </p:spTgt>
                                        </p:tgtEl>
                                        <p:attrNameLst>
                                          <p:attrName>style.visibility</p:attrName>
                                        </p:attrNameLst>
                                      </p:cBhvr>
                                      <p:to>
                                        <p:strVal val="visible"/>
                                      </p:to>
                                    </p:set>
                                    <p:animEffect transition="in" filter="fade">
                                      <p:cBhvr>
                                        <p:cTn id="15" dur="2000"/>
                                        <p:tgtEl>
                                          <p:spTgt spid="9">
                                            <p:graphicEl>
                                              <a:dgm id="{5609D5C8-BB9F-4522-BAE6-01462A05C2DC}"/>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graphicEl>
                                              <a:dgm id="{8F3FC7BB-6933-4B54-AED9-4E58DC71A3B3}"/>
                                            </p:graphicEl>
                                          </p:spTgt>
                                        </p:tgtEl>
                                        <p:attrNameLst>
                                          <p:attrName>style.visibility</p:attrName>
                                        </p:attrNameLst>
                                      </p:cBhvr>
                                      <p:to>
                                        <p:strVal val="visible"/>
                                      </p:to>
                                    </p:set>
                                    <p:animEffect transition="in" filter="fade">
                                      <p:cBhvr>
                                        <p:cTn id="20" dur="2000"/>
                                        <p:tgtEl>
                                          <p:spTgt spid="9">
                                            <p:graphicEl>
                                              <a:dgm id="{8F3FC7BB-6933-4B54-AED9-4E58DC71A3B3}"/>
                                            </p:graphic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9">
                                            <p:graphicEl>
                                              <a:dgm id="{E0960C75-C6E5-41EB-8BF3-32D8A8004908}"/>
                                            </p:graphicEl>
                                          </p:spTgt>
                                        </p:tgtEl>
                                        <p:attrNameLst>
                                          <p:attrName>style.visibility</p:attrName>
                                        </p:attrNameLst>
                                      </p:cBhvr>
                                      <p:to>
                                        <p:strVal val="visible"/>
                                      </p:to>
                                    </p:set>
                                    <p:animEffect transition="in" filter="fade">
                                      <p:cBhvr>
                                        <p:cTn id="23" dur="2000"/>
                                        <p:tgtEl>
                                          <p:spTgt spid="9">
                                            <p:graphicEl>
                                              <a:dgm id="{E0960C75-C6E5-41EB-8BF3-32D8A8004908}"/>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Sub>
          <a:bldDgm bld="one"/>
        </p:bldSub>
      </p:bldGraphic>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85450"/>
            <a:ext cx="9143999" cy="6957392"/>
          </a:xfrm>
          <a:prstGeom prst="rect">
            <a:avLst/>
          </a:prstGeom>
        </p:spPr>
      </p:pic>
      <p:sp>
        <p:nvSpPr>
          <p:cNvPr id="3" name="Dikdörtgen 2"/>
          <p:cNvSpPr/>
          <p:nvPr/>
        </p:nvSpPr>
        <p:spPr>
          <a:xfrm>
            <a:off x="32886" y="116632"/>
            <a:ext cx="10155737" cy="523220"/>
          </a:xfrm>
          <a:prstGeom prst="rect">
            <a:avLst/>
          </a:prstGeom>
        </p:spPr>
        <p:txBody>
          <a:bodyPr wrap="square">
            <a:spAutoFit/>
          </a:bodyPr>
          <a:lstStyle/>
          <a:p>
            <a:pPr fontAlgn="auto">
              <a:spcBef>
                <a:spcPts val="0"/>
              </a:spcBef>
              <a:spcAft>
                <a:spcPts val="0"/>
              </a:spcAft>
              <a:defRPr/>
            </a:pPr>
            <a:r>
              <a:rPr lang="tr-TR" sz="2800" b="1" dirty="0">
                <a:solidFill>
                  <a:srgbClr val="FF0000"/>
                </a:solidFill>
                <a:latin typeface="Times New Roman" pitchFamily="18" charset="0"/>
                <a:cs typeface="Times New Roman" pitchFamily="18" charset="0"/>
              </a:rPr>
              <a:t>Bütçe Hazırlık Formları </a:t>
            </a:r>
            <a:r>
              <a:rPr lang="tr-TR" b="1" dirty="0">
                <a:solidFill>
                  <a:srgbClr val="7030A0"/>
                </a:solidFill>
                <a:latin typeface="Times New Roman" pitchFamily="18" charset="0"/>
                <a:cs typeface="Times New Roman" pitchFamily="18" charset="0"/>
              </a:rPr>
              <a:t>(Form-25/1 Tavanı Aşan İlave Ödenek Teklif Formu)</a:t>
            </a:r>
            <a:endParaRPr lang="tr-TR" sz="2800" b="1" dirty="0">
              <a:solidFill>
                <a:srgbClr val="7030A0"/>
              </a:solidFill>
              <a:latin typeface="Times New Roman" pitchFamily="18" charset="0"/>
              <a:cs typeface="Times New Roman" pitchFamily="18" charset="0"/>
            </a:endParaRPr>
          </a:p>
        </p:txBody>
      </p:sp>
      <p:pic>
        <p:nvPicPr>
          <p:cNvPr id="4" name="Resim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7250"/>
            <a:ext cx="9144000" cy="5164038"/>
          </a:xfrm>
          <a:prstGeom prst="rect">
            <a:avLst/>
          </a:prstGeom>
        </p:spPr>
      </p:pic>
    </p:spTree>
    <p:extLst>
      <p:ext uri="{BB962C8B-B14F-4D97-AF65-F5344CB8AC3E}">
        <p14:creationId xmlns:p14="http://schemas.microsoft.com/office/powerpoint/2010/main" val="82867282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9143999" cy="6957392"/>
          </a:xfrm>
          <a:prstGeom prst="rect">
            <a:avLst/>
          </a:prstGeom>
        </p:spPr>
      </p:pic>
      <p:sp>
        <p:nvSpPr>
          <p:cNvPr id="3" name="Dikdörtgen 2"/>
          <p:cNvSpPr/>
          <p:nvPr/>
        </p:nvSpPr>
        <p:spPr>
          <a:xfrm>
            <a:off x="603865" y="749315"/>
            <a:ext cx="8296310" cy="769441"/>
          </a:xfrm>
          <a:prstGeom prst="rect">
            <a:avLst/>
          </a:prstGeom>
        </p:spPr>
        <p:txBody>
          <a:bodyPr wrap="none">
            <a:spAutoFit/>
          </a:bodyPr>
          <a:lstStyle/>
          <a:p>
            <a:pPr fontAlgn="auto">
              <a:spcBef>
                <a:spcPts val="0"/>
              </a:spcBef>
              <a:spcAft>
                <a:spcPts val="0"/>
              </a:spcAft>
              <a:defRPr/>
            </a:pPr>
            <a:r>
              <a:rPr lang="tr-TR" sz="4400" b="1" dirty="0">
                <a:solidFill>
                  <a:srgbClr val="FF0000"/>
                </a:solidFill>
                <a:latin typeface="Times New Roman" pitchFamily="18" charset="0"/>
                <a:cs typeface="Times New Roman" pitchFamily="18" charset="0"/>
              </a:rPr>
              <a:t>Yatırım Programı Hazırlık Süreci</a:t>
            </a:r>
          </a:p>
        </p:txBody>
      </p:sp>
      <p:sp>
        <p:nvSpPr>
          <p:cNvPr id="4" name="Dikdörtgen 3"/>
          <p:cNvSpPr/>
          <p:nvPr/>
        </p:nvSpPr>
        <p:spPr>
          <a:xfrm>
            <a:off x="827584" y="4112322"/>
            <a:ext cx="7848872" cy="1200329"/>
          </a:xfrm>
          <a:prstGeom prst="rect">
            <a:avLst/>
          </a:prstGeom>
        </p:spPr>
        <p:txBody>
          <a:bodyPr wrap="square">
            <a:spAutoFit/>
          </a:bodyPr>
          <a:lstStyle/>
          <a:p>
            <a:pPr eaLnBrk="1" hangingPunct="1">
              <a:buFont typeface="Wingdings" pitchFamily="2" charset="2"/>
              <a:buNone/>
              <a:defRPr/>
            </a:pPr>
            <a:r>
              <a:rPr lang="tr-TR" sz="3600" b="1" dirty="0" smtClean="0">
                <a:solidFill>
                  <a:srgbClr val="781E46"/>
                </a:solidFill>
                <a:latin typeface="Times New Roman" pitchFamily="18" charset="0"/>
                <a:cs typeface="Times New Roman" pitchFamily="18" charset="0"/>
              </a:rPr>
              <a:t>2020-2022 Yatırım </a:t>
            </a:r>
            <a:r>
              <a:rPr lang="tr-TR" sz="3600" b="1" dirty="0">
                <a:solidFill>
                  <a:srgbClr val="781E46"/>
                </a:solidFill>
                <a:latin typeface="Times New Roman" pitchFamily="18" charset="0"/>
                <a:cs typeface="Times New Roman" pitchFamily="18" charset="0"/>
              </a:rPr>
              <a:t>Programı Hazırlık Çalışmaları ve </a:t>
            </a:r>
            <a:r>
              <a:rPr lang="tr-TR" sz="3600" b="1" dirty="0" smtClean="0">
                <a:solidFill>
                  <a:srgbClr val="781E46"/>
                </a:solidFill>
                <a:latin typeface="Times New Roman" pitchFamily="18" charset="0"/>
                <a:cs typeface="Times New Roman" pitchFamily="18" charset="0"/>
              </a:rPr>
              <a:t> </a:t>
            </a:r>
            <a:r>
              <a:rPr lang="tr-TR" sz="3600" b="1" dirty="0">
                <a:solidFill>
                  <a:srgbClr val="781E46"/>
                </a:solidFill>
                <a:latin typeface="Times New Roman" pitchFamily="18" charset="0"/>
                <a:cs typeface="Times New Roman" pitchFamily="18" charset="0"/>
              </a:rPr>
              <a:t>Hazırlanacak </a:t>
            </a:r>
            <a:r>
              <a:rPr lang="tr-TR" sz="3600" b="1" dirty="0" smtClean="0">
                <a:solidFill>
                  <a:srgbClr val="781E46"/>
                </a:solidFill>
                <a:latin typeface="Times New Roman" pitchFamily="18" charset="0"/>
                <a:cs typeface="Times New Roman" pitchFamily="18" charset="0"/>
              </a:rPr>
              <a:t>Formlar</a:t>
            </a:r>
            <a:endParaRPr lang="tr-TR" sz="3600" b="1" dirty="0">
              <a:solidFill>
                <a:srgbClr val="781E46"/>
              </a:solidFill>
              <a:latin typeface="Times New Roman" pitchFamily="18" charset="0"/>
              <a:cs typeface="Times New Roman" pitchFamily="18" charset="0"/>
            </a:endParaRPr>
          </a:p>
        </p:txBody>
      </p:sp>
      <p:sp>
        <p:nvSpPr>
          <p:cNvPr id="5" name="object 3"/>
          <p:cNvSpPr/>
          <p:nvPr/>
        </p:nvSpPr>
        <p:spPr>
          <a:xfrm>
            <a:off x="2195736" y="1603623"/>
            <a:ext cx="4536947" cy="2039112"/>
          </a:xfrm>
          <a:prstGeom prst="rect">
            <a:avLst/>
          </a:prstGeom>
          <a:blipFill>
            <a:blip r:embed="rId3" cstate="print"/>
            <a:stretch>
              <a:fillRect/>
            </a:stretch>
          </a:blipFill>
        </p:spPr>
        <p:txBody>
          <a:bodyPr wrap="square" lIns="0" tIns="0" rIns="0" bIns="0" rtlCol="0"/>
          <a:lstStyle/>
          <a:p>
            <a:endParaRPr>
              <a:solidFill>
                <a:prstClr val="black"/>
              </a:solidFill>
            </a:endParaRPr>
          </a:p>
        </p:txBody>
      </p:sp>
    </p:spTree>
    <p:extLst>
      <p:ext uri="{BB962C8B-B14F-4D97-AF65-F5344CB8AC3E}">
        <p14:creationId xmlns:p14="http://schemas.microsoft.com/office/powerpoint/2010/main" val="358897291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9143999" cy="6957392"/>
          </a:xfrm>
          <a:prstGeom prst="rect">
            <a:avLst/>
          </a:prstGeom>
        </p:spPr>
      </p:pic>
      <p:graphicFrame>
        <p:nvGraphicFramePr>
          <p:cNvPr id="3" name="5 Tablo"/>
          <p:cNvGraphicFramePr>
            <a:graphicFrameLocks noGrp="1"/>
          </p:cNvGraphicFramePr>
          <p:nvPr>
            <p:extLst>
              <p:ext uri="{D42A27DB-BD31-4B8C-83A1-F6EECF244321}">
                <p14:modId xmlns:p14="http://schemas.microsoft.com/office/powerpoint/2010/main" val="1107832570"/>
              </p:ext>
            </p:extLst>
          </p:nvPr>
        </p:nvGraphicFramePr>
        <p:xfrm>
          <a:off x="0" y="44624"/>
          <a:ext cx="9143999" cy="6659880"/>
        </p:xfrm>
        <a:graphic>
          <a:graphicData uri="http://schemas.openxmlformats.org/drawingml/2006/table">
            <a:tbl>
              <a:tblPr>
                <a:effectLst>
                  <a:outerShdw blurRad="57150" dist="38100" dir="5400000" algn="ctr" rotWithShape="0">
                    <a:srgbClr val="F3850D">
                      <a:alpha val="48000"/>
                    </a:srgbClr>
                  </a:outerShdw>
                </a:effectLst>
                <a:tableStyleId>{69C7853C-536D-4A76-A0AE-DD22124D55A5}</a:tableStyleId>
              </a:tblPr>
              <a:tblGrid>
                <a:gridCol w="9143999"/>
              </a:tblGrid>
              <a:tr h="92967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2800" b="1" dirty="0" smtClean="0">
                          <a:solidFill>
                            <a:srgbClr val="FF0000"/>
                          </a:solidFill>
                          <a:latin typeface="Times New Roman" pitchFamily="18" charset="0"/>
                          <a:cs typeface="Times New Roman" pitchFamily="18" charset="0"/>
                        </a:rPr>
                        <a:t>Yatırım Programı Teklifi Hazırlık Mevzuatı ve</a:t>
                      </a:r>
                      <a:r>
                        <a:rPr lang="tr-TR" sz="2800" b="1" baseline="0" dirty="0" smtClean="0">
                          <a:solidFill>
                            <a:srgbClr val="FF0000"/>
                          </a:solidFill>
                          <a:latin typeface="Times New Roman" pitchFamily="18" charset="0"/>
                          <a:cs typeface="Times New Roman" pitchFamily="18" charset="0"/>
                        </a:rPr>
                        <a:t>  </a:t>
                      </a:r>
                      <a:r>
                        <a:rPr lang="tr-TR" sz="2800" b="1" dirty="0" smtClean="0">
                          <a:solidFill>
                            <a:srgbClr val="FF0000"/>
                          </a:solidFill>
                          <a:latin typeface="Times New Roman" pitchFamily="18" charset="0"/>
                          <a:cs typeface="Times New Roman" pitchFamily="18" charset="0"/>
                        </a:rPr>
                        <a:t>Dokümanları</a:t>
                      </a:r>
                      <a:endParaRPr lang="tr-TR" sz="2000" b="1" dirty="0" smtClean="0">
                        <a:solidFill>
                          <a:srgbClr val="FF0000"/>
                        </a:solidFill>
                        <a:latin typeface="Times New Roman" pitchFamily="18" charset="0"/>
                        <a:cs typeface="Times New Roman"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5623050">
                <a:tc>
                  <a:txBody>
                    <a:bodyPr/>
                    <a:lstStyle/>
                    <a:p>
                      <a:pPr algn="just"/>
                      <a:r>
                        <a:rPr lang="tr-TR" sz="2400" b="1" baseline="0" dirty="0" smtClean="0">
                          <a:solidFill>
                            <a:srgbClr val="781E46"/>
                          </a:solidFill>
                          <a:latin typeface="Times New Roman" pitchFamily="18" charset="0"/>
                          <a:cs typeface="Times New Roman" pitchFamily="18" charset="0"/>
                        </a:rPr>
                        <a:t>      </a:t>
                      </a:r>
                      <a:r>
                        <a:rPr lang="tr-TR" sz="2300" b="1" baseline="0" dirty="0" smtClean="0">
                          <a:solidFill>
                            <a:srgbClr val="781E46"/>
                          </a:solidFill>
                          <a:latin typeface="Times New Roman" pitchFamily="18" charset="0"/>
                          <a:cs typeface="Times New Roman" pitchFamily="18" charset="0"/>
                        </a:rPr>
                        <a:t>Merkezi Yönetim Bütçe Kanunu 5018 Sayılı Kamu Mali </a:t>
                      </a:r>
                    </a:p>
                    <a:p>
                      <a:pPr algn="just"/>
                      <a:r>
                        <a:rPr lang="tr-TR" sz="2300" b="1" baseline="0" dirty="0" smtClean="0">
                          <a:solidFill>
                            <a:srgbClr val="781E46"/>
                          </a:solidFill>
                          <a:latin typeface="Times New Roman" pitchFamily="18" charset="0"/>
                          <a:cs typeface="Times New Roman" pitchFamily="18" charset="0"/>
                        </a:rPr>
                        <a:t>Yönetim ve Kontrol Kanunun 15, 16, 17, 18 ve 19 uncu maddeleri ile düzenlenmiştir. Kamu Yatırım Programı da aynı maddeler çerçevesinde Bütçe ile paralel olarak hazırlanmaktadır.</a:t>
                      </a:r>
                    </a:p>
                    <a:p>
                      <a:pPr algn="just"/>
                      <a:endParaRPr lang="tr-TR" sz="2300" b="1" baseline="0" dirty="0" smtClean="0">
                        <a:solidFill>
                          <a:srgbClr val="781E46"/>
                        </a:solidFill>
                        <a:latin typeface="Times New Roman" pitchFamily="18" charset="0"/>
                        <a:cs typeface="Times New Roman" pitchFamily="18" charset="0"/>
                      </a:endParaRPr>
                    </a:p>
                    <a:p>
                      <a:pPr algn="just" eaLnBrk="1" hangingPunct="1">
                        <a:buFont typeface="Wingdings" pitchFamily="2" charset="2"/>
                        <a:buNone/>
                        <a:defRPr/>
                      </a:pPr>
                      <a:r>
                        <a:rPr lang="tr-TR" sz="2300" b="1" baseline="0" dirty="0" smtClean="0">
                          <a:solidFill>
                            <a:srgbClr val="FF0000"/>
                          </a:solidFill>
                          <a:latin typeface="Times New Roman" pitchFamily="18" charset="0"/>
                          <a:cs typeface="Times New Roman" pitchFamily="18" charset="0"/>
                        </a:rPr>
                        <a:t>Orta Vadeli Program; </a:t>
                      </a:r>
                      <a:r>
                        <a:rPr lang="tr-TR" sz="2300" b="1" baseline="0" dirty="0" smtClean="0">
                          <a:solidFill>
                            <a:srgbClr val="781E46"/>
                          </a:solidFill>
                          <a:latin typeface="Times New Roman" pitchFamily="18" charset="0"/>
                          <a:cs typeface="Times New Roman" pitchFamily="18" charset="0"/>
                        </a:rPr>
                        <a:t>3 yıllık hazırlanır, ülke ekonomisinin uygulanmasında ilke, politika ve öncelikler belirlenir. Kalkınma Bakanlığı tarafından hazırlanır (BKK)’</a:t>
                      </a:r>
                      <a:r>
                        <a:rPr lang="tr-TR" sz="2300" b="1" baseline="0" dirty="0" err="1" smtClean="0">
                          <a:solidFill>
                            <a:srgbClr val="781E46"/>
                          </a:solidFill>
                          <a:latin typeface="Times New Roman" pitchFamily="18" charset="0"/>
                          <a:cs typeface="Times New Roman" pitchFamily="18" charset="0"/>
                        </a:rPr>
                        <a:t>ca</a:t>
                      </a:r>
                      <a:r>
                        <a:rPr lang="tr-TR" sz="2300" b="1" baseline="0" dirty="0" smtClean="0">
                          <a:solidFill>
                            <a:srgbClr val="781E46"/>
                          </a:solidFill>
                          <a:latin typeface="Times New Roman" pitchFamily="18" charset="0"/>
                          <a:cs typeface="Times New Roman" pitchFamily="18" charset="0"/>
                        </a:rPr>
                        <a:t> karara bağlanır.</a:t>
                      </a:r>
                    </a:p>
                    <a:p>
                      <a:pPr algn="just" eaLnBrk="1" hangingPunct="1">
                        <a:buFont typeface="Wingdings" pitchFamily="2" charset="2"/>
                        <a:buNone/>
                        <a:defRPr/>
                      </a:pPr>
                      <a:endParaRPr lang="tr-TR" sz="2300" b="1" baseline="0" dirty="0" smtClean="0">
                        <a:solidFill>
                          <a:srgbClr val="FF0000"/>
                        </a:solidFill>
                        <a:latin typeface="Times New Roman" pitchFamily="18" charset="0"/>
                        <a:cs typeface="Times New Roman" pitchFamily="18" charset="0"/>
                      </a:endParaRPr>
                    </a:p>
                    <a:p>
                      <a:pPr algn="just" eaLnBrk="1" hangingPunct="1">
                        <a:buFont typeface="Wingdings" pitchFamily="2" charset="2"/>
                        <a:buNone/>
                        <a:defRPr/>
                      </a:pPr>
                      <a:r>
                        <a:rPr lang="tr-TR" sz="2300" b="1" baseline="0" dirty="0" smtClean="0">
                          <a:solidFill>
                            <a:srgbClr val="FF0000"/>
                          </a:solidFill>
                          <a:latin typeface="Times New Roman" pitchFamily="18" charset="0"/>
                          <a:cs typeface="Times New Roman" pitchFamily="18" charset="0"/>
                        </a:rPr>
                        <a:t>Orta Vadeli Mali Plan ; </a:t>
                      </a:r>
                      <a:r>
                        <a:rPr lang="tr-TR" sz="2300" b="1" baseline="0" dirty="0" smtClean="0">
                          <a:solidFill>
                            <a:srgbClr val="781E46"/>
                          </a:solidFill>
                          <a:latin typeface="Times New Roman" pitchFamily="18" charset="0"/>
                          <a:cs typeface="Times New Roman" pitchFamily="18" charset="0"/>
                        </a:rPr>
                        <a:t>3 yıllık hazırlanır, üç yıla ilişkin merkezi yönetim bütçesi toplam gelir ve gider tahminleriyle, kamu idarelerinin ödenek teklif tavanları belirlenir. Maliye Bakanlığınca hazırlanır, Yüksek Planlama Kurulu tarafından karara bağlanır.</a:t>
                      </a:r>
                    </a:p>
                    <a:p>
                      <a:pPr algn="just" eaLnBrk="1" hangingPunct="1">
                        <a:buFont typeface="Wingdings" pitchFamily="2" charset="2"/>
                        <a:buNone/>
                        <a:defRPr/>
                      </a:pPr>
                      <a:endParaRPr lang="tr-TR" sz="2300" b="1" baseline="0" dirty="0" smtClean="0">
                        <a:solidFill>
                          <a:srgbClr val="FF0000"/>
                        </a:solidFill>
                        <a:latin typeface="Times New Roman" pitchFamily="18" charset="0"/>
                        <a:cs typeface="Times New Roman" pitchFamily="18" charset="0"/>
                      </a:endParaRPr>
                    </a:p>
                    <a:p>
                      <a:pPr algn="just" eaLnBrk="1" hangingPunct="1">
                        <a:buFont typeface="Wingdings" pitchFamily="2" charset="2"/>
                        <a:buNone/>
                        <a:defRPr/>
                      </a:pPr>
                      <a:r>
                        <a:rPr lang="tr-TR" sz="2300" b="1" baseline="0" dirty="0" smtClean="0">
                          <a:solidFill>
                            <a:srgbClr val="FF0000"/>
                          </a:solidFill>
                          <a:latin typeface="Times New Roman" pitchFamily="18" charset="0"/>
                          <a:cs typeface="Times New Roman" pitchFamily="18" charset="0"/>
                        </a:rPr>
                        <a:t>Yatırım Programı Hazırlama Rehberi ; </a:t>
                      </a:r>
                      <a:r>
                        <a:rPr lang="tr-TR" sz="2300" b="1" baseline="0" dirty="0" smtClean="0">
                          <a:solidFill>
                            <a:srgbClr val="781E46"/>
                          </a:solidFill>
                          <a:latin typeface="Times New Roman" pitchFamily="18" charset="0"/>
                          <a:cs typeface="Times New Roman" pitchFamily="18" charset="0"/>
                        </a:rPr>
                        <a:t>Yatırım Programlarının hazırlanmasına ışık tutan ayrıntılı açıklama dokümanıdır.</a:t>
                      </a:r>
                      <a:endParaRPr lang="tr-TR" sz="2300" b="1" dirty="0" smtClean="0">
                        <a:solidFill>
                          <a:srgbClr val="781E46"/>
                        </a:solidFill>
                        <a:latin typeface="Times New Roman" pitchFamily="18" charset="0"/>
                        <a:cs typeface="Times New Roman" pitchFamily="18" charset="0"/>
                      </a:endParaRPr>
                    </a:p>
                  </a:txBody>
                  <a:tcPr>
                    <a:lnL w="9525" cap="flat" cmpd="sng" algn="ctr">
                      <a:noFill/>
                      <a:prstDash val="solid"/>
                    </a:lnL>
                    <a:lnR w="9525" cap="flat" cmpd="sng" algn="ctr">
                      <a:noFill/>
                      <a:prstDash val="solid"/>
                    </a:lnR>
                    <a:lnT w="12700" cap="flat" cmpd="sng" algn="ctr">
                      <a:no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solidFill>
                      <a:schemeClr val="bg1"/>
                    </a:solidFill>
                  </a:tcPr>
                </a:tc>
              </a:tr>
            </a:tbl>
          </a:graphicData>
        </a:graphic>
      </p:graphicFrame>
    </p:spTree>
    <p:extLst>
      <p:ext uri="{BB962C8B-B14F-4D97-AF65-F5344CB8AC3E}">
        <p14:creationId xmlns:p14="http://schemas.microsoft.com/office/powerpoint/2010/main" val="33844507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9143999" cy="6957392"/>
          </a:xfrm>
          <a:prstGeom prst="rect">
            <a:avLst/>
          </a:prstGeom>
        </p:spPr>
      </p:pic>
      <p:graphicFrame>
        <p:nvGraphicFramePr>
          <p:cNvPr id="3" name="5 Tablo"/>
          <p:cNvGraphicFramePr>
            <a:graphicFrameLocks noGrp="1"/>
          </p:cNvGraphicFramePr>
          <p:nvPr>
            <p:extLst>
              <p:ext uri="{D42A27DB-BD31-4B8C-83A1-F6EECF244321}">
                <p14:modId xmlns:p14="http://schemas.microsoft.com/office/powerpoint/2010/main" val="1765607668"/>
              </p:ext>
            </p:extLst>
          </p:nvPr>
        </p:nvGraphicFramePr>
        <p:xfrm>
          <a:off x="0" y="0"/>
          <a:ext cx="9143999" cy="6257387"/>
        </p:xfrm>
        <a:graphic>
          <a:graphicData uri="http://schemas.openxmlformats.org/drawingml/2006/table">
            <a:tbl>
              <a:tblPr>
                <a:effectLst>
                  <a:outerShdw blurRad="57150" dist="38100" dir="5400000" algn="ctr" rotWithShape="0">
                    <a:srgbClr val="F3850D">
                      <a:alpha val="48000"/>
                    </a:srgbClr>
                  </a:outerShdw>
                </a:effectLst>
                <a:tableStyleId>{69C7853C-536D-4A76-A0AE-DD22124D55A5}</a:tableStyleId>
              </a:tblPr>
              <a:tblGrid>
                <a:gridCol w="9143999"/>
              </a:tblGrid>
              <a:tr h="67954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2800" b="1" dirty="0" smtClean="0">
                          <a:solidFill>
                            <a:srgbClr val="FF0000"/>
                          </a:solidFill>
                          <a:latin typeface="Times New Roman" pitchFamily="18" charset="0"/>
                          <a:cs typeface="Times New Roman" pitchFamily="18" charset="0"/>
                        </a:rPr>
                        <a:t>Yatırım Programı Hazırlık Süreci</a:t>
                      </a:r>
                      <a:endParaRPr lang="tr-TR" sz="2000" b="1" dirty="0" smtClean="0">
                        <a:solidFill>
                          <a:srgbClr val="FF0000"/>
                        </a:solidFill>
                        <a:latin typeface="Times New Roman" pitchFamily="18" charset="0"/>
                        <a:cs typeface="Times New Roman"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5557765">
                <a:tc>
                  <a:txBody>
                    <a:bodyPr/>
                    <a:lstStyle/>
                    <a:p>
                      <a:pPr marL="342900" indent="-342900" algn="just">
                        <a:buFont typeface="Arial" panose="020B0604020202020204" pitchFamily="34" charset="0"/>
                        <a:buChar char="•"/>
                      </a:pPr>
                      <a:endParaRPr lang="tr-TR" sz="2000" b="1" baseline="0" dirty="0" smtClean="0">
                        <a:solidFill>
                          <a:srgbClr val="781E46"/>
                        </a:solidFill>
                        <a:latin typeface="Times New Roman" pitchFamily="18" charset="0"/>
                        <a:cs typeface="Times New Roman" pitchFamily="18" charset="0"/>
                      </a:endParaRPr>
                    </a:p>
                    <a:p>
                      <a:pPr marL="342900" indent="-342900" algn="just">
                        <a:buFont typeface="Arial" panose="020B0604020202020204" pitchFamily="34" charset="0"/>
                        <a:buChar char="•"/>
                      </a:pPr>
                      <a:r>
                        <a:rPr lang="tr-TR" sz="2000" b="1" baseline="0" dirty="0" smtClean="0">
                          <a:solidFill>
                            <a:srgbClr val="781E46"/>
                          </a:solidFill>
                          <a:latin typeface="Times New Roman" pitchFamily="18" charset="0"/>
                          <a:cs typeface="Times New Roman" pitchFamily="18" charset="0"/>
                        </a:rPr>
                        <a:t>2019 Yılı Yatırım Programında tadat edilmemiş toplulaştırılmış projelerden çok yıllık olanların 2020 yılı ödenek teklifleri; proje ile ilgili gerçekleşme durumu, tamamlanan alt proje sayısı, ulaşılan hedefler gibi toplulaştırılmış projenin genel performansını açıklayan bilgiler ile birlikte yapılacaktır.</a:t>
                      </a:r>
                    </a:p>
                    <a:p>
                      <a:pPr marL="342900" indent="-342900" algn="just">
                        <a:buFont typeface="Arial" panose="020B0604020202020204" pitchFamily="34" charset="0"/>
                        <a:buChar char="•"/>
                      </a:pPr>
                      <a:endParaRPr lang="tr-TR" sz="2000" b="1" baseline="0" dirty="0" smtClean="0">
                        <a:solidFill>
                          <a:srgbClr val="781E46"/>
                        </a:solidFill>
                        <a:latin typeface="Times New Roman" pitchFamily="18" charset="0"/>
                        <a:cs typeface="Times New Roman" pitchFamily="18" charset="0"/>
                      </a:endParaRPr>
                    </a:p>
                    <a:p>
                      <a:pPr marL="342900" indent="-342900" algn="just">
                        <a:buFont typeface="Arial" panose="020B0604020202020204" pitchFamily="34" charset="0"/>
                        <a:buChar char="•"/>
                      </a:pPr>
                      <a:r>
                        <a:rPr lang="tr-TR" sz="2000" b="1" baseline="0" dirty="0" smtClean="0">
                          <a:solidFill>
                            <a:srgbClr val="781E46"/>
                          </a:solidFill>
                          <a:latin typeface="Times New Roman" pitchFamily="18" charset="0"/>
                          <a:cs typeface="Times New Roman" pitchFamily="18" charset="0"/>
                        </a:rPr>
                        <a:t>Kuruluşlar, 2020-2022 Dönemi Yatırım Programı Hazırlama Rehberi ekindeki tavanları ve 2019 Yılı Yatırım Programım kapsamında yürütülen projelerin ihtiyaçlarını temel alarak hazırlayacakları teklifleri ve bu rehberde belirtilen proje öncelikleri çerçevesinde 2020-2022 döneminde gerçekleştirebilecekleri fiziki hedeflerin boyutunu ve maliyetini belirleyecekler ve yatırım teklifleriyle birlikte Kalkınma Bakanlığına göndereceklerdir.</a:t>
                      </a:r>
                    </a:p>
                    <a:p>
                      <a:pPr marL="342900" indent="-342900" algn="just">
                        <a:buFont typeface="Arial" panose="020B0604020202020204" pitchFamily="34" charset="0"/>
                        <a:buChar char="•"/>
                      </a:pPr>
                      <a:endParaRPr lang="tr-TR" sz="2000" b="1" baseline="0" dirty="0" smtClean="0">
                        <a:solidFill>
                          <a:srgbClr val="781E46"/>
                        </a:solidFill>
                        <a:latin typeface="Times New Roman" pitchFamily="18" charset="0"/>
                        <a:cs typeface="Times New Roman" pitchFamily="18" charset="0"/>
                      </a:endParaRPr>
                    </a:p>
                    <a:p>
                      <a:pPr marL="342900" indent="-342900" algn="just">
                        <a:buFont typeface="Arial" panose="020B0604020202020204" pitchFamily="34" charset="0"/>
                        <a:buChar char="•"/>
                      </a:pPr>
                      <a:r>
                        <a:rPr lang="tr-TR" sz="2000" b="1" baseline="0" dirty="0" smtClean="0">
                          <a:solidFill>
                            <a:srgbClr val="781E46"/>
                          </a:solidFill>
                          <a:latin typeface="Times New Roman" pitchFamily="18" charset="0"/>
                          <a:cs typeface="Times New Roman" pitchFamily="18" charset="0"/>
                        </a:rPr>
                        <a:t>Kuruluşlar, 4734 sayılı Kamu İhale Kanunu kapsamında sari ihalesini yaptıkları projeleri ve bunlar için 2020-2022 döneminde her yıl için tahsis edilmesi gereken asgari ödenek miktarını belirtecekler, proje bazındaki ödenek tekliflerinde ve ihtiyaçlarının belirlenmesinde bu hususları dikkate alacaklardır.</a:t>
                      </a:r>
                      <a:endParaRPr lang="tr-TR" sz="2000" b="1" dirty="0" smtClean="0">
                        <a:solidFill>
                          <a:srgbClr val="781E46"/>
                        </a:solidFill>
                        <a:latin typeface="Times New Roman" pitchFamily="18" charset="0"/>
                        <a:cs typeface="Times New Roman" pitchFamily="18" charset="0"/>
                      </a:endParaRPr>
                    </a:p>
                  </a:txBody>
                  <a:tcPr>
                    <a:lnL w="9525" cap="flat" cmpd="sng" algn="ctr">
                      <a:noFill/>
                      <a:prstDash val="solid"/>
                    </a:lnL>
                    <a:lnR w="9525" cap="flat" cmpd="sng" algn="ctr">
                      <a:noFill/>
                      <a:prstDash val="solid"/>
                    </a:lnR>
                    <a:lnT w="12700" cap="flat" cmpd="sng" algn="ctr">
                      <a:no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solidFill>
                      <a:schemeClr val="bg1"/>
                    </a:solidFill>
                  </a:tcPr>
                </a:tc>
              </a:tr>
            </a:tbl>
          </a:graphicData>
        </a:graphic>
      </p:graphicFrame>
    </p:spTree>
    <p:extLst>
      <p:ext uri="{BB962C8B-B14F-4D97-AF65-F5344CB8AC3E}">
        <p14:creationId xmlns:p14="http://schemas.microsoft.com/office/powerpoint/2010/main" val="207580087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9143999" cy="6957392"/>
          </a:xfrm>
          <a:prstGeom prst="rect">
            <a:avLst/>
          </a:prstGeom>
        </p:spPr>
      </p:pic>
      <p:sp>
        <p:nvSpPr>
          <p:cNvPr id="3" name="Dikdörtgen 2"/>
          <p:cNvSpPr/>
          <p:nvPr/>
        </p:nvSpPr>
        <p:spPr>
          <a:xfrm>
            <a:off x="323528" y="188640"/>
            <a:ext cx="3504229" cy="369332"/>
          </a:xfrm>
          <a:prstGeom prst="rect">
            <a:avLst/>
          </a:prstGeom>
        </p:spPr>
        <p:txBody>
          <a:bodyPr wrap="none">
            <a:spAutoFit/>
          </a:bodyPr>
          <a:lstStyle/>
          <a:p>
            <a:pPr fontAlgn="auto">
              <a:spcBef>
                <a:spcPts val="0"/>
              </a:spcBef>
              <a:spcAft>
                <a:spcPts val="0"/>
              </a:spcAft>
              <a:defRPr/>
            </a:pPr>
            <a:r>
              <a:rPr lang="tr-TR" b="1" dirty="0">
                <a:solidFill>
                  <a:srgbClr val="FF0000"/>
                </a:solidFill>
                <a:latin typeface="Times New Roman" pitchFamily="18" charset="0"/>
                <a:cs typeface="Times New Roman" pitchFamily="18" charset="0"/>
              </a:rPr>
              <a:t>Yatırım Programı Hazırlık Süreci</a:t>
            </a:r>
            <a:endParaRPr lang="tr-TR" sz="1400" b="1" dirty="0">
              <a:solidFill>
                <a:srgbClr val="FF0000"/>
              </a:solidFill>
              <a:latin typeface="Times New Roman" pitchFamily="18" charset="0"/>
              <a:cs typeface="Times New Roman" pitchFamily="18" charset="0"/>
            </a:endParaRPr>
          </a:p>
        </p:txBody>
      </p:sp>
      <p:pic>
        <p:nvPicPr>
          <p:cNvPr id="4" name="Resim 3"/>
          <p:cNvPicPr>
            <a:picLocks noChangeAspect="1"/>
          </p:cNvPicPr>
          <p:nvPr/>
        </p:nvPicPr>
        <p:blipFill>
          <a:blip r:embed="rId3"/>
          <a:stretch>
            <a:fillRect/>
          </a:stretch>
        </p:blipFill>
        <p:spPr>
          <a:xfrm>
            <a:off x="0" y="836712"/>
            <a:ext cx="9143999" cy="5256584"/>
          </a:xfrm>
          <a:prstGeom prst="rect">
            <a:avLst/>
          </a:prstGeom>
        </p:spPr>
      </p:pic>
    </p:spTree>
    <p:extLst>
      <p:ext uri="{BB962C8B-B14F-4D97-AF65-F5344CB8AC3E}">
        <p14:creationId xmlns:p14="http://schemas.microsoft.com/office/powerpoint/2010/main" val="280379779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9143999" cy="6957392"/>
          </a:xfrm>
          <a:prstGeom prst="rect">
            <a:avLst/>
          </a:prstGeom>
        </p:spPr>
      </p:pic>
      <p:pic>
        <p:nvPicPr>
          <p:cNvPr id="3" name="Resim 2"/>
          <p:cNvPicPr>
            <a:picLocks noChangeAspect="1"/>
          </p:cNvPicPr>
          <p:nvPr/>
        </p:nvPicPr>
        <p:blipFill>
          <a:blip r:embed="rId3"/>
          <a:stretch>
            <a:fillRect/>
          </a:stretch>
        </p:blipFill>
        <p:spPr>
          <a:xfrm>
            <a:off x="0" y="850181"/>
            <a:ext cx="9144000" cy="5315123"/>
          </a:xfrm>
          <a:prstGeom prst="rect">
            <a:avLst/>
          </a:prstGeom>
        </p:spPr>
      </p:pic>
    </p:spTree>
    <p:extLst>
      <p:ext uri="{BB962C8B-B14F-4D97-AF65-F5344CB8AC3E}">
        <p14:creationId xmlns:p14="http://schemas.microsoft.com/office/powerpoint/2010/main" val="385352051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9143999" cy="6957392"/>
          </a:xfrm>
          <a:prstGeom prst="rect">
            <a:avLst/>
          </a:prstGeom>
        </p:spPr>
      </p:pic>
      <p:pic>
        <p:nvPicPr>
          <p:cNvPr id="3" name="Resim 2"/>
          <p:cNvPicPr>
            <a:picLocks noChangeAspect="1"/>
          </p:cNvPicPr>
          <p:nvPr/>
        </p:nvPicPr>
        <p:blipFill>
          <a:blip r:embed="rId3"/>
          <a:stretch>
            <a:fillRect/>
          </a:stretch>
        </p:blipFill>
        <p:spPr>
          <a:xfrm>
            <a:off x="7803" y="260648"/>
            <a:ext cx="9144000" cy="6007819"/>
          </a:xfrm>
          <a:prstGeom prst="rect">
            <a:avLst/>
          </a:prstGeom>
        </p:spPr>
      </p:pic>
    </p:spTree>
    <p:extLst>
      <p:ext uri="{BB962C8B-B14F-4D97-AF65-F5344CB8AC3E}">
        <p14:creationId xmlns:p14="http://schemas.microsoft.com/office/powerpoint/2010/main" val="199346866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3874"/>
            <a:ext cx="9143999" cy="6957392"/>
          </a:xfrm>
          <a:prstGeom prst="rect">
            <a:avLst/>
          </a:prstGeom>
        </p:spPr>
      </p:pic>
      <p:sp>
        <p:nvSpPr>
          <p:cNvPr id="3" name="Dikdörtgen 2"/>
          <p:cNvSpPr/>
          <p:nvPr/>
        </p:nvSpPr>
        <p:spPr>
          <a:xfrm>
            <a:off x="1043608" y="221739"/>
            <a:ext cx="7560840" cy="1200329"/>
          </a:xfrm>
          <a:prstGeom prst="rect">
            <a:avLst/>
          </a:prstGeom>
        </p:spPr>
        <p:txBody>
          <a:bodyPr wrap="square">
            <a:spAutoFit/>
          </a:bodyPr>
          <a:lstStyle/>
          <a:p>
            <a:r>
              <a:rPr lang="tr-TR" sz="2400" dirty="0" err="1">
                <a:solidFill>
                  <a:srgbClr val="000000"/>
                </a:solidFill>
                <a:latin typeface="Arial" panose="020B0604020202020204" pitchFamily="34" charset="0"/>
              </a:rPr>
              <a:t>KaYa</a:t>
            </a:r>
            <a:r>
              <a:rPr lang="tr-TR" sz="2400" dirty="0">
                <a:solidFill>
                  <a:srgbClr val="000000"/>
                </a:solidFill>
                <a:latin typeface="Arial" panose="020B0604020202020204" pitchFamily="34" charset="0"/>
              </a:rPr>
              <a:t> Sistemine erişim </a:t>
            </a:r>
            <a:r>
              <a:rPr lang="tr-TR" sz="2400" b="1" dirty="0">
                <a:solidFill>
                  <a:schemeClr val="accent1">
                    <a:lumMod val="75000"/>
                  </a:schemeClr>
                </a:solidFill>
                <a:latin typeface="Arial" panose="020B0604020202020204" pitchFamily="34" charset="0"/>
              </a:rPr>
              <a:t>https://https://kaya.sbb.gov.tr/Account/Login</a:t>
            </a:r>
            <a:r>
              <a:rPr lang="tr-TR" sz="2400" b="1" dirty="0" smtClean="0">
                <a:solidFill>
                  <a:srgbClr val="000000"/>
                </a:solidFill>
                <a:latin typeface="Arial" panose="020B0604020202020204" pitchFamily="34" charset="0"/>
              </a:rPr>
              <a:t> </a:t>
            </a:r>
            <a:r>
              <a:rPr lang="tr-TR" sz="2400" dirty="0">
                <a:solidFill>
                  <a:srgbClr val="000000"/>
                </a:solidFill>
                <a:latin typeface="Arial" panose="020B0604020202020204" pitchFamily="34" charset="0"/>
              </a:rPr>
              <a:t>adresinden </a:t>
            </a:r>
            <a:r>
              <a:rPr lang="tr-TR" sz="2400" dirty="0" smtClean="0">
                <a:solidFill>
                  <a:srgbClr val="000000"/>
                </a:solidFill>
                <a:latin typeface="Arial" panose="020B0604020202020204" pitchFamily="34" charset="0"/>
              </a:rPr>
              <a:t>yapılmaktadır. </a:t>
            </a:r>
            <a:endParaRPr lang="tr-TR" sz="2400" dirty="0"/>
          </a:p>
        </p:txBody>
      </p:sp>
      <p:pic>
        <p:nvPicPr>
          <p:cNvPr id="4" name="Resim 3"/>
          <p:cNvPicPr>
            <a:picLocks noChangeAspect="1"/>
          </p:cNvPicPr>
          <p:nvPr/>
        </p:nvPicPr>
        <p:blipFill>
          <a:blip r:embed="rId3"/>
          <a:stretch>
            <a:fillRect/>
          </a:stretch>
        </p:blipFill>
        <p:spPr>
          <a:xfrm>
            <a:off x="1979712" y="1422069"/>
            <a:ext cx="5353050" cy="4959260"/>
          </a:xfrm>
          <a:prstGeom prst="rect">
            <a:avLst/>
          </a:prstGeom>
        </p:spPr>
      </p:pic>
    </p:spTree>
    <p:extLst>
      <p:ext uri="{BB962C8B-B14F-4D97-AF65-F5344CB8AC3E}">
        <p14:creationId xmlns:p14="http://schemas.microsoft.com/office/powerpoint/2010/main" val="83161643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9392"/>
            <a:ext cx="9144000" cy="6957392"/>
          </a:xfrm>
          <a:prstGeom prst="rect">
            <a:avLst/>
          </a:prstGeom>
        </p:spPr>
      </p:pic>
      <p:sp>
        <p:nvSpPr>
          <p:cNvPr id="6" name="Dikdörtgen 5"/>
          <p:cNvSpPr/>
          <p:nvPr/>
        </p:nvSpPr>
        <p:spPr>
          <a:xfrm>
            <a:off x="16794" y="64703"/>
            <a:ext cx="9127206" cy="369332"/>
          </a:xfrm>
          <a:prstGeom prst="rect">
            <a:avLst/>
          </a:prstGeom>
        </p:spPr>
        <p:txBody>
          <a:bodyPr wrap="square">
            <a:spAutoFit/>
          </a:bodyPr>
          <a:lstStyle/>
          <a:p>
            <a:endParaRPr lang="tr-TR" dirty="0"/>
          </a:p>
        </p:txBody>
      </p:sp>
      <p:sp>
        <p:nvSpPr>
          <p:cNvPr id="3" name="Dikdörtgen 2"/>
          <p:cNvSpPr/>
          <p:nvPr/>
        </p:nvSpPr>
        <p:spPr>
          <a:xfrm>
            <a:off x="2195736" y="35398"/>
            <a:ext cx="6186502" cy="646331"/>
          </a:xfrm>
          <a:prstGeom prst="rect">
            <a:avLst/>
          </a:prstGeom>
        </p:spPr>
        <p:txBody>
          <a:bodyPr wrap="none">
            <a:spAutoFit/>
          </a:bodyPr>
          <a:lstStyle/>
          <a:p>
            <a:r>
              <a:rPr lang="tr-TR" sz="3600" b="1" dirty="0" err="1">
                <a:solidFill>
                  <a:srgbClr val="781E46"/>
                </a:solidFill>
              </a:rPr>
              <a:t>KaYa</a:t>
            </a:r>
            <a:r>
              <a:rPr lang="tr-TR" sz="3600" b="1" dirty="0">
                <a:solidFill>
                  <a:srgbClr val="781E46"/>
                </a:solidFill>
              </a:rPr>
              <a:t> Sistem Operasyonları</a:t>
            </a:r>
          </a:p>
        </p:txBody>
      </p:sp>
      <p:pic>
        <p:nvPicPr>
          <p:cNvPr id="5" name="Resim 4"/>
          <p:cNvPicPr>
            <a:picLocks noChangeAspect="1"/>
          </p:cNvPicPr>
          <p:nvPr/>
        </p:nvPicPr>
        <p:blipFill>
          <a:blip r:embed="rId3"/>
          <a:stretch>
            <a:fillRect/>
          </a:stretch>
        </p:blipFill>
        <p:spPr>
          <a:xfrm>
            <a:off x="0" y="747713"/>
            <a:ext cx="9144000" cy="4481488"/>
          </a:xfrm>
          <a:prstGeom prst="rect">
            <a:avLst/>
          </a:prstGeom>
        </p:spPr>
      </p:pic>
    </p:spTree>
    <p:extLst>
      <p:ext uri="{BB962C8B-B14F-4D97-AF65-F5344CB8AC3E}">
        <p14:creationId xmlns:p14="http://schemas.microsoft.com/office/powerpoint/2010/main" val="293037214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9144000" cy="6957392"/>
          </a:xfrm>
          <a:prstGeom prst="rect">
            <a:avLst/>
          </a:prstGeom>
        </p:spPr>
      </p:pic>
      <p:sp>
        <p:nvSpPr>
          <p:cNvPr id="6" name="Dikdörtgen 5"/>
          <p:cNvSpPr/>
          <p:nvPr/>
        </p:nvSpPr>
        <p:spPr>
          <a:xfrm>
            <a:off x="16794" y="64703"/>
            <a:ext cx="9127206" cy="1384995"/>
          </a:xfrm>
          <a:prstGeom prst="rect">
            <a:avLst/>
          </a:prstGeom>
        </p:spPr>
        <p:txBody>
          <a:bodyPr wrap="square">
            <a:spAutoFit/>
          </a:bodyPr>
          <a:lstStyle/>
          <a:p>
            <a:r>
              <a:rPr lang="tr-TR" sz="2800" dirty="0"/>
              <a:t>Sistemdeki projelerin görüntülendiği ekrandır, projeler bu ekranda </a:t>
            </a:r>
            <a:r>
              <a:rPr lang="tr-TR" sz="2800" dirty="0" smtClean="0"/>
              <a:t>2019 </a:t>
            </a:r>
            <a:r>
              <a:rPr lang="tr-TR" sz="2800" dirty="0"/>
              <a:t>Yatırım Projeleri Ekranında yapılan seçime göre filtrelenerek görüntülenir. </a:t>
            </a:r>
            <a:endParaRPr lang="tr-TR" dirty="0"/>
          </a:p>
        </p:txBody>
      </p:sp>
      <p:pic>
        <p:nvPicPr>
          <p:cNvPr id="5" name="Resim 4"/>
          <p:cNvPicPr>
            <a:picLocks noChangeAspect="1"/>
          </p:cNvPicPr>
          <p:nvPr/>
        </p:nvPicPr>
        <p:blipFill>
          <a:blip r:embed="rId3"/>
          <a:stretch>
            <a:fillRect/>
          </a:stretch>
        </p:blipFill>
        <p:spPr>
          <a:xfrm>
            <a:off x="1" y="1449698"/>
            <a:ext cx="9144000" cy="4715606"/>
          </a:xfrm>
          <a:prstGeom prst="rect">
            <a:avLst/>
          </a:prstGeom>
        </p:spPr>
      </p:pic>
    </p:spTree>
    <p:extLst>
      <p:ext uri="{BB962C8B-B14F-4D97-AF65-F5344CB8AC3E}">
        <p14:creationId xmlns:p14="http://schemas.microsoft.com/office/powerpoint/2010/main" val="109596335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9D1A9"/>
        </a:solidFill>
        <a:effectLst/>
      </p:bgPr>
    </p:bg>
    <p:spTree>
      <p:nvGrpSpPr>
        <p:cNvPr id="1" name=""/>
        <p:cNvGrpSpPr/>
        <p:nvPr/>
      </p:nvGrpSpPr>
      <p:grpSpPr>
        <a:xfrm>
          <a:off x="0" y="0"/>
          <a:ext cx="0" cy="0"/>
          <a:chOff x="0" y="0"/>
          <a:chExt cx="0" cy="0"/>
        </a:xfrm>
      </p:grpSpPr>
      <p:graphicFrame>
        <p:nvGraphicFramePr>
          <p:cNvPr id="6" name="5 Tablo"/>
          <p:cNvGraphicFramePr>
            <a:graphicFrameLocks noGrp="1"/>
          </p:cNvGraphicFramePr>
          <p:nvPr>
            <p:extLst>
              <p:ext uri="{D42A27DB-BD31-4B8C-83A1-F6EECF244321}">
                <p14:modId xmlns:p14="http://schemas.microsoft.com/office/powerpoint/2010/main" val="1064746854"/>
              </p:ext>
            </p:extLst>
          </p:nvPr>
        </p:nvGraphicFramePr>
        <p:xfrm>
          <a:off x="1" y="764704"/>
          <a:ext cx="9143999" cy="6093295"/>
        </p:xfrm>
        <a:graphic>
          <a:graphicData uri="http://schemas.openxmlformats.org/drawingml/2006/table">
            <a:tbl>
              <a:tblPr>
                <a:effectLst>
                  <a:outerShdw blurRad="57150" dist="38100" dir="5400000" algn="ctr" rotWithShape="0">
                    <a:srgbClr val="F3850D">
                      <a:alpha val="48000"/>
                    </a:srgbClr>
                  </a:outerShdw>
                </a:effectLst>
                <a:tableStyleId>{69C7853C-536D-4A76-A0AE-DD22124D55A5}</a:tableStyleId>
              </a:tblPr>
              <a:tblGrid>
                <a:gridCol w="9143999"/>
              </a:tblGrid>
              <a:tr h="9857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2800" b="1" dirty="0" smtClean="0">
                          <a:solidFill>
                            <a:srgbClr val="FF0000"/>
                          </a:solidFill>
                        </a:rPr>
                        <a:t>Bütçe Hazırlık Süreci</a:t>
                      </a:r>
                    </a:p>
                    <a:p>
                      <a:pPr marL="0" marR="0" indent="0" algn="l" defTabSz="914400" rtl="0" eaLnBrk="1" fontAlgn="auto" latinLnBrk="0" hangingPunct="1">
                        <a:lnSpc>
                          <a:spcPct val="100000"/>
                        </a:lnSpc>
                        <a:spcBef>
                          <a:spcPts val="0"/>
                        </a:spcBef>
                        <a:spcAft>
                          <a:spcPts val="0"/>
                        </a:spcAft>
                        <a:buClrTx/>
                        <a:buSzTx/>
                        <a:buFontTx/>
                        <a:buNone/>
                        <a:tabLst/>
                        <a:defRPr/>
                      </a:pPr>
                      <a:endParaRPr lang="tr-TR" sz="2800" b="1" u="none" dirty="0" smtClean="0">
                        <a:solidFill>
                          <a:srgbClr val="FF0000"/>
                        </a:solidFill>
                        <a:latin typeface="Comic Sans MS" pitchFamily="66" charset="0"/>
                        <a:cs typeface="Times New Roman"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9D1A9"/>
                    </a:solidFill>
                  </a:tcPr>
                </a:tc>
              </a:tr>
              <a:tr h="5107555">
                <a:tc>
                  <a:txBody>
                    <a:bodyPr/>
                    <a:lstStyle/>
                    <a:p>
                      <a:pPr eaLnBrk="1" hangingPunct="1">
                        <a:lnSpc>
                          <a:spcPct val="90000"/>
                        </a:lnSpc>
                        <a:buFont typeface="Wingdings" pitchFamily="2" charset="2"/>
                        <a:buNone/>
                      </a:pPr>
                      <a:r>
                        <a:rPr lang="tr-TR" sz="2800" dirty="0" smtClean="0">
                          <a:effectLst/>
                          <a:latin typeface="Times New Roman" pitchFamily="18" charset="0"/>
                          <a:cs typeface="Times New Roman" pitchFamily="18" charset="0"/>
                        </a:rPr>
                        <a:t>     </a:t>
                      </a:r>
                      <a:r>
                        <a:rPr lang="tr-TR" sz="2800" dirty="0" smtClean="0">
                          <a:solidFill>
                            <a:srgbClr val="C00000"/>
                          </a:solidFill>
                          <a:effectLst/>
                          <a:latin typeface="Times New Roman" pitchFamily="18" charset="0"/>
                          <a:cs typeface="Times New Roman" pitchFamily="18" charset="0"/>
                        </a:rPr>
                        <a:t>Bütçe takvimi 5018 sayılı Kanunun 16, 17, 18, 19</a:t>
                      </a:r>
                      <a:r>
                        <a:rPr lang="tr-TR" sz="2800" baseline="0" dirty="0" smtClean="0">
                          <a:solidFill>
                            <a:srgbClr val="C00000"/>
                          </a:solidFill>
                          <a:effectLst/>
                          <a:latin typeface="Times New Roman" pitchFamily="18" charset="0"/>
                          <a:cs typeface="Times New Roman" pitchFamily="18" charset="0"/>
                        </a:rPr>
                        <a:t> .</a:t>
                      </a:r>
                      <a:r>
                        <a:rPr lang="tr-TR" sz="2800" dirty="0" smtClean="0">
                          <a:solidFill>
                            <a:srgbClr val="C00000"/>
                          </a:solidFill>
                          <a:effectLst/>
                          <a:latin typeface="Times New Roman" pitchFamily="18" charset="0"/>
                          <a:cs typeface="Times New Roman" pitchFamily="18" charset="0"/>
                        </a:rPr>
                        <a:t> maddeleri ile belirlenmiştir.</a:t>
                      </a:r>
                    </a:p>
                    <a:p>
                      <a:pPr eaLnBrk="1" hangingPunct="1">
                        <a:buFont typeface="Wingdings" pitchFamily="2" charset="2"/>
                        <a:buNone/>
                        <a:defRPr/>
                      </a:pPr>
                      <a:endParaRPr lang="tr-TR" sz="2400" b="1" dirty="0" smtClean="0"/>
                    </a:p>
                    <a:p>
                      <a:pPr>
                        <a:buFont typeface="Wingdings" pitchFamily="2" charset="2"/>
                        <a:buNone/>
                      </a:pPr>
                      <a:endParaRPr lang="tr-TR" sz="2400" b="0" dirty="0" smtClean="0">
                        <a:latin typeface="Times New Roman" pitchFamily="18" charset="0"/>
                        <a:cs typeface="Times New Roman" pitchFamily="18" charset="0"/>
                      </a:endParaRPr>
                    </a:p>
                    <a:p>
                      <a:pPr lvl="1" eaLnBrk="1" hangingPunct="1">
                        <a:buClr>
                          <a:schemeClr val="tx1"/>
                        </a:buClr>
                        <a:buFont typeface="Wingdings" pitchFamily="2" charset="2"/>
                        <a:buChar char="q"/>
                      </a:pPr>
                      <a:endParaRPr lang="tr-TR" sz="2800" dirty="0" smtClean="0">
                        <a:solidFill>
                          <a:schemeClr val="tx2"/>
                        </a:solidFill>
                        <a:latin typeface="Verdana" pitchFamily="34" charset="0"/>
                      </a:endParaRPr>
                    </a:p>
                    <a:p>
                      <a:pPr eaLnBrk="1" hangingPunct="1">
                        <a:buFont typeface="Wingdings" pitchFamily="2" charset="2"/>
                        <a:buNone/>
                        <a:defRPr/>
                      </a:pPr>
                      <a:endParaRPr lang="tr-TR" sz="2400" b="1" dirty="0" smtClean="0">
                        <a:latin typeface="Times New Roman" pitchFamily="18" charset="0"/>
                        <a:cs typeface="Times New Roman" pitchFamily="18" charset="0"/>
                      </a:endParaRPr>
                    </a:p>
                    <a:p>
                      <a:pPr algn="l">
                        <a:spcBef>
                          <a:spcPts val="0"/>
                        </a:spcBef>
                        <a:buFont typeface="Wingdings" pitchFamily="2" charset="2"/>
                        <a:buChar char="Ø"/>
                      </a:pPr>
                      <a:endParaRPr lang="tr-TR" sz="2000" b="1" dirty="0">
                        <a:latin typeface="Times New Roman" pitchFamily="18" charset="0"/>
                        <a:cs typeface="Times New Roman" pitchFamily="18" charset="0"/>
                      </a:endParaRPr>
                    </a:p>
                  </a:txBody>
                  <a:tcPr>
                    <a:lnL w="9525" cap="flat" cmpd="sng" algn="ctr">
                      <a:noFill/>
                      <a:prstDash val="solid"/>
                    </a:lnL>
                    <a:lnR w="9525" cap="flat" cmpd="sng" algn="ctr">
                      <a:noFill/>
                      <a:prstDash val="solid"/>
                    </a:lnR>
                    <a:lnT w="12700" cap="flat" cmpd="sng" algn="ctr">
                      <a:no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solidFill>
                      <a:srgbClr val="F9D1A9"/>
                    </a:solidFill>
                  </a:tcPr>
                </a:tc>
              </a:tr>
            </a:tbl>
          </a:graphicData>
        </a:graphic>
      </p:graphicFrame>
      <p:sp>
        <p:nvSpPr>
          <p:cNvPr id="7" name="6 Eksi"/>
          <p:cNvSpPr/>
          <p:nvPr/>
        </p:nvSpPr>
        <p:spPr>
          <a:xfrm>
            <a:off x="8858250" y="1125538"/>
            <a:ext cx="322263" cy="647700"/>
          </a:xfrm>
          <a:prstGeom prst="mathMinus">
            <a:avLst/>
          </a:prstGeom>
          <a:solidFill>
            <a:srgbClr val="781E46"/>
          </a:solidFill>
          <a:ln>
            <a:solidFill>
              <a:srgbClr val="EF4111">
                <a:alpha val="15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graphicFrame>
        <p:nvGraphicFramePr>
          <p:cNvPr id="155" name="154 Tablo"/>
          <p:cNvGraphicFramePr>
            <a:graphicFrameLocks noGrp="1"/>
          </p:cNvGraphicFramePr>
          <p:nvPr/>
        </p:nvGraphicFramePr>
        <p:xfrm>
          <a:off x="468313" y="2708275"/>
          <a:ext cx="8496944" cy="3744415"/>
        </p:xfrm>
        <a:graphic>
          <a:graphicData uri="http://schemas.openxmlformats.org/drawingml/2006/table">
            <a:tbl>
              <a:tblPr firstRow="1" bandRow="1">
                <a:tableStyleId>{5C22544A-7EE6-4342-B048-85BDC9FD1C3A}</a:tableStyleId>
              </a:tblPr>
              <a:tblGrid>
                <a:gridCol w="1054896"/>
                <a:gridCol w="263724"/>
                <a:gridCol w="5737395"/>
                <a:gridCol w="216024"/>
                <a:gridCol w="1224905"/>
              </a:tblGrid>
              <a:tr h="770909">
                <a:tc>
                  <a:txBody>
                    <a:bodyPr/>
                    <a:lstStyle/>
                    <a:p>
                      <a:pPr algn="ctr"/>
                      <a:r>
                        <a:rPr lang="tr-TR" b="0" dirty="0" smtClean="0">
                          <a:solidFill>
                            <a:srgbClr val="FF0000"/>
                          </a:solidFill>
                          <a:latin typeface="Times New Roman" pitchFamily="18" charset="0"/>
                          <a:cs typeface="Times New Roman" pitchFamily="18" charset="0"/>
                        </a:rPr>
                        <a:t>Mayıs</a:t>
                      </a:r>
                      <a:r>
                        <a:rPr lang="tr-TR" b="0" baseline="0" dirty="0" smtClean="0">
                          <a:solidFill>
                            <a:srgbClr val="FF0000"/>
                          </a:solidFill>
                          <a:latin typeface="Times New Roman" pitchFamily="18" charset="0"/>
                          <a:cs typeface="Times New Roman" pitchFamily="18" charset="0"/>
                        </a:rPr>
                        <a:t> Sonu</a:t>
                      </a:r>
                      <a:endParaRPr lang="tr-TR" b="0" dirty="0">
                        <a:solidFill>
                          <a:srgbClr val="FF0000"/>
                        </a:solidFill>
                        <a:latin typeface="Times New Roman" pitchFamily="18" charset="0"/>
                        <a:cs typeface="Times New Roman" pitchFamily="18" charset="0"/>
                      </a:endParaRPr>
                    </a:p>
                  </a:txBody>
                  <a:tcPr anchor="ctr"/>
                </a:tc>
                <a:tc>
                  <a:txBody>
                    <a:bodyPr/>
                    <a:lstStyle/>
                    <a:p>
                      <a:endParaRPr lang="tr-TR" b="0" dirty="0">
                        <a:latin typeface="Times New Roman" pitchFamily="18" charset="0"/>
                        <a:cs typeface="Times New Roman" pitchFamily="18" charset="0"/>
                      </a:endParaRPr>
                    </a:p>
                  </a:txBody>
                  <a:tcPr/>
                </a:tc>
                <a:tc>
                  <a:txBody>
                    <a:bodyPr/>
                    <a:lstStyle/>
                    <a:p>
                      <a:r>
                        <a:rPr lang="tr-TR" b="0" dirty="0" smtClean="0">
                          <a:latin typeface="Times New Roman" pitchFamily="18" charset="0"/>
                          <a:cs typeface="Times New Roman" pitchFamily="18" charset="0"/>
                        </a:rPr>
                        <a:t>Kalkınma</a:t>
                      </a:r>
                      <a:r>
                        <a:rPr lang="tr-TR" b="0" baseline="0" dirty="0" smtClean="0">
                          <a:latin typeface="Times New Roman" pitchFamily="18" charset="0"/>
                          <a:cs typeface="Times New Roman" pitchFamily="18" charset="0"/>
                        </a:rPr>
                        <a:t> Bakanlığının Orta Vadeli Programı Hazırlaması ve Bakanlar Kurulu Tarafından Kabulü</a:t>
                      </a:r>
                      <a:endParaRPr lang="tr-TR" b="0" dirty="0">
                        <a:latin typeface="Times New Roman" pitchFamily="18" charset="0"/>
                        <a:cs typeface="Times New Roman" pitchFamily="18" charset="0"/>
                      </a:endParaRPr>
                    </a:p>
                  </a:txBody>
                  <a:tcPr anchor="ctr"/>
                </a:tc>
                <a:tc>
                  <a:txBody>
                    <a:bodyPr/>
                    <a:lstStyle/>
                    <a:p>
                      <a:endParaRPr lang="tr-TR" b="0" dirty="0"/>
                    </a:p>
                  </a:txBody>
                  <a:tcPr/>
                </a:tc>
                <a:tc>
                  <a:txBody>
                    <a:bodyPr/>
                    <a:lstStyle/>
                    <a:p>
                      <a:pPr algn="ctr"/>
                      <a:r>
                        <a:rPr lang="tr-TR" b="0" dirty="0" smtClean="0">
                          <a:solidFill>
                            <a:srgbClr val="00B050"/>
                          </a:solidFill>
                          <a:latin typeface="Times New Roman" pitchFamily="18" charset="0"/>
                          <a:cs typeface="Times New Roman" pitchFamily="18" charset="0"/>
                        </a:rPr>
                        <a:t>Eylül’ün İlk Haftası</a:t>
                      </a:r>
                      <a:endParaRPr lang="tr-TR" b="0" dirty="0">
                        <a:solidFill>
                          <a:srgbClr val="00B050"/>
                        </a:solidFill>
                        <a:latin typeface="Times New Roman" pitchFamily="18" charset="0"/>
                        <a:cs typeface="Times New Roman" pitchFamily="18" charset="0"/>
                      </a:endParaRPr>
                    </a:p>
                  </a:txBody>
                  <a:tcPr anchor="ctr"/>
                </a:tc>
              </a:tr>
              <a:tr h="770909">
                <a:tc>
                  <a:txBody>
                    <a:bodyPr/>
                    <a:lstStyle/>
                    <a:p>
                      <a:pPr algn="ctr"/>
                      <a:r>
                        <a:rPr lang="tr-TR" dirty="0" smtClean="0">
                          <a:solidFill>
                            <a:srgbClr val="FF0000"/>
                          </a:solidFill>
                          <a:latin typeface="Times New Roman" pitchFamily="18" charset="0"/>
                          <a:cs typeface="Times New Roman" pitchFamily="18" charset="0"/>
                        </a:rPr>
                        <a:t>15 Haziran</a:t>
                      </a:r>
                      <a:endParaRPr lang="tr-TR" dirty="0">
                        <a:solidFill>
                          <a:srgbClr val="FF0000"/>
                        </a:solidFill>
                        <a:latin typeface="Times New Roman" pitchFamily="18" charset="0"/>
                        <a:cs typeface="Times New Roman" pitchFamily="18" charset="0"/>
                      </a:endParaRPr>
                    </a:p>
                  </a:txBody>
                  <a:tcPr anchor="ctr"/>
                </a:tc>
                <a:tc>
                  <a:txBody>
                    <a:bodyPr/>
                    <a:lstStyle/>
                    <a:p>
                      <a:endParaRPr lang="tr-TR" dirty="0">
                        <a:latin typeface="Times New Roman" pitchFamily="18" charset="0"/>
                        <a:cs typeface="Times New Roman" pitchFamily="18" charset="0"/>
                      </a:endParaRPr>
                    </a:p>
                  </a:txBody>
                  <a:tcPr/>
                </a:tc>
                <a:tc>
                  <a:txBody>
                    <a:bodyPr/>
                    <a:lstStyle/>
                    <a:p>
                      <a:r>
                        <a:rPr lang="tr-TR" dirty="0" smtClean="0">
                          <a:latin typeface="Times New Roman" pitchFamily="18" charset="0"/>
                          <a:cs typeface="Times New Roman" pitchFamily="18" charset="0"/>
                        </a:rPr>
                        <a:t>Maliye Bakanlığının OVP ile Uyumlu</a:t>
                      </a:r>
                      <a:r>
                        <a:rPr lang="tr-TR" baseline="0" dirty="0" smtClean="0">
                          <a:latin typeface="Times New Roman" pitchFamily="18" charset="0"/>
                          <a:cs typeface="Times New Roman" pitchFamily="18" charset="0"/>
                        </a:rPr>
                        <a:t> Orta Vadeli Mali Planı Hazırlayıp YPK tarafından kabul edilmesi</a:t>
                      </a:r>
                      <a:endParaRPr lang="tr-TR" dirty="0">
                        <a:latin typeface="Times New Roman" pitchFamily="18" charset="0"/>
                        <a:cs typeface="Times New Roman" pitchFamily="18" charset="0"/>
                      </a:endParaRPr>
                    </a:p>
                  </a:txBody>
                  <a:tcPr anchor="ctr"/>
                </a:tc>
                <a:tc>
                  <a:txBody>
                    <a:bodyPr/>
                    <a:lstStyle/>
                    <a:p>
                      <a:endParaRPr lang="tr-TR" dirty="0"/>
                    </a:p>
                  </a:txBody>
                  <a:tcPr/>
                </a:tc>
                <a:tc>
                  <a:txBody>
                    <a:bodyPr/>
                    <a:lstStyle/>
                    <a:p>
                      <a:pPr algn="ctr"/>
                      <a:r>
                        <a:rPr lang="tr-TR" dirty="0" smtClean="0">
                          <a:solidFill>
                            <a:srgbClr val="00B050"/>
                          </a:solidFill>
                          <a:latin typeface="Times New Roman" pitchFamily="18" charset="0"/>
                          <a:cs typeface="Times New Roman" pitchFamily="18" charset="0"/>
                        </a:rPr>
                        <a:t>15 Eylül</a:t>
                      </a:r>
                      <a:endParaRPr lang="tr-TR" dirty="0">
                        <a:solidFill>
                          <a:srgbClr val="00B050"/>
                        </a:solidFill>
                        <a:latin typeface="Times New Roman" pitchFamily="18" charset="0"/>
                        <a:cs typeface="Times New Roman" pitchFamily="18" charset="0"/>
                      </a:endParaRPr>
                    </a:p>
                  </a:txBody>
                  <a:tcPr anchor="ctr"/>
                </a:tc>
              </a:tr>
              <a:tr h="1431688">
                <a:tc>
                  <a:txBody>
                    <a:bodyPr/>
                    <a:lstStyle/>
                    <a:p>
                      <a:pPr algn="ctr"/>
                      <a:r>
                        <a:rPr lang="tr-TR" dirty="0" smtClean="0">
                          <a:solidFill>
                            <a:srgbClr val="FF0000"/>
                          </a:solidFill>
                          <a:latin typeface="Times New Roman" pitchFamily="18" charset="0"/>
                          <a:cs typeface="Times New Roman" pitchFamily="18" charset="0"/>
                        </a:rPr>
                        <a:t>Haziran Sonu</a:t>
                      </a:r>
                      <a:endParaRPr lang="tr-TR" dirty="0">
                        <a:solidFill>
                          <a:srgbClr val="FF0000"/>
                        </a:solidFill>
                        <a:latin typeface="Times New Roman" pitchFamily="18" charset="0"/>
                        <a:cs typeface="Times New Roman" pitchFamily="18" charset="0"/>
                      </a:endParaRPr>
                    </a:p>
                  </a:txBody>
                  <a:tcPr anchor="ctr"/>
                </a:tc>
                <a:tc>
                  <a:txBody>
                    <a:bodyPr/>
                    <a:lstStyle/>
                    <a:p>
                      <a:endParaRPr lang="tr-TR" dirty="0">
                        <a:latin typeface="Times New Roman" pitchFamily="18" charset="0"/>
                        <a:cs typeface="Times New Roman" pitchFamily="18" charset="0"/>
                      </a:endParaRPr>
                    </a:p>
                  </a:txBody>
                  <a:tcPr/>
                </a:tc>
                <a:tc>
                  <a:txBody>
                    <a:bodyPr/>
                    <a:lstStyle/>
                    <a:p>
                      <a:r>
                        <a:rPr lang="tr-TR" dirty="0" smtClean="0">
                          <a:latin typeface="Times New Roman" pitchFamily="18" charset="0"/>
                          <a:cs typeface="Times New Roman" pitchFamily="18" charset="0"/>
                        </a:rPr>
                        <a:t>Bütçe</a:t>
                      </a:r>
                      <a:r>
                        <a:rPr lang="tr-TR" baseline="0" dirty="0" smtClean="0">
                          <a:latin typeface="Times New Roman" pitchFamily="18" charset="0"/>
                          <a:cs typeface="Times New Roman" pitchFamily="18" charset="0"/>
                        </a:rPr>
                        <a:t> Çağrısı ve eki Bütçe Hazırlama Rehberi Maliye </a:t>
                      </a:r>
                      <a:r>
                        <a:rPr lang="tr-TR" baseline="0" dirty="0" err="1" smtClean="0">
                          <a:latin typeface="Times New Roman" pitchFamily="18" charset="0"/>
                          <a:cs typeface="Times New Roman" pitchFamily="18" charset="0"/>
                        </a:rPr>
                        <a:t>Bakalığı</a:t>
                      </a:r>
                      <a:r>
                        <a:rPr lang="tr-TR" baseline="0" dirty="0" smtClean="0">
                          <a:latin typeface="Times New Roman" pitchFamily="18" charset="0"/>
                          <a:cs typeface="Times New Roman" pitchFamily="18" charset="0"/>
                        </a:rPr>
                        <a:t> tarafından; Yatırım Genelgesi ve Yatırım Programı Hazırlama Rehberi ise Kalkınma Bakanlığı tarafından hazırlanması ve </a:t>
                      </a:r>
                      <a:r>
                        <a:rPr lang="tr-TR" baseline="0" dirty="0" err="1" smtClean="0">
                          <a:latin typeface="Times New Roman" pitchFamily="18" charset="0"/>
                          <a:cs typeface="Times New Roman" pitchFamily="18" charset="0"/>
                        </a:rPr>
                        <a:t>RG’de</a:t>
                      </a:r>
                      <a:r>
                        <a:rPr lang="tr-TR" baseline="0" dirty="0" smtClean="0">
                          <a:latin typeface="Times New Roman" pitchFamily="18" charset="0"/>
                          <a:cs typeface="Times New Roman" pitchFamily="18" charset="0"/>
                        </a:rPr>
                        <a:t> yayımlanması.</a:t>
                      </a:r>
                      <a:endParaRPr lang="tr-TR" dirty="0">
                        <a:latin typeface="Times New Roman" pitchFamily="18" charset="0"/>
                        <a:cs typeface="Times New Roman" pitchFamily="18" charset="0"/>
                      </a:endParaRPr>
                    </a:p>
                  </a:txBody>
                  <a:tcPr anchor="ctr"/>
                </a:tc>
                <a:tc>
                  <a:txBody>
                    <a:bodyPr/>
                    <a:lstStyle/>
                    <a:p>
                      <a:endParaRPr lang="tr-TR" dirty="0"/>
                    </a:p>
                  </a:txBody>
                  <a:tcPr/>
                </a:tc>
                <a:tc>
                  <a:txBody>
                    <a:bodyPr/>
                    <a:lstStyle/>
                    <a:p>
                      <a:pPr algn="ctr"/>
                      <a:r>
                        <a:rPr lang="tr-TR" dirty="0" smtClean="0">
                          <a:solidFill>
                            <a:srgbClr val="00B050"/>
                          </a:solidFill>
                          <a:latin typeface="Times New Roman" pitchFamily="18" charset="0"/>
                          <a:cs typeface="Times New Roman" pitchFamily="18" charset="0"/>
                        </a:rPr>
                        <a:t>15 Eylül</a:t>
                      </a:r>
                      <a:endParaRPr lang="tr-TR" dirty="0">
                        <a:solidFill>
                          <a:srgbClr val="00B050"/>
                        </a:solidFill>
                        <a:latin typeface="Times New Roman" pitchFamily="18" charset="0"/>
                        <a:cs typeface="Times New Roman" pitchFamily="18" charset="0"/>
                      </a:endParaRPr>
                    </a:p>
                  </a:txBody>
                  <a:tcPr anchor="ctr"/>
                </a:tc>
              </a:tr>
              <a:tr h="770909">
                <a:tc>
                  <a:txBody>
                    <a:bodyPr/>
                    <a:lstStyle/>
                    <a:p>
                      <a:pPr algn="ctr"/>
                      <a:r>
                        <a:rPr lang="tr-TR" dirty="0" smtClean="0">
                          <a:solidFill>
                            <a:srgbClr val="FF0000"/>
                          </a:solidFill>
                          <a:latin typeface="Times New Roman" pitchFamily="18" charset="0"/>
                          <a:cs typeface="Times New Roman" pitchFamily="18" charset="0"/>
                        </a:rPr>
                        <a:t>Temmuz Sonu</a:t>
                      </a:r>
                      <a:endParaRPr lang="tr-TR" dirty="0">
                        <a:solidFill>
                          <a:srgbClr val="FF0000"/>
                        </a:solidFill>
                        <a:latin typeface="Times New Roman" pitchFamily="18" charset="0"/>
                        <a:cs typeface="Times New Roman" pitchFamily="18" charset="0"/>
                      </a:endParaRPr>
                    </a:p>
                  </a:txBody>
                  <a:tcPr anchor="ctr"/>
                </a:tc>
                <a:tc>
                  <a:txBody>
                    <a:bodyPr/>
                    <a:lstStyle/>
                    <a:p>
                      <a:endParaRPr lang="tr-TR" dirty="0">
                        <a:latin typeface="Times New Roman" pitchFamily="18" charset="0"/>
                        <a:cs typeface="Times New Roman" pitchFamily="18" charset="0"/>
                      </a:endParaRPr>
                    </a:p>
                  </a:txBody>
                  <a:tcPr/>
                </a:tc>
                <a:tc>
                  <a:txBody>
                    <a:bodyPr/>
                    <a:lstStyle/>
                    <a:p>
                      <a:r>
                        <a:rPr lang="tr-TR" dirty="0" smtClean="0">
                          <a:latin typeface="Times New Roman" pitchFamily="18" charset="0"/>
                          <a:cs typeface="Times New Roman" pitchFamily="18" charset="0"/>
                        </a:rPr>
                        <a:t>Harcama Birimlerinin</a:t>
                      </a:r>
                      <a:r>
                        <a:rPr lang="tr-TR" baseline="0" dirty="0" smtClean="0">
                          <a:latin typeface="Times New Roman" pitchFamily="18" charset="0"/>
                          <a:cs typeface="Times New Roman" pitchFamily="18" charset="0"/>
                        </a:rPr>
                        <a:t> Bütçe Teklifleri Hazırlaması ve Maliye Bakanlığı ile Kalkınma Bakanlığına gönderilmesi.</a:t>
                      </a:r>
                      <a:endParaRPr lang="tr-TR" dirty="0">
                        <a:latin typeface="Times New Roman" pitchFamily="18" charset="0"/>
                        <a:cs typeface="Times New Roman" pitchFamily="18" charset="0"/>
                      </a:endParaRPr>
                    </a:p>
                  </a:txBody>
                  <a:tcPr anchor="ctr"/>
                </a:tc>
                <a:tc>
                  <a:txBody>
                    <a:bodyPr/>
                    <a:lstStyle/>
                    <a:p>
                      <a:endParaRPr lang="tr-TR" dirty="0"/>
                    </a:p>
                  </a:txBody>
                  <a:tcPr/>
                </a:tc>
                <a:tc>
                  <a:txBody>
                    <a:bodyPr/>
                    <a:lstStyle/>
                    <a:p>
                      <a:r>
                        <a:rPr lang="tr-TR" dirty="0" smtClean="0">
                          <a:solidFill>
                            <a:srgbClr val="00B050"/>
                          </a:solidFill>
                          <a:latin typeface="Times New Roman" pitchFamily="18" charset="0"/>
                          <a:cs typeface="Times New Roman" pitchFamily="18" charset="0"/>
                        </a:rPr>
                        <a:t>Eylül Sonu</a:t>
                      </a:r>
                      <a:endParaRPr lang="tr-TR" dirty="0">
                        <a:solidFill>
                          <a:srgbClr val="00B050"/>
                        </a:solidFill>
                        <a:latin typeface="Times New Roman" pitchFamily="18" charset="0"/>
                        <a:cs typeface="Times New Roman" pitchFamily="18" charset="0"/>
                      </a:endParaRPr>
                    </a:p>
                  </a:txBody>
                  <a:tcPr anchor="ctr"/>
                </a:tc>
              </a:tr>
            </a:tbl>
          </a:graphicData>
        </a:graphic>
      </p:graphicFrame>
      <p:pic>
        <p:nvPicPr>
          <p:cNvPr id="5" name="Resim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9144000" cy="6957392"/>
          </a:xfrm>
          <a:prstGeom prst="rect">
            <a:avLst/>
          </a:prstGeom>
        </p:spPr>
      </p:pic>
      <p:sp>
        <p:nvSpPr>
          <p:cNvPr id="2" name="Dikdörtgen 1"/>
          <p:cNvSpPr/>
          <p:nvPr/>
        </p:nvSpPr>
        <p:spPr>
          <a:xfrm>
            <a:off x="395536" y="260648"/>
            <a:ext cx="2480166" cy="369332"/>
          </a:xfrm>
          <a:prstGeom prst="rect">
            <a:avLst/>
          </a:prstGeom>
        </p:spPr>
        <p:txBody>
          <a:bodyPr wrap="none">
            <a:spAutoFit/>
          </a:bodyPr>
          <a:lstStyle/>
          <a:p>
            <a:pPr fontAlgn="auto">
              <a:spcBef>
                <a:spcPts val="0"/>
              </a:spcBef>
              <a:spcAft>
                <a:spcPts val="0"/>
              </a:spcAft>
              <a:defRPr/>
            </a:pPr>
            <a:r>
              <a:rPr lang="tr-TR" b="1" dirty="0">
                <a:solidFill>
                  <a:srgbClr val="FF0000"/>
                </a:solidFill>
              </a:rPr>
              <a:t>Bütçe Hazırlık Süreci</a:t>
            </a:r>
          </a:p>
        </p:txBody>
      </p:sp>
      <p:pic>
        <p:nvPicPr>
          <p:cNvPr id="9" name="Resim 8"/>
          <p:cNvPicPr>
            <a:picLocks noChangeAspect="1"/>
          </p:cNvPicPr>
          <p:nvPr/>
        </p:nvPicPr>
        <p:blipFill>
          <a:blip r:embed="rId3"/>
          <a:stretch>
            <a:fillRect/>
          </a:stretch>
        </p:blipFill>
        <p:spPr>
          <a:xfrm>
            <a:off x="1" y="1"/>
            <a:ext cx="9144000" cy="6237312"/>
          </a:xfrm>
          <a:prstGeom prst="rect">
            <a:avLst/>
          </a:prstGeom>
        </p:spPr>
      </p:pic>
      <p:sp>
        <p:nvSpPr>
          <p:cNvPr id="10" name="Metin kutusu 9"/>
          <p:cNvSpPr txBox="1"/>
          <p:nvPr/>
        </p:nvSpPr>
        <p:spPr>
          <a:xfrm>
            <a:off x="3285933" y="1200503"/>
            <a:ext cx="5733448" cy="1754326"/>
          </a:xfrm>
          <a:prstGeom prst="rect">
            <a:avLst/>
          </a:prstGeom>
          <a:ln w="38100">
            <a:solidFill>
              <a:srgbClr val="FF000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tr-TR" dirty="0" smtClean="0">
                <a:solidFill>
                  <a:schemeClr val="tx1">
                    <a:lumMod val="95000"/>
                    <a:lumOff val="5000"/>
                  </a:schemeClr>
                </a:solidFill>
              </a:rPr>
              <a:t>- E-bütçe sistemi İnternet Explorer tarayıcısında düzgün çalışmaktadır.</a:t>
            </a:r>
          </a:p>
          <a:p>
            <a:pPr algn="just"/>
            <a:r>
              <a:rPr lang="tr-TR" dirty="0" smtClean="0">
                <a:solidFill>
                  <a:schemeClr val="tx1">
                    <a:lumMod val="95000"/>
                    <a:lumOff val="5000"/>
                  </a:schemeClr>
                </a:solidFill>
              </a:rPr>
              <a:t>- Pencerenin düzgün görüntülenebilmesi için Uyumluluk Görünümü ayarı yapılmalıdır. Bunun için;</a:t>
            </a:r>
          </a:p>
          <a:p>
            <a:pPr algn="just"/>
            <a:r>
              <a:rPr lang="tr-TR" dirty="0" smtClean="0">
                <a:solidFill>
                  <a:schemeClr val="tx1">
                    <a:lumMod val="95000"/>
                    <a:lumOff val="5000"/>
                  </a:schemeClr>
                </a:solidFill>
              </a:rPr>
              <a:t>İnternet Seçenekleri &gt; Uyumluluk Görünümü Ayarları tıklanır.</a:t>
            </a:r>
            <a:endParaRPr lang="tr-TR" dirty="0">
              <a:solidFill>
                <a:schemeClr val="tx1">
                  <a:lumMod val="95000"/>
                  <a:lumOff val="5000"/>
                </a:schemeClr>
              </a:solidFill>
            </a:endParaRPr>
          </a:p>
        </p:txBody>
      </p:sp>
      <p:pic>
        <p:nvPicPr>
          <p:cNvPr id="3" name="Resim 2"/>
          <p:cNvPicPr>
            <a:picLocks noChangeAspect="1"/>
          </p:cNvPicPr>
          <p:nvPr/>
        </p:nvPicPr>
        <p:blipFill>
          <a:blip r:embed="rId4"/>
          <a:stretch>
            <a:fillRect/>
          </a:stretch>
        </p:blipFill>
        <p:spPr>
          <a:xfrm>
            <a:off x="8521283" y="160913"/>
            <a:ext cx="640135" cy="1042506"/>
          </a:xfrm>
          <a:prstGeom prst="rect">
            <a:avLst/>
          </a:prstGeom>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9144000" cy="6957392"/>
          </a:xfrm>
          <a:prstGeom prst="rect">
            <a:avLst/>
          </a:prstGeom>
        </p:spPr>
      </p:pic>
      <p:sp>
        <p:nvSpPr>
          <p:cNvPr id="6" name="Dikdörtgen 5"/>
          <p:cNvSpPr/>
          <p:nvPr/>
        </p:nvSpPr>
        <p:spPr>
          <a:xfrm>
            <a:off x="16794" y="64703"/>
            <a:ext cx="9127206" cy="954107"/>
          </a:xfrm>
          <a:prstGeom prst="rect">
            <a:avLst/>
          </a:prstGeom>
        </p:spPr>
        <p:txBody>
          <a:bodyPr wrap="square">
            <a:spAutoFit/>
          </a:bodyPr>
          <a:lstStyle/>
          <a:p>
            <a:r>
              <a:rPr lang="tr-TR" sz="2800" dirty="0"/>
              <a:t>Projeler ekranından seçilen bir proje içi projeye ait tüm bilgilerin görüntülenebileceği detay ekranlarıdır. </a:t>
            </a:r>
            <a:endParaRPr lang="tr-TR" dirty="0"/>
          </a:p>
        </p:txBody>
      </p:sp>
      <p:pic>
        <p:nvPicPr>
          <p:cNvPr id="3" name="Resim 2"/>
          <p:cNvPicPr>
            <a:picLocks noChangeAspect="1"/>
          </p:cNvPicPr>
          <p:nvPr/>
        </p:nvPicPr>
        <p:blipFill>
          <a:blip r:embed="rId3"/>
          <a:stretch>
            <a:fillRect/>
          </a:stretch>
        </p:blipFill>
        <p:spPr>
          <a:xfrm>
            <a:off x="16793" y="980728"/>
            <a:ext cx="9127207" cy="5472608"/>
          </a:xfrm>
          <a:prstGeom prst="rect">
            <a:avLst/>
          </a:prstGeom>
        </p:spPr>
      </p:pic>
    </p:spTree>
    <p:extLst>
      <p:ext uri="{BB962C8B-B14F-4D97-AF65-F5344CB8AC3E}">
        <p14:creationId xmlns:p14="http://schemas.microsoft.com/office/powerpoint/2010/main" val="324607546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9144000" cy="6957392"/>
          </a:xfrm>
          <a:prstGeom prst="rect">
            <a:avLst/>
          </a:prstGeom>
        </p:spPr>
      </p:pic>
      <p:sp>
        <p:nvSpPr>
          <p:cNvPr id="6" name="Dikdörtgen 5"/>
          <p:cNvSpPr/>
          <p:nvPr/>
        </p:nvSpPr>
        <p:spPr>
          <a:xfrm>
            <a:off x="16794" y="64703"/>
            <a:ext cx="9127206" cy="1692771"/>
          </a:xfrm>
          <a:prstGeom prst="rect">
            <a:avLst/>
          </a:prstGeom>
        </p:spPr>
        <p:txBody>
          <a:bodyPr wrap="square">
            <a:spAutoFit/>
          </a:bodyPr>
          <a:lstStyle/>
          <a:p>
            <a:r>
              <a:rPr lang="tr-TR" sz="2400" dirty="0" smtClean="0"/>
              <a:t>2020 </a:t>
            </a:r>
            <a:r>
              <a:rPr lang="tr-TR" sz="2400" dirty="0"/>
              <a:t>yılı yatırım dönemi için teklif hazırlama operasyonlarının yürütüldüğü ekranlardır. Son yatırım kitabında yer alan projeler özelliklerine ve yapılması </a:t>
            </a:r>
            <a:r>
              <a:rPr lang="tr-TR" sz="2800" dirty="0"/>
              <a:t>gereken işlemlere göre alt </a:t>
            </a:r>
            <a:r>
              <a:rPr lang="tr-TR" sz="2400" dirty="0"/>
              <a:t>menülere dağıtılmıştır. </a:t>
            </a:r>
          </a:p>
        </p:txBody>
      </p:sp>
      <p:pic>
        <p:nvPicPr>
          <p:cNvPr id="4" name="Resim 3"/>
          <p:cNvPicPr>
            <a:picLocks noChangeAspect="1"/>
          </p:cNvPicPr>
          <p:nvPr/>
        </p:nvPicPr>
        <p:blipFill>
          <a:blip r:embed="rId3"/>
          <a:stretch>
            <a:fillRect/>
          </a:stretch>
        </p:blipFill>
        <p:spPr>
          <a:xfrm>
            <a:off x="8001" y="1628800"/>
            <a:ext cx="9136000" cy="4824536"/>
          </a:xfrm>
          <a:prstGeom prst="rect">
            <a:avLst/>
          </a:prstGeom>
        </p:spPr>
      </p:pic>
    </p:spTree>
    <p:extLst>
      <p:ext uri="{BB962C8B-B14F-4D97-AF65-F5344CB8AC3E}">
        <p14:creationId xmlns:p14="http://schemas.microsoft.com/office/powerpoint/2010/main" val="353950316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9D1A9"/>
        </a:solidFill>
        <a:effectLst/>
      </p:bgPr>
    </p:bg>
    <p:spTree>
      <p:nvGrpSpPr>
        <p:cNvPr id="1" name=""/>
        <p:cNvGrpSpPr/>
        <p:nvPr/>
      </p:nvGrpSpPr>
      <p:grpSpPr>
        <a:xfrm>
          <a:off x="0" y="0"/>
          <a:ext cx="0" cy="0"/>
          <a:chOff x="0" y="0"/>
          <a:chExt cx="0" cy="0"/>
        </a:xfrm>
      </p:grpSpPr>
      <p:sp>
        <p:nvSpPr>
          <p:cNvPr id="2" name="Dikdörtgen 1"/>
          <p:cNvSpPr/>
          <p:nvPr/>
        </p:nvSpPr>
        <p:spPr>
          <a:xfrm>
            <a:off x="1403648" y="1844824"/>
            <a:ext cx="6624736" cy="3231654"/>
          </a:xfrm>
          <a:prstGeom prst="rect">
            <a:avLst/>
          </a:prstGeom>
        </p:spPr>
        <p:txBody>
          <a:bodyPr wrap="square">
            <a:spAutoFit/>
          </a:bodyPr>
          <a:lstStyle/>
          <a:p>
            <a:pPr algn="ctr" eaLnBrk="1" hangingPunct="1">
              <a:defRPr/>
            </a:pPr>
            <a:r>
              <a:rPr lang="tr-TR" sz="6600" b="1" dirty="0" smtClean="0">
                <a:solidFill>
                  <a:srgbClr val="781E46"/>
                </a:solidFill>
                <a:latin typeface="Aharoni" panose="02010803020104030203" pitchFamily="2" charset="-79"/>
                <a:cs typeface="Aharoni" panose="02010803020104030203" pitchFamily="2" charset="-79"/>
              </a:rPr>
              <a:t>     TEŞEKKÜRLER…</a:t>
            </a:r>
            <a:endParaRPr lang="tr-TR" sz="6600" b="1" dirty="0">
              <a:solidFill>
                <a:srgbClr val="781E46"/>
              </a:solidFill>
              <a:latin typeface="Aharoni" panose="02010803020104030203" pitchFamily="2" charset="-79"/>
              <a:cs typeface="Aharoni" panose="02010803020104030203" pitchFamily="2" charset="-79"/>
            </a:endParaRPr>
          </a:p>
          <a:p>
            <a:pPr algn="ctr" eaLnBrk="1" hangingPunct="1">
              <a:defRPr/>
            </a:pPr>
            <a:endParaRPr lang="tr-TR" sz="3600" b="1" dirty="0">
              <a:solidFill>
                <a:srgbClr val="781E46"/>
              </a:solidFill>
              <a:latin typeface="Times New Roman" pitchFamily="18" charset="0"/>
              <a:cs typeface="Times New Roman" pitchFamily="18" charset="0"/>
            </a:endParaRPr>
          </a:p>
          <a:p>
            <a:pPr algn="ctr"/>
            <a:r>
              <a:rPr lang="tr-TR" b="1" dirty="0">
                <a:solidFill>
                  <a:srgbClr val="781E46"/>
                </a:solidFill>
                <a:latin typeface="Times New Roman" pitchFamily="18" charset="0"/>
                <a:cs typeface="Times New Roman" pitchFamily="18" charset="0"/>
              </a:rPr>
              <a:t>                                                                  </a:t>
            </a:r>
          </a:p>
          <a:p>
            <a:pPr algn="ctr"/>
            <a:r>
              <a:rPr lang="tr-TR" b="1" dirty="0">
                <a:solidFill>
                  <a:srgbClr val="781E46"/>
                </a:solidFill>
                <a:latin typeface="Times New Roman" pitchFamily="18" charset="0"/>
                <a:cs typeface="Times New Roman" pitchFamily="18" charset="0"/>
              </a:rPr>
              <a:t>                                              </a:t>
            </a:r>
            <a:r>
              <a:rPr lang="tr-TR" b="1" dirty="0" smtClean="0">
                <a:solidFill>
                  <a:srgbClr val="781E46"/>
                </a:solidFill>
                <a:latin typeface="Times New Roman" pitchFamily="18" charset="0"/>
                <a:cs typeface="Times New Roman" pitchFamily="18" charset="0"/>
              </a:rPr>
              <a:t> </a:t>
            </a:r>
            <a:r>
              <a:rPr lang="tr-TR" b="1" dirty="0">
                <a:solidFill>
                  <a:srgbClr val="781E46"/>
                </a:solidFill>
                <a:latin typeface="Times New Roman" pitchFamily="18" charset="0"/>
                <a:cs typeface="Times New Roman" pitchFamily="18" charset="0"/>
              </a:rPr>
              <a:t>Strateji Geliştirme Dairesi </a:t>
            </a:r>
            <a:r>
              <a:rPr lang="tr-TR" b="1" dirty="0" smtClean="0">
                <a:solidFill>
                  <a:srgbClr val="781E46"/>
                </a:solidFill>
                <a:latin typeface="Times New Roman" pitchFamily="18" charset="0"/>
                <a:cs typeface="Times New Roman" pitchFamily="18" charset="0"/>
              </a:rPr>
              <a:t>Başkanlığı</a:t>
            </a:r>
            <a:endParaRPr lang="tr-TR" b="1" dirty="0">
              <a:solidFill>
                <a:srgbClr val="781E46"/>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9143999" cy="6957392"/>
          </a:xfrm>
          <a:prstGeom prst="rect">
            <a:avLst/>
          </a:prstGeom>
        </p:spPr>
      </p:pic>
      <p:pic>
        <p:nvPicPr>
          <p:cNvPr id="5" name="Resim 4"/>
          <p:cNvPicPr>
            <a:picLocks noChangeAspect="1"/>
          </p:cNvPicPr>
          <p:nvPr/>
        </p:nvPicPr>
        <p:blipFill>
          <a:blip r:embed="rId3"/>
          <a:stretch>
            <a:fillRect/>
          </a:stretch>
        </p:blipFill>
        <p:spPr>
          <a:xfrm>
            <a:off x="1" y="-1"/>
            <a:ext cx="9144000" cy="6237313"/>
          </a:xfrm>
          <a:prstGeom prst="rect">
            <a:avLst/>
          </a:prstGeom>
        </p:spPr>
      </p:pic>
      <p:sp>
        <p:nvSpPr>
          <p:cNvPr id="6" name="Dikdörtgen Belirtme Çizgisi 5"/>
          <p:cNvSpPr/>
          <p:nvPr/>
        </p:nvSpPr>
        <p:spPr>
          <a:xfrm rot="5400000">
            <a:off x="4543825" y="-733349"/>
            <a:ext cx="2151987" cy="5552021"/>
          </a:xfrm>
          <a:prstGeom prst="wedgeRectCallout">
            <a:avLst/>
          </a:prstGeom>
          <a:ln w="38100">
            <a:solidFill>
              <a:srgbClr val="FF0000"/>
            </a:solidFill>
          </a:ln>
        </p:spPr>
        <p:style>
          <a:lnRef idx="2">
            <a:schemeClr val="accent2"/>
          </a:lnRef>
          <a:fillRef idx="1">
            <a:schemeClr val="lt1"/>
          </a:fillRef>
          <a:effectRef idx="0">
            <a:schemeClr val="accent2"/>
          </a:effectRef>
          <a:fontRef idx="minor">
            <a:schemeClr val="dk1"/>
          </a:fontRef>
        </p:style>
        <p:txBody>
          <a:bodyPr vert="vert270" rtlCol="0" anchor="ctr"/>
          <a:lstStyle/>
          <a:p>
            <a:pPr algn="just"/>
            <a:r>
              <a:rPr lang="tr-TR" dirty="0" smtClean="0"/>
              <a:t>Uyumluluk Görünümü Ayarı tıklandığında şekildeki pencere açılacak ve siteyi otomatik algılayacaktır. Eğer algılamazsa manuel olarak </a:t>
            </a:r>
            <a:r>
              <a:rPr lang="tr-TR" dirty="0" smtClean="0">
                <a:solidFill>
                  <a:srgbClr val="FF0000"/>
                </a:solidFill>
              </a:rPr>
              <a:t>sbb.gov.tr </a:t>
            </a:r>
            <a:r>
              <a:rPr lang="tr-TR" dirty="0" smtClean="0">
                <a:solidFill>
                  <a:schemeClr val="tx1">
                    <a:lumMod val="85000"/>
                    <a:lumOff val="15000"/>
                  </a:schemeClr>
                </a:solidFill>
              </a:rPr>
              <a:t>yazılır ve ekle butonuna tıklanır. Sayfa yenileme yapıldıktan sonra sistem penceresi düzgün görüntülenecektir.</a:t>
            </a:r>
            <a:endParaRPr lang="tr-TR" dirty="0">
              <a:solidFill>
                <a:schemeClr val="tx1">
                  <a:lumMod val="85000"/>
                  <a:lumOff val="15000"/>
                </a:schemeClr>
              </a:solidFill>
            </a:endParaRPr>
          </a:p>
        </p:txBody>
      </p:sp>
    </p:spTree>
    <p:extLst>
      <p:ext uri="{BB962C8B-B14F-4D97-AF65-F5344CB8AC3E}">
        <p14:creationId xmlns:p14="http://schemas.microsoft.com/office/powerpoint/2010/main" val="212102310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9143999" cy="6957392"/>
          </a:xfrm>
          <a:prstGeom prst="rect">
            <a:avLst/>
          </a:prstGeom>
        </p:spPr>
      </p:pic>
      <p:sp>
        <p:nvSpPr>
          <p:cNvPr id="6" name="Dikdörtgen 5"/>
          <p:cNvSpPr/>
          <p:nvPr/>
        </p:nvSpPr>
        <p:spPr>
          <a:xfrm>
            <a:off x="35496" y="30753"/>
            <a:ext cx="9108505" cy="707886"/>
          </a:xfrm>
          <a:prstGeom prst="rect">
            <a:avLst/>
          </a:prstGeom>
        </p:spPr>
        <p:txBody>
          <a:bodyPr wrap="square">
            <a:spAutoFit/>
          </a:bodyPr>
          <a:lstStyle/>
          <a:p>
            <a:pPr fontAlgn="auto">
              <a:spcBef>
                <a:spcPts val="0"/>
              </a:spcBef>
              <a:spcAft>
                <a:spcPts val="0"/>
              </a:spcAft>
              <a:defRPr/>
            </a:pPr>
            <a:r>
              <a:rPr lang="tr-TR" sz="4000" b="1" dirty="0" smtClean="0">
                <a:solidFill>
                  <a:srgbClr val="FF0000"/>
                </a:solidFill>
              </a:rPr>
              <a:t>Ödenek Durum Masraf Cetveli Alma</a:t>
            </a:r>
            <a:endParaRPr lang="tr-TR" sz="4000" b="1" dirty="0">
              <a:solidFill>
                <a:srgbClr val="FF0000"/>
              </a:solidFill>
            </a:endParaRPr>
          </a:p>
        </p:txBody>
      </p:sp>
      <p:pic>
        <p:nvPicPr>
          <p:cNvPr id="3" name="Resim 2"/>
          <p:cNvPicPr>
            <a:picLocks noChangeAspect="1"/>
          </p:cNvPicPr>
          <p:nvPr/>
        </p:nvPicPr>
        <p:blipFill>
          <a:blip r:embed="rId3"/>
          <a:stretch>
            <a:fillRect/>
          </a:stretch>
        </p:blipFill>
        <p:spPr>
          <a:xfrm>
            <a:off x="0" y="620688"/>
            <a:ext cx="9144000" cy="5760640"/>
          </a:xfrm>
          <a:prstGeom prst="rect">
            <a:avLst/>
          </a:prstGeom>
        </p:spPr>
      </p:pic>
      <p:sp>
        <p:nvSpPr>
          <p:cNvPr id="8" name="Metin kutusu 7"/>
          <p:cNvSpPr txBox="1"/>
          <p:nvPr/>
        </p:nvSpPr>
        <p:spPr>
          <a:xfrm>
            <a:off x="1948963" y="2004811"/>
            <a:ext cx="3487134" cy="1569660"/>
          </a:xfrm>
          <a:prstGeom prst="rect">
            <a:avLst/>
          </a:prstGeom>
          <a:solidFill>
            <a:schemeClr val="bg1"/>
          </a:solidFill>
          <a:ln w="38100">
            <a:solidFill>
              <a:srgbClr val="FF0000"/>
            </a:solidFill>
          </a:ln>
        </p:spPr>
        <p:txBody>
          <a:bodyPr wrap="square" rtlCol="0">
            <a:spAutoFit/>
          </a:bodyPr>
          <a:lstStyle/>
          <a:p>
            <a:r>
              <a:rPr lang="tr-TR" b="1" dirty="0" smtClean="0"/>
              <a:t>Sırasıyla aşağıdaki sekmelere tıklayınız.</a:t>
            </a:r>
            <a:endParaRPr lang="tr-TR" dirty="0" smtClean="0"/>
          </a:p>
          <a:p>
            <a:r>
              <a:rPr lang="tr-TR" dirty="0" smtClean="0"/>
              <a:t>-</a:t>
            </a:r>
            <a:r>
              <a:rPr lang="tr-TR" sz="1400" dirty="0" smtClean="0"/>
              <a:t>Üniversiteler Bütçe Uygulama</a:t>
            </a:r>
          </a:p>
          <a:p>
            <a:r>
              <a:rPr lang="tr-TR" sz="1400" dirty="0" smtClean="0"/>
              <a:t>   -Birim Düzeyinde</a:t>
            </a:r>
          </a:p>
          <a:p>
            <a:r>
              <a:rPr lang="tr-TR" sz="1400" dirty="0" smtClean="0"/>
              <a:t>      -Kurum İşlemleri</a:t>
            </a:r>
          </a:p>
          <a:p>
            <a:r>
              <a:rPr lang="tr-TR" sz="1400" dirty="0" smtClean="0"/>
              <a:t>            -Ödenek Durum/Masraf Cetvelleri</a:t>
            </a:r>
            <a:endParaRPr lang="tr-TR" sz="1400" dirty="0"/>
          </a:p>
        </p:txBody>
      </p:sp>
      <p:sp>
        <p:nvSpPr>
          <p:cNvPr id="9" name="Dikdörtgen 8"/>
          <p:cNvSpPr/>
          <p:nvPr/>
        </p:nvSpPr>
        <p:spPr>
          <a:xfrm>
            <a:off x="-10980" y="1863969"/>
            <a:ext cx="982580" cy="149696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FF0000"/>
              </a:solidFill>
            </a:endParaRPr>
          </a:p>
        </p:txBody>
      </p:sp>
      <p:pic>
        <p:nvPicPr>
          <p:cNvPr id="4" name="Resim 3"/>
          <p:cNvPicPr>
            <a:picLocks noChangeAspect="1"/>
          </p:cNvPicPr>
          <p:nvPr/>
        </p:nvPicPr>
        <p:blipFill>
          <a:blip r:embed="rId4"/>
          <a:stretch>
            <a:fillRect/>
          </a:stretch>
        </p:blipFill>
        <p:spPr>
          <a:xfrm>
            <a:off x="971600" y="2602608"/>
            <a:ext cx="977362" cy="106312"/>
          </a:xfrm>
          <a:prstGeom prst="rect">
            <a:avLst/>
          </a:prstGeom>
        </p:spPr>
      </p:pic>
    </p:spTree>
    <p:extLst>
      <p:ext uri="{BB962C8B-B14F-4D97-AF65-F5344CB8AC3E}">
        <p14:creationId xmlns:p14="http://schemas.microsoft.com/office/powerpoint/2010/main" val="260497745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511" y="-99392"/>
            <a:ext cx="9143999" cy="6957392"/>
          </a:xfrm>
          <a:prstGeom prst="rect">
            <a:avLst/>
          </a:prstGeom>
        </p:spPr>
      </p:pic>
      <p:sp>
        <p:nvSpPr>
          <p:cNvPr id="4" name="Rectangle 3"/>
          <p:cNvSpPr txBox="1">
            <a:spLocks noChangeArrowheads="1"/>
          </p:cNvSpPr>
          <p:nvPr/>
        </p:nvSpPr>
        <p:spPr>
          <a:xfrm>
            <a:off x="0" y="846004"/>
            <a:ext cx="8964488" cy="551723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5760" indent="-256032" algn="just" fontAlgn="auto">
              <a:spcAft>
                <a:spcPts val="0"/>
              </a:spcAft>
              <a:buFont typeface="Arial" panose="020B0604020202020204" pitchFamily="34" charset="0"/>
              <a:buNone/>
              <a:defRPr/>
            </a:pPr>
            <a:endParaRPr lang="tr-TR" sz="2400" dirty="0" smtClean="0">
              <a:latin typeface="Times New Roman" panose="02020603050405020304" pitchFamily="18" charset="0"/>
              <a:cs typeface="Times New Roman" panose="02020603050405020304" pitchFamily="18" charset="0"/>
            </a:endParaRPr>
          </a:p>
        </p:txBody>
      </p:sp>
      <p:pic>
        <p:nvPicPr>
          <p:cNvPr id="5" name="Resim 4"/>
          <p:cNvPicPr>
            <a:picLocks noChangeAspect="1"/>
          </p:cNvPicPr>
          <p:nvPr/>
        </p:nvPicPr>
        <p:blipFill>
          <a:blip r:embed="rId3"/>
          <a:stretch>
            <a:fillRect/>
          </a:stretch>
        </p:blipFill>
        <p:spPr>
          <a:xfrm>
            <a:off x="77963" y="-134188"/>
            <a:ext cx="9127490" cy="6264696"/>
          </a:xfrm>
          <a:prstGeom prst="rect">
            <a:avLst/>
          </a:prstGeom>
        </p:spPr>
      </p:pic>
      <p:sp>
        <p:nvSpPr>
          <p:cNvPr id="6" name="Dikdörtgen 5"/>
          <p:cNvSpPr/>
          <p:nvPr/>
        </p:nvSpPr>
        <p:spPr>
          <a:xfrm>
            <a:off x="1979712" y="1124744"/>
            <a:ext cx="546120" cy="37764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FF0000"/>
              </a:solidFill>
            </a:endParaRPr>
          </a:p>
        </p:txBody>
      </p:sp>
      <p:cxnSp>
        <p:nvCxnSpPr>
          <p:cNvPr id="7" name="Düz Ok Bağlayıcısı 6"/>
          <p:cNvCxnSpPr/>
          <p:nvPr/>
        </p:nvCxnSpPr>
        <p:spPr>
          <a:xfrm flipV="1">
            <a:off x="2528904" y="1240362"/>
            <a:ext cx="1305949" cy="72289"/>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 name="Metin kutusu 8"/>
          <p:cNvSpPr txBox="1"/>
          <p:nvPr/>
        </p:nvSpPr>
        <p:spPr>
          <a:xfrm>
            <a:off x="3868180" y="1013934"/>
            <a:ext cx="4986572" cy="523220"/>
          </a:xfrm>
          <a:prstGeom prst="rect">
            <a:avLst/>
          </a:prstGeom>
          <a:solidFill>
            <a:schemeClr val="bg1"/>
          </a:solidFill>
          <a:ln w="19050">
            <a:solidFill>
              <a:srgbClr val="FF0000"/>
            </a:solidFill>
          </a:ln>
        </p:spPr>
        <p:txBody>
          <a:bodyPr wrap="square" rtlCol="0">
            <a:spAutoFit/>
          </a:bodyPr>
          <a:lstStyle/>
          <a:p>
            <a:r>
              <a:rPr lang="tr-TR" sz="1400" dirty="0" smtClean="0"/>
              <a:t>Bütçe uygulama sonuçları görüntülenmek istenen yıl ve ay seçilmelidir.</a:t>
            </a:r>
            <a:endParaRPr lang="tr-TR" sz="1400" dirty="0"/>
          </a:p>
        </p:txBody>
      </p:sp>
      <p:sp>
        <p:nvSpPr>
          <p:cNvPr id="11" name="Metin kutusu 10"/>
          <p:cNvSpPr txBox="1"/>
          <p:nvPr/>
        </p:nvSpPr>
        <p:spPr>
          <a:xfrm>
            <a:off x="3958136" y="4201165"/>
            <a:ext cx="5022863" cy="461665"/>
          </a:xfrm>
          <a:prstGeom prst="rect">
            <a:avLst/>
          </a:prstGeom>
          <a:solidFill>
            <a:schemeClr val="bg1"/>
          </a:solidFill>
          <a:ln w="38100">
            <a:solidFill>
              <a:srgbClr val="FF0000"/>
            </a:solidFill>
          </a:ln>
        </p:spPr>
        <p:txBody>
          <a:bodyPr wrap="square" rtlCol="0">
            <a:spAutoFit/>
          </a:bodyPr>
          <a:lstStyle/>
          <a:p>
            <a:r>
              <a:rPr lang="tr-TR" sz="1200" dirty="0" smtClean="0"/>
              <a:t>«Tertip Bazında Ödenek Durum Listesi» seçilir, «Rapor Hazırla» butonuna tıklanır.</a:t>
            </a:r>
            <a:endParaRPr lang="tr-TR" sz="1200" dirty="0"/>
          </a:p>
        </p:txBody>
      </p:sp>
      <p:sp>
        <p:nvSpPr>
          <p:cNvPr id="12" name="Metin kutusu 11"/>
          <p:cNvSpPr txBox="1"/>
          <p:nvPr/>
        </p:nvSpPr>
        <p:spPr>
          <a:xfrm>
            <a:off x="3876628" y="3226319"/>
            <a:ext cx="1997663" cy="307777"/>
          </a:xfrm>
          <a:prstGeom prst="rect">
            <a:avLst/>
          </a:prstGeom>
          <a:solidFill>
            <a:schemeClr val="bg1"/>
          </a:solidFill>
          <a:ln w="19050">
            <a:solidFill>
              <a:srgbClr val="FF0000"/>
            </a:solidFill>
          </a:ln>
        </p:spPr>
        <p:txBody>
          <a:bodyPr wrap="none" rtlCol="0">
            <a:spAutoFit/>
          </a:bodyPr>
          <a:lstStyle/>
          <a:p>
            <a:r>
              <a:rPr lang="tr-TR" sz="1400" dirty="0" smtClean="0"/>
              <a:t>Birim Düzeyinde seçilir</a:t>
            </a:r>
            <a:endParaRPr lang="tr-TR" sz="1400" dirty="0"/>
          </a:p>
        </p:txBody>
      </p:sp>
      <p:sp>
        <p:nvSpPr>
          <p:cNvPr id="13" name="Metin kutusu 12"/>
          <p:cNvSpPr txBox="1"/>
          <p:nvPr/>
        </p:nvSpPr>
        <p:spPr>
          <a:xfrm>
            <a:off x="3871393" y="2470305"/>
            <a:ext cx="4995110" cy="738664"/>
          </a:xfrm>
          <a:prstGeom prst="rect">
            <a:avLst/>
          </a:prstGeom>
          <a:solidFill>
            <a:schemeClr val="bg1"/>
          </a:solidFill>
          <a:ln w="19050">
            <a:solidFill>
              <a:srgbClr val="FF0000"/>
            </a:solidFill>
          </a:ln>
        </p:spPr>
        <p:txBody>
          <a:bodyPr wrap="square" rtlCol="0">
            <a:spAutoFit/>
          </a:bodyPr>
          <a:lstStyle/>
          <a:p>
            <a:pPr algn="just"/>
            <a:r>
              <a:rPr lang="tr-TR" sz="1400" dirty="0" smtClean="0"/>
              <a:t>Bu bölümler boş bırakılabilir. Eğer boş bırakılırsa tüm bütçe tertipleri görüntülenir. Hangi bütçe kodu görüntülenmek isteniyorsa ilgili kod girilerek tek tek de görüntülenebilir</a:t>
            </a:r>
            <a:endParaRPr lang="tr-TR" sz="1400" dirty="0"/>
          </a:p>
        </p:txBody>
      </p:sp>
      <p:sp>
        <p:nvSpPr>
          <p:cNvPr id="14" name="Metin kutusu 13"/>
          <p:cNvSpPr txBox="1"/>
          <p:nvPr/>
        </p:nvSpPr>
        <p:spPr>
          <a:xfrm>
            <a:off x="3871393" y="2143900"/>
            <a:ext cx="3501280" cy="307777"/>
          </a:xfrm>
          <a:prstGeom prst="rect">
            <a:avLst/>
          </a:prstGeom>
          <a:solidFill>
            <a:schemeClr val="bg1"/>
          </a:solidFill>
          <a:ln w="19050">
            <a:solidFill>
              <a:srgbClr val="FF0000"/>
            </a:solidFill>
          </a:ln>
        </p:spPr>
        <p:txBody>
          <a:bodyPr wrap="none" rtlCol="0">
            <a:spAutoFit/>
          </a:bodyPr>
          <a:lstStyle/>
          <a:p>
            <a:r>
              <a:rPr lang="tr-TR" sz="1400" dirty="0" smtClean="0"/>
              <a:t>Kurumsal kodumuz olan 39.06 girilmelidir</a:t>
            </a:r>
            <a:r>
              <a:rPr lang="tr-TR" sz="1200" dirty="0" smtClean="0"/>
              <a:t>.</a:t>
            </a:r>
            <a:endParaRPr lang="tr-TR" sz="1200" dirty="0"/>
          </a:p>
        </p:txBody>
      </p:sp>
      <p:sp>
        <p:nvSpPr>
          <p:cNvPr id="15" name="Metin kutusu 14"/>
          <p:cNvSpPr txBox="1"/>
          <p:nvPr/>
        </p:nvSpPr>
        <p:spPr>
          <a:xfrm>
            <a:off x="3883135" y="1826809"/>
            <a:ext cx="5081353" cy="307777"/>
          </a:xfrm>
          <a:prstGeom prst="rect">
            <a:avLst/>
          </a:prstGeom>
          <a:solidFill>
            <a:schemeClr val="bg1"/>
          </a:solidFill>
          <a:ln w="19050">
            <a:solidFill>
              <a:srgbClr val="FF0000"/>
            </a:solidFill>
          </a:ln>
        </p:spPr>
        <p:txBody>
          <a:bodyPr wrap="square" rtlCol="0">
            <a:spAutoFit/>
          </a:bodyPr>
          <a:lstStyle/>
          <a:p>
            <a:r>
              <a:rPr lang="tr-TR" sz="1400" dirty="0" smtClean="0"/>
              <a:t>Birim kodunuzu girin. </a:t>
            </a:r>
            <a:r>
              <a:rPr lang="tr-TR" sz="1200" dirty="0" smtClean="0"/>
              <a:t>(Örneğin Hukuk Fakültesi birim kodu «639» ) </a:t>
            </a:r>
            <a:endParaRPr lang="tr-TR" sz="1200" dirty="0"/>
          </a:p>
        </p:txBody>
      </p:sp>
      <p:sp>
        <p:nvSpPr>
          <p:cNvPr id="16" name="Metin kutusu 15"/>
          <p:cNvSpPr txBox="1"/>
          <p:nvPr/>
        </p:nvSpPr>
        <p:spPr>
          <a:xfrm>
            <a:off x="3871393" y="1526920"/>
            <a:ext cx="1342780" cy="307777"/>
          </a:xfrm>
          <a:prstGeom prst="rect">
            <a:avLst/>
          </a:prstGeom>
          <a:noFill/>
          <a:ln w="19050">
            <a:solidFill>
              <a:srgbClr val="FF0000"/>
            </a:solidFill>
          </a:ln>
        </p:spPr>
        <p:txBody>
          <a:bodyPr wrap="square" rtlCol="0">
            <a:spAutoFit/>
          </a:bodyPr>
          <a:lstStyle/>
          <a:p>
            <a:r>
              <a:rPr lang="tr-TR" sz="1400" dirty="0" smtClean="0"/>
              <a:t>Boş </a:t>
            </a:r>
            <a:endParaRPr lang="tr-TR" sz="1400" dirty="0"/>
          </a:p>
        </p:txBody>
      </p:sp>
      <p:sp>
        <p:nvSpPr>
          <p:cNvPr id="17" name="Oval 16"/>
          <p:cNvSpPr/>
          <p:nvPr/>
        </p:nvSpPr>
        <p:spPr>
          <a:xfrm>
            <a:off x="1981145" y="4136245"/>
            <a:ext cx="1174320" cy="40176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FF0000"/>
              </a:solidFill>
            </a:endParaRPr>
          </a:p>
        </p:txBody>
      </p:sp>
      <p:cxnSp>
        <p:nvCxnSpPr>
          <p:cNvPr id="18" name="Düz Ok Bağlayıcısı 17"/>
          <p:cNvCxnSpPr/>
          <p:nvPr/>
        </p:nvCxnSpPr>
        <p:spPr>
          <a:xfrm>
            <a:off x="3155465" y="4396829"/>
            <a:ext cx="680428" cy="3516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9" name="Resim 18"/>
          <p:cNvPicPr>
            <a:picLocks noChangeAspect="1"/>
          </p:cNvPicPr>
          <p:nvPr/>
        </p:nvPicPr>
        <p:blipFill>
          <a:blip r:embed="rId4"/>
          <a:stretch>
            <a:fillRect/>
          </a:stretch>
        </p:blipFill>
        <p:spPr>
          <a:xfrm>
            <a:off x="1259632" y="2998160"/>
            <a:ext cx="1282711" cy="365792"/>
          </a:xfrm>
          <a:prstGeom prst="rect">
            <a:avLst/>
          </a:prstGeom>
        </p:spPr>
      </p:pic>
      <p:cxnSp>
        <p:nvCxnSpPr>
          <p:cNvPr id="20" name="Düz Ok Bağlayıcısı 19"/>
          <p:cNvCxnSpPr/>
          <p:nvPr/>
        </p:nvCxnSpPr>
        <p:spPr>
          <a:xfrm>
            <a:off x="2534270" y="3181056"/>
            <a:ext cx="1421903" cy="115787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Düz Ok Bağlayıcısı 20"/>
          <p:cNvCxnSpPr/>
          <p:nvPr/>
        </p:nvCxnSpPr>
        <p:spPr>
          <a:xfrm>
            <a:off x="2668522" y="2779982"/>
            <a:ext cx="1192278" cy="646331"/>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2" name="Düz Ok Bağlayıcısı 21"/>
          <p:cNvCxnSpPr/>
          <p:nvPr/>
        </p:nvCxnSpPr>
        <p:spPr>
          <a:xfrm>
            <a:off x="2707590" y="2176906"/>
            <a:ext cx="1169376" cy="452065"/>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4" name="Dikdörtgen 23"/>
          <p:cNvSpPr/>
          <p:nvPr/>
        </p:nvSpPr>
        <p:spPr>
          <a:xfrm>
            <a:off x="1977194" y="1887185"/>
            <a:ext cx="713887" cy="49464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FF0000"/>
              </a:solidFill>
            </a:endParaRPr>
          </a:p>
        </p:txBody>
      </p:sp>
      <p:sp>
        <p:nvSpPr>
          <p:cNvPr id="23" name="Sol Ok 22"/>
          <p:cNvSpPr/>
          <p:nvPr/>
        </p:nvSpPr>
        <p:spPr>
          <a:xfrm>
            <a:off x="2665477" y="1577058"/>
            <a:ext cx="1169376" cy="45719"/>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cxnSp>
        <p:nvCxnSpPr>
          <p:cNvPr id="25" name="Düz Ok Bağlayıcısı 24"/>
          <p:cNvCxnSpPr/>
          <p:nvPr/>
        </p:nvCxnSpPr>
        <p:spPr>
          <a:xfrm>
            <a:off x="2645832" y="1652861"/>
            <a:ext cx="1169376" cy="263714"/>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6" name="Düz Ok Bağlayıcısı 25"/>
          <p:cNvCxnSpPr/>
          <p:nvPr/>
        </p:nvCxnSpPr>
        <p:spPr>
          <a:xfrm>
            <a:off x="2640597" y="1769047"/>
            <a:ext cx="1169376" cy="378912"/>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528531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9151282" cy="6957392"/>
          </a:xfrm>
          <a:prstGeom prst="rect">
            <a:avLst/>
          </a:prstGeom>
        </p:spPr>
      </p:pic>
      <p:sp>
        <p:nvSpPr>
          <p:cNvPr id="6" name="Unvan 1"/>
          <p:cNvSpPr txBox="1">
            <a:spLocks/>
          </p:cNvSpPr>
          <p:nvPr/>
        </p:nvSpPr>
        <p:spPr>
          <a:xfrm>
            <a:off x="762447" y="476672"/>
            <a:ext cx="7560840" cy="72008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pPr>
            <a:r>
              <a:rPr lang="tr-TR" b="1" dirty="0" smtClean="0">
                <a:solidFill>
                  <a:srgbClr val="781E46"/>
                </a:solidFill>
              </a:rPr>
              <a:t>Ödenek Durum Masraf Cetveli</a:t>
            </a:r>
            <a:endParaRPr lang="tr-TR" b="1" dirty="0">
              <a:solidFill>
                <a:srgbClr val="781E46"/>
              </a:solidFill>
            </a:endParaRPr>
          </a:p>
        </p:txBody>
      </p:sp>
      <p:pic>
        <p:nvPicPr>
          <p:cNvPr id="3" name="Resim 2"/>
          <p:cNvPicPr>
            <a:picLocks noChangeAspect="1"/>
          </p:cNvPicPr>
          <p:nvPr/>
        </p:nvPicPr>
        <p:blipFill>
          <a:blip r:embed="rId3"/>
          <a:stretch>
            <a:fillRect/>
          </a:stretch>
        </p:blipFill>
        <p:spPr>
          <a:xfrm>
            <a:off x="42778" y="1844824"/>
            <a:ext cx="9108505" cy="2784723"/>
          </a:xfrm>
          <a:prstGeom prst="rect">
            <a:avLst/>
          </a:prstGeom>
        </p:spPr>
      </p:pic>
    </p:spTree>
    <p:extLst>
      <p:ext uri="{BB962C8B-B14F-4D97-AF65-F5344CB8AC3E}">
        <p14:creationId xmlns:p14="http://schemas.microsoft.com/office/powerpoint/2010/main" val="272282685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eması">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eması">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eması">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9462</TotalTime>
  <Words>1198</Words>
  <Application>Microsoft Office PowerPoint</Application>
  <PresentationFormat>Ekran Gösterisi (4:3)</PresentationFormat>
  <Paragraphs>143</Paragraphs>
  <Slides>52</Slides>
  <Notes>0</Notes>
  <HiddenSlides>0</HiddenSlides>
  <MMClips>0</MMClips>
  <ScaleCrop>false</ScaleCrop>
  <HeadingPairs>
    <vt:vector size="6" baseType="variant">
      <vt:variant>
        <vt:lpstr>Kullanılan Yazı Tipleri</vt:lpstr>
      </vt:variant>
      <vt:variant>
        <vt:i4>9</vt:i4>
      </vt:variant>
      <vt:variant>
        <vt:lpstr>Tema</vt:lpstr>
      </vt:variant>
      <vt:variant>
        <vt:i4>1</vt:i4>
      </vt:variant>
      <vt:variant>
        <vt:lpstr>Slayt Başlıkları</vt:lpstr>
      </vt:variant>
      <vt:variant>
        <vt:i4>52</vt:i4>
      </vt:variant>
    </vt:vector>
  </HeadingPairs>
  <TitlesOfParts>
    <vt:vector size="62" baseType="lpstr">
      <vt:lpstr>Aharoni</vt:lpstr>
      <vt:lpstr>Arial</vt:lpstr>
      <vt:lpstr>Arial Rounded MT Bold</vt:lpstr>
      <vt:lpstr>Calibri</vt:lpstr>
      <vt:lpstr>Calibri Light</vt:lpstr>
      <vt:lpstr>Comic Sans MS</vt:lpstr>
      <vt:lpstr>Times New Roman</vt:lpstr>
      <vt:lpstr>Verdana</vt:lpstr>
      <vt:lpstr>Wingdings</vt:lpstr>
      <vt:lpstr>Office Theme</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dc:title>
  <dc:creator>CREA</dc:creator>
  <cp:lastModifiedBy>Eyup Ates</cp:lastModifiedBy>
  <cp:revision>895</cp:revision>
  <dcterms:created xsi:type="dcterms:W3CDTF">2009-03-03T08:04:42Z</dcterms:created>
  <dcterms:modified xsi:type="dcterms:W3CDTF">2019-10-08T13:37:58Z</dcterms:modified>
</cp:coreProperties>
</file>