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1"/>
  </p:sldMasterIdLst>
  <p:handoutMasterIdLst>
    <p:handoutMasterId r:id="rId29"/>
  </p:handoutMasterIdLst>
  <p:sldIdLst>
    <p:sldId id="371" r:id="rId2"/>
    <p:sldId id="416" r:id="rId3"/>
    <p:sldId id="421" r:id="rId4"/>
    <p:sldId id="422" r:id="rId5"/>
    <p:sldId id="423" r:id="rId6"/>
    <p:sldId id="424" r:id="rId7"/>
    <p:sldId id="425" r:id="rId8"/>
    <p:sldId id="426" r:id="rId9"/>
    <p:sldId id="427" r:id="rId10"/>
    <p:sldId id="428" r:id="rId11"/>
    <p:sldId id="429" r:id="rId12"/>
    <p:sldId id="430" r:id="rId13"/>
    <p:sldId id="431" r:id="rId14"/>
    <p:sldId id="432" r:id="rId15"/>
    <p:sldId id="433" r:id="rId16"/>
    <p:sldId id="434" r:id="rId17"/>
    <p:sldId id="435" r:id="rId18"/>
    <p:sldId id="436" r:id="rId19"/>
    <p:sldId id="437" r:id="rId20"/>
    <p:sldId id="438" r:id="rId21"/>
    <p:sldId id="439" r:id="rId22"/>
    <p:sldId id="419" r:id="rId23"/>
    <p:sldId id="420" r:id="rId24"/>
    <p:sldId id="440" r:id="rId25"/>
    <p:sldId id="441" r:id="rId26"/>
    <p:sldId id="442" r:id="rId27"/>
    <p:sldId id="417" r:id="rId28"/>
  </p:sldIdLst>
  <p:sldSz cx="12192000" cy="6858000"/>
  <p:notesSz cx="9872663" cy="679767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1A9"/>
    <a:srgbClr val="781E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11" autoAdjust="0"/>
    <p:restoredTop sz="99795" autoAdjust="0"/>
  </p:normalViewPr>
  <p:slideViewPr>
    <p:cSldViewPr>
      <p:cViewPr varScale="1">
        <p:scale>
          <a:sx n="116" d="100"/>
          <a:sy n="116" d="100"/>
        </p:scale>
        <p:origin x="270" y="9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4279230" cy="34103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5591128" y="0"/>
            <a:ext cx="4279230" cy="341031"/>
          </a:xfrm>
          <a:prstGeom prst="rect">
            <a:avLst/>
          </a:prstGeom>
        </p:spPr>
        <p:txBody>
          <a:bodyPr vert="horz" lIns="91440" tIns="45720" rIns="91440" bIns="45720" rtlCol="0"/>
          <a:lstStyle>
            <a:lvl1pPr algn="r">
              <a:defRPr sz="1200"/>
            </a:lvl1pPr>
          </a:lstStyle>
          <a:p>
            <a:fld id="{6FF3C561-3488-411A-B017-5A0E5843328D}" type="datetimeFigureOut">
              <a:rPr lang="tr-TR" smtClean="0"/>
              <a:t>17.10.2019</a:t>
            </a:fld>
            <a:endParaRPr lang="tr-TR"/>
          </a:p>
        </p:txBody>
      </p:sp>
      <p:sp>
        <p:nvSpPr>
          <p:cNvPr id="4" name="Altbilgi Yer Tutucusu 3"/>
          <p:cNvSpPr>
            <a:spLocks noGrp="1"/>
          </p:cNvSpPr>
          <p:nvPr>
            <p:ph type="ftr" sz="quarter" idx="2"/>
          </p:nvPr>
        </p:nvSpPr>
        <p:spPr>
          <a:xfrm>
            <a:off x="0" y="6456644"/>
            <a:ext cx="4279230" cy="34103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5591128" y="6456644"/>
            <a:ext cx="4279230" cy="341031"/>
          </a:xfrm>
          <a:prstGeom prst="rect">
            <a:avLst/>
          </a:prstGeom>
        </p:spPr>
        <p:txBody>
          <a:bodyPr vert="horz" lIns="91440" tIns="45720" rIns="91440" bIns="45720" rtlCol="0" anchor="b"/>
          <a:lstStyle>
            <a:lvl1pPr algn="r">
              <a:defRPr sz="1200"/>
            </a:lvl1pPr>
          </a:lstStyle>
          <a:p>
            <a:fld id="{89F82E21-B65F-4D8A-9845-C6B6089BD64E}" type="slidenum">
              <a:rPr lang="tr-TR" smtClean="0"/>
              <a:t>‹#›</a:t>
            </a:fld>
            <a:endParaRPr lang="tr-TR"/>
          </a:p>
        </p:txBody>
      </p:sp>
    </p:spTree>
    <p:extLst>
      <p:ext uri="{BB962C8B-B14F-4D97-AF65-F5344CB8AC3E}">
        <p14:creationId xmlns:p14="http://schemas.microsoft.com/office/powerpoint/2010/main" val="105036930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15949B2-58AF-4639-A15D-A65649B744E8}" type="datetimeFigureOut">
              <a:rPr lang="tr-TR" smtClean="0"/>
              <a:pPr/>
              <a:t>17.10.2019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77700864"/>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B15949B2-58AF-4639-A15D-A65649B744E8}" type="datetimeFigureOut">
              <a:rPr lang="tr-TR" smtClean="0"/>
              <a:pPr/>
              <a:t>17.10.2019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902994431"/>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15949B2-58AF-4639-A15D-A65649B744E8}" type="datetimeFigureOut">
              <a:rPr lang="tr-TR" smtClean="0"/>
              <a:pPr/>
              <a:t>17.10.2019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424843739"/>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15949B2-58AF-4639-A15D-A65649B744E8}" type="datetimeFigureOut">
              <a:rPr lang="tr-TR" smtClean="0"/>
              <a:pPr/>
              <a:t>17.10.2019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43219328"/>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15949B2-58AF-4639-A15D-A65649B744E8}" type="datetimeFigureOut">
              <a:rPr lang="tr-TR" smtClean="0"/>
              <a:pPr/>
              <a:t>17.10.2019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3425635634"/>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15949B2-58AF-4639-A15D-A65649B744E8}" type="datetimeFigureOut">
              <a:rPr lang="tr-TR" smtClean="0"/>
              <a:pPr/>
              <a:t>17.10.2019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665439608"/>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15949B2-58AF-4639-A15D-A65649B744E8}" type="datetimeFigureOut">
              <a:rPr lang="tr-TR" smtClean="0"/>
              <a:pPr/>
              <a:t>17.10.2019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235526860"/>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15949B2-58AF-4639-A15D-A65649B744E8}" type="datetimeFigureOut">
              <a:rPr lang="tr-TR" smtClean="0"/>
              <a:pPr/>
              <a:t>17.10.2019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1449852575"/>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15949B2-58AF-4639-A15D-A65649B744E8}" type="datetimeFigureOut">
              <a:rPr lang="tr-TR" smtClean="0"/>
              <a:pPr/>
              <a:t>17.10.2019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1079305560"/>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15949B2-58AF-4639-A15D-A65649B744E8}" type="datetimeFigureOut">
              <a:rPr lang="tr-TR" smtClean="0"/>
              <a:pPr/>
              <a:t>17.10.2019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2801739620"/>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15949B2-58AF-4639-A15D-A65649B744E8}" type="datetimeFigureOut">
              <a:rPr lang="tr-TR" smtClean="0"/>
              <a:pPr/>
              <a:t>17.10.2019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541300644"/>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15949B2-58AF-4639-A15D-A65649B744E8}" type="datetimeFigureOut">
              <a:rPr lang="tr-TR" smtClean="0"/>
              <a:pPr/>
              <a:t>17.10.2019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2691123340"/>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15949B2-58AF-4639-A15D-A65649B744E8}" type="datetimeFigureOut">
              <a:rPr lang="tr-TR" smtClean="0"/>
              <a:pPr/>
              <a:t>17.10.2019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3956269380"/>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15949B2-58AF-4639-A15D-A65649B744E8}" type="datetimeFigureOut">
              <a:rPr lang="tr-TR" smtClean="0"/>
              <a:pPr/>
              <a:t>17.10.2019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251254462"/>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5949B2-58AF-4639-A15D-A65649B744E8}" type="datetimeFigureOut">
              <a:rPr lang="tr-TR" smtClean="0"/>
              <a:pPr/>
              <a:t>17.10.2019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4084104064"/>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15949B2-58AF-4639-A15D-A65649B744E8}" type="datetimeFigureOut">
              <a:rPr lang="tr-TR" smtClean="0"/>
              <a:pPr/>
              <a:t>17.10.2019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3086495975"/>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15949B2-58AF-4639-A15D-A65649B744E8}" type="datetimeFigureOut">
              <a:rPr lang="tr-TR" smtClean="0"/>
              <a:pPr/>
              <a:t>17.10.2019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2310418329"/>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audio" Target="../media/audio1.wav"/><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7000"/>
                <a:hueMod val="92000"/>
                <a:satMod val="169000"/>
                <a:alpha val="0"/>
                <a:lumMod val="0"/>
                <a:lumOff val="100000"/>
              </a:schemeClr>
            </a:gs>
            <a:gs pos="100000">
              <a:schemeClr val="bg2">
                <a:shade val="96000"/>
                <a:satMod val="120000"/>
                <a:lumMod val="90000"/>
              </a:schemeClr>
            </a:gs>
          </a:gsLst>
          <a:lin ang="162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15949B2-58AF-4639-A15D-A65649B744E8}" type="datetimeFigureOut">
              <a:rPr lang="tr-TR" smtClean="0"/>
              <a:pPr/>
              <a:t>17.10.2019</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AC786528-2F04-457D-8FED-47AA3420C7EB}" type="slidenum">
              <a:rPr lang="tr-TR" smtClean="0"/>
              <a:pPr/>
              <a:t>‹#›</a:t>
            </a:fld>
            <a:endParaRPr lang="tr-TR"/>
          </a:p>
        </p:txBody>
      </p:sp>
    </p:spTree>
    <p:extLst>
      <p:ext uri="{BB962C8B-B14F-4D97-AF65-F5344CB8AC3E}">
        <p14:creationId xmlns:p14="http://schemas.microsoft.com/office/powerpoint/2010/main" val="3002523553"/>
      </p:ext>
    </p:extLst>
  </p:cSld>
  <p:clrMap bg1="dk1" tx1="lt1" bg2="dk2" tx2="lt2" accent1="accent1" accent2="accent2" accent3="accent3" accent4="accent4" accent5="accent5" accent6="accent6" hlink="hlink" folHlink="folHlink"/>
  <p:sldLayoutIdLst>
    <p:sldLayoutId id="2147484084" r:id="rId1"/>
    <p:sldLayoutId id="2147484085" r:id="rId2"/>
    <p:sldLayoutId id="2147484086" r:id="rId3"/>
    <p:sldLayoutId id="2147484087" r:id="rId4"/>
    <p:sldLayoutId id="2147484088" r:id="rId5"/>
    <p:sldLayoutId id="2147484089" r:id="rId6"/>
    <p:sldLayoutId id="2147484090" r:id="rId7"/>
    <p:sldLayoutId id="2147484091" r:id="rId8"/>
    <p:sldLayoutId id="2147484092" r:id="rId9"/>
    <p:sldLayoutId id="2147484093" r:id="rId10"/>
    <p:sldLayoutId id="2147484094" r:id="rId11"/>
    <p:sldLayoutId id="2147484095" r:id="rId12"/>
    <p:sldLayoutId id="2147484096" r:id="rId13"/>
    <p:sldLayoutId id="2147484097" r:id="rId14"/>
    <p:sldLayoutId id="2147484098" r:id="rId15"/>
    <p:sldLayoutId id="2147484099" r:id="rId16"/>
    <p:sldLayoutId id="2147484100" r:id="rId17"/>
  </p:sldLayoutIdLst>
  <mc:AlternateContent xmlns:mc="http://schemas.openxmlformats.org/markup-compatibility/2006" xmlns:p14="http://schemas.microsoft.com/office/powerpoint/2010/main">
    <mc:Choice Requires="p14">
      <p:transition spd="slow">
        <p14:gallery dir="l"/>
        <p:sndAc>
          <p:stSnd>
            <p:snd r:embed="rId19" name="type.wav"/>
          </p:stSnd>
        </p:sndAc>
      </p:transition>
    </mc:Choice>
    <mc:Fallback xmlns="">
      <p:transition spd="slow">
        <p:fade/>
        <p:sndAc>
          <p:stSnd>
            <p:snd r:embed="rId20" name="type.wav"/>
          </p:stSnd>
        </p:sndAc>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audio" Target="../media/audio1.wav"/><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6.xml"/><Relationship Id="rId4" Type="http://schemas.openxmlformats.org/officeDocument/2006/relationships/audio" Target="../media/audio1.wav"/></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2711624" y="4502485"/>
            <a:ext cx="7128792" cy="652300"/>
          </a:xfrm>
        </p:spPr>
        <p:txBody>
          <a:bodyPr>
            <a:normAutofit/>
          </a:bodyPr>
          <a:lstStyle/>
          <a:p>
            <a:r>
              <a:rPr lang="tr-TR" sz="2400" b="1" dirty="0">
                <a:solidFill>
                  <a:srgbClr val="F9D1A9"/>
                </a:solidFill>
                <a:latin typeface="Times New Roman" panose="02020603050405020304" pitchFamily="18" charset="0"/>
                <a:cs typeface="Times New Roman" panose="02020603050405020304" pitchFamily="18" charset="0"/>
              </a:rPr>
              <a:t>STRATEJİ GELİŞTİRME DAİRESİ BAŞKANLIĞI</a:t>
            </a:r>
            <a:endParaRPr lang="en-US" sz="2400" b="1" dirty="0">
              <a:solidFill>
                <a:srgbClr val="F9D1A9"/>
              </a:solidFill>
              <a:latin typeface="Times New Roman" panose="02020603050405020304" pitchFamily="18" charset="0"/>
              <a:cs typeface="Times New Roman" panose="02020603050405020304" pitchFamily="18" charset="0"/>
            </a:endParaRPr>
          </a:p>
        </p:txBody>
      </p:sp>
      <p:sp>
        <p:nvSpPr>
          <p:cNvPr id="2" name="Dikdörtgen 1"/>
          <p:cNvSpPr/>
          <p:nvPr/>
        </p:nvSpPr>
        <p:spPr>
          <a:xfrm>
            <a:off x="5483932" y="5470103"/>
            <a:ext cx="1584176" cy="400110"/>
          </a:xfrm>
          <a:prstGeom prst="rect">
            <a:avLst/>
          </a:prstGeom>
        </p:spPr>
        <p:txBody>
          <a:bodyPr wrap="square">
            <a:spAutoFit/>
          </a:bodyPr>
          <a:lstStyle/>
          <a:p>
            <a:r>
              <a:rPr lang="tr-TR" sz="2000" b="1" dirty="0" smtClean="0">
                <a:solidFill>
                  <a:srgbClr val="F9D1A9"/>
                </a:solidFill>
                <a:latin typeface="Times New Roman" panose="02020603050405020304" pitchFamily="18" charset="0"/>
              </a:rPr>
              <a:t>EKİM</a:t>
            </a:r>
            <a:r>
              <a:rPr lang="tr-TR" sz="2000" b="1" dirty="0" smtClean="0">
                <a:solidFill>
                  <a:srgbClr val="F9D1A9"/>
                </a:solidFill>
                <a:latin typeface="Times New Roman" panose="02020603050405020304" pitchFamily="18" charset="0"/>
              </a:rPr>
              <a:t>, 2019</a:t>
            </a:r>
            <a:endParaRPr lang="tr-TR" sz="2000" b="1" dirty="0">
              <a:solidFill>
                <a:srgbClr val="F9D1A9"/>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79559" y="620688"/>
            <a:ext cx="3792922" cy="3792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Çapraz Köşesi Kesik Dikdörtgen 11"/>
          <p:cNvSpPr/>
          <p:nvPr/>
        </p:nvSpPr>
        <p:spPr>
          <a:xfrm>
            <a:off x="5636" y="6064731"/>
            <a:ext cx="12192000" cy="800100"/>
          </a:xfrm>
          <a:prstGeom prst="snip2DiagRect">
            <a:avLst>
              <a:gd name="adj1" fmla="val 0"/>
              <a:gd name="adj2" fmla="val 24316"/>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endParaRPr lang="tr-TR" b="1" dirty="0">
              <a:ln w="0"/>
              <a:solidFill>
                <a:srgbClr val="781E46"/>
              </a:solidFill>
              <a:effectLst>
                <a:outerShdw blurRad="38100" dist="25400" dir="5400000" algn="ctr" rotWithShape="0">
                  <a:srgbClr val="6E747A">
                    <a:alpha val="43000"/>
                  </a:srgbClr>
                </a:outerShdw>
              </a:effectLst>
              <a:latin typeface="Calibri" panose="020F0502020204030204"/>
            </a:endParaRPr>
          </a:p>
        </p:txBody>
      </p:sp>
      <p:pic>
        <p:nvPicPr>
          <p:cNvPr id="13" name="Resim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14" name="Dikdörtgen 13"/>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3169957520"/>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5" name="type.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038" y="356627"/>
            <a:ext cx="12159923" cy="6034013"/>
          </a:xfrm>
        </p:spPr>
        <p:txBody>
          <a:bodyPr>
            <a:noAutofit/>
          </a:bodyPr>
          <a:lstStyle/>
          <a:p>
            <a:r>
              <a:rPr lang="tr-TR" b="1" dirty="0">
                <a:solidFill>
                  <a:schemeClr val="tx1"/>
                </a:solidFill>
              </a:rPr>
              <a:t>g) Proje yürütücülerinden gelen ek süre, ek bütçe ve diğer tüm talepleri değerlendirerek karara bağlar, </a:t>
            </a:r>
          </a:p>
          <a:p>
            <a:r>
              <a:rPr lang="tr-TR" b="1" dirty="0">
                <a:solidFill>
                  <a:schemeClr val="tx1"/>
                </a:solidFill>
              </a:rPr>
              <a:t>ğ) Gerekli gördüğü hallerde proje çalışmalarını yerinde inceleyebilir, proje yürütücülerini değiştirebilir veya projeyi yürürlükten kaldırabilir, </a:t>
            </a:r>
          </a:p>
          <a:p>
            <a:r>
              <a:rPr lang="tr-TR" b="1" dirty="0">
                <a:solidFill>
                  <a:schemeClr val="tx1"/>
                </a:solidFill>
              </a:rPr>
              <a:t>h) Sözleşme ve yönerge maddelerine aykırı durumlarda gerekli yaptırımlara karar verir, </a:t>
            </a:r>
          </a:p>
          <a:p>
            <a:r>
              <a:rPr lang="tr-TR" b="1" dirty="0">
                <a:solidFill>
                  <a:schemeClr val="tx1"/>
                </a:solidFill>
              </a:rPr>
              <a:t>ı) Üniversitemiz bilim politikalarının oluşturulmasına katkı sağlar, </a:t>
            </a:r>
          </a:p>
          <a:p>
            <a:r>
              <a:rPr lang="tr-TR" b="1" dirty="0">
                <a:solidFill>
                  <a:schemeClr val="tx1"/>
                </a:solidFill>
              </a:rPr>
              <a:t>i) Araştırma kalitesinin iyileştirilmesi ve araştırmacı alt yapısının geliştirilmesine yönelik çalışmalar yapar, </a:t>
            </a:r>
          </a:p>
          <a:p>
            <a:r>
              <a:rPr lang="tr-TR" b="1" dirty="0">
                <a:solidFill>
                  <a:schemeClr val="tx1"/>
                </a:solidFill>
              </a:rPr>
              <a:t>j) Her yılın sonunda desteklenen, incelemeye alınan, devam eden ve tamamlanan projeler hakkında Rektörlüğe rapor sunar, </a:t>
            </a:r>
          </a:p>
          <a:p>
            <a:r>
              <a:rPr lang="tr-TR" b="1" dirty="0">
                <a:solidFill>
                  <a:schemeClr val="tx1"/>
                </a:solidFill>
              </a:rPr>
              <a:t>k) Yükseköğretim Kurumları Bilimsel Araştırma Projeleri Hakkındaki Yönetmelik kapsamında, Rektör tarafından verilen diğer görevleri yerine getirir.</a:t>
            </a:r>
          </a:p>
          <a:p>
            <a:pPr marL="0" indent="0">
              <a:buNone/>
            </a:pPr>
            <a:endParaRPr lang="tr-TR" sz="1800" dirty="0"/>
          </a:p>
          <a:p>
            <a:endParaRPr lang="tr-TR" sz="1800" dirty="0">
              <a:solidFill>
                <a:srgbClr val="F9D1A9"/>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1531242982"/>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4478" y="260648"/>
            <a:ext cx="12000656" cy="6095448"/>
          </a:xfrm>
        </p:spPr>
        <p:txBody>
          <a:bodyPr>
            <a:normAutofit fontScale="70000" lnSpcReduction="20000"/>
          </a:bodyPr>
          <a:lstStyle/>
          <a:p>
            <a:pPr marL="0" indent="0">
              <a:buNone/>
            </a:pPr>
            <a:r>
              <a:rPr lang="tr-TR" sz="2800" b="1" dirty="0" smtClean="0">
                <a:solidFill>
                  <a:srgbClr val="FFC000"/>
                </a:solidFill>
              </a:rPr>
              <a:t>   BAP </a:t>
            </a:r>
            <a:r>
              <a:rPr lang="tr-TR" sz="2800" b="1" dirty="0">
                <a:solidFill>
                  <a:srgbClr val="FFC000"/>
                </a:solidFill>
              </a:rPr>
              <a:t>Koordinasyon Birimi Koordinatörü </a:t>
            </a:r>
          </a:p>
          <a:p>
            <a:r>
              <a:rPr lang="tr-TR" sz="2400" b="1" dirty="0">
                <a:solidFill>
                  <a:srgbClr val="F9D1A9"/>
                </a:solidFill>
              </a:rPr>
              <a:t>MADDE 7 - (1) </a:t>
            </a:r>
            <a:r>
              <a:rPr lang="tr-TR" sz="2400" b="1" dirty="0">
                <a:solidFill>
                  <a:schemeClr val="tx1"/>
                </a:solidFill>
              </a:rPr>
              <a:t>BAP Koordinasyon Birimi Koordinatörü, biriminin faaliyetlerinin yükseköğretim kurumu adına yürütülmesinden sorumlu, Rektör tarafından görevlendirilen ve Rektöre karşı sorumlu olan öğretim üyesidir. </a:t>
            </a:r>
          </a:p>
          <a:p>
            <a:pPr marL="0" indent="0">
              <a:buNone/>
            </a:pPr>
            <a:r>
              <a:rPr lang="tr-TR" sz="2800" b="1" dirty="0" smtClean="0">
                <a:solidFill>
                  <a:srgbClr val="FFC000"/>
                </a:solidFill>
              </a:rPr>
              <a:t>    </a:t>
            </a:r>
            <a:r>
              <a:rPr lang="tr-TR" sz="3300" b="1" dirty="0" smtClean="0">
                <a:solidFill>
                  <a:srgbClr val="FFC000"/>
                </a:solidFill>
              </a:rPr>
              <a:t>Koordinatörün görevleri</a:t>
            </a:r>
            <a:endParaRPr lang="tr-TR" sz="3300" b="1" dirty="0">
              <a:solidFill>
                <a:srgbClr val="FFC000"/>
              </a:solidFill>
            </a:endParaRPr>
          </a:p>
          <a:p>
            <a:r>
              <a:rPr lang="tr-TR" sz="2600" b="1" dirty="0">
                <a:solidFill>
                  <a:srgbClr val="F9D1A9"/>
                </a:solidFill>
              </a:rPr>
              <a:t>MADDE 8 – (1) </a:t>
            </a:r>
            <a:r>
              <a:rPr lang="tr-TR" sz="2600" b="1" dirty="0">
                <a:solidFill>
                  <a:schemeClr val="tx1"/>
                </a:solidFill>
              </a:rPr>
              <a:t>Koordinatör aşağıdaki görevleri yerine getirir: </a:t>
            </a:r>
          </a:p>
          <a:p>
            <a:r>
              <a:rPr lang="tr-TR" sz="2600" b="1" dirty="0">
                <a:solidFill>
                  <a:schemeClr val="tx1"/>
                </a:solidFill>
              </a:rPr>
              <a:t>a) BAP Koordinasyon Biriminin program ve faaliyetlerini yönetmelik, yönerge ve Komisyon kararları doğrultusunda düzenlemek ve yürütmek, </a:t>
            </a:r>
          </a:p>
          <a:p>
            <a:r>
              <a:rPr lang="tr-TR" sz="2600" b="1" dirty="0">
                <a:solidFill>
                  <a:schemeClr val="tx1"/>
                </a:solidFill>
              </a:rPr>
              <a:t>b) Projelerle ilgili duyuruları hazırlamak, yazışmaları yapmak, </a:t>
            </a:r>
          </a:p>
          <a:p>
            <a:r>
              <a:rPr lang="tr-TR" sz="2600" b="1" dirty="0">
                <a:solidFill>
                  <a:schemeClr val="tx1"/>
                </a:solidFill>
              </a:rPr>
              <a:t>c) Komisyon toplantıları için gündemi hazırlamak, </a:t>
            </a:r>
          </a:p>
          <a:p>
            <a:r>
              <a:rPr lang="tr-TR" sz="2600" b="1" dirty="0">
                <a:solidFill>
                  <a:schemeClr val="tx1"/>
                </a:solidFill>
              </a:rPr>
              <a:t>ç) Komisyon toplantılarında raportörlük yapmak, </a:t>
            </a:r>
          </a:p>
          <a:p>
            <a:r>
              <a:rPr lang="tr-TR" sz="2600" b="1" dirty="0">
                <a:solidFill>
                  <a:schemeClr val="tx1"/>
                </a:solidFill>
              </a:rPr>
              <a:t>d) Komisyon Başkanının toplantıda bulunmadığı zamanlarda Komisyon Başkanlığına vekâlet etmek,</a:t>
            </a:r>
          </a:p>
          <a:p>
            <a:r>
              <a:rPr lang="tr-TR" sz="2600" b="1" dirty="0">
                <a:solidFill>
                  <a:schemeClr val="tx1"/>
                </a:solidFill>
              </a:rPr>
              <a:t>e) Birim ve Komisyon faaliyetlerinde iletişim ve koordinasyonu sağlamak, </a:t>
            </a:r>
          </a:p>
          <a:p>
            <a:r>
              <a:rPr lang="tr-TR" sz="2600" b="1" dirty="0">
                <a:solidFill>
                  <a:schemeClr val="tx1"/>
                </a:solidFill>
              </a:rPr>
              <a:t>f) Rektör veya Rektörün konuyla ilgili görevlendirdiği Rektör Yardımcısına Komisyon ve Birim çalışmaları hakkında dönemsel yazılı raporlar sunmak, </a:t>
            </a:r>
          </a:p>
          <a:p>
            <a:r>
              <a:rPr lang="tr-TR" sz="2600" b="1" dirty="0">
                <a:solidFill>
                  <a:schemeClr val="tx1"/>
                </a:solidFill>
              </a:rPr>
              <a:t>g) Proje satın alma işlemleri ile ilgili olarak gerçekleştirme görevlisi ve harcama yetkilisi mutemedi görevlendirmek. </a:t>
            </a:r>
          </a:p>
          <a:p>
            <a:endParaRPr lang="tr-TR" b="1" dirty="0">
              <a:solidFill>
                <a:srgbClr val="F9D1A9"/>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2007363079"/>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310" y="116632"/>
            <a:ext cx="12125444" cy="6095448"/>
          </a:xfrm>
        </p:spPr>
        <p:txBody>
          <a:bodyPr>
            <a:normAutofit fontScale="62500" lnSpcReduction="20000"/>
          </a:bodyPr>
          <a:lstStyle/>
          <a:p>
            <a:pPr marL="0" indent="0">
              <a:buNone/>
            </a:pPr>
            <a:r>
              <a:rPr lang="tr-TR" sz="2600" b="1" dirty="0" smtClean="0">
                <a:solidFill>
                  <a:srgbClr val="FFC000"/>
                </a:solidFill>
              </a:rPr>
              <a:t>                                                                             </a:t>
            </a:r>
            <a:r>
              <a:rPr lang="tr-TR" sz="2900" b="1" dirty="0" smtClean="0">
                <a:solidFill>
                  <a:srgbClr val="FFC000"/>
                </a:solidFill>
              </a:rPr>
              <a:t>ÜÇÜNCÜ </a:t>
            </a:r>
            <a:r>
              <a:rPr lang="tr-TR" sz="2900" b="1" dirty="0">
                <a:solidFill>
                  <a:srgbClr val="FFC000"/>
                </a:solidFill>
              </a:rPr>
              <a:t>BÖLÜM </a:t>
            </a:r>
          </a:p>
          <a:p>
            <a:pPr marL="0" indent="0">
              <a:buNone/>
            </a:pPr>
            <a:r>
              <a:rPr lang="tr-TR" sz="2300" b="1" dirty="0" smtClean="0">
                <a:solidFill>
                  <a:srgbClr val="F9D1A9"/>
                </a:solidFill>
              </a:rPr>
              <a:t>    </a:t>
            </a:r>
            <a:r>
              <a:rPr lang="tr-TR" sz="3400" b="1" dirty="0" smtClean="0">
                <a:solidFill>
                  <a:srgbClr val="F9D1A9"/>
                </a:solidFill>
              </a:rPr>
              <a:t>Desteklenecek </a:t>
            </a:r>
            <a:r>
              <a:rPr lang="tr-TR" sz="3400" b="1" dirty="0">
                <a:solidFill>
                  <a:srgbClr val="F9D1A9"/>
                </a:solidFill>
              </a:rPr>
              <a:t>Proje Türleri </a:t>
            </a:r>
            <a:endParaRPr lang="tr-TR" sz="4000" b="1" dirty="0">
              <a:solidFill>
                <a:srgbClr val="F9D1A9"/>
              </a:solidFill>
            </a:endParaRPr>
          </a:p>
          <a:p>
            <a:pPr marL="0" indent="0">
              <a:buNone/>
            </a:pPr>
            <a:r>
              <a:rPr lang="tr-TR" sz="4000" b="1" dirty="0" smtClean="0">
                <a:solidFill>
                  <a:schemeClr val="tx1"/>
                </a:solidFill>
              </a:rPr>
              <a:t>   </a:t>
            </a:r>
            <a:r>
              <a:rPr lang="tr-TR" sz="4000" b="1" dirty="0" smtClean="0">
                <a:solidFill>
                  <a:srgbClr val="FFC000"/>
                </a:solidFill>
              </a:rPr>
              <a:t>Proje </a:t>
            </a:r>
            <a:r>
              <a:rPr lang="tr-TR" sz="4000" b="1" dirty="0">
                <a:solidFill>
                  <a:srgbClr val="FFC000"/>
                </a:solidFill>
              </a:rPr>
              <a:t>türleri </a:t>
            </a:r>
          </a:p>
          <a:p>
            <a:r>
              <a:rPr lang="tr-TR" sz="2900" b="1" dirty="0">
                <a:solidFill>
                  <a:srgbClr val="F9D1A9"/>
                </a:solidFill>
              </a:rPr>
              <a:t>MADDE 9 – (1) </a:t>
            </a:r>
            <a:r>
              <a:rPr lang="tr-TR" sz="2900" b="1" dirty="0">
                <a:solidFill>
                  <a:schemeClr val="tx1"/>
                </a:solidFill>
              </a:rPr>
              <a:t>Bilimsel Araştırma Projesi (BAP) dört kategoride tanımlanmaktadır. Bu kategoriler: Kapsamlı Araştırma Projesi, Lisansüstü Tez Projesi, Bilim İnsanı Yetiştirme Projesi ve Ar-Ge Alt Yapı Projesi şeklindedir. BAP Komisyonu belirtilen bu projelerin kapsamında değişiklik yapabilir ve gerekli gördüklerini uygulamadan kaldırabilir. Yapılan her türlü değişiklik BAP Koordinasyon Birimi’nin web sitesinde kurum personeline duyurulur.</a:t>
            </a:r>
          </a:p>
          <a:p>
            <a:r>
              <a:rPr lang="tr-TR" sz="2900" b="1" dirty="0">
                <a:solidFill>
                  <a:schemeClr val="tx1"/>
                </a:solidFill>
              </a:rPr>
              <a:t>a) Kapsamlı Araştırma Projesi: Tamamlandığında sonuçları ile alanında bilime evrensel veya ulusal ölçülerde katkı yapması, ülkenin teknolojik, ekonomik, sosyal ve kültürel kalkınmasına katkı sağlaması beklenen bilimsel içerikli, yükseköğretim kurumu içi ve/veya dışı, ulusal ve/veya uluslar arası kurum ya da kuruluşların katılımlarıyla da yapılabilecek projelerdir.</a:t>
            </a:r>
          </a:p>
          <a:p>
            <a:r>
              <a:rPr lang="tr-TR" sz="2900" b="1" dirty="0">
                <a:solidFill>
                  <a:schemeClr val="tx1"/>
                </a:solidFill>
              </a:rPr>
              <a:t>b) Lisansüstü Tez Projesi: Lisansüstü tezlerini kapsayan, tez danışmanının yürütücülüğünde öğrencileri ile yürüttükleri araştırma projeleridir.</a:t>
            </a:r>
          </a:p>
          <a:p>
            <a:r>
              <a:rPr lang="tr-TR" sz="2900" b="1" dirty="0">
                <a:solidFill>
                  <a:schemeClr val="tx1"/>
                </a:solidFill>
              </a:rPr>
              <a:t>c) Bilim İnsanı Yetiştirme Projesi: Ülkemizin ihtiyaç duyduğu nitelikli araştırmacıların ve bilim insanlarının yetiştirilmesine katkı sağlamak amacıyla eğitimin ve Ar- Ge kültürünün geliştirilmesine yönelik desteklerdir. Bu kapsamda, Komisyonun tespit edeceği genel not ortalamasına ve diğer kriterlere sahip lisans öğrencilerinin bir ASBÜ öğretim elemanı yürütücü ile  birlikte geliştirecekleri projelerdir. </a:t>
            </a:r>
          </a:p>
          <a:p>
            <a:r>
              <a:rPr lang="tr-TR" sz="2900" b="1" dirty="0">
                <a:solidFill>
                  <a:schemeClr val="tx1"/>
                </a:solidFill>
              </a:rPr>
              <a:t>d) Ar-Ge Alt Yapı Projesi: Üniversitenin araştırma alt yapısının kurulması ve geliştirilmesi amacıyla Üniversitenin öğretim elemanları tarafından geliştirilen projelerdir. Bu kapsamda, bilimsel araştırmaların geliştirilmesi ve uygulanması ile sonuçlarının ölçülmesi ve değerlendirilmesine yönelik yazılımlar, ekipmanlar ve kaynaklar temin edilebilir.</a:t>
            </a:r>
          </a:p>
          <a:p>
            <a:endParaRPr lang="tr-TR" sz="1900" b="1" dirty="0">
              <a:solidFill>
                <a:schemeClr val="tx1"/>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1336194966"/>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36" y="0"/>
            <a:ext cx="12109498" cy="6034013"/>
          </a:xfrm>
        </p:spPr>
        <p:txBody>
          <a:bodyPr>
            <a:normAutofit/>
          </a:bodyPr>
          <a:lstStyle/>
          <a:p>
            <a:pPr marL="0" indent="0">
              <a:buNone/>
            </a:pPr>
            <a:r>
              <a:rPr lang="tr-TR" b="1" dirty="0" smtClean="0">
                <a:solidFill>
                  <a:schemeClr val="tx1"/>
                </a:solidFill>
              </a:rPr>
              <a:t>   </a:t>
            </a:r>
            <a:r>
              <a:rPr lang="tr-TR" sz="2400" b="1" dirty="0" smtClean="0">
                <a:solidFill>
                  <a:srgbClr val="FFC000"/>
                </a:solidFill>
              </a:rPr>
              <a:t>DÖRDÜNCÜ </a:t>
            </a:r>
            <a:r>
              <a:rPr lang="tr-TR" sz="2400" b="1" dirty="0">
                <a:solidFill>
                  <a:srgbClr val="FFC000"/>
                </a:solidFill>
              </a:rPr>
              <a:t>BÖLÜM </a:t>
            </a:r>
          </a:p>
          <a:p>
            <a:pPr marL="0" indent="0">
              <a:buNone/>
            </a:pPr>
            <a:r>
              <a:rPr lang="tr-TR" sz="2400" b="1" dirty="0" smtClean="0">
                <a:solidFill>
                  <a:schemeClr val="tx1"/>
                </a:solidFill>
              </a:rPr>
              <a:t>  </a:t>
            </a:r>
            <a:r>
              <a:rPr lang="tr-TR" sz="2400" b="1" dirty="0" smtClean="0">
                <a:solidFill>
                  <a:srgbClr val="F9D1A9"/>
                </a:solidFill>
              </a:rPr>
              <a:t>Başvuru </a:t>
            </a:r>
            <a:r>
              <a:rPr lang="tr-TR" sz="2400" b="1" dirty="0">
                <a:solidFill>
                  <a:srgbClr val="F9D1A9"/>
                </a:solidFill>
              </a:rPr>
              <a:t>ve Değerlendirme </a:t>
            </a:r>
          </a:p>
          <a:p>
            <a:pPr marL="0" indent="0">
              <a:buNone/>
            </a:pPr>
            <a:r>
              <a:rPr lang="tr-TR" sz="2400" b="1" dirty="0" smtClean="0">
                <a:solidFill>
                  <a:srgbClr val="FFC000"/>
                </a:solidFill>
              </a:rPr>
              <a:t>  Proje </a:t>
            </a:r>
            <a:r>
              <a:rPr lang="tr-TR" sz="2400" b="1" dirty="0">
                <a:solidFill>
                  <a:srgbClr val="FFC000"/>
                </a:solidFill>
              </a:rPr>
              <a:t>başvurusu </a:t>
            </a:r>
          </a:p>
          <a:p>
            <a:r>
              <a:rPr lang="tr-TR" sz="2400" b="1" dirty="0">
                <a:solidFill>
                  <a:srgbClr val="F9D1A9"/>
                </a:solidFill>
              </a:rPr>
              <a:t>MADDE 10 – (1) </a:t>
            </a:r>
            <a:r>
              <a:rPr lang="tr-TR" sz="2400" b="1" dirty="0">
                <a:solidFill>
                  <a:schemeClr val="tx1"/>
                </a:solidFill>
              </a:rPr>
              <a:t>BAP desteklerinden yararlanmak için proje başvuruları, Üniversite öğretim üyeleri ve doktora ya da sanatta yeterlilik eğitimini tamamlamış kurum mensubu araştırmacılar tarafından yapılabilir. </a:t>
            </a:r>
          </a:p>
          <a:p>
            <a:r>
              <a:rPr lang="tr-TR" sz="2400" b="1" dirty="0">
                <a:solidFill>
                  <a:srgbClr val="F9D1A9"/>
                </a:solidFill>
              </a:rPr>
              <a:t>(2) </a:t>
            </a:r>
            <a:r>
              <a:rPr lang="tr-TR" sz="2400" b="1" dirty="0">
                <a:solidFill>
                  <a:schemeClr val="tx1"/>
                </a:solidFill>
              </a:rPr>
              <a:t>Proje başvuruları Ankara Sosyal Bilimler Üniversitesi Proje Süreçleri Yönetim Sistemi kullanılarak gerçekleştirilir. Başvuru koşulları ve başvuruda aranacak özellikler, BAP Koordinasyon Birimi Koordinatörünün, BAP Komisyonunun kararları doğrultusunda hazırlayacağı duyurular ile ilan edilir. </a:t>
            </a:r>
          </a:p>
          <a:p>
            <a:endParaRPr lang="tr-TR" dirty="0">
              <a:solidFill>
                <a:srgbClr val="F9D1A9"/>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3447768160"/>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0109" y="188640"/>
            <a:ext cx="11851782" cy="6168219"/>
          </a:xfrm>
        </p:spPr>
        <p:txBody>
          <a:bodyPr>
            <a:noAutofit/>
          </a:bodyPr>
          <a:lstStyle/>
          <a:p>
            <a:pPr marL="0" indent="0">
              <a:buNone/>
            </a:pPr>
            <a:r>
              <a:rPr lang="tr-TR" sz="1600" b="1" dirty="0" smtClean="0">
                <a:solidFill>
                  <a:srgbClr val="FFC000"/>
                </a:solidFill>
              </a:rPr>
              <a:t>   </a:t>
            </a:r>
            <a:r>
              <a:rPr lang="tr-TR" b="1" dirty="0" smtClean="0">
                <a:solidFill>
                  <a:srgbClr val="FFC000"/>
                </a:solidFill>
              </a:rPr>
              <a:t>Projelerin </a:t>
            </a:r>
            <a:r>
              <a:rPr lang="tr-TR" b="1" dirty="0">
                <a:solidFill>
                  <a:srgbClr val="FFC000"/>
                </a:solidFill>
              </a:rPr>
              <a:t>değerlendirilmesi </a:t>
            </a:r>
          </a:p>
          <a:p>
            <a:r>
              <a:rPr lang="tr-TR" sz="1600" b="1" dirty="0">
                <a:solidFill>
                  <a:srgbClr val="F9D1A9"/>
                </a:solidFill>
              </a:rPr>
              <a:t>MADDE 11 - (1) </a:t>
            </a:r>
            <a:r>
              <a:rPr lang="tr-TR" sz="1600" b="1" dirty="0">
                <a:solidFill>
                  <a:schemeClr val="tx1"/>
                </a:solidFill>
              </a:rPr>
              <a:t>Proje Süreçleri Yönetim Sistemi kullanılarak sunulan proje önerileri, gerekli koşulları sağlayıp sağlamadığının incelenmesi amacıyla BAP Koordinasyon Birimi tarafından ön değerlendirmeye alınır. Ön değerlendirme aşamasında şartları sağlayan proje önerileri, Koordinatör tarafından Komisyon değerlendirmesine sunulur.</a:t>
            </a:r>
          </a:p>
          <a:p>
            <a:r>
              <a:rPr lang="tr-TR" sz="1600" b="1" dirty="0">
                <a:solidFill>
                  <a:srgbClr val="F9D1A9"/>
                </a:solidFill>
              </a:rPr>
              <a:t>(2) </a:t>
            </a:r>
            <a:r>
              <a:rPr lang="tr-TR" sz="1600" b="1" dirty="0">
                <a:solidFill>
                  <a:schemeClr val="tx1"/>
                </a:solidFill>
              </a:rPr>
              <a:t>Değerlendirmeye alınan proje önerileri, proje türü dikkate alınarak Komisyon tarafından doğrudan karara bağlanabilir veya gerekli görülen projeler için sayı ve nitelikleri Komisyon tarafından belirlenen hakemlere gönderilir. Komisyon, gelen hakem raporlarını ve proje ekibinin önceki bilimsel çalışmalarını da dikkate alarak projenin desteklenip desteklenmeyeceğine karar verir. </a:t>
            </a:r>
          </a:p>
          <a:p>
            <a:r>
              <a:rPr lang="tr-TR" sz="1600" b="1" dirty="0">
                <a:solidFill>
                  <a:srgbClr val="F9D1A9"/>
                </a:solidFill>
              </a:rPr>
              <a:t>(3) </a:t>
            </a:r>
            <a:r>
              <a:rPr lang="tr-TR" sz="1600" b="1" dirty="0">
                <a:solidFill>
                  <a:schemeClr val="tx1"/>
                </a:solidFill>
              </a:rPr>
              <a:t>Projelerin değerlendirilmesinde, projenin ülkemizin ve Üniversitenin bilim politikalarına uygunluğu, bilime ve uygulamaya sağlayacağı katkılar, proje yürütücüsünün daha önce yürüttüğü projeleri, yayınları ile bilimsel yayınlarına diğer araştırmacılar tarafından yapılan atıflar da dikkate alınır. </a:t>
            </a:r>
          </a:p>
          <a:p>
            <a:r>
              <a:rPr lang="tr-TR" sz="1600" b="1" dirty="0">
                <a:solidFill>
                  <a:srgbClr val="F9D1A9"/>
                </a:solidFill>
              </a:rPr>
              <a:t>(4) </a:t>
            </a:r>
            <a:r>
              <a:rPr lang="tr-TR" sz="1600" b="1" dirty="0">
                <a:solidFill>
                  <a:schemeClr val="tx1"/>
                </a:solidFill>
              </a:rPr>
              <a:t>Komisyon değerlendirme sürecinin tüm aşamalarında konunun uzmanlarından yardım alabilir. Komisyon, gerekli gördüğü hallerde proje ekibinden konunun uzmanı olan izleyicilere de açık olabilecek sözlü sunumda bulunmalarını isteyebilir. Sözlü sunumun izleyicilere açık olarak yapılacak olması durumunda, izleyicilere gizlilik taahhütnamesi imzalatılır. </a:t>
            </a:r>
          </a:p>
          <a:p>
            <a:r>
              <a:rPr lang="tr-TR" sz="1600" b="1" dirty="0">
                <a:solidFill>
                  <a:srgbClr val="F9D1A9"/>
                </a:solidFill>
              </a:rPr>
              <a:t>(5)</a:t>
            </a:r>
            <a:r>
              <a:rPr lang="tr-TR" sz="1600" b="1" dirty="0">
                <a:solidFill>
                  <a:schemeClr val="tx1"/>
                </a:solidFill>
              </a:rPr>
              <a:t> Komisyon tarafından desteklenmesi uygun bulunan projeler Rektörün onayına sunulur ve Rektörün onayı ile karar kesinleşerek uygulamaya geçilir. </a:t>
            </a:r>
          </a:p>
          <a:p>
            <a:r>
              <a:rPr lang="tr-TR" sz="1600" b="1" dirty="0">
                <a:solidFill>
                  <a:srgbClr val="F9D1A9"/>
                </a:solidFill>
              </a:rPr>
              <a:t>(6) </a:t>
            </a:r>
            <a:r>
              <a:rPr lang="tr-TR" sz="1600" b="1" dirty="0">
                <a:solidFill>
                  <a:schemeClr val="tx1"/>
                </a:solidFill>
              </a:rPr>
              <a:t>Rektörlük her yılın sonunda desteklenen, kapsama alınan, devam eden ve tamamlanan projeler hakkındaki özet bilgileri </a:t>
            </a:r>
            <a:r>
              <a:rPr lang="tr-TR" sz="1600" b="1" dirty="0" err="1">
                <a:solidFill>
                  <a:schemeClr val="tx1"/>
                </a:solidFill>
              </a:rPr>
              <a:t>YÖKSİS’e</a:t>
            </a:r>
            <a:r>
              <a:rPr lang="tr-TR" sz="1600" b="1" dirty="0">
                <a:solidFill>
                  <a:schemeClr val="tx1"/>
                </a:solidFill>
              </a:rPr>
              <a:t> girer. Bu bilgiler yükseköğretim kurumunun internet sayfasından kamuoyuna duyurulur.</a:t>
            </a:r>
          </a:p>
          <a:p>
            <a:pPr marL="0" indent="0">
              <a:buNone/>
            </a:pPr>
            <a:endParaRPr lang="tr-TR" sz="1600" dirty="0"/>
          </a:p>
          <a:p>
            <a:endParaRPr lang="tr-TR" sz="1400" dirty="0">
              <a:solidFill>
                <a:srgbClr val="F9D1A9"/>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565815294"/>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36" y="260648"/>
            <a:ext cx="12186364" cy="5773365"/>
          </a:xfrm>
        </p:spPr>
        <p:txBody>
          <a:bodyPr>
            <a:normAutofit fontScale="92500" lnSpcReduction="20000"/>
          </a:bodyPr>
          <a:lstStyle/>
          <a:p>
            <a:pPr marL="0" indent="0">
              <a:buNone/>
            </a:pPr>
            <a:r>
              <a:rPr lang="tr-TR" sz="2400" b="1" dirty="0" smtClean="0">
                <a:solidFill>
                  <a:srgbClr val="FFC000"/>
                </a:solidFill>
              </a:rPr>
              <a:t>                                                     BEŞİNCİ </a:t>
            </a:r>
            <a:r>
              <a:rPr lang="tr-TR" sz="2400" b="1" dirty="0">
                <a:solidFill>
                  <a:srgbClr val="FFC000"/>
                </a:solidFill>
              </a:rPr>
              <a:t>BÖLÜM </a:t>
            </a:r>
            <a:endParaRPr lang="tr-TR" sz="2400" dirty="0">
              <a:solidFill>
                <a:srgbClr val="FFC000"/>
              </a:solidFill>
            </a:endParaRPr>
          </a:p>
          <a:p>
            <a:pPr marL="0" indent="0">
              <a:buNone/>
            </a:pPr>
            <a:r>
              <a:rPr lang="tr-TR" b="1" dirty="0" smtClean="0">
                <a:solidFill>
                  <a:srgbClr val="F9D1A9"/>
                </a:solidFill>
              </a:rPr>
              <a:t>    </a:t>
            </a:r>
            <a:r>
              <a:rPr lang="tr-TR" sz="2400" b="1" dirty="0" smtClean="0">
                <a:solidFill>
                  <a:srgbClr val="F9D1A9"/>
                </a:solidFill>
              </a:rPr>
              <a:t>Projelerin </a:t>
            </a:r>
            <a:r>
              <a:rPr lang="tr-TR" sz="2400" b="1" dirty="0">
                <a:solidFill>
                  <a:srgbClr val="F9D1A9"/>
                </a:solidFill>
              </a:rPr>
              <a:t>Yürütülmesi, İzlenmesi ve Sonuçlandırılması </a:t>
            </a:r>
          </a:p>
          <a:p>
            <a:pPr marL="0" indent="0">
              <a:buNone/>
            </a:pPr>
            <a:r>
              <a:rPr lang="tr-TR" sz="2400" b="1" dirty="0" smtClean="0">
                <a:solidFill>
                  <a:srgbClr val="FFC000"/>
                </a:solidFill>
              </a:rPr>
              <a:t>    Sözleşme </a:t>
            </a:r>
            <a:r>
              <a:rPr lang="tr-TR" sz="2400" b="1" dirty="0">
                <a:solidFill>
                  <a:srgbClr val="FFC000"/>
                </a:solidFill>
              </a:rPr>
              <a:t>protokolü </a:t>
            </a:r>
          </a:p>
          <a:p>
            <a:r>
              <a:rPr lang="tr-TR" sz="2400" b="1" dirty="0">
                <a:solidFill>
                  <a:srgbClr val="F9D1A9"/>
                </a:solidFill>
              </a:rPr>
              <a:t>MADDE 12 - (1) </a:t>
            </a:r>
            <a:r>
              <a:rPr lang="tr-TR" sz="2400" b="1" dirty="0">
                <a:solidFill>
                  <a:schemeClr val="tx1"/>
                </a:solidFill>
              </a:rPr>
              <a:t>Desteklenmesi uygun görülen projeler için sözleşme protokolü imzalanır. Sözleşme protokolü proje yürütücüsü ile Rektör veya konuyla ilgili görevlendireceği Rektör Yardımcısı tarafından imzalanır. Komisyon gerekli gördüğü proje veya destek türleri için protokolün araştırmacılar tarafından da imzalanmasını isteyebilir. </a:t>
            </a:r>
          </a:p>
          <a:p>
            <a:r>
              <a:rPr lang="tr-TR" sz="2400" b="1" dirty="0">
                <a:solidFill>
                  <a:srgbClr val="F9D1A9"/>
                </a:solidFill>
              </a:rPr>
              <a:t>(2) </a:t>
            </a:r>
            <a:r>
              <a:rPr lang="tr-TR" sz="2400" b="1" dirty="0">
                <a:solidFill>
                  <a:schemeClr val="tx1"/>
                </a:solidFill>
              </a:rPr>
              <a:t>Projelerin başlama tarihi olarak protokolün imzalandığı tarih kabul edilir. </a:t>
            </a:r>
          </a:p>
          <a:p>
            <a:r>
              <a:rPr lang="tr-TR" sz="2400" b="1" dirty="0">
                <a:solidFill>
                  <a:srgbClr val="F9D1A9"/>
                </a:solidFill>
              </a:rPr>
              <a:t>(3)</a:t>
            </a:r>
            <a:r>
              <a:rPr lang="tr-TR" sz="2400" b="1" dirty="0">
                <a:solidFill>
                  <a:schemeClr val="tx1"/>
                </a:solidFill>
              </a:rPr>
              <a:t> Projesi kabul edilen yürütücülerin, proje türüne uygun olarak belirlenerek duyurulan belgeleri ve dokümanları BAP Koordinasyon Birimine teslim etmeleri zorunludur. Bu evrakları teslim edilmeyen projeler için birimce herhangi bir harcama gerçekleştirilmez. </a:t>
            </a:r>
          </a:p>
          <a:p>
            <a:r>
              <a:rPr lang="tr-TR" sz="2400" b="1" dirty="0">
                <a:solidFill>
                  <a:srgbClr val="F9D1A9"/>
                </a:solidFill>
              </a:rPr>
              <a:t>(4)</a:t>
            </a:r>
            <a:r>
              <a:rPr lang="tr-TR" sz="2400" b="1" dirty="0">
                <a:solidFill>
                  <a:schemeClr val="tx1"/>
                </a:solidFill>
              </a:rPr>
              <a:t> Projelerin onaylanmasından sonra yasal bir mazereti olmaksızın iki ay içerisinde sözleşme protokolü imzalamayan ve en geç altı ay içerisinde çalışmaları başlatılmayan projeler iptal edilir. </a:t>
            </a:r>
          </a:p>
          <a:p>
            <a:endParaRPr lang="tr-TR" dirty="0">
              <a:solidFill>
                <a:schemeClr val="tx1"/>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1143633197"/>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36" y="548680"/>
            <a:ext cx="12192000" cy="5762792"/>
          </a:xfrm>
        </p:spPr>
        <p:txBody>
          <a:bodyPr>
            <a:noAutofit/>
          </a:bodyPr>
          <a:lstStyle/>
          <a:p>
            <a:pPr marL="0" indent="0">
              <a:buNone/>
            </a:pPr>
            <a:r>
              <a:rPr lang="tr-TR" sz="1800" b="1" dirty="0" smtClean="0">
                <a:solidFill>
                  <a:schemeClr val="tx1"/>
                </a:solidFill>
              </a:rPr>
              <a:t>    </a:t>
            </a:r>
            <a:r>
              <a:rPr lang="tr-TR" sz="1800" b="1" dirty="0" smtClean="0">
                <a:solidFill>
                  <a:srgbClr val="FFC000"/>
                </a:solidFill>
              </a:rPr>
              <a:t>Ara </a:t>
            </a:r>
            <a:r>
              <a:rPr lang="tr-TR" sz="1800" b="1" dirty="0">
                <a:solidFill>
                  <a:srgbClr val="FFC000"/>
                </a:solidFill>
              </a:rPr>
              <a:t>raporlar </a:t>
            </a:r>
            <a:endParaRPr lang="tr-TR" sz="1800" dirty="0">
              <a:solidFill>
                <a:srgbClr val="FFC000"/>
              </a:solidFill>
            </a:endParaRPr>
          </a:p>
          <a:p>
            <a:r>
              <a:rPr lang="tr-TR" sz="1800" b="1" dirty="0">
                <a:solidFill>
                  <a:srgbClr val="F9D1A9"/>
                </a:solidFill>
              </a:rPr>
              <a:t>MADDE 13 - (1) </a:t>
            </a:r>
            <a:r>
              <a:rPr lang="tr-TR" sz="1800" b="1" dirty="0">
                <a:solidFill>
                  <a:schemeClr val="tx1"/>
                </a:solidFill>
              </a:rPr>
              <a:t>Proje yürütücüleri, proje kapsamında yapılan çalışmaları ve gelişmeleri içeren ara raporları, sözleşme protokolünün imzalandığı tarihinden itibaren altı aylık dönemlerde, duyurulacak formata uygun olarak BAP Koordinasyon Birimine sunmakla yükümlüdür. </a:t>
            </a:r>
          </a:p>
          <a:p>
            <a:r>
              <a:rPr lang="tr-TR" sz="1800" b="1" dirty="0">
                <a:solidFill>
                  <a:srgbClr val="F9D1A9"/>
                </a:solidFill>
              </a:rPr>
              <a:t>(2)</a:t>
            </a:r>
            <a:r>
              <a:rPr lang="tr-TR" sz="1800" b="1" dirty="0">
                <a:solidFill>
                  <a:schemeClr val="tx1"/>
                </a:solidFill>
              </a:rPr>
              <a:t> Ara raporlar Komisyon tarafından değerlendirilir ve izlenir. Komisyon gerekli gördüğü hallerde ara raporları hakem veya konunun uzmanlarından yardım alarak değerlendirmesini yapabilir. </a:t>
            </a:r>
          </a:p>
          <a:p>
            <a:r>
              <a:rPr lang="tr-TR" sz="1800" b="1" dirty="0">
                <a:solidFill>
                  <a:srgbClr val="F9D1A9"/>
                </a:solidFill>
              </a:rPr>
              <a:t>(3)</a:t>
            </a:r>
            <a:r>
              <a:rPr lang="tr-TR" sz="1800" b="1" dirty="0">
                <a:solidFill>
                  <a:schemeClr val="tx1"/>
                </a:solidFill>
              </a:rPr>
              <a:t> Projelerin sonraki dönemleri için mali desteğin devam ettirilmesi BAP Komisyonunun olumlu görüşüne bağlıdır</a:t>
            </a:r>
            <a:r>
              <a:rPr lang="tr-TR" sz="1800" b="1" dirty="0" smtClean="0">
                <a:solidFill>
                  <a:schemeClr val="tx1"/>
                </a:solidFill>
              </a:rPr>
              <a:t>.</a:t>
            </a:r>
            <a:endParaRPr lang="tr-TR" sz="1800" b="1" dirty="0">
              <a:solidFill>
                <a:schemeClr val="tx1"/>
              </a:solidFill>
            </a:endParaRPr>
          </a:p>
          <a:p>
            <a:pPr marL="0" indent="0">
              <a:buNone/>
            </a:pPr>
            <a:r>
              <a:rPr lang="tr-TR" sz="1800" b="1" dirty="0" smtClean="0">
                <a:solidFill>
                  <a:srgbClr val="FFC000"/>
                </a:solidFill>
              </a:rPr>
              <a:t>    Sonuç </a:t>
            </a:r>
            <a:r>
              <a:rPr lang="tr-TR" sz="1800" b="1" dirty="0">
                <a:solidFill>
                  <a:srgbClr val="FFC000"/>
                </a:solidFill>
              </a:rPr>
              <a:t>raporları </a:t>
            </a:r>
          </a:p>
          <a:p>
            <a:r>
              <a:rPr lang="tr-TR" sz="1800" b="1" dirty="0">
                <a:solidFill>
                  <a:srgbClr val="F9D1A9"/>
                </a:solidFill>
              </a:rPr>
              <a:t>MADDE 14 - (1)</a:t>
            </a:r>
            <a:r>
              <a:rPr lang="tr-TR" sz="1800" b="1" dirty="0">
                <a:solidFill>
                  <a:schemeClr val="tx1"/>
                </a:solidFill>
              </a:rPr>
              <a:t> Proje yürütücüsü, protokolde belirtilen bitiş tarihini izleyen 3 ay içerisinde, araştırma sonuçlarını içeren ve BAP Komisyonu tarafından belirlenen formata uygun olarak hazırlanmış Proje Sonuç Raporunu, tez projesi yürütücüsü ise jüri tarafından onaylanmış tezin elektronik ortamdaki nüshasını Proje Süreçleri Yönetim Sistemi üzerinden BAP Koordinasyon Birimine sunar. Ayrıca, var ise proje kapsamında gerçekleştirilmiş yayınlar da sistem üzerinden birime sunulur. </a:t>
            </a:r>
          </a:p>
          <a:p>
            <a:r>
              <a:rPr lang="tr-TR" sz="1800" b="1" dirty="0">
                <a:solidFill>
                  <a:srgbClr val="F9D1A9"/>
                </a:solidFill>
              </a:rPr>
              <a:t>(2)</a:t>
            </a:r>
            <a:r>
              <a:rPr lang="tr-TR" sz="1800" b="1" dirty="0">
                <a:solidFill>
                  <a:schemeClr val="tx1"/>
                </a:solidFill>
              </a:rPr>
              <a:t> Sonuç raporları, BAP Komisyonu tarafından değerlendirilerek projenin başarılı sayılıp sayılmayacağına karar verilir. Komisyon gerekli gördüğü hallerde sonuç raporlarını hakem veya konunun uzmanlarından yardım alarak değerlendirmesini yapabilir.</a:t>
            </a:r>
          </a:p>
          <a:p>
            <a:pPr marL="0" indent="0">
              <a:buNone/>
            </a:pPr>
            <a:endParaRPr lang="tr-TR" sz="1800" dirty="0">
              <a:solidFill>
                <a:schemeClr val="tx1"/>
              </a:solidFill>
            </a:endParaRPr>
          </a:p>
          <a:p>
            <a:endParaRPr lang="tr-TR" sz="1800" dirty="0">
              <a:solidFill>
                <a:schemeClr val="tx1"/>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1222708358"/>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589" y="270980"/>
            <a:ext cx="12181047" cy="5809110"/>
          </a:xfrm>
        </p:spPr>
        <p:txBody>
          <a:bodyPr>
            <a:noAutofit/>
          </a:bodyPr>
          <a:lstStyle/>
          <a:p>
            <a:pPr marL="0" indent="0">
              <a:buNone/>
            </a:pPr>
            <a:r>
              <a:rPr lang="tr-TR" sz="1800" b="1" dirty="0" smtClean="0">
                <a:solidFill>
                  <a:srgbClr val="FFC000"/>
                </a:solidFill>
              </a:rPr>
              <a:t>     </a:t>
            </a:r>
            <a:r>
              <a:rPr lang="tr-TR" b="1" dirty="0" smtClean="0">
                <a:solidFill>
                  <a:srgbClr val="FFC000"/>
                </a:solidFill>
              </a:rPr>
              <a:t>Proje </a:t>
            </a:r>
            <a:r>
              <a:rPr lang="tr-TR" b="1" dirty="0">
                <a:solidFill>
                  <a:srgbClr val="FFC000"/>
                </a:solidFill>
              </a:rPr>
              <a:t>sonuçlarının yayınlanması </a:t>
            </a:r>
          </a:p>
          <a:p>
            <a:r>
              <a:rPr lang="tr-TR" sz="1800" b="1" dirty="0">
                <a:solidFill>
                  <a:srgbClr val="F9D1A9"/>
                </a:solidFill>
              </a:rPr>
              <a:t>MADDE 15 – (1</a:t>
            </a:r>
            <a:r>
              <a:rPr lang="tr-TR" b="1" dirty="0">
                <a:solidFill>
                  <a:srgbClr val="F9D1A9"/>
                </a:solidFill>
              </a:rPr>
              <a:t>) </a:t>
            </a:r>
            <a:r>
              <a:rPr lang="tr-TR" sz="1800" b="1" dirty="0">
                <a:solidFill>
                  <a:schemeClr val="tx1"/>
                </a:solidFill>
              </a:rPr>
              <a:t>BAP Koordinasyon Birimi tarafından desteklenen projeler kapsamında gerçekleştirilen her türlü yayın ve tezlerde, “Bu çalışma Ankara Sosyal Bilimler Üniversitesi Bilimsel Araştırma Projeleri Koordinasyon Birimince Desteklenmiştir. Proje Numarası</a:t>
            </a:r>
            <a:r>
              <a:rPr lang="tr-TR" sz="1800" b="1" dirty="0" smtClean="0">
                <a:solidFill>
                  <a:schemeClr val="tx1"/>
                </a:solidFill>
              </a:rPr>
              <a:t>:…” (“</a:t>
            </a:r>
            <a:r>
              <a:rPr lang="tr-TR" sz="1800" b="1" dirty="0" err="1">
                <a:solidFill>
                  <a:schemeClr val="tx1"/>
                </a:solidFill>
              </a:rPr>
              <a:t>This</a:t>
            </a:r>
            <a:r>
              <a:rPr lang="tr-TR" sz="1800" b="1" dirty="0">
                <a:solidFill>
                  <a:schemeClr val="tx1"/>
                </a:solidFill>
              </a:rPr>
              <a:t> </a:t>
            </a:r>
            <a:r>
              <a:rPr lang="tr-TR" sz="1800" b="1" dirty="0" err="1">
                <a:solidFill>
                  <a:schemeClr val="tx1"/>
                </a:solidFill>
              </a:rPr>
              <a:t>work</a:t>
            </a:r>
            <a:r>
              <a:rPr lang="tr-TR" sz="1800" b="1" dirty="0">
                <a:solidFill>
                  <a:schemeClr val="tx1"/>
                </a:solidFill>
              </a:rPr>
              <a:t> </a:t>
            </a:r>
            <a:r>
              <a:rPr lang="tr-TR" sz="1800" b="1" dirty="0" err="1">
                <a:solidFill>
                  <a:schemeClr val="tx1"/>
                </a:solidFill>
              </a:rPr>
              <a:t>was</a:t>
            </a:r>
            <a:r>
              <a:rPr lang="tr-TR" sz="1800" b="1" dirty="0">
                <a:solidFill>
                  <a:schemeClr val="tx1"/>
                </a:solidFill>
              </a:rPr>
              <a:t> </a:t>
            </a:r>
            <a:r>
              <a:rPr lang="tr-TR" sz="1800" b="1" dirty="0" err="1">
                <a:solidFill>
                  <a:schemeClr val="tx1"/>
                </a:solidFill>
              </a:rPr>
              <a:t>supported</a:t>
            </a:r>
            <a:r>
              <a:rPr lang="tr-TR" sz="1800" b="1" dirty="0">
                <a:solidFill>
                  <a:schemeClr val="tx1"/>
                </a:solidFill>
              </a:rPr>
              <a:t> </a:t>
            </a:r>
            <a:r>
              <a:rPr lang="tr-TR" sz="1800" b="1" dirty="0" err="1">
                <a:solidFill>
                  <a:schemeClr val="tx1"/>
                </a:solidFill>
              </a:rPr>
              <a:t>by</a:t>
            </a:r>
            <a:r>
              <a:rPr lang="tr-TR" sz="1800" b="1" dirty="0">
                <a:solidFill>
                  <a:schemeClr val="tx1"/>
                </a:solidFill>
              </a:rPr>
              <a:t> </a:t>
            </a:r>
            <a:r>
              <a:rPr lang="tr-TR" sz="1800" b="1" dirty="0" err="1">
                <a:solidFill>
                  <a:schemeClr val="tx1"/>
                </a:solidFill>
              </a:rPr>
              <a:t>Research</a:t>
            </a:r>
            <a:r>
              <a:rPr lang="tr-TR" sz="1800" b="1" dirty="0">
                <a:solidFill>
                  <a:schemeClr val="tx1"/>
                </a:solidFill>
              </a:rPr>
              <a:t> </a:t>
            </a:r>
            <a:r>
              <a:rPr lang="tr-TR" sz="1800" b="1" dirty="0" err="1">
                <a:solidFill>
                  <a:schemeClr val="tx1"/>
                </a:solidFill>
              </a:rPr>
              <a:t>Fund</a:t>
            </a:r>
            <a:r>
              <a:rPr lang="tr-TR" sz="1800" b="1" dirty="0">
                <a:solidFill>
                  <a:schemeClr val="tx1"/>
                </a:solidFill>
              </a:rPr>
              <a:t> of </a:t>
            </a:r>
            <a:r>
              <a:rPr lang="tr-TR" sz="1800" b="1" dirty="0" err="1">
                <a:solidFill>
                  <a:schemeClr val="tx1"/>
                </a:solidFill>
              </a:rPr>
              <a:t>the</a:t>
            </a:r>
            <a:r>
              <a:rPr lang="tr-TR" sz="1800" b="1" dirty="0">
                <a:solidFill>
                  <a:schemeClr val="tx1"/>
                </a:solidFill>
              </a:rPr>
              <a:t> </a:t>
            </a:r>
            <a:r>
              <a:rPr lang="tr-TR" sz="1800" b="1" dirty="0" err="1">
                <a:solidFill>
                  <a:schemeClr val="tx1"/>
                </a:solidFill>
              </a:rPr>
              <a:t>Social</a:t>
            </a:r>
            <a:r>
              <a:rPr lang="tr-TR" sz="1800" b="1" dirty="0">
                <a:solidFill>
                  <a:schemeClr val="tx1"/>
                </a:solidFill>
              </a:rPr>
              <a:t> </a:t>
            </a:r>
            <a:r>
              <a:rPr lang="tr-TR" sz="1800" b="1" dirty="0" err="1">
                <a:solidFill>
                  <a:schemeClr val="tx1"/>
                </a:solidFill>
              </a:rPr>
              <a:t>Sciences</a:t>
            </a:r>
            <a:r>
              <a:rPr lang="tr-TR" sz="1800" b="1" dirty="0">
                <a:solidFill>
                  <a:schemeClr val="tx1"/>
                </a:solidFill>
              </a:rPr>
              <a:t> </a:t>
            </a:r>
            <a:r>
              <a:rPr lang="tr-TR" sz="1800" b="1" dirty="0" err="1">
                <a:solidFill>
                  <a:schemeClr val="tx1"/>
                </a:solidFill>
              </a:rPr>
              <a:t>University</a:t>
            </a:r>
            <a:r>
              <a:rPr lang="tr-TR" sz="1800" b="1" dirty="0">
                <a:solidFill>
                  <a:schemeClr val="tx1"/>
                </a:solidFill>
              </a:rPr>
              <a:t> of Ankara. Project </a:t>
            </a:r>
            <a:r>
              <a:rPr lang="tr-TR" sz="1800" b="1" dirty="0" err="1">
                <a:solidFill>
                  <a:schemeClr val="tx1"/>
                </a:solidFill>
              </a:rPr>
              <a:t>Number</a:t>
            </a:r>
            <a:r>
              <a:rPr lang="tr-TR" sz="1800" b="1" dirty="0">
                <a:solidFill>
                  <a:schemeClr val="tx1"/>
                </a:solidFill>
              </a:rPr>
              <a:t>: ….”) şeklinde veya benzer anlama gelecek bir ibarenin bulunması zorunludur. Ayrıca birim tarafından desteklenen projeler kapsamında gerçekleştirilen yayınların bir nüshasının Proje Süreçleri Yönetim Sistemi üzerinden BAP Komisyonuna sunulması da zorunludur. </a:t>
            </a:r>
            <a:endParaRPr lang="tr-TR" b="1" dirty="0">
              <a:solidFill>
                <a:schemeClr val="tx1"/>
              </a:solidFill>
            </a:endParaRPr>
          </a:p>
          <a:p>
            <a:pPr marL="0" indent="0">
              <a:buNone/>
            </a:pPr>
            <a:r>
              <a:rPr lang="tr-TR" sz="2400" b="1" dirty="0" smtClean="0">
                <a:solidFill>
                  <a:srgbClr val="F9D1A9"/>
                </a:solidFill>
              </a:rPr>
              <a:t>    </a:t>
            </a:r>
            <a:r>
              <a:rPr lang="tr-TR" b="1" dirty="0" smtClean="0">
                <a:solidFill>
                  <a:srgbClr val="F9D1A9"/>
                </a:solidFill>
              </a:rPr>
              <a:t>Telif </a:t>
            </a:r>
            <a:r>
              <a:rPr lang="tr-TR" b="1" dirty="0">
                <a:solidFill>
                  <a:srgbClr val="F9D1A9"/>
                </a:solidFill>
              </a:rPr>
              <a:t>ve fikri mülkiyet hakları </a:t>
            </a:r>
            <a:endParaRPr lang="tr-TR" sz="1800" b="1" dirty="0" smtClean="0">
              <a:solidFill>
                <a:srgbClr val="F9D1A9"/>
              </a:solidFill>
            </a:endParaRPr>
          </a:p>
          <a:p>
            <a:r>
              <a:rPr lang="tr-TR" sz="1600" b="1" dirty="0">
                <a:solidFill>
                  <a:srgbClr val="F9D1A9"/>
                </a:solidFill>
              </a:rPr>
              <a:t>MADDE 16 – (1) </a:t>
            </a:r>
            <a:r>
              <a:rPr lang="tr-TR" sz="1600" b="1" dirty="0">
                <a:solidFill>
                  <a:schemeClr val="tx1"/>
                </a:solidFill>
              </a:rPr>
              <a:t>Bilimsel araştırma projeleri birimi tarafından desteklenen projelerden elde edilen bilimsel sonuçların telif hakkı Ankara Sosyal Bilimler Üniversitesi’ne aittir. Bilimsel yayın, kitap ve benzeri eserlerin telif hakları yükseköğretim kurumunun yönetim kurulu kararı ile kısmen veya tamamen eser sahiplerine devredilebilir</a:t>
            </a:r>
            <a:r>
              <a:rPr lang="tr-TR" sz="1600" b="1" dirty="0" smtClean="0">
                <a:solidFill>
                  <a:schemeClr val="tx1"/>
                </a:solidFill>
              </a:rPr>
              <a:t>.</a:t>
            </a:r>
            <a:endParaRPr lang="tr-TR" sz="1600" b="1" dirty="0">
              <a:solidFill>
                <a:schemeClr val="tx1"/>
              </a:solidFill>
            </a:endParaRPr>
          </a:p>
          <a:p>
            <a:pPr marL="0" indent="0">
              <a:buNone/>
            </a:pPr>
            <a:r>
              <a:rPr lang="tr-TR" b="1" dirty="0" smtClean="0">
                <a:solidFill>
                  <a:srgbClr val="F9D1A9"/>
                </a:solidFill>
              </a:rPr>
              <a:t>    Projelerin </a:t>
            </a:r>
            <a:r>
              <a:rPr lang="tr-TR" b="1" dirty="0">
                <a:solidFill>
                  <a:srgbClr val="F9D1A9"/>
                </a:solidFill>
              </a:rPr>
              <a:t>süresi ve sonuçlandırılması </a:t>
            </a:r>
          </a:p>
          <a:p>
            <a:r>
              <a:rPr lang="tr-TR" sz="1600" b="1" dirty="0">
                <a:solidFill>
                  <a:srgbClr val="F9D1A9"/>
                </a:solidFill>
              </a:rPr>
              <a:t>MADDE 17 - (1) </a:t>
            </a:r>
            <a:r>
              <a:rPr lang="tr-TR" sz="1600" b="1" dirty="0">
                <a:solidFill>
                  <a:schemeClr val="tx1"/>
                </a:solidFill>
              </a:rPr>
              <a:t>Proje yürütücülerinin gerekçeli talebi üzerine, Komisyon kararı ile projeler için 1 yıla kadar ek süre verilebilir. </a:t>
            </a:r>
          </a:p>
          <a:p>
            <a:r>
              <a:rPr lang="tr-TR" sz="1800" b="1" dirty="0">
                <a:solidFill>
                  <a:srgbClr val="F9D1A9"/>
                </a:solidFill>
              </a:rPr>
              <a:t>(2)</a:t>
            </a:r>
            <a:r>
              <a:rPr lang="tr-TR" sz="1800" b="1" dirty="0">
                <a:solidFill>
                  <a:schemeClr val="tx1"/>
                </a:solidFill>
              </a:rPr>
              <a:t> Araştırma projeleri ek sürelerde dahil olmak üzere en çok üç yıl içerisinde tamamlanır. Tez projeleri için verilen süreler, yetkili birimler tarafından tezler için verilen yasal ek süreleri kapsayacak şekilde uzatılabilir. Ancak tez projeleri için sağlanacak mali destekler, ilgili lisansüstü eğitim ve öğretim mevzuatında belirlenen normal öğrenim süreleri ile sınırlıdır.</a:t>
            </a:r>
          </a:p>
          <a:p>
            <a:pPr marL="0" indent="0">
              <a:buNone/>
            </a:pPr>
            <a:endParaRPr lang="tr-TR" sz="1400" dirty="0"/>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3388045666"/>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0495" y="60051"/>
            <a:ext cx="12109498" cy="6035397"/>
          </a:xfrm>
        </p:spPr>
        <p:txBody>
          <a:bodyPr>
            <a:normAutofit/>
          </a:bodyPr>
          <a:lstStyle/>
          <a:p>
            <a:pPr marL="0" indent="0">
              <a:buNone/>
            </a:pPr>
            <a:r>
              <a:rPr lang="tr-TR" sz="2400" b="1" dirty="0" smtClean="0">
                <a:solidFill>
                  <a:srgbClr val="FFC000"/>
                </a:solidFill>
              </a:rPr>
              <a:t>   </a:t>
            </a:r>
            <a:r>
              <a:rPr lang="tr-TR" sz="2800" b="1" dirty="0" smtClean="0">
                <a:solidFill>
                  <a:srgbClr val="FFC000"/>
                </a:solidFill>
              </a:rPr>
              <a:t>Projelerin </a:t>
            </a:r>
            <a:r>
              <a:rPr lang="tr-TR" sz="2800" b="1" dirty="0">
                <a:solidFill>
                  <a:srgbClr val="FFC000"/>
                </a:solidFill>
              </a:rPr>
              <a:t>bütçesi ve uygulama esasları </a:t>
            </a:r>
          </a:p>
          <a:p>
            <a:r>
              <a:rPr lang="tr-TR" sz="2400" b="1" dirty="0">
                <a:solidFill>
                  <a:srgbClr val="F9D1A9"/>
                </a:solidFill>
              </a:rPr>
              <a:t>MADDE 18 - (1) </a:t>
            </a:r>
            <a:r>
              <a:rPr lang="tr-TR" sz="2400" b="1" dirty="0">
                <a:solidFill>
                  <a:schemeClr val="tx1"/>
                </a:solidFill>
              </a:rPr>
              <a:t>Proje türlerine göre sağlanacak destek miktarları her yıl Komisyon tarafından belirlenerek ilan edilir. Komisyon, bilgisayar, yazıcı, kırtasiye, fotokopi, seyahat ve benzeri yaygın olarak gerçekleştirilen talepler için sınırlama getirebilir. </a:t>
            </a:r>
          </a:p>
          <a:p>
            <a:r>
              <a:rPr lang="tr-TR" sz="2400" b="1" dirty="0">
                <a:solidFill>
                  <a:srgbClr val="F9D1A9"/>
                </a:solidFill>
              </a:rPr>
              <a:t>(2) </a:t>
            </a:r>
            <a:r>
              <a:rPr lang="tr-TR" sz="2400" b="1" dirty="0">
                <a:solidFill>
                  <a:schemeClr val="tx1"/>
                </a:solidFill>
              </a:rPr>
              <a:t>Projeler esas olarak Komisyon tarafından kabul edilen bütçe ve harcama planına göre tamamlanır. Gerekli durumlarda harcama planı değişiklikleri proje yürütücüsünün gerekçeli talebi üzerine Komisyon tarafından karara bağlanır. Proje yürütücüsünün gerekçeli talebi üzerine, Komisyon kararı ile projeler için ek kaynak sağlanabilir. Projeler için verilebilecek ek bütçe proje bütçesinin en fazla %50’si kadar olabilir. </a:t>
            </a:r>
          </a:p>
          <a:p>
            <a:pPr marL="0" indent="0">
              <a:buNone/>
            </a:pPr>
            <a:endParaRPr lang="tr-TR" dirty="0">
              <a:solidFill>
                <a:srgbClr val="F9D1A9"/>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828167954"/>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433" y="188640"/>
            <a:ext cx="12115134" cy="6003878"/>
          </a:xfrm>
        </p:spPr>
        <p:txBody>
          <a:bodyPr>
            <a:noAutofit/>
          </a:bodyPr>
          <a:lstStyle/>
          <a:p>
            <a:pPr marL="0" indent="0">
              <a:buNone/>
            </a:pPr>
            <a:r>
              <a:rPr lang="tr-TR" sz="1600" b="1" dirty="0" smtClean="0">
                <a:solidFill>
                  <a:srgbClr val="FFC000"/>
                </a:solidFill>
              </a:rPr>
              <a:t>                                                                             </a:t>
            </a:r>
            <a:r>
              <a:rPr lang="tr-TR" sz="1800" b="1" dirty="0" smtClean="0">
                <a:solidFill>
                  <a:srgbClr val="FFC000"/>
                </a:solidFill>
              </a:rPr>
              <a:t>ALTINCI </a:t>
            </a:r>
            <a:r>
              <a:rPr lang="tr-TR" sz="1800" b="1" dirty="0">
                <a:solidFill>
                  <a:srgbClr val="FFC000"/>
                </a:solidFill>
              </a:rPr>
              <a:t>BÖLÜM </a:t>
            </a:r>
          </a:p>
          <a:p>
            <a:r>
              <a:rPr lang="tr-TR" sz="2400" b="1" dirty="0">
                <a:solidFill>
                  <a:srgbClr val="FFC000"/>
                </a:solidFill>
              </a:rPr>
              <a:t>Genel Hükümler ve Yaptırımlar </a:t>
            </a:r>
          </a:p>
          <a:p>
            <a:pPr marL="0" indent="0">
              <a:buNone/>
            </a:pPr>
            <a:r>
              <a:rPr lang="tr-TR" sz="1800" b="1" dirty="0" smtClean="0">
                <a:solidFill>
                  <a:srgbClr val="F9D1A9"/>
                </a:solidFill>
              </a:rPr>
              <a:t>     Genel </a:t>
            </a:r>
            <a:r>
              <a:rPr lang="tr-TR" sz="1800" b="1" dirty="0">
                <a:solidFill>
                  <a:srgbClr val="F9D1A9"/>
                </a:solidFill>
              </a:rPr>
              <a:t>hükümler </a:t>
            </a:r>
          </a:p>
          <a:p>
            <a:r>
              <a:rPr lang="tr-TR" sz="1800" b="1" dirty="0">
                <a:solidFill>
                  <a:srgbClr val="F9D1A9"/>
                </a:solidFill>
              </a:rPr>
              <a:t>MADDE 19 - (1) </a:t>
            </a:r>
            <a:r>
              <a:rPr lang="tr-TR" sz="1800" b="1" dirty="0">
                <a:solidFill>
                  <a:schemeClr val="tx1"/>
                </a:solidFill>
              </a:rPr>
              <a:t>Projeler için BAP Koordinasyon Birimince sağlanan makine, teçhizat ve donanımların mülkiyeti birime aittir. Söz konusu makine-teçhizatlar, ilgili proje tamamlanıncaya kadar proje yürütücülerinin kontrol ve kullanımındadır; bunların korunmasından, bakım ve onarımından proje yürütücüleri sorumludur. Tamamlanan projelere ait, özellik arz eden makine ve teçhizatlar ise ihtiyaç duyan Üniversite Araştırmacılarının kullanımına açıktır. BAP Komisyonu, bu tür makine ve teçhizatla ilgili olarak, ortak bir alanda kullanıma sunulmaları, başka projelerde kullanılmak üzere geri alınmaları veya gerekli göreceği diğer tasarruflarda bulunmaya yetkilidir. </a:t>
            </a:r>
          </a:p>
          <a:p>
            <a:r>
              <a:rPr lang="tr-TR" sz="1800" b="1" dirty="0">
                <a:solidFill>
                  <a:srgbClr val="F9D1A9"/>
                </a:solidFill>
              </a:rPr>
              <a:t>(2)</a:t>
            </a:r>
            <a:r>
              <a:rPr lang="tr-TR" sz="1800" b="1" dirty="0">
                <a:solidFill>
                  <a:schemeClr val="tx1"/>
                </a:solidFill>
              </a:rPr>
              <a:t> Kitap alımı isteği bulunan projelerde, istenilen kitapların projenin materyali olması ve Üniversite Kütüphane ve Dokümantasyon Daire Başkanlığı tarafından ilgili kitapların kütüphanede bulunmadığının tespiti zorunludur. Alınan kitaplar, alım aşamasında Üniversite Kütüphanesine demirbaş olarak kayıt edilir. </a:t>
            </a:r>
          </a:p>
          <a:p>
            <a:r>
              <a:rPr lang="tr-TR" sz="1800" b="1" dirty="0">
                <a:solidFill>
                  <a:srgbClr val="F9D1A9"/>
                </a:solidFill>
              </a:rPr>
              <a:t>(3) </a:t>
            </a:r>
            <a:r>
              <a:rPr lang="tr-TR" sz="1800" b="1" dirty="0">
                <a:solidFill>
                  <a:schemeClr val="tx1"/>
                </a:solidFill>
              </a:rPr>
              <a:t>Proje yürütücüsü, projeye ait tüm kayıt ve verileri projenin sonuçlandığı tarihten itibaren 5 yıl süreyle saklamak zorundadır.</a:t>
            </a:r>
          </a:p>
          <a:p>
            <a:r>
              <a:rPr lang="tr-TR" sz="1800" b="1" dirty="0">
                <a:solidFill>
                  <a:srgbClr val="F9D1A9"/>
                </a:solidFill>
              </a:rPr>
              <a:t>(4)</a:t>
            </a:r>
            <a:r>
              <a:rPr lang="tr-TR" sz="1800" b="1" dirty="0">
                <a:solidFill>
                  <a:schemeClr val="tx1"/>
                </a:solidFill>
              </a:rPr>
              <a:t> Komisyon, gerekli gördüğü hallerde veya proje yürütücüsünün gerekçeli talebini yerinde bulması durumunda proje ekibinde değişiklik yapabilir. Sağlık sorunu veya önceden öngörülmeyen zorunlu hallerde Komisyon, projenin normal süresinden sayılmamak üzere çalışmayı 6 aya kadar askıya alabilir. </a:t>
            </a:r>
          </a:p>
          <a:p>
            <a:pPr marL="0" indent="0">
              <a:buNone/>
            </a:pPr>
            <a:endParaRPr lang="tr-TR" sz="1400" dirty="0"/>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2464360922"/>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36" y="-171400"/>
            <a:ext cx="12109498" cy="6206797"/>
          </a:xfrm>
        </p:spPr>
        <p:txBody>
          <a:bodyPr>
            <a:normAutofit/>
          </a:bodyPr>
          <a:lstStyle/>
          <a:p>
            <a:pPr marL="0" indent="0" algn="ctr">
              <a:buNone/>
            </a:pPr>
            <a:r>
              <a:rPr lang="tr-TR" sz="4000" b="1" dirty="0" smtClean="0">
                <a:solidFill>
                  <a:schemeClr val="tx1"/>
                </a:solidFill>
              </a:rPr>
              <a:t>    </a:t>
            </a:r>
            <a:r>
              <a:rPr lang="tr-TR" sz="4000" b="1" dirty="0" smtClean="0">
                <a:solidFill>
                  <a:srgbClr val="FFC000"/>
                </a:solidFill>
              </a:rPr>
              <a:t>ANKARA </a:t>
            </a:r>
            <a:r>
              <a:rPr lang="tr-TR" sz="4000" b="1" dirty="0">
                <a:solidFill>
                  <a:srgbClr val="FFC000"/>
                </a:solidFill>
              </a:rPr>
              <a:t>SOSYAL BİLİMLER </a:t>
            </a:r>
            <a:r>
              <a:rPr lang="tr-TR" sz="4000" b="1" dirty="0" smtClean="0">
                <a:solidFill>
                  <a:srgbClr val="FFC000"/>
                </a:solidFill>
              </a:rPr>
              <a:t>ÜNİVERSİTESİ </a:t>
            </a:r>
            <a:endParaRPr lang="tr-TR" sz="4000" dirty="0" smtClean="0">
              <a:solidFill>
                <a:srgbClr val="FFC000"/>
              </a:solidFill>
            </a:endParaRPr>
          </a:p>
          <a:p>
            <a:pPr marL="0" indent="0" algn="ctr">
              <a:buNone/>
            </a:pPr>
            <a:r>
              <a:rPr lang="tr-TR" sz="4000" b="1" dirty="0" smtClean="0">
                <a:solidFill>
                  <a:srgbClr val="FFC000"/>
                </a:solidFill>
              </a:rPr>
              <a:t>   BİLİMSEL ARAŞTIRMA PROJELERİ YÖNERGESİ</a:t>
            </a:r>
            <a:endParaRPr lang="tr-TR" sz="4000" dirty="0" smtClean="0">
              <a:solidFill>
                <a:srgbClr val="FFC000"/>
              </a:solidFill>
            </a:endParaRPr>
          </a:p>
          <a:p>
            <a:pPr algn="ctr"/>
            <a:endParaRPr lang="tr-TR" sz="4000" dirty="0">
              <a:solidFill>
                <a:srgbClr val="FFC000"/>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3714466725"/>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12115134" cy="5832648"/>
          </a:xfrm>
        </p:spPr>
        <p:txBody>
          <a:bodyPr>
            <a:normAutofit/>
          </a:bodyPr>
          <a:lstStyle/>
          <a:p>
            <a:pPr marL="0" indent="0">
              <a:buNone/>
            </a:pPr>
            <a:r>
              <a:rPr lang="tr-TR" b="1" dirty="0" smtClean="0">
                <a:solidFill>
                  <a:srgbClr val="F9D1A9"/>
                </a:solidFill>
              </a:rPr>
              <a:t>   </a:t>
            </a:r>
            <a:r>
              <a:rPr lang="tr-TR" b="1" dirty="0" smtClean="0">
                <a:solidFill>
                  <a:srgbClr val="FFC000"/>
                </a:solidFill>
              </a:rPr>
              <a:t>Yaptırımlar </a:t>
            </a:r>
            <a:endParaRPr lang="tr-TR" b="1" dirty="0">
              <a:solidFill>
                <a:srgbClr val="FFC000"/>
              </a:solidFill>
            </a:endParaRPr>
          </a:p>
          <a:p>
            <a:r>
              <a:rPr lang="tr-TR" b="1" dirty="0">
                <a:solidFill>
                  <a:srgbClr val="F9D1A9"/>
                </a:solidFill>
              </a:rPr>
              <a:t>MADDE 20 - (1) </a:t>
            </a:r>
            <a:r>
              <a:rPr lang="tr-TR" b="1" dirty="0">
                <a:solidFill>
                  <a:schemeClr val="tx1"/>
                </a:solidFill>
              </a:rPr>
              <a:t>Projeler yürütülürken veya bitiminden sonra, bilimsel etiğe aykırılığa veya mali kaynakların etik ilkelere aykırı kullanıldığına yönelik bulgulara ulaşılırsa proje yürütücüsünden ve gerekirse araştırmacılarından yedi gün içinde yazılı açıklaması vermesi istenir. Yazılı açıklamanın ve bütün bulguların BAP Komisyonu tarafından incelenmesi sonucunda etiğe aykırılık saptanırsa aşağıdaki yaptırımlar uygulanır: </a:t>
            </a:r>
          </a:p>
          <a:p>
            <a:r>
              <a:rPr lang="tr-TR" b="1" dirty="0">
                <a:solidFill>
                  <a:schemeClr val="tx1"/>
                </a:solidFill>
              </a:rPr>
              <a:t>a) Yürütülmekte olan proje BAP Komisyonu kararı ile iptal edilir, </a:t>
            </a:r>
          </a:p>
          <a:p>
            <a:r>
              <a:rPr lang="tr-TR" b="1" dirty="0">
                <a:solidFill>
                  <a:schemeClr val="tx1"/>
                </a:solidFill>
              </a:rPr>
              <a:t>b) Proje kapsamında satın alınan demirbaşlardan bir problemi veya arızası olmayan ve kullanılabilir durumda olanlar geri alınır. Aksi takdirde bu demirbaşların bedelleri de dahil olmak üzere, diğer tüm harcamaların bedelleri yasal faizi ile birlikte proje yürütücüsünden geri alınır. </a:t>
            </a:r>
          </a:p>
          <a:p>
            <a:r>
              <a:rPr lang="tr-TR" b="1" dirty="0">
                <a:solidFill>
                  <a:schemeClr val="tx1"/>
                </a:solidFill>
              </a:rPr>
              <a:t>c) Proje ekibindeki, etik kurallara aykırı durumları gerçekleştiren kişi ya da kişiler 5 yıl süre ile herhangi bir proje desteğinden yararlanamaz. </a:t>
            </a:r>
          </a:p>
          <a:p>
            <a:r>
              <a:rPr lang="tr-TR" b="1" dirty="0">
                <a:solidFill>
                  <a:schemeClr val="tx1"/>
                </a:solidFill>
              </a:rPr>
              <a:t>ç) BAP Komisyonu, konunun Üniversite Etik Kurulunda görüşülmesi ve/veya yasal işlem yapılması hususunda Rektöre görüş bildirebilir. </a:t>
            </a:r>
          </a:p>
          <a:p>
            <a:endParaRPr lang="tr-TR" b="1" dirty="0">
              <a:solidFill>
                <a:schemeClr val="tx1"/>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2037636673"/>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96688" y="0"/>
            <a:ext cx="12480032" cy="6095448"/>
          </a:xfrm>
        </p:spPr>
        <p:txBody>
          <a:bodyPr>
            <a:noAutofit/>
          </a:bodyPr>
          <a:lstStyle/>
          <a:p>
            <a:r>
              <a:rPr lang="tr-TR" sz="2400" b="1" dirty="0">
                <a:solidFill>
                  <a:srgbClr val="F9D1A9"/>
                </a:solidFill>
              </a:rPr>
              <a:t>(2) </a:t>
            </a:r>
            <a:r>
              <a:rPr lang="tr-TR" sz="2400" b="1" dirty="0">
                <a:solidFill>
                  <a:schemeClr val="tx1"/>
                </a:solidFill>
              </a:rPr>
              <a:t>Komisyon gerekli gördüğü hallerde proje çalışmasını doğrudan inceleyebilir veya konunun uzmanlarına inceletebilir. Aşağıdaki durumlarda, projeler Komisyon kararı ile iptal edilerek, proje kapsamında satın alınan demirbaşlardan bir problemi veya arızası olmayan ve kullanılabilir durumda olanlar geri alınır. Aksi takdirde bu demirbaşların bedelleri de dahil olmak üzere, diğer tüm harcamaların bedelleri yasal faizi ile birlikte proje yürütücüsünden geri alınır. Ayrıca kusuru bulunması nedeniyle projenin iptal edilmesine neden olan araştırmacılar 3 yıl süre ile BAP desteklerinden faydalandırılmaz. </a:t>
            </a:r>
          </a:p>
          <a:p>
            <a:r>
              <a:rPr lang="tr-TR" sz="2400" b="1" dirty="0">
                <a:solidFill>
                  <a:schemeClr val="tx1"/>
                </a:solidFill>
              </a:rPr>
              <a:t>a) Projenin proje ekibinin kusuru veya ihmali nedeniyle başvuruda öngörülen gelişmeyi göstermemesi veya amaca uygun olarak yürütülmemesi, </a:t>
            </a:r>
          </a:p>
          <a:p>
            <a:r>
              <a:rPr lang="tr-TR" sz="2400" b="1" dirty="0">
                <a:solidFill>
                  <a:schemeClr val="tx1"/>
                </a:solidFill>
              </a:rPr>
              <a:t>b) Proje yürütücüsünün, görevini Komisyon tarafından onaylanan bir araştırmacıya devretmeden projeden ayrılması. </a:t>
            </a:r>
          </a:p>
          <a:p>
            <a:pPr marL="0" indent="0">
              <a:buNone/>
            </a:pPr>
            <a:endParaRPr lang="tr-TR" sz="2800" b="1" dirty="0">
              <a:solidFill>
                <a:schemeClr val="tx1"/>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65535337"/>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8696" y="-99392"/>
            <a:ext cx="12283830" cy="6709469"/>
          </a:xfrm>
        </p:spPr>
        <p:txBody>
          <a:bodyPr>
            <a:normAutofit fontScale="62500" lnSpcReduction="20000"/>
          </a:bodyPr>
          <a:lstStyle/>
          <a:p>
            <a:r>
              <a:rPr lang="tr-TR" sz="3200" b="1" dirty="0">
                <a:solidFill>
                  <a:srgbClr val="F9D1A9"/>
                </a:solidFill>
              </a:rPr>
              <a:t>(3)</a:t>
            </a:r>
            <a:r>
              <a:rPr lang="tr-TR" sz="3200" b="1" dirty="0">
                <a:solidFill>
                  <a:schemeClr val="tx1"/>
                </a:solidFill>
              </a:rPr>
              <a:t> BAP Komisyonu, aşağıdaki durumlarda projenin içeriğinden düzeltme yapılmasına, proje ekibinde değişiklik yapılmasına veya projenin iptal edilmesine karar verebilir. Aşağıdaki nedenlerle projenin iptal edilmesi durumunda satın alınan tüm mal ve malzemeler BAP Koordinasyon Birimine iade edilir. Bu malzemeler diğer araştırmalarda kullanılmak üzere BAP Komisyonu tarafından uygun görülen birim veya bölümlere verilebilir. </a:t>
            </a:r>
          </a:p>
          <a:p>
            <a:r>
              <a:rPr lang="tr-TR" sz="3200" b="1" dirty="0">
                <a:solidFill>
                  <a:schemeClr val="tx1"/>
                </a:solidFill>
              </a:rPr>
              <a:t>a) Projenin araştırmacıların sağlık sorunları veya yasal zorunluluklar nedeniyle yürütülemez hale gelmesi, </a:t>
            </a:r>
          </a:p>
          <a:p>
            <a:r>
              <a:rPr lang="tr-TR" sz="3200" b="1" dirty="0">
                <a:solidFill>
                  <a:schemeClr val="tx1"/>
                </a:solidFill>
              </a:rPr>
              <a:t>b) Tez projeleri için ilgili lisansüstü öğrenim öğrencisinin eğitimini bırakması nedeniyle çalışmanın yürütülemez hale gelmesi, </a:t>
            </a:r>
          </a:p>
          <a:p>
            <a:r>
              <a:rPr lang="tr-TR" sz="3200" b="1" dirty="0">
                <a:solidFill>
                  <a:schemeClr val="tx1"/>
                </a:solidFill>
              </a:rPr>
              <a:t>c) Proje ekibindeki araştırmacıların çoğunluğunun Üniversite ile ilişiğinin kesilmesi nedeniyle çalışmanın yürütülemez hale gelmesi, </a:t>
            </a:r>
          </a:p>
          <a:p>
            <a:r>
              <a:rPr lang="tr-TR" sz="3200" b="1" dirty="0">
                <a:solidFill>
                  <a:schemeClr val="tx1"/>
                </a:solidFill>
              </a:rPr>
              <a:t>ç) Proje ekibinin ihmali olmaksızın ortaya çıkan ve BAP Komisyonu tarafından uygun görülen diğer zorunlu nedenlerle çalışmanın yürütülemez hale gelmesi.</a:t>
            </a:r>
          </a:p>
          <a:p>
            <a:r>
              <a:rPr lang="tr-TR" sz="3200" b="1" dirty="0">
                <a:solidFill>
                  <a:srgbClr val="F9D1A9"/>
                </a:solidFill>
              </a:rPr>
              <a:t>(4)</a:t>
            </a:r>
            <a:r>
              <a:rPr lang="tr-TR" sz="3200" b="1" dirty="0">
                <a:solidFill>
                  <a:schemeClr val="tx1"/>
                </a:solidFill>
              </a:rPr>
              <a:t> Proje ara raporunun, Komisyonca kabul edilen bir mazeret gösterilmeden 1 aydan fazla geciktirilmesi durumunda, rapor teslim edilinceye kadar proje yürütücülerinin yürütmekte olduğu tüm projelere ait işlemler durdurulur. Yapılan uyarıya rağmen 15 gün içerisinde ara raporun verilmemesi durumunda ise proje çalışması iptal edilerek, proje kapsamında satın alınan demirbaşlardan bir problemi veya arızası olmayan ve kullanılabilir durumda olanlar geri alınır. Aksi takdirde bu demirbaşların bedelleri de dahil olmak üzere, diğer tüm harcamaların bedelleri yasal faizi ile birlikte proje yürütücüsünden geri alınır. Ayrıca proje yürütücüsü 2 yıl süre ile BAP desteklerinden faydalandırılmaz. </a:t>
            </a:r>
          </a:p>
          <a:p>
            <a:endParaRPr lang="tr-TR" sz="2900" b="1" dirty="0">
              <a:solidFill>
                <a:schemeClr val="tx1"/>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2572305370"/>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36" y="0"/>
            <a:ext cx="12109498" cy="6034013"/>
          </a:xfrm>
        </p:spPr>
        <p:txBody>
          <a:bodyPr>
            <a:normAutofit/>
          </a:bodyPr>
          <a:lstStyle/>
          <a:p>
            <a:r>
              <a:rPr lang="tr-TR" sz="2400" b="1" dirty="0">
                <a:solidFill>
                  <a:schemeClr val="tx1"/>
                </a:solidFill>
              </a:rPr>
              <a:t>(5) Proje sonuç raporunu süresi içinde sunmayan proje yürütücülerinin yürütmekte olduğu tüm projelere ait işlemler rapor teslim edilinceye kadar durdurulur. Yapılan uyarıya rağmen 15 gün içerisinde sonuç raporunun teslim edilmemesi durumunda ise, proje yürütücüsüne, sonuç raporunun sunularak Komisyonda karara bağlandığı tarihten itibaren 1 yıl süre ile yeni bir proje desteği verilmez.</a:t>
            </a:r>
          </a:p>
          <a:p>
            <a:r>
              <a:rPr lang="tr-TR" sz="2400" b="1" dirty="0">
                <a:solidFill>
                  <a:schemeClr val="tx1"/>
                </a:solidFill>
              </a:rPr>
              <a:t>(6) Sonuç raporu yetersiz bulunan proje yürütücüsüne 3 yıl süre ile herhangi bir türde yeni bir proje desteği verilmez. Ancak, sonuç raporu yetersiz bulunan projeler için, proje yürütücülerinin talepte bulunması ve Komisyonun uygun bulması durumunda, bazı çalışmaların yeniden yapılabilmesi veya sonuç raporunun yeniden düzenlenmesi için ek süre verilebilir. Ancak, bu süre ile var ise daha önce verilmiş olan ek sürenin toplamı, bir yıldan fazla olamaz. </a:t>
            </a:r>
          </a:p>
          <a:p>
            <a:endParaRPr lang="tr-TR" sz="2400" b="1" dirty="0">
              <a:solidFill>
                <a:schemeClr val="tx1"/>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1871667628"/>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836712"/>
            <a:ext cx="12109498" cy="5472608"/>
          </a:xfrm>
        </p:spPr>
        <p:txBody>
          <a:bodyPr>
            <a:noAutofit/>
          </a:bodyPr>
          <a:lstStyle/>
          <a:p>
            <a:r>
              <a:rPr lang="tr-TR" b="1" dirty="0">
                <a:solidFill>
                  <a:schemeClr val="tx1"/>
                </a:solidFill>
              </a:rPr>
              <a:t>(7) BAP Birimince desteklenen projeler kapsamında gerçekleştirilen her türlü yayın ve tezde “Bu çalışma Ankara Sosyal Bilimler Üniversitesi Bilimsel Araştırma Projeleri Koordinasyon Birimince Desteklenmiştir. Proje Numarası: ….” (“</a:t>
            </a:r>
            <a:r>
              <a:rPr lang="tr-TR" b="1" dirty="0" err="1">
                <a:solidFill>
                  <a:schemeClr val="tx1"/>
                </a:solidFill>
              </a:rPr>
              <a:t>This</a:t>
            </a:r>
            <a:r>
              <a:rPr lang="tr-TR" b="1" dirty="0">
                <a:solidFill>
                  <a:schemeClr val="tx1"/>
                </a:solidFill>
              </a:rPr>
              <a:t> </a:t>
            </a:r>
            <a:r>
              <a:rPr lang="tr-TR" b="1" dirty="0" err="1">
                <a:solidFill>
                  <a:schemeClr val="tx1"/>
                </a:solidFill>
              </a:rPr>
              <a:t>work</a:t>
            </a:r>
            <a:r>
              <a:rPr lang="tr-TR" b="1" dirty="0">
                <a:solidFill>
                  <a:schemeClr val="tx1"/>
                </a:solidFill>
              </a:rPr>
              <a:t> </a:t>
            </a:r>
            <a:r>
              <a:rPr lang="tr-TR" b="1" dirty="0" err="1">
                <a:solidFill>
                  <a:schemeClr val="tx1"/>
                </a:solidFill>
              </a:rPr>
              <a:t>was</a:t>
            </a:r>
            <a:r>
              <a:rPr lang="tr-TR" b="1" dirty="0">
                <a:solidFill>
                  <a:schemeClr val="tx1"/>
                </a:solidFill>
              </a:rPr>
              <a:t> </a:t>
            </a:r>
            <a:r>
              <a:rPr lang="tr-TR" b="1" dirty="0" err="1">
                <a:solidFill>
                  <a:schemeClr val="tx1"/>
                </a:solidFill>
              </a:rPr>
              <a:t>supported</a:t>
            </a:r>
            <a:r>
              <a:rPr lang="tr-TR" b="1" dirty="0">
                <a:solidFill>
                  <a:schemeClr val="tx1"/>
                </a:solidFill>
              </a:rPr>
              <a:t> </a:t>
            </a:r>
            <a:r>
              <a:rPr lang="tr-TR" b="1" dirty="0" err="1">
                <a:solidFill>
                  <a:schemeClr val="tx1"/>
                </a:solidFill>
              </a:rPr>
              <a:t>by</a:t>
            </a:r>
            <a:r>
              <a:rPr lang="tr-TR" b="1" dirty="0">
                <a:solidFill>
                  <a:schemeClr val="tx1"/>
                </a:solidFill>
              </a:rPr>
              <a:t> </a:t>
            </a:r>
            <a:r>
              <a:rPr lang="tr-TR" b="1" dirty="0" err="1">
                <a:solidFill>
                  <a:schemeClr val="tx1"/>
                </a:solidFill>
              </a:rPr>
              <a:t>Research</a:t>
            </a:r>
            <a:r>
              <a:rPr lang="tr-TR" b="1" dirty="0">
                <a:solidFill>
                  <a:schemeClr val="tx1"/>
                </a:solidFill>
              </a:rPr>
              <a:t> </a:t>
            </a:r>
            <a:r>
              <a:rPr lang="tr-TR" b="1" dirty="0" err="1">
                <a:solidFill>
                  <a:schemeClr val="tx1"/>
                </a:solidFill>
              </a:rPr>
              <a:t>Fund</a:t>
            </a:r>
            <a:r>
              <a:rPr lang="tr-TR" b="1" dirty="0">
                <a:solidFill>
                  <a:schemeClr val="tx1"/>
                </a:solidFill>
              </a:rPr>
              <a:t> of </a:t>
            </a:r>
            <a:r>
              <a:rPr lang="tr-TR" b="1" dirty="0" err="1">
                <a:solidFill>
                  <a:schemeClr val="tx1"/>
                </a:solidFill>
              </a:rPr>
              <a:t>the</a:t>
            </a:r>
            <a:r>
              <a:rPr lang="tr-TR" b="1" dirty="0">
                <a:solidFill>
                  <a:schemeClr val="tx1"/>
                </a:solidFill>
              </a:rPr>
              <a:t> </a:t>
            </a:r>
            <a:r>
              <a:rPr lang="tr-TR" b="1" dirty="0" err="1">
                <a:solidFill>
                  <a:schemeClr val="tx1"/>
                </a:solidFill>
              </a:rPr>
              <a:t>Social</a:t>
            </a:r>
            <a:r>
              <a:rPr lang="tr-TR" b="1" dirty="0">
                <a:solidFill>
                  <a:schemeClr val="tx1"/>
                </a:solidFill>
              </a:rPr>
              <a:t> </a:t>
            </a:r>
            <a:r>
              <a:rPr lang="tr-TR" b="1" dirty="0" err="1">
                <a:solidFill>
                  <a:schemeClr val="tx1"/>
                </a:solidFill>
              </a:rPr>
              <a:t>Sciences</a:t>
            </a:r>
            <a:r>
              <a:rPr lang="tr-TR" b="1" dirty="0">
                <a:solidFill>
                  <a:schemeClr val="tx1"/>
                </a:solidFill>
              </a:rPr>
              <a:t> </a:t>
            </a:r>
            <a:r>
              <a:rPr lang="tr-TR" b="1" dirty="0" err="1">
                <a:solidFill>
                  <a:schemeClr val="tx1"/>
                </a:solidFill>
              </a:rPr>
              <a:t>University</a:t>
            </a:r>
            <a:r>
              <a:rPr lang="tr-TR" b="1" dirty="0">
                <a:solidFill>
                  <a:schemeClr val="tx1"/>
                </a:solidFill>
              </a:rPr>
              <a:t> of Ankara. Project </a:t>
            </a:r>
            <a:r>
              <a:rPr lang="tr-TR" b="1" dirty="0" err="1">
                <a:solidFill>
                  <a:schemeClr val="tx1"/>
                </a:solidFill>
              </a:rPr>
              <a:t>Number</a:t>
            </a:r>
            <a:r>
              <a:rPr lang="tr-TR" b="1" dirty="0">
                <a:solidFill>
                  <a:schemeClr val="tx1"/>
                </a:solidFill>
              </a:rPr>
              <a:t>: ….”) şeklinde veya benzer anlama gelecek bir ibareye yer vermeyen araştırmacılara 1 yıl süreyle herhangi bir türde destek sağlanmaz. Ancak, yayının özet olarak yayımlanmış olması veya yayıncının uygulamaları gibi zorunlu nedenler bulunması ve gerekçenin BAP Komisyonu tarafından uygun bulunması durumunda bu tür bir ifadeye yer verilemeyen yayınlar için herhangi bir yaptırım uygulanmaz. </a:t>
            </a:r>
          </a:p>
          <a:p>
            <a:r>
              <a:rPr lang="tr-TR" b="1" dirty="0">
                <a:solidFill>
                  <a:schemeClr val="tx1"/>
                </a:solidFill>
              </a:rPr>
              <a:t>(8) Projeler kapsamında, Üniversite birimleri veya diğer kurumlar tarafından sağlanan seyahat, kongre/sempozyum katılım bedeli yada herhangi bir destek türü için, BAP Koordinasyon Birimince mükerrer destek sağlanmaz. Bu ilkeye aykırı hareket edildiğinin tespit edilmesi durumunda, gerçekleştirilen harcamaların bedelleri yasal faizi ile birlikte ilgili araştırmacıdan geri alınır ve ilgili araştırmacı 2 yıl süre ile BAP desteklerinden faydalandırılmaz.</a:t>
            </a:r>
          </a:p>
          <a:p>
            <a:r>
              <a:rPr lang="tr-TR" b="1" dirty="0">
                <a:solidFill>
                  <a:schemeClr val="tx1"/>
                </a:solidFill>
              </a:rPr>
              <a:t>(9) Yönerge maddeleri uyarınca BAP Komisyonu tarafından yaptırım uygulanan proje yürütücüsü veya araştırmacılarının ikinci kez yaptırıma maruz kalmaları durumunda, ilgili kişiler BAP Koordinasyon Biriminin sağladığı desteklerden süresiz olarak yararlanamazlar. </a:t>
            </a:r>
          </a:p>
          <a:p>
            <a:pPr marL="0" indent="0">
              <a:buNone/>
            </a:pPr>
            <a:endParaRPr lang="tr-TR" dirty="0"/>
          </a:p>
          <a:p>
            <a:endParaRPr lang="tr-TR" dirty="0">
              <a:solidFill>
                <a:srgbClr val="F9D1A9"/>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3367374037"/>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866" y="60853"/>
            <a:ext cx="12115134" cy="6064730"/>
          </a:xfrm>
        </p:spPr>
        <p:txBody>
          <a:bodyPr>
            <a:normAutofit/>
          </a:bodyPr>
          <a:lstStyle/>
          <a:p>
            <a:pPr marL="0" indent="0">
              <a:buNone/>
            </a:pPr>
            <a:r>
              <a:rPr lang="tr-TR" sz="2400" b="1" dirty="0" smtClean="0">
                <a:solidFill>
                  <a:srgbClr val="FFC000"/>
                </a:solidFill>
              </a:rPr>
              <a:t>                                                     YEDİNCİ </a:t>
            </a:r>
            <a:r>
              <a:rPr lang="tr-TR" sz="2400" b="1" dirty="0">
                <a:solidFill>
                  <a:srgbClr val="FFC000"/>
                </a:solidFill>
              </a:rPr>
              <a:t>BÖLÜM </a:t>
            </a:r>
          </a:p>
          <a:p>
            <a:pPr marL="0" indent="0">
              <a:buNone/>
            </a:pPr>
            <a:r>
              <a:rPr lang="tr-TR" sz="2400" b="1" dirty="0" smtClean="0">
                <a:solidFill>
                  <a:schemeClr val="tx1"/>
                </a:solidFill>
              </a:rPr>
              <a:t>    </a:t>
            </a:r>
            <a:r>
              <a:rPr lang="tr-TR" sz="2400" b="1" dirty="0" smtClean="0">
                <a:solidFill>
                  <a:srgbClr val="F9D1A9"/>
                </a:solidFill>
              </a:rPr>
              <a:t>Çeşitli </a:t>
            </a:r>
            <a:r>
              <a:rPr lang="tr-TR" sz="2400" b="1" dirty="0">
                <a:solidFill>
                  <a:srgbClr val="F9D1A9"/>
                </a:solidFill>
              </a:rPr>
              <a:t>ve Son Hükümler </a:t>
            </a:r>
          </a:p>
          <a:p>
            <a:pPr marL="0" indent="0">
              <a:buNone/>
            </a:pPr>
            <a:r>
              <a:rPr lang="tr-TR" sz="2400" b="1" dirty="0" smtClean="0">
                <a:solidFill>
                  <a:srgbClr val="FFC000"/>
                </a:solidFill>
              </a:rPr>
              <a:t>    Diğer </a:t>
            </a:r>
            <a:r>
              <a:rPr lang="tr-TR" sz="2400" b="1" dirty="0">
                <a:solidFill>
                  <a:srgbClr val="FFC000"/>
                </a:solidFill>
              </a:rPr>
              <a:t>hususlar </a:t>
            </a:r>
          </a:p>
          <a:p>
            <a:r>
              <a:rPr lang="tr-TR" sz="2400" b="1" dirty="0">
                <a:solidFill>
                  <a:srgbClr val="F9D1A9"/>
                </a:solidFill>
              </a:rPr>
              <a:t>MADDE 21 – (1) </a:t>
            </a:r>
            <a:r>
              <a:rPr lang="tr-TR" sz="2400" b="1" dirty="0">
                <a:solidFill>
                  <a:schemeClr val="tx1"/>
                </a:solidFill>
              </a:rPr>
              <a:t>Yönergede belirtilmeyen hususlarda 26/11/2016 tarihli ve 29900 sayılı Resmî </a:t>
            </a:r>
            <a:r>
              <a:rPr lang="tr-TR" sz="2400" b="1" dirty="0" err="1">
                <a:solidFill>
                  <a:schemeClr val="tx1"/>
                </a:solidFill>
              </a:rPr>
              <a:t>Gazete'de</a:t>
            </a:r>
            <a:r>
              <a:rPr lang="tr-TR" sz="2400" b="1" dirty="0">
                <a:solidFill>
                  <a:schemeClr val="tx1"/>
                </a:solidFill>
              </a:rPr>
              <a:t> yayımlanan “Yükseköğretim Kurumları Bilimsel Araştırma Projeleri Hakkındaki Yönetmelik”  ile genel mevzuat hükümleri uygulanır. </a:t>
            </a:r>
          </a:p>
          <a:p>
            <a:r>
              <a:rPr lang="tr-TR" sz="2400" b="1" dirty="0">
                <a:solidFill>
                  <a:srgbClr val="F9D1A9"/>
                </a:solidFill>
              </a:rPr>
              <a:t>(2) </a:t>
            </a:r>
            <a:r>
              <a:rPr lang="tr-TR" sz="2400" b="1" dirty="0">
                <a:solidFill>
                  <a:schemeClr val="tx1"/>
                </a:solidFill>
              </a:rPr>
              <a:t>Üniversitede dış destekler ile ilgili bir Proje Ofisi kurulana kadar BAP Koordinasyon Birimi bu birimin görev ve sorumluluklarını üstlenir. </a:t>
            </a:r>
          </a:p>
          <a:p>
            <a:pPr marL="0" indent="0">
              <a:buNone/>
            </a:pPr>
            <a:endParaRPr lang="tr-TR" sz="2400" b="1" dirty="0">
              <a:solidFill>
                <a:schemeClr val="tx1"/>
              </a:solidFill>
            </a:endParaRPr>
          </a:p>
          <a:p>
            <a:endParaRPr lang="tr-TR" sz="2400" dirty="0">
              <a:solidFill>
                <a:srgbClr val="F9D1A9"/>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3007715437"/>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9335" y="620688"/>
            <a:ext cx="12031413" cy="5824801"/>
          </a:xfrm>
        </p:spPr>
        <p:txBody>
          <a:bodyPr>
            <a:noAutofit/>
          </a:bodyPr>
          <a:lstStyle/>
          <a:p>
            <a:pPr marL="0" indent="0">
              <a:buNone/>
            </a:pPr>
            <a:r>
              <a:rPr lang="tr-TR" sz="2400" b="1" dirty="0" smtClean="0">
                <a:solidFill>
                  <a:schemeClr val="tx1"/>
                </a:solidFill>
              </a:rPr>
              <a:t>   </a:t>
            </a:r>
            <a:r>
              <a:rPr lang="tr-TR" sz="2800" b="1" dirty="0" smtClean="0">
                <a:solidFill>
                  <a:srgbClr val="FFC000"/>
                </a:solidFill>
              </a:rPr>
              <a:t>Yürürlükten </a:t>
            </a:r>
            <a:r>
              <a:rPr lang="tr-TR" sz="2800" b="1" dirty="0">
                <a:solidFill>
                  <a:srgbClr val="FFC000"/>
                </a:solidFill>
              </a:rPr>
              <a:t>kaldırma </a:t>
            </a:r>
          </a:p>
          <a:p>
            <a:r>
              <a:rPr lang="tr-TR" sz="2400" b="1" dirty="0">
                <a:solidFill>
                  <a:srgbClr val="F9D1A9"/>
                </a:solidFill>
              </a:rPr>
              <a:t>MADDE 22 – (1) </a:t>
            </a:r>
            <a:r>
              <a:rPr lang="tr-TR" sz="2400" b="1" dirty="0">
                <a:solidFill>
                  <a:schemeClr val="tx1"/>
                </a:solidFill>
              </a:rPr>
              <a:t>Ankara Sosyal Bilimler Üniversitesi Senatosu’nun 28.04.2015 tarih ve 2015/08 sayılı kararı ile kabul edilen “Ankara Sosyal Bilimler Üniversitesi Bilimsel Araştırma Projeleri Yönergesi” ve ilgili değişiklikleri yürürlükten kaldırılmıştır. </a:t>
            </a:r>
          </a:p>
          <a:p>
            <a:r>
              <a:rPr lang="tr-TR" sz="2400" b="1" dirty="0">
                <a:solidFill>
                  <a:srgbClr val="F9D1A9"/>
                </a:solidFill>
              </a:rPr>
              <a:t>GEÇİCİ MADDE - (1</a:t>
            </a:r>
            <a:r>
              <a:rPr lang="tr-TR" sz="2400" b="1" dirty="0">
                <a:solidFill>
                  <a:schemeClr val="tx1"/>
                </a:solidFill>
              </a:rPr>
              <a:t>) Mevcut bulunan BAP Komisyonu üyelerinin ve BAP Koordinasyon Birimi Koordinatörünün görevleri, bu Yönergenin Senatoda onaylandığı tarihte sona ermiş sayılır</a:t>
            </a:r>
            <a:r>
              <a:rPr lang="tr-TR" sz="2400" b="1" dirty="0" smtClean="0">
                <a:solidFill>
                  <a:schemeClr val="tx1"/>
                </a:solidFill>
              </a:rPr>
              <a:t>.</a:t>
            </a:r>
            <a:endParaRPr lang="tr-TR" sz="2400" b="1" dirty="0">
              <a:solidFill>
                <a:schemeClr val="tx1"/>
              </a:solidFill>
            </a:endParaRPr>
          </a:p>
          <a:p>
            <a:pPr marL="0" indent="0">
              <a:buNone/>
            </a:pPr>
            <a:r>
              <a:rPr lang="tr-TR" sz="2400" b="1" dirty="0" smtClean="0">
                <a:solidFill>
                  <a:srgbClr val="FFC000"/>
                </a:solidFill>
              </a:rPr>
              <a:t>    Yürürlük </a:t>
            </a:r>
            <a:endParaRPr lang="tr-TR" sz="2400" b="1" dirty="0">
              <a:solidFill>
                <a:srgbClr val="FFC000"/>
              </a:solidFill>
            </a:endParaRPr>
          </a:p>
          <a:p>
            <a:r>
              <a:rPr lang="tr-TR" sz="2400" b="1" dirty="0">
                <a:solidFill>
                  <a:srgbClr val="F9D1A9"/>
                </a:solidFill>
              </a:rPr>
              <a:t>MADDE 23 – (1) </a:t>
            </a:r>
            <a:r>
              <a:rPr lang="tr-TR" sz="2400" b="1" dirty="0">
                <a:solidFill>
                  <a:schemeClr val="tx1"/>
                </a:solidFill>
              </a:rPr>
              <a:t>Bu Yönerge, Ankara Sosyal Bilimler Üniversitesi Senatosunun onayladığı tarihte yürürlüğe girer. </a:t>
            </a:r>
          </a:p>
          <a:p>
            <a:pPr marL="0" indent="0">
              <a:buNone/>
            </a:pPr>
            <a:r>
              <a:rPr lang="tr-TR" sz="2400" b="1" dirty="0" smtClean="0">
                <a:solidFill>
                  <a:srgbClr val="FFC000"/>
                </a:solidFill>
              </a:rPr>
              <a:t>   Yürütme </a:t>
            </a:r>
            <a:endParaRPr lang="tr-TR" sz="2400" b="1" dirty="0">
              <a:solidFill>
                <a:srgbClr val="FFC000"/>
              </a:solidFill>
            </a:endParaRPr>
          </a:p>
          <a:p>
            <a:r>
              <a:rPr lang="tr-TR" sz="2400" b="1" dirty="0">
                <a:solidFill>
                  <a:srgbClr val="F9D1A9"/>
                </a:solidFill>
              </a:rPr>
              <a:t>MADDE 24 – (1) </a:t>
            </a:r>
            <a:r>
              <a:rPr lang="tr-TR" sz="2400" b="1" dirty="0">
                <a:solidFill>
                  <a:schemeClr val="tx1"/>
                </a:solidFill>
              </a:rPr>
              <a:t>Bu Yönerge hükümleri Ankara Sosyal Bilimler Üniversitesi Rektörü tarafından yürütülür.</a:t>
            </a:r>
          </a:p>
          <a:p>
            <a:pPr marL="0" indent="0">
              <a:buNone/>
            </a:pPr>
            <a:endParaRPr lang="tr-TR" sz="2400" dirty="0"/>
          </a:p>
          <a:p>
            <a:endParaRPr lang="tr-TR" sz="2400" dirty="0">
              <a:solidFill>
                <a:srgbClr val="F9D1A9"/>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2446811565"/>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4" name="Rectangle 30"/>
          <p:cNvSpPr>
            <a:spLocks noChangeArrowheads="1"/>
          </p:cNvSpPr>
          <p:nvPr/>
        </p:nvSpPr>
        <p:spPr bwMode="auto">
          <a:xfrm>
            <a:off x="2053606" y="-207568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b="1"/>
          </a:p>
        </p:txBody>
      </p:sp>
      <p:sp>
        <p:nvSpPr>
          <p:cNvPr id="35" name="Rectangle 36"/>
          <p:cNvSpPr>
            <a:spLocks noChangeArrowheads="1"/>
          </p:cNvSpPr>
          <p:nvPr/>
        </p:nvSpPr>
        <p:spPr bwMode="auto">
          <a:xfrm>
            <a:off x="2053606" y="-184708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b="1"/>
          </a:p>
        </p:txBody>
      </p:sp>
      <p:sp>
        <p:nvSpPr>
          <p:cNvPr id="21" name="Çapraz Köşesi Kesik Dikdörtgen 20"/>
          <p:cNvSpPr/>
          <p:nvPr/>
        </p:nvSpPr>
        <p:spPr>
          <a:xfrm>
            <a:off x="0" y="6095449"/>
            <a:ext cx="12192000" cy="800100"/>
          </a:xfrm>
          <a:prstGeom prst="snip2DiagRect">
            <a:avLst>
              <a:gd name="adj1" fmla="val 0"/>
              <a:gd name="adj2" fmla="val 20669"/>
            </a:avLst>
          </a:prstGeom>
          <a:solidFill>
            <a:srgbClr val="F9D1A9"/>
          </a:solidFill>
          <a:effectLst>
            <a:glow rad="25400">
              <a:schemeClr val="bg1">
                <a:alpha val="55000"/>
              </a:schemeClr>
            </a:glow>
            <a:softEdge rad="50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30" name="Resim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31904" y="6095448"/>
            <a:ext cx="2808312" cy="782559"/>
          </a:xfrm>
          <a:prstGeom prst="rect">
            <a:avLst/>
          </a:prstGeom>
        </p:spPr>
      </p:pic>
      <p:sp>
        <p:nvSpPr>
          <p:cNvPr id="36" name="Dikdörtgen 35"/>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
        <p:nvSpPr>
          <p:cNvPr id="38" name="Dikdörtgen 37"/>
          <p:cNvSpPr/>
          <p:nvPr/>
        </p:nvSpPr>
        <p:spPr>
          <a:xfrm>
            <a:off x="407368" y="6216527"/>
            <a:ext cx="4013916" cy="400110"/>
          </a:xfrm>
          <a:prstGeom prst="rect">
            <a:avLst/>
          </a:prstGeom>
        </p:spPr>
        <p:txBody>
          <a:bodyPr wrap="square">
            <a:spAutoFit/>
          </a:bodyPr>
          <a:lstStyle/>
          <a:p>
            <a:r>
              <a:rPr lang="tr-TR" sz="2000"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a:t>
            </a:r>
            <a:r>
              <a:rPr lang="tr-TR" b="1" dirty="0">
                <a:ln w="0"/>
                <a:solidFill>
                  <a:srgbClr val="781E46"/>
                </a:solidFill>
                <a:effectLst>
                  <a:outerShdw blurRad="38100" dist="25400" dir="5400000" algn="ctr" rotWithShape="0">
                    <a:srgbClr val="6E747A">
                      <a:alpha val="43000"/>
                    </a:srgbClr>
                  </a:outerShdw>
                </a:effectLst>
                <a:latin typeface="Calibri" panose="020F0502020204030204"/>
              </a:rPr>
              <a:t>Başkanlığı</a:t>
            </a:r>
            <a:endParaRPr lang="tr-TR" sz="2000" b="1" dirty="0">
              <a:ln w="0"/>
              <a:solidFill>
                <a:srgbClr val="781E46"/>
              </a:solidFill>
              <a:effectLst>
                <a:outerShdw blurRad="38100" dist="25400" dir="5400000" algn="ctr" rotWithShape="0">
                  <a:srgbClr val="6E747A">
                    <a:alpha val="43000"/>
                  </a:srgbClr>
                </a:outerShdw>
              </a:effectLst>
              <a:latin typeface="Calibri" panose="020F0502020204030204"/>
            </a:endParaRPr>
          </a:p>
        </p:txBody>
      </p:sp>
      <p:sp>
        <p:nvSpPr>
          <p:cNvPr id="2" name="Unvan 1"/>
          <p:cNvSpPr>
            <a:spLocks noGrp="1"/>
          </p:cNvSpPr>
          <p:nvPr>
            <p:ph type="title"/>
          </p:nvPr>
        </p:nvSpPr>
        <p:spPr>
          <a:xfrm>
            <a:off x="2048670" y="2276872"/>
            <a:ext cx="8534400" cy="1507067"/>
          </a:xfrm>
        </p:spPr>
        <p:txBody>
          <a:bodyPr>
            <a:normAutofit/>
          </a:bodyPr>
          <a:lstStyle/>
          <a:p>
            <a:r>
              <a:rPr lang="tr-TR" sz="7200" b="1" dirty="0" smtClean="0">
                <a:solidFill>
                  <a:srgbClr val="F9D1A9"/>
                </a:solidFill>
              </a:rPr>
              <a:t>Teşekkürler</a:t>
            </a:r>
            <a:endParaRPr lang="tr-TR" sz="7200" b="1" dirty="0">
              <a:solidFill>
                <a:srgbClr val="F9D1A9"/>
              </a:solidFill>
            </a:endParaRPr>
          </a:p>
        </p:txBody>
      </p:sp>
    </p:spTree>
    <p:extLst>
      <p:ext uri="{BB962C8B-B14F-4D97-AF65-F5344CB8AC3E}">
        <p14:creationId xmlns:p14="http://schemas.microsoft.com/office/powerpoint/2010/main" val="704337192"/>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21" y="372229"/>
            <a:ext cx="12109498" cy="6064730"/>
          </a:xfrm>
        </p:spPr>
        <p:txBody>
          <a:bodyPr>
            <a:normAutofit/>
          </a:bodyPr>
          <a:lstStyle/>
          <a:p>
            <a:pPr marL="0" indent="0">
              <a:buNone/>
            </a:pPr>
            <a:r>
              <a:rPr lang="tr-TR" sz="2400" b="1" dirty="0" smtClean="0">
                <a:solidFill>
                  <a:srgbClr val="FFC000"/>
                </a:solidFill>
              </a:rPr>
              <a:t>                                                 </a:t>
            </a:r>
            <a:r>
              <a:rPr lang="tr-TR" sz="2800" b="1" dirty="0" smtClean="0">
                <a:solidFill>
                  <a:srgbClr val="FFC000"/>
                </a:solidFill>
              </a:rPr>
              <a:t>BİRİNCİ </a:t>
            </a:r>
            <a:r>
              <a:rPr lang="tr-TR" sz="2800" b="1" dirty="0">
                <a:solidFill>
                  <a:srgbClr val="FFC000"/>
                </a:solidFill>
              </a:rPr>
              <a:t>BÖLÜM </a:t>
            </a:r>
          </a:p>
          <a:p>
            <a:pPr marL="0" indent="0">
              <a:buNone/>
            </a:pPr>
            <a:r>
              <a:rPr lang="tr-TR" sz="2400" b="1" dirty="0" smtClean="0">
                <a:solidFill>
                  <a:srgbClr val="F9D1A9"/>
                </a:solidFill>
              </a:rPr>
              <a:t>    Amaç </a:t>
            </a:r>
            <a:r>
              <a:rPr lang="tr-TR" sz="2400" b="1" dirty="0">
                <a:solidFill>
                  <a:srgbClr val="F9D1A9"/>
                </a:solidFill>
              </a:rPr>
              <a:t>ve Kapsam </a:t>
            </a:r>
          </a:p>
          <a:p>
            <a:r>
              <a:rPr lang="tr-TR" sz="2400" b="1" dirty="0">
                <a:solidFill>
                  <a:schemeClr val="tx1"/>
                </a:solidFill>
              </a:rPr>
              <a:t>MADDE 1 - (1) Bu yönerge, Ankara Sosyal Bilimler Üniversitesinde Bilimsel Araştırma Projeleri (BAP) kapsamında öğretim üyeleri ve doktora, tıpta uzmanlık ya da sanatta yeterlilik eğitimini tamamlamış araştırmacılar tarafından hazırlanan ve desteklenmesi için ilgili birim ve/veya komisyonlara sunulan araştırma proje önerilerinin değerlendirilmesi, kabulü, desteklenmesi, bunlara ilişkin hizmetlerin yürütülmesi, izlenmesi, sonuçlarının değerlendirilmesi ve kamuoyuna duyurulması ile ilgili usul ve esasları düzenlemektedir. </a:t>
            </a:r>
          </a:p>
          <a:p>
            <a:r>
              <a:rPr lang="tr-TR" sz="2400" b="1" dirty="0">
                <a:solidFill>
                  <a:srgbClr val="F9D1A9"/>
                </a:solidFill>
              </a:rPr>
              <a:t>Dayanak </a:t>
            </a:r>
          </a:p>
          <a:p>
            <a:r>
              <a:rPr lang="tr-TR" sz="2400" b="1" dirty="0">
                <a:solidFill>
                  <a:schemeClr val="tx1"/>
                </a:solidFill>
              </a:rPr>
              <a:t>MADDE 2 - (1) Bu yönerge; “2547 Sayılı Yükseköğretim Kanununun 4684 Sayılı Kanunla değişik 58.maddesi” ve “26/11/2016 tarihli ve 29900 sayılı Resmî </a:t>
            </a:r>
            <a:r>
              <a:rPr lang="tr-TR" sz="2400" b="1" dirty="0" err="1">
                <a:solidFill>
                  <a:schemeClr val="tx1"/>
                </a:solidFill>
              </a:rPr>
              <a:t>Gazete'de</a:t>
            </a:r>
            <a:r>
              <a:rPr lang="tr-TR" sz="2400" b="1" dirty="0">
                <a:solidFill>
                  <a:schemeClr val="tx1"/>
                </a:solidFill>
              </a:rPr>
              <a:t> yayımlanan Yükseköğretim Kurumları Bilimsel Araştırma Projeleri Hakkındaki Yönetmelik” hükümlerine dayanılarak düzenlenmiştir. </a:t>
            </a:r>
          </a:p>
          <a:p>
            <a:pPr marL="0" indent="0">
              <a:buNone/>
            </a:pPr>
            <a:endParaRPr lang="tr-TR" b="1" dirty="0">
              <a:solidFill>
                <a:schemeClr val="tx1"/>
              </a:solidFill>
            </a:endParaRPr>
          </a:p>
          <a:p>
            <a:endParaRPr lang="tr-TR" dirty="0">
              <a:solidFill>
                <a:srgbClr val="F9D1A9"/>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2025478281"/>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36" y="0"/>
            <a:ext cx="12109498" cy="6064730"/>
          </a:xfrm>
        </p:spPr>
        <p:txBody>
          <a:bodyPr>
            <a:normAutofit/>
          </a:bodyPr>
          <a:lstStyle/>
          <a:p>
            <a:pPr marL="0" indent="0">
              <a:buNone/>
            </a:pPr>
            <a:r>
              <a:rPr lang="tr-TR" sz="2400" b="1" dirty="0" smtClean="0"/>
              <a:t>   </a:t>
            </a:r>
            <a:r>
              <a:rPr lang="tr-TR" sz="2400" b="1" dirty="0" smtClean="0">
                <a:solidFill>
                  <a:srgbClr val="FFC000"/>
                </a:solidFill>
              </a:rPr>
              <a:t>Tanımlar </a:t>
            </a:r>
            <a:endParaRPr lang="tr-TR" sz="2400" dirty="0">
              <a:solidFill>
                <a:srgbClr val="FFC000"/>
              </a:solidFill>
            </a:endParaRPr>
          </a:p>
          <a:p>
            <a:r>
              <a:rPr lang="tr-TR" sz="2400" b="1" dirty="0">
                <a:solidFill>
                  <a:srgbClr val="F9D1A9"/>
                </a:solidFill>
              </a:rPr>
              <a:t>MADDE 3 - (1) </a:t>
            </a:r>
            <a:r>
              <a:rPr lang="tr-TR" sz="2400" b="1" dirty="0">
                <a:solidFill>
                  <a:schemeClr val="tx1"/>
                </a:solidFill>
              </a:rPr>
              <a:t>Bu yönergede yer alan kavram tanımları aşağıdaki gibidir.  </a:t>
            </a:r>
          </a:p>
          <a:p>
            <a:r>
              <a:rPr lang="tr-TR" sz="2400" b="1" dirty="0">
                <a:solidFill>
                  <a:srgbClr val="FFC000"/>
                </a:solidFill>
              </a:rPr>
              <a:t>a) Üniversite: </a:t>
            </a:r>
            <a:r>
              <a:rPr lang="tr-TR" sz="2400" b="1" dirty="0">
                <a:solidFill>
                  <a:schemeClr val="tx1"/>
                </a:solidFill>
              </a:rPr>
              <a:t>Ankara Sosyal Bilimler Üniversitesidir. </a:t>
            </a:r>
          </a:p>
          <a:p>
            <a:r>
              <a:rPr lang="tr-TR" sz="2400" b="1" dirty="0">
                <a:solidFill>
                  <a:srgbClr val="FFC000"/>
                </a:solidFill>
              </a:rPr>
              <a:t>b) Rektör: </a:t>
            </a:r>
            <a:r>
              <a:rPr lang="tr-TR" sz="2400" b="1" dirty="0">
                <a:solidFill>
                  <a:schemeClr val="tx1"/>
                </a:solidFill>
              </a:rPr>
              <a:t>Ankara Sosyal Bilimler Üniversitesi Rektörüdür. </a:t>
            </a:r>
          </a:p>
          <a:p>
            <a:r>
              <a:rPr lang="tr-TR" sz="2400" b="1" dirty="0">
                <a:solidFill>
                  <a:srgbClr val="FFC000"/>
                </a:solidFill>
              </a:rPr>
              <a:t>c) Rektör Yardımcısı: </a:t>
            </a:r>
            <a:r>
              <a:rPr lang="tr-TR" sz="2400" b="1" dirty="0">
                <a:solidFill>
                  <a:schemeClr val="tx1"/>
                </a:solidFill>
              </a:rPr>
              <a:t>Bu yönergenin amaç ve kapsam maddesinde belirtilen görevlerin yürütülmesi için Rektör tarafından görevlendirilen Rektör Yardımcısıdır. </a:t>
            </a:r>
          </a:p>
          <a:p>
            <a:r>
              <a:rPr lang="tr-TR" sz="2400" b="1" dirty="0">
                <a:solidFill>
                  <a:srgbClr val="FFC000"/>
                </a:solidFill>
              </a:rPr>
              <a:t>ç) Senato: </a:t>
            </a:r>
            <a:r>
              <a:rPr lang="tr-TR" sz="2400" b="1" dirty="0">
                <a:solidFill>
                  <a:schemeClr val="tx1"/>
                </a:solidFill>
              </a:rPr>
              <a:t>Ankara Sosyal Bilimler Üniversitesi Senatosudur. </a:t>
            </a:r>
          </a:p>
          <a:p>
            <a:r>
              <a:rPr lang="tr-TR" sz="2400" b="1" dirty="0">
                <a:solidFill>
                  <a:srgbClr val="FFC000"/>
                </a:solidFill>
              </a:rPr>
              <a:t>d) Yönetim Kurulu: </a:t>
            </a:r>
            <a:r>
              <a:rPr lang="tr-TR" sz="2400" b="1" dirty="0">
                <a:solidFill>
                  <a:schemeClr val="tx1"/>
                </a:solidFill>
              </a:rPr>
              <a:t>Ankara Sosyal Bilimler Üniversitesi Yönetim Kuruludur. </a:t>
            </a:r>
          </a:p>
          <a:p>
            <a:pPr marL="0" indent="0">
              <a:buNone/>
            </a:pPr>
            <a:endParaRPr lang="tr-TR" dirty="0">
              <a:solidFill>
                <a:schemeClr val="tx1"/>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4247734777"/>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45" y="332656"/>
            <a:ext cx="12078300" cy="5917381"/>
          </a:xfrm>
        </p:spPr>
        <p:txBody>
          <a:bodyPr>
            <a:noAutofit/>
          </a:bodyPr>
          <a:lstStyle/>
          <a:p>
            <a:r>
              <a:rPr lang="tr-TR" b="1" dirty="0">
                <a:solidFill>
                  <a:srgbClr val="FFC000"/>
                </a:solidFill>
              </a:rPr>
              <a:t>e) Bilimsel Araştırma Projesi: </a:t>
            </a:r>
            <a:r>
              <a:rPr lang="tr-TR" b="1" dirty="0">
                <a:solidFill>
                  <a:schemeClr val="tx1"/>
                </a:solidFill>
              </a:rPr>
              <a:t>Tamamlandığında sonuçları ile alanında bilime evrensel veya ulusal ölçülerde katkı yapması, ülkenin teknolojik, ekonomik, sosyal ve kültürel kalkınmasına katkı sağlaması beklenen bilimsel içerikli, yükseköğretim kurumu içi ve/veya dışı, ulusal ve/veya uluslararası kurum ya da kuruluşların katılımlarıyla da yapılabilecek projeler ile bilim insanı yetiştirme ve araştırma alt yapısını geliştirme projeleridir. </a:t>
            </a:r>
          </a:p>
          <a:p>
            <a:r>
              <a:rPr lang="tr-TR" b="1" dirty="0">
                <a:solidFill>
                  <a:srgbClr val="FFC000"/>
                </a:solidFill>
              </a:rPr>
              <a:t>f) Bilimsel Araştırma Projeleri (BAP) Komisyonu: </a:t>
            </a:r>
            <a:r>
              <a:rPr lang="tr-TR" b="1" dirty="0">
                <a:solidFill>
                  <a:schemeClr val="tx1"/>
                </a:solidFill>
              </a:rPr>
              <a:t>Bilimsel araştırma projelerinin </a:t>
            </a:r>
            <a:r>
              <a:rPr lang="tr-TR" sz="2400" b="1" dirty="0">
                <a:solidFill>
                  <a:schemeClr val="tx1"/>
                </a:solidFill>
              </a:rPr>
              <a:t>kabulü</a:t>
            </a:r>
            <a:r>
              <a:rPr lang="tr-TR" b="1" dirty="0">
                <a:solidFill>
                  <a:schemeClr val="tx1"/>
                </a:solidFill>
              </a:rPr>
              <a:t>, değerlendirilmesi, desteklenmesi, izlenmesi ve üst yöneticinin bilimsel araştırmalarla ilgili olarak vereceği diğer görevleri yürütmek amacıyla oluşturulan komisyondur. </a:t>
            </a:r>
          </a:p>
          <a:p>
            <a:r>
              <a:rPr lang="tr-TR" b="1" dirty="0">
                <a:solidFill>
                  <a:srgbClr val="FFC000"/>
                </a:solidFill>
              </a:rPr>
              <a:t>g) BAP Komisyonu Başkanı: </a:t>
            </a:r>
            <a:r>
              <a:rPr lang="tr-TR" b="1" dirty="0">
                <a:solidFill>
                  <a:schemeClr val="tx1"/>
                </a:solidFill>
              </a:rPr>
              <a:t>Rektör veya görevlendireceği Rektör Yardımcısıdır. </a:t>
            </a:r>
          </a:p>
          <a:p>
            <a:r>
              <a:rPr lang="tr-TR" b="1" dirty="0">
                <a:solidFill>
                  <a:srgbClr val="FFC000"/>
                </a:solidFill>
              </a:rPr>
              <a:t>ğ) BAP Koordinasyon Birimi: </a:t>
            </a:r>
            <a:r>
              <a:rPr lang="tr-TR" b="1" dirty="0">
                <a:solidFill>
                  <a:schemeClr val="tx1"/>
                </a:solidFill>
              </a:rPr>
              <a:t>Bilimsel Araştırma Projeleri Komisyonunun sekretarya hizmetlerinin yürütülmesi, bütçe ödeneklerinin özel hesaba aktarılması, özel hesaba ilişkin iş ve işlemlerin yürütülmesi ve yükseköğretim kurumu araştırmacılarının görev aldığı ulusal ve uluslararası organizasyonlarca desteklenen projelerin ilgili mevzuatla belirlenen süreçlerinin yürütülmesi, izlenmesi, teşvik ve koordine edilmesi, yükseköğretim kurumu araştırma performansının ölçülmesi, değerlendirilmesi ve araştırma politikalarının belirlenmesiyle ilgili faaliyetlerin yürütülmesi ve üst yöneticinin bilimsel araştırma projeleri ile ilgili olarak vereceği diğer görevleri ilgili birimlerle koordine halinde yürütmekle sorumlu birimdir. </a:t>
            </a:r>
          </a:p>
          <a:p>
            <a:pPr marL="0" indent="0">
              <a:buNone/>
            </a:pPr>
            <a:endParaRPr lang="tr-TR" b="1" dirty="0">
              <a:solidFill>
                <a:srgbClr val="F9D1A9"/>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3991643525"/>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404012"/>
            <a:ext cx="12109498" cy="6070017"/>
          </a:xfrm>
        </p:spPr>
        <p:txBody>
          <a:bodyPr>
            <a:normAutofit fontScale="92500" lnSpcReduction="10000"/>
          </a:bodyPr>
          <a:lstStyle/>
          <a:p>
            <a:r>
              <a:rPr lang="tr-TR" sz="2400" b="1" dirty="0">
                <a:solidFill>
                  <a:srgbClr val="FFC000"/>
                </a:solidFill>
              </a:rPr>
              <a:t>h) BAP Koordinasyon Birimi Koordinatörü: </a:t>
            </a:r>
            <a:r>
              <a:rPr lang="tr-TR" sz="2400" b="1" dirty="0">
                <a:solidFill>
                  <a:schemeClr val="tx1"/>
                </a:solidFill>
              </a:rPr>
              <a:t>Bilimsel Araştırma Projeleri Koordinasyon Biriminin faaliyetlerinin yükseköğretim kurumu adına yürütülmesinden sorumlu, üst yönetici tarafından memuriyet veya çalışma unvanına bağlı kalmaksızın, bilimsel araştırma projelerine ait faaliyetleri bu Yönetmelikte belirtilen usule uygun şekilde yapabilecek bilgi ve niteliklere sahip personel arasından görevlendirilen ve Rektör veya görevlendireceği Rektör Yardımcısına karşı sorumlu kişidir. </a:t>
            </a:r>
            <a:endParaRPr lang="tr-TR" sz="2400" b="1" dirty="0" smtClean="0">
              <a:solidFill>
                <a:schemeClr val="tx1"/>
              </a:solidFill>
            </a:endParaRPr>
          </a:p>
          <a:p>
            <a:r>
              <a:rPr lang="tr-TR" sz="2400" b="1" dirty="0">
                <a:solidFill>
                  <a:srgbClr val="FFC000"/>
                </a:solidFill>
              </a:rPr>
              <a:t>ı) Proje Yürütücüsü: </a:t>
            </a:r>
            <a:r>
              <a:rPr lang="tr-TR" sz="2400" b="1" dirty="0">
                <a:solidFill>
                  <a:schemeClr val="tx1"/>
                </a:solidFill>
              </a:rPr>
              <a:t>Projeyi teklif eden veya bu amaçla görevlendirilen, projenin hazırlanmasından, yürütülmesinden ve sonuçlandırılmasından sorumlu olan, Üniversitede görevli öğretim üyeleri ile doktora, tıpta uzmanlık veya sanatta yeterlik eğitimini tamamlamış kişilerdir. </a:t>
            </a:r>
          </a:p>
          <a:p>
            <a:r>
              <a:rPr lang="tr-TR" sz="2400" b="1" dirty="0">
                <a:solidFill>
                  <a:srgbClr val="FFC000"/>
                </a:solidFill>
              </a:rPr>
              <a:t>i) Araştırmacılar: </a:t>
            </a:r>
            <a:r>
              <a:rPr lang="tr-TR" sz="2400" b="1" dirty="0">
                <a:solidFill>
                  <a:schemeClr val="tx1"/>
                </a:solidFill>
              </a:rPr>
              <a:t>Bilimsel araştırma projesinin yürütülebilmesi için proje yürütücüsü tarafından proje ekibinde yer verilen; öğretim elemanları, proje konusu ile ilgili lisans ve lisansüstü öğrenim görmekte olan öğrencileri ve eğitimlerini tamamlamış uzmanlığı nedeniyle projede görev verilen kişilerdir. </a:t>
            </a:r>
          </a:p>
          <a:p>
            <a:r>
              <a:rPr lang="tr-TR" sz="2400" b="1" dirty="0">
                <a:solidFill>
                  <a:srgbClr val="FFC000"/>
                </a:solidFill>
              </a:rPr>
              <a:t>j) Harcama Yetkilisi: </a:t>
            </a:r>
            <a:r>
              <a:rPr lang="tr-TR" sz="2400" b="1" dirty="0">
                <a:solidFill>
                  <a:schemeClr val="tx1"/>
                </a:solidFill>
              </a:rPr>
              <a:t>BAP Koordinasyon Birimi Koordinatörüdür. </a:t>
            </a:r>
          </a:p>
          <a:p>
            <a:r>
              <a:rPr lang="tr-TR" sz="2400" b="1" dirty="0">
                <a:solidFill>
                  <a:srgbClr val="FFC000"/>
                </a:solidFill>
              </a:rPr>
              <a:t>k) Gerçekleştirme Görevlisi: </a:t>
            </a:r>
            <a:r>
              <a:rPr lang="tr-TR" sz="2400" b="1" dirty="0">
                <a:solidFill>
                  <a:schemeClr val="tx1"/>
                </a:solidFill>
              </a:rPr>
              <a:t>Harcama yetkilisi tarafından belirlenen kişi ya da kişilerdir. </a:t>
            </a:r>
          </a:p>
          <a:p>
            <a:pPr marL="0" indent="0">
              <a:buNone/>
            </a:pPr>
            <a:endParaRPr lang="tr-TR" sz="2400" b="1" dirty="0">
              <a:solidFill>
                <a:schemeClr val="tx1"/>
              </a:solidFill>
            </a:endParaRPr>
          </a:p>
          <a:p>
            <a:endParaRPr lang="tr-TR" dirty="0">
              <a:solidFill>
                <a:schemeClr val="tx1"/>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98471584"/>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489" y="188640"/>
            <a:ext cx="12170147" cy="6093296"/>
          </a:xfrm>
        </p:spPr>
        <p:txBody>
          <a:bodyPr>
            <a:normAutofit fontScale="77500" lnSpcReduction="20000"/>
          </a:bodyPr>
          <a:lstStyle/>
          <a:p>
            <a:pPr marL="0" indent="0" algn="ctr">
              <a:buNone/>
            </a:pPr>
            <a:r>
              <a:rPr lang="tr-TR" sz="2300" b="1" dirty="0">
                <a:solidFill>
                  <a:srgbClr val="FFC000"/>
                </a:solidFill>
              </a:rPr>
              <a:t>İKİNCİ BÖLÜM </a:t>
            </a:r>
          </a:p>
          <a:p>
            <a:pPr marL="0" indent="0">
              <a:buNone/>
            </a:pPr>
            <a:r>
              <a:rPr lang="tr-TR" b="1" dirty="0" smtClean="0">
                <a:solidFill>
                  <a:srgbClr val="F9D1A9"/>
                </a:solidFill>
              </a:rPr>
              <a:t> </a:t>
            </a:r>
            <a:r>
              <a:rPr lang="tr-TR" sz="2600" b="1" dirty="0" smtClean="0">
                <a:solidFill>
                  <a:srgbClr val="F9D1A9"/>
                </a:solidFill>
              </a:rPr>
              <a:t>Organlar</a:t>
            </a:r>
            <a:r>
              <a:rPr lang="tr-TR" sz="2600" b="1" dirty="0">
                <a:solidFill>
                  <a:srgbClr val="F9D1A9"/>
                </a:solidFill>
              </a:rPr>
              <a:t>, Görev, Yetki Ve Sorumluluklar </a:t>
            </a:r>
            <a:endParaRPr lang="tr-TR" sz="2600" b="1" dirty="0" smtClean="0">
              <a:solidFill>
                <a:srgbClr val="F9D1A9"/>
              </a:solidFill>
            </a:endParaRPr>
          </a:p>
          <a:p>
            <a:pPr marL="0" indent="0">
              <a:buNone/>
            </a:pPr>
            <a:r>
              <a:rPr lang="tr-TR" sz="3100" b="1" dirty="0" smtClean="0">
                <a:solidFill>
                  <a:srgbClr val="FFC000"/>
                </a:solidFill>
              </a:rPr>
              <a:t> BAP </a:t>
            </a:r>
            <a:r>
              <a:rPr lang="tr-TR" sz="3100" b="1" dirty="0">
                <a:solidFill>
                  <a:srgbClr val="FFC000"/>
                </a:solidFill>
              </a:rPr>
              <a:t>Komisyonu </a:t>
            </a:r>
          </a:p>
          <a:p>
            <a:pPr marL="0" indent="0" algn="just">
              <a:buNone/>
            </a:pPr>
            <a:r>
              <a:rPr lang="tr-TR" sz="2600" b="1" dirty="0" smtClean="0">
                <a:solidFill>
                  <a:srgbClr val="F9D1A9"/>
                </a:solidFill>
              </a:rPr>
              <a:t>MADDE 4-(</a:t>
            </a:r>
            <a:r>
              <a:rPr lang="tr-TR" sz="2600" b="1" dirty="0">
                <a:solidFill>
                  <a:srgbClr val="F9D1A9"/>
                </a:solidFill>
              </a:rPr>
              <a:t>1) </a:t>
            </a:r>
            <a:r>
              <a:rPr lang="tr-TR" sz="2600" b="1" dirty="0">
                <a:solidFill>
                  <a:schemeClr val="tx1"/>
                </a:solidFill>
              </a:rPr>
              <a:t>Komisyon, bu yönergenin amaç ve kapsam maddesinde belirtilen görevlerin </a:t>
            </a:r>
            <a:r>
              <a:rPr lang="tr-TR" sz="2600" b="1" dirty="0" smtClean="0">
                <a:solidFill>
                  <a:schemeClr val="tx1"/>
                </a:solidFill>
              </a:rPr>
              <a:t>       yürütülmesi </a:t>
            </a:r>
            <a:r>
              <a:rPr lang="tr-TR" sz="2600" b="1" dirty="0">
                <a:solidFill>
                  <a:schemeClr val="tx1"/>
                </a:solidFill>
              </a:rPr>
              <a:t>için Rektör veya görevlendireceği Rektör Yardımcısının başkanlığında, Senatonun önerisiyle Rektör tarafından görevlendirilen, BAP Koordinasyon Birimi Koordinatörü dahil olmak üzere, en az yedi en çok on bir öğretim üyesinden oluşur. </a:t>
            </a:r>
          </a:p>
          <a:p>
            <a:pPr marL="0" indent="0" algn="just">
              <a:buNone/>
            </a:pPr>
            <a:r>
              <a:rPr lang="tr-TR" sz="2600" b="1" dirty="0" smtClean="0">
                <a:solidFill>
                  <a:srgbClr val="F9D1A9"/>
                </a:solidFill>
              </a:rPr>
              <a:t>(</a:t>
            </a:r>
            <a:r>
              <a:rPr lang="tr-TR" sz="2600" b="1" dirty="0">
                <a:solidFill>
                  <a:srgbClr val="F9D1A9"/>
                </a:solidFill>
              </a:rPr>
              <a:t>2)</a:t>
            </a:r>
            <a:r>
              <a:rPr lang="tr-TR" sz="2600" b="1" dirty="0">
                <a:solidFill>
                  <a:schemeClr val="tx1"/>
                </a:solidFill>
              </a:rPr>
              <a:t> Komisyon üyeleri, yükseköğretim kurumunda var olan bilim dalları arasında denge gözetilmek suretiyle dört yıl için görevlendirilir. Süresi biten üye aynı usulle yeniden görevlendirilebilir. </a:t>
            </a:r>
          </a:p>
          <a:p>
            <a:pPr marL="0" indent="0">
              <a:buNone/>
            </a:pPr>
            <a:r>
              <a:rPr lang="tr-TR" sz="2600" b="1" dirty="0">
                <a:solidFill>
                  <a:srgbClr val="F9D1A9"/>
                </a:solidFill>
              </a:rPr>
              <a:t>(3)</a:t>
            </a:r>
            <a:r>
              <a:rPr lang="tr-TR" sz="2600" b="1" dirty="0">
                <a:solidFill>
                  <a:schemeClr val="tx1"/>
                </a:solidFill>
              </a:rPr>
              <a:t> Komisyon üyeleri; görev, yetki ve sorumluluklarını yerine getirmediklerinin tespit edilmesi halinde, senatonun önerisi üzerine Rektör tarafından görev süreleri dolmadan görevden alınabilirler.</a:t>
            </a:r>
          </a:p>
          <a:p>
            <a:pPr marL="0" indent="0">
              <a:buNone/>
            </a:pPr>
            <a:r>
              <a:rPr lang="tr-TR" sz="2600" b="1" dirty="0">
                <a:solidFill>
                  <a:srgbClr val="F9D1A9"/>
                </a:solidFill>
              </a:rPr>
              <a:t>(4)</a:t>
            </a:r>
            <a:r>
              <a:rPr lang="tr-TR" sz="2600" b="1" dirty="0">
                <a:solidFill>
                  <a:schemeClr val="tx1"/>
                </a:solidFill>
              </a:rPr>
              <a:t> Herhangi bir sebeple Komisyondaki görevinden ayrılan üyenin yerine aynı usulle yeni bir üye görevlendirilir. </a:t>
            </a:r>
          </a:p>
          <a:p>
            <a:pPr marL="0" indent="0">
              <a:buNone/>
            </a:pPr>
            <a:r>
              <a:rPr lang="tr-TR" sz="2600" b="1" dirty="0">
                <a:solidFill>
                  <a:srgbClr val="F9D1A9"/>
                </a:solidFill>
              </a:rPr>
              <a:t>(5) </a:t>
            </a:r>
            <a:r>
              <a:rPr lang="tr-TR" sz="2600" b="1" dirty="0">
                <a:solidFill>
                  <a:schemeClr val="tx1"/>
                </a:solidFill>
              </a:rPr>
              <a:t>Komisyon üyeleri kendilerinin görev aldığı veya çıkar ilişkisi ya da çıkar çatışması bulunan araştırmacıların yer aldığı projelerin değerlendirildiği Komisyon oturumlarına katılamazlar ve oy kullanamazlar. </a:t>
            </a:r>
          </a:p>
          <a:p>
            <a:pPr marL="0" indent="0">
              <a:buNone/>
            </a:pPr>
            <a:r>
              <a:rPr lang="tr-TR" sz="2600" b="1" dirty="0">
                <a:solidFill>
                  <a:srgbClr val="F9D1A9"/>
                </a:solidFill>
              </a:rPr>
              <a:t>(6)</a:t>
            </a:r>
            <a:r>
              <a:rPr lang="tr-TR" sz="2600" b="1" dirty="0">
                <a:solidFill>
                  <a:schemeClr val="tx1"/>
                </a:solidFill>
              </a:rPr>
              <a:t> Komisyon üyeleri göreve başlamadan önce tarafsızlık ve gizlilik taahhütnamesi imzalarlar. </a:t>
            </a:r>
          </a:p>
          <a:p>
            <a:pPr marL="0" indent="0">
              <a:buNone/>
            </a:pPr>
            <a:endParaRPr lang="tr-TR" sz="2600" b="1" dirty="0">
              <a:solidFill>
                <a:schemeClr val="tx1"/>
              </a:solidFill>
            </a:endParaRPr>
          </a:p>
          <a:p>
            <a:endParaRPr lang="tr-TR" dirty="0">
              <a:solidFill>
                <a:srgbClr val="F9D1A9"/>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1461716660"/>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1384" y="548680"/>
            <a:ext cx="11467062" cy="5111960"/>
          </a:xfrm>
        </p:spPr>
        <p:txBody>
          <a:bodyPr/>
          <a:lstStyle/>
          <a:p>
            <a:pPr marL="0" indent="0">
              <a:buNone/>
            </a:pPr>
            <a:r>
              <a:rPr lang="tr-TR" b="1" dirty="0" smtClean="0"/>
              <a:t>  </a:t>
            </a:r>
            <a:r>
              <a:rPr lang="tr-TR" sz="2800" b="1" dirty="0" smtClean="0">
                <a:solidFill>
                  <a:srgbClr val="FFC000"/>
                </a:solidFill>
              </a:rPr>
              <a:t>Komisyonun </a:t>
            </a:r>
            <a:r>
              <a:rPr lang="tr-TR" sz="2800" b="1" dirty="0">
                <a:solidFill>
                  <a:srgbClr val="FFC000"/>
                </a:solidFill>
              </a:rPr>
              <a:t>toplantı ve karar yeter sayısı </a:t>
            </a:r>
          </a:p>
          <a:p>
            <a:pPr marL="0" indent="0">
              <a:buNone/>
            </a:pPr>
            <a:r>
              <a:rPr lang="tr-TR" sz="2800" b="1" dirty="0" smtClean="0">
                <a:solidFill>
                  <a:srgbClr val="F9D1A9"/>
                </a:solidFill>
              </a:rPr>
              <a:t>MADDE </a:t>
            </a:r>
            <a:r>
              <a:rPr lang="tr-TR" sz="2800" b="1" dirty="0">
                <a:solidFill>
                  <a:srgbClr val="F9D1A9"/>
                </a:solidFill>
              </a:rPr>
              <a:t>5 – (1) </a:t>
            </a:r>
            <a:r>
              <a:rPr lang="tr-TR" sz="2800" b="1" dirty="0">
                <a:solidFill>
                  <a:schemeClr val="tx1"/>
                </a:solidFill>
              </a:rPr>
              <a:t>Komisyon, Komisyon Başkanının çağrısı üzerine toplanır. Komisyon salt çoğunlukla toplanır ve kararlar açık oylama ve oy çokluğu ile alınır. Oyların eşit olması halinde, Komisyon Başkanının veya vekilinin kullandığı oy belirleyicidir. </a:t>
            </a:r>
          </a:p>
          <a:p>
            <a:pPr marL="0" indent="0">
              <a:buNone/>
            </a:pPr>
            <a:endParaRPr lang="tr-TR" sz="2800" b="1" dirty="0">
              <a:solidFill>
                <a:schemeClr val="tx1"/>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217913343"/>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pattFill prst="pct90">
          <a:fgClr>
            <a:srgbClr val="781E46"/>
          </a:fgClr>
          <a:bgClr>
            <a:schemeClr val="bg1"/>
          </a:bgClr>
        </a:patt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502" y="332656"/>
            <a:ext cx="12115134" cy="5917381"/>
          </a:xfrm>
        </p:spPr>
        <p:txBody>
          <a:bodyPr>
            <a:normAutofit fontScale="85000" lnSpcReduction="20000"/>
          </a:bodyPr>
          <a:lstStyle/>
          <a:p>
            <a:pPr marL="0" indent="0">
              <a:buNone/>
            </a:pPr>
            <a:r>
              <a:rPr lang="tr-TR" sz="1900" b="1" dirty="0" smtClean="0"/>
              <a:t>  </a:t>
            </a:r>
            <a:r>
              <a:rPr lang="tr-TR" sz="2800" b="1" dirty="0" smtClean="0">
                <a:solidFill>
                  <a:srgbClr val="FFC000"/>
                </a:solidFill>
              </a:rPr>
              <a:t>BAP </a:t>
            </a:r>
            <a:r>
              <a:rPr lang="tr-TR" sz="2800" b="1" dirty="0">
                <a:solidFill>
                  <a:srgbClr val="FFC000"/>
                </a:solidFill>
              </a:rPr>
              <a:t>Komisyonunun görev, yetki ve sorumlulukları </a:t>
            </a:r>
          </a:p>
          <a:p>
            <a:pPr marL="0" indent="0">
              <a:buNone/>
            </a:pPr>
            <a:r>
              <a:rPr lang="tr-TR" sz="2800" b="1" dirty="0">
                <a:solidFill>
                  <a:srgbClr val="F9D1A9"/>
                </a:solidFill>
              </a:rPr>
              <a:t>MADDE 6 - (1) </a:t>
            </a:r>
            <a:r>
              <a:rPr lang="tr-TR" sz="2800" b="1" dirty="0">
                <a:solidFill>
                  <a:schemeClr val="tx1"/>
                </a:solidFill>
              </a:rPr>
              <a:t>BAP Komisyonu aşağıdaki görevleri yerine getirir: </a:t>
            </a:r>
          </a:p>
          <a:p>
            <a:pPr marL="0" indent="0">
              <a:buNone/>
            </a:pPr>
            <a:r>
              <a:rPr lang="tr-TR" sz="2800" b="1" dirty="0">
                <a:solidFill>
                  <a:schemeClr val="tx1"/>
                </a:solidFill>
              </a:rPr>
              <a:t>a) Proje başvuru takvimini hazırlar, </a:t>
            </a:r>
          </a:p>
          <a:p>
            <a:pPr marL="0" indent="0">
              <a:buNone/>
            </a:pPr>
            <a:r>
              <a:rPr lang="tr-TR" sz="2800" b="1" dirty="0">
                <a:solidFill>
                  <a:schemeClr val="tx1"/>
                </a:solidFill>
              </a:rPr>
              <a:t>b) Projelerle ilgili kullanılacak formları hazırlar, </a:t>
            </a:r>
          </a:p>
          <a:p>
            <a:pPr marL="0" indent="0">
              <a:buNone/>
            </a:pPr>
            <a:r>
              <a:rPr lang="tr-TR" sz="2800" b="1" dirty="0">
                <a:solidFill>
                  <a:schemeClr val="tx1"/>
                </a:solidFill>
              </a:rPr>
              <a:t>c) Her yıl, projeler için sağlanacak destek limitlerini belirler, </a:t>
            </a:r>
          </a:p>
          <a:p>
            <a:pPr marL="0" indent="0">
              <a:buNone/>
            </a:pPr>
            <a:r>
              <a:rPr lang="tr-TR" sz="2800" b="1" dirty="0">
                <a:solidFill>
                  <a:schemeClr val="tx1"/>
                </a:solidFill>
              </a:rPr>
              <a:t>ç) Desteklenmesine karar verilen projeler için ayrıntıların belirtildiği bir sözleşme protokolü hazırlar, </a:t>
            </a:r>
          </a:p>
          <a:p>
            <a:pPr marL="0" indent="0">
              <a:buNone/>
            </a:pPr>
            <a:r>
              <a:rPr lang="tr-TR" sz="2800" b="1" dirty="0">
                <a:solidFill>
                  <a:schemeClr val="tx1"/>
                </a:solidFill>
              </a:rPr>
              <a:t>d) Ankara Sosyal Bilimler Üniversitesi bilim politikaları doğrultusunda, proje başvuruları ve değerlendirmelerinde dikkate alınacak ilkeleri belirler, </a:t>
            </a:r>
          </a:p>
          <a:p>
            <a:pPr marL="0" indent="0">
              <a:buNone/>
            </a:pPr>
            <a:r>
              <a:rPr lang="tr-TR" sz="2800" b="1" dirty="0">
                <a:solidFill>
                  <a:schemeClr val="tx1"/>
                </a:solidFill>
              </a:rPr>
              <a:t>e) Proje başvurularını değerlendirerek karara bağlar. Gerekli gördüğü proje önerilerini hakemlere gönderir ve gelen raporları da değerlendirerek projenin desteklenip desteklenmeyeceğine karar verir, </a:t>
            </a:r>
          </a:p>
          <a:p>
            <a:pPr marL="0" indent="0">
              <a:buNone/>
            </a:pPr>
            <a:r>
              <a:rPr lang="tr-TR" sz="2800" b="1" dirty="0">
                <a:solidFill>
                  <a:schemeClr val="tx1"/>
                </a:solidFill>
              </a:rPr>
              <a:t>f) Yürütülmekte olan projeler kapsamında sunulan ara rapor ve sonuç raporlarını değerlendirerek karara bağlar, </a:t>
            </a:r>
          </a:p>
          <a:p>
            <a:endParaRPr lang="tr-TR" sz="2600" b="1" dirty="0">
              <a:solidFill>
                <a:srgbClr val="F9D1A9"/>
              </a:solidFill>
            </a:endParaRPr>
          </a:p>
        </p:txBody>
      </p:sp>
      <p:sp>
        <p:nvSpPr>
          <p:cNvPr id="4" name="Çapraz Köşesi Kesik Dikdörtgen 3"/>
          <p:cNvSpPr/>
          <p:nvPr/>
        </p:nvSpPr>
        <p:spPr>
          <a:xfrm>
            <a:off x="5636" y="6064731"/>
            <a:ext cx="12192000" cy="800100"/>
          </a:xfrm>
          <a:prstGeom prst="snip2DiagRect">
            <a:avLst>
              <a:gd name="adj1" fmla="val 0"/>
              <a:gd name="adj2" fmla="val 21885"/>
            </a:avLst>
          </a:prstGeom>
          <a:solidFill>
            <a:srgbClr val="F9D1A9"/>
          </a:solidFill>
          <a:effectLst>
            <a:glow rad="12700">
              <a:schemeClr val="bg1">
                <a:alpha val="8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n w="0"/>
                <a:solidFill>
                  <a:srgbClr val="781E46"/>
                </a:solidFill>
                <a:effectLst>
                  <a:outerShdw blurRad="38100" dist="25400" dir="5400000" algn="ctr" rotWithShape="0">
                    <a:srgbClr val="6E747A">
                      <a:alpha val="43000"/>
                    </a:srgbClr>
                  </a:outerShdw>
                </a:effectLst>
                <a:latin typeface="Calibri" panose="020F0502020204030204"/>
              </a:rPr>
              <a:t>Strateji Geliştirme Dairesi Başkanlığı</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860" y="6095448"/>
            <a:ext cx="2520280" cy="740049"/>
          </a:xfrm>
          <a:prstGeom prst="rect">
            <a:avLst/>
          </a:prstGeom>
        </p:spPr>
      </p:pic>
      <p:sp>
        <p:nvSpPr>
          <p:cNvPr id="7" name="Dikdörtgen 6"/>
          <p:cNvSpPr/>
          <p:nvPr/>
        </p:nvSpPr>
        <p:spPr>
          <a:xfrm>
            <a:off x="9336360" y="6095449"/>
            <a:ext cx="2778774" cy="738664"/>
          </a:xfrm>
          <a:prstGeom prst="rect">
            <a:avLst/>
          </a:prstGeom>
          <a:noFill/>
        </p:spPr>
        <p:txBody>
          <a:bodyPr wrap="none" lIns="91440" tIns="45720" rIns="91440" bIns="45720">
            <a:spAutoFit/>
          </a:bodyPr>
          <a:lstStyle/>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E-posta	:strateji@asbu.edu.tr</a:t>
            </a:r>
          </a:p>
          <a:p>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Web	: www.asbu.edu.tr</a:t>
            </a:r>
          </a:p>
          <a:p>
            <a:r>
              <a:rPr lang="tr-TR" sz="1400" b="1" dirty="0" err="1">
                <a:ln w="0"/>
                <a:solidFill>
                  <a:srgbClr val="781E46"/>
                </a:solidFill>
                <a:effectLst>
                  <a:outerShdw blurRad="38100" dist="25400" dir="5400000" algn="ctr" rotWithShape="0">
                    <a:srgbClr val="6E747A">
                      <a:alpha val="43000"/>
                    </a:srgbClr>
                  </a:outerShdw>
                </a:effectLst>
                <a:latin typeface="Calibri" panose="020F0502020204030204"/>
              </a:rPr>
              <a:t>Tlf</a:t>
            </a:r>
            <a:r>
              <a:rPr lang="tr-TR" sz="1400" b="1" dirty="0">
                <a:ln w="0"/>
                <a:solidFill>
                  <a:srgbClr val="781E46"/>
                </a:solidFill>
                <a:effectLst>
                  <a:outerShdw blurRad="38100" dist="25400" dir="5400000" algn="ctr" rotWithShape="0">
                    <a:srgbClr val="6E747A">
                      <a:alpha val="43000"/>
                    </a:srgbClr>
                  </a:outerShdw>
                </a:effectLst>
                <a:latin typeface="Calibri" panose="020F0502020204030204"/>
              </a:rPr>
              <a:t>	: 0 312 5964504</a:t>
            </a:r>
          </a:p>
        </p:txBody>
      </p:sp>
    </p:spTree>
    <p:extLst>
      <p:ext uri="{BB962C8B-B14F-4D97-AF65-F5344CB8AC3E}">
        <p14:creationId xmlns:p14="http://schemas.microsoft.com/office/powerpoint/2010/main" val="1248608814"/>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4225</TotalTime>
  <Words>3756</Words>
  <Application>Microsoft Office PowerPoint</Application>
  <PresentationFormat>Geniş ekran</PresentationFormat>
  <Paragraphs>256</Paragraphs>
  <Slides>27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27</vt:i4>
      </vt:variant>
    </vt:vector>
  </HeadingPairs>
  <TitlesOfParts>
    <vt:vector size="32" baseType="lpstr">
      <vt:lpstr>Calibri</vt:lpstr>
      <vt:lpstr>Century Gothic</vt:lpstr>
      <vt:lpstr>Times New Roman</vt:lpstr>
      <vt:lpstr>Wingdings 3</vt:lpstr>
      <vt:lpstr>Dilim</vt:lpstr>
      <vt:lpstr>STRATEJİ GELİŞTİRME DAİRESİ BAŞKANLIĞI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Teşekkürler</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KBB ORGANİZASYON ŞEMASI</dc:title>
  <dc:creator>ozgur.ozden</dc:creator>
  <cp:lastModifiedBy>Tolga Ovalioglu</cp:lastModifiedBy>
  <cp:revision>403</cp:revision>
  <cp:lastPrinted>2016-03-23T08:13:40Z</cp:lastPrinted>
  <dcterms:created xsi:type="dcterms:W3CDTF">2010-06-25T07:05:29Z</dcterms:created>
  <dcterms:modified xsi:type="dcterms:W3CDTF">2019-10-17T08:54:00Z</dcterms:modified>
</cp:coreProperties>
</file>