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3"/>
  </p:notesMasterIdLst>
  <p:sldIdLst>
    <p:sldId id="256" r:id="rId2"/>
    <p:sldId id="257" r:id="rId3"/>
    <p:sldId id="334" r:id="rId4"/>
    <p:sldId id="333" r:id="rId5"/>
    <p:sldId id="258" r:id="rId6"/>
    <p:sldId id="311" r:id="rId7"/>
    <p:sldId id="335" r:id="rId8"/>
    <p:sldId id="341" r:id="rId9"/>
    <p:sldId id="340" r:id="rId10"/>
    <p:sldId id="339" r:id="rId11"/>
    <p:sldId id="338" r:id="rId12"/>
    <p:sldId id="336" r:id="rId13"/>
    <p:sldId id="337"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63" r:id="rId30"/>
    <p:sldId id="364" r:id="rId31"/>
    <p:sldId id="362" r:id="rId32"/>
    <p:sldId id="361" r:id="rId33"/>
    <p:sldId id="360" r:id="rId34"/>
    <p:sldId id="359" r:id="rId35"/>
    <p:sldId id="358" r:id="rId36"/>
    <p:sldId id="357" r:id="rId37"/>
    <p:sldId id="368" r:id="rId38"/>
    <p:sldId id="367" r:id="rId39"/>
    <p:sldId id="366" r:id="rId40"/>
    <p:sldId id="365" r:id="rId41"/>
    <p:sldId id="378" r:id="rId42"/>
    <p:sldId id="377" r:id="rId43"/>
    <p:sldId id="376" r:id="rId44"/>
    <p:sldId id="375" r:id="rId45"/>
    <p:sldId id="374" r:id="rId46"/>
    <p:sldId id="373" r:id="rId47"/>
    <p:sldId id="372" r:id="rId48"/>
    <p:sldId id="371" r:id="rId49"/>
    <p:sldId id="370" r:id="rId50"/>
    <p:sldId id="369" r:id="rId51"/>
    <p:sldId id="387" r:id="rId52"/>
    <p:sldId id="386" r:id="rId53"/>
    <p:sldId id="385" r:id="rId54"/>
    <p:sldId id="384" r:id="rId55"/>
    <p:sldId id="383" r:id="rId56"/>
    <p:sldId id="382" r:id="rId57"/>
    <p:sldId id="379" r:id="rId58"/>
    <p:sldId id="381" r:id="rId59"/>
    <p:sldId id="380" r:id="rId60"/>
    <p:sldId id="396" r:id="rId61"/>
    <p:sldId id="395" r:id="rId62"/>
    <p:sldId id="394" r:id="rId63"/>
    <p:sldId id="393" r:id="rId64"/>
    <p:sldId id="392" r:id="rId65"/>
    <p:sldId id="391" r:id="rId66"/>
    <p:sldId id="390" r:id="rId67"/>
    <p:sldId id="389" r:id="rId68"/>
    <p:sldId id="388" r:id="rId69"/>
    <p:sldId id="407" r:id="rId70"/>
    <p:sldId id="406" r:id="rId71"/>
    <p:sldId id="405" r:id="rId72"/>
    <p:sldId id="404" r:id="rId73"/>
    <p:sldId id="403" r:id="rId74"/>
    <p:sldId id="402" r:id="rId75"/>
    <p:sldId id="401" r:id="rId76"/>
    <p:sldId id="400" r:id="rId77"/>
    <p:sldId id="399" r:id="rId78"/>
    <p:sldId id="398" r:id="rId79"/>
    <p:sldId id="397" r:id="rId80"/>
    <p:sldId id="408" r:id="rId81"/>
    <p:sldId id="423" r:id="rId82"/>
    <p:sldId id="422" r:id="rId83"/>
    <p:sldId id="421" r:id="rId84"/>
    <p:sldId id="420" r:id="rId85"/>
    <p:sldId id="419" r:id="rId86"/>
    <p:sldId id="435" r:id="rId87"/>
    <p:sldId id="434" r:id="rId88"/>
    <p:sldId id="433" r:id="rId89"/>
    <p:sldId id="432" r:id="rId90"/>
    <p:sldId id="431" r:id="rId91"/>
    <p:sldId id="430" r:id="rId92"/>
    <p:sldId id="429" r:id="rId93"/>
    <p:sldId id="428" r:id="rId94"/>
    <p:sldId id="427" r:id="rId95"/>
    <p:sldId id="426" r:id="rId96"/>
    <p:sldId id="425" r:id="rId97"/>
    <p:sldId id="424" r:id="rId98"/>
    <p:sldId id="436" r:id="rId99"/>
    <p:sldId id="437" r:id="rId100"/>
    <p:sldId id="438" r:id="rId101"/>
    <p:sldId id="439" r:id="rId102"/>
    <p:sldId id="441" r:id="rId103"/>
    <p:sldId id="445" r:id="rId104"/>
    <p:sldId id="444" r:id="rId105"/>
    <p:sldId id="443" r:id="rId106"/>
    <p:sldId id="442" r:id="rId107"/>
    <p:sldId id="440" r:id="rId108"/>
    <p:sldId id="449" r:id="rId109"/>
    <p:sldId id="448" r:id="rId110"/>
    <p:sldId id="447" r:id="rId111"/>
    <p:sldId id="446" r:id="rId112"/>
    <p:sldId id="453" r:id="rId113"/>
    <p:sldId id="452" r:id="rId114"/>
    <p:sldId id="451" r:id="rId115"/>
    <p:sldId id="456" r:id="rId116"/>
    <p:sldId id="455" r:id="rId117"/>
    <p:sldId id="454" r:id="rId118"/>
    <p:sldId id="450" r:id="rId119"/>
    <p:sldId id="457" r:id="rId120"/>
    <p:sldId id="458" r:id="rId121"/>
    <p:sldId id="459" r:id="rId1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75" d="100"/>
          <a:sy n="75" d="100"/>
        </p:scale>
        <p:origin x="-124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5F23DF-7DE8-446D-BD8D-BBFF99FC5861}" type="datetimeFigureOut">
              <a:rPr lang="tr-TR" smtClean="0"/>
              <a:t>17.11.2019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5E507-2796-46EE-A489-304149F4CE51}" type="slidenum">
              <a:rPr lang="tr-TR" smtClean="0"/>
              <a:t>‹#›</a:t>
            </a:fld>
            <a:endParaRPr lang="tr-TR"/>
          </a:p>
        </p:txBody>
      </p:sp>
    </p:spTree>
    <p:extLst>
      <p:ext uri="{BB962C8B-B14F-4D97-AF65-F5344CB8AC3E}">
        <p14:creationId xmlns:p14="http://schemas.microsoft.com/office/powerpoint/2010/main" val="292646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2</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3</a:t>
            </a:fld>
            <a:endParaRPr lang="tr-TR"/>
          </a:p>
        </p:txBody>
      </p:sp>
    </p:spTree>
    <p:extLst>
      <p:ext uri="{BB962C8B-B14F-4D97-AF65-F5344CB8AC3E}">
        <p14:creationId xmlns:p14="http://schemas.microsoft.com/office/powerpoint/2010/main" val="57888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5E507-2796-46EE-A489-304149F4CE51}" type="slidenum">
              <a:rPr lang="tr-TR" smtClean="0"/>
              <a:t>4</a:t>
            </a:fld>
            <a:endParaRPr lang="tr-TR"/>
          </a:p>
        </p:txBody>
      </p:sp>
    </p:spTree>
    <p:extLst>
      <p:ext uri="{BB962C8B-B14F-4D97-AF65-F5344CB8AC3E}">
        <p14:creationId xmlns:p14="http://schemas.microsoft.com/office/powerpoint/2010/main" val="57888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17.11.2019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17.11.2019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17.11.2019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17.11.2019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17.11.2019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17.11.2019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17.11.2019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17.11.2019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pPr/>
              <a:t>17.11.2019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17.11.2019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17.11.2019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pPr/>
              <a:t>17.11.2019</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13.tmp"/></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muhasebe.muhasebat.gov.tr/Kilavuz/kapanabilecek_alacak_dosyalari.htm#kapanabilecekalacakdosyalari"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muhasebe.muhasebat.gov.tr/Kilavuz/takip_edilmesi_gereken_nafaka_tahakkuklari.htm#takipedilmesigerekennafakatahakkuklari" TargetMode="External"/><Relationship Id="rId5" Type="http://schemas.openxmlformats.org/officeDocument/2006/relationships/hyperlink" Target="https://muhasebe.muhasebat.gov.tr/Kilavuz/takip_edilmesi_gereken_alacaklar.htm#takipedilmesigerekenalacaklar" TargetMode="External"/><Relationship Id="rId4" Type="http://schemas.openxmlformats.org/officeDocument/2006/relationships/hyperlink" Target="https://muhasebe.muhasebat.gov.tr/Kilavuz/muaccel_durumundaki_alacaklar.htm#muacceldurumundakialacaklar"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5.tmp"/></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6.tmp"/></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7.tmp"/></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8.tm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9.tmp"/></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0.tmp"/></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1.tmp"/></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2.tmp"/></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muhasebe.muhasebat.gov.tr/Kilavuz/kalem_turu_islemleri.htm#kalemturuislemleri" TargetMode="External"/><Relationship Id="rId4" Type="http://schemas.openxmlformats.org/officeDocument/2006/relationships/hyperlink" Target="https://muhasebe.muhasebat.gov.tr/Kilavuz/tahakkuk_turu_islemleri.htm#tahakkukturuislemleri"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muhasebe.muhasebat.gov.tr/Kilavuz/alacak_dosyasi_raporlari.htm#alacakdosyasraporlari" TargetMode="Externa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3.tmp"/></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muhasebe.muhasebat.gov.tr/Kilavuz/alacak_rapor_islemleri.htm#alacakraporislemleri"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muhasebe.muhasebat.gov.tr/Kilavuz/alacak_tanimlama_islemleri.htm#alacaktanimlamaislemleri" TargetMode="External"/><Relationship Id="rId5" Type="http://schemas.openxmlformats.org/officeDocument/2006/relationships/hyperlink" Target="https://muhasebe.muhasebat.gov.tr/Kilavuz/alacak_gorev_islemleri.htm#alacakgorevislemleri" TargetMode="External"/><Relationship Id="rId4" Type="http://schemas.openxmlformats.org/officeDocument/2006/relationships/hyperlink" Target="https://muhasebe.muhasebat.gov.tr/Kilavuz/alacak_islemleri.htm#alacakislemleri" TargetMode="External"/></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4.tmp"/></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muhasebe.muhasebat.gov.tr/Kilavuz/faiz_hesaplama_islemleri.htm#faizhesaplamaislemleri"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muhasebe.muhasebat.gov.tr/Kilavuz/borclu_islemleri.htm#borcluislemleri" TargetMode="External"/><Relationship Id="rId5" Type="http://schemas.openxmlformats.org/officeDocument/2006/relationships/hyperlink" Target="https://muhasebe.muhasebat.gov.tr/Kilavuz/tahakkuk_islemleri.htm#tahakkukislemleri" TargetMode="External"/><Relationship Id="rId4" Type="http://schemas.openxmlformats.org/officeDocument/2006/relationships/hyperlink" Target="https://muhasebe.muhasebat.gov.tr/Kilavuz/alacak_dosyasi_islemleri.htm#alacakdosyasiislemler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20.tm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tmp"/><Relationship Id="rId5" Type="http://schemas.openxmlformats.org/officeDocument/2006/relationships/hyperlink" Target="https://merkezikimlik.muhasebat.gov.tr/cas/login?service=https://muhasebe.muhasebat.gov.tr/idariislemler/login/cas"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tm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tm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tmp"/><Relationship Id="rId5" Type="http://schemas.openxmlformats.org/officeDocument/2006/relationships/hyperlink" Target="https://test-merkezikimlik.muhasebat.gov.tr/cas/login?service=https://test-muhasebe.muhasebat.gov.tr/idariislemler/login/cas"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tmp"/></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tmp"/><Relationship Id="rId4" Type="http://schemas.openxmlformats.org/officeDocument/2006/relationships/image" Target="../media/image30.tmp"/></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3.tmp"/><Relationship Id="rId4" Type="http://schemas.openxmlformats.org/officeDocument/2006/relationships/image" Target="../media/image32.tm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tmp"/></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6.tmp"/><Relationship Id="rId4" Type="http://schemas.openxmlformats.org/officeDocument/2006/relationships/image" Target="../media/image35.tmp"/></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tmp"/></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8.tmp"/></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9.tm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0.tmp"/></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1.tmp"/></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2.tmp"/></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tmp"/></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4.tmp"/></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5.tmp"/></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6.tmp"/></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7.tmp"/></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0.tmp"/><Relationship Id="rId5" Type="http://schemas.openxmlformats.org/officeDocument/2006/relationships/image" Target="../media/image49.tmp"/><Relationship Id="rId4" Type="http://schemas.openxmlformats.org/officeDocument/2006/relationships/image" Target="../media/image48.tm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1.tmp"/></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2.tmp"/></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3.tmp"/></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4.tmp"/></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5.tmp"/></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6.tm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7.tmp"/></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8.tmp"/></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9.tmp"/></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0.tmp"/></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1.tmp"/></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2.tmp"/></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3.tmp"/></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5.tmp"/><Relationship Id="rId4" Type="http://schemas.openxmlformats.org/officeDocument/2006/relationships/image" Target="../media/image64.tmp"/></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6.tm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7.tmp"/></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8.tmp"/></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9.tmp"/></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0.tm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1.tmp"/></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2.tmp"/></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3.tmp"/></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5.tmp"/><Relationship Id="rId4" Type="http://schemas.openxmlformats.org/officeDocument/2006/relationships/image" Target="../media/image74.tmp"/></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6.tmp"/></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8.tmp"/><Relationship Id="rId4" Type="http://schemas.openxmlformats.org/officeDocument/2006/relationships/image" Target="../media/image77.tmp"/></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tmp"/><Relationship Id="rId4" Type="http://schemas.openxmlformats.org/officeDocument/2006/relationships/image" Target="../media/image11.tmp"/></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9.tmp"/></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0.tmp"/></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1.tmp"/></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2.tmp"/></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3.tmp"/></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476797"/>
            <a:ext cx="7772400" cy="1736179"/>
          </a:xfrm>
        </p:spPr>
        <p:txBody>
          <a:bodyPr anchor="ctr">
            <a:normAutofit fontScale="90000"/>
          </a:bodyPr>
          <a:lstStyle/>
          <a:p>
            <a:r>
              <a:rPr lang="tr-TR" sz="3000" dirty="0" smtClean="0"/>
              <a:t>BÜTÜNLEŞİK KAMU MALİ YÖNETİMİ VE BİLİŞİM SİSTEMLERİ (BKMYBS)</a:t>
            </a:r>
            <a:br>
              <a:rPr lang="tr-TR" sz="3000" dirty="0" smtClean="0"/>
            </a:br>
            <a:r>
              <a:rPr lang="tr-TR" sz="3000" dirty="0" smtClean="0">
                <a:solidFill>
                  <a:srgbClr val="FFFF00"/>
                </a:solidFill>
              </a:rPr>
              <a:t>*</a:t>
            </a:r>
            <a:r>
              <a:rPr lang="tr-TR" sz="3000" b="1" dirty="0" smtClean="0">
                <a:solidFill>
                  <a:srgbClr val="FFFF00"/>
                </a:solidFill>
              </a:rPr>
              <a:t>ALACAK İŞLEMLERİ*</a:t>
            </a:r>
            <a:br>
              <a:rPr lang="tr-TR" sz="3000" b="1" dirty="0" smtClean="0">
                <a:solidFill>
                  <a:srgbClr val="FFFF00"/>
                </a:solidFill>
              </a:rPr>
            </a:br>
            <a:r>
              <a:rPr lang="tr-TR" sz="3000" b="1" dirty="0" smtClean="0">
                <a:solidFill>
                  <a:srgbClr val="FFFF00"/>
                </a:solidFill>
              </a:rPr>
              <a:t>*TAHSİLAT İŞLEMLERİ*</a:t>
            </a:r>
            <a:br>
              <a:rPr lang="tr-TR" sz="3000" b="1" dirty="0" smtClean="0">
                <a:solidFill>
                  <a:srgbClr val="FFFF00"/>
                </a:solidFill>
              </a:rPr>
            </a:br>
            <a:r>
              <a:rPr lang="tr-TR" sz="3000" b="1" dirty="0" smtClean="0">
                <a:solidFill>
                  <a:srgbClr val="FFFF00"/>
                </a:solidFill>
              </a:rPr>
              <a:t>*MUHASEBE İŞLEMLERİ*</a:t>
            </a:r>
            <a:endParaRPr lang="tr-TR" sz="3000" b="1" dirty="0">
              <a:solidFill>
                <a:srgbClr val="FFFF00"/>
              </a:solidFill>
            </a:endParaRPr>
          </a:p>
        </p:txBody>
      </p:sp>
      <p:sp>
        <p:nvSpPr>
          <p:cNvPr id="3" name="Alt Başlık 2"/>
          <p:cNvSpPr>
            <a:spLocks noGrp="1"/>
          </p:cNvSpPr>
          <p:nvPr>
            <p:ph type="subTitle" idx="1"/>
          </p:nvPr>
        </p:nvSpPr>
        <p:spPr>
          <a:xfrm>
            <a:off x="2195736" y="4869160"/>
            <a:ext cx="5256584" cy="864096"/>
          </a:xfrm>
        </p:spPr>
        <p:txBody>
          <a:bodyPr>
            <a:normAutofit/>
          </a:bodyPr>
          <a:lstStyle/>
          <a:p>
            <a:r>
              <a:rPr lang="tr-TR" b="1" dirty="0" smtClean="0">
                <a:solidFill>
                  <a:schemeClr val="bg1"/>
                </a:solidFill>
              </a:rPr>
              <a:t>MUHASEBAT GENEL MÜDÜRLÜĞÜ</a:t>
            </a:r>
          </a:p>
          <a:p>
            <a:r>
              <a:rPr lang="tr-TR" b="1" dirty="0" smtClean="0">
                <a:solidFill>
                  <a:schemeClr val="bg1"/>
                </a:solidFill>
              </a:rPr>
              <a:t>Muhasebe Uygulamaları Dairesi</a:t>
            </a:r>
          </a:p>
        </p:txBody>
      </p:sp>
      <p:pic>
        <p:nvPicPr>
          <p:cNvPr id="1026"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28575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990" y="543247"/>
            <a:ext cx="3600400" cy="866974"/>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30866" y="3501063"/>
            <a:ext cx="2520280" cy="646331"/>
          </a:xfrm>
          <a:prstGeom prst="rect">
            <a:avLst/>
          </a:prstGeom>
          <a:noFill/>
        </p:spPr>
        <p:txBody>
          <a:bodyPr wrap="square" rtlCol="0">
            <a:spAutoFit/>
          </a:bodyPr>
          <a:lstStyle/>
          <a:p>
            <a:pPr algn="ctr"/>
            <a:r>
              <a:rPr lang="tr-TR" b="1" dirty="0" smtClean="0"/>
              <a:t>İsa Tonguç ÇINAR</a:t>
            </a:r>
          </a:p>
          <a:p>
            <a:pPr algn="ctr"/>
            <a:r>
              <a:rPr lang="tr-TR" b="1" dirty="0" smtClean="0"/>
              <a:t>Defterdarlık Uzmanı</a:t>
            </a:r>
            <a:endParaRPr lang="tr-TR" b="1" dirty="0"/>
          </a:p>
        </p:txBody>
      </p:sp>
      <p:sp>
        <p:nvSpPr>
          <p:cNvPr id="5" name="Metin kutusu 4"/>
          <p:cNvSpPr txBox="1"/>
          <p:nvPr/>
        </p:nvSpPr>
        <p:spPr>
          <a:xfrm>
            <a:off x="6372200" y="3501008"/>
            <a:ext cx="2378190" cy="646331"/>
          </a:xfrm>
          <a:prstGeom prst="rect">
            <a:avLst/>
          </a:prstGeom>
          <a:noFill/>
        </p:spPr>
        <p:txBody>
          <a:bodyPr wrap="square" rtlCol="0">
            <a:spAutoFit/>
          </a:bodyPr>
          <a:lstStyle/>
          <a:p>
            <a:pPr algn="ctr"/>
            <a:r>
              <a:rPr lang="tr-TR" b="1" dirty="0" smtClean="0"/>
              <a:t>Ahmet ÇAKMAK</a:t>
            </a:r>
          </a:p>
          <a:p>
            <a:pPr algn="ctr"/>
            <a:r>
              <a:rPr lang="tr-TR" b="1" dirty="0" smtClean="0"/>
              <a:t>Defterdarlık Uzmanı</a:t>
            </a:r>
            <a:endParaRPr lang="tr-TR" b="1" dirty="0"/>
          </a:p>
        </p:txBody>
      </p:sp>
      <p:sp>
        <p:nvSpPr>
          <p:cNvPr id="7" name="Metin kutusu 6"/>
          <p:cNvSpPr txBox="1"/>
          <p:nvPr/>
        </p:nvSpPr>
        <p:spPr>
          <a:xfrm>
            <a:off x="2699792" y="4221088"/>
            <a:ext cx="3816424" cy="646331"/>
          </a:xfrm>
          <a:prstGeom prst="rect">
            <a:avLst/>
          </a:prstGeom>
          <a:noFill/>
        </p:spPr>
        <p:txBody>
          <a:bodyPr wrap="square" rtlCol="0">
            <a:spAutoFit/>
          </a:bodyPr>
          <a:lstStyle/>
          <a:p>
            <a:pPr algn="ctr"/>
            <a:r>
              <a:rPr lang="tr-TR" dirty="0" smtClean="0">
                <a:latin typeface="Arial Black" panose="020B0A04020102020204" pitchFamily="34" charset="0"/>
              </a:rPr>
              <a:t>HOŞGELDİNİZ…</a:t>
            </a:r>
          </a:p>
          <a:p>
            <a:pPr algn="ctr"/>
            <a:endParaRPr lang="tr-TR" dirty="0">
              <a:latin typeface="Arial Black" panose="020B0A04020102020204" pitchFamily="34" charset="0"/>
            </a:endParaRPr>
          </a:p>
        </p:txBody>
      </p:sp>
    </p:spTree>
    <p:extLst>
      <p:ext uri="{BB962C8B-B14F-4D97-AF65-F5344CB8AC3E}">
        <p14:creationId xmlns:p14="http://schemas.microsoft.com/office/powerpoint/2010/main" val="1368295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3"/>
            <a:ext cx="8229600" cy="852984"/>
          </a:xfrm>
        </p:spPr>
        <p:txBody>
          <a:bodyPr anchor="b">
            <a:normAutofit/>
          </a:bodyPr>
          <a:lstStyle/>
          <a:p>
            <a:r>
              <a:rPr lang="tr-TR" sz="2400" dirty="0">
                <a:solidFill>
                  <a:srgbClr val="FFC000"/>
                </a:solidFill>
              </a:rPr>
              <a:t>BÜTÜNLEŞİK KAMU MALİ YÖNETİMİ VE BİLİŞİM SİSTEMİ</a:t>
            </a:r>
            <a:br>
              <a:rPr lang="tr-TR" sz="2400" dirty="0">
                <a:solidFill>
                  <a:srgbClr val="FFC000"/>
                </a:solidFill>
              </a:rPr>
            </a:br>
            <a:r>
              <a:rPr lang="tr-TR" sz="2400" dirty="0">
                <a:solidFill>
                  <a:srgbClr val="FFC000"/>
                </a:solidFill>
              </a:rPr>
              <a:t>(BKMYBS)</a:t>
            </a:r>
            <a:endParaRPr lang="tr-TR" sz="24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564903"/>
            <a:ext cx="8607546" cy="1584177"/>
          </a:xfrm>
          <a:prstGeom prst="rect">
            <a:avLst/>
          </a:prstGeom>
        </p:spPr>
      </p:pic>
      <p:sp>
        <p:nvSpPr>
          <p:cNvPr id="6" name="Aşağı Ok 5"/>
          <p:cNvSpPr/>
          <p:nvPr/>
        </p:nvSpPr>
        <p:spPr>
          <a:xfrm>
            <a:off x="3635896" y="4221088"/>
            <a:ext cx="576064"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4653137"/>
            <a:ext cx="8713754" cy="2204864"/>
          </a:xfrm>
          <a:prstGeom prst="rect">
            <a:avLst/>
          </a:prstGeom>
        </p:spPr>
      </p:pic>
      <p:cxnSp>
        <p:nvCxnSpPr>
          <p:cNvPr id="9" name="Düz Ok Bağlayıcısı 8"/>
          <p:cNvCxnSpPr/>
          <p:nvPr/>
        </p:nvCxnSpPr>
        <p:spPr>
          <a:xfrm flipH="1">
            <a:off x="5724128" y="3573016"/>
            <a:ext cx="2304256" cy="172819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2496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Faiz Hesaplama</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636912"/>
            <a:ext cx="8607545" cy="3816429"/>
          </a:xfrm>
          <a:prstGeom prst="rect">
            <a:avLst/>
          </a:prstGeom>
          <a:noFill/>
        </p:spPr>
        <p:txBody>
          <a:bodyPr wrap="square" rtlCol="0">
            <a:spAutoFit/>
          </a:bodyPr>
          <a:lstStyle/>
          <a:p>
            <a:pPr algn="just"/>
            <a:r>
              <a:rPr lang="tr-TR" sz="2200" i="1" dirty="0"/>
              <a:t>Faizi hesaplanan borçlu adına birden fazla alacak dosyası varsa ve Alacak Dosya No alanından herhangi bir dosya bilgisi seçilmezse hesaplama sonucu borçluya ait tüm tahakkuklar satırlar halinde listelenir.</a:t>
            </a:r>
            <a:endParaRPr lang="tr-TR" sz="2200" dirty="0"/>
          </a:p>
          <a:p>
            <a:pPr algn="just"/>
            <a:r>
              <a:rPr lang="tr-TR" sz="2200" dirty="0"/>
              <a:t> </a:t>
            </a:r>
          </a:p>
          <a:p>
            <a:pPr algn="just"/>
            <a:r>
              <a:rPr lang="tr-TR" sz="2200" dirty="0"/>
              <a:t>Faiz Hesaplama Sonucu alanında, seçilen ödeme tarihine ve girilen tutara göre alacak dosyasının </a:t>
            </a:r>
            <a:r>
              <a:rPr lang="tr-TR" sz="2200" b="1" dirty="0"/>
              <a:t>Toplam Borç</a:t>
            </a:r>
            <a:r>
              <a:rPr lang="tr-TR" sz="2200" dirty="0"/>
              <a:t>, </a:t>
            </a:r>
            <a:r>
              <a:rPr lang="tr-TR" sz="2200" b="1" dirty="0"/>
              <a:t>Toplam Ödenen</a:t>
            </a:r>
            <a:r>
              <a:rPr lang="tr-TR" sz="2200" dirty="0"/>
              <a:t> ve </a:t>
            </a:r>
            <a:r>
              <a:rPr lang="tr-TR" sz="2200" b="1" dirty="0"/>
              <a:t>Toplam Kalan</a:t>
            </a:r>
            <a:r>
              <a:rPr lang="tr-TR" sz="2200" dirty="0"/>
              <a:t> sütunlarında ana para, faiz ve toplam tutar bilgileri görüntülenir. Tahakkuk borçlusunun ödemesi taksitlendirilmişse, her bir taksit adedi için faiz hesaplaması </a:t>
            </a:r>
            <a:r>
              <a:rPr lang="tr-TR" sz="2200" b="1" dirty="0"/>
              <a:t>Detaylar</a:t>
            </a:r>
            <a:r>
              <a:rPr lang="tr-TR" sz="2200" dirty="0"/>
              <a:t> bağlantısına tıklanarak görüntülenmektedir.</a:t>
            </a:r>
          </a:p>
          <a:p>
            <a:pPr algn="just"/>
            <a:endParaRPr lang="tr-TR" sz="2200" dirty="0"/>
          </a:p>
        </p:txBody>
      </p:sp>
    </p:spTree>
    <p:extLst>
      <p:ext uri="{BB962C8B-B14F-4D97-AF65-F5344CB8AC3E}">
        <p14:creationId xmlns:p14="http://schemas.microsoft.com/office/powerpoint/2010/main" val="451164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Faiz Hesaplama</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708920"/>
            <a:ext cx="8607546" cy="3970318"/>
          </a:xfrm>
          <a:prstGeom prst="rect">
            <a:avLst/>
          </a:prstGeom>
          <a:noFill/>
        </p:spPr>
        <p:txBody>
          <a:bodyPr wrap="square" rtlCol="0">
            <a:spAutoFit/>
          </a:bodyPr>
          <a:lstStyle/>
          <a:p>
            <a:pPr algn="just"/>
            <a:r>
              <a:rPr lang="tr-TR" sz="2800" i="1" dirty="0"/>
              <a:t> Faiz hesaplaması yapmak için </a:t>
            </a:r>
            <a:r>
              <a:rPr lang="tr-TR" sz="2800" i="1" dirty="0">
                <a:solidFill>
                  <a:srgbClr val="FF0000"/>
                </a:solidFill>
              </a:rPr>
              <a:t>alacak dosyasındaki ilgili tahakkuk onaylanmış olmalıdır.</a:t>
            </a:r>
            <a:endParaRPr lang="tr-TR" sz="2800" dirty="0">
              <a:solidFill>
                <a:srgbClr val="FF0000"/>
              </a:solidFill>
            </a:endParaRPr>
          </a:p>
          <a:p>
            <a:pPr algn="just"/>
            <a:r>
              <a:rPr lang="tr-TR" sz="2800" i="1" dirty="0"/>
              <a:t> Faiz hesaplanırken Yatırılacak Tutar alanına </a:t>
            </a:r>
            <a:r>
              <a:rPr lang="tr-TR" sz="2800" i="1" dirty="0">
                <a:solidFill>
                  <a:srgbClr val="FF0000"/>
                </a:solidFill>
              </a:rPr>
              <a:t>bir tutar bilgisi girilmezse ve borçlu ilgili tahakkuka bir ödeme yapmadıysa faiz hesaplama sonucunda toplam ödenen tutar "0,00" TL olarak görüntülenir.</a:t>
            </a:r>
            <a:endParaRPr lang="tr-TR" sz="2800" dirty="0">
              <a:solidFill>
                <a:srgbClr val="FF0000"/>
              </a:solidFill>
            </a:endParaRPr>
          </a:p>
          <a:p>
            <a:pPr algn="just"/>
            <a:r>
              <a:rPr lang="tr-TR" sz="2800" i="1" dirty="0"/>
              <a:t> </a:t>
            </a:r>
            <a:r>
              <a:rPr lang="tr-TR" sz="2800" b="1" i="1" dirty="0"/>
              <a:t>Faiz hesaplanırken tahakkuk türünün ilgili para biriminin dönem faizindeki oran kullanılarak hesaplanır</a:t>
            </a:r>
            <a:r>
              <a:rPr lang="tr-TR" sz="2800" i="1" dirty="0"/>
              <a:t>.</a:t>
            </a:r>
            <a:endParaRPr lang="tr-TR" sz="2800" dirty="0"/>
          </a:p>
          <a:p>
            <a:pPr algn="just"/>
            <a:endParaRPr lang="tr-TR" sz="2800" dirty="0"/>
          </a:p>
        </p:txBody>
      </p:sp>
    </p:spTree>
    <p:extLst>
      <p:ext uri="{BB962C8B-B14F-4D97-AF65-F5344CB8AC3E}">
        <p14:creationId xmlns:p14="http://schemas.microsoft.com/office/powerpoint/2010/main" val="333291147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Görev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467544" y="2636912"/>
            <a:ext cx="8425722" cy="3785652"/>
          </a:xfrm>
          <a:prstGeom prst="rect">
            <a:avLst/>
          </a:prstGeom>
          <a:noFill/>
        </p:spPr>
        <p:txBody>
          <a:bodyPr wrap="square" rtlCol="0">
            <a:spAutoFit/>
          </a:bodyPr>
          <a:lstStyle/>
          <a:p>
            <a:pPr algn="just"/>
            <a:r>
              <a:rPr lang="tr-TR" sz="2000" dirty="0"/>
              <a:t>Sistem'de yapılan işlemlere yönelik, kullanıcıların öncelikli olarak yapması beklenen işlemler, Sistem tarafından kullanıcıların </a:t>
            </a:r>
            <a:r>
              <a:rPr lang="tr-TR" sz="2000" dirty="0" err="1"/>
              <a:t>önceliklendirmesi</a:t>
            </a:r>
            <a:r>
              <a:rPr lang="tr-TR" sz="2000" dirty="0"/>
              <a:t> ve işlemleri tamamlaması adına Görev İşlemleri menüsü altında aktarılmaktadır.</a:t>
            </a:r>
          </a:p>
          <a:p>
            <a:pPr algn="just"/>
            <a:r>
              <a:rPr lang="tr-TR" sz="2000" dirty="0"/>
              <a:t>Alacak İşlemleri genelinde, öncelikli görülen işlemler aşağıdaki gibidir;</a:t>
            </a:r>
          </a:p>
          <a:p>
            <a:pPr algn="just"/>
            <a:r>
              <a:rPr lang="tr-TR" sz="2000" dirty="0"/>
              <a:t> </a:t>
            </a:r>
            <a:endParaRPr lang="tr-TR" sz="2000" dirty="0">
              <a:solidFill>
                <a:srgbClr val="FF0000"/>
              </a:solidFill>
            </a:endParaRPr>
          </a:p>
          <a:p>
            <a:pPr algn="just"/>
            <a:r>
              <a:rPr lang="tr-TR" sz="2000" dirty="0">
                <a:solidFill>
                  <a:srgbClr val="FF0000"/>
                </a:solidFill>
              </a:rPr>
              <a:t>•</a:t>
            </a:r>
            <a:r>
              <a:rPr lang="tr-TR" sz="2000" dirty="0">
                <a:solidFill>
                  <a:srgbClr val="FF0000"/>
                </a:solidFill>
                <a:hlinkClick r:id="rId4"/>
              </a:rPr>
              <a:t>Muaccel Durumundaki Alacaklar</a:t>
            </a:r>
            <a:endParaRPr lang="tr-TR" sz="2000" dirty="0">
              <a:solidFill>
                <a:srgbClr val="FF0000"/>
              </a:solidFill>
            </a:endParaRPr>
          </a:p>
          <a:p>
            <a:pPr algn="just"/>
            <a:r>
              <a:rPr lang="tr-TR" sz="2000" dirty="0">
                <a:solidFill>
                  <a:srgbClr val="FF0000"/>
                </a:solidFill>
              </a:rPr>
              <a:t>•</a:t>
            </a:r>
            <a:r>
              <a:rPr lang="tr-TR" sz="2000" dirty="0">
                <a:solidFill>
                  <a:srgbClr val="FF0000"/>
                </a:solidFill>
                <a:hlinkClick r:id="rId5"/>
              </a:rPr>
              <a:t>Takip Edilmesi Gereken Alacaklar</a:t>
            </a:r>
            <a:endParaRPr lang="tr-TR" sz="2000" dirty="0">
              <a:solidFill>
                <a:srgbClr val="FF0000"/>
              </a:solidFill>
            </a:endParaRPr>
          </a:p>
          <a:p>
            <a:pPr algn="just"/>
            <a:r>
              <a:rPr lang="tr-TR" sz="2000" dirty="0">
                <a:solidFill>
                  <a:srgbClr val="FF0000"/>
                </a:solidFill>
              </a:rPr>
              <a:t>•</a:t>
            </a:r>
            <a:r>
              <a:rPr lang="tr-TR" sz="2000" dirty="0">
                <a:solidFill>
                  <a:srgbClr val="FF0000"/>
                </a:solidFill>
                <a:hlinkClick r:id="rId6"/>
              </a:rPr>
              <a:t>Takip Edilmesi Gereken Nafaka Tahakkukları</a:t>
            </a:r>
            <a:endParaRPr lang="tr-TR" sz="2000" dirty="0">
              <a:solidFill>
                <a:srgbClr val="FF0000"/>
              </a:solidFill>
            </a:endParaRPr>
          </a:p>
          <a:p>
            <a:pPr algn="just"/>
            <a:r>
              <a:rPr lang="tr-TR" sz="2000" dirty="0">
                <a:solidFill>
                  <a:srgbClr val="FF0000"/>
                </a:solidFill>
              </a:rPr>
              <a:t>•</a:t>
            </a:r>
            <a:r>
              <a:rPr lang="tr-TR" sz="2000" dirty="0">
                <a:solidFill>
                  <a:srgbClr val="FF0000"/>
                </a:solidFill>
                <a:hlinkClick r:id="rId7"/>
              </a:rPr>
              <a:t>Kapanabilecek Alacak Dosyaları</a:t>
            </a:r>
            <a:endParaRPr lang="tr-TR" sz="2000" dirty="0">
              <a:solidFill>
                <a:srgbClr val="FF0000"/>
              </a:solidFill>
            </a:endParaRPr>
          </a:p>
          <a:p>
            <a:pPr algn="just"/>
            <a:r>
              <a:rPr lang="tr-TR" sz="2000" dirty="0"/>
              <a:t> </a:t>
            </a:r>
          </a:p>
          <a:p>
            <a:pPr algn="just"/>
            <a:r>
              <a:rPr lang="tr-TR" sz="2000" dirty="0"/>
              <a:t>Görev İşlemleri devam eden başlıklarda anlatılmıştır.</a:t>
            </a:r>
          </a:p>
          <a:p>
            <a:pPr algn="just"/>
            <a:endParaRPr lang="tr-TR" sz="2000" dirty="0"/>
          </a:p>
        </p:txBody>
      </p:sp>
    </p:spTree>
    <p:extLst>
      <p:ext uri="{BB962C8B-B14F-4D97-AF65-F5344CB8AC3E}">
        <p14:creationId xmlns:p14="http://schemas.microsoft.com/office/powerpoint/2010/main" val="15440262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Muaccel Durumdaki Alacaklar</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420888"/>
            <a:ext cx="8607546" cy="4401205"/>
          </a:xfrm>
          <a:prstGeom prst="rect">
            <a:avLst/>
          </a:prstGeom>
          <a:noFill/>
        </p:spPr>
        <p:txBody>
          <a:bodyPr wrap="square" rtlCol="0">
            <a:spAutoFit/>
          </a:bodyPr>
          <a:lstStyle/>
          <a:p>
            <a:pPr algn="just"/>
            <a:r>
              <a:rPr lang="tr-TR" sz="2800" dirty="0"/>
              <a:t>Alacak dosyasının tahakkuklarına yapılan taksit anlaşmasına göre borçlunun taksitleri gününde ödememesi durumunda taksitlendirmesi iptal edilebilmektedir. Tahakkuklara verilen taksitlerin son ödeme tarihi geçtiğinde muaccel durumuna düşmektedir. Sistem'de muaccel durumundaki kayıtlara yönelik işlem yapmak için ana menüde yer alan </a:t>
            </a:r>
            <a:r>
              <a:rPr lang="tr-TR" sz="2800" b="1" dirty="0"/>
              <a:t>Görev İşlemleri</a:t>
            </a:r>
            <a:r>
              <a:rPr lang="tr-TR" sz="2800" dirty="0"/>
              <a:t> / </a:t>
            </a:r>
            <a:r>
              <a:rPr lang="tr-TR" sz="2800" b="1" dirty="0"/>
              <a:t>Muaccel Durumundaki Alacaklar</a:t>
            </a:r>
            <a:r>
              <a:rPr lang="tr-TR" sz="2800" dirty="0"/>
              <a:t> seçilir ve </a:t>
            </a:r>
            <a:r>
              <a:rPr lang="tr-TR" sz="2800" b="1" dirty="0"/>
              <a:t>Muaccel Durumundaki Alacak Dosyaları Ekranı</a:t>
            </a:r>
            <a:r>
              <a:rPr lang="tr-TR" sz="2800" dirty="0"/>
              <a:t> görüntülenir.</a:t>
            </a:r>
          </a:p>
        </p:txBody>
      </p:sp>
    </p:spTree>
    <p:extLst>
      <p:ext uri="{BB962C8B-B14F-4D97-AF65-F5344CB8AC3E}">
        <p14:creationId xmlns:p14="http://schemas.microsoft.com/office/powerpoint/2010/main" val="20574660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Muaccel Durumdaki Alacaklar</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488721"/>
            <a:ext cx="8785762" cy="4166558"/>
          </a:xfrm>
          <a:prstGeom prst="rect">
            <a:avLst/>
          </a:prstGeom>
        </p:spPr>
      </p:pic>
    </p:spTree>
    <p:extLst>
      <p:ext uri="{BB962C8B-B14F-4D97-AF65-F5344CB8AC3E}">
        <p14:creationId xmlns:p14="http://schemas.microsoft.com/office/powerpoint/2010/main" val="150441983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Muaccel Durumdaki Alacaklar</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780928"/>
            <a:ext cx="8607546" cy="3970318"/>
          </a:xfrm>
          <a:prstGeom prst="rect">
            <a:avLst/>
          </a:prstGeom>
          <a:noFill/>
        </p:spPr>
        <p:txBody>
          <a:bodyPr wrap="square" rtlCol="0">
            <a:spAutoFit/>
          </a:bodyPr>
          <a:lstStyle/>
          <a:p>
            <a:pPr algn="just"/>
            <a:r>
              <a:rPr lang="tr-TR" sz="2800" dirty="0"/>
              <a:t>Muaccel Durumundaki Alacak Dosyaları </a:t>
            </a:r>
            <a:r>
              <a:rPr lang="tr-TR" sz="2800" dirty="0" err="1"/>
              <a:t>Ekranı'nda</a:t>
            </a:r>
            <a:r>
              <a:rPr lang="tr-TR" sz="2800" dirty="0"/>
              <a:t> sorgulama alanları kullanılarak muaccel durumunda olan alacak dosyasına ulaşılacağı gibi doğrudan Sorgula düğmesine tıklanarak tüm muaccel durumundaki alacak dosyalarına ulaşılır. Sorgulanan muaccel durumundaki alacak dosyasının tahakkuku seçilir ve </a:t>
            </a:r>
            <a:r>
              <a:rPr lang="tr-TR" sz="2800" dirty="0" smtClean="0"/>
              <a:t>               </a:t>
            </a:r>
            <a:r>
              <a:rPr lang="tr-TR" sz="2800" b="1" dirty="0"/>
              <a:t> </a:t>
            </a:r>
            <a:r>
              <a:rPr lang="tr-TR" sz="2800" dirty="0"/>
              <a:t>düğmesine tıklanır. Böylece anlaşması feshedilen tahakkukun toplam borcu peşin ödeme olarak güncellenir, taksitlendirme iptal olur.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938" y="5379957"/>
            <a:ext cx="1675854" cy="432104"/>
          </a:xfrm>
          <a:prstGeom prst="rect">
            <a:avLst/>
          </a:prstGeom>
        </p:spPr>
      </p:pic>
    </p:spTree>
    <p:extLst>
      <p:ext uri="{BB962C8B-B14F-4D97-AF65-F5344CB8AC3E}">
        <p14:creationId xmlns:p14="http://schemas.microsoft.com/office/powerpoint/2010/main" val="10187093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Muaccel Durumdaki Alacaklar</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342108"/>
            <a:ext cx="8607546" cy="4154984"/>
          </a:xfrm>
          <a:prstGeom prst="rect">
            <a:avLst/>
          </a:prstGeom>
          <a:noFill/>
        </p:spPr>
        <p:txBody>
          <a:bodyPr wrap="square" rtlCol="0">
            <a:spAutoFit/>
          </a:bodyPr>
          <a:lstStyle/>
          <a:p>
            <a:pPr algn="just"/>
            <a:r>
              <a:rPr lang="tr-TR" sz="2400" i="1" dirty="0"/>
              <a:t>Feshedilen anlaşmalar ilgili alacak dosyasının tahakkuk detayı </a:t>
            </a:r>
            <a:r>
              <a:rPr lang="tr-TR" sz="2400" i="1" dirty="0" err="1"/>
              <a:t>Ekranı'ndaki</a:t>
            </a:r>
            <a:r>
              <a:rPr lang="tr-TR" sz="2400" i="1" dirty="0"/>
              <a:t> </a:t>
            </a:r>
            <a:r>
              <a:rPr lang="tr-TR" sz="2400" i="1" dirty="0">
                <a:solidFill>
                  <a:srgbClr val="FF0000"/>
                </a:solidFill>
              </a:rPr>
              <a:t>İşlem Geçmişini Göster</a:t>
            </a:r>
            <a:r>
              <a:rPr lang="tr-TR" sz="2400" i="1" dirty="0"/>
              <a:t> bağlantısına tıklanarak görüntülenmektedir.</a:t>
            </a:r>
            <a:endParaRPr lang="tr-TR" sz="2400" dirty="0"/>
          </a:p>
          <a:p>
            <a:pPr algn="just"/>
            <a:r>
              <a:rPr lang="tr-TR" sz="2400" i="1" dirty="0"/>
              <a:t> Muaccel durumuna düşen tahakkukların durum bilgisi </a:t>
            </a:r>
            <a:r>
              <a:rPr lang="tr-TR" sz="2400" i="1" dirty="0">
                <a:solidFill>
                  <a:srgbClr val="FF0000"/>
                </a:solidFill>
              </a:rPr>
              <a:t>yeni veya onaylandı</a:t>
            </a:r>
            <a:r>
              <a:rPr lang="tr-TR" sz="2400" i="1" dirty="0"/>
              <a:t> olmalıdır.</a:t>
            </a:r>
            <a:endParaRPr lang="tr-TR" sz="2400" dirty="0"/>
          </a:p>
          <a:p>
            <a:pPr algn="just"/>
            <a:r>
              <a:rPr lang="tr-TR" sz="2400" i="1" dirty="0">
                <a:solidFill>
                  <a:srgbClr val="FF0000"/>
                </a:solidFill>
              </a:rPr>
              <a:t> </a:t>
            </a:r>
            <a:r>
              <a:rPr lang="tr-TR" sz="2400" b="1" i="1" dirty="0">
                <a:solidFill>
                  <a:srgbClr val="FF0000"/>
                </a:solidFill>
              </a:rPr>
              <a:t>Son ödeme tarihi geçen her taksitin anlaşması feshedilmeyebilir. </a:t>
            </a:r>
            <a:r>
              <a:rPr lang="tr-TR" sz="2400" b="1" i="1" dirty="0"/>
              <a:t>Örneğin, alacak dosyası tahakkukunda borcun birinci taksitinin son ödeme tarihi 5 Temmuz'dur, bu borç 7 Temmuz'da ödendiğinde gecikme faizi ile ödenir ve anlaşma feshedilmeden diğer taksitleri devam edebilir.</a:t>
            </a:r>
            <a:endParaRPr lang="tr-TR" sz="2400" b="1" dirty="0"/>
          </a:p>
          <a:p>
            <a:pPr algn="just"/>
            <a:endParaRPr lang="tr-TR" sz="2400" dirty="0"/>
          </a:p>
        </p:txBody>
      </p:sp>
    </p:spTree>
    <p:extLst>
      <p:ext uri="{BB962C8B-B14F-4D97-AF65-F5344CB8AC3E}">
        <p14:creationId xmlns:p14="http://schemas.microsoft.com/office/powerpoint/2010/main" val="351148686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Takip Edilmesi Gereken Alacaklar</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420888"/>
            <a:ext cx="8607545" cy="3785652"/>
          </a:xfrm>
          <a:prstGeom prst="rect">
            <a:avLst/>
          </a:prstGeom>
          <a:noFill/>
        </p:spPr>
        <p:txBody>
          <a:bodyPr wrap="square" rtlCol="0">
            <a:spAutoFit/>
          </a:bodyPr>
          <a:lstStyle/>
          <a:p>
            <a:pPr algn="just"/>
            <a:r>
              <a:rPr lang="tr-TR" sz="2400" dirty="0"/>
              <a:t>Merkez tarafından, Gelirlerden Alacaklar kategorisindeki alacak dosyasına eklenen belirli tahakkuk türlerine takip süresi verilmektedir. Takip süresi olan tahakkuk türüne ait bir tahakkuk onaylandığında süre işlemeye başlar. Verilen süre dolduktan sonra tahakkuka yönelik bir ödeme yapılmamışsa ilgili alacak dosyasının takip edilmesi gerekmektedir. Sistem üzerinde takibe alınacak alacak dosyalarına yönelik işlem yapmak için ana menüde yer alan </a:t>
            </a:r>
            <a:r>
              <a:rPr lang="tr-TR" sz="2400" b="1" dirty="0"/>
              <a:t>Görev İşlemleri</a:t>
            </a:r>
            <a:r>
              <a:rPr lang="tr-TR" sz="2400" dirty="0"/>
              <a:t> / </a:t>
            </a:r>
            <a:r>
              <a:rPr lang="tr-TR" sz="2400" b="1" dirty="0"/>
              <a:t>Takip Edilmesi Gereken Alacaklar </a:t>
            </a:r>
            <a:r>
              <a:rPr lang="tr-TR" sz="2400" dirty="0"/>
              <a:t>seçilir ve </a:t>
            </a:r>
            <a:r>
              <a:rPr lang="tr-TR" sz="2400" b="1" dirty="0"/>
              <a:t>Takip Edilmesi Gereken Alacak Dosyaları Görevi Ekranı</a:t>
            </a:r>
            <a:r>
              <a:rPr lang="tr-TR" sz="2400" dirty="0"/>
              <a:t> görüntülenir.</a:t>
            </a:r>
          </a:p>
        </p:txBody>
      </p:sp>
    </p:spTree>
    <p:extLst>
      <p:ext uri="{BB962C8B-B14F-4D97-AF65-F5344CB8AC3E}">
        <p14:creationId xmlns:p14="http://schemas.microsoft.com/office/powerpoint/2010/main" val="214563250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Takip Edilmesi Gereken Alacaklar</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514" y="2530288"/>
            <a:ext cx="8677752" cy="4211080"/>
          </a:xfrm>
          <a:prstGeom prst="rect">
            <a:avLst/>
          </a:prstGeom>
        </p:spPr>
      </p:pic>
      <p:sp>
        <p:nvSpPr>
          <p:cNvPr id="10" name="Oval 9"/>
          <p:cNvSpPr/>
          <p:nvPr/>
        </p:nvSpPr>
        <p:spPr>
          <a:xfrm>
            <a:off x="6858016" y="4572000"/>
            <a:ext cx="882336" cy="58519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Düz Ok Bağlayıcısı 11"/>
          <p:cNvCxnSpPr>
            <a:stCxn id="10" idx="2"/>
          </p:cNvCxnSpPr>
          <p:nvPr/>
        </p:nvCxnSpPr>
        <p:spPr>
          <a:xfrm flipH="1">
            <a:off x="2483768" y="4864596"/>
            <a:ext cx="4374248" cy="108468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3" name="Aşağı Ok 12"/>
          <p:cNvSpPr/>
          <p:nvPr/>
        </p:nvSpPr>
        <p:spPr>
          <a:xfrm>
            <a:off x="2123728" y="4572000"/>
            <a:ext cx="576064" cy="95452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Düz Ok Bağlayıcısı 15"/>
          <p:cNvCxnSpPr/>
          <p:nvPr/>
        </p:nvCxnSpPr>
        <p:spPr>
          <a:xfrm flipV="1">
            <a:off x="2915816" y="5341858"/>
            <a:ext cx="5256584" cy="60742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Metin kutusu 17"/>
          <p:cNvSpPr txBox="1"/>
          <p:nvPr/>
        </p:nvSpPr>
        <p:spPr>
          <a:xfrm>
            <a:off x="2699792" y="3284984"/>
            <a:ext cx="4104456" cy="1200329"/>
          </a:xfrm>
          <a:prstGeom prst="rect">
            <a:avLst/>
          </a:prstGeom>
          <a:noFill/>
        </p:spPr>
        <p:txBody>
          <a:bodyPr wrap="square" rtlCol="0">
            <a:spAutoFit/>
          </a:bodyPr>
          <a:lstStyle/>
          <a:p>
            <a:pPr algn="just"/>
            <a:r>
              <a:rPr lang="tr-TR" b="1" dirty="0" smtClean="0">
                <a:solidFill>
                  <a:srgbClr val="FF0000"/>
                </a:solidFill>
              </a:rPr>
              <a:t>VADESİ DOLAN ALACAKLAR SORGULANIR. TAKİBE ALINMASI GEREKEN ALACAKLAR SEÇİLEREK TAKİBE ALINIR.</a:t>
            </a:r>
            <a:endParaRPr lang="tr-TR" b="1" dirty="0">
              <a:solidFill>
                <a:srgbClr val="FF0000"/>
              </a:solidFill>
            </a:endParaRPr>
          </a:p>
        </p:txBody>
      </p:sp>
    </p:spTree>
    <p:extLst>
      <p:ext uri="{BB962C8B-B14F-4D97-AF65-F5344CB8AC3E}">
        <p14:creationId xmlns:p14="http://schemas.microsoft.com/office/powerpoint/2010/main" val="16552038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Takip Edilmesi Gereken Alacaklar</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708920"/>
            <a:ext cx="8623860" cy="3108543"/>
          </a:xfrm>
          <a:prstGeom prst="rect">
            <a:avLst/>
          </a:prstGeom>
          <a:noFill/>
        </p:spPr>
        <p:txBody>
          <a:bodyPr wrap="square" rtlCol="0">
            <a:spAutoFit/>
          </a:bodyPr>
          <a:lstStyle/>
          <a:p>
            <a:pPr algn="just"/>
            <a:r>
              <a:rPr lang="tr-TR" sz="2800" dirty="0" err="1"/>
              <a:t>Ekran'da</a:t>
            </a:r>
            <a:r>
              <a:rPr lang="tr-TR" sz="2800" dirty="0"/>
              <a:t> sorgulama alanları kullanılarak takip edilmesi gereken alacak dosyasına ulaşılır ya da tüm takip edilmesi gereken alacak dosyalarına ulaşmak için Sorgula düğmesine tıklanır. Sorgulama sonucu takibe alınması gereken alacak dosyaları görüntülenir, ancak takibe alınabilmesi için Sonuçlar alanından ilgili kayıt seçilir ve </a:t>
            </a:r>
            <a:r>
              <a:rPr lang="tr-TR" sz="2800" b="1" dirty="0"/>
              <a:t> </a:t>
            </a:r>
            <a:r>
              <a:rPr lang="tr-TR" sz="2800" b="1" dirty="0" smtClean="0"/>
              <a:t>                      </a:t>
            </a:r>
            <a:r>
              <a:rPr lang="tr-TR" sz="2800" dirty="0" smtClean="0"/>
              <a:t>düğmesine </a:t>
            </a:r>
            <a:r>
              <a:rPr lang="tr-TR" sz="2800" dirty="0"/>
              <a:t>tıklanır.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962" y="5341858"/>
            <a:ext cx="1672902" cy="475605"/>
          </a:xfrm>
          <a:prstGeom prst="rect">
            <a:avLst/>
          </a:prstGeom>
        </p:spPr>
      </p:pic>
    </p:spTree>
    <p:extLst>
      <p:ext uri="{BB962C8B-B14F-4D97-AF65-F5344CB8AC3E}">
        <p14:creationId xmlns:p14="http://schemas.microsoft.com/office/powerpoint/2010/main" val="1987390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3"/>
            <a:ext cx="8229600" cy="852984"/>
          </a:xfrm>
        </p:spPr>
        <p:txBody>
          <a:bodyPr anchor="b">
            <a:normAutofit fontScale="90000"/>
          </a:bodyPr>
          <a:lstStyle/>
          <a:p>
            <a:r>
              <a:rPr lang="tr-TR" sz="2400" dirty="0" smtClean="0">
                <a:solidFill>
                  <a:srgbClr val="FFC000"/>
                </a:solidFill>
              </a:rPr>
              <a:t>*ALACAK İŞLEMLERİ*</a:t>
            </a:r>
            <a:br>
              <a:rPr lang="tr-TR" sz="2400" dirty="0" smtClean="0">
                <a:solidFill>
                  <a:srgbClr val="FFC000"/>
                </a:solidFill>
              </a:rPr>
            </a:br>
            <a:r>
              <a:rPr lang="tr-TR" sz="2400" dirty="0" smtClean="0">
                <a:solidFill>
                  <a:srgbClr val="FFC000"/>
                </a:solidFill>
              </a:rPr>
              <a:t>*MUHASEBE İŞLEMLERİ*</a:t>
            </a:r>
            <a:br>
              <a:rPr lang="tr-TR" sz="2400" dirty="0" smtClean="0">
                <a:solidFill>
                  <a:srgbClr val="FFC000"/>
                </a:solidFill>
              </a:rPr>
            </a:br>
            <a:r>
              <a:rPr lang="tr-TR" sz="2400" dirty="0" smtClean="0">
                <a:solidFill>
                  <a:srgbClr val="FFC000"/>
                </a:solidFill>
              </a:rPr>
              <a:t>*TAHSİLAT İŞLEMLERİ*</a:t>
            </a:r>
            <a:endParaRPr lang="tr-TR" sz="24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636912"/>
            <a:ext cx="8607546" cy="4221088"/>
          </a:xfrm>
          <a:prstGeom prst="rect">
            <a:avLst/>
          </a:prstGeom>
        </p:spPr>
      </p:pic>
      <p:sp>
        <p:nvSpPr>
          <p:cNvPr id="6" name="Oval 5"/>
          <p:cNvSpPr/>
          <p:nvPr/>
        </p:nvSpPr>
        <p:spPr>
          <a:xfrm>
            <a:off x="0" y="3140968"/>
            <a:ext cx="2339752" cy="360040"/>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0" y="4747456"/>
            <a:ext cx="2195736" cy="337728"/>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Düz Ok Bağlayıcısı 10"/>
          <p:cNvCxnSpPr>
            <a:stCxn id="6" idx="6"/>
          </p:cNvCxnSpPr>
          <p:nvPr/>
        </p:nvCxnSpPr>
        <p:spPr>
          <a:xfrm>
            <a:off x="2339752" y="3320988"/>
            <a:ext cx="1944216" cy="32403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V="1">
            <a:off x="2195736" y="3645024"/>
            <a:ext cx="2088232" cy="127129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4427984" y="3320988"/>
            <a:ext cx="4289251" cy="1200329"/>
          </a:xfrm>
          <a:prstGeom prst="rect">
            <a:avLst/>
          </a:prstGeom>
          <a:noFill/>
        </p:spPr>
        <p:txBody>
          <a:bodyPr wrap="none" rtlCol="0">
            <a:spAutoFit/>
          </a:bodyPr>
          <a:lstStyle/>
          <a:p>
            <a:r>
              <a:rPr lang="tr-TR" b="1" dirty="0" smtClean="0">
                <a:solidFill>
                  <a:srgbClr val="FF0000"/>
                </a:solidFill>
              </a:rPr>
              <a:t>DERS KONUSU ANLATILACAK MODÜLLER</a:t>
            </a:r>
          </a:p>
          <a:p>
            <a:r>
              <a:rPr lang="tr-TR" b="1" dirty="0" smtClean="0">
                <a:solidFill>
                  <a:srgbClr val="FF0000"/>
                </a:solidFill>
              </a:rPr>
              <a:t>1-ALACAK İŞLEMLERİ</a:t>
            </a:r>
          </a:p>
          <a:p>
            <a:r>
              <a:rPr lang="tr-TR" b="1" dirty="0" smtClean="0">
                <a:solidFill>
                  <a:srgbClr val="FF0000"/>
                </a:solidFill>
              </a:rPr>
              <a:t>2-MUHASEBE İŞLEMLERİ</a:t>
            </a:r>
          </a:p>
          <a:p>
            <a:r>
              <a:rPr lang="tr-TR" b="1" dirty="0" smtClean="0">
                <a:solidFill>
                  <a:srgbClr val="FF0000"/>
                </a:solidFill>
              </a:rPr>
              <a:t>3-TAHSİLAT </a:t>
            </a:r>
            <a:r>
              <a:rPr lang="tr-TR" b="1" dirty="0" err="1" smtClean="0">
                <a:solidFill>
                  <a:srgbClr val="FF0000"/>
                </a:solidFill>
              </a:rPr>
              <a:t>iŞLEMLERİ</a:t>
            </a:r>
            <a:endParaRPr lang="tr-TR" b="1" dirty="0">
              <a:solidFill>
                <a:srgbClr val="FF0000"/>
              </a:solidFill>
            </a:endParaRPr>
          </a:p>
        </p:txBody>
      </p:sp>
      <p:sp>
        <p:nvSpPr>
          <p:cNvPr id="7" name="Oval 6"/>
          <p:cNvSpPr/>
          <p:nvPr/>
        </p:nvSpPr>
        <p:spPr>
          <a:xfrm>
            <a:off x="0" y="5301208"/>
            <a:ext cx="2195736" cy="360040"/>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Ok Bağlayıcısı 9"/>
          <p:cNvCxnSpPr>
            <a:stCxn id="7" idx="6"/>
          </p:cNvCxnSpPr>
          <p:nvPr/>
        </p:nvCxnSpPr>
        <p:spPr>
          <a:xfrm flipV="1">
            <a:off x="2195736" y="3782653"/>
            <a:ext cx="2016224" cy="16985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89170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Takip Edilmesi Gereken Alacaklar</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276872"/>
            <a:ext cx="8607546" cy="4401205"/>
          </a:xfrm>
          <a:prstGeom prst="rect">
            <a:avLst/>
          </a:prstGeom>
          <a:noFill/>
        </p:spPr>
        <p:txBody>
          <a:bodyPr wrap="square" rtlCol="0">
            <a:spAutoFit/>
          </a:bodyPr>
          <a:lstStyle/>
          <a:p>
            <a:pPr algn="just"/>
            <a:r>
              <a:rPr lang="tr-TR" sz="2800" i="1" dirty="0" smtClean="0"/>
              <a:t>	Takibe </a:t>
            </a:r>
            <a:r>
              <a:rPr lang="tr-TR" sz="2800" i="1" dirty="0"/>
              <a:t>alınan alacak dosyası Muhasebe İşlemleri / Ön Muhasebe Kaydı </a:t>
            </a:r>
            <a:r>
              <a:rPr lang="tr-TR" sz="2800" i="1" dirty="0" err="1"/>
              <a:t>İşlemleri'ne</a:t>
            </a:r>
            <a:r>
              <a:rPr lang="tr-TR" sz="2800" i="1" dirty="0"/>
              <a:t> </a:t>
            </a:r>
            <a:r>
              <a:rPr lang="tr-TR" sz="2800" i="1" dirty="0" err="1"/>
              <a:t>yevmiyeleşmek</a:t>
            </a:r>
            <a:r>
              <a:rPr lang="tr-TR" sz="2800" i="1" dirty="0"/>
              <a:t> üzere iletilir.</a:t>
            </a:r>
            <a:endParaRPr lang="tr-TR" sz="2800" dirty="0"/>
          </a:p>
          <a:p>
            <a:pPr algn="just"/>
            <a:r>
              <a:rPr lang="tr-TR" sz="2800" i="1" dirty="0"/>
              <a:t>	</a:t>
            </a:r>
            <a:r>
              <a:rPr lang="tr-TR" sz="2800" i="1" dirty="0" smtClean="0"/>
              <a:t>Tahakkuk </a:t>
            </a:r>
            <a:r>
              <a:rPr lang="tr-TR" sz="2800" i="1" dirty="0"/>
              <a:t>türüne Merkez tarafından takip süresi tanımlanmaktadır. Tahakkuk türünde tanımlı takip süresine ana menüde yer alan Tanımlama İşlemleri / Tahakkuk Türü </a:t>
            </a:r>
            <a:r>
              <a:rPr lang="tr-TR" sz="2800" i="1" dirty="0" err="1"/>
              <a:t>İşlemleri'nden</a:t>
            </a:r>
            <a:r>
              <a:rPr lang="tr-TR" sz="2800" i="1" dirty="0"/>
              <a:t> ulaşılır. Tahakkuk türünün detay bilgileri </a:t>
            </a:r>
            <a:r>
              <a:rPr lang="tr-TR" sz="2800" i="1" dirty="0">
                <a:solidFill>
                  <a:srgbClr val="FF0000"/>
                </a:solidFill>
              </a:rPr>
              <a:t>Tanımlama İşlemleri / Tahakkuk Türü İşlemleri </a:t>
            </a:r>
            <a:r>
              <a:rPr lang="tr-TR" sz="2800" i="1" dirty="0"/>
              <a:t>başlığında </a:t>
            </a:r>
            <a:r>
              <a:rPr lang="tr-TR" sz="2800" i="1" dirty="0" smtClean="0"/>
              <a:t>anlatılacaktır.</a:t>
            </a:r>
            <a:endParaRPr lang="tr-TR" sz="2800" dirty="0"/>
          </a:p>
          <a:p>
            <a:pPr algn="just"/>
            <a:endParaRPr lang="tr-TR" sz="2800" dirty="0"/>
          </a:p>
        </p:txBody>
      </p:sp>
    </p:spTree>
    <p:extLst>
      <p:ext uri="{BB962C8B-B14F-4D97-AF65-F5344CB8AC3E}">
        <p14:creationId xmlns:p14="http://schemas.microsoft.com/office/powerpoint/2010/main" val="182557963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smtClean="0">
                <a:solidFill>
                  <a:srgbClr val="FFC000"/>
                </a:solidFill>
              </a:rPr>
              <a:t>*ALACAK İŞLEMLERİ*</a:t>
            </a:r>
            <a:br>
              <a:rPr lang="tr-TR" sz="3600" dirty="0" smtClean="0">
                <a:solidFill>
                  <a:srgbClr val="FFC000"/>
                </a:solidFill>
              </a:rPr>
            </a:br>
            <a:r>
              <a:rPr lang="tr-TR" sz="3600" dirty="0" smtClean="0">
                <a:solidFill>
                  <a:srgbClr val="FFC000"/>
                </a:solidFill>
              </a:rPr>
              <a:t>Takip Edilmesi Gereken Nafaka Tahakkukları</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348880"/>
            <a:ext cx="8607545" cy="1200329"/>
          </a:xfrm>
          <a:prstGeom prst="rect">
            <a:avLst/>
          </a:prstGeom>
          <a:noFill/>
        </p:spPr>
        <p:txBody>
          <a:bodyPr wrap="square" rtlCol="0">
            <a:spAutoFit/>
          </a:bodyPr>
          <a:lstStyle/>
          <a:p>
            <a:pPr algn="just"/>
            <a:r>
              <a:rPr lang="tr-TR" dirty="0"/>
              <a:t>Başka Birimler Adına İzlenen Alacaklar kategorisinde eklenen alacak dosyasının nafaka türündeki tahakkuklarına yönelik işlem yapmak için ana menüde yer alan </a:t>
            </a:r>
            <a:r>
              <a:rPr lang="tr-TR" b="1" dirty="0"/>
              <a:t>Görev İşlemleri / Takip Edilmesi Gereken Nafaka Tahakkukları</a:t>
            </a:r>
            <a:r>
              <a:rPr lang="tr-TR" dirty="0"/>
              <a:t> seçilir ve </a:t>
            </a:r>
            <a:r>
              <a:rPr lang="tr-TR" b="1" dirty="0"/>
              <a:t>Takip Edilmesi Gereken Nafaka Tahakkukları Görevi Ekranı</a:t>
            </a:r>
            <a:r>
              <a:rPr lang="tr-TR" dirty="0"/>
              <a:t> görüntülenir.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3549209"/>
            <a:ext cx="8607545" cy="3108877"/>
          </a:xfrm>
          <a:prstGeom prst="rect">
            <a:avLst/>
          </a:prstGeom>
        </p:spPr>
      </p:pic>
    </p:spTree>
    <p:extLst>
      <p:ext uri="{BB962C8B-B14F-4D97-AF65-F5344CB8AC3E}">
        <p14:creationId xmlns:p14="http://schemas.microsoft.com/office/powerpoint/2010/main" val="27216658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smtClean="0">
                <a:solidFill>
                  <a:srgbClr val="FFC000"/>
                </a:solidFill>
              </a:rPr>
              <a:t>*ALACAK İŞLEMLERİ*</a:t>
            </a:r>
            <a:br>
              <a:rPr lang="tr-TR" sz="3600" dirty="0" smtClean="0">
                <a:solidFill>
                  <a:srgbClr val="FFC000"/>
                </a:solidFill>
              </a:rPr>
            </a:br>
            <a:r>
              <a:rPr lang="tr-TR" sz="3600" dirty="0" smtClean="0">
                <a:solidFill>
                  <a:srgbClr val="FFC000"/>
                </a:solidFill>
              </a:rPr>
              <a:t>Takip Edilmesi Gereken Nafaka Tahakkukları</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420888"/>
            <a:ext cx="8607545" cy="4154984"/>
          </a:xfrm>
          <a:prstGeom prst="rect">
            <a:avLst/>
          </a:prstGeom>
          <a:noFill/>
        </p:spPr>
        <p:txBody>
          <a:bodyPr wrap="square" rtlCol="0">
            <a:spAutoFit/>
          </a:bodyPr>
          <a:lstStyle/>
          <a:p>
            <a:pPr algn="just"/>
            <a:r>
              <a:rPr lang="tr-TR" sz="2200" dirty="0"/>
              <a:t>Nafaka kesintisi kalem türünde yeni bir tahakkuk eklendiğinde ilgili tahakkuk Takip Edilmesi Gereken Nafaka Tahakkukları Görevi </a:t>
            </a:r>
            <a:r>
              <a:rPr lang="tr-TR" sz="2200" dirty="0" err="1"/>
              <a:t>Ekranı'nda</a:t>
            </a:r>
            <a:r>
              <a:rPr lang="tr-TR" sz="2200" dirty="0"/>
              <a:t> sorgulanır. Sorgulama sonucu takip edilmesi gereken nafaka tahakkukunun detay bilgisine ve ilgili tahakkukun alacak dosyası detay bilgisine tablodaki bağlantılar kullanılarak ulaşılabilir.</a:t>
            </a:r>
          </a:p>
          <a:p>
            <a:pPr algn="just"/>
            <a:endParaRPr lang="tr-TR" sz="2200" dirty="0"/>
          </a:p>
          <a:p>
            <a:pPr algn="just"/>
            <a:r>
              <a:rPr lang="tr-TR" sz="2200" dirty="0"/>
              <a:t>Sorgulanan nafaka tahakkuku seçilir, </a:t>
            </a:r>
            <a:r>
              <a:rPr lang="tr-TR" sz="2200" dirty="0" smtClean="0"/>
              <a:t>               düğmesine </a:t>
            </a:r>
            <a:r>
              <a:rPr lang="tr-TR" sz="2200" dirty="0"/>
              <a:t>tıklanır ve açılan pencerede onaylanma tarihi girilerek ilgili tahakkuk onaylanır. Onaylanan nafaka tahakkuku Takip Edilmesi Gereken Nafaka </a:t>
            </a:r>
            <a:r>
              <a:rPr lang="tr-TR" sz="2200" dirty="0" err="1"/>
              <a:t>Tahakkukları'ndan</a:t>
            </a:r>
            <a:r>
              <a:rPr lang="tr-TR" sz="2200" dirty="0"/>
              <a:t> </a:t>
            </a:r>
            <a:r>
              <a:rPr lang="tr-TR" sz="2200" dirty="0">
                <a:solidFill>
                  <a:srgbClr val="FF0000"/>
                </a:solidFill>
              </a:rPr>
              <a:t>silinir</a:t>
            </a:r>
            <a:r>
              <a:rPr lang="tr-TR" sz="2200" dirty="0"/>
              <a:t> ve </a:t>
            </a:r>
            <a:r>
              <a:rPr lang="tr-TR" sz="2200" b="1" dirty="0">
                <a:solidFill>
                  <a:srgbClr val="FF0000"/>
                </a:solidFill>
              </a:rPr>
              <a:t>ilgili tahakkuk Alacak İşlemleri / Alacak Dosyası İşlemleri ile Alacak İşlemleri / Tahakkuk </a:t>
            </a:r>
            <a:r>
              <a:rPr lang="tr-TR" sz="2200" b="1" dirty="0" err="1">
                <a:solidFill>
                  <a:srgbClr val="FF0000"/>
                </a:solidFill>
              </a:rPr>
              <a:t>İşlemleri'nde</a:t>
            </a:r>
            <a:r>
              <a:rPr lang="tr-TR" sz="2200" b="1" dirty="0">
                <a:solidFill>
                  <a:srgbClr val="FF0000"/>
                </a:solidFill>
              </a:rPr>
              <a:t> durum bilgisi Onaylandı olarak güncellenir.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4404552"/>
            <a:ext cx="1224136" cy="351039"/>
          </a:xfrm>
          <a:prstGeom prst="rect">
            <a:avLst/>
          </a:prstGeom>
        </p:spPr>
      </p:pic>
    </p:spTree>
    <p:extLst>
      <p:ext uri="{BB962C8B-B14F-4D97-AF65-F5344CB8AC3E}">
        <p14:creationId xmlns:p14="http://schemas.microsoft.com/office/powerpoint/2010/main" val="49024532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smtClean="0">
                <a:solidFill>
                  <a:srgbClr val="FFC000"/>
                </a:solidFill>
              </a:rPr>
              <a:t>*ALACAK İŞLEMLERİ*</a:t>
            </a:r>
            <a:br>
              <a:rPr lang="tr-TR" sz="3600" dirty="0" smtClean="0">
                <a:solidFill>
                  <a:srgbClr val="FFC000"/>
                </a:solidFill>
              </a:rPr>
            </a:br>
            <a:r>
              <a:rPr lang="tr-TR" sz="3600" dirty="0" smtClean="0">
                <a:solidFill>
                  <a:srgbClr val="FFC000"/>
                </a:solidFill>
              </a:rPr>
              <a:t>Takip Edilmesi Gereken Nafaka Tahakkukları</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13" name="Metin kutusu 12"/>
          <p:cNvSpPr txBox="1"/>
          <p:nvPr/>
        </p:nvSpPr>
        <p:spPr>
          <a:xfrm>
            <a:off x="285720" y="2492896"/>
            <a:ext cx="8607546" cy="4154984"/>
          </a:xfrm>
          <a:prstGeom prst="rect">
            <a:avLst/>
          </a:prstGeom>
          <a:noFill/>
        </p:spPr>
        <p:txBody>
          <a:bodyPr wrap="square" rtlCol="0">
            <a:spAutoFit/>
          </a:bodyPr>
          <a:lstStyle/>
          <a:p>
            <a:pPr algn="just"/>
            <a:r>
              <a:rPr lang="tr-TR" sz="2200" i="1" dirty="0" smtClean="0"/>
              <a:t>	Nafaka </a:t>
            </a:r>
            <a:r>
              <a:rPr lang="tr-TR" sz="2200" i="1" dirty="0"/>
              <a:t>tahakkukları onaylandığında ilgili tahakkuka yönelik muhasebe kaydı </a:t>
            </a:r>
            <a:r>
              <a:rPr lang="tr-TR" sz="2200" b="1" i="1" dirty="0">
                <a:solidFill>
                  <a:srgbClr val="FF0000"/>
                </a:solidFill>
              </a:rPr>
              <a:t>Muhasebe İşlemleri / Ön Muhasebe Kaydı </a:t>
            </a:r>
            <a:r>
              <a:rPr lang="tr-TR" sz="2200" b="1" i="1" dirty="0" err="1">
                <a:solidFill>
                  <a:srgbClr val="FF0000"/>
                </a:solidFill>
              </a:rPr>
              <a:t>İşlemleri'ne</a:t>
            </a:r>
            <a:r>
              <a:rPr lang="tr-TR" sz="2200" b="1" i="1" dirty="0">
                <a:solidFill>
                  <a:srgbClr val="FF0000"/>
                </a:solidFill>
              </a:rPr>
              <a:t> </a:t>
            </a:r>
            <a:r>
              <a:rPr lang="tr-TR" sz="2200" i="1" dirty="0" err="1"/>
              <a:t>yevmiyeleşmek</a:t>
            </a:r>
            <a:r>
              <a:rPr lang="tr-TR" sz="2200" i="1" dirty="0"/>
              <a:t> üzere iletilir. İlgili muhasebe kaydına ulaşmak için ekranın sağ üstünde görüntülenen </a:t>
            </a:r>
            <a:r>
              <a:rPr lang="tr-TR" sz="2200" i="1" dirty="0" err="1"/>
              <a:t>kısayol</a:t>
            </a:r>
            <a:r>
              <a:rPr lang="tr-TR" sz="2200" i="1" dirty="0"/>
              <a:t> da kullanılabilir.</a:t>
            </a:r>
            <a:endParaRPr lang="tr-TR" sz="2200" dirty="0"/>
          </a:p>
          <a:p>
            <a:pPr algn="just"/>
            <a:r>
              <a:rPr lang="tr-TR" sz="2200" i="1" dirty="0" smtClean="0"/>
              <a:t>	Sistem </a:t>
            </a:r>
            <a:r>
              <a:rPr lang="tr-TR" sz="2200" i="1" dirty="0"/>
              <a:t>otomatik olarak her ay nafaka tahakkukunu yönelik tahakkuk bilgisini ekleyecektir. Bu işlemin yapılabilmesi için nafaka tahakkukunun onaylı ve ilgili tahakkukun yer aldığı alacak dosyasının durum bilgisi </a:t>
            </a:r>
            <a:r>
              <a:rPr lang="tr-TR" sz="2200" i="1" dirty="0">
                <a:solidFill>
                  <a:srgbClr val="FF0000"/>
                </a:solidFill>
              </a:rPr>
              <a:t>Aktif</a:t>
            </a:r>
            <a:r>
              <a:rPr lang="tr-TR" sz="2200" i="1" dirty="0"/>
              <a:t> olmalıdır.</a:t>
            </a:r>
            <a:endParaRPr lang="tr-TR" sz="2200" dirty="0"/>
          </a:p>
          <a:p>
            <a:pPr algn="just"/>
            <a:r>
              <a:rPr lang="tr-TR" sz="2200" i="1" dirty="0"/>
              <a:t>	</a:t>
            </a:r>
            <a:r>
              <a:rPr lang="tr-TR" sz="2200" b="1" i="1" dirty="0" smtClean="0">
                <a:solidFill>
                  <a:srgbClr val="FF0000"/>
                </a:solidFill>
              </a:rPr>
              <a:t>Nafaka </a:t>
            </a:r>
            <a:r>
              <a:rPr lang="tr-TR" sz="2200" b="1" i="1" dirty="0">
                <a:solidFill>
                  <a:srgbClr val="FF0000"/>
                </a:solidFill>
              </a:rPr>
              <a:t>tahakkukları Alacak İşlemleri / Alacak Dosyası İşlemleri ile Alacak İşlemleri / Tahakkuk </a:t>
            </a:r>
            <a:r>
              <a:rPr lang="tr-TR" sz="2200" b="1" i="1" dirty="0" err="1">
                <a:solidFill>
                  <a:srgbClr val="FF0000"/>
                </a:solidFill>
              </a:rPr>
              <a:t>İşlemleri'nde</a:t>
            </a:r>
            <a:r>
              <a:rPr lang="tr-TR" sz="2200" b="1" i="1" dirty="0">
                <a:solidFill>
                  <a:srgbClr val="FF0000"/>
                </a:solidFill>
              </a:rPr>
              <a:t> de onaylanabilmektedir.</a:t>
            </a:r>
            <a:endParaRPr lang="tr-TR" sz="2200" b="1" dirty="0">
              <a:solidFill>
                <a:srgbClr val="FF0000"/>
              </a:solidFill>
            </a:endParaRPr>
          </a:p>
          <a:p>
            <a:pPr algn="just"/>
            <a:r>
              <a:rPr lang="tr-TR" sz="2200" dirty="0"/>
              <a:t> </a:t>
            </a:r>
          </a:p>
          <a:p>
            <a:pPr algn="just"/>
            <a:endParaRPr lang="tr-TR" sz="2200" dirty="0"/>
          </a:p>
        </p:txBody>
      </p:sp>
    </p:spTree>
    <p:extLst>
      <p:ext uri="{BB962C8B-B14F-4D97-AF65-F5344CB8AC3E}">
        <p14:creationId xmlns:p14="http://schemas.microsoft.com/office/powerpoint/2010/main" val="183008228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smtClean="0">
                <a:solidFill>
                  <a:srgbClr val="FFC000"/>
                </a:solidFill>
              </a:rPr>
              <a:t>*ALACAK İŞLEMLERİ*</a:t>
            </a:r>
            <a:br>
              <a:rPr lang="tr-TR" sz="3600" dirty="0" smtClean="0">
                <a:solidFill>
                  <a:srgbClr val="FFC000"/>
                </a:solidFill>
              </a:rPr>
            </a:br>
            <a:r>
              <a:rPr lang="tr-TR" sz="3600" dirty="0" smtClean="0">
                <a:solidFill>
                  <a:srgbClr val="FFC000"/>
                </a:solidFill>
              </a:rPr>
              <a:t>Kapanabilecek Alacak Dosyaları</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492896"/>
            <a:ext cx="8607546" cy="1631216"/>
          </a:xfrm>
          <a:prstGeom prst="rect">
            <a:avLst/>
          </a:prstGeom>
          <a:noFill/>
        </p:spPr>
        <p:txBody>
          <a:bodyPr wrap="square" rtlCol="0">
            <a:spAutoFit/>
          </a:bodyPr>
          <a:lstStyle/>
          <a:p>
            <a:pPr algn="just"/>
            <a:r>
              <a:rPr lang="tr-TR" sz="2000" dirty="0"/>
              <a:t>Alacak dosyasındaki tahakkukların durum bilgisi Tamamlandı ise ilgili alacak dosyası kapatılabilir. Tahakkuku tamamlanan alacak dosyalarına yönelik dosya kapatma işlemi yapmak için ana menüde yer alan </a:t>
            </a:r>
            <a:r>
              <a:rPr lang="tr-TR" sz="2000" b="1" dirty="0"/>
              <a:t>Görev İşlemleri / Kapanabilecek Alacak Dosyaları</a:t>
            </a:r>
            <a:r>
              <a:rPr lang="tr-TR" sz="2000" dirty="0"/>
              <a:t> seçilir ve </a:t>
            </a:r>
            <a:r>
              <a:rPr lang="tr-TR" sz="2000" b="1" dirty="0"/>
              <a:t>Kapanabilecek Alacak Dosyaları Görevi Ekranı</a:t>
            </a:r>
            <a:r>
              <a:rPr lang="tr-TR" sz="2000" dirty="0"/>
              <a:t> görüntülenir.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4255244"/>
            <a:ext cx="8607546" cy="2414116"/>
          </a:xfrm>
          <a:prstGeom prst="rect">
            <a:avLst/>
          </a:prstGeom>
        </p:spPr>
      </p:pic>
    </p:spTree>
    <p:extLst>
      <p:ext uri="{BB962C8B-B14F-4D97-AF65-F5344CB8AC3E}">
        <p14:creationId xmlns:p14="http://schemas.microsoft.com/office/powerpoint/2010/main" val="389082525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smtClean="0">
                <a:solidFill>
                  <a:srgbClr val="FFC000"/>
                </a:solidFill>
              </a:rPr>
              <a:t>*ALACAK İŞLEMLERİ*</a:t>
            </a:r>
            <a:br>
              <a:rPr lang="tr-TR" sz="3600" dirty="0" smtClean="0">
                <a:solidFill>
                  <a:srgbClr val="FFC000"/>
                </a:solidFill>
              </a:rPr>
            </a:br>
            <a:r>
              <a:rPr lang="tr-TR" sz="3600" dirty="0" smtClean="0">
                <a:solidFill>
                  <a:srgbClr val="FFC000"/>
                </a:solidFill>
              </a:rPr>
              <a:t>Kapanabilecek Alacak Dosyaları</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492896"/>
            <a:ext cx="8607545" cy="4062651"/>
          </a:xfrm>
          <a:prstGeom prst="rect">
            <a:avLst/>
          </a:prstGeom>
          <a:noFill/>
        </p:spPr>
        <p:txBody>
          <a:bodyPr wrap="square" rtlCol="0">
            <a:spAutoFit/>
          </a:bodyPr>
          <a:lstStyle/>
          <a:p>
            <a:pPr algn="just"/>
            <a:r>
              <a:rPr lang="tr-TR" sz="2400" dirty="0" smtClean="0"/>
              <a:t>	Kapanabilecek </a:t>
            </a:r>
            <a:r>
              <a:rPr lang="tr-TR" sz="2400" dirty="0"/>
              <a:t>Alacak Dosyaları Görevi </a:t>
            </a:r>
            <a:r>
              <a:rPr lang="tr-TR" sz="2400" dirty="0" err="1"/>
              <a:t>Ekranı'nda</a:t>
            </a:r>
            <a:r>
              <a:rPr lang="tr-TR" sz="2400" dirty="0"/>
              <a:t> kapatılacak alacak dosyasına ulaşmak için sorgulama alanları kullanılır ya da doğrudan Sorgula düğmesine tıklanarak tüm kapanabilecek alacak dosyalarına ulaşılır. Sorgulanan alacak dosyası seçilir ve </a:t>
            </a:r>
            <a:r>
              <a:rPr lang="tr-TR" sz="2400" b="1" dirty="0"/>
              <a:t> </a:t>
            </a:r>
            <a:r>
              <a:rPr lang="tr-TR" sz="2400" b="1" dirty="0" smtClean="0"/>
              <a:t>                         </a:t>
            </a:r>
            <a:r>
              <a:rPr lang="tr-TR" sz="2400" dirty="0" smtClean="0"/>
              <a:t>düğmesine </a:t>
            </a:r>
            <a:r>
              <a:rPr lang="tr-TR" sz="2400" dirty="0"/>
              <a:t>tıklanır.</a:t>
            </a:r>
          </a:p>
          <a:p>
            <a:pPr algn="just"/>
            <a:r>
              <a:rPr lang="tr-TR" sz="2400" i="1" dirty="0"/>
              <a:t> </a:t>
            </a:r>
            <a:r>
              <a:rPr lang="tr-TR" sz="2400" i="1" dirty="0" smtClean="0"/>
              <a:t>	</a:t>
            </a:r>
            <a:r>
              <a:rPr lang="tr-TR" sz="2400" b="1" i="1" dirty="0" smtClean="0"/>
              <a:t>Alacak </a:t>
            </a:r>
            <a:r>
              <a:rPr lang="tr-TR" sz="2400" b="1" i="1" dirty="0"/>
              <a:t>dosyasını kapatma işlemi, kapatılacak ilgili alacak dosyasının Alacak Dosyası Detayı </a:t>
            </a:r>
            <a:r>
              <a:rPr lang="tr-TR" sz="2400" b="1" i="1" dirty="0" err="1"/>
              <a:t>Ekranı'nda</a:t>
            </a:r>
            <a:r>
              <a:rPr lang="tr-TR" sz="2400" b="1" i="1" dirty="0"/>
              <a:t> da yapılabilmektedir.</a:t>
            </a:r>
            <a:endParaRPr lang="tr-TR" sz="2400" b="1" dirty="0"/>
          </a:p>
          <a:p>
            <a:pPr algn="just"/>
            <a:r>
              <a:rPr lang="tr-TR" sz="2400" i="1" dirty="0" smtClean="0"/>
              <a:t>	</a:t>
            </a:r>
            <a:r>
              <a:rPr lang="tr-TR" sz="2400" b="1" i="1" dirty="0" smtClean="0">
                <a:solidFill>
                  <a:srgbClr val="FF0000"/>
                </a:solidFill>
              </a:rPr>
              <a:t>Kapanan </a:t>
            </a:r>
            <a:r>
              <a:rPr lang="tr-TR" sz="2400" b="1" i="1" dirty="0">
                <a:solidFill>
                  <a:srgbClr val="FF0000"/>
                </a:solidFill>
              </a:rPr>
              <a:t>alacak dosyasına yönelik herhangi bir işlem yapılamamaktadır (</a:t>
            </a:r>
            <a:r>
              <a:rPr lang="tr-TR" sz="2400" b="1" i="1" dirty="0" err="1">
                <a:solidFill>
                  <a:srgbClr val="FF0000"/>
                </a:solidFill>
              </a:rPr>
              <a:t>Örn</a:t>
            </a:r>
            <a:r>
              <a:rPr lang="tr-TR" sz="2400" b="1" i="1" dirty="0">
                <a:solidFill>
                  <a:srgbClr val="FF0000"/>
                </a:solidFill>
              </a:rPr>
              <a:t>. kapanan alacak dosyasına tahakkuk eklenemez).</a:t>
            </a:r>
            <a:endParaRPr lang="tr-TR" sz="2400" b="1" dirty="0">
              <a:solidFill>
                <a:srgbClr val="FF0000"/>
              </a:solidFill>
            </a:endParaRPr>
          </a:p>
          <a:p>
            <a:endParaRPr lang="tr-TR" dirty="0"/>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4043877"/>
            <a:ext cx="1584176" cy="223323"/>
          </a:xfrm>
          <a:prstGeom prst="rect">
            <a:avLst/>
          </a:prstGeom>
        </p:spPr>
      </p:pic>
    </p:spTree>
    <p:extLst>
      <p:ext uri="{BB962C8B-B14F-4D97-AF65-F5344CB8AC3E}">
        <p14:creationId xmlns:p14="http://schemas.microsoft.com/office/powerpoint/2010/main" val="42840779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smtClean="0">
                <a:solidFill>
                  <a:srgbClr val="FFC000"/>
                </a:solidFill>
              </a:rPr>
              <a:t>*ALACAK İŞLEMLERİ*</a:t>
            </a:r>
            <a:br>
              <a:rPr lang="tr-TR" sz="3600" dirty="0" smtClean="0">
                <a:solidFill>
                  <a:srgbClr val="FFC000"/>
                </a:solidFill>
              </a:rPr>
            </a:br>
            <a:r>
              <a:rPr lang="tr-TR" sz="3600" dirty="0" smtClean="0">
                <a:solidFill>
                  <a:srgbClr val="FFC000"/>
                </a:solidFill>
              </a:rPr>
              <a:t>Tanımlama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564904"/>
            <a:ext cx="8607545" cy="4616648"/>
          </a:xfrm>
          <a:prstGeom prst="rect">
            <a:avLst/>
          </a:prstGeom>
          <a:noFill/>
        </p:spPr>
        <p:txBody>
          <a:bodyPr wrap="square" rtlCol="0">
            <a:spAutoFit/>
          </a:bodyPr>
          <a:lstStyle/>
          <a:p>
            <a:pPr algn="just"/>
            <a:r>
              <a:rPr lang="tr-TR" dirty="0"/>
              <a:t>Sistem üzerinden gerçekleşen işlemlere yönelik </a:t>
            </a:r>
            <a:r>
              <a:rPr lang="tr-TR" sz="2400" b="1" dirty="0">
                <a:solidFill>
                  <a:srgbClr val="FF0000"/>
                </a:solidFill>
              </a:rPr>
              <a:t>Merkez Muhasebe kullanıcısı</a:t>
            </a:r>
            <a:r>
              <a:rPr lang="tr-TR" sz="2400" dirty="0"/>
              <a:t> </a:t>
            </a:r>
            <a:r>
              <a:rPr lang="tr-TR" dirty="0"/>
              <a:t>belirli tanımlamalar yapmaktadır. Ayrıca taşra kullanıcısı kendi kullanımını kolaylaştırmak için yapılan tanımlamaları sorgulama ve görüntüleme işlemlerini</a:t>
            </a:r>
          </a:p>
          <a:p>
            <a:pPr algn="just"/>
            <a:r>
              <a:rPr lang="tr-TR" dirty="0"/>
              <a:t>yapabilmektedir. Bu işlemler Tanımlama İşlemleri menüsü altındaki işlemlerden gerçekleşmektedir.</a:t>
            </a:r>
          </a:p>
          <a:p>
            <a:pPr algn="just"/>
            <a:r>
              <a:rPr lang="tr-TR" dirty="0"/>
              <a:t> </a:t>
            </a:r>
          </a:p>
          <a:p>
            <a:pPr algn="just"/>
            <a:r>
              <a:rPr lang="tr-TR" dirty="0"/>
              <a:t>Tanımlama işlemleri aşağıdaki gibidir</a:t>
            </a:r>
            <a:r>
              <a:rPr lang="tr-TR" dirty="0" smtClean="0"/>
              <a:t>:</a:t>
            </a:r>
            <a:endParaRPr lang="tr-TR" dirty="0">
              <a:solidFill>
                <a:srgbClr val="FF0000"/>
              </a:solidFill>
            </a:endParaRPr>
          </a:p>
          <a:p>
            <a:pPr marL="342900" indent="-342900" algn="just">
              <a:buFont typeface="Arial" panose="020B0604020202020204" pitchFamily="34" charset="0"/>
              <a:buChar char="•"/>
            </a:pPr>
            <a:r>
              <a:rPr lang="tr-TR" dirty="0" smtClean="0">
                <a:solidFill>
                  <a:srgbClr val="FF0000"/>
                </a:solidFill>
              </a:rPr>
              <a:t>Faiz Tipi İşlemleri</a:t>
            </a:r>
          </a:p>
          <a:p>
            <a:pPr algn="just"/>
            <a:r>
              <a:rPr lang="tr-TR" dirty="0" smtClean="0">
                <a:solidFill>
                  <a:srgbClr val="FF0000"/>
                </a:solidFill>
              </a:rPr>
              <a:t>•    </a:t>
            </a:r>
            <a:r>
              <a:rPr lang="tr-TR" dirty="0" smtClean="0">
                <a:solidFill>
                  <a:srgbClr val="FF0000"/>
                </a:solidFill>
                <a:hlinkClick r:id="rId4"/>
              </a:rPr>
              <a:t>Tahakkuk </a:t>
            </a:r>
            <a:r>
              <a:rPr lang="tr-TR" dirty="0">
                <a:solidFill>
                  <a:srgbClr val="FF0000"/>
                </a:solidFill>
                <a:hlinkClick r:id="rId4"/>
              </a:rPr>
              <a:t>Türü </a:t>
            </a:r>
            <a:r>
              <a:rPr lang="tr-TR" dirty="0" smtClean="0">
                <a:solidFill>
                  <a:srgbClr val="FF0000"/>
                </a:solidFill>
                <a:hlinkClick r:id="rId4"/>
              </a:rPr>
              <a:t>İşlemleri</a:t>
            </a:r>
            <a:endParaRPr lang="tr-TR" dirty="0">
              <a:solidFill>
                <a:srgbClr val="FF0000"/>
              </a:solidFill>
            </a:endParaRPr>
          </a:p>
          <a:p>
            <a:pPr algn="just"/>
            <a:r>
              <a:rPr lang="tr-TR" dirty="0" smtClean="0">
                <a:solidFill>
                  <a:srgbClr val="FF0000"/>
                </a:solidFill>
              </a:rPr>
              <a:t>•    </a:t>
            </a:r>
            <a:r>
              <a:rPr lang="tr-TR" dirty="0" smtClean="0">
                <a:solidFill>
                  <a:srgbClr val="FF0000"/>
                </a:solidFill>
                <a:hlinkClick r:id="rId5"/>
              </a:rPr>
              <a:t>Kalem </a:t>
            </a:r>
            <a:r>
              <a:rPr lang="tr-TR" dirty="0">
                <a:solidFill>
                  <a:srgbClr val="FF0000"/>
                </a:solidFill>
                <a:hlinkClick r:id="rId5"/>
              </a:rPr>
              <a:t>Türü </a:t>
            </a:r>
            <a:r>
              <a:rPr lang="tr-TR" dirty="0" smtClean="0">
                <a:solidFill>
                  <a:srgbClr val="FF0000"/>
                </a:solidFill>
                <a:hlinkClick r:id="rId5"/>
              </a:rPr>
              <a:t>İşlemleri</a:t>
            </a:r>
            <a:endParaRPr lang="tr-TR" dirty="0" smtClean="0">
              <a:solidFill>
                <a:srgbClr val="FF0000"/>
              </a:solidFill>
            </a:endParaRPr>
          </a:p>
          <a:p>
            <a:pPr marL="342900" indent="-342900" algn="just">
              <a:buFont typeface="Arial" panose="020B0604020202020204" pitchFamily="34" charset="0"/>
              <a:buChar char="•"/>
            </a:pPr>
            <a:r>
              <a:rPr lang="tr-TR" dirty="0" smtClean="0">
                <a:solidFill>
                  <a:srgbClr val="FF0000"/>
                </a:solidFill>
              </a:rPr>
              <a:t>Alacak Kategorisi İşlemleri</a:t>
            </a:r>
          </a:p>
          <a:p>
            <a:pPr marL="342900" indent="-342900" algn="just">
              <a:buFont typeface="Arial" panose="020B0604020202020204" pitchFamily="34" charset="0"/>
              <a:buChar char="•"/>
            </a:pPr>
            <a:r>
              <a:rPr lang="tr-TR" dirty="0" smtClean="0">
                <a:solidFill>
                  <a:srgbClr val="FF0000"/>
                </a:solidFill>
              </a:rPr>
              <a:t>Etiket işlemleri</a:t>
            </a:r>
          </a:p>
          <a:p>
            <a:pPr marL="342900" indent="-342900" algn="just">
              <a:buFont typeface="Arial" panose="020B0604020202020204" pitchFamily="34" charset="0"/>
              <a:buChar char="•"/>
            </a:pPr>
            <a:r>
              <a:rPr lang="tr-TR" dirty="0" smtClean="0">
                <a:solidFill>
                  <a:srgbClr val="FF0000"/>
                </a:solidFill>
              </a:rPr>
              <a:t>Resmi Tatil İşlemleri</a:t>
            </a:r>
          </a:p>
          <a:p>
            <a:pPr marL="342900" indent="-342900" algn="just">
              <a:buFont typeface="Arial" panose="020B0604020202020204" pitchFamily="34" charset="0"/>
              <a:buChar char="•"/>
            </a:pPr>
            <a:r>
              <a:rPr lang="tr-TR" dirty="0" smtClean="0">
                <a:solidFill>
                  <a:srgbClr val="FF0000"/>
                </a:solidFill>
              </a:rPr>
              <a:t>Kurum Hesap Planı İle Yönetilen Alanlar</a:t>
            </a:r>
          </a:p>
          <a:p>
            <a:pPr algn="just"/>
            <a:endParaRPr lang="tr-TR" dirty="0">
              <a:solidFill>
                <a:srgbClr val="FF0000"/>
              </a:solidFill>
            </a:endParaRPr>
          </a:p>
          <a:p>
            <a:pPr algn="just"/>
            <a:endParaRPr lang="tr-TR" dirty="0"/>
          </a:p>
        </p:txBody>
      </p:sp>
    </p:spTree>
    <p:extLst>
      <p:ext uri="{BB962C8B-B14F-4D97-AF65-F5344CB8AC3E}">
        <p14:creationId xmlns:p14="http://schemas.microsoft.com/office/powerpoint/2010/main" val="87333102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smtClean="0">
                <a:solidFill>
                  <a:srgbClr val="FFC000"/>
                </a:solidFill>
              </a:rPr>
              <a:t>*ALACAK İŞLEMLERİ*</a:t>
            </a:r>
            <a:r>
              <a:rPr lang="tr-TR" sz="3600" dirty="0">
                <a:solidFill>
                  <a:srgbClr val="FFC000"/>
                </a:solidFill>
              </a:rPr>
              <a:t/>
            </a:r>
            <a:br>
              <a:rPr lang="tr-TR" sz="3600" dirty="0">
                <a:solidFill>
                  <a:srgbClr val="FFC000"/>
                </a:solidFill>
              </a:rPr>
            </a:br>
            <a:r>
              <a:rPr lang="tr-TR" sz="3600" dirty="0" smtClean="0">
                <a:solidFill>
                  <a:srgbClr val="FFC000"/>
                </a:solidFill>
              </a:rPr>
              <a:t>Rapor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564904"/>
            <a:ext cx="8607546" cy="3539430"/>
          </a:xfrm>
          <a:prstGeom prst="rect">
            <a:avLst/>
          </a:prstGeom>
          <a:noFill/>
        </p:spPr>
        <p:txBody>
          <a:bodyPr wrap="square" rtlCol="0">
            <a:spAutoFit/>
          </a:bodyPr>
          <a:lstStyle/>
          <a:p>
            <a:pPr algn="just"/>
            <a:r>
              <a:rPr lang="tr-TR" sz="3200" dirty="0"/>
              <a:t>Sistem'de yapılan işlemlere yönelik oluşan kayıtlar üzerinden rapor alması sağlanmaktadır.</a:t>
            </a:r>
          </a:p>
          <a:p>
            <a:pPr algn="just"/>
            <a:r>
              <a:rPr lang="tr-TR" sz="3200" dirty="0"/>
              <a:t>Alacak İşlemleri kapsamında alacak dosyalarına yönelik raporlama yapılabilmektedir.</a:t>
            </a:r>
          </a:p>
          <a:p>
            <a:pPr algn="just"/>
            <a:r>
              <a:rPr lang="tr-TR" sz="3200" dirty="0"/>
              <a:t>Raporlama işlemi aşağıdaki gibidir:</a:t>
            </a:r>
          </a:p>
          <a:p>
            <a:pPr algn="just"/>
            <a:r>
              <a:rPr lang="tr-TR" sz="3200" dirty="0"/>
              <a:t>•</a:t>
            </a:r>
            <a:r>
              <a:rPr lang="tr-TR" sz="3200" dirty="0">
                <a:hlinkClick r:id="rId4"/>
              </a:rPr>
              <a:t>Alacak Dosyası Raporları</a:t>
            </a:r>
            <a:endParaRPr lang="tr-TR" sz="3200" dirty="0"/>
          </a:p>
          <a:p>
            <a:pPr algn="just"/>
            <a:endParaRPr lang="tr-TR" sz="3200" dirty="0"/>
          </a:p>
        </p:txBody>
      </p:sp>
    </p:spTree>
    <p:extLst>
      <p:ext uri="{BB962C8B-B14F-4D97-AF65-F5344CB8AC3E}">
        <p14:creationId xmlns:p14="http://schemas.microsoft.com/office/powerpoint/2010/main" val="425875741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smtClean="0">
                <a:solidFill>
                  <a:srgbClr val="FFC000"/>
                </a:solidFill>
              </a:rPr>
              <a:t>*ALACAK İŞLEMLERİ*</a:t>
            </a:r>
            <a:r>
              <a:rPr lang="tr-TR" sz="3600" dirty="0">
                <a:solidFill>
                  <a:srgbClr val="FFC000"/>
                </a:solidFill>
              </a:rPr>
              <a:t/>
            </a:r>
            <a:br>
              <a:rPr lang="tr-TR" sz="3600" dirty="0">
                <a:solidFill>
                  <a:srgbClr val="FFC000"/>
                </a:solidFill>
              </a:rPr>
            </a:br>
            <a:r>
              <a:rPr lang="tr-TR" sz="3600" dirty="0">
                <a:solidFill>
                  <a:srgbClr val="FFC000"/>
                </a:solidFill>
              </a:rPr>
              <a:t>Rapor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780928"/>
            <a:ext cx="8607546" cy="1015663"/>
          </a:xfrm>
          <a:prstGeom prst="rect">
            <a:avLst/>
          </a:prstGeom>
          <a:noFill/>
        </p:spPr>
        <p:txBody>
          <a:bodyPr wrap="square" rtlCol="0">
            <a:spAutoFit/>
          </a:bodyPr>
          <a:lstStyle/>
          <a:p>
            <a:pPr algn="just"/>
            <a:r>
              <a:rPr lang="tr-TR" sz="2000" dirty="0"/>
              <a:t>Alacak dosya raporlarını PDF olarak almak için ana menüde yer alan </a:t>
            </a:r>
            <a:r>
              <a:rPr lang="tr-TR" sz="2000" b="1" dirty="0"/>
              <a:t>Rapor İşlemleri</a:t>
            </a:r>
            <a:r>
              <a:rPr lang="tr-TR" sz="2000" dirty="0"/>
              <a:t> / </a:t>
            </a:r>
            <a:r>
              <a:rPr lang="tr-TR" sz="2000" b="1" dirty="0"/>
              <a:t>Alacak Dosyası Raporları</a:t>
            </a:r>
            <a:r>
              <a:rPr lang="tr-TR" sz="2000" dirty="0"/>
              <a:t> seçilir ve </a:t>
            </a:r>
            <a:r>
              <a:rPr lang="tr-TR" sz="2000" b="1" dirty="0"/>
              <a:t>Raporlama Kriterleri Ekranı</a:t>
            </a:r>
            <a:r>
              <a:rPr lang="tr-TR" sz="2000" dirty="0"/>
              <a:t> görüntülenir.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3847391"/>
            <a:ext cx="8607546" cy="2639367"/>
          </a:xfrm>
          <a:prstGeom prst="rect">
            <a:avLst/>
          </a:prstGeom>
        </p:spPr>
      </p:pic>
    </p:spTree>
    <p:extLst>
      <p:ext uri="{BB962C8B-B14F-4D97-AF65-F5344CB8AC3E}">
        <p14:creationId xmlns:p14="http://schemas.microsoft.com/office/powerpoint/2010/main" val="36229104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smtClean="0">
                <a:solidFill>
                  <a:srgbClr val="FFC000"/>
                </a:solidFill>
              </a:rPr>
              <a:t>*ALACAK İŞLEMLERİ*</a:t>
            </a:r>
            <a:r>
              <a:rPr lang="tr-TR" sz="3600" dirty="0">
                <a:solidFill>
                  <a:srgbClr val="FFC000"/>
                </a:solidFill>
              </a:rPr>
              <a:t/>
            </a:r>
            <a:br>
              <a:rPr lang="tr-TR" sz="3600" dirty="0">
                <a:solidFill>
                  <a:srgbClr val="FFC000"/>
                </a:solidFill>
              </a:rPr>
            </a:br>
            <a:r>
              <a:rPr lang="tr-TR" sz="3600" dirty="0">
                <a:solidFill>
                  <a:srgbClr val="FFC000"/>
                </a:solidFill>
              </a:rPr>
              <a:t>Rapor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12" name="Metin kutusu 11"/>
          <p:cNvSpPr txBox="1"/>
          <p:nvPr/>
        </p:nvSpPr>
        <p:spPr>
          <a:xfrm>
            <a:off x="285721" y="2564904"/>
            <a:ext cx="8607545" cy="3785652"/>
          </a:xfrm>
          <a:prstGeom prst="rect">
            <a:avLst/>
          </a:prstGeom>
          <a:noFill/>
        </p:spPr>
        <p:txBody>
          <a:bodyPr wrap="square" rtlCol="0">
            <a:spAutoFit/>
          </a:bodyPr>
          <a:lstStyle/>
          <a:p>
            <a:pPr algn="just"/>
            <a:r>
              <a:rPr lang="tr-TR" sz="2000" dirty="0"/>
              <a:t>Raporlama Kriterleri </a:t>
            </a:r>
            <a:r>
              <a:rPr lang="tr-TR" sz="2000" dirty="0" err="1"/>
              <a:t>Ekranı'nda</a:t>
            </a:r>
            <a:r>
              <a:rPr lang="tr-TR" sz="2000" dirty="0"/>
              <a:t> Rapor Tipi sorgulama alanındaki açılır listeden Alacak Dosyaları Genel Dökümü veya Başka Birimler Adına Takip Edilen Alacaklar Dökümü bilgisi seçilir. Rapor tipi açılır listeden seçildikten sonra sorgulama alanları kullanılarak istenen alacak dosyasının dökümünü almak için </a:t>
            </a:r>
            <a:r>
              <a:rPr lang="tr-TR" sz="2000" b="1" dirty="0" smtClean="0"/>
              <a:t>Raporla</a:t>
            </a:r>
            <a:r>
              <a:rPr lang="tr-TR" sz="2000" dirty="0"/>
              <a:t> düğmesine tıklanır ve raporların PDF dökümü görüntülenir (</a:t>
            </a:r>
            <a:r>
              <a:rPr lang="tr-TR" sz="2000" dirty="0" err="1"/>
              <a:t>Örn</a:t>
            </a:r>
            <a:r>
              <a:rPr lang="tr-TR" sz="2000" dirty="0"/>
              <a:t>. oturum bilgisinde seçilen Kamu İdaresi Defteri kapsamında T.C. kimlik </a:t>
            </a:r>
            <a:r>
              <a:rPr lang="tr-TR" sz="2000" dirty="0" err="1"/>
              <a:t>nosuna</a:t>
            </a:r>
            <a:r>
              <a:rPr lang="tr-TR" sz="2000" dirty="0"/>
              <a:t> ait rapor alınmak istenirse ilgili T.C. kimlik numarası Borçlu Kimlik No alanına girilir ve Raporla düğmesine tıklanır).</a:t>
            </a:r>
          </a:p>
          <a:p>
            <a:pPr algn="just"/>
            <a:r>
              <a:rPr lang="tr-TR" sz="2000" dirty="0"/>
              <a:t> </a:t>
            </a:r>
          </a:p>
          <a:p>
            <a:pPr algn="just"/>
            <a:r>
              <a:rPr lang="tr-TR" sz="2000" b="1" i="1" dirty="0" smtClean="0">
                <a:solidFill>
                  <a:srgbClr val="FF0000"/>
                </a:solidFill>
              </a:rPr>
              <a:t>PDF </a:t>
            </a:r>
            <a:r>
              <a:rPr lang="tr-TR" sz="2000" b="1" i="1" dirty="0">
                <a:solidFill>
                  <a:srgbClr val="FF0000"/>
                </a:solidFill>
              </a:rPr>
              <a:t>olarak alınan raporda kapatılmamış ve iptal olmamış tüm alacak dosyalarının bilgileri yer almaktadır.</a:t>
            </a:r>
            <a:endParaRPr lang="tr-TR" sz="2000" b="1" dirty="0">
              <a:solidFill>
                <a:srgbClr val="FF0000"/>
              </a:solidFill>
            </a:endParaRPr>
          </a:p>
          <a:p>
            <a:pPr algn="just"/>
            <a:endParaRPr lang="tr-TR" sz="2000" dirty="0"/>
          </a:p>
        </p:txBody>
      </p:sp>
    </p:spTree>
    <p:extLst>
      <p:ext uri="{BB962C8B-B14F-4D97-AF65-F5344CB8AC3E}">
        <p14:creationId xmlns:p14="http://schemas.microsoft.com/office/powerpoint/2010/main" val="1034846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3"/>
            <a:ext cx="8229600" cy="852984"/>
          </a:xfrm>
        </p:spPr>
        <p:txBody>
          <a:bodyPr anchor="b">
            <a:normAutofit/>
          </a:bodyPr>
          <a:lstStyle/>
          <a:p>
            <a:r>
              <a:rPr lang="tr-TR" sz="4000" dirty="0">
                <a:solidFill>
                  <a:srgbClr val="FFC000"/>
                </a:solidFill>
              </a:rPr>
              <a:t>*ALACAK İŞLEMLERİ*</a:t>
            </a:r>
            <a:endParaRPr lang="tr-TR" sz="40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a:solidFill>
                            <a:srgbClr val="FFFFFF"/>
                          </a:solidFill>
                          <a:effectLst/>
                        </a:rPr>
                        <a:t>Alacak İşlemleri Modülü</a:t>
                      </a:r>
                      <a:endParaRPr lang="tr-TR" sz="1300" b="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Rectangle 4"/>
          <p:cNvSpPr>
            <a:spLocks noChangeArrowheads="1"/>
          </p:cNvSpPr>
          <p:nvPr/>
        </p:nvSpPr>
        <p:spPr bwMode="auto">
          <a:xfrm>
            <a:off x="285720" y="2726086"/>
            <a:ext cx="860754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800" b="0" i="0" u="none" strike="noStrike" cap="none" normalizeH="0" baseline="0" dirty="0" smtClean="0">
                <a:ln>
                  <a:noFill/>
                </a:ln>
                <a:solidFill>
                  <a:srgbClr val="000000"/>
                </a:solidFill>
                <a:effectLst/>
              </a:rPr>
              <a:t>Yazılımda yer alan Alacak İşlemleri modülü aşağıda</a:t>
            </a:r>
            <a:r>
              <a:rPr kumimoji="0" lang="tr-TR" altLang="tr-TR" sz="2800" b="0" i="0" u="none" strike="noStrike" cap="none" normalizeH="0" dirty="0" smtClean="0">
                <a:ln>
                  <a:noFill/>
                </a:ln>
                <a:solidFill>
                  <a:srgbClr val="000000"/>
                </a:solidFill>
                <a:effectLst/>
              </a:rPr>
              <a:t> belirtilen</a:t>
            </a:r>
            <a:r>
              <a:rPr kumimoji="0" lang="tr-TR" altLang="tr-TR" sz="2800" b="0" i="0" u="none" strike="noStrike" cap="none" normalizeH="0" baseline="0" dirty="0" smtClean="0">
                <a:ln>
                  <a:noFill/>
                </a:ln>
                <a:solidFill>
                  <a:srgbClr val="000000"/>
                </a:solidFill>
                <a:effectLst/>
              </a:rPr>
              <a:t> başlıklarda anlatılmaktadır.</a:t>
            </a:r>
            <a:endParaRPr kumimoji="0" lang="tr-TR" altLang="tr-TR" sz="2800" b="0" i="0" u="none" strike="noStrike" cap="none" normalizeH="0" baseline="0" dirty="0" smtClean="0">
              <a:ln>
                <a:noFill/>
              </a:ln>
              <a:solidFill>
                <a:srgbClr val="000000"/>
              </a:solidFill>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smtClean="0">
                <a:ln>
                  <a:noFill/>
                </a:ln>
                <a:solidFill>
                  <a:srgbClr val="000000"/>
                </a:solidFill>
                <a:effectLst/>
                <a:latin typeface="Tahoma" pitchFamily="34" charset="0"/>
                <a:cs typeface="Tahoma"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smtClean="0">
                <a:ln>
                  <a:noFill/>
                </a:ln>
                <a:solidFill>
                  <a:srgbClr val="000000"/>
                </a:solidFill>
                <a:effectLst/>
              </a:rPr>
              <a:t>Bu başlıklar:</a:t>
            </a:r>
            <a:endParaRPr kumimoji="0" lang="tr-TR" altLang="tr-TR" sz="2800" b="0" i="0" u="none" strike="noStrike" cap="none" normalizeH="0" baseline="0" dirty="0" smtClean="0">
              <a:ln>
                <a:noFill/>
              </a:ln>
              <a:solidFill>
                <a:srgbClr val="FF0000"/>
              </a:solidFill>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smtClean="0">
                <a:ln>
                  <a:noFill/>
                </a:ln>
                <a:solidFill>
                  <a:srgbClr val="FF0000"/>
                </a:solidFill>
                <a:effectLst/>
                <a:latin typeface="Arial Unicode MS" pitchFamily="34" charset="-128"/>
                <a:ea typeface="Arial Unicode MS" pitchFamily="34" charset="-128"/>
                <a:cs typeface="Arial Unicode MS" pitchFamily="34" charset="-128"/>
              </a:rPr>
              <a:t>•</a:t>
            </a:r>
            <a:r>
              <a:rPr kumimoji="0" lang="tr-TR" altLang="tr-TR" sz="2800" b="0" i="0" u="none" strike="noStrike" cap="none" normalizeH="0" baseline="0" dirty="0" smtClean="0">
                <a:ln>
                  <a:noFill/>
                </a:ln>
                <a:solidFill>
                  <a:srgbClr val="FF0000"/>
                </a:solidFill>
                <a:effectLst/>
                <a:hlinkClick r:id="rId4"/>
              </a:rPr>
              <a:t>Alacak İşlemleri</a:t>
            </a:r>
            <a:endParaRPr kumimoji="0" lang="tr-TR" altLang="tr-TR" sz="2800" b="0" i="0" u="none" strike="noStrike" cap="none" normalizeH="0" baseline="0" dirty="0" smtClean="0">
              <a:ln>
                <a:noFill/>
              </a:ln>
              <a:solidFill>
                <a:srgbClr val="FF0000"/>
              </a:solidFill>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smtClean="0">
                <a:ln>
                  <a:noFill/>
                </a:ln>
                <a:solidFill>
                  <a:srgbClr val="FF0000"/>
                </a:solidFill>
                <a:effectLst/>
                <a:latin typeface="Arial Unicode MS" pitchFamily="34" charset="-128"/>
                <a:ea typeface="Arial Unicode MS" pitchFamily="34" charset="-128"/>
                <a:cs typeface="Arial Unicode MS" pitchFamily="34" charset="-128"/>
              </a:rPr>
              <a:t>•</a:t>
            </a:r>
            <a:r>
              <a:rPr kumimoji="0" lang="tr-TR" altLang="tr-TR" sz="2800" b="0" i="0" u="sng" strike="noStrike" cap="none" normalizeH="0" baseline="0" dirty="0" smtClean="0">
                <a:ln>
                  <a:noFill/>
                </a:ln>
                <a:solidFill>
                  <a:srgbClr val="FF0000"/>
                </a:solidFill>
                <a:effectLst/>
                <a:hlinkClick r:id="rId5"/>
              </a:rPr>
              <a:t>Alacak Görev İşlemleri</a:t>
            </a:r>
            <a:endParaRPr kumimoji="0" lang="tr-TR" altLang="tr-TR" sz="2800" b="0" i="0" u="none" strike="noStrike" cap="none" normalizeH="0" baseline="0" dirty="0" smtClean="0">
              <a:ln>
                <a:noFill/>
              </a:ln>
              <a:solidFill>
                <a:srgbClr val="FF0000"/>
              </a:solidFill>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smtClean="0">
                <a:ln>
                  <a:noFill/>
                </a:ln>
                <a:solidFill>
                  <a:srgbClr val="FF0000"/>
                </a:solidFill>
                <a:effectLst/>
                <a:latin typeface="Arial Unicode MS" pitchFamily="34" charset="-128"/>
                <a:ea typeface="Arial Unicode MS" pitchFamily="34" charset="-128"/>
                <a:cs typeface="Arial Unicode MS" pitchFamily="34" charset="-128"/>
              </a:rPr>
              <a:t>•</a:t>
            </a:r>
            <a:r>
              <a:rPr kumimoji="0" lang="tr-TR" altLang="tr-TR" sz="2800" b="0" i="0" u="none" strike="noStrike" cap="none" normalizeH="0" baseline="0" dirty="0" smtClean="0">
                <a:ln>
                  <a:noFill/>
                </a:ln>
                <a:solidFill>
                  <a:srgbClr val="FF0000"/>
                </a:solidFill>
                <a:effectLst/>
                <a:hlinkClick r:id="rId6"/>
              </a:rPr>
              <a:t>Alacak Tanımlama İşlemleri</a:t>
            </a:r>
            <a:endParaRPr kumimoji="0" lang="tr-TR" altLang="tr-TR" sz="2800" b="0" i="0" u="none" strike="noStrike" cap="none" normalizeH="0" baseline="0" dirty="0" smtClean="0">
              <a:ln>
                <a:noFill/>
              </a:ln>
              <a:solidFill>
                <a:srgbClr val="FF0000"/>
              </a:solidFill>
              <a:effectLst/>
              <a:latin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smtClean="0">
                <a:ln>
                  <a:noFill/>
                </a:ln>
                <a:solidFill>
                  <a:srgbClr val="FF0000"/>
                </a:solidFill>
                <a:effectLst/>
                <a:latin typeface="Arial Unicode MS" pitchFamily="34" charset="-128"/>
                <a:ea typeface="Arial Unicode MS" pitchFamily="34" charset="-128"/>
                <a:cs typeface="Arial Unicode MS" pitchFamily="34" charset="-128"/>
              </a:rPr>
              <a:t>•</a:t>
            </a:r>
            <a:r>
              <a:rPr kumimoji="0" lang="tr-TR" altLang="tr-TR" sz="2800" b="0" i="0" u="none" strike="noStrike" cap="none" normalizeH="0" baseline="0" dirty="0" smtClean="0">
                <a:ln>
                  <a:noFill/>
                </a:ln>
                <a:solidFill>
                  <a:srgbClr val="FF0000"/>
                </a:solidFill>
                <a:effectLst/>
                <a:hlinkClick r:id="rId7"/>
              </a:rPr>
              <a:t>Alacak Rapor İşlemleri</a:t>
            </a:r>
            <a:endParaRPr kumimoji="0" lang="tr-TR" altLang="tr-TR" sz="2800" b="0" i="0" u="none"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val="98597007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smtClean="0">
                <a:solidFill>
                  <a:srgbClr val="FFC000"/>
                </a:solidFill>
              </a:rPr>
              <a:t>*ALACAK İŞLEMLERİ*</a:t>
            </a:r>
            <a:r>
              <a:rPr lang="tr-TR" sz="3600" dirty="0">
                <a:solidFill>
                  <a:srgbClr val="FFC000"/>
                </a:solidFill>
              </a:rPr>
              <a:t/>
            </a:r>
            <a:br>
              <a:rPr lang="tr-TR" sz="3600" dirty="0">
                <a:solidFill>
                  <a:srgbClr val="FFC000"/>
                </a:solidFill>
              </a:rPr>
            </a:br>
            <a:r>
              <a:rPr lang="tr-TR" sz="3600" dirty="0">
                <a:solidFill>
                  <a:srgbClr val="FFC000"/>
                </a:solidFill>
              </a:rPr>
              <a:t>Rapor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12" name="Resim 1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615858"/>
            <a:ext cx="8607546" cy="3912283"/>
          </a:xfrm>
          <a:prstGeom prst="rect">
            <a:avLst/>
          </a:prstGeom>
        </p:spPr>
      </p:pic>
    </p:spTree>
    <p:extLst>
      <p:ext uri="{BB962C8B-B14F-4D97-AF65-F5344CB8AC3E}">
        <p14:creationId xmlns:p14="http://schemas.microsoft.com/office/powerpoint/2010/main" val="140845007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smtClean="0">
                <a:solidFill>
                  <a:srgbClr val="FFC000"/>
                </a:solidFill>
              </a:rPr>
              <a:t>*ALACAK İŞLEMLERİ*</a:t>
            </a:r>
            <a:r>
              <a:rPr lang="tr-TR" sz="3600" dirty="0">
                <a:solidFill>
                  <a:srgbClr val="FFC000"/>
                </a:solidFill>
              </a:rPr>
              <a:t/>
            </a:r>
            <a:br>
              <a:rPr lang="tr-TR" sz="3600" dirty="0">
                <a:solidFill>
                  <a:srgbClr val="FFC000"/>
                </a:solidFill>
              </a:rPr>
            </a:b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Dikdörtgen 1"/>
          <p:cNvSpPr/>
          <p:nvPr/>
        </p:nvSpPr>
        <p:spPr>
          <a:xfrm>
            <a:off x="285720" y="2967335"/>
            <a:ext cx="8607546" cy="923330"/>
          </a:xfrm>
          <a:prstGeom prst="rect">
            <a:avLst/>
          </a:prstGeom>
          <a:noFill/>
        </p:spPr>
        <p:txBody>
          <a:bodyPr wrap="square" lIns="91440" tIns="45720" rIns="91440" bIns="45720">
            <a:spAutoFit/>
          </a:bodyPr>
          <a:lstStyle/>
          <a:p>
            <a:pPr algn="ctr"/>
            <a:r>
              <a:rPr lang="tr-T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TEŞEKKÜRLER…</a:t>
            </a: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456435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3"/>
            <a:ext cx="8229600" cy="852984"/>
          </a:xfrm>
        </p:spPr>
        <p:txBody>
          <a:bodyPr anchor="b">
            <a:normAutofit/>
          </a:bodyPr>
          <a:lstStyle/>
          <a:p>
            <a:r>
              <a:rPr lang="tr-TR" sz="4000" dirty="0">
                <a:solidFill>
                  <a:srgbClr val="FFC000"/>
                </a:solidFill>
              </a:rPr>
              <a:t>*ALACAK İŞLEMLERİ*</a:t>
            </a:r>
            <a:endParaRPr lang="tr-TR" sz="40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636912"/>
            <a:ext cx="8607546" cy="4138282"/>
          </a:xfrm>
          <a:prstGeom prst="rect">
            <a:avLst/>
          </a:prstGeom>
        </p:spPr>
      </p:pic>
    </p:spTree>
    <p:extLst>
      <p:ext uri="{BB962C8B-B14F-4D97-AF65-F5344CB8AC3E}">
        <p14:creationId xmlns:p14="http://schemas.microsoft.com/office/powerpoint/2010/main" val="2714175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3"/>
            <a:ext cx="8229600" cy="852984"/>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a:solidFill>
                            <a:srgbClr val="FFFFFF"/>
                          </a:solidFill>
                          <a:effectLst/>
                        </a:rPr>
                        <a:t>Alacak İşlemleri</a:t>
                      </a:r>
                      <a:endParaRPr lang="tr-TR" sz="1300" b="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Rectangle 4"/>
          <p:cNvSpPr>
            <a:spLocks noChangeArrowheads="1"/>
          </p:cNvSpPr>
          <p:nvPr/>
        </p:nvSpPr>
        <p:spPr bwMode="auto">
          <a:xfrm>
            <a:off x="285720" y="2602975"/>
            <a:ext cx="860754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rgbClr val="000000"/>
                </a:solidFill>
                <a:effectLst/>
              </a:rPr>
              <a:t>Kurum defterlerine bağlı olarak Harcama </a:t>
            </a:r>
            <a:r>
              <a:rPr kumimoji="0" lang="tr-TR" altLang="tr-TR" sz="2400" b="0" i="0" u="none" strike="noStrike" cap="none" normalizeH="0" baseline="0" dirty="0" err="1" smtClean="0">
                <a:ln>
                  <a:noFill/>
                </a:ln>
                <a:solidFill>
                  <a:srgbClr val="000000"/>
                </a:solidFill>
                <a:effectLst/>
              </a:rPr>
              <a:t>Birimleri'nde</a:t>
            </a:r>
            <a:r>
              <a:rPr kumimoji="0" lang="tr-TR" altLang="tr-TR" sz="2400" b="0" i="0" u="none" strike="noStrike" cap="none" normalizeH="0" baseline="0" dirty="0" smtClean="0">
                <a:ln>
                  <a:noFill/>
                </a:ln>
                <a:solidFill>
                  <a:srgbClr val="000000"/>
                </a:solidFill>
                <a:effectLst/>
              </a:rPr>
              <a:t> oluşturulan alacak dosyaları ile ilgili yapılacak işlemler Sistem'de Alacak İşlemleri menüsü altında aktarılmıştır.</a:t>
            </a:r>
            <a:endParaRPr kumimoji="0" lang="tr-TR" altLang="tr-TR" sz="2400" b="0" i="0" u="none" strike="noStrike" cap="none" normalizeH="0" baseline="0" dirty="0" smtClean="0">
              <a:ln>
                <a:noFill/>
              </a:ln>
              <a:solidFill>
                <a:srgbClr val="000000"/>
              </a:solidFill>
              <a:effectLst/>
              <a:latin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rgbClr val="000000"/>
                </a:solidFill>
                <a:effectLst/>
              </a:rPr>
              <a:t>Sistem üzerindeki alacak işlemleri aşağıdaki gibidir;</a:t>
            </a:r>
            <a:endParaRPr kumimoji="0" lang="tr-TR" altLang="tr-TR" sz="2400" b="0" i="0" u="none" strike="noStrike" cap="none" normalizeH="0" baseline="0" dirty="0" smtClean="0">
              <a:ln>
                <a:noFill/>
              </a:ln>
              <a:solidFill>
                <a:srgbClr val="000000"/>
              </a:solidFill>
              <a:effectLst/>
              <a:latin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rgbClr val="000000"/>
                </a:solidFill>
                <a:effectLst/>
                <a:latin typeface="Tahoma" pitchFamily="34" charset="0"/>
                <a:cs typeface="Tahoma"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a:t>
            </a:r>
            <a:r>
              <a:rPr kumimoji="0" lang="tr-TR" altLang="tr-TR" sz="2400" b="0" i="0" u="none" strike="noStrike" cap="none" normalizeH="0" baseline="0" dirty="0" smtClean="0">
                <a:ln>
                  <a:noFill/>
                </a:ln>
                <a:solidFill>
                  <a:srgbClr val="0000FF"/>
                </a:solidFill>
                <a:effectLst/>
                <a:hlinkClick r:id="rId4"/>
              </a:rPr>
              <a:t>Alacak Dosyası İşlemleri</a:t>
            </a:r>
            <a:endParaRPr kumimoji="0" lang="tr-TR" altLang="tr-TR" sz="2400" b="0" i="0" u="none" strike="noStrike" cap="none" normalizeH="0" baseline="0" dirty="0" smtClean="0">
              <a:ln>
                <a:noFill/>
              </a:ln>
              <a:solidFill>
                <a:srgbClr val="000000"/>
              </a:solidFill>
              <a:effectLst/>
              <a:latin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a:t>
            </a:r>
            <a:r>
              <a:rPr kumimoji="0" lang="tr-TR" altLang="tr-TR" sz="2400" b="0" i="0" u="none" strike="noStrike" cap="none" normalizeH="0" baseline="0" dirty="0" smtClean="0">
                <a:ln>
                  <a:noFill/>
                </a:ln>
                <a:solidFill>
                  <a:srgbClr val="0000FF"/>
                </a:solidFill>
                <a:effectLst/>
                <a:hlinkClick r:id="rId5"/>
              </a:rPr>
              <a:t>Tahakkuk İşlemleri</a:t>
            </a:r>
            <a:endParaRPr kumimoji="0" lang="tr-TR" altLang="tr-TR" sz="2400" b="0" i="0" u="none" strike="noStrike" cap="none" normalizeH="0" baseline="0" dirty="0" smtClean="0">
              <a:ln>
                <a:noFill/>
              </a:ln>
              <a:solidFill>
                <a:srgbClr val="000000"/>
              </a:solidFill>
              <a:effectLst/>
              <a:latin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a:t>
            </a:r>
            <a:r>
              <a:rPr kumimoji="0" lang="tr-TR" altLang="tr-TR" sz="2400" b="0" i="0" u="none" strike="noStrike" cap="none" normalizeH="0" baseline="0" dirty="0" smtClean="0">
                <a:ln>
                  <a:noFill/>
                </a:ln>
                <a:solidFill>
                  <a:srgbClr val="0000FF"/>
                </a:solidFill>
                <a:effectLst/>
                <a:hlinkClick r:id="rId6"/>
              </a:rPr>
              <a:t>Borçlu İşlemleri</a:t>
            </a:r>
            <a:endParaRPr kumimoji="0" lang="tr-TR" altLang="tr-TR" sz="2400" b="0" i="0" u="none" strike="noStrike" cap="none" normalizeH="0" baseline="0" dirty="0" smtClean="0">
              <a:ln>
                <a:noFill/>
              </a:ln>
              <a:solidFill>
                <a:srgbClr val="000000"/>
              </a:solidFill>
              <a:effectLst/>
              <a:latin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rgbClr val="000000"/>
                </a:solidFill>
                <a:effectLst/>
                <a:latin typeface="Arial Unicode MS" pitchFamily="34" charset="-128"/>
                <a:ea typeface="Arial Unicode MS" pitchFamily="34" charset="-128"/>
                <a:cs typeface="Arial Unicode MS" pitchFamily="34" charset="-128"/>
              </a:rPr>
              <a:t>•</a:t>
            </a:r>
            <a:r>
              <a:rPr kumimoji="0" lang="tr-TR" altLang="tr-TR" sz="2400" b="0" i="0" u="none" strike="noStrike" cap="none" normalizeH="0" baseline="0" dirty="0" smtClean="0">
                <a:ln>
                  <a:noFill/>
                </a:ln>
                <a:solidFill>
                  <a:srgbClr val="0000FF"/>
                </a:solidFill>
                <a:effectLst/>
                <a:hlinkClick r:id="rId7"/>
              </a:rPr>
              <a:t>Faiz Hesaplama İşlemleri</a:t>
            </a:r>
            <a:endParaRPr kumimoji="0" lang="tr-TR" altLang="tr-TR" sz="2400" b="0" i="0" u="none" strike="noStrike" cap="none" normalizeH="0" baseline="0" dirty="0" smtClean="0">
              <a:ln>
                <a:noFill/>
              </a:ln>
              <a:solidFill>
                <a:srgbClr val="000000"/>
              </a:solidFill>
              <a:effectLst/>
              <a:latin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rgbClr val="000000"/>
                </a:solidFill>
                <a:effectLst/>
                <a:latin typeface="Tahoma" pitchFamily="34" charset="0"/>
                <a:cs typeface="Tahoma" pitchFamily="34" charset="0"/>
              </a:rPr>
              <a:t> </a:t>
            </a:r>
          </a:p>
        </p:txBody>
      </p:sp>
    </p:spTree>
    <p:extLst>
      <p:ext uri="{BB962C8B-B14F-4D97-AF65-F5344CB8AC3E}">
        <p14:creationId xmlns:p14="http://schemas.microsoft.com/office/powerpoint/2010/main" val="1729116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3"/>
            <a:ext cx="8229600" cy="852984"/>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a:solidFill>
                            <a:srgbClr val="FFFFFF"/>
                          </a:solidFill>
                          <a:effectLst/>
                        </a:rPr>
                        <a:t>Alacak İşlemleri</a:t>
                      </a:r>
                      <a:endParaRPr lang="tr-TR" sz="1300" b="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420887"/>
            <a:ext cx="8607546" cy="4320481"/>
          </a:xfrm>
          <a:prstGeom prst="rect">
            <a:avLst/>
          </a:prstGeom>
        </p:spPr>
      </p:pic>
    </p:spTree>
    <p:extLst>
      <p:ext uri="{BB962C8B-B14F-4D97-AF65-F5344CB8AC3E}">
        <p14:creationId xmlns:p14="http://schemas.microsoft.com/office/powerpoint/2010/main" val="256488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3"/>
            <a:ext cx="8229600" cy="852984"/>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a:solidFill>
                            <a:srgbClr val="FFFFFF"/>
                          </a:solidFill>
                          <a:effectLst/>
                        </a:rPr>
                        <a:t>Alacak İşlemleri</a:t>
                      </a:r>
                      <a:endParaRPr lang="tr-TR" sz="1300" b="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Metin kutusu 9"/>
          <p:cNvSpPr txBox="1"/>
          <p:nvPr/>
        </p:nvSpPr>
        <p:spPr>
          <a:xfrm>
            <a:off x="285720" y="2492896"/>
            <a:ext cx="8607546" cy="1200329"/>
          </a:xfrm>
          <a:prstGeom prst="rect">
            <a:avLst/>
          </a:prstGeom>
          <a:noFill/>
        </p:spPr>
        <p:txBody>
          <a:bodyPr wrap="square" rtlCol="0">
            <a:spAutoFit/>
          </a:bodyPr>
          <a:lstStyle/>
          <a:p>
            <a:pPr algn="just"/>
            <a:r>
              <a:rPr lang="tr-TR" dirty="0"/>
              <a:t>Kurum defterlerine bağlı olarak Harcama </a:t>
            </a:r>
            <a:r>
              <a:rPr lang="tr-TR" dirty="0" err="1"/>
              <a:t>Birimleri'ne</a:t>
            </a:r>
            <a:r>
              <a:rPr lang="tr-TR" dirty="0"/>
              <a:t>, farklı servisler üzerinden veya Sistem'den alacak dosyası oluşturulmaktadır. Sistem üzerinden alacak dosyalarına yönelik işlem yapmak için ana menüde yer alan </a:t>
            </a:r>
            <a:r>
              <a:rPr lang="tr-TR" b="1" dirty="0"/>
              <a:t>Alacak İşlemleri / Alacak Dosyası İşlemleri</a:t>
            </a:r>
            <a:r>
              <a:rPr lang="tr-TR" dirty="0"/>
              <a:t> seçilir ve </a:t>
            </a:r>
            <a:r>
              <a:rPr lang="tr-TR" b="1" dirty="0"/>
              <a:t>Alacak Dosyası Sorgula Ekranı</a:t>
            </a:r>
            <a:r>
              <a:rPr lang="tr-TR" dirty="0"/>
              <a:t> görüntülenir.</a:t>
            </a:r>
          </a:p>
        </p:txBody>
      </p:sp>
      <p:pic>
        <p:nvPicPr>
          <p:cNvPr id="11" name="Resim 10"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3789040"/>
            <a:ext cx="8607546" cy="3068959"/>
          </a:xfrm>
          <a:prstGeom prst="rect">
            <a:avLst/>
          </a:prstGeom>
        </p:spPr>
      </p:pic>
    </p:spTree>
    <p:extLst>
      <p:ext uri="{BB962C8B-B14F-4D97-AF65-F5344CB8AC3E}">
        <p14:creationId xmlns:p14="http://schemas.microsoft.com/office/powerpoint/2010/main" val="608554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3"/>
            <a:ext cx="8229600" cy="852984"/>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a:solidFill>
                            <a:srgbClr val="FFFFFF"/>
                          </a:solidFill>
                          <a:effectLst/>
                        </a:rPr>
                        <a:t>Alacak İşlemleri</a:t>
                      </a:r>
                      <a:endParaRPr lang="tr-TR" sz="1300" b="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Metin kutusu 1"/>
          <p:cNvSpPr txBox="1"/>
          <p:nvPr/>
        </p:nvSpPr>
        <p:spPr>
          <a:xfrm>
            <a:off x="285721" y="2780928"/>
            <a:ext cx="8607545" cy="3416320"/>
          </a:xfrm>
          <a:prstGeom prst="rect">
            <a:avLst/>
          </a:prstGeom>
          <a:noFill/>
        </p:spPr>
        <p:txBody>
          <a:bodyPr wrap="square" rtlCol="0">
            <a:spAutoFit/>
          </a:bodyPr>
          <a:lstStyle/>
          <a:p>
            <a:pPr algn="just"/>
            <a:r>
              <a:rPr lang="tr-TR" dirty="0"/>
              <a:t>Alacak Dosyası Sorgula </a:t>
            </a:r>
            <a:r>
              <a:rPr lang="tr-TR" dirty="0" err="1"/>
              <a:t>Ekranı’nda</a:t>
            </a:r>
            <a:r>
              <a:rPr lang="tr-TR" dirty="0"/>
              <a:t> alacak dosyalarına ulaşmak için sorgulama alanları kullanılır ya da doğrudan </a:t>
            </a:r>
            <a:r>
              <a:rPr lang="tr-TR" dirty="0" smtClean="0"/>
              <a:t>              düğmesine </a:t>
            </a:r>
            <a:r>
              <a:rPr lang="tr-TR" dirty="0"/>
              <a:t>tıklanır. Detaylı sorgulama için Detaylı Arama Kriterleri alanındaki bağlantı tıklanır ve </a:t>
            </a:r>
            <a:r>
              <a:rPr lang="tr-TR" dirty="0" err="1"/>
              <a:t>Ekran'da</a:t>
            </a:r>
            <a:r>
              <a:rPr lang="tr-TR" dirty="0"/>
              <a:t> detaylı sorgulama kriterleri görüntülenir. Başka birimler adına izlenen dosyaları tahakkuk borçlusunun kimlik bilgilerine göre sorgulamak için Adına Emanete Alınacak alanındaki bağlantı tıklanır. Böylece görüntülenen alanlarda sorgulaması yapılacak borçlunun bilgiler girilir ve Sorgula düğmesine tıklanır.</a:t>
            </a:r>
          </a:p>
          <a:p>
            <a:pPr algn="just"/>
            <a:r>
              <a:rPr lang="tr-TR" dirty="0"/>
              <a:t>Sorgulanan alacak dosyalarının dosya </a:t>
            </a:r>
            <a:r>
              <a:rPr lang="tr-TR" dirty="0" err="1"/>
              <a:t>no</a:t>
            </a:r>
            <a:r>
              <a:rPr lang="tr-TR" dirty="0"/>
              <a:t>, ad, oluşturma tarihi, durum, alacak kategorisi  ve açıklama gibi genel bilgileri görüntülenir.</a:t>
            </a:r>
          </a:p>
          <a:p>
            <a:pPr algn="just"/>
            <a:r>
              <a:rPr lang="tr-TR" i="1" dirty="0"/>
              <a:t> </a:t>
            </a:r>
            <a:r>
              <a:rPr lang="tr-TR" b="1" i="1" dirty="0" err="1" smtClean="0">
                <a:solidFill>
                  <a:srgbClr val="FF0000"/>
                </a:solidFill>
              </a:rPr>
              <a:t>Not:Ödeme</a:t>
            </a:r>
            <a:r>
              <a:rPr lang="tr-TR" b="1" i="1" dirty="0" smtClean="0">
                <a:solidFill>
                  <a:srgbClr val="FF0000"/>
                </a:solidFill>
              </a:rPr>
              <a:t> </a:t>
            </a:r>
            <a:r>
              <a:rPr lang="tr-TR" b="1" i="1" dirty="0" err="1">
                <a:solidFill>
                  <a:srgbClr val="FF0000"/>
                </a:solidFill>
              </a:rPr>
              <a:t>İşlemleri'nde</a:t>
            </a:r>
            <a:r>
              <a:rPr lang="tr-TR" b="1" i="1" dirty="0">
                <a:solidFill>
                  <a:srgbClr val="FF0000"/>
                </a:solidFill>
              </a:rPr>
              <a:t> yer alan Kapatılmamış Ön Ödeme </a:t>
            </a:r>
            <a:r>
              <a:rPr lang="tr-TR" b="1" i="1" dirty="0" err="1">
                <a:solidFill>
                  <a:srgbClr val="FF0000"/>
                </a:solidFill>
              </a:rPr>
              <a:t>İşlemleri'ndeki</a:t>
            </a:r>
            <a:r>
              <a:rPr lang="tr-TR" b="1" i="1" dirty="0">
                <a:solidFill>
                  <a:srgbClr val="FF0000"/>
                </a:solidFill>
              </a:rPr>
              <a:t> ön ödemelere oluşturulan alacak kayıtları, Alacak Dosyası Sorgula </a:t>
            </a:r>
            <a:r>
              <a:rPr lang="tr-TR" b="1" i="1" dirty="0" err="1">
                <a:solidFill>
                  <a:srgbClr val="FF0000"/>
                </a:solidFill>
              </a:rPr>
              <a:t>Ekranı'nda</a:t>
            </a:r>
            <a:r>
              <a:rPr lang="tr-TR" b="1" i="1" dirty="0">
                <a:solidFill>
                  <a:srgbClr val="FF0000"/>
                </a:solidFill>
              </a:rPr>
              <a:t> görüntülenir.</a:t>
            </a:r>
            <a:endParaRPr lang="tr-TR" b="1" dirty="0">
              <a:solidFill>
                <a:srgbClr val="FF0000"/>
              </a:solidFill>
            </a:endParaRPr>
          </a:p>
          <a:p>
            <a:endParaRPr lang="tr-TR" dirty="0"/>
          </a:p>
        </p:txBody>
      </p:sp>
      <p:pic>
        <p:nvPicPr>
          <p:cNvPr id="13" name="Resim 12"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3095578"/>
            <a:ext cx="895475" cy="333422"/>
          </a:xfrm>
          <a:prstGeom prst="rect">
            <a:avLst/>
          </a:prstGeom>
        </p:spPr>
      </p:pic>
    </p:spTree>
    <p:extLst>
      <p:ext uri="{BB962C8B-B14F-4D97-AF65-F5344CB8AC3E}">
        <p14:creationId xmlns:p14="http://schemas.microsoft.com/office/powerpoint/2010/main" val="1596679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3"/>
            <a:ext cx="8229600" cy="852984"/>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a:solidFill>
                            <a:srgbClr val="FFFFFF"/>
                          </a:solidFill>
                          <a:effectLst/>
                        </a:rPr>
                        <a:t>Alacak İşlemleri</a:t>
                      </a:r>
                      <a:endParaRPr lang="tr-TR" sz="1300" b="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 name="Metin kutusu 1"/>
          <p:cNvSpPr txBox="1"/>
          <p:nvPr/>
        </p:nvSpPr>
        <p:spPr>
          <a:xfrm>
            <a:off x="285721" y="2780928"/>
            <a:ext cx="8607545" cy="646331"/>
          </a:xfrm>
          <a:prstGeom prst="rect">
            <a:avLst/>
          </a:prstGeom>
          <a:noFill/>
        </p:spPr>
        <p:txBody>
          <a:bodyPr wrap="square" rtlCol="0">
            <a:spAutoFit/>
          </a:bodyPr>
          <a:lstStyle/>
          <a:p>
            <a:pPr algn="just"/>
            <a:r>
              <a:rPr lang="tr-TR" dirty="0"/>
              <a:t>Yeni bir alacak dosyası eklemek için  </a:t>
            </a:r>
            <a:r>
              <a:rPr lang="tr-TR" dirty="0" smtClean="0"/>
              <a:t>               düğmesine </a:t>
            </a:r>
            <a:r>
              <a:rPr lang="tr-TR" dirty="0"/>
              <a:t>tıklanır ve </a:t>
            </a:r>
            <a:r>
              <a:rPr lang="tr-TR" b="1" dirty="0"/>
              <a:t>Alacak Dosyası Ekle Ekranı</a:t>
            </a:r>
            <a:r>
              <a:rPr lang="tr-TR" dirty="0"/>
              <a:t> görüntülenir.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6" y="2818303"/>
            <a:ext cx="771633" cy="285790"/>
          </a:xfrm>
          <a:prstGeom prst="rect">
            <a:avLst/>
          </a:prstGeom>
        </p:spPr>
      </p:pic>
      <p:pic>
        <p:nvPicPr>
          <p:cNvPr id="11" name="Resim 10"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1" y="3427260"/>
            <a:ext cx="8607545" cy="3314108"/>
          </a:xfrm>
          <a:prstGeom prst="rect">
            <a:avLst/>
          </a:prstGeom>
        </p:spPr>
      </p:pic>
    </p:spTree>
    <p:extLst>
      <p:ext uri="{BB962C8B-B14F-4D97-AF65-F5344CB8AC3E}">
        <p14:creationId xmlns:p14="http://schemas.microsoft.com/office/powerpoint/2010/main" val="2593283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a:solidFill>
                            <a:srgbClr val="FFFFFF"/>
                          </a:solidFill>
                          <a:effectLst/>
                        </a:rPr>
                        <a:t>Alacak İşlemleri</a:t>
                      </a:r>
                      <a:endParaRPr lang="tr-TR" sz="1300" b="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Metin kutusu 11"/>
          <p:cNvSpPr txBox="1"/>
          <p:nvPr/>
        </p:nvSpPr>
        <p:spPr>
          <a:xfrm>
            <a:off x="285720" y="2636912"/>
            <a:ext cx="8607546" cy="2062103"/>
          </a:xfrm>
          <a:prstGeom prst="rect">
            <a:avLst/>
          </a:prstGeom>
          <a:noFill/>
        </p:spPr>
        <p:txBody>
          <a:bodyPr wrap="square" rtlCol="0">
            <a:spAutoFit/>
          </a:bodyPr>
          <a:lstStyle/>
          <a:p>
            <a:pPr algn="just"/>
            <a:r>
              <a:rPr lang="tr-TR" sz="1600" dirty="0"/>
              <a:t>Alacak Dosyası Ekle </a:t>
            </a:r>
            <a:r>
              <a:rPr lang="tr-TR" sz="1600" dirty="0" err="1"/>
              <a:t>Ekran'nında</a:t>
            </a:r>
            <a:r>
              <a:rPr lang="tr-TR" sz="1600" dirty="0"/>
              <a:t> yer alan Alacak Kategorisi alanındaki açılır listede, Kişilerden Alacaklar, Gelirlerden Alacaklar ve Başka Birim Adına İzlenen Alacaklar kategorilerinden eklenen alacak dosyasının kategorisi seçilir. Seçilen kategoriye göre dosyaya anlamlı bir ad bilgisi girilir. Eklenen alacak dosyasının harcama birimi ile kurumsal kodu oturum bilgisinde seçilen muhasebe birimi ve deftere göre listelenir.</a:t>
            </a:r>
          </a:p>
          <a:p>
            <a:pPr algn="just"/>
            <a:r>
              <a:rPr lang="tr-TR" sz="1600" dirty="0" err="1"/>
              <a:t>Ekran’da</a:t>
            </a:r>
            <a:r>
              <a:rPr lang="tr-TR" sz="1600" dirty="0"/>
              <a:t> alacak dosyasının genel bilgileri girildikten sonra alacak dosyasının tahakkukunu eklemek için </a:t>
            </a:r>
            <a:r>
              <a:rPr lang="tr-TR" sz="1600" b="1" dirty="0"/>
              <a:t>Tahakkuk Bilgileri</a:t>
            </a:r>
            <a:r>
              <a:rPr lang="tr-TR" sz="1600" dirty="0"/>
              <a:t> alanında yer alan Ekle düğmesine tıklanır ve </a:t>
            </a:r>
            <a:r>
              <a:rPr lang="tr-TR" sz="1600" b="1" dirty="0"/>
              <a:t>Tahakkuk Ekle Ekranı </a:t>
            </a:r>
            <a:r>
              <a:rPr lang="tr-TR" sz="1600" dirty="0"/>
              <a:t>görüntülenir</a:t>
            </a:r>
            <a:r>
              <a:rPr lang="tr-TR" sz="1600" dirty="0" smtClean="0"/>
              <a:t>.</a:t>
            </a:r>
            <a:endParaRPr lang="tr-TR" sz="1600" dirty="0"/>
          </a:p>
        </p:txBody>
      </p:sp>
      <p:pic>
        <p:nvPicPr>
          <p:cNvPr id="14" name="Resim 13"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1" y="4699015"/>
            <a:ext cx="8607545" cy="2042353"/>
          </a:xfrm>
          <a:prstGeom prst="rect">
            <a:avLst/>
          </a:prstGeom>
        </p:spPr>
      </p:pic>
      <p:cxnSp>
        <p:nvCxnSpPr>
          <p:cNvPr id="16" name="Düz Ok Bağlayıcısı 15"/>
          <p:cNvCxnSpPr/>
          <p:nvPr/>
        </p:nvCxnSpPr>
        <p:spPr>
          <a:xfrm flipH="1">
            <a:off x="6858016" y="4419600"/>
            <a:ext cx="1098360" cy="145767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flipH="1">
            <a:off x="1979712" y="4419600"/>
            <a:ext cx="5760640" cy="145767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45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BÜTÜNLEŞİK KAMU MALİ YÖNETİMİ VE BİLİŞİM SİSTEMİ</a:t>
            </a:r>
            <a:br>
              <a:rPr lang="tr-TR" sz="2400" dirty="0" smtClean="0">
                <a:solidFill>
                  <a:srgbClr val="FFC000"/>
                </a:solidFill>
              </a:rPr>
            </a:br>
            <a:r>
              <a:rPr lang="tr-TR" sz="2400" dirty="0" smtClean="0">
                <a:solidFill>
                  <a:srgbClr val="FFC000"/>
                </a:solidFill>
              </a:rPr>
              <a:t>(BKMYBS)</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1"/>
          <p:cNvSpPr txBox="1">
            <a:spLocks/>
          </p:cNvSpPr>
          <p:nvPr/>
        </p:nvSpPr>
        <p:spPr>
          <a:xfrm>
            <a:off x="899592" y="2636913"/>
            <a:ext cx="7416824" cy="1296143"/>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tr-TR" dirty="0" smtClean="0"/>
              <a:t>GERÇEK ORTAMDA SAYFAYA ULAŞABİLMEK İÇİN;</a:t>
            </a:r>
          </a:p>
          <a:p>
            <a:r>
              <a:rPr lang="tr-TR" dirty="0" smtClean="0">
                <a:hlinkClick r:id="rId5"/>
              </a:rPr>
              <a:t>https://merkezikimlik.muhasebat.gov.tr/cas/login?service=https%3A%2F%2Fmuhasebe.muhasebat.gov.tr%2Fidariislemler%2Flogin%2Fcas</a:t>
            </a:r>
            <a:endParaRPr lang="tr-TR" dirty="0" smtClean="0"/>
          </a:p>
          <a:p>
            <a:pPr marL="0" indent="0">
              <a:buFont typeface="Symbol" pitchFamily="18" charset="2"/>
              <a:buNone/>
            </a:pPr>
            <a:endParaRPr lang="tr-TR" dirty="0"/>
          </a:p>
        </p:txBody>
      </p:sp>
      <p:pic>
        <p:nvPicPr>
          <p:cNvPr id="9" name="Resim 8"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3933056"/>
            <a:ext cx="8640960" cy="2592288"/>
          </a:xfrm>
          <a:prstGeom prst="rect">
            <a:avLst/>
          </a:prstGeom>
        </p:spPr>
      </p:pic>
    </p:spTree>
    <p:extLst>
      <p:ext uri="{BB962C8B-B14F-4D97-AF65-F5344CB8AC3E}">
        <p14:creationId xmlns:p14="http://schemas.microsoft.com/office/powerpoint/2010/main" val="750910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a:solidFill>
                            <a:srgbClr val="FFFFFF"/>
                          </a:solidFill>
                          <a:effectLst/>
                        </a:rPr>
                        <a:t>Alacak İşlemleri</a:t>
                      </a:r>
                      <a:endParaRPr lang="tr-TR" sz="1300" b="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492896"/>
            <a:ext cx="8713754" cy="4365104"/>
          </a:xfrm>
          <a:prstGeom prst="rect">
            <a:avLst/>
          </a:prstGeom>
        </p:spPr>
      </p:pic>
    </p:spTree>
    <p:extLst>
      <p:ext uri="{BB962C8B-B14F-4D97-AF65-F5344CB8AC3E}">
        <p14:creationId xmlns:p14="http://schemas.microsoft.com/office/powerpoint/2010/main" val="1514294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a:solidFill>
                            <a:srgbClr val="FFFFFF"/>
                          </a:solidFill>
                          <a:effectLst/>
                        </a:rPr>
                        <a:t>Alacak İşlemleri</a:t>
                      </a:r>
                      <a:endParaRPr lang="tr-TR" sz="1300" b="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Dikdörtgen 9"/>
          <p:cNvSpPr/>
          <p:nvPr/>
        </p:nvSpPr>
        <p:spPr>
          <a:xfrm>
            <a:off x="319380" y="2924944"/>
            <a:ext cx="8607546" cy="3416320"/>
          </a:xfrm>
          <a:prstGeom prst="rect">
            <a:avLst/>
          </a:prstGeom>
        </p:spPr>
        <p:txBody>
          <a:bodyPr wrap="square">
            <a:spAutoFit/>
          </a:bodyPr>
          <a:lstStyle/>
          <a:p>
            <a:pPr algn="just"/>
            <a:r>
              <a:rPr lang="tr-TR" sz="2400" dirty="0"/>
              <a:t>Tahakkuk Ekle </a:t>
            </a:r>
            <a:r>
              <a:rPr lang="tr-TR" sz="2400" dirty="0" err="1"/>
              <a:t>Penceresi'nde</a:t>
            </a:r>
            <a:r>
              <a:rPr lang="tr-TR" sz="2400" dirty="0"/>
              <a:t> yer alan Tahakkuk Türü alanındaki açılır liste, Alacak Dosyası Ekle </a:t>
            </a:r>
            <a:r>
              <a:rPr lang="tr-TR" sz="2400" dirty="0" err="1"/>
              <a:t>Ekranı'nda</a:t>
            </a:r>
            <a:r>
              <a:rPr lang="tr-TR" sz="2400" dirty="0"/>
              <a:t> seçilen kategoriye göre listelenmektedir. Tahakkuk türü seçilir ve diğer alanlar doldurulur. Eklenen tahakkuka, Faiz Tipi alanındaki açılır listede yer alan faizler haricinde manuel faiz tutarı eklemek için Faiz Girilsin Mi kutucuğu işaretlenir. İlgili faiz tutarı tahakkuk kalemleri eklenirken girilir. Tahakkukun peşin mi taksitli mi ekleneceği Tahakkuk Tipi alanından seçilir. Tahakkuk tipi Taksit seçilirse </a:t>
            </a:r>
            <a:r>
              <a:rPr lang="tr-TR" sz="2400" dirty="0" err="1"/>
              <a:t>Ekran'da</a:t>
            </a:r>
            <a:r>
              <a:rPr lang="tr-TR" sz="2400" dirty="0"/>
              <a:t> Taksit Listesi alanı görüntülenir.</a:t>
            </a:r>
          </a:p>
        </p:txBody>
      </p:sp>
    </p:spTree>
    <p:extLst>
      <p:ext uri="{BB962C8B-B14F-4D97-AF65-F5344CB8AC3E}">
        <p14:creationId xmlns:p14="http://schemas.microsoft.com/office/powerpoint/2010/main" val="1142607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a:solidFill>
                            <a:srgbClr val="FFFFFF"/>
                          </a:solidFill>
                          <a:effectLst/>
                        </a:rPr>
                        <a:t>Alacak İşlemleri</a:t>
                      </a:r>
                      <a:endParaRPr lang="tr-TR" sz="1300" b="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420888"/>
            <a:ext cx="8607546" cy="3974996"/>
          </a:xfrm>
          <a:prstGeom prst="rect">
            <a:avLst/>
          </a:prstGeom>
        </p:spPr>
      </p:pic>
      <p:cxnSp>
        <p:nvCxnSpPr>
          <p:cNvPr id="12" name="Düz Ok Bağlayıcısı 11"/>
          <p:cNvCxnSpPr/>
          <p:nvPr/>
        </p:nvCxnSpPr>
        <p:spPr>
          <a:xfrm flipH="1">
            <a:off x="1403648" y="3429000"/>
            <a:ext cx="576064" cy="230425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834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a:solidFill>
                            <a:srgbClr val="FFFFFF"/>
                          </a:solidFill>
                          <a:effectLst/>
                        </a:rPr>
                        <a:t>Alacak İşlemleri</a:t>
                      </a:r>
                      <a:endParaRPr lang="tr-TR" sz="1300" b="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285721" y="2564904"/>
            <a:ext cx="8607545" cy="3508653"/>
          </a:xfrm>
          <a:prstGeom prst="rect">
            <a:avLst/>
          </a:prstGeom>
          <a:noFill/>
        </p:spPr>
        <p:txBody>
          <a:bodyPr wrap="square" rtlCol="0">
            <a:spAutoFit/>
          </a:bodyPr>
          <a:lstStyle/>
          <a:p>
            <a:pPr algn="just"/>
            <a:r>
              <a:rPr lang="tr-TR" sz="1700" dirty="0"/>
              <a:t>Tahakkuka verilecek taksit adedi kadar Ekle düğmesine tıklanır ve eklenen satırlara taksit vade tarihi ile ana para tutar bilgileri girilir. Eklenen satırları silmek için istenilen satır seçilir ve Sil düğmesine tıklanır.</a:t>
            </a:r>
          </a:p>
          <a:p>
            <a:pPr algn="just"/>
            <a:r>
              <a:rPr lang="tr-TR" sz="1700" i="1" dirty="0"/>
              <a:t> </a:t>
            </a:r>
            <a:r>
              <a:rPr lang="tr-TR" sz="1700" b="1" i="1" dirty="0">
                <a:solidFill>
                  <a:srgbClr val="FF0000"/>
                </a:solidFill>
              </a:rPr>
              <a:t>Alacak dosyasının tahakkukunu eklerken taksitlendirme yapılacağı gibi tahakkuk eklendikten sonra Tahakkuk Güncelle </a:t>
            </a:r>
            <a:r>
              <a:rPr lang="tr-TR" sz="1700" b="1" i="1" dirty="0" err="1">
                <a:solidFill>
                  <a:srgbClr val="FF0000"/>
                </a:solidFill>
              </a:rPr>
              <a:t>Ekranı'nda</a:t>
            </a:r>
            <a:r>
              <a:rPr lang="tr-TR" sz="1700" b="1" i="1" dirty="0">
                <a:solidFill>
                  <a:srgbClr val="FF0000"/>
                </a:solidFill>
              </a:rPr>
              <a:t> ilgili tahakkuka taksitlendirme yapılabilir.</a:t>
            </a:r>
            <a:endParaRPr lang="tr-TR" sz="1700" b="1" dirty="0">
              <a:solidFill>
                <a:srgbClr val="FF0000"/>
              </a:solidFill>
            </a:endParaRPr>
          </a:p>
          <a:p>
            <a:pPr algn="just"/>
            <a:r>
              <a:rPr lang="tr-TR" sz="1700" dirty="0"/>
              <a:t> </a:t>
            </a:r>
          </a:p>
          <a:p>
            <a:pPr algn="just"/>
            <a:r>
              <a:rPr lang="tr-TR" sz="1700" dirty="0"/>
              <a:t>Tahakkuk Ekle </a:t>
            </a:r>
            <a:r>
              <a:rPr lang="tr-TR" sz="1700" dirty="0" err="1"/>
              <a:t>Ekranı'nda</a:t>
            </a:r>
            <a:r>
              <a:rPr lang="tr-TR" sz="1700" dirty="0"/>
              <a:t> tahakkukun tipi seçildikten sonra eklenen </a:t>
            </a:r>
            <a:r>
              <a:rPr lang="tr-TR" sz="1700" dirty="0" err="1"/>
              <a:t>tahukkukun</a:t>
            </a:r>
            <a:r>
              <a:rPr lang="tr-TR" sz="1700" dirty="0"/>
              <a:t> sorumluluk tipi bilgisi seçilerek tahakkuk ekleme işlemine devam edilir. Tahakkuk borçlu sayısı birden fazlaysa sorumluluk tipi müteselsil seçilir. Ancak eklenen tahakkukun tek borçlusu varsa sorumluluk tipi münferit seçilir.</a:t>
            </a:r>
          </a:p>
          <a:p>
            <a:pPr algn="just"/>
            <a:r>
              <a:rPr lang="tr-TR" sz="1700" i="1" dirty="0"/>
              <a:t>  </a:t>
            </a:r>
            <a:r>
              <a:rPr lang="tr-TR" sz="1700" b="1" i="1" dirty="0">
                <a:solidFill>
                  <a:schemeClr val="accent3">
                    <a:lumMod val="50000"/>
                  </a:schemeClr>
                </a:solidFill>
              </a:rPr>
              <a:t>Tahakkukta faiz bilgisinin olması halinde faiz tipi seçildikten sonra Vade Başlangıç Tarihi alanı Faiz Başlangıç Tarihi olarak güncellenir ve tarih bilgisi girilir.</a:t>
            </a:r>
            <a:endParaRPr lang="tr-TR" sz="1700" b="1" dirty="0">
              <a:solidFill>
                <a:schemeClr val="accent3">
                  <a:lumMod val="50000"/>
                </a:schemeClr>
              </a:solidFill>
            </a:endParaRPr>
          </a:p>
          <a:p>
            <a:endParaRPr lang="tr-TR" dirty="0"/>
          </a:p>
        </p:txBody>
      </p:sp>
    </p:spTree>
    <p:extLst>
      <p:ext uri="{BB962C8B-B14F-4D97-AF65-F5344CB8AC3E}">
        <p14:creationId xmlns:p14="http://schemas.microsoft.com/office/powerpoint/2010/main" val="3111695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a:solidFill>
                            <a:srgbClr val="FFFFFF"/>
                          </a:solidFill>
                          <a:effectLst/>
                        </a:rPr>
                        <a:t>Alacak İşlemleri</a:t>
                      </a:r>
                      <a:endParaRPr lang="tr-TR" sz="1300" b="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3573017"/>
            <a:ext cx="8607546" cy="3126600"/>
          </a:xfrm>
          <a:prstGeom prst="rect">
            <a:avLst/>
          </a:prstGeom>
        </p:spPr>
      </p:pic>
      <p:sp>
        <p:nvSpPr>
          <p:cNvPr id="10" name="Metin kutusu 9"/>
          <p:cNvSpPr txBox="1"/>
          <p:nvPr/>
        </p:nvSpPr>
        <p:spPr>
          <a:xfrm>
            <a:off x="285720" y="2636912"/>
            <a:ext cx="8678768" cy="1200329"/>
          </a:xfrm>
          <a:prstGeom prst="rect">
            <a:avLst/>
          </a:prstGeom>
          <a:noFill/>
        </p:spPr>
        <p:txBody>
          <a:bodyPr wrap="square" rtlCol="0">
            <a:spAutoFit/>
          </a:bodyPr>
          <a:lstStyle/>
          <a:p>
            <a:r>
              <a:rPr lang="tr-TR" b="1" i="1" dirty="0">
                <a:solidFill>
                  <a:srgbClr val="FF0000"/>
                </a:solidFill>
              </a:rPr>
              <a:t>Tahakkuk Ekle </a:t>
            </a:r>
            <a:r>
              <a:rPr lang="tr-TR" b="1" i="1" dirty="0" err="1">
                <a:solidFill>
                  <a:srgbClr val="FF0000"/>
                </a:solidFill>
              </a:rPr>
              <a:t>Penceresi'nde</a:t>
            </a:r>
            <a:r>
              <a:rPr lang="tr-TR" b="1" i="1" dirty="0">
                <a:solidFill>
                  <a:srgbClr val="FF0000"/>
                </a:solidFill>
              </a:rPr>
              <a:t> seçilen tahakkuk türlerinden </a:t>
            </a:r>
            <a:r>
              <a:rPr lang="tr-TR" b="1" i="1" dirty="0" err="1">
                <a:solidFill>
                  <a:srgbClr val="FF0000"/>
                </a:solidFill>
              </a:rPr>
              <a:t>sayıştay</a:t>
            </a:r>
            <a:r>
              <a:rPr lang="tr-TR" b="1" i="1" dirty="0">
                <a:solidFill>
                  <a:srgbClr val="FF0000"/>
                </a:solidFill>
              </a:rPr>
              <a:t> ilamı olarak tanımlı olan tür seçildiğinde İlam Numarası, İlamın Kesinleştiği Yıl, İlam Yılı alanları görüntülenir ve gerekli bilgiler bu alanlara girilir.</a:t>
            </a:r>
            <a:endParaRPr lang="tr-TR" b="1" dirty="0">
              <a:solidFill>
                <a:srgbClr val="FF0000"/>
              </a:solidFill>
            </a:endParaRPr>
          </a:p>
          <a:p>
            <a:endParaRPr lang="tr-TR" dirty="0"/>
          </a:p>
        </p:txBody>
      </p:sp>
      <p:cxnSp>
        <p:nvCxnSpPr>
          <p:cNvPr id="12" name="Düz Ok Bağlayıcısı 11"/>
          <p:cNvCxnSpPr/>
          <p:nvPr/>
        </p:nvCxnSpPr>
        <p:spPr>
          <a:xfrm>
            <a:off x="2771800" y="4572000"/>
            <a:ext cx="0" cy="202535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2915816" y="4572000"/>
            <a:ext cx="3312368" cy="166531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3635896" y="4572000"/>
            <a:ext cx="2736304" cy="130527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7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a:solidFill>
                            <a:srgbClr val="FFFFFF"/>
                          </a:solidFill>
                          <a:effectLst/>
                        </a:rPr>
                        <a:t>Alacak İşlemleri</a:t>
                      </a:r>
                      <a:endParaRPr lang="tr-TR" sz="1300" b="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Metin kutusu 10"/>
          <p:cNvSpPr txBox="1"/>
          <p:nvPr/>
        </p:nvSpPr>
        <p:spPr>
          <a:xfrm>
            <a:off x="285720" y="2420888"/>
            <a:ext cx="8607547" cy="646331"/>
          </a:xfrm>
          <a:prstGeom prst="rect">
            <a:avLst/>
          </a:prstGeom>
          <a:noFill/>
        </p:spPr>
        <p:txBody>
          <a:bodyPr wrap="square" rtlCol="0">
            <a:spAutoFit/>
          </a:bodyPr>
          <a:lstStyle/>
          <a:p>
            <a:pPr algn="just"/>
            <a:r>
              <a:rPr lang="tr-TR" dirty="0"/>
              <a:t>Tahakkukun kalemlerini eklemek için Tahakkuk Kalemleri alanında yer alan Ekle düğmesine tıklanır ve </a:t>
            </a:r>
            <a:r>
              <a:rPr lang="tr-TR" b="1" dirty="0"/>
              <a:t>Tahakkuk Kalemleri Ekle Penceresi</a:t>
            </a:r>
            <a:r>
              <a:rPr lang="tr-TR" dirty="0"/>
              <a:t> açılır</a:t>
            </a:r>
            <a:r>
              <a:rPr lang="tr-TR" dirty="0" smtClean="0"/>
              <a:t>.</a:t>
            </a:r>
          </a:p>
        </p:txBody>
      </p:sp>
      <p:pic>
        <p:nvPicPr>
          <p:cNvPr id="15" name="Resim 14"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067219"/>
            <a:ext cx="8713754" cy="3790781"/>
          </a:xfrm>
          <a:prstGeom prst="rect">
            <a:avLst/>
          </a:prstGeom>
        </p:spPr>
      </p:pic>
      <p:cxnSp>
        <p:nvCxnSpPr>
          <p:cNvPr id="16" name="Düz Ok Bağlayıcısı 15"/>
          <p:cNvCxnSpPr/>
          <p:nvPr/>
        </p:nvCxnSpPr>
        <p:spPr>
          <a:xfrm flipH="1">
            <a:off x="1674962" y="2744053"/>
            <a:ext cx="6857478" cy="198109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flipH="1">
            <a:off x="7380312" y="2744053"/>
            <a:ext cx="1152128" cy="182794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990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a:solidFill>
                            <a:srgbClr val="FFFFFF"/>
                          </a:solidFill>
                          <a:effectLst/>
                        </a:rPr>
                        <a:t>Alacak İşlemleri</a:t>
                      </a:r>
                      <a:endParaRPr lang="tr-TR" sz="1300" b="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636912"/>
            <a:ext cx="8607546" cy="1935247"/>
          </a:xfrm>
          <a:prstGeom prst="rect">
            <a:avLst/>
          </a:prstGeom>
        </p:spPr>
      </p:pic>
      <p:sp>
        <p:nvSpPr>
          <p:cNvPr id="10" name="Metin kutusu 9"/>
          <p:cNvSpPr txBox="1"/>
          <p:nvPr/>
        </p:nvSpPr>
        <p:spPr>
          <a:xfrm>
            <a:off x="285721" y="4869160"/>
            <a:ext cx="8607546" cy="1477328"/>
          </a:xfrm>
          <a:prstGeom prst="rect">
            <a:avLst/>
          </a:prstGeom>
          <a:noFill/>
        </p:spPr>
        <p:txBody>
          <a:bodyPr wrap="square" rtlCol="0">
            <a:spAutoFit/>
          </a:bodyPr>
          <a:lstStyle/>
          <a:p>
            <a:pPr algn="just"/>
            <a:r>
              <a:rPr lang="tr-TR" dirty="0"/>
              <a:t>Tahakkuk Ekle </a:t>
            </a:r>
            <a:r>
              <a:rPr lang="tr-TR" dirty="0" err="1"/>
              <a:t>Penceresi'nde</a:t>
            </a:r>
            <a:r>
              <a:rPr lang="tr-TR" dirty="0"/>
              <a:t> Kalem Türü alanındaki açılır listede seçilen tahakkuk türüne göre kalem türleri listelenir. Kalem türü seçildikten sonra tahakkukun tutarı ve varsa dış sistemlerden gönderilen dosya numarası girilir. Dış sistem dosya numaraları, eklenen alacak dosyalarının kurumlarından gönderilen numaralardır (</a:t>
            </a:r>
            <a:r>
              <a:rPr lang="tr-TR" dirty="0" err="1"/>
              <a:t>Örn</a:t>
            </a:r>
            <a:r>
              <a:rPr lang="tr-TR" dirty="0"/>
              <a:t>. İcra dairelerinden  icra dosyaları için gönderilen dosya numaraları).</a:t>
            </a:r>
          </a:p>
        </p:txBody>
      </p:sp>
    </p:spTree>
    <p:extLst>
      <p:ext uri="{BB962C8B-B14F-4D97-AF65-F5344CB8AC3E}">
        <p14:creationId xmlns:p14="http://schemas.microsoft.com/office/powerpoint/2010/main" val="2979071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 name="Resim 10"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492896"/>
            <a:ext cx="8607546" cy="1774304"/>
          </a:xfrm>
          <a:prstGeom prst="rect">
            <a:avLst/>
          </a:prstGeom>
        </p:spPr>
      </p:pic>
      <p:sp>
        <p:nvSpPr>
          <p:cNvPr id="12" name="Oval 11"/>
          <p:cNvSpPr/>
          <p:nvPr/>
        </p:nvSpPr>
        <p:spPr>
          <a:xfrm>
            <a:off x="1674962" y="2636912"/>
            <a:ext cx="3113062" cy="50405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4" name="Düz Ok Bağlayıcısı 13"/>
          <p:cNvCxnSpPr/>
          <p:nvPr/>
        </p:nvCxnSpPr>
        <p:spPr>
          <a:xfrm>
            <a:off x="4589493" y="3068960"/>
            <a:ext cx="2718811" cy="86409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16" name="Metin kutusu 15"/>
          <p:cNvSpPr txBox="1"/>
          <p:nvPr/>
        </p:nvSpPr>
        <p:spPr>
          <a:xfrm>
            <a:off x="285721" y="4419600"/>
            <a:ext cx="8607546" cy="2031325"/>
          </a:xfrm>
          <a:prstGeom prst="rect">
            <a:avLst/>
          </a:prstGeom>
          <a:noFill/>
        </p:spPr>
        <p:txBody>
          <a:bodyPr wrap="square" rtlCol="0">
            <a:spAutoFit/>
          </a:bodyPr>
          <a:lstStyle/>
          <a:p>
            <a:pPr algn="just"/>
            <a:r>
              <a:rPr lang="tr-TR" dirty="0"/>
              <a:t>Alacak kategorisi Başka Birim Adına İzlenen Alacaklar seçildiğinde alacak dosyasına eklenen tahakkukun Tahakkuk Kalemleri Ekle </a:t>
            </a:r>
            <a:r>
              <a:rPr lang="tr-TR" dirty="0" err="1"/>
              <a:t>Penceresi'nde</a:t>
            </a:r>
            <a:r>
              <a:rPr lang="tr-TR" dirty="0"/>
              <a:t> adına emanete alınacak kurumun bilgilerini ve IBAN bilgisini girmek için alanlar görüntülenir. Bu bilgiler kalem türü seçildikten sonra açılan alanlara girilir. Örneğin; alacak dosyası eklerken başka birim adına izlenen alacaklar kategorisi seçilir ve tahakkuk türü icra daireleri adına izlenen alacaklar seçilir. Tahakkuk Kalemleri Ekle </a:t>
            </a:r>
            <a:r>
              <a:rPr lang="tr-TR" dirty="0" err="1"/>
              <a:t>Penceresi'nde</a:t>
            </a:r>
            <a:r>
              <a:rPr lang="tr-TR" dirty="0"/>
              <a:t> kalem türü seçildikten sonra </a:t>
            </a:r>
            <a:r>
              <a:rPr lang="tr-TR" b="1" dirty="0"/>
              <a:t>Adına Emanete Alınacak Bilgisi</a:t>
            </a:r>
            <a:r>
              <a:rPr lang="tr-TR" dirty="0"/>
              <a:t> alanı görüntülenir.</a:t>
            </a:r>
          </a:p>
        </p:txBody>
      </p:sp>
    </p:spTree>
    <p:extLst>
      <p:ext uri="{BB962C8B-B14F-4D97-AF65-F5344CB8AC3E}">
        <p14:creationId xmlns:p14="http://schemas.microsoft.com/office/powerpoint/2010/main" val="1024210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379603"/>
            <a:ext cx="8607546" cy="4384793"/>
          </a:xfrm>
          <a:prstGeom prst="rect">
            <a:avLst/>
          </a:prstGeom>
        </p:spPr>
      </p:pic>
      <p:sp>
        <p:nvSpPr>
          <p:cNvPr id="10" name="Oval 9"/>
          <p:cNvSpPr/>
          <p:nvPr/>
        </p:nvSpPr>
        <p:spPr>
          <a:xfrm>
            <a:off x="1674962" y="2924944"/>
            <a:ext cx="2753022" cy="288032"/>
          </a:xfrm>
          <a:prstGeom prst="ellipse">
            <a:avLst/>
          </a:prstGeom>
          <a:noFill/>
          <a:ln w="317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Düz Ok Bağlayıcısı 16"/>
          <p:cNvCxnSpPr/>
          <p:nvPr/>
        </p:nvCxnSpPr>
        <p:spPr>
          <a:xfrm>
            <a:off x="4427984" y="3068960"/>
            <a:ext cx="2808312" cy="119824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680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303108" y="2636912"/>
            <a:ext cx="8607546" cy="2215991"/>
          </a:xfrm>
          <a:prstGeom prst="rect">
            <a:avLst/>
          </a:prstGeom>
          <a:noFill/>
        </p:spPr>
        <p:txBody>
          <a:bodyPr wrap="square" rtlCol="0">
            <a:spAutoFit/>
          </a:bodyPr>
          <a:lstStyle/>
          <a:p>
            <a:pPr algn="just"/>
            <a:r>
              <a:rPr lang="tr-TR" sz="2000" dirty="0"/>
              <a:t>Adına Emanete Alınacak Bilgisi alanında icra dairesinin vergi kimlik numarasını girmek için  Tip alanındaki açılır listeden Kurum bilgisi seçilir. Kurumun vergi kimlik numarası girilir ve vergi numarasını kullanan kurumun ad bilgisi otomatik Ad alanında görüntülenir. Kurumun IBAN ve dış sistem dosya </a:t>
            </a:r>
            <a:r>
              <a:rPr lang="tr-TR" sz="2000" dirty="0" err="1"/>
              <a:t>no</a:t>
            </a:r>
            <a:r>
              <a:rPr lang="tr-TR" sz="2000" dirty="0"/>
              <a:t> bilgisi girilir.</a:t>
            </a:r>
          </a:p>
          <a:p>
            <a:pPr algn="just"/>
            <a:r>
              <a:rPr lang="tr-TR" sz="2000" dirty="0"/>
              <a:t>Tahakkuk Kalemleri Ekle </a:t>
            </a:r>
            <a:r>
              <a:rPr lang="tr-TR" sz="2000" dirty="0" err="1"/>
              <a:t>Penceresi'nde</a:t>
            </a:r>
            <a:r>
              <a:rPr lang="tr-TR" sz="2000" dirty="0"/>
              <a:t> tüm alanlar doldurulur ve Ekle düğmesine tıklanır.</a:t>
            </a:r>
          </a:p>
          <a:p>
            <a:endParaRPr lang="tr-TR" dirty="0"/>
          </a:p>
        </p:txBody>
      </p:sp>
    </p:spTree>
    <p:extLst>
      <p:ext uri="{BB962C8B-B14F-4D97-AF65-F5344CB8AC3E}">
        <p14:creationId xmlns:p14="http://schemas.microsoft.com/office/powerpoint/2010/main" val="3013551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BÜTÜNLEŞİK KAMU MALİ YÖNETİMİ VE BİLİŞİM SİSTEMİ</a:t>
            </a:r>
            <a:br>
              <a:rPr lang="tr-TR" sz="2400" dirty="0" smtClean="0">
                <a:solidFill>
                  <a:srgbClr val="FFC000"/>
                </a:solidFill>
              </a:rPr>
            </a:br>
            <a:r>
              <a:rPr lang="tr-TR" sz="2400" dirty="0" smtClean="0">
                <a:solidFill>
                  <a:srgbClr val="FFC000"/>
                </a:solidFill>
              </a:rPr>
              <a:t>(BKMYBS)</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1"/>
          <p:cNvSpPr txBox="1">
            <a:spLocks/>
          </p:cNvSpPr>
          <p:nvPr/>
        </p:nvSpPr>
        <p:spPr>
          <a:xfrm>
            <a:off x="179513" y="2564905"/>
            <a:ext cx="8712968" cy="1224135"/>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tr-TR" smtClean="0"/>
              <a:t>TEST ORTAMINDA SAYFAYA ULAŞABİLMEK İÇİN;</a:t>
            </a:r>
          </a:p>
          <a:p>
            <a:pPr marL="0" indent="0">
              <a:buFont typeface="Symbol" pitchFamily="18" charset="2"/>
              <a:buNone/>
            </a:pPr>
            <a:endParaRPr lang="tr-TR" smtClean="0"/>
          </a:p>
          <a:p>
            <a:r>
              <a:rPr lang="tr-TR" sz="1800" smtClean="0">
                <a:hlinkClick r:id="rId5"/>
              </a:rPr>
              <a:t>https://test-merkezikimlik.muhasebat.gov.tr/cas/login?service=https%3A%2F%2Ftest-muhasebe.muhasebat.gov.tr%2Fidariislemler%2Flogin%2Fcas</a:t>
            </a:r>
            <a:endParaRPr lang="tr-TR" sz="1800" dirty="0"/>
          </a:p>
        </p:txBody>
      </p:sp>
      <p:pic>
        <p:nvPicPr>
          <p:cNvPr id="9" name="Resim 8"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3789040"/>
            <a:ext cx="8640960" cy="3068960"/>
          </a:xfrm>
          <a:prstGeom prst="rect">
            <a:avLst/>
          </a:prstGeom>
        </p:spPr>
      </p:pic>
    </p:spTree>
    <p:extLst>
      <p:ext uri="{BB962C8B-B14F-4D97-AF65-F5344CB8AC3E}">
        <p14:creationId xmlns:p14="http://schemas.microsoft.com/office/powerpoint/2010/main" val="2611270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685786"/>
            <a:ext cx="8607546" cy="3772427"/>
          </a:xfrm>
          <a:prstGeom prst="rect">
            <a:avLst/>
          </a:prstGeom>
        </p:spPr>
      </p:pic>
      <p:sp>
        <p:nvSpPr>
          <p:cNvPr id="10" name="Dikdörtgen 9"/>
          <p:cNvSpPr/>
          <p:nvPr/>
        </p:nvSpPr>
        <p:spPr>
          <a:xfrm>
            <a:off x="467544" y="3284984"/>
            <a:ext cx="4121949" cy="57606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şağı Ok 10"/>
          <p:cNvSpPr/>
          <p:nvPr/>
        </p:nvSpPr>
        <p:spPr>
          <a:xfrm>
            <a:off x="652275" y="3861047"/>
            <a:ext cx="219263" cy="71095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467544" y="4149080"/>
            <a:ext cx="7992888" cy="158417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p:cNvSpPr txBox="1"/>
          <p:nvPr/>
        </p:nvSpPr>
        <p:spPr>
          <a:xfrm>
            <a:off x="1023938" y="5949280"/>
            <a:ext cx="5132238" cy="830997"/>
          </a:xfrm>
          <a:prstGeom prst="rect">
            <a:avLst/>
          </a:prstGeom>
          <a:noFill/>
        </p:spPr>
        <p:txBody>
          <a:bodyPr wrap="square" rtlCol="0">
            <a:spAutoFit/>
          </a:bodyPr>
          <a:lstStyle/>
          <a:p>
            <a:pPr algn="just"/>
            <a:r>
              <a:rPr lang="tr-TR" sz="1600" b="1" dirty="0" smtClean="0">
                <a:solidFill>
                  <a:srgbClr val="00B050"/>
                </a:solidFill>
              </a:rPr>
              <a:t>HÜCRELERİN  İÇERİĞİ DOLDURULMASINA İSTİNADEN KIRMIZI OLAN HÜCRE KENARLARI MAVİ RENGE DÖNÜŞECEK VE EKLE BUTONU AKTİF OLACAKTIR.</a:t>
            </a:r>
            <a:endParaRPr lang="tr-TR" sz="1600" b="1" dirty="0">
              <a:solidFill>
                <a:srgbClr val="00B050"/>
              </a:solidFill>
            </a:endParaRPr>
          </a:p>
        </p:txBody>
      </p:sp>
      <p:cxnSp>
        <p:nvCxnSpPr>
          <p:cNvPr id="17" name="Düz Ok Bağlayıcısı 16"/>
          <p:cNvCxnSpPr/>
          <p:nvPr/>
        </p:nvCxnSpPr>
        <p:spPr>
          <a:xfrm flipH="1">
            <a:off x="6156176" y="3861047"/>
            <a:ext cx="1080120" cy="208823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a:off x="6372200" y="6093296"/>
            <a:ext cx="1368152" cy="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016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666529"/>
            <a:ext cx="8607546" cy="923330"/>
          </a:xfrm>
          <a:prstGeom prst="rect">
            <a:avLst/>
          </a:prstGeom>
          <a:noFill/>
        </p:spPr>
        <p:txBody>
          <a:bodyPr wrap="square" rtlCol="0">
            <a:spAutoFit/>
          </a:bodyPr>
          <a:lstStyle/>
          <a:p>
            <a:pPr algn="just"/>
            <a:r>
              <a:rPr lang="tr-TR" dirty="0"/>
              <a:t>Tahakkuk Ekle </a:t>
            </a:r>
            <a:r>
              <a:rPr lang="tr-TR" dirty="0" err="1"/>
              <a:t>Ekranı'nda</a:t>
            </a:r>
            <a:r>
              <a:rPr lang="tr-TR" dirty="0"/>
              <a:t> yer alan Tahakkuk Kalemleri alanındaki Ekle düğmesine tıklanarak birden fazla kalem türü eklenebilir. Eklenen kalem türlerine yönelik güncelleme ve silme işlemi yapılabilmektedir.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1" y="3589859"/>
            <a:ext cx="8607546" cy="2857376"/>
          </a:xfrm>
          <a:prstGeom prst="rect">
            <a:avLst/>
          </a:prstGeom>
        </p:spPr>
      </p:pic>
      <p:sp>
        <p:nvSpPr>
          <p:cNvPr id="11" name="Oval 10"/>
          <p:cNvSpPr/>
          <p:nvPr/>
        </p:nvSpPr>
        <p:spPr>
          <a:xfrm>
            <a:off x="6732240" y="4572000"/>
            <a:ext cx="2411760" cy="44654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29390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420888"/>
            <a:ext cx="8607546" cy="923330"/>
          </a:xfrm>
          <a:prstGeom prst="rect">
            <a:avLst/>
          </a:prstGeom>
          <a:noFill/>
        </p:spPr>
        <p:txBody>
          <a:bodyPr wrap="square" rtlCol="0">
            <a:spAutoFit/>
          </a:bodyPr>
          <a:lstStyle/>
          <a:p>
            <a:pPr algn="just"/>
            <a:r>
              <a:rPr lang="tr-TR" i="1" dirty="0"/>
              <a:t>Tahakkuk kalemleri eklendikten sonra dış sistem dosya numaraları ve adına takip edilen bilgilerini görüntülemek için, Tahakkuk Ekle </a:t>
            </a:r>
            <a:r>
              <a:rPr lang="tr-TR" i="1" dirty="0" err="1"/>
              <a:t>Penceresi'ndeki</a:t>
            </a:r>
            <a:r>
              <a:rPr lang="tr-TR" i="1" dirty="0"/>
              <a:t> ilgili tahakkuk kalemi satırında yer </a:t>
            </a:r>
            <a:r>
              <a:rPr lang="tr-TR" i="1" dirty="0" smtClean="0"/>
              <a:t>alan                            </a:t>
            </a:r>
            <a:r>
              <a:rPr lang="tr-TR" i="1" dirty="0"/>
              <a:t> </a:t>
            </a:r>
            <a:r>
              <a:rPr lang="tr-TR" b="1" dirty="0"/>
              <a:t> </a:t>
            </a:r>
            <a:r>
              <a:rPr lang="tr-TR" i="1" dirty="0"/>
              <a:t>düğmesine tıklanır.</a:t>
            </a:r>
            <a:endParaRPr lang="tr-TR" dirty="0"/>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2943156"/>
            <a:ext cx="733527" cy="485843"/>
          </a:xfrm>
          <a:prstGeom prst="rect">
            <a:avLst/>
          </a:prstGeom>
        </p:spPr>
      </p:pic>
      <p:pic>
        <p:nvPicPr>
          <p:cNvPr id="11" name="Resim 10"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616" y="3428999"/>
            <a:ext cx="8713755" cy="2501743"/>
          </a:xfrm>
          <a:prstGeom prst="rect">
            <a:avLst/>
          </a:prstGeom>
        </p:spPr>
      </p:pic>
      <p:cxnSp>
        <p:nvCxnSpPr>
          <p:cNvPr id="13" name="Düz Ok Bağlayıcısı 12"/>
          <p:cNvCxnSpPr/>
          <p:nvPr/>
        </p:nvCxnSpPr>
        <p:spPr>
          <a:xfrm>
            <a:off x="2339752" y="3344218"/>
            <a:ext cx="4824536" cy="58883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6" name="Dikdörtgen 15"/>
          <p:cNvSpPr/>
          <p:nvPr/>
        </p:nvSpPr>
        <p:spPr>
          <a:xfrm>
            <a:off x="285720" y="4149080"/>
            <a:ext cx="8660651" cy="208823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00904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420888"/>
            <a:ext cx="8607545" cy="1200329"/>
          </a:xfrm>
          <a:prstGeom prst="rect">
            <a:avLst/>
          </a:prstGeom>
          <a:noFill/>
        </p:spPr>
        <p:txBody>
          <a:bodyPr wrap="square" rtlCol="0">
            <a:spAutoFit/>
          </a:bodyPr>
          <a:lstStyle/>
          <a:p>
            <a:pPr algn="just"/>
            <a:r>
              <a:rPr lang="tr-TR" dirty="0"/>
              <a:t>Tahakkuk Ekle </a:t>
            </a:r>
            <a:r>
              <a:rPr lang="tr-TR" dirty="0" err="1"/>
              <a:t>Ekranı'nda</a:t>
            </a:r>
            <a:r>
              <a:rPr lang="tr-TR" dirty="0"/>
              <a:t> yer alan </a:t>
            </a:r>
            <a:r>
              <a:rPr lang="tr-TR" b="1" dirty="0"/>
              <a:t>Borçlu Listesi</a:t>
            </a:r>
            <a:r>
              <a:rPr lang="tr-TR" dirty="0"/>
              <a:t> alanından tahakkuk borçluları girilir. Borçluların kurum veya kişi bilgisi borçlu tipi alanından seçilir ve borçlunun kimlik numarası girilir ve  </a:t>
            </a:r>
            <a:r>
              <a:rPr lang="tr-TR" dirty="0" smtClean="0"/>
              <a:t>                  </a:t>
            </a:r>
            <a:r>
              <a:rPr lang="tr-TR" dirty="0"/>
              <a:t> </a:t>
            </a:r>
            <a:r>
              <a:rPr lang="tr-TR" dirty="0" smtClean="0"/>
              <a:t>düğmesine </a:t>
            </a:r>
            <a:r>
              <a:rPr lang="tr-TR" dirty="0"/>
              <a:t>tıklanır. Eklenen tahakkukun sorumluluk tipi müteselsil seçildiğinde birden fazla borçlu eklenebilir.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3013015"/>
            <a:ext cx="1152128" cy="343977"/>
          </a:xfrm>
          <a:prstGeom prst="rect">
            <a:avLst/>
          </a:prstGeom>
        </p:spPr>
      </p:pic>
      <p:pic>
        <p:nvPicPr>
          <p:cNvPr id="11" name="Resim 10"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621217"/>
            <a:ext cx="8607546" cy="3120151"/>
          </a:xfrm>
          <a:prstGeom prst="rect">
            <a:avLst/>
          </a:prstGeom>
        </p:spPr>
      </p:pic>
    </p:spTree>
    <p:extLst>
      <p:ext uri="{BB962C8B-B14F-4D97-AF65-F5344CB8AC3E}">
        <p14:creationId xmlns:p14="http://schemas.microsoft.com/office/powerpoint/2010/main" val="2004701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11" name="Resim 10"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587379"/>
            <a:ext cx="8607546" cy="4009973"/>
          </a:xfrm>
          <a:prstGeom prst="rect">
            <a:avLst/>
          </a:prstGeom>
          <a:noFill/>
        </p:spPr>
      </p:pic>
      <p:sp>
        <p:nvSpPr>
          <p:cNvPr id="12" name="Oval 11"/>
          <p:cNvSpPr/>
          <p:nvPr/>
        </p:nvSpPr>
        <p:spPr>
          <a:xfrm>
            <a:off x="4589493" y="2587380"/>
            <a:ext cx="2268523" cy="48158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4" name="Düz Ok Bağlayıcısı 13"/>
          <p:cNvCxnSpPr/>
          <p:nvPr/>
        </p:nvCxnSpPr>
        <p:spPr>
          <a:xfrm flipH="1">
            <a:off x="4589493" y="3068960"/>
            <a:ext cx="1134261" cy="201622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4932040" y="5085184"/>
            <a:ext cx="3456384" cy="923330"/>
          </a:xfrm>
          <a:prstGeom prst="rect">
            <a:avLst/>
          </a:prstGeom>
          <a:noFill/>
        </p:spPr>
        <p:txBody>
          <a:bodyPr wrap="square" rtlCol="0">
            <a:spAutoFit/>
          </a:bodyPr>
          <a:lstStyle/>
          <a:p>
            <a:r>
              <a:rPr lang="tr-TR" b="1" dirty="0" smtClean="0">
                <a:solidFill>
                  <a:srgbClr val="FF0000"/>
                </a:solidFill>
              </a:rPr>
              <a:t>HATA!!!</a:t>
            </a:r>
          </a:p>
          <a:p>
            <a:r>
              <a:rPr lang="tr-TR" b="1" dirty="0" smtClean="0">
                <a:solidFill>
                  <a:srgbClr val="FF0000"/>
                </a:solidFill>
              </a:rPr>
              <a:t>LİSTEDEKİ ELEMAN DEĞERİ 1 DEĞERİNE EŞİT OLMALIDIR</a:t>
            </a:r>
            <a:endParaRPr lang="tr-TR" b="1" dirty="0">
              <a:solidFill>
                <a:srgbClr val="FF0000"/>
              </a:solidFill>
            </a:endParaRPr>
          </a:p>
        </p:txBody>
      </p:sp>
      <p:sp>
        <p:nvSpPr>
          <p:cNvPr id="17" name="Metin kutusu 16"/>
          <p:cNvSpPr txBox="1"/>
          <p:nvPr/>
        </p:nvSpPr>
        <p:spPr>
          <a:xfrm flipH="1">
            <a:off x="5868144" y="4869160"/>
            <a:ext cx="1296144" cy="707886"/>
          </a:xfrm>
          <a:prstGeom prst="rect">
            <a:avLst/>
          </a:prstGeom>
          <a:noFill/>
        </p:spPr>
        <p:txBody>
          <a:bodyPr wrap="square" rtlCol="0">
            <a:spAutoFit/>
          </a:bodyPr>
          <a:lstStyle/>
          <a:p>
            <a:r>
              <a:rPr lang="tr-TR" sz="4000" b="1" dirty="0" smtClean="0">
                <a:solidFill>
                  <a:srgbClr val="FF0000"/>
                </a:solidFill>
              </a:rPr>
              <a:t>X</a:t>
            </a:r>
            <a:endParaRPr lang="tr-TR" sz="4000" b="1" dirty="0">
              <a:solidFill>
                <a:srgbClr val="FF0000"/>
              </a:solidFill>
            </a:endParaRPr>
          </a:p>
        </p:txBody>
      </p:sp>
    </p:spTree>
    <p:extLst>
      <p:ext uri="{BB962C8B-B14F-4D97-AF65-F5344CB8AC3E}">
        <p14:creationId xmlns:p14="http://schemas.microsoft.com/office/powerpoint/2010/main" val="260672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718212"/>
            <a:ext cx="8607546" cy="369332"/>
          </a:xfrm>
          <a:prstGeom prst="rect">
            <a:avLst/>
          </a:prstGeom>
          <a:noFill/>
        </p:spPr>
        <p:txBody>
          <a:bodyPr wrap="square" rtlCol="0">
            <a:spAutoFit/>
          </a:bodyPr>
          <a:lstStyle/>
          <a:p>
            <a:r>
              <a:rPr lang="tr-TR" dirty="0"/>
              <a:t>Tahakkuk Ekle </a:t>
            </a:r>
            <a:r>
              <a:rPr lang="tr-TR" dirty="0" err="1"/>
              <a:t>Penceresi'nde</a:t>
            </a:r>
            <a:r>
              <a:rPr lang="tr-TR" dirty="0"/>
              <a:t> tüm alanlar doldurulur ve </a:t>
            </a:r>
            <a:r>
              <a:rPr lang="tr-TR" b="1" dirty="0"/>
              <a:t> </a:t>
            </a:r>
            <a:r>
              <a:rPr lang="tr-TR" b="1" dirty="0" smtClean="0"/>
              <a:t>                         </a:t>
            </a:r>
            <a:r>
              <a:rPr lang="tr-TR" dirty="0" smtClean="0"/>
              <a:t>düğmesine </a:t>
            </a:r>
            <a:r>
              <a:rPr lang="tr-TR" dirty="0"/>
              <a:t>tıklanır.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2639580"/>
            <a:ext cx="1133888" cy="377614"/>
          </a:xfrm>
          <a:prstGeom prst="rect">
            <a:avLst/>
          </a:prstGeom>
        </p:spPr>
      </p:pic>
      <p:pic>
        <p:nvPicPr>
          <p:cNvPr id="11" name="Resim 10"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087544"/>
            <a:ext cx="8607546" cy="3581815"/>
          </a:xfrm>
          <a:prstGeom prst="rect">
            <a:avLst/>
          </a:prstGeom>
        </p:spPr>
      </p:pic>
      <p:sp>
        <p:nvSpPr>
          <p:cNvPr id="12" name="Oval 11"/>
          <p:cNvSpPr/>
          <p:nvPr/>
        </p:nvSpPr>
        <p:spPr>
          <a:xfrm>
            <a:off x="1763688" y="4267200"/>
            <a:ext cx="432048" cy="61125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4" name="Düz Ok Bağlayıcısı 13"/>
          <p:cNvCxnSpPr>
            <a:stCxn id="12" idx="6"/>
          </p:cNvCxnSpPr>
          <p:nvPr/>
        </p:nvCxnSpPr>
        <p:spPr>
          <a:xfrm>
            <a:off x="2195736" y="4572826"/>
            <a:ext cx="3312368" cy="51235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798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849939"/>
            <a:ext cx="8607546" cy="3139321"/>
          </a:xfrm>
          <a:prstGeom prst="rect">
            <a:avLst/>
          </a:prstGeom>
          <a:noFill/>
        </p:spPr>
        <p:txBody>
          <a:bodyPr wrap="square" rtlCol="0">
            <a:spAutoFit/>
          </a:bodyPr>
          <a:lstStyle/>
          <a:p>
            <a:pPr algn="just"/>
            <a:r>
              <a:rPr lang="tr-TR" dirty="0"/>
              <a:t>Alacak Dosyası Ekle </a:t>
            </a:r>
            <a:r>
              <a:rPr lang="tr-TR" dirty="0" err="1"/>
              <a:t>Ekranı'ndaki</a:t>
            </a:r>
            <a:r>
              <a:rPr lang="tr-TR" dirty="0"/>
              <a:t> Tahakkuk Bilgileri alanında eklenen tahakkuk satır halinde görüntülenir. Alacak dosyasına birden fazla tahakkuk eklemek için Tahakkuk Bilgileri alanındaki Ekle düğmesine tıklanır. Alacak dosyasına eklenen tahakkuklara yönelik güncelleme ve silme işlemi yapılabilmektedir.</a:t>
            </a:r>
          </a:p>
          <a:p>
            <a:pPr algn="just"/>
            <a:r>
              <a:rPr lang="tr-TR" i="1" dirty="0"/>
              <a:t> Alacak dosyasına eklenen tahakkukların borçlu bilgisine ulaşmak için Alacak Dosyası Ekle </a:t>
            </a:r>
            <a:r>
              <a:rPr lang="tr-TR" i="1" dirty="0" err="1"/>
              <a:t>Ekranı'nda</a:t>
            </a:r>
            <a:r>
              <a:rPr lang="tr-TR" i="1" dirty="0"/>
              <a:t> ilgili tahakkuk satırında yer alan </a:t>
            </a:r>
            <a:r>
              <a:rPr lang="tr-TR" b="1" i="1" dirty="0"/>
              <a:t>Detay</a:t>
            </a:r>
            <a:r>
              <a:rPr lang="tr-TR" i="1" dirty="0"/>
              <a:t> bağlantısına tıklanır.</a:t>
            </a:r>
            <a:endParaRPr lang="tr-TR" dirty="0"/>
          </a:p>
          <a:p>
            <a:pPr algn="just"/>
            <a:r>
              <a:rPr lang="tr-TR" dirty="0"/>
              <a:t>     </a:t>
            </a:r>
          </a:p>
          <a:p>
            <a:pPr algn="just"/>
            <a:r>
              <a:rPr lang="tr-TR" b="1" dirty="0">
                <a:solidFill>
                  <a:srgbClr val="FF0000"/>
                </a:solidFill>
              </a:rPr>
              <a:t>Alacak dosyasının tahakkuk veya tahakkukları eklendikten sonra alacak dosyası kaydedilmelidir. Alacak dosyasını kaydetmek için Alacak Dosyası Ekle </a:t>
            </a:r>
            <a:r>
              <a:rPr lang="tr-TR" b="1" dirty="0" err="1">
                <a:solidFill>
                  <a:srgbClr val="FF0000"/>
                </a:solidFill>
              </a:rPr>
              <a:t>Ekranı'nda</a:t>
            </a:r>
            <a:r>
              <a:rPr lang="tr-TR" b="1" dirty="0">
                <a:solidFill>
                  <a:srgbClr val="FF0000"/>
                </a:solidFill>
              </a:rPr>
              <a:t> yer alan Kaydet düğmesine tıklanır.</a:t>
            </a:r>
          </a:p>
          <a:p>
            <a:endParaRPr lang="tr-TR" dirty="0"/>
          </a:p>
        </p:txBody>
      </p:sp>
    </p:spTree>
    <p:extLst>
      <p:ext uri="{BB962C8B-B14F-4D97-AF65-F5344CB8AC3E}">
        <p14:creationId xmlns:p14="http://schemas.microsoft.com/office/powerpoint/2010/main" val="2953319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420847"/>
            <a:ext cx="8713754" cy="4320522"/>
          </a:xfrm>
          <a:prstGeom prst="rect">
            <a:avLst/>
          </a:prstGeom>
        </p:spPr>
      </p:pic>
      <p:sp>
        <p:nvSpPr>
          <p:cNvPr id="10" name="Oval 9"/>
          <p:cNvSpPr/>
          <p:nvPr/>
        </p:nvSpPr>
        <p:spPr>
          <a:xfrm>
            <a:off x="1907704" y="5526524"/>
            <a:ext cx="936104" cy="35074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Düz Ok Bağlayıcısı 11"/>
          <p:cNvCxnSpPr>
            <a:stCxn id="10" idx="6"/>
          </p:cNvCxnSpPr>
          <p:nvPr/>
        </p:nvCxnSpPr>
        <p:spPr>
          <a:xfrm flipV="1">
            <a:off x="2843808" y="5341858"/>
            <a:ext cx="4824536" cy="36004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447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420888"/>
            <a:ext cx="8607545" cy="1200329"/>
          </a:xfrm>
          <a:prstGeom prst="rect">
            <a:avLst/>
          </a:prstGeom>
          <a:noFill/>
        </p:spPr>
        <p:txBody>
          <a:bodyPr wrap="square" rtlCol="0">
            <a:spAutoFit/>
          </a:bodyPr>
          <a:lstStyle/>
          <a:p>
            <a:pPr algn="just"/>
            <a:r>
              <a:rPr lang="tr-TR" dirty="0"/>
              <a:t>Eklenen alacak dosyasına Alacak Dosyası Sorgula </a:t>
            </a:r>
            <a:r>
              <a:rPr lang="tr-TR" dirty="0" err="1"/>
              <a:t>Ekranı'nda</a:t>
            </a:r>
            <a:r>
              <a:rPr lang="tr-TR" dirty="0"/>
              <a:t> Sorgula düğmesine tıklanarak ulaşılır. Sorgulanan alacak dosyasının detaylarına ulaşmak için </a:t>
            </a:r>
            <a:r>
              <a:rPr lang="tr-TR" b="1" dirty="0"/>
              <a:t>Dosya No</a:t>
            </a:r>
            <a:r>
              <a:rPr lang="tr-TR" dirty="0"/>
              <a:t> sütununda yer alan bağlantıya tıklanır ve </a:t>
            </a:r>
            <a:r>
              <a:rPr lang="tr-TR" b="1" dirty="0"/>
              <a:t>Alacak Dosyası Detayları Ekranı</a:t>
            </a:r>
            <a:r>
              <a:rPr lang="tr-TR" dirty="0"/>
              <a:t> görüntülenir.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3621217"/>
            <a:ext cx="8607546" cy="2753545"/>
          </a:xfrm>
          <a:prstGeom prst="rect">
            <a:avLst/>
          </a:prstGeom>
        </p:spPr>
      </p:pic>
    </p:spTree>
    <p:extLst>
      <p:ext uri="{BB962C8B-B14F-4D97-AF65-F5344CB8AC3E}">
        <p14:creationId xmlns:p14="http://schemas.microsoft.com/office/powerpoint/2010/main" val="29794173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94724" y="2434441"/>
            <a:ext cx="8607546" cy="3970318"/>
          </a:xfrm>
          <a:prstGeom prst="rect">
            <a:avLst/>
          </a:prstGeom>
          <a:noFill/>
        </p:spPr>
        <p:txBody>
          <a:bodyPr wrap="square" rtlCol="0">
            <a:spAutoFit/>
          </a:bodyPr>
          <a:lstStyle/>
          <a:p>
            <a:pPr algn="just"/>
            <a:r>
              <a:rPr lang="tr-TR" sz="1200" i="1" dirty="0"/>
              <a:t>Alacak dosyalarına verilen dosya numaraları sistem tarafından otomatik olarak verilmektedir.</a:t>
            </a:r>
            <a:endParaRPr lang="tr-TR" sz="1200" dirty="0"/>
          </a:p>
          <a:p>
            <a:pPr algn="just"/>
            <a:r>
              <a:rPr lang="tr-TR" sz="1200" dirty="0"/>
              <a:t>Alacak Dosyası Detayları </a:t>
            </a:r>
            <a:r>
              <a:rPr lang="tr-TR" sz="1200" dirty="0" err="1"/>
              <a:t>Ekranı'nda</a:t>
            </a:r>
            <a:r>
              <a:rPr lang="tr-TR" sz="1200" dirty="0"/>
              <a:t> alacak dosyası ve tahakkukları incelendikten sonra herhangi bir sıkıntı yoksa ilgili alacak dosyası onaylanmalıdır. Alacak dosyasına yönelik işlem yapmak için ekranın sağ üst </a:t>
            </a:r>
            <a:r>
              <a:rPr lang="tr-TR" sz="1200" dirty="0" smtClean="0"/>
              <a:t>köşesindeki                       </a:t>
            </a:r>
            <a:r>
              <a:rPr lang="tr-TR" sz="1200" dirty="0"/>
              <a:t> </a:t>
            </a:r>
            <a:r>
              <a:rPr lang="tr-TR" sz="1200" b="1" dirty="0"/>
              <a:t> </a:t>
            </a:r>
            <a:r>
              <a:rPr lang="tr-TR" sz="1200" b="1" dirty="0" smtClean="0"/>
              <a:t>  </a:t>
            </a:r>
            <a:r>
              <a:rPr lang="tr-TR" sz="1200" dirty="0" smtClean="0"/>
              <a:t>düğmesi </a:t>
            </a:r>
            <a:r>
              <a:rPr lang="tr-TR" sz="1200" dirty="0"/>
              <a:t>kullanılır. Bu düğmeyle yapılan işlemler alacak dosyasına ait </a:t>
            </a:r>
            <a:r>
              <a:rPr lang="tr-TR" sz="1200" dirty="0" err="1"/>
              <a:t>tahakkuklarıda</a:t>
            </a:r>
            <a:r>
              <a:rPr lang="tr-TR" sz="1200" dirty="0"/>
              <a:t> etkilemektedir.</a:t>
            </a:r>
          </a:p>
          <a:p>
            <a:pPr algn="just"/>
            <a:r>
              <a:rPr lang="tr-TR" sz="1200" dirty="0"/>
              <a:t> </a:t>
            </a:r>
          </a:p>
          <a:p>
            <a:pPr algn="just"/>
            <a:r>
              <a:rPr lang="tr-TR" sz="1200" dirty="0"/>
              <a:t>Alacak dosyasını onaylamak için İşlemler düğmesinin içerisinde yer alan </a:t>
            </a:r>
            <a:r>
              <a:rPr lang="tr-TR" sz="1200" b="1" dirty="0"/>
              <a:t>Onayla </a:t>
            </a:r>
            <a:r>
              <a:rPr lang="tr-TR" sz="1200" dirty="0"/>
              <a:t>işlemine tıklanır ve açılan pencerede onaylanma tarihi seçilerek alacak dosyası onaylanır. Alacak dosyası onaylandığında alacak dosyasına ait tahakkuklarda onaylanır.</a:t>
            </a:r>
          </a:p>
          <a:p>
            <a:pPr algn="just"/>
            <a:r>
              <a:rPr lang="tr-TR" sz="1200" i="1" dirty="0"/>
              <a:t> Onaylanan alacak dosyasına yönelik muhasebe kaydı Muhasebe </a:t>
            </a:r>
            <a:r>
              <a:rPr lang="tr-TR" sz="1200" i="1" dirty="0" err="1"/>
              <a:t>İşlemleri'nde</a:t>
            </a:r>
            <a:r>
              <a:rPr lang="tr-TR" sz="1200" i="1" dirty="0"/>
              <a:t> yer alan Ön Muhasebe Kaydı </a:t>
            </a:r>
            <a:r>
              <a:rPr lang="tr-TR" sz="1200" i="1" dirty="0" err="1"/>
              <a:t>İşlemleri'ne</a:t>
            </a:r>
            <a:r>
              <a:rPr lang="tr-TR" sz="1200" i="1" dirty="0"/>
              <a:t> </a:t>
            </a:r>
            <a:r>
              <a:rPr lang="tr-TR" sz="1200" i="1" dirty="0" err="1"/>
              <a:t>yevmiyeleşmek</a:t>
            </a:r>
            <a:r>
              <a:rPr lang="tr-TR" sz="1200" i="1" dirty="0"/>
              <a:t> üzere iletilir. İlgili muhasebe kaydına ulaşmak için ekranın sağ üstünde görüntülenen </a:t>
            </a:r>
            <a:r>
              <a:rPr lang="tr-TR" sz="1200" i="1" dirty="0" err="1"/>
              <a:t>kısayol</a:t>
            </a:r>
            <a:r>
              <a:rPr lang="tr-TR" sz="1200" i="1" dirty="0"/>
              <a:t> da kullanılabilir</a:t>
            </a:r>
            <a:r>
              <a:rPr lang="tr-TR" sz="1200" dirty="0"/>
              <a:t>.</a:t>
            </a:r>
          </a:p>
          <a:p>
            <a:pPr algn="just"/>
            <a:r>
              <a:rPr lang="tr-TR" sz="1200" i="1" dirty="0"/>
              <a:t> Alacak dosyasını onaylarken, onaylanma tarihi geçmişe yönelik seçilebilir.</a:t>
            </a:r>
            <a:endParaRPr lang="tr-TR" sz="1200" dirty="0"/>
          </a:p>
          <a:p>
            <a:pPr algn="just"/>
            <a:r>
              <a:rPr lang="tr-TR" sz="1200" dirty="0"/>
              <a:t> </a:t>
            </a:r>
          </a:p>
          <a:p>
            <a:pPr algn="just"/>
            <a:r>
              <a:rPr lang="tr-TR" sz="1200" dirty="0"/>
              <a:t>Alacak dosyasını iptal etmek için İşlemler / </a:t>
            </a:r>
            <a:r>
              <a:rPr lang="tr-TR" sz="1200" b="1" dirty="0"/>
              <a:t>İptal Et </a:t>
            </a:r>
            <a:r>
              <a:rPr lang="tr-TR" sz="1200" dirty="0"/>
              <a:t>işlemine tıklanır ve açılan pencerede alacak dosyasının neden iptal edildiğine yönelik açıklama bilgisi girilir. Herhangi bir ödeme (kesinti, mahsup, tahsilat) yapılmamış alacak dosyasına yönelik iptal etme işlemi gerçekleştirilebilir.</a:t>
            </a:r>
          </a:p>
          <a:p>
            <a:pPr algn="just"/>
            <a:r>
              <a:rPr lang="tr-TR" sz="1200" i="1" dirty="0"/>
              <a:t>İptal edilen alacak dosyalarına yönelik muhasebe kaydı Muhasebe İşlemlerinde yer alan Ön Muhasebe Kaydı </a:t>
            </a:r>
            <a:r>
              <a:rPr lang="tr-TR" sz="1200" i="1" dirty="0" err="1"/>
              <a:t>İşlemleri'ne</a:t>
            </a:r>
            <a:r>
              <a:rPr lang="tr-TR" sz="1200" i="1" dirty="0"/>
              <a:t> </a:t>
            </a:r>
            <a:r>
              <a:rPr lang="tr-TR" sz="1200" i="1" dirty="0" err="1"/>
              <a:t>yevmiyeleşmek</a:t>
            </a:r>
            <a:r>
              <a:rPr lang="tr-TR" sz="1200" i="1" dirty="0"/>
              <a:t> üzere iletilir. İlgili muhasebe kaydına ulaşmak için ekranın sağ üstünde görüntülenen </a:t>
            </a:r>
            <a:r>
              <a:rPr lang="tr-TR" sz="1200" i="1" dirty="0" err="1"/>
              <a:t>kısayol</a:t>
            </a:r>
            <a:r>
              <a:rPr lang="tr-TR" sz="1200" i="1" dirty="0"/>
              <a:t> da kullanılabilir.</a:t>
            </a:r>
            <a:endParaRPr lang="tr-TR" sz="1200" dirty="0"/>
          </a:p>
          <a:p>
            <a:pPr algn="just"/>
            <a:r>
              <a:rPr lang="tr-TR" sz="1200" dirty="0"/>
              <a:t> </a:t>
            </a:r>
          </a:p>
          <a:p>
            <a:pPr algn="just"/>
            <a:r>
              <a:rPr lang="tr-TR" sz="1200" i="1" dirty="0"/>
              <a:t>İptal edilen alacak dosyalarına ait muhasebe kaydı </a:t>
            </a:r>
            <a:r>
              <a:rPr lang="tr-TR" sz="1200" i="1" dirty="0" err="1"/>
              <a:t>yevmiyeleştiği</a:t>
            </a:r>
            <a:r>
              <a:rPr lang="tr-TR" sz="1200" i="1" dirty="0"/>
              <a:t> takdirde, ilgili alacak dosyası iptal edildiğinde Sistem otomatik  olarak </a:t>
            </a:r>
            <a:r>
              <a:rPr lang="tr-TR" sz="1200" i="1" dirty="0" err="1"/>
              <a:t>yevmiyeleşen</a:t>
            </a:r>
            <a:r>
              <a:rPr lang="tr-TR" sz="1200" i="1" dirty="0"/>
              <a:t> kaydın ters düzeltme kaydını oluşturmaktadır. Ancak, onaylanan alacak dosyasına ait muhasebe kaydı </a:t>
            </a:r>
            <a:r>
              <a:rPr lang="tr-TR" sz="1200" i="1" dirty="0" err="1"/>
              <a:t>yevmiyeleşmemiş</a:t>
            </a:r>
            <a:r>
              <a:rPr lang="tr-TR" sz="1200" i="1" dirty="0"/>
              <a:t> olarak Ön Muhasebe Kaydı </a:t>
            </a:r>
            <a:r>
              <a:rPr lang="tr-TR" sz="1200" i="1" dirty="0" err="1"/>
              <a:t>İşlemleri'nde</a:t>
            </a:r>
            <a:r>
              <a:rPr lang="tr-TR" sz="1200" i="1" dirty="0"/>
              <a:t> bekliyorsa, ilgili alacak dosyası iptal edildiğinde Sistem ilgili muhasebe kaydını  siler.</a:t>
            </a:r>
            <a:endParaRPr lang="tr-TR" sz="1200" dirty="0"/>
          </a:p>
          <a:p>
            <a:pPr algn="just"/>
            <a:endParaRPr lang="tr-TR" sz="1200" dirty="0"/>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2199" y="2852935"/>
            <a:ext cx="771633" cy="304843"/>
          </a:xfrm>
          <a:prstGeom prst="rect">
            <a:avLst/>
          </a:prstGeom>
        </p:spPr>
      </p:pic>
    </p:spTree>
    <p:extLst>
      <p:ext uri="{BB962C8B-B14F-4D97-AF65-F5344CB8AC3E}">
        <p14:creationId xmlns:p14="http://schemas.microsoft.com/office/powerpoint/2010/main" val="1498548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2936"/>
            <a:ext cx="8606760" cy="2304256"/>
          </a:xfrm>
        </p:spPr>
        <p:txBody>
          <a:bodyPr>
            <a:normAutofit/>
          </a:bodyPr>
          <a:lstStyle/>
          <a:p>
            <a:pPr marL="0" indent="0">
              <a:buNone/>
            </a:pPr>
            <a:endParaRPr lang="tr-TR" dirty="0"/>
          </a:p>
          <a:p>
            <a:pPr marL="0" indent="0">
              <a:buNone/>
            </a:pPr>
            <a:endParaRPr lang="tr-TR" dirty="0"/>
          </a:p>
          <a:p>
            <a:endParaRPr lang="tr-TR" dirty="0"/>
          </a:p>
        </p:txBody>
      </p:sp>
      <p:sp>
        <p:nvSpPr>
          <p:cNvPr id="2" name="Başlık 1"/>
          <p:cNvSpPr>
            <a:spLocks noGrp="1"/>
          </p:cNvSpPr>
          <p:nvPr>
            <p:ph type="title"/>
          </p:nvPr>
        </p:nvSpPr>
        <p:spPr>
          <a:xfrm>
            <a:off x="395536" y="620688"/>
            <a:ext cx="8229600" cy="1152128"/>
          </a:xfrm>
        </p:spPr>
        <p:txBody>
          <a:bodyPr>
            <a:normAutofit/>
          </a:bodyPr>
          <a:lstStyle/>
          <a:p>
            <a:r>
              <a:rPr lang="tr-TR" sz="2400" dirty="0" smtClean="0">
                <a:solidFill>
                  <a:srgbClr val="FFC000"/>
                </a:solidFill>
              </a:rPr>
              <a:t>BÜTÜNLEŞİK KAMU MALİ YÖNETİMİ VE BİLİŞİM SİSTEMİ</a:t>
            </a:r>
            <a:br>
              <a:rPr lang="tr-TR" sz="2400" dirty="0" smtClean="0">
                <a:solidFill>
                  <a:srgbClr val="FFC000"/>
                </a:solidFill>
              </a:rPr>
            </a:br>
            <a:r>
              <a:rPr lang="tr-TR" sz="2400" dirty="0" smtClean="0">
                <a:solidFill>
                  <a:srgbClr val="FFC000"/>
                </a:solidFill>
              </a:rPr>
              <a:t>(BKMYBS)</a:t>
            </a:r>
            <a:endParaRPr lang="tr-TR" sz="2400" dirty="0">
              <a:solidFill>
                <a:srgbClr val="FFC000"/>
              </a:solidFill>
            </a:endParaRPr>
          </a:p>
        </p:txBody>
      </p:sp>
      <p:pic>
        <p:nvPicPr>
          <p:cNvPr id="4" name="Picture 2" descr="C:\Users\bcoban1\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2420888"/>
            <a:ext cx="8713754" cy="4176464"/>
          </a:xfrm>
          <a:prstGeom prst="rect">
            <a:avLst/>
          </a:prstGeom>
        </p:spPr>
      </p:pic>
    </p:spTree>
    <p:extLst>
      <p:ext uri="{BB962C8B-B14F-4D97-AF65-F5344CB8AC3E}">
        <p14:creationId xmlns:p14="http://schemas.microsoft.com/office/powerpoint/2010/main" val="26553634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503634"/>
            <a:ext cx="8607546" cy="4136732"/>
          </a:xfrm>
          <a:prstGeom prst="rect">
            <a:avLst/>
          </a:prstGeom>
        </p:spPr>
      </p:pic>
      <p:sp>
        <p:nvSpPr>
          <p:cNvPr id="10" name="Aşağı Ok 9"/>
          <p:cNvSpPr/>
          <p:nvPr/>
        </p:nvSpPr>
        <p:spPr>
          <a:xfrm>
            <a:off x="467544" y="1916832"/>
            <a:ext cx="556394" cy="10081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84478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146747"/>
            <a:ext cx="8607546" cy="4677221"/>
          </a:xfrm>
          <a:prstGeom prst="rect">
            <a:avLst/>
          </a:prstGeom>
        </p:spPr>
      </p:pic>
      <p:sp>
        <p:nvSpPr>
          <p:cNvPr id="10" name="Metin kutusu 9"/>
          <p:cNvSpPr txBox="1"/>
          <p:nvPr/>
        </p:nvSpPr>
        <p:spPr>
          <a:xfrm>
            <a:off x="1331640" y="2564904"/>
            <a:ext cx="648072" cy="923330"/>
          </a:xfrm>
          <a:prstGeom prst="rect">
            <a:avLst/>
          </a:prstGeom>
          <a:noFill/>
        </p:spPr>
        <p:txBody>
          <a:bodyPr wrap="square" rtlCol="0">
            <a:spAutoFit/>
          </a:bodyPr>
          <a:lstStyle/>
          <a:p>
            <a:r>
              <a:rPr lang="tr-TR" sz="5400" dirty="0" smtClean="0">
                <a:solidFill>
                  <a:srgbClr val="FF0000"/>
                </a:solidFill>
              </a:rPr>
              <a:t>1</a:t>
            </a:r>
            <a:endParaRPr lang="tr-TR" sz="5400" dirty="0">
              <a:solidFill>
                <a:srgbClr val="FF0000"/>
              </a:solidFill>
            </a:endParaRPr>
          </a:p>
        </p:txBody>
      </p:sp>
      <p:sp>
        <p:nvSpPr>
          <p:cNvPr id="12" name="Metin kutusu 11"/>
          <p:cNvSpPr txBox="1"/>
          <p:nvPr/>
        </p:nvSpPr>
        <p:spPr>
          <a:xfrm>
            <a:off x="3563888" y="3026569"/>
            <a:ext cx="505267" cy="923330"/>
          </a:xfrm>
          <a:prstGeom prst="rect">
            <a:avLst/>
          </a:prstGeom>
          <a:noFill/>
        </p:spPr>
        <p:txBody>
          <a:bodyPr wrap="none" rtlCol="0">
            <a:spAutoFit/>
          </a:bodyPr>
          <a:lstStyle/>
          <a:p>
            <a:r>
              <a:rPr lang="tr-TR" sz="5400" dirty="0" smtClean="0">
                <a:solidFill>
                  <a:srgbClr val="FF0000"/>
                </a:solidFill>
              </a:rPr>
              <a:t>2</a:t>
            </a:r>
            <a:endParaRPr lang="tr-TR" sz="5400" dirty="0">
              <a:solidFill>
                <a:srgbClr val="FF0000"/>
              </a:solidFill>
            </a:endParaRPr>
          </a:p>
        </p:txBody>
      </p:sp>
      <p:sp>
        <p:nvSpPr>
          <p:cNvPr id="13" name="Metin kutusu 12"/>
          <p:cNvSpPr txBox="1"/>
          <p:nvPr/>
        </p:nvSpPr>
        <p:spPr>
          <a:xfrm>
            <a:off x="6858016" y="5157192"/>
            <a:ext cx="521297" cy="923330"/>
          </a:xfrm>
          <a:prstGeom prst="rect">
            <a:avLst/>
          </a:prstGeom>
          <a:noFill/>
        </p:spPr>
        <p:txBody>
          <a:bodyPr wrap="none" rtlCol="0">
            <a:spAutoFit/>
          </a:bodyPr>
          <a:lstStyle/>
          <a:p>
            <a:r>
              <a:rPr lang="tr-TR" sz="5400" dirty="0" smtClean="0">
                <a:solidFill>
                  <a:srgbClr val="FF0000"/>
                </a:solidFill>
              </a:rPr>
              <a:t>3</a:t>
            </a:r>
            <a:endParaRPr lang="tr-TR" sz="5400" dirty="0">
              <a:solidFill>
                <a:srgbClr val="FF0000"/>
              </a:solidFill>
            </a:endParaRPr>
          </a:p>
        </p:txBody>
      </p:sp>
      <p:sp>
        <p:nvSpPr>
          <p:cNvPr id="14" name="Oval 13"/>
          <p:cNvSpPr/>
          <p:nvPr/>
        </p:nvSpPr>
        <p:spPr>
          <a:xfrm>
            <a:off x="1176338" y="6309320"/>
            <a:ext cx="1451446" cy="54868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Düz Ok Bağlayıcısı 16"/>
          <p:cNvCxnSpPr/>
          <p:nvPr/>
        </p:nvCxnSpPr>
        <p:spPr>
          <a:xfrm flipV="1">
            <a:off x="2267744" y="3645024"/>
            <a:ext cx="1080120" cy="25922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flipV="1">
            <a:off x="2267744" y="3645024"/>
            <a:ext cx="2088232" cy="25922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4924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11" name="Resim 10"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631228"/>
            <a:ext cx="8607546" cy="3606084"/>
          </a:xfrm>
          <a:prstGeom prst="rect">
            <a:avLst/>
          </a:prstGeom>
        </p:spPr>
      </p:pic>
      <p:cxnSp>
        <p:nvCxnSpPr>
          <p:cNvPr id="13" name="Düz Ok Bağlayıcısı 12"/>
          <p:cNvCxnSpPr/>
          <p:nvPr/>
        </p:nvCxnSpPr>
        <p:spPr>
          <a:xfrm flipV="1">
            <a:off x="871538" y="4005064"/>
            <a:ext cx="6652790" cy="864096"/>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919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748562"/>
            <a:ext cx="8607546" cy="3920797"/>
          </a:xfrm>
          <a:prstGeom prst="rect">
            <a:avLst/>
          </a:prstGeom>
        </p:spPr>
      </p:pic>
      <p:sp>
        <p:nvSpPr>
          <p:cNvPr id="10" name="Aşağı Ok 9"/>
          <p:cNvSpPr/>
          <p:nvPr/>
        </p:nvSpPr>
        <p:spPr>
          <a:xfrm>
            <a:off x="2483768" y="4419600"/>
            <a:ext cx="432048" cy="52156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467544" y="6309320"/>
            <a:ext cx="1080120" cy="36003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247698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547257"/>
            <a:ext cx="8607546" cy="3744686"/>
          </a:xfrm>
          <a:prstGeom prst="rect">
            <a:avLst/>
          </a:prstGeom>
        </p:spPr>
      </p:pic>
      <p:sp>
        <p:nvSpPr>
          <p:cNvPr id="10" name="Oval 9"/>
          <p:cNvSpPr/>
          <p:nvPr/>
        </p:nvSpPr>
        <p:spPr>
          <a:xfrm>
            <a:off x="4860032" y="3789040"/>
            <a:ext cx="2664296" cy="47816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285720" y="4028120"/>
            <a:ext cx="1389242" cy="23908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797851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1900" y="2564904"/>
            <a:ext cx="8607546" cy="646331"/>
          </a:xfrm>
          <a:prstGeom prst="rect">
            <a:avLst/>
          </a:prstGeom>
          <a:noFill/>
        </p:spPr>
        <p:txBody>
          <a:bodyPr wrap="square" rtlCol="0">
            <a:spAutoFit/>
          </a:bodyPr>
          <a:lstStyle/>
          <a:p>
            <a:r>
              <a:rPr lang="tr-TR" dirty="0"/>
              <a:t>Alacak dosyasını güncellemek için</a:t>
            </a:r>
            <a:r>
              <a:rPr lang="tr-TR" b="1" dirty="0"/>
              <a:t> </a:t>
            </a:r>
            <a:r>
              <a:rPr lang="tr-TR" dirty="0"/>
              <a:t>İşlemler / </a:t>
            </a:r>
            <a:r>
              <a:rPr lang="tr-TR" b="1" dirty="0"/>
              <a:t>Güncelle </a:t>
            </a:r>
            <a:r>
              <a:rPr lang="tr-TR" dirty="0"/>
              <a:t>işlemine tıklanır ve</a:t>
            </a:r>
            <a:r>
              <a:rPr lang="tr-TR" b="1" dirty="0"/>
              <a:t> Alacak Dosyası Güncelle Ekranı</a:t>
            </a:r>
            <a:r>
              <a:rPr lang="tr-TR" dirty="0"/>
              <a:t> görüntülenir.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00" y="3211236"/>
            <a:ext cx="8611366" cy="3098084"/>
          </a:xfrm>
          <a:prstGeom prst="rect">
            <a:avLst/>
          </a:prstGeom>
        </p:spPr>
      </p:pic>
      <p:sp>
        <p:nvSpPr>
          <p:cNvPr id="13" name="Aşağı Ok Belirtme Çizgisi 12"/>
          <p:cNvSpPr/>
          <p:nvPr/>
        </p:nvSpPr>
        <p:spPr>
          <a:xfrm>
            <a:off x="7452320" y="5341858"/>
            <a:ext cx="648072" cy="319390"/>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Düz Ok Bağlayıcısı 15"/>
          <p:cNvCxnSpPr/>
          <p:nvPr/>
        </p:nvCxnSpPr>
        <p:spPr>
          <a:xfrm flipH="1">
            <a:off x="1835696" y="5661248"/>
            <a:ext cx="4752528" cy="43204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4964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636912"/>
            <a:ext cx="8607546" cy="3816424"/>
          </a:xfrm>
          <a:prstGeom prst="rect">
            <a:avLst/>
          </a:prstGeom>
        </p:spPr>
      </p:pic>
      <p:sp>
        <p:nvSpPr>
          <p:cNvPr id="10" name="Oval 9"/>
          <p:cNvSpPr/>
          <p:nvPr/>
        </p:nvSpPr>
        <p:spPr>
          <a:xfrm>
            <a:off x="7812360" y="5877272"/>
            <a:ext cx="1224136" cy="86409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975196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708920"/>
            <a:ext cx="8607546" cy="3693319"/>
          </a:xfrm>
          <a:prstGeom prst="rect">
            <a:avLst/>
          </a:prstGeom>
          <a:noFill/>
        </p:spPr>
        <p:txBody>
          <a:bodyPr wrap="square" rtlCol="0">
            <a:spAutoFit/>
          </a:bodyPr>
          <a:lstStyle/>
          <a:p>
            <a:r>
              <a:rPr lang="tr-TR" dirty="0"/>
              <a:t>Alacak dosyası onaylanmadıysa dosyanın tüm bilgileri güncellenebilmektedir. Ancak alacak dosyası onaylandıysa dosyasının </a:t>
            </a:r>
            <a:r>
              <a:rPr lang="tr-TR" b="1" dirty="0" smtClean="0">
                <a:solidFill>
                  <a:srgbClr val="FF0000"/>
                </a:solidFill>
              </a:rPr>
              <a:t>sadece</a:t>
            </a:r>
            <a:r>
              <a:rPr lang="tr-TR" dirty="0" smtClean="0"/>
              <a:t> açıklama </a:t>
            </a:r>
            <a:r>
              <a:rPr lang="tr-TR" dirty="0"/>
              <a:t>kısmı güncellenebilmektedir. Alacak Dosyası Güncelle </a:t>
            </a:r>
            <a:r>
              <a:rPr lang="tr-TR" dirty="0" err="1"/>
              <a:t>Ekranı'nda</a:t>
            </a:r>
            <a:r>
              <a:rPr lang="tr-TR" dirty="0"/>
              <a:t> gerekli güncellemeler yapıldıktan sonra Güncelle düğmesine tıklanır.</a:t>
            </a:r>
          </a:p>
          <a:p>
            <a:r>
              <a:rPr lang="tr-TR" dirty="0"/>
              <a:t> </a:t>
            </a:r>
          </a:p>
          <a:p>
            <a:r>
              <a:rPr lang="tr-TR" dirty="0">
                <a:solidFill>
                  <a:srgbClr val="FF0000"/>
                </a:solidFill>
              </a:rPr>
              <a:t>Alacak dosyasına ait tahakkukların durum bilgisi </a:t>
            </a:r>
            <a:r>
              <a:rPr lang="tr-TR" b="1" dirty="0"/>
              <a:t>Tamamlandı</a:t>
            </a:r>
            <a:r>
              <a:rPr lang="tr-TR" dirty="0">
                <a:solidFill>
                  <a:srgbClr val="FF0000"/>
                </a:solidFill>
              </a:rPr>
              <a:t> durumundaysa ve ilgili alacak dosyasına yeni bir tahakkuk eklenmeyecekse alacak dosyası kapatılabilir. Alacak dosyasını kapatmak için Alacak Dosyası Detayları </a:t>
            </a:r>
            <a:r>
              <a:rPr lang="tr-TR" dirty="0" err="1">
                <a:solidFill>
                  <a:srgbClr val="FF0000"/>
                </a:solidFill>
              </a:rPr>
              <a:t>Ekranı'ndan</a:t>
            </a:r>
            <a:r>
              <a:rPr lang="tr-TR" dirty="0">
                <a:solidFill>
                  <a:srgbClr val="FF0000"/>
                </a:solidFill>
              </a:rPr>
              <a:t> İşlemler / </a:t>
            </a:r>
            <a:r>
              <a:rPr lang="tr-TR" b="1" dirty="0"/>
              <a:t>Dosyayı Kapat</a:t>
            </a:r>
            <a:r>
              <a:rPr lang="tr-TR" dirty="0">
                <a:solidFill>
                  <a:srgbClr val="FF0000"/>
                </a:solidFill>
              </a:rPr>
              <a:t> işlemine tıklanır. Kapatılan alacak dosyaları sorgulanabilir ancak üzerinde herhangi bir işlem yapılamamaktadır.</a:t>
            </a:r>
          </a:p>
          <a:p>
            <a:r>
              <a:rPr lang="tr-TR" i="1" dirty="0">
                <a:solidFill>
                  <a:srgbClr val="FF0000"/>
                </a:solidFill>
              </a:rPr>
              <a:t> Alacak dosyalarına yönelik Dosyayı Kapat işlemi yapılmadığı sürece ilgili dosyanın durum bilgisi </a:t>
            </a:r>
            <a:r>
              <a:rPr lang="tr-TR" b="1" i="1" dirty="0"/>
              <a:t>Aktif</a:t>
            </a:r>
            <a:r>
              <a:rPr lang="tr-TR" b="1" i="1" dirty="0">
                <a:solidFill>
                  <a:srgbClr val="FF0000"/>
                </a:solidFill>
              </a:rPr>
              <a:t> </a:t>
            </a:r>
            <a:r>
              <a:rPr lang="tr-TR" i="1" dirty="0">
                <a:solidFill>
                  <a:srgbClr val="FF0000"/>
                </a:solidFill>
              </a:rPr>
              <a:t>olarak güncel kalır.</a:t>
            </a:r>
            <a:endParaRPr lang="tr-TR" dirty="0">
              <a:solidFill>
                <a:srgbClr val="FF0000"/>
              </a:solidFill>
            </a:endParaRPr>
          </a:p>
          <a:p>
            <a:endParaRPr lang="tr-TR" dirty="0"/>
          </a:p>
        </p:txBody>
      </p:sp>
    </p:spTree>
    <p:extLst>
      <p:ext uri="{BB962C8B-B14F-4D97-AF65-F5344CB8AC3E}">
        <p14:creationId xmlns:p14="http://schemas.microsoft.com/office/powerpoint/2010/main" val="32413859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478942"/>
            <a:ext cx="8607546" cy="3881315"/>
          </a:xfrm>
          <a:prstGeom prst="rect">
            <a:avLst/>
          </a:prstGeom>
        </p:spPr>
      </p:pic>
      <p:sp>
        <p:nvSpPr>
          <p:cNvPr id="10" name="Oval 9"/>
          <p:cNvSpPr/>
          <p:nvPr/>
        </p:nvSpPr>
        <p:spPr>
          <a:xfrm>
            <a:off x="1475656" y="5341858"/>
            <a:ext cx="1440160" cy="46340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4" name="Düz Ok Bağlayıcısı 13"/>
          <p:cNvCxnSpPr>
            <a:stCxn id="10" idx="6"/>
          </p:cNvCxnSpPr>
          <p:nvPr/>
        </p:nvCxnSpPr>
        <p:spPr>
          <a:xfrm>
            <a:off x="2915816" y="5573561"/>
            <a:ext cx="4959825" cy="1596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2365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64264" y="2564904"/>
            <a:ext cx="8607546" cy="1200329"/>
          </a:xfrm>
          <a:prstGeom prst="rect">
            <a:avLst/>
          </a:prstGeom>
          <a:noFill/>
        </p:spPr>
        <p:txBody>
          <a:bodyPr wrap="square" rtlCol="0">
            <a:spAutoFit/>
          </a:bodyPr>
          <a:lstStyle/>
          <a:p>
            <a:pPr algn="just"/>
            <a:r>
              <a:rPr lang="tr-TR" dirty="0"/>
              <a:t>Alacak dosyası bazı durumlarda oturum bilgisinde seçilen defter veya muhasebe biriminin sorumluluğunda olmayabilir. Böyle durumlarda ilgili </a:t>
            </a:r>
            <a:r>
              <a:rPr lang="tr-TR" dirty="0" err="1"/>
              <a:t>alcak</a:t>
            </a:r>
            <a:r>
              <a:rPr lang="tr-TR" dirty="0"/>
              <a:t> dosyası devredilebilmektedir. Alacak dosyasını devretmek için İşlemler /</a:t>
            </a:r>
            <a:r>
              <a:rPr lang="tr-TR" b="1" dirty="0"/>
              <a:t> Alacak Dosyası Devret</a:t>
            </a:r>
            <a:r>
              <a:rPr lang="tr-TR" dirty="0"/>
              <a:t> işlemine tıklanır ve </a:t>
            </a:r>
            <a:r>
              <a:rPr lang="tr-TR" b="1" dirty="0"/>
              <a:t>Alacak Dosyası Devret Penceresi</a:t>
            </a:r>
            <a:r>
              <a:rPr lang="tr-TR" dirty="0"/>
              <a:t> açılır.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3767257"/>
            <a:ext cx="4358289" cy="1893991"/>
          </a:xfrm>
          <a:prstGeom prst="rect">
            <a:avLst/>
          </a:prstGeom>
        </p:spPr>
      </p:pic>
      <p:sp>
        <p:nvSpPr>
          <p:cNvPr id="12" name="Oval 11"/>
          <p:cNvSpPr/>
          <p:nvPr/>
        </p:nvSpPr>
        <p:spPr>
          <a:xfrm>
            <a:off x="1763688" y="4817477"/>
            <a:ext cx="2160240" cy="39139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ağ Ok 13"/>
          <p:cNvSpPr/>
          <p:nvPr/>
        </p:nvSpPr>
        <p:spPr>
          <a:xfrm>
            <a:off x="4644009" y="5013176"/>
            <a:ext cx="504055" cy="5133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p:cNvSpPr txBox="1"/>
          <p:nvPr/>
        </p:nvSpPr>
        <p:spPr>
          <a:xfrm>
            <a:off x="285720" y="5805264"/>
            <a:ext cx="8318728" cy="923330"/>
          </a:xfrm>
          <a:prstGeom prst="rect">
            <a:avLst/>
          </a:prstGeom>
          <a:noFill/>
        </p:spPr>
        <p:txBody>
          <a:bodyPr wrap="square" rtlCol="0">
            <a:spAutoFit/>
          </a:bodyPr>
          <a:lstStyle/>
          <a:p>
            <a:r>
              <a:rPr lang="tr-TR" dirty="0"/>
              <a:t>Alacak Dosyası Devret </a:t>
            </a:r>
            <a:r>
              <a:rPr lang="tr-TR" dirty="0" err="1"/>
              <a:t>Penceresi'nde</a:t>
            </a:r>
            <a:r>
              <a:rPr lang="tr-TR" dirty="0"/>
              <a:t> alacak dosyasını devralan kamu idaresi, defter, harcama birimi ve kurumsal kod bilgileri ilgili alanlardaki açılır listeden seçilir. Bu bilgiler seçildikten sonra </a:t>
            </a:r>
            <a:r>
              <a:rPr lang="tr-TR" b="1" dirty="0"/>
              <a:t> </a:t>
            </a:r>
            <a:r>
              <a:rPr lang="tr-TR" b="1" dirty="0" smtClean="0"/>
              <a:t>                               </a:t>
            </a:r>
            <a:r>
              <a:rPr lang="tr-TR" dirty="0" smtClean="0"/>
              <a:t>düğmesine </a:t>
            </a:r>
            <a:r>
              <a:rPr lang="tr-TR" dirty="0"/>
              <a:t>tıklanır.</a:t>
            </a:r>
          </a:p>
        </p:txBody>
      </p:sp>
      <p:pic>
        <p:nvPicPr>
          <p:cNvPr id="17" name="Resim 16"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601" y="3765233"/>
            <a:ext cx="3200847" cy="2040032"/>
          </a:xfrm>
          <a:prstGeom prst="rect">
            <a:avLst/>
          </a:prstGeom>
        </p:spPr>
      </p:pic>
      <p:pic>
        <p:nvPicPr>
          <p:cNvPr id="18" name="Resim 17" descr="Ekran Kırpm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3808" y="6381327"/>
            <a:ext cx="1296144" cy="432049"/>
          </a:xfrm>
          <a:prstGeom prst="rect">
            <a:avLst/>
          </a:prstGeom>
        </p:spPr>
      </p:pic>
    </p:spTree>
    <p:extLst>
      <p:ext uri="{BB962C8B-B14F-4D97-AF65-F5344CB8AC3E}">
        <p14:creationId xmlns:p14="http://schemas.microsoft.com/office/powerpoint/2010/main" val="3665062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771962"/>
            <a:ext cx="8229600" cy="1000854"/>
          </a:xfrm>
        </p:spPr>
        <p:txBody>
          <a:bodyPr>
            <a:normAutofit/>
          </a:bodyPr>
          <a:lstStyle/>
          <a:p>
            <a:r>
              <a:rPr lang="tr-TR" sz="2400" dirty="0">
                <a:solidFill>
                  <a:srgbClr val="FFC000"/>
                </a:solidFill>
              </a:rPr>
              <a:t>BÜTÜNLEŞİK KAMU MALİ YÖNETİMİ VE BİLİŞİM SİSTEMİ</a:t>
            </a:r>
            <a:br>
              <a:rPr lang="tr-TR" sz="2400" dirty="0">
                <a:solidFill>
                  <a:srgbClr val="FFC000"/>
                </a:solidFill>
              </a:rPr>
            </a:br>
            <a:r>
              <a:rPr lang="tr-TR" sz="2400" dirty="0">
                <a:solidFill>
                  <a:srgbClr val="FFC000"/>
                </a:solidFill>
              </a:rPr>
              <a:t>(BKMYBS)</a:t>
            </a:r>
            <a:endParaRPr lang="tr-TR" sz="2400" dirty="0"/>
          </a:p>
        </p:txBody>
      </p:sp>
      <p:pic>
        <p:nvPicPr>
          <p:cNvPr id="59"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438" y="2105472"/>
            <a:ext cx="8713754" cy="4752528"/>
          </a:xfrm>
          <a:prstGeom prst="rect">
            <a:avLst/>
          </a:prstGeom>
          <a:ln cmpd="sng">
            <a:solidFill>
              <a:srgbClr val="FF0000"/>
            </a:solidFill>
          </a:ln>
        </p:spPr>
      </p:pic>
      <p:sp>
        <p:nvSpPr>
          <p:cNvPr id="18" name="Oval 17"/>
          <p:cNvSpPr/>
          <p:nvPr/>
        </p:nvSpPr>
        <p:spPr>
          <a:xfrm>
            <a:off x="1674962" y="1916832"/>
            <a:ext cx="1816918" cy="936104"/>
          </a:xfrm>
          <a:prstGeom prst="ellipse">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şağı Ok 18"/>
          <p:cNvSpPr/>
          <p:nvPr/>
        </p:nvSpPr>
        <p:spPr>
          <a:xfrm>
            <a:off x="2987824" y="2852936"/>
            <a:ext cx="720080" cy="792088"/>
          </a:xfrm>
          <a:prstGeom prst="downArrow">
            <a:avLst>
              <a:gd name="adj1" fmla="val 50000"/>
              <a:gd name="adj2" fmla="val 40576"/>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25915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636912"/>
            <a:ext cx="8607547" cy="3816429"/>
          </a:xfrm>
          <a:prstGeom prst="rect">
            <a:avLst/>
          </a:prstGeom>
          <a:noFill/>
        </p:spPr>
        <p:txBody>
          <a:bodyPr wrap="square" rtlCol="0">
            <a:spAutoFit/>
          </a:bodyPr>
          <a:lstStyle/>
          <a:p>
            <a:pPr algn="just"/>
            <a:r>
              <a:rPr lang="tr-TR" i="1" dirty="0"/>
              <a:t> </a:t>
            </a:r>
            <a:r>
              <a:rPr lang="tr-TR" sz="3200" i="1" dirty="0"/>
              <a:t>Alacak dosyasının devir işleminden sonra devri yapan muhasebe birimi </a:t>
            </a:r>
            <a:r>
              <a:rPr lang="tr-TR" sz="3200" i="1" dirty="0" err="1"/>
              <a:t>iligili</a:t>
            </a:r>
            <a:r>
              <a:rPr lang="tr-TR" sz="3200" i="1" dirty="0"/>
              <a:t> dosyaya ulaşamaz.</a:t>
            </a:r>
            <a:endParaRPr lang="tr-TR" sz="3200" dirty="0"/>
          </a:p>
          <a:p>
            <a:pPr algn="just"/>
            <a:r>
              <a:rPr lang="tr-TR" sz="3200" i="1" dirty="0"/>
              <a:t> Alacak dosyasına devreden tarafından bir işlem yapıldıysa aynı bilgilerle devrolmuş olur. </a:t>
            </a:r>
            <a:r>
              <a:rPr lang="tr-TR" sz="3200" i="1" dirty="0" err="1"/>
              <a:t>Örn</a:t>
            </a:r>
            <a:r>
              <a:rPr lang="tr-TR" sz="3200" i="1" dirty="0"/>
              <a:t>. Alacak dosyası devredilmeden önce onaylandıysa </a:t>
            </a:r>
            <a:r>
              <a:rPr lang="tr-TR" sz="3200" i="1" dirty="0" smtClean="0"/>
              <a:t>ilgili </a:t>
            </a:r>
            <a:r>
              <a:rPr lang="tr-TR" sz="3200" i="1" dirty="0"/>
              <a:t>alacak dosyasını devralan onaylı olarak devralmış olur.</a:t>
            </a:r>
            <a:endParaRPr lang="tr-TR" sz="3200" dirty="0"/>
          </a:p>
          <a:p>
            <a:endParaRPr lang="tr-TR" dirty="0"/>
          </a:p>
        </p:txBody>
      </p:sp>
    </p:spTree>
    <p:extLst>
      <p:ext uri="{BB962C8B-B14F-4D97-AF65-F5344CB8AC3E}">
        <p14:creationId xmlns:p14="http://schemas.microsoft.com/office/powerpoint/2010/main" val="25183359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780928"/>
            <a:ext cx="8607546" cy="4031873"/>
          </a:xfrm>
          <a:prstGeom prst="rect">
            <a:avLst/>
          </a:prstGeom>
          <a:noFill/>
        </p:spPr>
        <p:txBody>
          <a:bodyPr wrap="square" rtlCol="0">
            <a:spAutoFit/>
          </a:bodyPr>
          <a:lstStyle/>
          <a:p>
            <a:pPr algn="just"/>
            <a:r>
              <a:rPr lang="tr-TR" sz="1600" dirty="0"/>
              <a:t>Alacak dosyası tahakkuku Sistem üzerinden eklenebildiği gibi farklı sistemlerden de eklenebilmektedir. Eklenen tahakkuka yönelik Sistem üzerinden işlem yapmak için otomatik alacak dosyası eklenir. Otomatik eklenen alacak dosyalarının tahakkuk raporuna ulaşmak için İşlemler / </a:t>
            </a:r>
            <a:r>
              <a:rPr lang="tr-TR" sz="1600" b="1" dirty="0"/>
              <a:t>Tahakkuk Belgesi Raporla</a:t>
            </a:r>
            <a:r>
              <a:rPr lang="tr-TR" sz="1600" dirty="0"/>
              <a:t> işlemine tıklanır.</a:t>
            </a:r>
          </a:p>
          <a:p>
            <a:pPr algn="just"/>
            <a:r>
              <a:rPr lang="tr-TR" sz="1600" i="1" dirty="0"/>
              <a:t> Alacak Dosyası Detay </a:t>
            </a:r>
            <a:r>
              <a:rPr lang="tr-TR" sz="1600" i="1" dirty="0" err="1"/>
              <a:t>Ekranı'ndaki</a:t>
            </a:r>
            <a:r>
              <a:rPr lang="tr-TR" sz="1600" i="1" dirty="0"/>
              <a:t> İşlemler düğmesinde yer Tahakkuk Belgesi Raporla işlemi dış sistemlerden tahakkuk eklendiğinde aktif olmaktadır.</a:t>
            </a:r>
            <a:endParaRPr lang="tr-TR" sz="1600" dirty="0"/>
          </a:p>
          <a:p>
            <a:pPr algn="just"/>
            <a:r>
              <a:rPr lang="tr-TR" sz="1600" dirty="0"/>
              <a:t> </a:t>
            </a:r>
          </a:p>
          <a:p>
            <a:pPr algn="just"/>
            <a:r>
              <a:rPr lang="tr-TR" sz="1600" dirty="0"/>
              <a:t>Alacak dosyası ve alacak dosyasına ait tahakkuklar onaylanmadıysa ilgili alacak dosyası silinebilmektedir. Alacak dosyasına silmek için İşlemler</a:t>
            </a:r>
            <a:r>
              <a:rPr lang="tr-TR" sz="1600" b="1" dirty="0"/>
              <a:t> </a:t>
            </a:r>
            <a:r>
              <a:rPr lang="tr-TR" sz="1600" dirty="0"/>
              <a:t>/</a:t>
            </a:r>
            <a:r>
              <a:rPr lang="tr-TR" sz="1600" b="1" dirty="0"/>
              <a:t> Sil</a:t>
            </a:r>
            <a:r>
              <a:rPr lang="tr-TR" sz="1600" dirty="0"/>
              <a:t> işlemine tıklanır. Silinen alacak dosyaları daha sonrasında sorgulanamamaktadır.</a:t>
            </a:r>
          </a:p>
          <a:p>
            <a:pPr algn="just"/>
            <a:r>
              <a:rPr lang="tr-TR" sz="1600" i="1" dirty="0"/>
              <a:t> Alacak Dosyası Detay </a:t>
            </a:r>
            <a:r>
              <a:rPr lang="tr-TR" sz="1600" i="1" dirty="0" err="1"/>
              <a:t>Ekranı'ndaki</a:t>
            </a:r>
            <a:r>
              <a:rPr lang="tr-TR" sz="1600" i="1" dirty="0"/>
              <a:t> İşlemler düğmesinden alacak dosyasına yönelik yapılan işlemler, Alacak Dosyası Sorgula </a:t>
            </a:r>
            <a:r>
              <a:rPr lang="tr-TR" sz="1600" i="1" dirty="0" err="1"/>
              <a:t>Ekranı'ndaki</a:t>
            </a:r>
            <a:r>
              <a:rPr lang="tr-TR" sz="1600" i="1" dirty="0"/>
              <a:t> İşlemler düğmesinden de yapılabilir.</a:t>
            </a:r>
            <a:endParaRPr lang="tr-TR" sz="1600" dirty="0"/>
          </a:p>
          <a:p>
            <a:pPr algn="just"/>
            <a:r>
              <a:rPr lang="tr-TR" sz="1600" dirty="0"/>
              <a:t> </a:t>
            </a:r>
          </a:p>
          <a:p>
            <a:pPr algn="just"/>
            <a:r>
              <a:rPr lang="tr-TR" sz="1600" dirty="0"/>
              <a:t>Alacak Dosyası Detay </a:t>
            </a:r>
            <a:r>
              <a:rPr lang="tr-TR" sz="1600" dirty="0" err="1"/>
              <a:t>Ekranı'nda</a:t>
            </a:r>
            <a:r>
              <a:rPr lang="tr-TR" sz="1600" dirty="0"/>
              <a:t> alacak dosyanın tahakkuklarına yönelik işlem yapmak için </a:t>
            </a:r>
            <a:r>
              <a:rPr lang="tr-TR" sz="1600" b="1" dirty="0"/>
              <a:t>Tahakkuk Görüntüle</a:t>
            </a:r>
            <a:r>
              <a:rPr lang="tr-TR" sz="1600" dirty="0"/>
              <a:t> alanındaki İşlemler düğmesi kullanılır.</a:t>
            </a:r>
          </a:p>
          <a:p>
            <a:pPr algn="just"/>
            <a:endParaRPr lang="tr-TR" sz="1600" dirty="0"/>
          </a:p>
        </p:txBody>
      </p:sp>
      <p:sp>
        <p:nvSpPr>
          <p:cNvPr id="10" name="Dikdörtgen 9"/>
          <p:cNvSpPr/>
          <p:nvPr/>
        </p:nvSpPr>
        <p:spPr>
          <a:xfrm>
            <a:off x="285720" y="1700808"/>
            <a:ext cx="8607545"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3600" b="1" spc="50" dirty="0" smtClean="0">
                <a:ln w="11430"/>
                <a:solidFill>
                  <a:srgbClr val="FF0000"/>
                </a:solidFill>
                <a:effectLst>
                  <a:outerShdw blurRad="76200" dist="50800" dir="5400000" algn="tl" rotWithShape="0">
                    <a:srgbClr val="000000">
                      <a:alpha val="65000"/>
                    </a:srgbClr>
                  </a:outerShdw>
                </a:effectLst>
              </a:rPr>
              <a:t>GENEL BÜTÇE 2B, İMAR BARIŞI İŞL. Vb.</a:t>
            </a:r>
            <a:endParaRPr lang="tr-TR" sz="3600" b="1" cap="none"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992069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750198"/>
            <a:ext cx="8607546" cy="3559122"/>
          </a:xfrm>
          <a:prstGeom prst="rect">
            <a:avLst/>
          </a:prstGeom>
        </p:spPr>
      </p:pic>
      <p:sp>
        <p:nvSpPr>
          <p:cNvPr id="10" name="Oval 9"/>
          <p:cNvSpPr/>
          <p:nvPr/>
        </p:nvSpPr>
        <p:spPr>
          <a:xfrm>
            <a:off x="3419872" y="5526524"/>
            <a:ext cx="3600400" cy="4227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479874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708920"/>
            <a:ext cx="8607545" cy="3970318"/>
          </a:xfrm>
          <a:prstGeom prst="rect">
            <a:avLst/>
          </a:prstGeom>
          <a:noFill/>
        </p:spPr>
        <p:txBody>
          <a:bodyPr wrap="square" rtlCol="0">
            <a:spAutoFit/>
          </a:bodyPr>
          <a:lstStyle/>
          <a:p>
            <a:pPr algn="just"/>
            <a:r>
              <a:rPr lang="tr-TR" i="1" dirty="0"/>
              <a:t>Tahakkuklara yönelik yapılan işlemler sadece seçili olan tahakkuka yönelik yapılmış olur, alacak dosyasında birden fazla tahakkuk varsa seçili olan dışındaki tahakkuklar yapılan işlemlerden etkilenmez</a:t>
            </a:r>
            <a:r>
              <a:rPr lang="tr-TR" dirty="0"/>
              <a:t>.</a:t>
            </a:r>
          </a:p>
          <a:p>
            <a:pPr algn="just"/>
            <a:r>
              <a:rPr lang="tr-TR" dirty="0"/>
              <a:t> </a:t>
            </a:r>
          </a:p>
          <a:p>
            <a:pPr algn="just"/>
            <a:r>
              <a:rPr lang="tr-TR" dirty="0"/>
              <a:t>Alacak dosyasına yeni eklenen tahakkukların durum bilgisi </a:t>
            </a:r>
            <a:r>
              <a:rPr lang="tr-TR" b="1" dirty="0"/>
              <a:t>Durum </a:t>
            </a:r>
            <a:r>
              <a:rPr lang="tr-TR" dirty="0"/>
              <a:t>sütununda </a:t>
            </a:r>
            <a:r>
              <a:rPr lang="tr-TR" b="1" dirty="0"/>
              <a:t>Yeni</a:t>
            </a:r>
            <a:r>
              <a:rPr lang="tr-TR" dirty="0"/>
              <a:t> olarak görüntülenir. Bir tahakkuk onaylanmak istendiğinde ilgili tahakkuk seçilir ve İşlemler düğmesinde yer alan</a:t>
            </a:r>
            <a:r>
              <a:rPr lang="tr-TR" b="1" dirty="0"/>
              <a:t> Onayla </a:t>
            </a:r>
            <a:r>
              <a:rPr lang="tr-TR" dirty="0"/>
              <a:t>işlemine tıklanır. Açılan pencerede tahakkukun onaylanma tarihi seçilir ve tahakkuklar onaylandığında durum bilgisi </a:t>
            </a:r>
            <a:r>
              <a:rPr lang="tr-TR" b="1" dirty="0"/>
              <a:t>Onaylandı</a:t>
            </a:r>
            <a:r>
              <a:rPr lang="tr-TR" dirty="0"/>
              <a:t> olarak güncellenir.</a:t>
            </a:r>
          </a:p>
          <a:p>
            <a:pPr algn="just"/>
            <a:r>
              <a:rPr lang="tr-TR" i="1" dirty="0"/>
              <a:t>Onaylanan tahakkuklara yönelik muhasebe kaydı Muhasebe İşlemlerinde yer alan ön muhasebe kaydı işlemlerine </a:t>
            </a:r>
            <a:r>
              <a:rPr lang="tr-TR" i="1" dirty="0" err="1"/>
              <a:t>yevmiyeleşmek</a:t>
            </a:r>
            <a:r>
              <a:rPr lang="tr-TR" i="1" dirty="0"/>
              <a:t> üzere iletilir. İlgili muhasebe kaydına ulaşmak için ekranın sağ üstünde görüntülenen </a:t>
            </a:r>
            <a:r>
              <a:rPr lang="tr-TR" i="1" dirty="0" err="1"/>
              <a:t>kısayol</a:t>
            </a:r>
            <a:r>
              <a:rPr lang="tr-TR" i="1" dirty="0"/>
              <a:t> da kullanılabilir</a:t>
            </a:r>
            <a:r>
              <a:rPr lang="tr-TR" dirty="0"/>
              <a:t>.</a:t>
            </a:r>
          </a:p>
          <a:p>
            <a:pPr algn="just"/>
            <a:r>
              <a:rPr lang="tr-TR" i="1" dirty="0"/>
              <a:t> Alacak dosyasına ait tahakkukları onaylarken, onaylanma tarihi geçmişe yönelik seçilebilir.</a:t>
            </a:r>
            <a:endParaRPr lang="tr-TR" dirty="0"/>
          </a:p>
          <a:p>
            <a:pPr algn="just"/>
            <a:endParaRPr lang="tr-TR" dirty="0"/>
          </a:p>
        </p:txBody>
      </p:sp>
    </p:spTree>
    <p:extLst>
      <p:ext uri="{BB962C8B-B14F-4D97-AF65-F5344CB8AC3E}">
        <p14:creationId xmlns:p14="http://schemas.microsoft.com/office/powerpoint/2010/main" val="42323137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636911"/>
            <a:ext cx="8713754" cy="3656515"/>
          </a:xfrm>
          <a:prstGeom prst="rect">
            <a:avLst/>
          </a:prstGeom>
        </p:spPr>
      </p:pic>
      <p:sp>
        <p:nvSpPr>
          <p:cNvPr id="10" name="Oval 9"/>
          <p:cNvSpPr/>
          <p:nvPr/>
        </p:nvSpPr>
        <p:spPr>
          <a:xfrm>
            <a:off x="285720" y="3573016"/>
            <a:ext cx="1621984"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1979712" y="3681028"/>
            <a:ext cx="6885988" cy="369332"/>
          </a:xfrm>
          <a:prstGeom prst="rect">
            <a:avLst/>
          </a:prstGeom>
          <a:noFill/>
        </p:spPr>
        <p:txBody>
          <a:bodyPr wrap="none" rtlCol="0">
            <a:spAutoFit/>
          </a:bodyPr>
          <a:lstStyle/>
          <a:p>
            <a:r>
              <a:rPr lang="tr-TR" b="1" dirty="0" smtClean="0"/>
              <a:t>Aşağı ok yönüne basılınca detay bilgiler açılır ve durum bilgisi seçilir.</a:t>
            </a:r>
            <a:endParaRPr lang="tr-TR" b="1" dirty="0"/>
          </a:p>
        </p:txBody>
      </p:sp>
      <p:sp>
        <p:nvSpPr>
          <p:cNvPr id="12" name="Oval 11"/>
          <p:cNvSpPr/>
          <p:nvPr/>
        </p:nvSpPr>
        <p:spPr>
          <a:xfrm>
            <a:off x="4283968" y="4572000"/>
            <a:ext cx="4581732" cy="95452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954360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467544" y="2492896"/>
            <a:ext cx="8425722" cy="3893374"/>
          </a:xfrm>
          <a:prstGeom prst="rect">
            <a:avLst/>
          </a:prstGeom>
          <a:noFill/>
        </p:spPr>
        <p:txBody>
          <a:bodyPr wrap="square" rtlCol="0">
            <a:spAutoFit/>
          </a:bodyPr>
          <a:lstStyle/>
          <a:p>
            <a:pPr algn="just"/>
            <a:r>
              <a:rPr lang="tr-TR" sz="1900" dirty="0"/>
              <a:t>Tahakkukları iptal etmek için ilgili tahakkuk seçilir ve İşlemler / İ</a:t>
            </a:r>
            <a:r>
              <a:rPr lang="tr-TR" sz="1900" b="1" dirty="0"/>
              <a:t>ptal Et</a:t>
            </a:r>
            <a:r>
              <a:rPr lang="tr-TR" sz="1900" dirty="0"/>
              <a:t> işlemine tıklanır. Açılan pencerede iptalin neden yapıldığına yönelik açıklama bilgisi girilir. Onaylanmış ve üzerinde ödeme (terkin etme veya tahsilat işlemi) yapılmamış tahakkuklara yönelik iptal etme işlemi gerçekleştirilebilir.</a:t>
            </a:r>
          </a:p>
          <a:p>
            <a:pPr algn="just"/>
            <a:r>
              <a:rPr lang="tr-TR" sz="1900" i="1" dirty="0"/>
              <a:t>İptal edilen tahakkuklara yönelik muhasebe kaydı Muhasebe İşlemlerinde yer alan Ön Muhasebe Kaydı </a:t>
            </a:r>
            <a:r>
              <a:rPr lang="tr-TR" sz="1900" i="1" dirty="0" err="1"/>
              <a:t>İşlemleri'ne</a:t>
            </a:r>
            <a:r>
              <a:rPr lang="tr-TR" sz="1900" i="1" dirty="0"/>
              <a:t> </a:t>
            </a:r>
            <a:r>
              <a:rPr lang="tr-TR" sz="1900" i="1" dirty="0" err="1"/>
              <a:t>yevmiyeleşmek</a:t>
            </a:r>
            <a:r>
              <a:rPr lang="tr-TR" sz="1900" i="1" dirty="0"/>
              <a:t> üzere iletilir. İlgili muhasebe kaydına ulaşmak için ekranın sağ üstünde görüntülenen </a:t>
            </a:r>
            <a:r>
              <a:rPr lang="tr-TR" sz="1900" i="1" dirty="0" err="1"/>
              <a:t>kısayol</a:t>
            </a:r>
            <a:r>
              <a:rPr lang="tr-TR" sz="1900" i="1" dirty="0"/>
              <a:t> da kullanılabilir.</a:t>
            </a:r>
            <a:endParaRPr lang="tr-TR" sz="1900" dirty="0"/>
          </a:p>
          <a:p>
            <a:pPr algn="just"/>
            <a:r>
              <a:rPr lang="tr-TR" sz="1900" i="1" dirty="0"/>
              <a:t>İptal edilen tahakkuklara ait muhasebe kaydı </a:t>
            </a:r>
            <a:r>
              <a:rPr lang="tr-TR" sz="1900" i="1" dirty="0" err="1"/>
              <a:t>yevmiyeleştiği</a:t>
            </a:r>
            <a:r>
              <a:rPr lang="tr-TR" sz="1900" i="1" dirty="0"/>
              <a:t>  takdirde, ilgili tahakkuk iptal edildiğinde Sistem otomatik olarak </a:t>
            </a:r>
            <a:r>
              <a:rPr lang="tr-TR" sz="1900" i="1" dirty="0" err="1"/>
              <a:t>yevmiyeleşen</a:t>
            </a:r>
            <a:r>
              <a:rPr lang="tr-TR" sz="1900" i="1" dirty="0"/>
              <a:t> kaydın ters düzeltme kaydını oluşturmaktadır. Ancak, onaylanan tahakkuka ait muhasebe kaydı </a:t>
            </a:r>
            <a:r>
              <a:rPr lang="tr-TR" sz="1900" i="1" dirty="0" err="1"/>
              <a:t>yevmiyeleşmemiş</a:t>
            </a:r>
            <a:r>
              <a:rPr lang="tr-TR" sz="1900" i="1" dirty="0"/>
              <a:t> olarak Ön Muhasebe Kaydı </a:t>
            </a:r>
            <a:r>
              <a:rPr lang="tr-TR" sz="1900" i="1" dirty="0" err="1"/>
              <a:t>İşlemleri'nde</a:t>
            </a:r>
            <a:r>
              <a:rPr lang="tr-TR" sz="1900" i="1" dirty="0"/>
              <a:t> bekliyorsa, ilgili tahakkuk iptal edildiğinde Sistem ilgili muhasebe kaydını siler.</a:t>
            </a:r>
            <a:endParaRPr lang="tr-TR" sz="1900" dirty="0"/>
          </a:p>
          <a:p>
            <a:pPr algn="just"/>
            <a:endParaRPr lang="tr-TR" sz="1900" dirty="0"/>
          </a:p>
        </p:txBody>
      </p:sp>
    </p:spTree>
    <p:extLst>
      <p:ext uri="{BB962C8B-B14F-4D97-AF65-F5344CB8AC3E}">
        <p14:creationId xmlns:p14="http://schemas.microsoft.com/office/powerpoint/2010/main" val="7891894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302860" y="2564904"/>
            <a:ext cx="8607546" cy="923330"/>
          </a:xfrm>
          <a:prstGeom prst="rect">
            <a:avLst/>
          </a:prstGeom>
          <a:noFill/>
        </p:spPr>
        <p:txBody>
          <a:bodyPr wrap="square" rtlCol="0">
            <a:spAutoFit/>
          </a:bodyPr>
          <a:lstStyle/>
          <a:p>
            <a:pPr algn="just"/>
            <a:r>
              <a:rPr lang="tr-TR" dirty="0"/>
              <a:t>Tahakkuk tutarına </a:t>
            </a:r>
            <a:r>
              <a:rPr lang="tr-TR" b="1" dirty="0">
                <a:solidFill>
                  <a:srgbClr val="FF0000"/>
                </a:solidFill>
              </a:rPr>
              <a:t>alınan karar doğrultusunda</a:t>
            </a:r>
            <a:r>
              <a:rPr lang="tr-TR" dirty="0"/>
              <a:t> terkin işlemi yapılır. Tahakkuka yönelik terkin işlemi yapmak için terkin edilecek tahakkuk seçilir, İşlemler / </a:t>
            </a:r>
            <a:r>
              <a:rPr lang="tr-TR" b="1" dirty="0"/>
              <a:t>Terkin Et </a:t>
            </a:r>
            <a:r>
              <a:rPr lang="tr-TR" dirty="0"/>
              <a:t>işlemine tıklanır ve </a:t>
            </a:r>
            <a:r>
              <a:rPr lang="tr-TR" b="1" dirty="0"/>
              <a:t>Terkin İşlemi Penceresi</a:t>
            </a:r>
            <a:r>
              <a:rPr lang="tr-TR" dirty="0"/>
              <a:t> açılır.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3488234"/>
            <a:ext cx="8624686" cy="2611125"/>
          </a:xfrm>
          <a:prstGeom prst="rect">
            <a:avLst/>
          </a:prstGeom>
        </p:spPr>
      </p:pic>
      <p:sp>
        <p:nvSpPr>
          <p:cNvPr id="11" name="Oval 10"/>
          <p:cNvSpPr/>
          <p:nvPr/>
        </p:nvSpPr>
        <p:spPr>
          <a:xfrm>
            <a:off x="107504" y="4077072"/>
            <a:ext cx="872837" cy="3425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Düz Ok Bağlayıcısı 12"/>
          <p:cNvCxnSpPr>
            <a:stCxn id="11" idx="6"/>
          </p:cNvCxnSpPr>
          <p:nvPr/>
        </p:nvCxnSpPr>
        <p:spPr>
          <a:xfrm>
            <a:off x="980341" y="4248336"/>
            <a:ext cx="7192059" cy="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7276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635776"/>
            <a:ext cx="8607546" cy="3529528"/>
          </a:xfrm>
          <a:prstGeom prst="rect">
            <a:avLst/>
          </a:prstGeom>
        </p:spPr>
      </p:pic>
    </p:spTree>
    <p:extLst>
      <p:ext uri="{BB962C8B-B14F-4D97-AF65-F5344CB8AC3E}">
        <p14:creationId xmlns:p14="http://schemas.microsoft.com/office/powerpoint/2010/main" val="7000422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479980"/>
            <a:ext cx="8425722" cy="646331"/>
          </a:xfrm>
          <a:prstGeom prst="rect">
            <a:avLst/>
          </a:prstGeom>
          <a:noFill/>
        </p:spPr>
        <p:txBody>
          <a:bodyPr wrap="square" rtlCol="0">
            <a:spAutoFit/>
          </a:bodyPr>
          <a:lstStyle/>
          <a:p>
            <a:r>
              <a:rPr lang="tr-TR" i="1" dirty="0"/>
              <a:t>Terkin edilen tahakkuklara yönelik muhasebe kaydı, Muhasebe </a:t>
            </a:r>
            <a:r>
              <a:rPr lang="tr-TR" i="1" dirty="0" err="1"/>
              <a:t>İşlemleri'nde</a:t>
            </a:r>
            <a:r>
              <a:rPr lang="tr-TR" i="1" dirty="0"/>
              <a:t> yer alan Ön Muhasebe Kaydı </a:t>
            </a:r>
            <a:r>
              <a:rPr lang="tr-TR" i="1" dirty="0" err="1"/>
              <a:t>işlemleri'ne</a:t>
            </a:r>
            <a:r>
              <a:rPr lang="tr-TR" i="1" dirty="0"/>
              <a:t> </a:t>
            </a:r>
            <a:r>
              <a:rPr lang="tr-TR" i="1" dirty="0" err="1"/>
              <a:t>yevmiyeleşmek</a:t>
            </a:r>
            <a:r>
              <a:rPr lang="tr-TR" i="1" dirty="0"/>
              <a:t> üzere iletilir.</a:t>
            </a:r>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564904"/>
            <a:ext cx="8607546" cy="2592288"/>
          </a:xfrm>
          <a:prstGeom prst="rect">
            <a:avLst/>
          </a:prstGeom>
        </p:spPr>
      </p:pic>
    </p:spTree>
    <p:extLst>
      <p:ext uri="{BB962C8B-B14F-4D97-AF65-F5344CB8AC3E}">
        <p14:creationId xmlns:p14="http://schemas.microsoft.com/office/powerpoint/2010/main" val="35588338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348880"/>
            <a:ext cx="8607546" cy="4034077"/>
          </a:xfrm>
          <a:prstGeom prst="rect">
            <a:avLst/>
          </a:prstGeom>
        </p:spPr>
      </p:pic>
      <p:cxnSp>
        <p:nvCxnSpPr>
          <p:cNvPr id="11" name="Düz Ok Bağlayıcısı 10"/>
          <p:cNvCxnSpPr/>
          <p:nvPr/>
        </p:nvCxnSpPr>
        <p:spPr>
          <a:xfrm flipV="1">
            <a:off x="2267744" y="5341858"/>
            <a:ext cx="5472608" cy="3913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047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3"/>
            <a:ext cx="8229600" cy="852984"/>
          </a:xfrm>
        </p:spPr>
        <p:txBody>
          <a:bodyPr anchor="b">
            <a:normAutofit/>
          </a:bodyPr>
          <a:lstStyle/>
          <a:p>
            <a:r>
              <a:rPr lang="tr-TR" sz="2400" dirty="0">
                <a:solidFill>
                  <a:srgbClr val="FFC000"/>
                </a:solidFill>
              </a:rPr>
              <a:t>BÜTÜNLEŞİK KAMU MALİ YÖNETİMİ VE BİLİŞİM SİSTEMİ</a:t>
            </a:r>
            <a:br>
              <a:rPr lang="tr-TR" sz="2400" dirty="0">
                <a:solidFill>
                  <a:srgbClr val="FFC000"/>
                </a:solidFill>
              </a:rPr>
            </a:br>
            <a:r>
              <a:rPr lang="tr-TR" sz="2400" dirty="0">
                <a:solidFill>
                  <a:srgbClr val="FFC000"/>
                </a:solidFill>
              </a:rPr>
              <a:t>(BKMYBS)</a:t>
            </a:r>
            <a:endParaRPr lang="tr-TR" sz="24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97" y="2220566"/>
            <a:ext cx="4801270" cy="4376785"/>
          </a:xfrm>
          <a:prstGeom prst="rect">
            <a:avLst/>
          </a:prstGeom>
        </p:spPr>
      </p:pic>
      <p:sp>
        <p:nvSpPr>
          <p:cNvPr id="16" name="Metin kutusu 15"/>
          <p:cNvSpPr txBox="1"/>
          <p:nvPr/>
        </p:nvSpPr>
        <p:spPr>
          <a:xfrm>
            <a:off x="5220072" y="3645024"/>
            <a:ext cx="3673194" cy="646331"/>
          </a:xfrm>
          <a:prstGeom prst="rect">
            <a:avLst/>
          </a:prstGeom>
          <a:noFill/>
        </p:spPr>
        <p:txBody>
          <a:bodyPr wrap="square" rtlCol="0">
            <a:spAutoFit/>
          </a:bodyPr>
          <a:lstStyle/>
          <a:p>
            <a:r>
              <a:rPr lang="tr-TR" dirty="0" smtClean="0"/>
              <a:t>VKN (Vergi Kimlik Numarası) veya  Muhasebe Birim adı yazılır.</a:t>
            </a:r>
            <a:endParaRPr lang="tr-TR" dirty="0"/>
          </a:p>
        </p:txBody>
      </p:sp>
      <p:sp>
        <p:nvSpPr>
          <p:cNvPr id="17" name="Sağ Ok 16"/>
          <p:cNvSpPr/>
          <p:nvPr/>
        </p:nvSpPr>
        <p:spPr>
          <a:xfrm>
            <a:off x="4716016" y="3968189"/>
            <a:ext cx="360040" cy="25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p:cNvSpPr txBox="1"/>
          <p:nvPr/>
        </p:nvSpPr>
        <p:spPr>
          <a:xfrm>
            <a:off x="5364088" y="4509120"/>
            <a:ext cx="3168352" cy="646331"/>
          </a:xfrm>
          <a:prstGeom prst="rect">
            <a:avLst/>
          </a:prstGeom>
          <a:noFill/>
        </p:spPr>
        <p:txBody>
          <a:bodyPr wrap="square" rtlCol="0">
            <a:spAutoFit/>
          </a:bodyPr>
          <a:lstStyle/>
          <a:p>
            <a:r>
              <a:rPr lang="tr-TR" dirty="0" smtClean="0"/>
              <a:t>İşlemleri yapılacak olan Kamu İdaresi seçilir</a:t>
            </a:r>
            <a:endParaRPr lang="tr-TR" dirty="0"/>
          </a:p>
        </p:txBody>
      </p:sp>
      <p:sp>
        <p:nvSpPr>
          <p:cNvPr id="21" name="Sağ Ok 20"/>
          <p:cNvSpPr/>
          <p:nvPr/>
        </p:nvSpPr>
        <p:spPr>
          <a:xfrm>
            <a:off x="4716016" y="4581128"/>
            <a:ext cx="360040" cy="251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636912"/>
            <a:ext cx="8607546" cy="4032448"/>
          </a:xfrm>
          <a:prstGeom prst="rect">
            <a:avLst/>
          </a:prstGeom>
        </p:spPr>
      </p:pic>
      <p:sp>
        <p:nvSpPr>
          <p:cNvPr id="10" name="Sağ Ok 9"/>
          <p:cNvSpPr/>
          <p:nvPr/>
        </p:nvSpPr>
        <p:spPr>
          <a:xfrm>
            <a:off x="285720" y="6237312"/>
            <a:ext cx="1261944"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738683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492896"/>
            <a:ext cx="8607546" cy="4162762"/>
          </a:xfrm>
          <a:prstGeom prst="rect">
            <a:avLst/>
          </a:prstGeom>
        </p:spPr>
      </p:pic>
      <p:sp>
        <p:nvSpPr>
          <p:cNvPr id="10" name="Oval 9"/>
          <p:cNvSpPr/>
          <p:nvPr/>
        </p:nvSpPr>
        <p:spPr>
          <a:xfrm>
            <a:off x="4932040" y="3861048"/>
            <a:ext cx="2304256" cy="406152"/>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123580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636912"/>
            <a:ext cx="8607546" cy="4031873"/>
          </a:xfrm>
          <a:prstGeom prst="rect">
            <a:avLst/>
          </a:prstGeom>
          <a:noFill/>
        </p:spPr>
        <p:txBody>
          <a:bodyPr wrap="square" rtlCol="0">
            <a:spAutoFit/>
          </a:bodyPr>
          <a:lstStyle/>
          <a:p>
            <a:pPr algn="just"/>
            <a:r>
              <a:rPr lang="tr-TR" sz="3200" dirty="0"/>
              <a:t>Tahakkuklara yönelik güncelleme yapılabilmektedir. </a:t>
            </a:r>
            <a:r>
              <a:rPr lang="tr-TR" sz="3200" b="1" dirty="0">
                <a:solidFill>
                  <a:srgbClr val="FF0000"/>
                </a:solidFill>
              </a:rPr>
              <a:t>Yeni</a:t>
            </a:r>
            <a:r>
              <a:rPr lang="tr-TR" sz="3200" dirty="0"/>
              <a:t> durumundaki tahakkuklar güncellenmek istendiğinde tahakkukun tüm bilgileri güncellenebilir. Onaylanmış tahakkuka yönelik güncelleme yapmak için Alacak Dosyası Detayları </a:t>
            </a:r>
            <a:r>
              <a:rPr lang="tr-TR" sz="3200" dirty="0" err="1"/>
              <a:t>Ekranı'nda</a:t>
            </a:r>
            <a:r>
              <a:rPr lang="tr-TR" sz="3200" dirty="0"/>
              <a:t> ilgili tahakkuk seçilir, İşlemler / </a:t>
            </a:r>
            <a:r>
              <a:rPr lang="tr-TR" sz="3200" b="1" dirty="0"/>
              <a:t>Tahakkuk Güncelle</a:t>
            </a:r>
            <a:r>
              <a:rPr lang="tr-TR" sz="3200" dirty="0"/>
              <a:t> işlemine tıklanır ve </a:t>
            </a:r>
            <a:r>
              <a:rPr lang="tr-TR" sz="3200" b="1" dirty="0"/>
              <a:t>Tahakkuk Güncelle Ekranı</a:t>
            </a:r>
            <a:r>
              <a:rPr lang="tr-TR" sz="3200" dirty="0"/>
              <a:t> görüntülenir.</a:t>
            </a:r>
          </a:p>
        </p:txBody>
      </p:sp>
    </p:spTree>
    <p:extLst>
      <p:ext uri="{BB962C8B-B14F-4D97-AF65-F5344CB8AC3E}">
        <p14:creationId xmlns:p14="http://schemas.microsoft.com/office/powerpoint/2010/main" val="33912380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579562"/>
            <a:ext cx="8607546" cy="3984875"/>
          </a:xfrm>
          <a:prstGeom prst="rect">
            <a:avLst/>
          </a:prstGeom>
        </p:spPr>
      </p:pic>
    </p:spTree>
    <p:extLst>
      <p:ext uri="{BB962C8B-B14F-4D97-AF65-F5344CB8AC3E}">
        <p14:creationId xmlns:p14="http://schemas.microsoft.com/office/powerpoint/2010/main" val="4927395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348880"/>
            <a:ext cx="8607545" cy="4493538"/>
          </a:xfrm>
          <a:prstGeom prst="rect">
            <a:avLst/>
          </a:prstGeom>
          <a:noFill/>
        </p:spPr>
        <p:txBody>
          <a:bodyPr wrap="square" rtlCol="0">
            <a:spAutoFit/>
          </a:bodyPr>
          <a:lstStyle/>
          <a:p>
            <a:pPr algn="just"/>
            <a:r>
              <a:rPr lang="tr-TR" sz="2200" dirty="0"/>
              <a:t>Tahakkuk Güncelle </a:t>
            </a:r>
            <a:r>
              <a:rPr lang="tr-TR" sz="2200" dirty="0" err="1"/>
              <a:t>Ekranı'nda</a:t>
            </a:r>
            <a:r>
              <a:rPr lang="tr-TR" sz="2200" dirty="0"/>
              <a:t> tahakkuka yönelik taksitlendirme yapmak için sağ üst köşede yer alan </a:t>
            </a:r>
            <a:r>
              <a:rPr lang="tr-TR" sz="2200" dirty="0" smtClean="0"/>
              <a:t>                     </a:t>
            </a:r>
            <a:r>
              <a:rPr lang="tr-TR" sz="2200" b="1" dirty="0"/>
              <a:t> </a:t>
            </a:r>
            <a:r>
              <a:rPr lang="tr-TR" sz="2200" dirty="0"/>
              <a:t>düğmesine tıklanır ve ilgili </a:t>
            </a:r>
            <a:r>
              <a:rPr lang="tr-TR" sz="2200" dirty="0" err="1"/>
              <a:t>Ekran'ın</a:t>
            </a:r>
            <a:r>
              <a:rPr lang="tr-TR" sz="2200" dirty="0"/>
              <a:t> en altında </a:t>
            </a:r>
            <a:r>
              <a:rPr lang="tr-TR" sz="2200" b="1" dirty="0"/>
              <a:t>Taksit Detayı</a:t>
            </a:r>
            <a:r>
              <a:rPr lang="tr-TR" sz="2200" dirty="0"/>
              <a:t> alanı görüntülenir. Taksit Detayı alanındaki Ekle düğmesi taksit adeti kadar tıklanır ve taksit adetlerinin vade tarihi ile tutar bilgileri eklenen satırlara girilir. Eklenen taksit satırlarına yönelik silme işlemi yapılabilir.</a:t>
            </a:r>
          </a:p>
          <a:p>
            <a:pPr algn="just"/>
            <a:r>
              <a:rPr lang="tr-TR" sz="2200" i="1" dirty="0"/>
              <a:t> Taksitlendirme işlemi ayrıca Alacak İşlemleri / Tahakkuk </a:t>
            </a:r>
            <a:r>
              <a:rPr lang="tr-TR" sz="2200" i="1" dirty="0" err="1"/>
              <a:t>İşlemleri'nde</a:t>
            </a:r>
            <a:r>
              <a:rPr lang="tr-TR" sz="2200" i="1" dirty="0"/>
              <a:t> yapılmaktadır. Tahakkuk </a:t>
            </a:r>
            <a:r>
              <a:rPr lang="tr-TR" sz="2200" i="1" dirty="0" err="1"/>
              <a:t>İşlemleri'nde</a:t>
            </a:r>
            <a:r>
              <a:rPr lang="tr-TR" sz="2200" i="1" dirty="0"/>
              <a:t> yapılan taksitlendirmede girilen taksit adedi ve seçilen taksit başlangıç tarihine göre taksit tarihleri otomatik Sistem tarafından belirlenir. Bu yöntemle yapılmak istenen taksitlendirme Tahakkuk İşlemleri başlığında detaylı bir şekilde </a:t>
            </a:r>
            <a:r>
              <a:rPr lang="tr-TR" sz="2200" i="1" dirty="0" smtClean="0"/>
              <a:t>anlatılacaktır.</a:t>
            </a:r>
            <a:endParaRPr lang="tr-TR" sz="2200" dirty="0"/>
          </a:p>
          <a:p>
            <a:endParaRPr lang="tr-TR" sz="2200" dirty="0"/>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1" y="2780928"/>
            <a:ext cx="1728192" cy="360040"/>
          </a:xfrm>
          <a:prstGeom prst="rect">
            <a:avLst/>
          </a:prstGeom>
        </p:spPr>
      </p:pic>
    </p:spTree>
    <p:extLst>
      <p:ext uri="{BB962C8B-B14F-4D97-AF65-F5344CB8AC3E}">
        <p14:creationId xmlns:p14="http://schemas.microsoft.com/office/powerpoint/2010/main" val="7089026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420888"/>
            <a:ext cx="8607546" cy="4154984"/>
          </a:xfrm>
          <a:prstGeom prst="rect">
            <a:avLst/>
          </a:prstGeom>
          <a:noFill/>
        </p:spPr>
        <p:txBody>
          <a:bodyPr wrap="square" rtlCol="0">
            <a:spAutoFit/>
          </a:bodyPr>
          <a:lstStyle/>
          <a:p>
            <a:pPr algn="just"/>
            <a:r>
              <a:rPr lang="tr-TR" sz="2400" dirty="0"/>
              <a:t>Tahakkukun faizini bilgi amaçlı hesaplamak için Faiz Başlangıç Tarihi alanından hesaplamanın hangi tarihe göre yapılacağı seçilir ve </a:t>
            </a:r>
            <a:r>
              <a:rPr lang="tr-TR" sz="2400" b="1" dirty="0"/>
              <a:t> </a:t>
            </a:r>
            <a:r>
              <a:rPr lang="tr-TR" sz="2400" b="1" dirty="0" smtClean="0"/>
              <a:t>                              </a:t>
            </a:r>
            <a:r>
              <a:rPr lang="tr-TR" sz="2400" dirty="0" smtClean="0"/>
              <a:t>düğmesine </a:t>
            </a:r>
            <a:r>
              <a:rPr lang="tr-TR" sz="2400" dirty="0"/>
              <a:t>tıklanır. Faiz hesaplanırken, seçilen faiz başlangıç tarihinden hesaplamanın yapıldığı günün tarihine kadar olan faiz tutarı hesaplanır. </a:t>
            </a:r>
            <a:r>
              <a:rPr lang="tr-TR" sz="2400" dirty="0" err="1"/>
              <a:t>Ekran'da</a:t>
            </a:r>
            <a:r>
              <a:rPr lang="tr-TR" sz="2400" dirty="0"/>
              <a:t> hesaplanan faizin sonucu</a:t>
            </a:r>
            <a:r>
              <a:rPr lang="tr-TR" sz="2400" b="1" dirty="0"/>
              <a:t> Bugün İtibari İle</a:t>
            </a:r>
            <a:r>
              <a:rPr lang="tr-TR" sz="2400" dirty="0"/>
              <a:t> alanındaki </a:t>
            </a:r>
            <a:r>
              <a:rPr lang="tr-TR" sz="2400" b="1" dirty="0"/>
              <a:t>Toplam Borç</a:t>
            </a:r>
            <a:r>
              <a:rPr lang="tr-TR" sz="2400" dirty="0"/>
              <a:t> ve </a:t>
            </a:r>
            <a:r>
              <a:rPr lang="tr-TR" sz="2400" b="1" dirty="0"/>
              <a:t>Kalan Borç</a:t>
            </a:r>
            <a:r>
              <a:rPr lang="tr-TR" sz="2400" dirty="0"/>
              <a:t> alanlarında görüntülenir.</a:t>
            </a:r>
          </a:p>
          <a:p>
            <a:pPr algn="just"/>
            <a:r>
              <a:rPr lang="tr-TR" sz="2400" dirty="0"/>
              <a:t>Faizli veya faizsiz tahakkukun bugün itibari ile toplam borç, kalan borç ve ödenen borç tutarları Bugün İtibari İle alanında görüntülenir.</a:t>
            </a:r>
          </a:p>
          <a:p>
            <a:pPr algn="just"/>
            <a:endParaRPr lang="tr-TR" sz="2400" dirty="0"/>
          </a:p>
        </p:txBody>
      </p:sp>
      <p:pic>
        <p:nvPicPr>
          <p:cNvPr id="11" name="Resim 10"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341" y="3267056"/>
            <a:ext cx="1647444" cy="342799"/>
          </a:xfrm>
          <a:prstGeom prst="rect">
            <a:avLst/>
          </a:prstGeom>
        </p:spPr>
      </p:pic>
    </p:spTree>
    <p:extLst>
      <p:ext uri="{BB962C8B-B14F-4D97-AF65-F5344CB8AC3E}">
        <p14:creationId xmlns:p14="http://schemas.microsoft.com/office/powerpoint/2010/main" val="21247106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420888"/>
            <a:ext cx="8607546" cy="4104456"/>
          </a:xfrm>
          <a:prstGeom prst="rect">
            <a:avLst/>
          </a:prstGeom>
        </p:spPr>
      </p:pic>
    </p:spTree>
    <p:extLst>
      <p:ext uri="{BB962C8B-B14F-4D97-AF65-F5344CB8AC3E}">
        <p14:creationId xmlns:p14="http://schemas.microsoft.com/office/powerpoint/2010/main" val="713045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276872"/>
            <a:ext cx="8607546" cy="4093428"/>
          </a:xfrm>
          <a:prstGeom prst="rect">
            <a:avLst/>
          </a:prstGeom>
          <a:noFill/>
        </p:spPr>
        <p:txBody>
          <a:bodyPr wrap="square" rtlCol="0">
            <a:spAutoFit/>
          </a:bodyPr>
          <a:lstStyle/>
          <a:p>
            <a:pPr algn="just"/>
            <a:r>
              <a:rPr lang="tr-TR" sz="2600" b="1" dirty="0"/>
              <a:t>Tahakkuk Kalemleri</a:t>
            </a:r>
            <a:r>
              <a:rPr lang="tr-TR" sz="2600" dirty="0"/>
              <a:t> alanında tahakkukun kalem türü adı, borç hesap kodu, alacak hesap kodu ve borç bilgileri görüntülenir. Tahakkuka birden fazla tahakkuk kalem türleri eklenebilir ve bu kalem türleri satırlar halinde görüntülenir. Tahakkuk kalemlerine verilen dış sistem dosya numaralarını görmek için Detay Göster düğmesine tıklanır. Tahakkuka yönelik ek borç eklemek veya var olan tutarı azaltmak için Tahakkuk Kalemleri alanından ilgili kalem türü seçilir, </a:t>
            </a:r>
            <a:r>
              <a:rPr lang="tr-TR" sz="2600" b="1" dirty="0"/>
              <a:t> </a:t>
            </a:r>
            <a:r>
              <a:rPr lang="tr-TR" sz="2600" b="1" dirty="0" smtClean="0"/>
              <a:t>                   </a:t>
            </a:r>
            <a:r>
              <a:rPr lang="tr-TR" sz="2600" dirty="0" smtClean="0"/>
              <a:t>düğmesine </a:t>
            </a:r>
            <a:r>
              <a:rPr lang="tr-TR" sz="2600" dirty="0"/>
              <a:t>tıklanır ve</a:t>
            </a:r>
            <a:r>
              <a:rPr lang="tr-TR" sz="2600" b="1" dirty="0"/>
              <a:t> Tahakkuk Kalemlerini Güncelle Penceresi</a:t>
            </a:r>
            <a:r>
              <a:rPr lang="tr-TR" sz="2600" dirty="0"/>
              <a:t> açılır.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962" y="5526524"/>
            <a:ext cx="2032942" cy="432048"/>
          </a:xfrm>
          <a:prstGeom prst="rect">
            <a:avLst/>
          </a:prstGeom>
        </p:spPr>
      </p:pic>
    </p:spTree>
    <p:extLst>
      <p:ext uri="{BB962C8B-B14F-4D97-AF65-F5344CB8AC3E}">
        <p14:creationId xmlns:p14="http://schemas.microsoft.com/office/powerpoint/2010/main" val="24249490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709" y="2492896"/>
            <a:ext cx="8713754" cy="1296144"/>
          </a:xfrm>
          <a:prstGeom prst="rect">
            <a:avLst/>
          </a:prstGeom>
        </p:spPr>
      </p:pic>
      <p:sp>
        <p:nvSpPr>
          <p:cNvPr id="10" name="Oval 9"/>
          <p:cNvSpPr/>
          <p:nvPr/>
        </p:nvSpPr>
        <p:spPr>
          <a:xfrm>
            <a:off x="285720" y="2708920"/>
            <a:ext cx="469856" cy="79208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Düz Ok Bağlayıcısı 11"/>
          <p:cNvCxnSpPr/>
          <p:nvPr/>
        </p:nvCxnSpPr>
        <p:spPr>
          <a:xfrm flipV="1">
            <a:off x="755576" y="2708920"/>
            <a:ext cx="7120065" cy="57606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Resim 12"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3933056"/>
            <a:ext cx="8607546" cy="2808312"/>
          </a:xfrm>
          <a:prstGeom prst="rect">
            <a:avLst/>
          </a:prstGeom>
        </p:spPr>
      </p:pic>
    </p:spTree>
    <p:extLst>
      <p:ext uri="{BB962C8B-B14F-4D97-AF65-F5344CB8AC3E}">
        <p14:creationId xmlns:p14="http://schemas.microsoft.com/office/powerpoint/2010/main" val="30171665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564904"/>
            <a:ext cx="8607545" cy="4216539"/>
          </a:xfrm>
          <a:prstGeom prst="rect">
            <a:avLst/>
          </a:prstGeom>
          <a:noFill/>
        </p:spPr>
        <p:txBody>
          <a:bodyPr wrap="square" rtlCol="0">
            <a:spAutoFit/>
          </a:bodyPr>
          <a:lstStyle/>
          <a:p>
            <a:pPr algn="just"/>
            <a:r>
              <a:rPr lang="tr-TR" sz="2000" dirty="0"/>
              <a:t>Tahakkuk Kalemleri Güncelle </a:t>
            </a:r>
            <a:r>
              <a:rPr lang="tr-TR" sz="2000" dirty="0" err="1"/>
              <a:t>Penceresi'nde</a:t>
            </a:r>
            <a:r>
              <a:rPr lang="tr-TR" sz="2000" dirty="0"/>
              <a:t> tutar ve dış sistem dosya </a:t>
            </a:r>
            <a:r>
              <a:rPr lang="tr-TR" sz="2000" dirty="0" err="1"/>
              <a:t>no</a:t>
            </a:r>
            <a:r>
              <a:rPr lang="tr-TR" sz="2000" dirty="0"/>
              <a:t> bilgileri güncellenebilir. Değiştirilmek istenen tutarı var olan tutar bilgisinin üzerine ekleyerek veya azaltarak Tutar alanına girilir. Örneğin, 100 TL olan tutara 50 TL ek borç eklemek için tutar alanına 150 girilir ve Güncelle düğmesine tıklanır.</a:t>
            </a:r>
          </a:p>
          <a:p>
            <a:pPr algn="just"/>
            <a:r>
              <a:rPr lang="tr-TR" sz="2000" i="1" dirty="0"/>
              <a:t> Tahakkuk onaylanmadıysa, tahakkuk kalemleri alanında yeni bir tahakkuk kalem türü eklenebilir ve eklenen tahakkuk kalem türü silinebilir.</a:t>
            </a:r>
            <a:endParaRPr lang="tr-TR" sz="2000" dirty="0"/>
          </a:p>
          <a:p>
            <a:pPr algn="just"/>
            <a:r>
              <a:rPr lang="tr-TR" sz="2000" dirty="0"/>
              <a:t> </a:t>
            </a:r>
          </a:p>
          <a:p>
            <a:pPr algn="just"/>
            <a:r>
              <a:rPr lang="tr-TR" sz="2000" dirty="0"/>
              <a:t>Tahakkuk Güncelle </a:t>
            </a:r>
            <a:r>
              <a:rPr lang="tr-TR" sz="2000" dirty="0" err="1"/>
              <a:t>Ekranı'nda</a:t>
            </a:r>
            <a:r>
              <a:rPr lang="tr-TR" sz="2000" dirty="0"/>
              <a:t> gerekli güncellemeler yapıldıktan sonra </a:t>
            </a:r>
            <a:r>
              <a:rPr lang="tr-TR" sz="2000" dirty="0" smtClean="0"/>
              <a:t>      </a:t>
            </a:r>
            <a:r>
              <a:rPr lang="tr-TR" sz="2000" b="1" dirty="0"/>
              <a:t> </a:t>
            </a:r>
            <a:r>
              <a:rPr lang="tr-TR" sz="2000" b="1" dirty="0" smtClean="0"/>
              <a:t>               </a:t>
            </a:r>
            <a:r>
              <a:rPr lang="tr-TR" sz="2000" dirty="0" smtClean="0"/>
              <a:t>düğmesine </a:t>
            </a:r>
            <a:r>
              <a:rPr lang="tr-TR" sz="2000" dirty="0"/>
              <a:t>tıklanır. Yapılan güncellemelerden vazgeçmek için </a:t>
            </a:r>
            <a:r>
              <a:rPr lang="tr-TR" sz="2000" dirty="0" smtClean="0"/>
              <a:t>          </a:t>
            </a:r>
          </a:p>
          <a:p>
            <a:pPr algn="just"/>
            <a:r>
              <a:rPr lang="tr-TR" sz="2000" dirty="0" smtClean="0"/>
              <a:t> </a:t>
            </a:r>
            <a:r>
              <a:rPr lang="tr-TR" sz="2800" b="1" dirty="0" smtClean="0">
                <a:solidFill>
                  <a:srgbClr val="FF0000"/>
                </a:solidFill>
              </a:rPr>
              <a:t>X</a:t>
            </a:r>
            <a:r>
              <a:rPr lang="tr-TR" sz="2000" dirty="0" smtClean="0"/>
              <a:t>  (KAPAT)</a:t>
            </a:r>
            <a:r>
              <a:rPr lang="tr-TR" sz="2000" dirty="0"/>
              <a:t> düğmesi kullanılabilir.</a:t>
            </a:r>
          </a:p>
          <a:p>
            <a:pPr algn="just"/>
            <a:endParaRPr lang="tr-TR" sz="2000" dirty="0"/>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6338" y="5381987"/>
            <a:ext cx="1235422" cy="348307"/>
          </a:xfrm>
          <a:prstGeom prst="rect">
            <a:avLst/>
          </a:prstGeom>
        </p:spPr>
      </p:pic>
    </p:spTree>
    <p:extLst>
      <p:ext uri="{BB962C8B-B14F-4D97-AF65-F5344CB8AC3E}">
        <p14:creationId xmlns:p14="http://schemas.microsoft.com/office/powerpoint/2010/main" val="1184521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3"/>
            <a:ext cx="8229600" cy="852984"/>
          </a:xfrm>
        </p:spPr>
        <p:txBody>
          <a:bodyPr anchor="b">
            <a:normAutofit/>
          </a:bodyPr>
          <a:lstStyle/>
          <a:p>
            <a:r>
              <a:rPr lang="tr-TR" sz="2400" dirty="0">
                <a:solidFill>
                  <a:srgbClr val="FFC000"/>
                </a:solidFill>
              </a:rPr>
              <a:t>BÜTÜNLEŞİK KAMU MALİ YÖNETİMİ VE BİLİŞİM SİSTEMİ</a:t>
            </a:r>
            <a:br>
              <a:rPr lang="tr-TR" sz="2400" dirty="0">
                <a:solidFill>
                  <a:srgbClr val="FFC000"/>
                </a:solidFill>
              </a:rPr>
            </a:br>
            <a:r>
              <a:rPr lang="tr-TR" sz="2400" dirty="0">
                <a:solidFill>
                  <a:srgbClr val="FFC000"/>
                </a:solidFill>
              </a:rPr>
              <a:t>(BKMYBS)</a:t>
            </a:r>
            <a:endParaRPr lang="tr-TR" sz="24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564904"/>
            <a:ext cx="8607546" cy="4079672"/>
          </a:xfrm>
          <a:prstGeom prst="rect">
            <a:avLst/>
          </a:prstGeom>
        </p:spPr>
      </p:pic>
      <p:sp>
        <p:nvSpPr>
          <p:cNvPr id="6" name="Oval 5"/>
          <p:cNvSpPr/>
          <p:nvPr/>
        </p:nvSpPr>
        <p:spPr>
          <a:xfrm>
            <a:off x="5652120" y="5085184"/>
            <a:ext cx="1008112" cy="57606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6516216" y="5085184"/>
            <a:ext cx="34180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6948264" y="4604740"/>
            <a:ext cx="1800200" cy="1477328"/>
          </a:xfrm>
          <a:prstGeom prst="rect">
            <a:avLst/>
          </a:prstGeom>
          <a:noFill/>
        </p:spPr>
        <p:txBody>
          <a:bodyPr wrap="square" rtlCol="0">
            <a:spAutoFit/>
          </a:bodyPr>
          <a:lstStyle/>
          <a:p>
            <a:r>
              <a:rPr lang="tr-TR" dirty="0" smtClean="0">
                <a:solidFill>
                  <a:schemeClr val="bg1"/>
                </a:solidFill>
              </a:rPr>
              <a:t>VERİLER SEÇİLEREK «KAYDET» BUTONUNA BASILIR.</a:t>
            </a:r>
            <a:endParaRPr lang="tr-TR" dirty="0">
              <a:solidFill>
                <a:schemeClr val="bg1"/>
              </a:solidFill>
            </a:endParaRPr>
          </a:p>
        </p:txBody>
      </p:sp>
    </p:spTree>
    <p:extLst>
      <p:ext uri="{BB962C8B-B14F-4D97-AF65-F5344CB8AC3E}">
        <p14:creationId xmlns:p14="http://schemas.microsoft.com/office/powerpoint/2010/main" val="18476633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420888"/>
            <a:ext cx="8607546" cy="3985706"/>
          </a:xfrm>
          <a:prstGeom prst="rect">
            <a:avLst/>
          </a:prstGeom>
          <a:noFill/>
        </p:spPr>
        <p:txBody>
          <a:bodyPr wrap="square" rtlCol="0">
            <a:spAutoFit/>
          </a:bodyPr>
          <a:lstStyle/>
          <a:p>
            <a:pPr algn="just"/>
            <a:r>
              <a:rPr lang="tr-TR" sz="2300" i="1" dirty="0"/>
              <a:t>Tahakkuk Güncelle </a:t>
            </a:r>
            <a:r>
              <a:rPr lang="tr-TR" sz="2300" i="1" dirty="0" err="1"/>
              <a:t>Ekranı'nda</a:t>
            </a:r>
            <a:r>
              <a:rPr lang="tr-TR" sz="2300" i="1" dirty="0"/>
              <a:t>, faizi olmayan tahakkuka herhangi bir ödeme yapılmadıysa Faiz Tipi alanından faiz verilebilir. Ayrıca faizli tahakkuka ödeme yapılmadıysa faiz tipi değiştirilebilir.</a:t>
            </a:r>
            <a:endParaRPr lang="tr-TR" sz="2300" dirty="0"/>
          </a:p>
          <a:p>
            <a:pPr algn="just"/>
            <a:r>
              <a:rPr lang="tr-TR" sz="2300" i="1" dirty="0"/>
              <a:t> Tahakkuk Güncelle </a:t>
            </a:r>
            <a:r>
              <a:rPr lang="tr-TR" sz="2300" i="1" dirty="0" err="1"/>
              <a:t>Ekranı'nda</a:t>
            </a:r>
            <a:r>
              <a:rPr lang="tr-TR" sz="2300" i="1" dirty="0"/>
              <a:t>, ilgili tahakkuka herhangi bir ödeme yapılmadıysa </a:t>
            </a:r>
            <a:r>
              <a:rPr lang="tr-TR" sz="2300" b="1" i="1" dirty="0"/>
              <a:t>Gecikme Faizi Tipi </a:t>
            </a:r>
            <a:r>
              <a:rPr lang="tr-TR" sz="2300" i="1" dirty="0"/>
              <a:t>alanından gecikme faizi verilebilir. Ayrıca gecikme faizli tahakkuka ödeme yapılmadıysa gecikme faizi tipi değiştirilebilir.</a:t>
            </a:r>
            <a:endParaRPr lang="tr-TR" sz="2300" dirty="0"/>
          </a:p>
          <a:p>
            <a:pPr algn="just"/>
            <a:r>
              <a:rPr lang="tr-TR" sz="2300" i="1" dirty="0"/>
              <a:t> Tahakkukun tutar bilgisi azaltıldığında veya arttırıldığında güncellenen tahakkuka</a:t>
            </a:r>
            <a:r>
              <a:rPr lang="tr-TR" sz="2300" dirty="0"/>
              <a:t> yönelik muhasebe kaydı, Muhasebe İşlemleri / Ön Muhasebe Kaydı </a:t>
            </a:r>
            <a:r>
              <a:rPr lang="tr-TR" sz="2300" dirty="0" err="1"/>
              <a:t>İşlemleri'ne</a:t>
            </a:r>
            <a:r>
              <a:rPr lang="tr-TR" sz="2300" dirty="0"/>
              <a:t> </a:t>
            </a:r>
            <a:r>
              <a:rPr lang="tr-TR" sz="2300" dirty="0" err="1"/>
              <a:t>yevmiyeleşmek</a:t>
            </a:r>
            <a:r>
              <a:rPr lang="tr-TR" sz="2300" dirty="0"/>
              <a:t> üzere iletilir.</a:t>
            </a:r>
          </a:p>
          <a:p>
            <a:pPr algn="just"/>
            <a:endParaRPr lang="tr-TR" sz="2300" dirty="0"/>
          </a:p>
        </p:txBody>
      </p:sp>
    </p:spTree>
    <p:extLst>
      <p:ext uri="{BB962C8B-B14F-4D97-AF65-F5344CB8AC3E}">
        <p14:creationId xmlns:p14="http://schemas.microsoft.com/office/powerpoint/2010/main" val="23639369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348880"/>
            <a:ext cx="8607545" cy="923330"/>
          </a:xfrm>
          <a:prstGeom prst="rect">
            <a:avLst/>
          </a:prstGeom>
          <a:noFill/>
        </p:spPr>
        <p:txBody>
          <a:bodyPr wrap="square" rtlCol="0">
            <a:spAutoFit/>
          </a:bodyPr>
          <a:lstStyle/>
          <a:p>
            <a:pPr algn="just"/>
            <a:r>
              <a:rPr lang="tr-TR" dirty="0"/>
              <a:t>Alacak Dosyası Detayları </a:t>
            </a:r>
            <a:r>
              <a:rPr lang="tr-TR" dirty="0" err="1"/>
              <a:t>Ekranı'nda</a:t>
            </a:r>
            <a:r>
              <a:rPr lang="tr-TR" dirty="0"/>
              <a:t> tahakkukun borçlularını güncellemek için Tahakkuk Görüntüle alanından ilgili tahakkuk seçilir, İşlemler / </a:t>
            </a:r>
            <a:r>
              <a:rPr lang="tr-TR" b="1" dirty="0"/>
              <a:t>Tahakkuk Borçluları Güncelle</a:t>
            </a:r>
            <a:r>
              <a:rPr lang="tr-TR" dirty="0"/>
              <a:t> işlemine tıklanır ve </a:t>
            </a:r>
            <a:r>
              <a:rPr lang="tr-TR" b="1" dirty="0"/>
              <a:t>Tahakkukun Borçlularını Güncelle Ekranı</a:t>
            </a:r>
            <a:r>
              <a:rPr lang="tr-TR" dirty="0"/>
              <a:t> görüntülenir.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3281090"/>
            <a:ext cx="8607546" cy="3028230"/>
          </a:xfrm>
          <a:prstGeom prst="rect">
            <a:avLst/>
          </a:prstGeom>
        </p:spPr>
      </p:pic>
    </p:spTree>
    <p:extLst>
      <p:ext uri="{BB962C8B-B14F-4D97-AF65-F5344CB8AC3E}">
        <p14:creationId xmlns:p14="http://schemas.microsoft.com/office/powerpoint/2010/main" val="20626170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348880"/>
            <a:ext cx="8607546" cy="3539430"/>
          </a:xfrm>
          <a:prstGeom prst="rect">
            <a:avLst/>
          </a:prstGeom>
          <a:noFill/>
        </p:spPr>
        <p:txBody>
          <a:bodyPr wrap="square" rtlCol="0">
            <a:spAutoFit/>
          </a:bodyPr>
          <a:lstStyle/>
          <a:p>
            <a:pPr algn="just"/>
            <a:r>
              <a:rPr lang="tr-TR" sz="2800" dirty="0"/>
              <a:t>Tahakkukun Borçlularını Güncelle </a:t>
            </a:r>
            <a:r>
              <a:rPr lang="tr-TR" sz="2800" dirty="0" err="1"/>
              <a:t>Ekranı'nda</a:t>
            </a:r>
            <a:r>
              <a:rPr lang="tr-TR" sz="2800" dirty="0"/>
              <a:t> gerekli güncellemeler yapıldıktan sonra </a:t>
            </a:r>
            <a:r>
              <a:rPr lang="tr-TR" sz="2800" b="1" dirty="0">
                <a:solidFill>
                  <a:srgbClr val="FF0000"/>
                </a:solidFill>
              </a:rPr>
              <a:t>Güncelle</a:t>
            </a:r>
            <a:r>
              <a:rPr lang="tr-TR" sz="2800" dirty="0"/>
              <a:t> düğmesine tıklanır.</a:t>
            </a:r>
          </a:p>
          <a:p>
            <a:pPr algn="just"/>
            <a:r>
              <a:rPr lang="tr-TR" sz="2800" i="1" dirty="0"/>
              <a:t> Tahakkukun borçlularına yönelik benzer işlemler Alacak İşlemleri / Borçlu </a:t>
            </a:r>
            <a:r>
              <a:rPr lang="tr-TR" sz="2800" i="1" dirty="0" err="1"/>
              <a:t>İşlemleri'nde</a:t>
            </a:r>
            <a:r>
              <a:rPr lang="tr-TR" sz="2800" i="1" dirty="0"/>
              <a:t> yapılmaktadır ve borçlulara yönelik yapılan işlemler Borçlu İşlemleri başlığında detaylı bir şekilde </a:t>
            </a:r>
            <a:r>
              <a:rPr lang="tr-TR" sz="2800" i="1" dirty="0" smtClean="0"/>
              <a:t>anlatılacaktır.</a:t>
            </a:r>
            <a:endParaRPr lang="tr-TR" sz="2800" dirty="0"/>
          </a:p>
          <a:p>
            <a:pPr algn="just"/>
            <a:endParaRPr lang="tr-TR" sz="2800" dirty="0"/>
          </a:p>
        </p:txBody>
      </p:sp>
    </p:spTree>
    <p:extLst>
      <p:ext uri="{BB962C8B-B14F-4D97-AF65-F5344CB8AC3E}">
        <p14:creationId xmlns:p14="http://schemas.microsoft.com/office/powerpoint/2010/main" val="29740153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420888"/>
            <a:ext cx="8607546" cy="923330"/>
          </a:xfrm>
          <a:prstGeom prst="rect">
            <a:avLst/>
          </a:prstGeom>
          <a:noFill/>
        </p:spPr>
        <p:txBody>
          <a:bodyPr wrap="square" rtlCol="0">
            <a:spAutoFit/>
          </a:bodyPr>
          <a:lstStyle/>
          <a:p>
            <a:pPr algn="just"/>
            <a:r>
              <a:rPr lang="tr-TR" dirty="0"/>
              <a:t>Alacak Dosyası Detayları </a:t>
            </a:r>
            <a:r>
              <a:rPr lang="tr-TR" dirty="0" err="1"/>
              <a:t>Ekranı'nda</a:t>
            </a:r>
            <a:r>
              <a:rPr lang="tr-TR" dirty="0"/>
              <a:t> alacak dosyasının tahakkukunu emanetten ödemek için ilgili tahakkuk seçilir, İşlemler /</a:t>
            </a:r>
            <a:r>
              <a:rPr lang="tr-TR" b="1" dirty="0"/>
              <a:t> </a:t>
            </a:r>
            <a:r>
              <a:rPr lang="tr-TR" b="1" dirty="0" smtClean="0"/>
              <a:t>Mahsup </a:t>
            </a:r>
            <a:r>
              <a:rPr lang="tr-TR" b="1" dirty="0"/>
              <a:t>Et</a:t>
            </a:r>
            <a:r>
              <a:rPr lang="tr-TR" dirty="0"/>
              <a:t> işlemine tıklanır ve </a:t>
            </a:r>
            <a:r>
              <a:rPr lang="tr-TR" b="1" dirty="0" smtClean="0"/>
              <a:t>Emanet </a:t>
            </a:r>
            <a:r>
              <a:rPr lang="tr-TR" b="1" dirty="0" smtClean="0"/>
              <a:t>Detayı Ekranı</a:t>
            </a:r>
            <a:r>
              <a:rPr lang="tr-TR" dirty="0"/>
              <a:t> görüntülenir.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3429000"/>
            <a:ext cx="8607546" cy="3240360"/>
          </a:xfrm>
          <a:prstGeom prst="rect">
            <a:avLst/>
          </a:prstGeom>
        </p:spPr>
      </p:pic>
    </p:spTree>
    <p:extLst>
      <p:ext uri="{BB962C8B-B14F-4D97-AF65-F5344CB8AC3E}">
        <p14:creationId xmlns:p14="http://schemas.microsoft.com/office/powerpoint/2010/main" val="8376273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420888"/>
            <a:ext cx="8607546" cy="3970318"/>
          </a:xfrm>
          <a:prstGeom prst="rect">
            <a:avLst/>
          </a:prstGeom>
          <a:noFill/>
        </p:spPr>
        <p:txBody>
          <a:bodyPr wrap="square" rtlCol="0">
            <a:spAutoFit/>
          </a:bodyPr>
          <a:lstStyle/>
          <a:p>
            <a:pPr algn="just"/>
            <a:r>
              <a:rPr lang="tr-TR" sz="2800" dirty="0"/>
              <a:t>Emanetten Öde </a:t>
            </a:r>
            <a:r>
              <a:rPr lang="tr-TR" sz="2800" dirty="0" err="1"/>
              <a:t>Ekranı'nda</a:t>
            </a:r>
            <a:r>
              <a:rPr lang="tr-TR" sz="2800" dirty="0"/>
              <a:t> tahakkuk borçlusuna ya da borçlularına ait emanet hesabı varsa </a:t>
            </a:r>
            <a:r>
              <a:rPr lang="tr-TR" sz="2800" b="1" dirty="0"/>
              <a:t>Emanet Listesi</a:t>
            </a:r>
            <a:r>
              <a:rPr lang="tr-TR" sz="2800" dirty="0"/>
              <a:t> alanındaki satırda görüntülenir ve ilgili satır seçilerek </a:t>
            </a:r>
            <a:r>
              <a:rPr lang="tr-TR" sz="2800" b="1" dirty="0"/>
              <a:t> </a:t>
            </a:r>
            <a:r>
              <a:rPr lang="tr-TR" sz="2800" b="1" dirty="0" smtClean="0"/>
              <a:t>Mahsup Et </a:t>
            </a:r>
            <a:r>
              <a:rPr lang="tr-TR" sz="2800" dirty="0" smtClean="0"/>
              <a:t>düğmesine </a:t>
            </a:r>
            <a:r>
              <a:rPr lang="tr-TR" sz="2800" dirty="0"/>
              <a:t>tıklanır.</a:t>
            </a:r>
          </a:p>
          <a:p>
            <a:pPr algn="just"/>
            <a:r>
              <a:rPr lang="tr-TR" sz="2800" i="1" dirty="0"/>
              <a:t> </a:t>
            </a:r>
            <a:r>
              <a:rPr lang="tr-TR" sz="2800" b="1" i="1" dirty="0">
                <a:solidFill>
                  <a:srgbClr val="FF0000"/>
                </a:solidFill>
              </a:rPr>
              <a:t>Emanetten Mahsup Et </a:t>
            </a:r>
            <a:r>
              <a:rPr lang="tr-TR" sz="2800" b="1" i="1" dirty="0" err="1">
                <a:solidFill>
                  <a:srgbClr val="FF0000"/>
                </a:solidFill>
              </a:rPr>
              <a:t>Ekranı'ndaki</a:t>
            </a:r>
            <a:r>
              <a:rPr lang="tr-TR" sz="2800" b="1" i="1" dirty="0">
                <a:solidFill>
                  <a:srgbClr val="FF0000"/>
                </a:solidFill>
              </a:rPr>
              <a:t> emanet listesi boş geliyorsa tahakkuk borçlusu ya da borçlularına ait emanet kaydı yok demektir ve ilgili tahakkuka yönelik emanetten ödeme yapılamaz.</a:t>
            </a:r>
            <a:endParaRPr lang="tr-TR" sz="2800" b="1" dirty="0">
              <a:solidFill>
                <a:srgbClr val="FF0000"/>
              </a:solidFill>
            </a:endParaRPr>
          </a:p>
          <a:p>
            <a:pPr algn="just"/>
            <a:endParaRPr lang="tr-TR" sz="2800" dirty="0"/>
          </a:p>
        </p:txBody>
      </p:sp>
    </p:spTree>
    <p:extLst>
      <p:ext uri="{BB962C8B-B14F-4D97-AF65-F5344CB8AC3E}">
        <p14:creationId xmlns:p14="http://schemas.microsoft.com/office/powerpoint/2010/main" val="30694644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492896"/>
            <a:ext cx="8607546" cy="4154984"/>
          </a:xfrm>
          <a:prstGeom prst="rect">
            <a:avLst/>
          </a:prstGeom>
          <a:noFill/>
        </p:spPr>
        <p:txBody>
          <a:bodyPr wrap="square" rtlCol="0">
            <a:spAutoFit/>
          </a:bodyPr>
          <a:lstStyle/>
          <a:p>
            <a:pPr algn="just"/>
            <a:r>
              <a:rPr lang="tr-TR" sz="2400" i="1" dirty="0"/>
              <a:t>Alacak Dosyası Detay </a:t>
            </a:r>
            <a:r>
              <a:rPr lang="tr-TR" sz="2400" i="1" dirty="0" err="1"/>
              <a:t>Ekranı'nda</a:t>
            </a:r>
            <a:r>
              <a:rPr lang="tr-TR" sz="2400" i="1" dirty="0"/>
              <a:t> alacak dosyasının tahakkuklarına yönelik İşlemler düğmesinden yapılan işlemler, Alacak İşlemleri / Tahakkuk </a:t>
            </a:r>
            <a:r>
              <a:rPr lang="tr-TR" sz="2400" i="1" dirty="0" err="1"/>
              <a:t>İşlemleri'nde</a:t>
            </a:r>
            <a:r>
              <a:rPr lang="tr-TR" sz="2400" i="1" dirty="0"/>
              <a:t> de yapılabilir.</a:t>
            </a:r>
            <a:endParaRPr lang="tr-TR" sz="2400" dirty="0"/>
          </a:p>
          <a:p>
            <a:pPr algn="just"/>
            <a:r>
              <a:rPr lang="tr-TR" sz="2400" dirty="0"/>
              <a:t> </a:t>
            </a:r>
          </a:p>
          <a:p>
            <a:pPr algn="just"/>
            <a:r>
              <a:rPr lang="tr-TR" sz="2400" dirty="0"/>
              <a:t>Alacak dosyasına yönelik geçmişte yapılan işlemlere ulaşmak için Alacak Dosyası Detayları </a:t>
            </a:r>
            <a:r>
              <a:rPr lang="tr-TR" sz="2400" dirty="0" err="1"/>
              <a:t>Ekranı'nda</a:t>
            </a:r>
            <a:r>
              <a:rPr lang="tr-TR" sz="2400" dirty="0"/>
              <a:t> yer alan</a:t>
            </a:r>
            <a:r>
              <a:rPr lang="tr-TR" sz="2400" b="1" dirty="0"/>
              <a:t> İşlem Geçmişini Göster</a:t>
            </a:r>
            <a:r>
              <a:rPr lang="tr-TR" sz="2400" dirty="0"/>
              <a:t> bağlantısına tıklanır ve </a:t>
            </a:r>
            <a:r>
              <a:rPr lang="tr-TR" sz="2400" dirty="0" err="1"/>
              <a:t>Ekran'da</a:t>
            </a:r>
            <a:r>
              <a:rPr lang="tr-TR" sz="2400" b="1" dirty="0"/>
              <a:t> İşlem Geçmişi</a:t>
            </a:r>
            <a:r>
              <a:rPr lang="tr-TR" sz="2400" dirty="0"/>
              <a:t> alanı görüntülenir. İşlem Geçmişi alanında alacak dosyasına yönelik işlem yapan kişinin bilgisi, T.C. kimlik numarası, işlemi yaptığı tarih, işlem detayı ve işlem tipi bilgileri yer alır.</a:t>
            </a:r>
          </a:p>
          <a:p>
            <a:pPr algn="just"/>
            <a:endParaRPr lang="tr-TR" sz="2400" dirty="0"/>
          </a:p>
        </p:txBody>
      </p:sp>
    </p:spTree>
    <p:extLst>
      <p:ext uri="{BB962C8B-B14F-4D97-AF65-F5344CB8AC3E}">
        <p14:creationId xmlns:p14="http://schemas.microsoft.com/office/powerpoint/2010/main" val="4439852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564904"/>
            <a:ext cx="8607546" cy="3785652"/>
          </a:xfrm>
          <a:prstGeom prst="rect">
            <a:avLst/>
          </a:prstGeom>
          <a:noFill/>
        </p:spPr>
        <p:txBody>
          <a:bodyPr wrap="square" rtlCol="0">
            <a:spAutoFit/>
          </a:bodyPr>
          <a:lstStyle/>
          <a:p>
            <a:pPr algn="just"/>
            <a:r>
              <a:rPr lang="tr-TR" sz="4000" b="1" i="1" dirty="0">
                <a:solidFill>
                  <a:srgbClr val="FF0000"/>
                </a:solidFill>
              </a:rPr>
              <a:t>Alacak dosyasına yeni eklenen nafaka tahakkukları Alacak Dosyası </a:t>
            </a:r>
            <a:r>
              <a:rPr lang="tr-TR" sz="4000" b="1" i="1" dirty="0" err="1">
                <a:solidFill>
                  <a:srgbClr val="FF0000"/>
                </a:solidFill>
              </a:rPr>
              <a:t>İşlemleri'nde</a:t>
            </a:r>
            <a:r>
              <a:rPr lang="tr-TR" sz="4000" b="1" i="1" dirty="0">
                <a:solidFill>
                  <a:srgbClr val="FF0000"/>
                </a:solidFill>
              </a:rPr>
              <a:t> onaylanacağı gibi Görev İşlemleri / Takip Edilmesi Gereken Nafaka </a:t>
            </a:r>
            <a:r>
              <a:rPr lang="tr-TR" sz="4000" b="1" i="1" dirty="0" err="1">
                <a:solidFill>
                  <a:srgbClr val="FF0000"/>
                </a:solidFill>
              </a:rPr>
              <a:t>Tahakkukları'nda</a:t>
            </a:r>
            <a:r>
              <a:rPr lang="tr-TR" sz="4000" b="1" i="1" dirty="0">
                <a:solidFill>
                  <a:srgbClr val="FF0000"/>
                </a:solidFill>
              </a:rPr>
              <a:t> da onaylanabilmektedir.</a:t>
            </a:r>
            <a:endParaRPr lang="tr-TR" sz="4000" b="1" dirty="0">
              <a:solidFill>
                <a:srgbClr val="FF0000"/>
              </a:solidFill>
            </a:endParaRPr>
          </a:p>
        </p:txBody>
      </p:sp>
    </p:spTree>
    <p:extLst>
      <p:ext uri="{BB962C8B-B14F-4D97-AF65-F5344CB8AC3E}">
        <p14:creationId xmlns:p14="http://schemas.microsoft.com/office/powerpoint/2010/main" val="1945810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Alacak Dosyası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564904"/>
            <a:ext cx="8607546" cy="2308324"/>
          </a:xfrm>
          <a:prstGeom prst="rect">
            <a:avLst/>
          </a:prstGeom>
          <a:noFill/>
        </p:spPr>
        <p:txBody>
          <a:bodyPr wrap="square" rtlCol="0">
            <a:spAutoFit/>
          </a:bodyPr>
          <a:lstStyle/>
          <a:p>
            <a:pPr algn="just"/>
            <a:r>
              <a:rPr lang="tr-TR" sz="3600" b="1" i="1" dirty="0">
                <a:solidFill>
                  <a:srgbClr val="FF0000"/>
                </a:solidFill>
              </a:rPr>
              <a:t>Avans türünde bir tahakkuk bilgisine sahip alacak dosyası manuel eklenemez, Ödeme </a:t>
            </a:r>
            <a:r>
              <a:rPr lang="tr-TR" sz="3600" b="1" i="1" dirty="0" err="1">
                <a:solidFill>
                  <a:srgbClr val="FF0000"/>
                </a:solidFill>
              </a:rPr>
              <a:t>İşlemleri'nden</a:t>
            </a:r>
            <a:r>
              <a:rPr lang="tr-TR" sz="3600" b="1" i="1" dirty="0">
                <a:solidFill>
                  <a:srgbClr val="FF0000"/>
                </a:solidFill>
              </a:rPr>
              <a:t> ilgili kayıt gelir ve Alacak Dosyası Sorgula </a:t>
            </a:r>
            <a:r>
              <a:rPr lang="tr-TR" sz="3600" b="1" i="1" dirty="0" err="1">
                <a:solidFill>
                  <a:srgbClr val="FF0000"/>
                </a:solidFill>
              </a:rPr>
              <a:t>Ekranı'ndan</a:t>
            </a:r>
            <a:r>
              <a:rPr lang="tr-TR" sz="3600" b="1" i="1" dirty="0">
                <a:solidFill>
                  <a:srgbClr val="FF0000"/>
                </a:solidFill>
              </a:rPr>
              <a:t> sorgulanır.</a:t>
            </a:r>
            <a:endParaRPr lang="tr-TR" sz="3600" b="1" dirty="0">
              <a:solidFill>
                <a:srgbClr val="FF0000"/>
              </a:solidFill>
            </a:endParaRPr>
          </a:p>
        </p:txBody>
      </p:sp>
    </p:spTree>
    <p:extLst>
      <p:ext uri="{BB962C8B-B14F-4D97-AF65-F5344CB8AC3E}">
        <p14:creationId xmlns:p14="http://schemas.microsoft.com/office/powerpoint/2010/main" val="32921153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Tahakkuk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564904"/>
            <a:ext cx="8607547" cy="923330"/>
          </a:xfrm>
          <a:prstGeom prst="rect">
            <a:avLst/>
          </a:prstGeom>
          <a:noFill/>
        </p:spPr>
        <p:txBody>
          <a:bodyPr wrap="square" rtlCol="0">
            <a:spAutoFit/>
          </a:bodyPr>
          <a:lstStyle/>
          <a:p>
            <a:pPr algn="just"/>
            <a:r>
              <a:rPr lang="tr-TR" dirty="0"/>
              <a:t>Alacak dosyasına ait tahakkuklara yönelik işlem yapmak için ana menüde yer alan </a:t>
            </a:r>
            <a:r>
              <a:rPr lang="tr-TR" b="1" dirty="0"/>
              <a:t>Alacak İşlemleri</a:t>
            </a:r>
            <a:r>
              <a:rPr lang="tr-TR" dirty="0"/>
              <a:t> / </a:t>
            </a:r>
            <a:r>
              <a:rPr lang="tr-TR" b="1" dirty="0"/>
              <a:t>Tahakkuk İşlemleri</a:t>
            </a:r>
            <a:r>
              <a:rPr lang="tr-TR" dirty="0"/>
              <a:t> seçilir ve </a:t>
            </a:r>
            <a:r>
              <a:rPr lang="tr-TR" b="1" dirty="0"/>
              <a:t>Tahakkuk İşlemleri Ekranı</a:t>
            </a:r>
            <a:r>
              <a:rPr lang="tr-TR" dirty="0"/>
              <a:t> görüntülenir.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3488234"/>
            <a:ext cx="8607546" cy="3181126"/>
          </a:xfrm>
          <a:prstGeom prst="rect">
            <a:avLst/>
          </a:prstGeom>
        </p:spPr>
      </p:pic>
    </p:spTree>
    <p:extLst>
      <p:ext uri="{BB962C8B-B14F-4D97-AF65-F5344CB8AC3E}">
        <p14:creationId xmlns:p14="http://schemas.microsoft.com/office/powerpoint/2010/main" val="29694551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Tahakkuk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708920"/>
            <a:ext cx="8607545" cy="1754326"/>
          </a:xfrm>
          <a:prstGeom prst="rect">
            <a:avLst/>
          </a:prstGeom>
          <a:noFill/>
        </p:spPr>
        <p:txBody>
          <a:bodyPr wrap="square" rtlCol="0">
            <a:spAutoFit/>
          </a:bodyPr>
          <a:lstStyle/>
          <a:p>
            <a:pPr algn="just"/>
            <a:r>
              <a:rPr lang="tr-TR" dirty="0"/>
              <a:t>Alacak Dosyası Detay Ekranında alacak dosyasının tahakkuklarına yönelik işlem yapılırken Tahakkuk </a:t>
            </a:r>
            <a:r>
              <a:rPr lang="tr-TR" dirty="0" err="1"/>
              <a:t>İşlemleri'nde</a:t>
            </a:r>
            <a:r>
              <a:rPr lang="tr-TR" dirty="0"/>
              <a:t> doğrudan tahakkuklara işlem yapılabilmektedir. Tahakkuk İşlemleri </a:t>
            </a:r>
            <a:r>
              <a:rPr lang="tr-TR" dirty="0" err="1"/>
              <a:t>Ekranı’nda</a:t>
            </a:r>
            <a:r>
              <a:rPr lang="tr-TR" dirty="0"/>
              <a:t> sorgulama alanları kullanılarak istenen tahakkuka ulaşılır ya da doğrudan Sorgula düğmesine tıklanarak tüm tahakkuklara ulaşılır. Sorgulanan tahakkukun detayına ulaşmak için Sonuçlar tablosunda yer alan </a:t>
            </a:r>
            <a:r>
              <a:rPr lang="tr-TR" b="1" dirty="0"/>
              <a:t>Tahakkuk No</a:t>
            </a:r>
            <a:r>
              <a:rPr lang="tr-TR" dirty="0"/>
              <a:t> alanındaki bağlantıya tıklanır ve </a:t>
            </a:r>
            <a:r>
              <a:rPr lang="tr-TR" b="1" dirty="0"/>
              <a:t>Tahakkuk Detayı Ekranı</a:t>
            </a:r>
            <a:r>
              <a:rPr lang="tr-TR" dirty="0"/>
              <a:t> görüntülenir.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4572000"/>
            <a:ext cx="8607546" cy="1665312"/>
          </a:xfrm>
          <a:prstGeom prst="rect">
            <a:avLst/>
          </a:prstGeom>
        </p:spPr>
      </p:pic>
      <p:sp>
        <p:nvSpPr>
          <p:cNvPr id="11" name="Aşağı Ok 10"/>
          <p:cNvSpPr/>
          <p:nvPr/>
        </p:nvSpPr>
        <p:spPr>
          <a:xfrm>
            <a:off x="467544" y="4463246"/>
            <a:ext cx="184731" cy="54993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23997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3"/>
            <a:ext cx="8229600" cy="852984"/>
          </a:xfrm>
        </p:spPr>
        <p:txBody>
          <a:bodyPr anchor="b">
            <a:normAutofit/>
          </a:bodyPr>
          <a:lstStyle/>
          <a:p>
            <a:r>
              <a:rPr lang="tr-TR" sz="2400" dirty="0">
                <a:solidFill>
                  <a:srgbClr val="FFC000"/>
                </a:solidFill>
              </a:rPr>
              <a:t>BÜTÜNLEŞİK KAMU MALİ YÖNETİMİ VE BİLİŞİM SİSTEMİ</a:t>
            </a:r>
            <a:br>
              <a:rPr lang="tr-TR" sz="2400" dirty="0">
                <a:solidFill>
                  <a:srgbClr val="FFC000"/>
                </a:solidFill>
              </a:rPr>
            </a:br>
            <a:r>
              <a:rPr lang="tr-TR" sz="2400" dirty="0">
                <a:solidFill>
                  <a:srgbClr val="FFC000"/>
                </a:solidFill>
              </a:rPr>
              <a:t>(BKMYBS)</a:t>
            </a:r>
            <a:endParaRPr lang="tr-TR" sz="24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152" y="2708920"/>
            <a:ext cx="8607546" cy="4083085"/>
          </a:xfrm>
          <a:prstGeom prst="rect">
            <a:avLst/>
          </a:prstGeom>
        </p:spPr>
      </p:pic>
      <p:sp>
        <p:nvSpPr>
          <p:cNvPr id="6" name="Metin kutusu 5"/>
          <p:cNvSpPr txBox="1"/>
          <p:nvPr/>
        </p:nvSpPr>
        <p:spPr>
          <a:xfrm>
            <a:off x="467544" y="5661248"/>
            <a:ext cx="8352928" cy="646331"/>
          </a:xfrm>
          <a:prstGeom prst="rect">
            <a:avLst/>
          </a:prstGeom>
          <a:noFill/>
        </p:spPr>
        <p:txBody>
          <a:bodyPr wrap="square" rtlCol="0">
            <a:spAutoFit/>
          </a:bodyPr>
          <a:lstStyle/>
          <a:p>
            <a:r>
              <a:rPr lang="tr-TR" dirty="0" smtClean="0">
                <a:solidFill>
                  <a:schemeClr val="bg1"/>
                </a:solidFill>
              </a:rPr>
              <a:t>GENEL MÜDÜRLÜĞÜMÜZCE KULLANICILARI YÖNENDİRME AMAÇLI GÜNCEL DUYURULAR PENCERESİ </a:t>
            </a:r>
            <a:endParaRPr lang="tr-TR" dirty="0">
              <a:solidFill>
                <a:schemeClr val="bg1"/>
              </a:solidFill>
            </a:endParaRPr>
          </a:p>
        </p:txBody>
      </p:sp>
      <p:sp>
        <p:nvSpPr>
          <p:cNvPr id="8" name="Aşağı Ok 7"/>
          <p:cNvSpPr/>
          <p:nvPr/>
        </p:nvSpPr>
        <p:spPr>
          <a:xfrm>
            <a:off x="3995936" y="5157192"/>
            <a:ext cx="288032" cy="50405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6732240" y="3284984"/>
            <a:ext cx="576064" cy="50405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1907704" y="2564904"/>
            <a:ext cx="4320480" cy="72008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5004048" y="1700808"/>
            <a:ext cx="3816424" cy="646331"/>
          </a:xfrm>
          <a:prstGeom prst="rect">
            <a:avLst/>
          </a:prstGeom>
          <a:noFill/>
        </p:spPr>
        <p:txBody>
          <a:bodyPr wrap="square" rtlCol="0">
            <a:spAutoFit/>
          </a:bodyPr>
          <a:lstStyle/>
          <a:p>
            <a:r>
              <a:rPr lang="tr-TR" dirty="0" smtClean="0">
                <a:solidFill>
                  <a:srgbClr val="FFFF00"/>
                </a:solidFill>
              </a:rPr>
              <a:t>Üzerinde işlem yapılacak Muhasebe  Birimi ve Kamu İdaresi </a:t>
            </a:r>
            <a:endParaRPr lang="tr-TR" dirty="0">
              <a:solidFill>
                <a:srgbClr val="FFFF00"/>
              </a:solidFill>
            </a:endParaRPr>
          </a:p>
        </p:txBody>
      </p:sp>
      <p:sp>
        <p:nvSpPr>
          <p:cNvPr id="13" name="Oval 12"/>
          <p:cNvSpPr/>
          <p:nvPr/>
        </p:nvSpPr>
        <p:spPr>
          <a:xfrm>
            <a:off x="107504" y="2708920"/>
            <a:ext cx="576064" cy="43204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Bükülü Ok 13"/>
          <p:cNvSpPr/>
          <p:nvPr/>
        </p:nvSpPr>
        <p:spPr>
          <a:xfrm>
            <a:off x="272152" y="2132856"/>
            <a:ext cx="555432" cy="576064"/>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Metin kutusu 14"/>
          <p:cNvSpPr txBox="1"/>
          <p:nvPr/>
        </p:nvSpPr>
        <p:spPr>
          <a:xfrm>
            <a:off x="923248" y="2023973"/>
            <a:ext cx="1503427" cy="369332"/>
          </a:xfrm>
          <a:prstGeom prst="rect">
            <a:avLst/>
          </a:prstGeom>
          <a:noFill/>
        </p:spPr>
        <p:txBody>
          <a:bodyPr wrap="square" rtlCol="0">
            <a:spAutoFit/>
          </a:bodyPr>
          <a:lstStyle/>
          <a:p>
            <a:r>
              <a:rPr lang="tr-TR" b="1" dirty="0" smtClean="0">
                <a:solidFill>
                  <a:srgbClr val="FF0000"/>
                </a:solidFill>
              </a:rPr>
              <a:t>MENÜ SEÇİM</a:t>
            </a:r>
            <a:endParaRPr lang="tr-TR" b="1" dirty="0">
              <a:solidFill>
                <a:srgbClr val="FF0000"/>
              </a:solidFill>
            </a:endParaRPr>
          </a:p>
        </p:txBody>
      </p:sp>
      <p:sp>
        <p:nvSpPr>
          <p:cNvPr id="16" name="Metin kutusu 15"/>
          <p:cNvSpPr txBox="1"/>
          <p:nvPr/>
        </p:nvSpPr>
        <p:spPr>
          <a:xfrm>
            <a:off x="7596336" y="3429000"/>
            <a:ext cx="1224136" cy="523220"/>
          </a:xfrm>
          <a:prstGeom prst="rect">
            <a:avLst/>
          </a:prstGeom>
          <a:noFill/>
        </p:spPr>
        <p:txBody>
          <a:bodyPr wrap="square" rtlCol="0">
            <a:spAutoFit/>
          </a:bodyPr>
          <a:lstStyle/>
          <a:p>
            <a:r>
              <a:rPr lang="tr-TR" sz="1400" dirty="0" smtClean="0">
                <a:solidFill>
                  <a:srgbClr val="FF0000"/>
                </a:solidFill>
              </a:rPr>
              <a:t>DUYURU KAPAT.</a:t>
            </a:r>
            <a:endParaRPr lang="tr-TR" sz="1400" dirty="0">
              <a:solidFill>
                <a:srgbClr val="FF0000"/>
              </a:solidFill>
            </a:endParaRPr>
          </a:p>
        </p:txBody>
      </p:sp>
      <p:cxnSp>
        <p:nvCxnSpPr>
          <p:cNvPr id="18" name="Eğri Bağlayıcı 17"/>
          <p:cNvCxnSpPr/>
          <p:nvPr/>
        </p:nvCxnSpPr>
        <p:spPr>
          <a:xfrm>
            <a:off x="7308304" y="3537012"/>
            <a:ext cx="288032" cy="12700"/>
          </a:xfrm>
          <a:prstGeom prst="curvedConnector3">
            <a:avLst>
              <a:gd name="adj1" fmla="val 50000"/>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Bükülü Ok 21"/>
          <p:cNvSpPr/>
          <p:nvPr/>
        </p:nvSpPr>
        <p:spPr>
          <a:xfrm>
            <a:off x="4067944" y="1916832"/>
            <a:ext cx="936104" cy="648072"/>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6776587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Tahakkuk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12" name="Resim 1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494466"/>
            <a:ext cx="8607546" cy="4155068"/>
          </a:xfrm>
          <a:prstGeom prst="rect">
            <a:avLst/>
          </a:prstGeom>
        </p:spPr>
      </p:pic>
    </p:spTree>
    <p:extLst>
      <p:ext uri="{BB962C8B-B14F-4D97-AF65-F5344CB8AC3E}">
        <p14:creationId xmlns:p14="http://schemas.microsoft.com/office/powerpoint/2010/main" val="20624929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Tahakkuk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276872"/>
            <a:ext cx="8607546" cy="1754326"/>
          </a:xfrm>
          <a:prstGeom prst="rect">
            <a:avLst/>
          </a:prstGeom>
          <a:noFill/>
        </p:spPr>
        <p:txBody>
          <a:bodyPr wrap="square" rtlCol="0">
            <a:spAutoFit/>
          </a:bodyPr>
          <a:lstStyle/>
          <a:p>
            <a:pPr algn="just"/>
            <a:r>
              <a:rPr lang="tr-TR" dirty="0"/>
              <a:t>Tahakkuk Detayı </a:t>
            </a:r>
            <a:r>
              <a:rPr lang="tr-TR" dirty="0" err="1"/>
              <a:t>Ekranı'ndaki</a:t>
            </a:r>
            <a:r>
              <a:rPr lang="tr-TR" dirty="0"/>
              <a:t> </a:t>
            </a:r>
            <a:r>
              <a:rPr lang="tr-TR" b="1" dirty="0"/>
              <a:t>Alacak Dosyası</a:t>
            </a:r>
            <a:r>
              <a:rPr lang="tr-TR" dirty="0"/>
              <a:t> alanında, ilgili tahakkukun hangi alacak dosyasında yer aldığını gösteren</a:t>
            </a:r>
            <a:r>
              <a:rPr lang="tr-TR" b="1" dirty="0"/>
              <a:t> </a:t>
            </a:r>
            <a:r>
              <a:rPr lang="tr-TR" dirty="0"/>
              <a:t>alacak</a:t>
            </a:r>
            <a:r>
              <a:rPr lang="tr-TR" b="1" dirty="0"/>
              <a:t> </a:t>
            </a:r>
            <a:r>
              <a:rPr lang="tr-TR" dirty="0"/>
              <a:t>dosyasının </a:t>
            </a:r>
            <a:r>
              <a:rPr lang="tr-TR" dirty="0" err="1"/>
              <a:t>no</a:t>
            </a:r>
            <a:r>
              <a:rPr lang="tr-TR" dirty="0"/>
              <a:t> bilgisi görüntülenir. </a:t>
            </a:r>
            <a:r>
              <a:rPr lang="tr-TR" dirty="0" err="1"/>
              <a:t>Ekran'da</a:t>
            </a:r>
            <a:r>
              <a:rPr lang="tr-TR" dirty="0"/>
              <a:t> tahakkukun borçlu veya borçluların bilgisi</a:t>
            </a:r>
            <a:r>
              <a:rPr lang="tr-TR" b="1" dirty="0"/>
              <a:t> Borçlu Listesi</a:t>
            </a:r>
            <a:r>
              <a:rPr lang="tr-TR" dirty="0"/>
              <a:t> alanında yer alır. Tahakkukun bugün itibari ile toplam, ödenen ve kalan borç tutar bilgisi </a:t>
            </a:r>
            <a:r>
              <a:rPr lang="tr-TR" b="1" dirty="0"/>
              <a:t>Bugün İtibari İle</a:t>
            </a:r>
            <a:r>
              <a:rPr lang="tr-TR" dirty="0"/>
              <a:t> alanında görüntülenir. Tahakkuka yönelik daha önceden yapılan ödeme varsa </a:t>
            </a:r>
            <a:r>
              <a:rPr lang="tr-TR" dirty="0" err="1"/>
              <a:t>Ekran'da</a:t>
            </a:r>
            <a:r>
              <a:rPr lang="tr-TR" dirty="0"/>
              <a:t> </a:t>
            </a:r>
            <a:r>
              <a:rPr lang="tr-TR" b="1" dirty="0"/>
              <a:t>Mahsup Detayı</a:t>
            </a:r>
            <a:r>
              <a:rPr lang="tr-TR" dirty="0"/>
              <a:t> alanı görüntülenir.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4267200"/>
            <a:ext cx="8607546" cy="2042120"/>
          </a:xfrm>
          <a:prstGeom prst="rect">
            <a:avLst/>
          </a:prstGeom>
        </p:spPr>
      </p:pic>
    </p:spTree>
    <p:extLst>
      <p:ext uri="{BB962C8B-B14F-4D97-AF65-F5344CB8AC3E}">
        <p14:creationId xmlns:p14="http://schemas.microsoft.com/office/powerpoint/2010/main" val="25558612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Tahakkuk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564904"/>
            <a:ext cx="8607546" cy="3416320"/>
          </a:xfrm>
          <a:prstGeom prst="rect">
            <a:avLst/>
          </a:prstGeom>
          <a:noFill/>
        </p:spPr>
        <p:txBody>
          <a:bodyPr wrap="square" rtlCol="0">
            <a:spAutoFit/>
          </a:bodyPr>
          <a:lstStyle/>
          <a:p>
            <a:pPr algn="just"/>
            <a:r>
              <a:rPr lang="tr-TR" sz="2400" dirty="0"/>
              <a:t>Mahsup Detayı alanında tahakkuka yapılan mahsuplar satırlar halinde görüntülenir. İlişkili Kayıt Türü alanında tahakkuka yapılan mahsupların hangi yöntemle yapıldığı yer alır. Ayrıca Mahsup Detayı alanında mahsup tarihi ve tutar bilgileri yer alır. Tutarın ana para ve faiz bilgisini görmek için ilgili satırdaki Detay düğmesine tıklanır. Tahakkuka terkin ve emanet yöntemiyle mahsup işlemi yapıldığında ilgili mahsubun iptal işlemi yapılabilir. Mahsubu iptal etmek için ilgili satır seçilir, </a:t>
            </a:r>
            <a:r>
              <a:rPr lang="tr-TR" sz="2400" b="1" dirty="0"/>
              <a:t> </a:t>
            </a:r>
            <a:r>
              <a:rPr lang="tr-TR" sz="2400" b="1" dirty="0" smtClean="0"/>
              <a:t>                  </a:t>
            </a:r>
            <a:r>
              <a:rPr lang="tr-TR" sz="2400" dirty="0" smtClean="0"/>
              <a:t>düğmesine </a:t>
            </a:r>
            <a:r>
              <a:rPr lang="tr-TR" sz="2400" dirty="0"/>
              <a:t>tıklanır ve açılan pencerede neden iptal edildiğine dair açıklama bilgisi girilir.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5208489"/>
            <a:ext cx="1296143" cy="346851"/>
          </a:xfrm>
          <a:prstGeom prst="rect">
            <a:avLst/>
          </a:prstGeom>
        </p:spPr>
      </p:pic>
    </p:spTree>
    <p:extLst>
      <p:ext uri="{BB962C8B-B14F-4D97-AF65-F5344CB8AC3E}">
        <p14:creationId xmlns:p14="http://schemas.microsoft.com/office/powerpoint/2010/main" val="17309470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Tahakkuk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636912"/>
            <a:ext cx="8607546" cy="4031873"/>
          </a:xfrm>
          <a:prstGeom prst="rect">
            <a:avLst/>
          </a:prstGeom>
          <a:noFill/>
        </p:spPr>
        <p:txBody>
          <a:bodyPr wrap="square" rtlCol="0">
            <a:spAutoFit/>
          </a:bodyPr>
          <a:lstStyle/>
          <a:p>
            <a:pPr algn="just"/>
            <a:r>
              <a:rPr lang="tr-TR" sz="3200" b="1" i="1" dirty="0" smtClean="0">
                <a:solidFill>
                  <a:srgbClr val="FF0000"/>
                </a:solidFill>
              </a:rPr>
              <a:t>	Tahakkuk </a:t>
            </a:r>
            <a:r>
              <a:rPr lang="tr-TR" sz="3200" b="1" i="1" dirty="0">
                <a:solidFill>
                  <a:srgbClr val="FF0000"/>
                </a:solidFill>
              </a:rPr>
              <a:t>ödeme kesintisi yöntemiyle mahsup edildiğinde ilgili mahsubun iptal işlemi </a:t>
            </a:r>
            <a:r>
              <a:rPr lang="tr-TR" sz="3200" b="1" i="1" dirty="0"/>
              <a:t>Ödeme İşlemleri / Ödeme Kaydı </a:t>
            </a:r>
            <a:r>
              <a:rPr lang="tr-TR" sz="3200" b="1" i="1" dirty="0" err="1"/>
              <a:t>İşlemleri'nde</a:t>
            </a:r>
            <a:r>
              <a:rPr lang="tr-TR" sz="3200" b="1" i="1" dirty="0"/>
              <a:t> </a:t>
            </a:r>
            <a:r>
              <a:rPr lang="tr-TR" sz="3200" b="1" i="1" dirty="0">
                <a:solidFill>
                  <a:srgbClr val="FF0000"/>
                </a:solidFill>
              </a:rPr>
              <a:t>yapılır.</a:t>
            </a:r>
            <a:endParaRPr lang="tr-TR" sz="3200" b="1" dirty="0">
              <a:solidFill>
                <a:srgbClr val="FF0000"/>
              </a:solidFill>
            </a:endParaRPr>
          </a:p>
          <a:p>
            <a:pPr algn="just"/>
            <a:r>
              <a:rPr lang="tr-TR" sz="3200" b="1" i="1" dirty="0" smtClean="0">
                <a:solidFill>
                  <a:srgbClr val="FF0000"/>
                </a:solidFill>
              </a:rPr>
              <a:t>	Tahakkuk </a:t>
            </a:r>
            <a:r>
              <a:rPr lang="tr-TR" sz="3200" b="1" i="1" dirty="0">
                <a:solidFill>
                  <a:srgbClr val="FF0000"/>
                </a:solidFill>
              </a:rPr>
              <a:t>tahsilat yöntemiyle mahsup edildiğinde ilgili mahsubun iptal işlemi </a:t>
            </a:r>
            <a:r>
              <a:rPr lang="tr-TR" sz="3200" b="1" i="1" dirty="0"/>
              <a:t>Tahsilat İşlemleri / Tahsilat Kaydı </a:t>
            </a:r>
            <a:r>
              <a:rPr lang="tr-TR" sz="3200" b="1" i="1" dirty="0" err="1"/>
              <a:t>İşlemleri'nde</a:t>
            </a:r>
            <a:r>
              <a:rPr lang="tr-TR" sz="3200" b="1" i="1" dirty="0"/>
              <a:t> </a:t>
            </a:r>
            <a:r>
              <a:rPr lang="tr-TR" sz="3200" b="1" i="1" dirty="0">
                <a:solidFill>
                  <a:srgbClr val="FF0000"/>
                </a:solidFill>
              </a:rPr>
              <a:t>yapılır.</a:t>
            </a:r>
            <a:endParaRPr lang="tr-TR" sz="3200" b="1" dirty="0">
              <a:solidFill>
                <a:srgbClr val="FF0000"/>
              </a:solidFill>
            </a:endParaRPr>
          </a:p>
          <a:p>
            <a:pPr algn="just"/>
            <a:endParaRPr lang="tr-TR" sz="3200" b="1" dirty="0">
              <a:solidFill>
                <a:srgbClr val="FF0000"/>
              </a:solidFill>
            </a:endParaRPr>
          </a:p>
        </p:txBody>
      </p:sp>
    </p:spTree>
    <p:extLst>
      <p:ext uri="{BB962C8B-B14F-4D97-AF65-F5344CB8AC3E}">
        <p14:creationId xmlns:p14="http://schemas.microsoft.com/office/powerpoint/2010/main" val="3193071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Tahakkuk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11" name="Metin kutusu 10"/>
          <p:cNvSpPr txBox="1"/>
          <p:nvPr/>
        </p:nvSpPr>
        <p:spPr>
          <a:xfrm>
            <a:off x="285721" y="2492896"/>
            <a:ext cx="8607545" cy="4401205"/>
          </a:xfrm>
          <a:prstGeom prst="rect">
            <a:avLst/>
          </a:prstGeom>
          <a:noFill/>
        </p:spPr>
        <p:txBody>
          <a:bodyPr wrap="square" rtlCol="0">
            <a:spAutoFit/>
          </a:bodyPr>
          <a:lstStyle/>
          <a:p>
            <a:pPr algn="just"/>
            <a:r>
              <a:rPr lang="tr-TR" sz="2000" dirty="0"/>
              <a:t>Tahakkuk Detay </a:t>
            </a:r>
            <a:r>
              <a:rPr lang="tr-TR" sz="2000" dirty="0" err="1"/>
              <a:t>Ekranı'nda</a:t>
            </a:r>
            <a:r>
              <a:rPr lang="tr-TR" sz="2000" dirty="0"/>
              <a:t> tahakkuk türünün kalem bilgileri hesap kodu ile birlikte </a:t>
            </a:r>
            <a:r>
              <a:rPr lang="tr-TR" sz="2000" b="1" dirty="0"/>
              <a:t>Tahakkuk Kalemleri</a:t>
            </a:r>
            <a:r>
              <a:rPr lang="tr-TR" sz="2000" dirty="0"/>
              <a:t> alanında yer alır. Ayrıca Tahakkuk Kalemleri alanında tahakkukun tutarı ile ödenen tutar bilgisi de yer alır. Tahakkuka verilen taksitlendirme bilgisi </a:t>
            </a:r>
            <a:r>
              <a:rPr lang="tr-TR" sz="2000" b="1" dirty="0"/>
              <a:t>Taksit Detayı</a:t>
            </a:r>
            <a:r>
              <a:rPr lang="tr-TR" sz="2000" dirty="0"/>
              <a:t> alanında görüntülenir. Verilen taksit adetleri satırlar halinde listelenir, taksitlerin vade tarihi itibari ile toplam tutarı, ödenen borç ve vade tarihi itibari ile kalan borç bilgisi bu alanda yer alır. Tahakkuka yönelik yapılan işlemler sonucu oluşan muhasebe kayıtları, </a:t>
            </a:r>
            <a:r>
              <a:rPr lang="tr-TR" sz="2000" b="1" dirty="0"/>
              <a:t>Muhasebe Kayıtları Listesi</a:t>
            </a:r>
            <a:r>
              <a:rPr lang="tr-TR" sz="2000" dirty="0"/>
              <a:t> alanında görüntülenir. Muhasebe kayıtları listesinde Muhasebe Kaydı No sütunundaki bağlantı tıklanarak tahakkuka ait ilgili muhasebe kaydının detayı görüntülenir.</a:t>
            </a:r>
          </a:p>
          <a:p>
            <a:pPr algn="just"/>
            <a:r>
              <a:rPr lang="tr-TR" sz="2000" i="1" dirty="0"/>
              <a:t> Tahakkukun muhasebe kaydını görüntülemek için ilgili bağlantı tıklandığında </a:t>
            </a:r>
            <a:r>
              <a:rPr lang="tr-TR" sz="2000" i="1" dirty="0" smtClean="0"/>
              <a:t>Sistem </a:t>
            </a:r>
            <a:r>
              <a:rPr lang="tr-TR" sz="2000" i="1" dirty="0"/>
              <a:t>otomatik </a:t>
            </a:r>
            <a:r>
              <a:rPr lang="tr-TR" sz="2000" b="1" i="1" dirty="0" smtClean="0">
                <a:solidFill>
                  <a:srgbClr val="FF0000"/>
                </a:solidFill>
              </a:rPr>
              <a:t>Muhasebe </a:t>
            </a:r>
            <a:r>
              <a:rPr lang="tr-TR" sz="2000" b="1" i="1" dirty="0">
                <a:solidFill>
                  <a:srgbClr val="FF0000"/>
                </a:solidFill>
              </a:rPr>
              <a:t>İşlemleri / Muhasebe Kaydı Görüntüle </a:t>
            </a:r>
            <a:r>
              <a:rPr lang="tr-TR" sz="2000" b="1" i="1" dirty="0" err="1">
                <a:solidFill>
                  <a:srgbClr val="FF0000"/>
                </a:solidFill>
              </a:rPr>
              <a:t>Ekranı'na</a:t>
            </a:r>
            <a:r>
              <a:rPr lang="tr-TR" sz="2000" b="1" i="1" dirty="0">
                <a:solidFill>
                  <a:srgbClr val="FF0000"/>
                </a:solidFill>
              </a:rPr>
              <a:t> </a:t>
            </a:r>
            <a:r>
              <a:rPr lang="tr-TR" sz="2000" i="1" dirty="0"/>
              <a:t>yönlendirir.</a:t>
            </a:r>
            <a:endParaRPr lang="tr-TR" sz="2000" dirty="0"/>
          </a:p>
          <a:p>
            <a:pPr algn="just"/>
            <a:endParaRPr lang="tr-TR" sz="2000" dirty="0"/>
          </a:p>
        </p:txBody>
      </p:sp>
    </p:spTree>
    <p:extLst>
      <p:ext uri="{BB962C8B-B14F-4D97-AF65-F5344CB8AC3E}">
        <p14:creationId xmlns:p14="http://schemas.microsoft.com/office/powerpoint/2010/main" val="271795923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Tahakkuk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420888"/>
            <a:ext cx="8607546" cy="3785652"/>
          </a:xfrm>
          <a:prstGeom prst="rect">
            <a:avLst/>
          </a:prstGeom>
          <a:noFill/>
        </p:spPr>
        <p:txBody>
          <a:bodyPr wrap="square" rtlCol="0">
            <a:spAutoFit/>
          </a:bodyPr>
          <a:lstStyle/>
          <a:p>
            <a:pPr algn="just"/>
            <a:r>
              <a:rPr lang="tr-TR" sz="2400" dirty="0"/>
              <a:t>Tahakkuk Detay </a:t>
            </a:r>
            <a:r>
              <a:rPr lang="tr-TR" sz="2400" dirty="0" err="1"/>
              <a:t>Ekranı'nda</a:t>
            </a:r>
            <a:r>
              <a:rPr lang="tr-TR" sz="2400" dirty="0"/>
              <a:t> tahakkuklara yönelik geçmişte yapılan işlemleri görüntülemek için </a:t>
            </a:r>
            <a:r>
              <a:rPr lang="tr-TR" sz="2400" b="1" dirty="0"/>
              <a:t>İşlem Geçmişini Göster</a:t>
            </a:r>
            <a:r>
              <a:rPr lang="tr-TR" sz="2400" dirty="0"/>
              <a:t> bağlantısına tıklanır ve </a:t>
            </a:r>
            <a:r>
              <a:rPr lang="tr-TR" sz="2400" dirty="0" err="1"/>
              <a:t>Ekran'da</a:t>
            </a:r>
            <a:r>
              <a:rPr lang="tr-TR" sz="2400" b="1" dirty="0"/>
              <a:t> İşlem Geçmişi</a:t>
            </a:r>
            <a:r>
              <a:rPr lang="tr-TR" sz="2400" dirty="0"/>
              <a:t> alanı görüntülenir. İşlem Geçmişi alanında tahakkuka yönelik işlem yapan kişinin bilgisi, T.C. kimlik numarası, işlemi yaptığı tarih, işlem detayı ve işlem tipi bilgileri yer alır.</a:t>
            </a:r>
          </a:p>
          <a:p>
            <a:pPr algn="just"/>
            <a:r>
              <a:rPr lang="tr-TR" sz="2400" dirty="0"/>
              <a:t> </a:t>
            </a:r>
          </a:p>
          <a:p>
            <a:pPr algn="just"/>
            <a:r>
              <a:rPr lang="tr-TR" sz="2400" dirty="0"/>
              <a:t>Tahakkuka yönelik detay bilgiler incelendikten sonra </a:t>
            </a:r>
            <a:r>
              <a:rPr lang="tr-TR" sz="2400" dirty="0">
                <a:solidFill>
                  <a:srgbClr val="FF0000"/>
                </a:solidFill>
              </a:rPr>
              <a:t>Kapat</a:t>
            </a:r>
            <a:r>
              <a:rPr lang="tr-TR" sz="2400" dirty="0"/>
              <a:t> düğmesine tıklanır.</a:t>
            </a:r>
          </a:p>
          <a:p>
            <a:pPr algn="just"/>
            <a:endParaRPr lang="tr-TR" sz="2400" dirty="0"/>
          </a:p>
        </p:txBody>
      </p:sp>
    </p:spTree>
    <p:extLst>
      <p:ext uri="{BB962C8B-B14F-4D97-AF65-F5344CB8AC3E}">
        <p14:creationId xmlns:p14="http://schemas.microsoft.com/office/powerpoint/2010/main" val="23128561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Tahakkuk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564904"/>
            <a:ext cx="8607546" cy="2031325"/>
          </a:xfrm>
          <a:prstGeom prst="rect">
            <a:avLst/>
          </a:prstGeom>
          <a:noFill/>
        </p:spPr>
        <p:txBody>
          <a:bodyPr wrap="square" rtlCol="0">
            <a:spAutoFit/>
          </a:bodyPr>
          <a:lstStyle/>
          <a:p>
            <a:pPr algn="just"/>
            <a:r>
              <a:rPr lang="tr-TR" dirty="0"/>
              <a:t>Alacak dosyasının tahakkuklarına alınan kararla çıkan kanuna göre yapılandırma yapılmaktadır. Çıkan kanuna istinaden tahakkukun borçluları yapılandırmadan yararlanmak için başvuruda bulunduğunda ilgili tahakkuk yapılandırılmalıdır. Tahakkuk borçları alınan karara göre taksitlendirilebilmekte ya da borcun bir kısmı affedilebilmektedir. Tahakkuk İşlemleri </a:t>
            </a:r>
            <a:r>
              <a:rPr lang="tr-TR" dirty="0" err="1"/>
              <a:t>Ekranı'nda</a:t>
            </a:r>
            <a:r>
              <a:rPr lang="tr-TR" dirty="0"/>
              <a:t> sorgulanan tahakkuku yapılandırmak için ilgili tahakkuk satırı seçilerek </a:t>
            </a:r>
            <a:r>
              <a:rPr lang="tr-TR" dirty="0" smtClean="0"/>
              <a:t>                   </a:t>
            </a:r>
            <a:r>
              <a:rPr lang="tr-TR" b="1" dirty="0"/>
              <a:t> </a:t>
            </a:r>
            <a:r>
              <a:rPr lang="tr-TR" dirty="0"/>
              <a:t>düğmesine tıklanır ve </a:t>
            </a:r>
            <a:r>
              <a:rPr lang="tr-TR" b="1" dirty="0"/>
              <a:t>Tahakkuk Yapılandırma Penceresi</a:t>
            </a:r>
            <a:r>
              <a:rPr lang="tr-TR" dirty="0"/>
              <a:t> açılır.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912" y="3981409"/>
            <a:ext cx="1728192" cy="438191"/>
          </a:xfrm>
          <a:prstGeom prst="rect">
            <a:avLst/>
          </a:prstGeom>
        </p:spPr>
      </p:pic>
      <p:pic>
        <p:nvPicPr>
          <p:cNvPr id="11" name="Resim 10"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0" y="4600049"/>
            <a:ext cx="8607546" cy="1962424"/>
          </a:xfrm>
          <a:prstGeom prst="rect">
            <a:avLst/>
          </a:prstGeom>
        </p:spPr>
      </p:pic>
    </p:spTree>
    <p:extLst>
      <p:ext uri="{BB962C8B-B14F-4D97-AF65-F5344CB8AC3E}">
        <p14:creationId xmlns:p14="http://schemas.microsoft.com/office/powerpoint/2010/main" val="6607666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Tahakkuk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492896"/>
            <a:ext cx="8607546" cy="3539430"/>
          </a:xfrm>
          <a:prstGeom prst="rect">
            <a:avLst/>
          </a:prstGeom>
          <a:noFill/>
        </p:spPr>
        <p:txBody>
          <a:bodyPr wrap="square" rtlCol="0">
            <a:spAutoFit/>
          </a:bodyPr>
          <a:lstStyle/>
          <a:p>
            <a:pPr algn="just"/>
            <a:r>
              <a:rPr lang="tr-TR" sz="3200" dirty="0"/>
              <a:t>Tahakkuk Yapılandırma </a:t>
            </a:r>
            <a:r>
              <a:rPr lang="tr-TR" sz="3200" dirty="0" err="1"/>
              <a:t>Penceresi'nde</a:t>
            </a:r>
            <a:r>
              <a:rPr lang="tr-TR" sz="3200" dirty="0"/>
              <a:t> yer alan </a:t>
            </a:r>
            <a:r>
              <a:rPr lang="tr-TR" sz="3200" b="1" dirty="0"/>
              <a:t>Strateji </a:t>
            </a:r>
            <a:r>
              <a:rPr lang="tr-TR" sz="3200" dirty="0"/>
              <a:t>alanındaki açılır listeden ilgili strateji seçilir, açıklama bilgisi girilir ve </a:t>
            </a:r>
            <a:r>
              <a:rPr lang="tr-TR" sz="3200" dirty="0" smtClean="0"/>
              <a:t>                            </a:t>
            </a:r>
            <a:r>
              <a:rPr lang="tr-TR" sz="3200" b="1" dirty="0"/>
              <a:t> </a:t>
            </a:r>
            <a:r>
              <a:rPr lang="tr-TR" sz="3200" dirty="0"/>
              <a:t>düğmesine tıklanır.</a:t>
            </a:r>
          </a:p>
          <a:p>
            <a:pPr algn="just"/>
            <a:r>
              <a:rPr lang="tr-TR" sz="3200" i="1" dirty="0" smtClean="0">
                <a:solidFill>
                  <a:srgbClr val="FF0000"/>
                </a:solidFill>
              </a:rPr>
              <a:t>Tahakkuku </a:t>
            </a:r>
            <a:r>
              <a:rPr lang="tr-TR" sz="3200" i="1" dirty="0">
                <a:solidFill>
                  <a:srgbClr val="FF0000"/>
                </a:solidFill>
              </a:rPr>
              <a:t>yapılandırmak için ilgili tahakkukun durum bilgisi </a:t>
            </a:r>
            <a:r>
              <a:rPr lang="tr-TR" sz="3200" b="1" i="1" dirty="0"/>
              <a:t>Yeni veya Onaylandı </a:t>
            </a:r>
            <a:r>
              <a:rPr lang="tr-TR" sz="3200" i="1" dirty="0">
                <a:solidFill>
                  <a:srgbClr val="FF0000"/>
                </a:solidFill>
              </a:rPr>
              <a:t>olmalıdır.</a:t>
            </a:r>
            <a:endParaRPr lang="tr-TR" sz="3200" dirty="0">
              <a:solidFill>
                <a:srgbClr val="FF0000"/>
              </a:solidFill>
            </a:endParaRPr>
          </a:p>
          <a:p>
            <a:pPr algn="just"/>
            <a:endParaRPr lang="tr-TR" sz="3200" dirty="0"/>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6338" y="4078023"/>
            <a:ext cx="2027510" cy="377609"/>
          </a:xfrm>
          <a:prstGeom prst="rect">
            <a:avLst/>
          </a:prstGeom>
        </p:spPr>
      </p:pic>
    </p:spTree>
    <p:extLst>
      <p:ext uri="{BB962C8B-B14F-4D97-AF65-F5344CB8AC3E}">
        <p14:creationId xmlns:p14="http://schemas.microsoft.com/office/powerpoint/2010/main" val="30482498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Tahakkuk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492896"/>
            <a:ext cx="8607546" cy="1200329"/>
          </a:xfrm>
          <a:prstGeom prst="rect">
            <a:avLst/>
          </a:prstGeom>
          <a:noFill/>
        </p:spPr>
        <p:txBody>
          <a:bodyPr wrap="square" rtlCol="0">
            <a:spAutoFit/>
          </a:bodyPr>
          <a:lstStyle/>
          <a:p>
            <a:pPr algn="just"/>
            <a:r>
              <a:rPr lang="tr-TR" sz="2400" dirty="0"/>
              <a:t>Tahakkuku taksitlendirme yapmak için Tahakkuk İşlemleri </a:t>
            </a:r>
            <a:r>
              <a:rPr lang="tr-TR" sz="2400" dirty="0" err="1"/>
              <a:t>Ekranı'nda</a:t>
            </a:r>
            <a:r>
              <a:rPr lang="tr-TR" sz="2400" dirty="0"/>
              <a:t> ilgili tahakkuk seçilir,  </a:t>
            </a:r>
            <a:r>
              <a:rPr lang="tr-TR" sz="2400" dirty="0" smtClean="0"/>
              <a:t>                düğmesine </a:t>
            </a:r>
            <a:r>
              <a:rPr lang="tr-TR" sz="2400" dirty="0"/>
              <a:t>tıklanır ve </a:t>
            </a:r>
            <a:r>
              <a:rPr lang="tr-TR" sz="2400" b="1" dirty="0"/>
              <a:t>Taksit Yapılandır</a:t>
            </a:r>
            <a:r>
              <a:rPr lang="tr-TR" sz="2400" dirty="0"/>
              <a:t> </a:t>
            </a:r>
            <a:r>
              <a:rPr lang="tr-TR" sz="2400" b="1" dirty="0"/>
              <a:t>Penceresi</a:t>
            </a:r>
            <a:r>
              <a:rPr lang="tr-TR" sz="2400" dirty="0"/>
              <a:t> açılır.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2924944"/>
            <a:ext cx="1512168" cy="296721"/>
          </a:xfrm>
          <a:prstGeom prst="rect">
            <a:avLst/>
          </a:prstGeom>
        </p:spPr>
      </p:pic>
      <p:pic>
        <p:nvPicPr>
          <p:cNvPr id="11" name="Resim 10"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22" y="3693225"/>
            <a:ext cx="8607544" cy="2905531"/>
          </a:xfrm>
          <a:prstGeom prst="rect">
            <a:avLst/>
          </a:prstGeom>
        </p:spPr>
      </p:pic>
    </p:spTree>
    <p:extLst>
      <p:ext uri="{BB962C8B-B14F-4D97-AF65-F5344CB8AC3E}">
        <p14:creationId xmlns:p14="http://schemas.microsoft.com/office/powerpoint/2010/main" val="35607099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Tahakkuk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420888"/>
            <a:ext cx="8607546" cy="4247317"/>
          </a:xfrm>
          <a:prstGeom prst="rect">
            <a:avLst/>
          </a:prstGeom>
          <a:noFill/>
        </p:spPr>
        <p:txBody>
          <a:bodyPr wrap="square" rtlCol="0">
            <a:spAutoFit/>
          </a:bodyPr>
          <a:lstStyle/>
          <a:p>
            <a:pPr algn="just"/>
            <a:r>
              <a:rPr lang="tr-TR" i="1" dirty="0"/>
              <a:t>Taksitlendirilmek istenen tahakkukların taksitlendirme bilgileri aynıysa </a:t>
            </a:r>
            <a:r>
              <a:rPr lang="tr-TR" dirty="0"/>
              <a:t>birden fazla tahakkuk seçilerek taksit verilebilmektedir.</a:t>
            </a:r>
          </a:p>
          <a:p>
            <a:pPr algn="just"/>
            <a:r>
              <a:rPr lang="tr-TR" dirty="0"/>
              <a:t> </a:t>
            </a:r>
          </a:p>
          <a:p>
            <a:pPr algn="just"/>
            <a:r>
              <a:rPr lang="tr-TR" dirty="0"/>
              <a:t>Taksit Yapılandır </a:t>
            </a:r>
            <a:r>
              <a:rPr lang="tr-TR" dirty="0" err="1"/>
              <a:t>Penceresi'nde</a:t>
            </a:r>
            <a:r>
              <a:rPr lang="tr-TR" dirty="0"/>
              <a:t> taksit aralığına verilen rakam ay cinsinden hesaplanır, örneğin 1 girilirse her ay ödeme yapılacağını ifade eder (</a:t>
            </a:r>
            <a:r>
              <a:rPr lang="tr-TR" dirty="0" err="1"/>
              <a:t>Örn</a:t>
            </a:r>
            <a:r>
              <a:rPr lang="tr-TR" dirty="0"/>
              <a:t>. Tahakkuku taksitlendirmek için 20.07.2017 tarihinde anlaşma yapılmıştır ve taksit 30.07.2017 tarihinde başlayacaktır. 30 Temmuzda başlayacak taksit 5 adet ve her ay ödenmesi istenilen bir taksit olduğu için taksit aralığı 1 olarak seçilir). İlgili pencerede tüm alanlar doldurulur ve Yapılandır düğmesine tıklanır.</a:t>
            </a:r>
          </a:p>
          <a:p>
            <a:pPr algn="just"/>
            <a:r>
              <a:rPr lang="tr-TR" i="1" dirty="0"/>
              <a:t> Taksit adedi en az iki olmalıdır ve taksit başlangıç tarihi anlaşma tarihinden sonra olmalıdır.</a:t>
            </a:r>
            <a:endParaRPr lang="tr-TR" dirty="0"/>
          </a:p>
          <a:p>
            <a:pPr algn="just"/>
            <a:r>
              <a:rPr lang="tr-TR" i="1" dirty="0"/>
              <a:t> Taksitlendirme ayrıca Tahakkuk Güncelle </a:t>
            </a:r>
            <a:r>
              <a:rPr lang="tr-TR" i="1" dirty="0" err="1"/>
              <a:t>Ekranı'nda</a:t>
            </a:r>
            <a:r>
              <a:rPr lang="tr-TR" i="1" dirty="0"/>
              <a:t> da yapılabilmektedir. </a:t>
            </a:r>
            <a:r>
              <a:rPr lang="tr-TR" i="1" dirty="0">
                <a:solidFill>
                  <a:srgbClr val="FF0000"/>
                </a:solidFill>
              </a:rPr>
              <a:t>Tahakkuk Güncelle </a:t>
            </a:r>
            <a:r>
              <a:rPr lang="tr-TR" i="1" dirty="0" err="1">
                <a:solidFill>
                  <a:srgbClr val="FF0000"/>
                </a:solidFill>
              </a:rPr>
              <a:t>Ekranı'nda</a:t>
            </a:r>
            <a:r>
              <a:rPr lang="tr-TR" i="1" dirty="0">
                <a:solidFill>
                  <a:srgbClr val="FF0000"/>
                </a:solidFill>
              </a:rPr>
              <a:t> farklı olarak taksitlerin vade tarihi ile taksit tutarları manuel girilebilmektedir.</a:t>
            </a:r>
            <a:endParaRPr lang="tr-TR" dirty="0">
              <a:solidFill>
                <a:srgbClr val="FF0000"/>
              </a:solidFill>
            </a:endParaRPr>
          </a:p>
          <a:p>
            <a:pPr algn="just"/>
            <a:endParaRPr lang="tr-TR" dirty="0"/>
          </a:p>
        </p:txBody>
      </p:sp>
    </p:spTree>
    <p:extLst>
      <p:ext uri="{BB962C8B-B14F-4D97-AF65-F5344CB8AC3E}">
        <p14:creationId xmlns:p14="http://schemas.microsoft.com/office/powerpoint/2010/main" val="3062078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3"/>
            <a:ext cx="8229600" cy="852984"/>
          </a:xfrm>
        </p:spPr>
        <p:txBody>
          <a:bodyPr anchor="b">
            <a:normAutofit/>
          </a:bodyPr>
          <a:lstStyle/>
          <a:p>
            <a:r>
              <a:rPr lang="tr-TR" sz="2400" dirty="0">
                <a:solidFill>
                  <a:srgbClr val="FFC000"/>
                </a:solidFill>
              </a:rPr>
              <a:t>BÜTÜNLEŞİK KAMU MALİ YÖNETİMİ VE BİLİŞİM SİSTEMİ</a:t>
            </a:r>
            <a:br>
              <a:rPr lang="tr-TR" sz="2400" dirty="0">
                <a:solidFill>
                  <a:srgbClr val="FFC000"/>
                </a:solidFill>
              </a:rPr>
            </a:br>
            <a:r>
              <a:rPr lang="tr-TR" sz="2400" dirty="0">
                <a:solidFill>
                  <a:srgbClr val="FFC000"/>
                </a:solidFill>
              </a:rPr>
              <a:t>(BKMYBS)</a:t>
            </a:r>
            <a:endParaRPr lang="tr-TR" sz="24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492896"/>
            <a:ext cx="8607546" cy="3661165"/>
          </a:xfrm>
          <a:prstGeom prst="rect">
            <a:avLst/>
          </a:prstGeom>
        </p:spPr>
      </p:pic>
      <p:sp>
        <p:nvSpPr>
          <p:cNvPr id="6" name="Oval 5"/>
          <p:cNvSpPr/>
          <p:nvPr/>
        </p:nvSpPr>
        <p:spPr>
          <a:xfrm>
            <a:off x="179512" y="2204864"/>
            <a:ext cx="2088232" cy="410445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539552" y="1340768"/>
            <a:ext cx="3096344" cy="646331"/>
          </a:xfrm>
          <a:prstGeom prst="rect">
            <a:avLst/>
          </a:prstGeom>
          <a:noFill/>
        </p:spPr>
        <p:txBody>
          <a:bodyPr wrap="square" rtlCol="0">
            <a:spAutoFit/>
          </a:bodyPr>
          <a:lstStyle/>
          <a:p>
            <a:r>
              <a:rPr lang="tr-TR" b="1" dirty="0" smtClean="0">
                <a:solidFill>
                  <a:srgbClr val="FF0000"/>
                </a:solidFill>
              </a:rPr>
              <a:t>BKMYBS `DE KULLANILAN  MODÜLLER</a:t>
            </a:r>
            <a:endParaRPr lang="tr-TR" b="1" dirty="0">
              <a:solidFill>
                <a:srgbClr val="FF0000"/>
              </a:solidFill>
            </a:endParaRPr>
          </a:p>
        </p:txBody>
      </p:sp>
      <p:pic>
        <p:nvPicPr>
          <p:cNvPr id="9" name="Resim 8" descr="Ekran Kırpm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5750" y="3140968"/>
            <a:ext cx="1670746" cy="1495634"/>
          </a:xfrm>
          <a:prstGeom prst="rect">
            <a:avLst/>
          </a:prstGeom>
        </p:spPr>
      </p:pic>
      <p:sp>
        <p:nvSpPr>
          <p:cNvPr id="10" name="Oval 9"/>
          <p:cNvSpPr/>
          <p:nvPr/>
        </p:nvSpPr>
        <p:spPr>
          <a:xfrm>
            <a:off x="8460432" y="2636912"/>
            <a:ext cx="432834" cy="36004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Bükülü Ok 10"/>
          <p:cNvSpPr/>
          <p:nvPr/>
        </p:nvSpPr>
        <p:spPr>
          <a:xfrm>
            <a:off x="7875641" y="2816932"/>
            <a:ext cx="584791" cy="324036"/>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Sol Ok 12"/>
          <p:cNvSpPr/>
          <p:nvPr/>
        </p:nvSpPr>
        <p:spPr>
          <a:xfrm>
            <a:off x="6948264" y="3573016"/>
            <a:ext cx="576064"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p:cNvSpPr txBox="1"/>
          <p:nvPr/>
        </p:nvSpPr>
        <p:spPr>
          <a:xfrm>
            <a:off x="5076056" y="3429000"/>
            <a:ext cx="1872208" cy="369332"/>
          </a:xfrm>
          <a:prstGeom prst="rect">
            <a:avLst/>
          </a:prstGeom>
          <a:solidFill>
            <a:schemeClr val="tx1"/>
          </a:solidFill>
        </p:spPr>
        <p:txBody>
          <a:bodyPr wrap="square" rtlCol="0">
            <a:spAutoFit/>
          </a:bodyPr>
          <a:lstStyle/>
          <a:p>
            <a:r>
              <a:rPr lang="tr-TR" dirty="0" smtClean="0">
                <a:solidFill>
                  <a:schemeClr val="bg1"/>
                </a:solidFill>
              </a:rPr>
              <a:t>DİL VE TEMA </a:t>
            </a:r>
            <a:endParaRPr lang="tr-TR" dirty="0">
              <a:solidFill>
                <a:schemeClr val="bg1"/>
              </a:solidFill>
            </a:endParaRPr>
          </a:p>
        </p:txBody>
      </p:sp>
      <p:sp>
        <p:nvSpPr>
          <p:cNvPr id="16" name="Sol Ok 15"/>
          <p:cNvSpPr/>
          <p:nvPr/>
        </p:nvSpPr>
        <p:spPr>
          <a:xfrm>
            <a:off x="6948264" y="3888785"/>
            <a:ext cx="57606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p:cNvSpPr txBox="1"/>
          <p:nvPr/>
        </p:nvSpPr>
        <p:spPr>
          <a:xfrm>
            <a:off x="5076056" y="3815402"/>
            <a:ext cx="1872208" cy="369332"/>
          </a:xfrm>
          <a:prstGeom prst="rect">
            <a:avLst/>
          </a:prstGeom>
          <a:solidFill>
            <a:srgbClr val="FF0000"/>
          </a:solidFill>
        </p:spPr>
        <p:txBody>
          <a:bodyPr wrap="square" rtlCol="0">
            <a:spAutoFit/>
          </a:bodyPr>
          <a:lstStyle/>
          <a:p>
            <a:r>
              <a:rPr lang="tr-TR" dirty="0" smtClean="0"/>
              <a:t>SÜRÜM BİLGİSİ</a:t>
            </a:r>
            <a:endParaRPr lang="tr-TR" dirty="0"/>
          </a:p>
        </p:txBody>
      </p:sp>
      <p:cxnSp>
        <p:nvCxnSpPr>
          <p:cNvPr id="19" name="Eğri Bağlayıcı 18"/>
          <p:cNvCxnSpPr/>
          <p:nvPr/>
        </p:nvCxnSpPr>
        <p:spPr>
          <a:xfrm rot="10800000" flipV="1">
            <a:off x="6948264" y="4184734"/>
            <a:ext cx="720080" cy="252378"/>
          </a:xfrm>
          <a:prstGeom prst="curvedConnector3">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0" name="Metin kutusu 19"/>
          <p:cNvSpPr txBox="1"/>
          <p:nvPr/>
        </p:nvSpPr>
        <p:spPr>
          <a:xfrm>
            <a:off x="5076055" y="4323478"/>
            <a:ext cx="1872207" cy="369332"/>
          </a:xfrm>
          <a:prstGeom prst="rect">
            <a:avLst/>
          </a:prstGeom>
          <a:solidFill>
            <a:srgbClr val="FFFF00"/>
          </a:solidFill>
        </p:spPr>
        <p:txBody>
          <a:bodyPr wrap="square" rtlCol="0">
            <a:spAutoFit/>
          </a:bodyPr>
          <a:lstStyle/>
          <a:p>
            <a:r>
              <a:rPr lang="tr-TR" dirty="0" smtClean="0"/>
              <a:t>MODÜL KILAVUZ</a:t>
            </a:r>
            <a:endParaRPr lang="tr-TR" dirty="0"/>
          </a:p>
        </p:txBody>
      </p:sp>
      <p:sp>
        <p:nvSpPr>
          <p:cNvPr id="21" name="Aşağı Ok 20"/>
          <p:cNvSpPr/>
          <p:nvPr/>
        </p:nvSpPr>
        <p:spPr>
          <a:xfrm>
            <a:off x="7668344" y="4636602"/>
            <a:ext cx="207297" cy="304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Metin kutusu 21"/>
          <p:cNvSpPr txBox="1"/>
          <p:nvPr/>
        </p:nvSpPr>
        <p:spPr>
          <a:xfrm>
            <a:off x="7092280" y="5085184"/>
            <a:ext cx="1656184" cy="646331"/>
          </a:xfrm>
          <a:prstGeom prst="rect">
            <a:avLst/>
          </a:prstGeom>
          <a:solidFill>
            <a:srgbClr val="00B0F0"/>
          </a:solidFill>
        </p:spPr>
        <p:txBody>
          <a:bodyPr wrap="square" rtlCol="0">
            <a:spAutoFit/>
          </a:bodyPr>
          <a:lstStyle/>
          <a:p>
            <a:r>
              <a:rPr lang="tr-TR" dirty="0" smtClean="0"/>
              <a:t>SİSTEMDEN ÇIKIŞ</a:t>
            </a:r>
            <a:endParaRPr lang="tr-TR" dirty="0"/>
          </a:p>
        </p:txBody>
      </p:sp>
      <p:sp>
        <p:nvSpPr>
          <p:cNvPr id="23" name="Yukarı Ok 22"/>
          <p:cNvSpPr/>
          <p:nvPr/>
        </p:nvSpPr>
        <p:spPr>
          <a:xfrm>
            <a:off x="539552" y="1987099"/>
            <a:ext cx="360040" cy="50579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val 23"/>
          <p:cNvSpPr/>
          <p:nvPr/>
        </p:nvSpPr>
        <p:spPr>
          <a:xfrm>
            <a:off x="8028384" y="2239997"/>
            <a:ext cx="432048" cy="666945"/>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Yukarı Ok 25"/>
          <p:cNvSpPr/>
          <p:nvPr/>
        </p:nvSpPr>
        <p:spPr>
          <a:xfrm>
            <a:off x="7771992" y="2203123"/>
            <a:ext cx="256392" cy="433789"/>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Metin kutusu 26"/>
          <p:cNvSpPr txBox="1"/>
          <p:nvPr/>
        </p:nvSpPr>
        <p:spPr>
          <a:xfrm>
            <a:off x="6156176" y="1556792"/>
            <a:ext cx="2737090" cy="646331"/>
          </a:xfrm>
          <a:prstGeom prst="rect">
            <a:avLst/>
          </a:prstGeom>
          <a:noFill/>
        </p:spPr>
        <p:txBody>
          <a:bodyPr wrap="square" rtlCol="0">
            <a:spAutoFit/>
          </a:bodyPr>
          <a:lstStyle/>
          <a:p>
            <a:r>
              <a:rPr lang="tr-TR" b="1" dirty="0" smtClean="0">
                <a:solidFill>
                  <a:srgbClr val="FFFF00"/>
                </a:solidFill>
              </a:rPr>
              <a:t>SÜRÜMLERDE YAPILAN DEĞİŞİKLİKLER</a:t>
            </a:r>
            <a:endParaRPr lang="tr-TR" b="1" dirty="0">
              <a:solidFill>
                <a:srgbClr val="FFFF00"/>
              </a:solidFill>
            </a:endParaRPr>
          </a:p>
        </p:txBody>
      </p:sp>
    </p:spTree>
    <p:extLst>
      <p:ext uri="{BB962C8B-B14F-4D97-AF65-F5344CB8AC3E}">
        <p14:creationId xmlns:p14="http://schemas.microsoft.com/office/powerpoint/2010/main" val="18633808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Tahakkuk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492896"/>
            <a:ext cx="8607546" cy="4401205"/>
          </a:xfrm>
          <a:prstGeom prst="rect">
            <a:avLst/>
          </a:prstGeom>
          <a:noFill/>
        </p:spPr>
        <p:txBody>
          <a:bodyPr wrap="square" rtlCol="0">
            <a:spAutoFit/>
          </a:bodyPr>
          <a:lstStyle/>
          <a:p>
            <a:pPr algn="just"/>
            <a:r>
              <a:rPr lang="tr-TR" sz="2800" dirty="0"/>
              <a:t>Tahakkuk İşlemleri </a:t>
            </a:r>
            <a:r>
              <a:rPr lang="tr-TR" sz="2800" dirty="0" err="1"/>
              <a:t>Ekranı'nda</a:t>
            </a:r>
            <a:r>
              <a:rPr lang="tr-TR" sz="2800" dirty="0"/>
              <a:t> tahakkuklara yönelik işlem yapmak için </a:t>
            </a:r>
            <a:r>
              <a:rPr lang="tr-TR" sz="2800" b="1" dirty="0">
                <a:solidFill>
                  <a:srgbClr val="FF0000"/>
                </a:solidFill>
              </a:rPr>
              <a:t>İşlemler</a:t>
            </a:r>
            <a:r>
              <a:rPr lang="tr-TR" sz="2800" dirty="0"/>
              <a:t> düğmesi kullanılır.</a:t>
            </a:r>
          </a:p>
          <a:p>
            <a:pPr algn="just"/>
            <a:r>
              <a:rPr lang="tr-TR" sz="2800" i="1" dirty="0"/>
              <a:t> İşlemler düğmesinden yapılan işlemler, Alacak Dosyası Detay </a:t>
            </a:r>
            <a:r>
              <a:rPr lang="tr-TR" sz="2800" i="1" dirty="0" err="1"/>
              <a:t>Ekranı'nda</a:t>
            </a:r>
            <a:r>
              <a:rPr lang="tr-TR" sz="2800" i="1" dirty="0"/>
              <a:t> tahakkuklara yönelik işlem yapmak için kullanılan İşlemler düğmesi ile benzerdir.</a:t>
            </a:r>
            <a:endParaRPr lang="tr-TR" sz="2800" dirty="0"/>
          </a:p>
          <a:p>
            <a:pPr algn="just"/>
            <a:r>
              <a:rPr lang="tr-TR" sz="2800" i="1" dirty="0"/>
              <a:t> </a:t>
            </a:r>
            <a:r>
              <a:rPr lang="tr-TR" sz="2800" i="1" dirty="0">
                <a:solidFill>
                  <a:srgbClr val="FF0000"/>
                </a:solidFill>
              </a:rPr>
              <a:t>Bir tahakkuka yönelik işlemler birden fazla ekranda gerçekleşebilmektedir. Bu ekranlar </a:t>
            </a:r>
            <a:r>
              <a:rPr lang="tr-TR" sz="2800" b="1" i="1" dirty="0"/>
              <a:t>Alacak Dosyası Detay Ekranı, Tahakkuk Detay Ekranı ve Tahakkuk İşlemleri </a:t>
            </a:r>
            <a:r>
              <a:rPr lang="tr-TR" sz="2800" b="1" i="1" dirty="0" err="1"/>
              <a:t>Ekranı’dır</a:t>
            </a:r>
            <a:r>
              <a:rPr lang="tr-TR" sz="2800" b="1" i="1" dirty="0"/>
              <a:t>.</a:t>
            </a:r>
            <a:endParaRPr lang="tr-TR" sz="2800" b="1" dirty="0"/>
          </a:p>
          <a:p>
            <a:pPr algn="just"/>
            <a:endParaRPr lang="tr-TR" sz="2800" dirty="0"/>
          </a:p>
        </p:txBody>
      </p:sp>
    </p:spTree>
    <p:extLst>
      <p:ext uri="{BB962C8B-B14F-4D97-AF65-F5344CB8AC3E}">
        <p14:creationId xmlns:p14="http://schemas.microsoft.com/office/powerpoint/2010/main" val="38069363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Borçlu </a:t>
            </a:r>
            <a:r>
              <a:rPr lang="tr-TR" sz="3600" dirty="0">
                <a:solidFill>
                  <a:srgbClr val="FFC000"/>
                </a:solidFill>
              </a:rPr>
              <a:t>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420888"/>
            <a:ext cx="8607546" cy="677108"/>
          </a:xfrm>
          <a:prstGeom prst="rect">
            <a:avLst/>
          </a:prstGeom>
          <a:noFill/>
        </p:spPr>
        <p:txBody>
          <a:bodyPr wrap="square" rtlCol="0">
            <a:spAutoFit/>
          </a:bodyPr>
          <a:lstStyle/>
          <a:p>
            <a:pPr algn="just"/>
            <a:r>
              <a:rPr lang="tr-TR" dirty="0"/>
              <a:t>Tahakkuk borçlularına yönelik işlem yapmak için ana menüde yer alan </a:t>
            </a:r>
            <a:r>
              <a:rPr lang="tr-TR" b="1" dirty="0"/>
              <a:t>Alacak İşlemleri /</a:t>
            </a:r>
            <a:r>
              <a:rPr lang="tr-TR" dirty="0"/>
              <a:t> </a:t>
            </a:r>
            <a:r>
              <a:rPr lang="tr-TR" b="1" dirty="0"/>
              <a:t>Borçlu İşlemleri </a:t>
            </a:r>
            <a:r>
              <a:rPr lang="tr-TR" dirty="0"/>
              <a:t>seçilir ve </a:t>
            </a:r>
            <a:r>
              <a:rPr lang="tr-TR" b="1" dirty="0"/>
              <a:t>Borçlu </a:t>
            </a:r>
            <a:r>
              <a:rPr lang="tr-TR" sz="2000" b="1" dirty="0"/>
              <a:t>Sorgula</a:t>
            </a:r>
            <a:r>
              <a:rPr lang="tr-TR" b="1" dirty="0"/>
              <a:t> Ekranı</a:t>
            </a:r>
            <a:r>
              <a:rPr lang="tr-TR" dirty="0"/>
              <a:t> görüntülenir.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3212976"/>
            <a:ext cx="8607546" cy="3214927"/>
          </a:xfrm>
          <a:prstGeom prst="rect">
            <a:avLst/>
          </a:prstGeom>
        </p:spPr>
      </p:pic>
    </p:spTree>
    <p:extLst>
      <p:ext uri="{BB962C8B-B14F-4D97-AF65-F5344CB8AC3E}">
        <p14:creationId xmlns:p14="http://schemas.microsoft.com/office/powerpoint/2010/main" val="40094283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Borçlu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636912"/>
            <a:ext cx="8607546" cy="3785652"/>
          </a:xfrm>
          <a:prstGeom prst="rect">
            <a:avLst/>
          </a:prstGeom>
          <a:noFill/>
        </p:spPr>
        <p:txBody>
          <a:bodyPr wrap="square" rtlCol="0">
            <a:spAutoFit/>
          </a:bodyPr>
          <a:lstStyle/>
          <a:p>
            <a:pPr algn="just"/>
            <a:r>
              <a:rPr lang="tr-TR" sz="2400" dirty="0"/>
              <a:t>Borçlu Sorgula </a:t>
            </a:r>
            <a:r>
              <a:rPr lang="tr-TR" sz="2400" dirty="0" err="1"/>
              <a:t>Ekranı'nda</a:t>
            </a:r>
            <a:r>
              <a:rPr lang="tr-TR" sz="2400" dirty="0"/>
              <a:t> Sorgulama alanları kullanılarak borçluya ulaşılabileceği gibi doğrudan Sorgula düğmesine tıklayarak tüm borçlulara ulaşılır. Örneğin, oturum bilgisinde seçilen Kamu İdaresi Defteri kapsamında bir borçluya ait tüm borçlar sorgulanmak istenirse ilgili T.C. kimlik numarası </a:t>
            </a:r>
            <a:r>
              <a:rPr lang="tr-TR" sz="2400" b="1" dirty="0"/>
              <a:t>Kimlik Bilgisi</a:t>
            </a:r>
            <a:r>
              <a:rPr lang="tr-TR" sz="2400" dirty="0"/>
              <a:t> alanına girilir ve Sorgula düğmesine tıklanır. Sorgulama sonucu </a:t>
            </a:r>
            <a:r>
              <a:rPr lang="tr-TR" sz="2400" b="1" dirty="0"/>
              <a:t>Alacak Dosyası</a:t>
            </a:r>
            <a:r>
              <a:rPr lang="tr-TR" sz="2400" dirty="0"/>
              <a:t> ile </a:t>
            </a:r>
            <a:r>
              <a:rPr lang="tr-TR" sz="2400" b="1" dirty="0"/>
              <a:t>Tahakkuk</a:t>
            </a:r>
            <a:r>
              <a:rPr lang="tr-TR" sz="2400" dirty="0"/>
              <a:t> sütununda borçluların hangi alacak dosyası ve tahakkukta yer aldığı görüntülenir. Bu alanlardaki bağlantılar kullanılarak borçlunun alacak dosyası veya tahakkuk detayı görüntülenebilmektedir.</a:t>
            </a:r>
          </a:p>
        </p:txBody>
      </p:sp>
    </p:spTree>
    <p:extLst>
      <p:ext uri="{BB962C8B-B14F-4D97-AF65-F5344CB8AC3E}">
        <p14:creationId xmlns:p14="http://schemas.microsoft.com/office/powerpoint/2010/main" val="19014921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Borçlu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492896"/>
            <a:ext cx="8607546" cy="1015663"/>
          </a:xfrm>
          <a:prstGeom prst="rect">
            <a:avLst/>
          </a:prstGeom>
          <a:noFill/>
        </p:spPr>
        <p:txBody>
          <a:bodyPr wrap="square" rtlCol="0">
            <a:spAutoFit/>
          </a:bodyPr>
          <a:lstStyle/>
          <a:p>
            <a:pPr algn="just"/>
            <a:r>
              <a:rPr lang="tr-TR" sz="2000" dirty="0"/>
              <a:t>Borçluların bilgilerinde güncelleme yapmak için sorgulanan borçlu </a:t>
            </a:r>
            <a:r>
              <a:rPr lang="tr-TR" sz="2000" dirty="0" err="1"/>
              <a:t>seçilirek</a:t>
            </a:r>
            <a:r>
              <a:rPr lang="tr-TR" sz="2000" dirty="0"/>
              <a:t> Güncelle düğmesine tıklanır ve </a:t>
            </a:r>
            <a:r>
              <a:rPr lang="tr-TR" sz="2000" b="1" dirty="0"/>
              <a:t>Tahakkukun Borçlularını Güncelle Ekranı</a:t>
            </a:r>
            <a:r>
              <a:rPr lang="tr-TR" sz="2000" dirty="0"/>
              <a:t> görüntülenir.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3717032"/>
            <a:ext cx="8607546" cy="2664296"/>
          </a:xfrm>
          <a:prstGeom prst="rect">
            <a:avLst/>
          </a:prstGeom>
        </p:spPr>
      </p:pic>
      <p:sp>
        <p:nvSpPr>
          <p:cNvPr id="11" name="Aşağı Ok 10"/>
          <p:cNvSpPr/>
          <p:nvPr/>
        </p:nvSpPr>
        <p:spPr>
          <a:xfrm>
            <a:off x="211145" y="3508558"/>
            <a:ext cx="512797" cy="10634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 name="Düz Ok Bağlayıcısı 15"/>
          <p:cNvCxnSpPr/>
          <p:nvPr/>
        </p:nvCxnSpPr>
        <p:spPr>
          <a:xfrm flipV="1">
            <a:off x="559909" y="4040278"/>
            <a:ext cx="7684499" cy="684866"/>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0448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Borçlu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0" y="2585780"/>
            <a:ext cx="8678768" cy="4272220"/>
          </a:xfrm>
          <a:prstGeom prst="rect">
            <a:avLst/>
          </a:prstGeom>
        </p:spPr>
      </p:pic>
    </p:spTree>
    <p:extLst>
      <p:ext uri="{BB962C8B-B14F-4D97-AF65-F5344CB8AC3E}">
        <p14:creationId xmlns:p14="http://schemas.microsoft.com/office/powerpoint/2010/main" val="28709031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Borçlu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708920"/>
            <a:ext cx="8607545" cy="4031873"/>
          </a:xfrm>
          <a:prstGeom prst="rect">
            <a:avLst/>
          </a:prstGeom>
          <a:noFill/>
        </p:spPr>
        <p:txBody>
          <a:bodyPr wrap="square" rtlCol="0">
            <a:spAutoFit/>
          </a:bodyPr>
          <a:lstStyle/>
          <a:p>
            <a:pPr algn="just"/>
            <a:r>
              <a:rPr lang="tr-TR" sz="3200" dirty="0"/>
              <a:t>Tahakkukun Borçlularını Güncelle </a:t>
            </a:r>
            <a:r>
              <a:rPr lang="tr-TR" sz="3200" dirty="0" err="1"/>
              <a:t>Ekranı'nda</a:t>
            </a:r>
            <a:r>
              <a:rPr lang="tr-TR" sz="3200" dirty="0"/>
              <a:t> var olan borçluya yeni borçlu eklenebilir ya da kayıtlı borçlulardan seçilen borçlu silinebilir. Yeni borçlu eklemek için </a:t>
            </a:r>
            <a:r>
              <a:rPr lang="tr-TR" sz="3200" dirty="0" err="1"/>
              <a:t>Ekran'da</a:t>
            </a:r>
            <a:r>
              <a:rPr lang="tr-TR" sz="3200" dirty="0"/>
              <a:t> borçlu tipi seçilerek kimlik bilgisi girilir ve Getir düğmesine tıklanır. Böylece girilen kimlik bilgisine göre borçlunun genel bilgileri görüntülenir ve Güncelle düğmesine tıklanır.</a:t>
            </a:r>
          </a:p>
        </p:txBody>
      </p:sp>
    </p:spTree>
    <p:extLst>
      <p:ext uri="{BB962C8B-B14F-4D97-AF65-F5344CB8AC3E}">
        <p14:creationId xmlns:p14="http://schemas.microsoft.com/office/powerpoint/2010/main" val="310592119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a:solidFill>
                  <a:srgbClr val="FFC000"/>
                </a:solidFill>
              </a:rPr>
              <a:t>Borçlu İşlemleri</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564904"/>
            <a:ext cx="8607546" cy="3693319"/>
          </a:xfrm>
          <a:prstGeom prst="rect">
            <a:avLst/>
          </a:prstGeom>
          <a:noFill/>
        </p:spPr>
        <p:txBody>
          <a:bodyPr wrap="square" rtlCol="0">
            <a:spAutoFit/>
          </a:bodyPr>
          <a:lstStyle/>
          <a:p>
            <a:pPr algn="just"/>
            <a:r>
              <a:rPr lang="tr-TR" sz="2600" i="1" dirty="0" smtClean="0"/>
              <a:t>	Borçlular </a:t>
            </a:r>
            <a:r>
              <a:rPr lang="tr-TR" sz="2600" i="1" dirty="0"/>
              <a:t>tahakkuk kayıtlarında münferit sorumluluğundaysa, </a:t>
            </a:r>
            <a:r>
              <a:rPr lang="tr-TR" sz="2600" i="1" dirty="0">
                <a:solidFill>
                  <a:srgbClr val="FF0000"/>
                </a:solidFill>
              </a:rPr>
              <a:t>güncelleme yapılırken birden fazla borçlu eklenemediğinden </a:t>
            </a:r>
            <a:r>
              <a:rPr lang="tr-TR" sz="2600" i="1" dirty="0" err="1">
                <a:solidFill>
                  <a:srgbClr val="FF0000"/>
                </a:solidFill>
              </a:rPr>
              <a:t>Ekran'dan</a:t>
            </a:r>
            <a:r>
              <a:rPr lang="tr-TR" sz="2600" i="1" dirty="0">
                <a:solidFill>
                  <a:srgbClr val="FF0000"/>
                </a:solidFill>
              </a:rPr>
              <a:t> var olan borçlu silinir ve yenisi eklenir.</a:t>
            </a:r>
            <a:endParaRPr lang="tr-TR" sz="2600" dirty="0">
              <a:solidFill>
                <a:srgbClr val="FF0000"/>
              </a:solidFill>
            </a:endParaRPr>
          </a:p>
          <a:p>
            <a:pPr algn="just"/>
            <a:r>
              <a:rPr lang="tr-TR" sz="2600" i="1" dirty="0" smtClean="0"/>
              <a:t>	Sorumluluk </a:t>
            </a:r>
            <a:r>
              <a:rPr lang="tr-TR" sz="2600" i="1" dirty="0"/>
              <a:t>tipi müteselsil borçlular güncellenirken </a:t>
            </a:r>
            <a:r>
              <a:rPr lang="tr-TR" sz="2600" i="1" dirty="0">
                <a:solidFill>
                  <a:srgbClr val="FF0000"/>
                </a:solidFill>
              </a:rPr>
              <a:t>borçlu sayısı teke düşürülemez.</a:t>
            </a:r>
            <a:endParaRPr lang="tr-TR" sz="2600" dirty="0">
              <a:solidFill>
                <a:srgbClr val="FF0000"/>
              </a:solidFill>
            </a:endParaRPr>
          </a:p>
          <a:p>
            <a:pPr algn="just"/>
            <a:r>
              <a:rPr lang="tr-TR" sz="2600" i="1" dirty="0" smtClean="0"/>
              <a:t>	Tahakkuk </a:t>
            </a:r>
            <a:r>
              <a:rPr lang="tr-TR" sz="2600" i="1" dirty="0"/>
              <a:t>borçlularını güncellemek için ilgili tahakkukların durum bilgileri </a:t>
            </a:r>
            <a:r>
              <a:rPr lang="tr-TR" sz="2600" b="1" i="1" dirty="0">
                <a:solidFill>
                  <a:srgbClr val="FF0000"/>
                </a:solidFill>
              </a:rPr>
              <a:t>Yeni veya Onaylandı </a:t>
            </a:r>
            <a:r>
              <a:rPr lang="tr-TR" sz="2600" i="1" dirty="0"/>
              <a:t>olmalıdır.</a:t>
            </a:r>
            <a:endParaRPr lang="tr-TR" sz="2600" dirty="0"/>
          </a:p>
          <a:p>
            <a:pPr algn="just"/>
            <a:endParaRPr lang="tr-TR" sz="2600" dirty="0"/>
          </a:p>
        </p:txBody>
      </p:sp>
    </p:spTree>
    <p:extLst>
      <p:ext uri="{BB962C8B-B14F-4D97-AF65-F5344CB8AC3E}">
        <p14:creationId xmlns:p14="http://schemas.microsoft.com/office/powerpoint/2010/main" val="28489644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Faiz Hesaplama</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1" y="2492896"/>
            <a:ext cx="8607545" cy="1323439"/>
          </a:xfrm>
          <a:prstGeom prst="rect">
            <a:avLst/>
          </a:prstGeom>
          <a:noFill/>
        </p:spPr>
        <p:txBody>
          <a:bodyPr wrap="square" rtlCol="0">
            <a:spAutoFit/>
          </a:bodyPr>
          <a:lstStyle/>
          <a:p>
            <a:pPr algn="just"/>
            <a:r>
              <a:rPr lang="tr-TR" sz="2000" dirty="0"/>
              <a:t>Alacak dosyasındaki onaylanmış tahakkuklara faiz tipi belirtilmişse borçlunun gerçekleştireceği ödeme tutarının faizi bilgi amaçlı hesaplanabilmektedir. Faiz hesaplamaya yönelik işlem yapmak için ana menüde yer alan </a:t>
            </a:r>
            <a:r>
              <a:rPr lang="tr-TR" sz="2000" b="1" dirty="0"/>
              <a:t>Alacak İşlemleri / Faiz Hesaplama İşlemleri</a:t>
            </a:r>
            <a:r>
              <a:rPr lang="tr-TR" sz="2000" dirty="0"/>
              <a:t> seçilir ve </a:t>
            </a:r>
            <a:r>
              <a:rPr lang="tr-TR" sz="2000" b="1" dirty="0"/>
              <a:t>Faiz Hesaplama Ekranı</a:t>
            </a:r>
            <a:r>
              <a:rPr lang="tr-TR" sz="2000" dirty="0"/>
              <a:t> görüntülenir.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16" y="3816335"/>
            <a:ext cx="8713754" cy="2861214"/>
          </a:xfrm>
          <a:prstGeom prst="rect">
            <a:avLst/>
          </a:prstGeom>
        </p:spPr>
      </p:pic>
    </p:spTree>
    <p:extLst>
      <p:ext uri="{BB962C8B-B14F-4D97-AF65-F5344CB8AC3E}">
        <p14:creationId xmlns:p14="http://schemas.microsoft.com/office/powerpoint/2010/main" val="22633268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Faiz Hesaplama</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sp>
        <p:nvSpPr>
          <p:cNvPr id="2" name="Metin kutusu 1"/>
          <p:cNvSpPr txBox="1"/>
          <p:nvPr/>
        </p:nvSpPr>
        <p:spPr>
          <a:xfrm>
            <a:off x="285720" y="2492896"/>
            <a:ext cx="8607546" cy="3477875"/>
          </a:xfrm>
          <a:prstGeom prst="rect">
            <a:avLst/>
          </a:prstGeom>
          <a:noFill/>
        </p:spPr>
        <p:txBody>
          <a:bodyPr wrap="square" rtlCol="0">
            <a:spAutoFit/>
          </a:bodyPr>
          <a:lstStyle/>
          <a:p>
            <a:pPr algn="just"/>
            <a:r>
              <a:rPr lang="tr-TR" sz="2200" dirty="0"/>
              <a:t>Faiz Hesaplama </a:t>
            </a:r>
            <a:r>
              <a:rPr lang="tr-TR" sz="2200" dirty="0" err="1"/>
              <a:t>Ekranı'nda</a:t>
            </a:r>
            <a:r>
              <a:rPr lang="tr-TR" sz="2200" dirty="0"/>
              <a:t> borçlunun faiz hesaplamasındaki tutarlar </a:t>
            </a:r>
            <a:r>
              <a:rPr lang="tr-TR" sz="2200" b="1" dirty="0"/>
              <a:t>Ödeme Tarihi</a:t>
            </a:r>
            <a:r>
              <a:rPr lang="tr-TR" sz="2200" dirty="0"/>
              <a:t>'nde seçilen tarih bilgisine göre yapılır. Ödeme Tarihi alanı bugünün tarihi olarak seçili gelmektedir. Fakat ödeme tarihi değiştirilebilir ve faiz hesaplaması ödemenin yapılacağı tarihe göre yapılabilir. </a:t>
            </a:r>
            <a:r>
              <a:rPr lang="tr-TR" sz="2200" dirty="0" err="1"/>
              <a:t>Ekran'da</a:t>
            </a:r>
            <a:r>
              <a:rPr lang="tr-TR" sz="2200" dirty="0"/>
              <a:t> </a:t>
            </a:r>
            <a:r>
              <a:rPr lang="tr-TR" sz="2200" b="1" dirty="0"/>
              <a:t>TC/Vergi Kimlik No</a:t>
            </a:r>
            <a:r>
              <a:rPr lang="tr-TR" sz="2200" dirty="0"/>
              <a:t> alanına tahakkuk borçlusunun kimlik numarası girilir ve borçlunun hangi alacak dosyasında yer alan tahakkuka yönelik hesaplama yapılacağı </a:t>
            </a:r>
            <a:r>
              <a:rPr lang="tr-TR" sz="2200" b="1" dirty="0"/>
              <a:t>Alacak Dosyası No</a:t>
            </a:r>
            <a:r>
              <a:rPr lang="tr-TR" sz="2200" dirty="0"/>
              <a:t> alanındaki açılır listeden seçilir. </a:t>
            </a:r>
            <a:r>
              <a:rPr lang="tr-TR" sz="2200" b="1" dirty="0"/>
              <a:t>Yatırılacak Tutar</a:t>
            </a:r>
            <a:r>
              <a:rPr lang="tr-TR" sz="2200" dirty="0"/>
              <a:t> alanına belirli bir tutar bilgisi girildikten sonra </a:t>
            </a:r>
            <a:r>
              <a:rPr lang="tr-TR" sz="2200" dirty="0" smtClean="0"/>
              <a:t>      </a:t>
            </a:r>
            <a:r>
              <a:rPr lang="tr-TR" sz="2200" b="1" dirty="0"/>
              <a:t> </a:t>
            </a:r>
            <a:r>
              <a:rPr lang="tr-TR" sz="2200" dirty="0"/>
              <a:t>düğmesine tıklanır ve </a:t>
            </a:r>
            <a:r>
              <a:rPr lang="tr-TR" sz="2200" b="1" dirty="0"/>
              <a:t>Faiz Hesaplama Sonucu </a:t>
            </a:r>
            <a:r>
              <a:rPr lang="tr-TR" sz="2200" dirty="0"/>
              <a:t>alanında</a:t>
            </a:r>
            <a:r>
              <a:rPr lang="tr-TR" sz="2200" b="1" dirty="0"/>
              <a:t> </a:t>
            </a:r>
            <a:r>
              <a:rPr lang="tr-TR" sz="2200" dirty="0"/>
              <a:t>faizin hesaplama sonucu satır olarak görüntülenir</a:t>
            </a:r>
          </a:p>
        </p:txBody>
      </p:sp>
      <p:pic>
        <p:nvPicPr>
          <p:cNvPr id="10" name="Resim 9"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5157192"/>
            <a:ext cx="1213207" cy="369332"/>
          </a:xfrm>
          <a:prstGeom prst="rect">
            <a:avLst/>
          </a:prstGeom>
        </p:spPr>
      </p:pic>
    </p:spTree>
    <p:extLst>
      <p:ext uri="{BB962C8B-B14F-4D97-AF65-F5344CB8AC3E}">
        <p14:creationId xmlns:p14="http://schemas.microsoft.com/office/powerpoint/2010/main" val="87745300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67544" y="802202"/>
            <a:ext cx="8229600" cy="1042621"/>
          </a:xfrm>
        </p:spPr>
        <p:txBody>
          <a:bodyPr anchor="b">
            <a:normAutofit fontScale="90000"/>
          </a:bodyPr>
          <a:lstStyle/>
          <a:p>
            <a:r>
              <a:rPr lang="tr-TR" sz="3600" dirty="0">
                <a:solidFill>
                  <a:srgbClr val="FFC000"/>
                </a:solidFill>
              </a:rPr>
              <a:t>*ALACAK İŞLEMLERİ</a:t>
            </a:r>
            <a:r>
              <a:rPr lang="tr-TR" sz="3600" dirty="0" smtClean="0">
                <a:solidFill>
                  <a:srgbClr val="FFC000"/>
                </a:solidFill>
              </a:rPr>
              <a:t>*</a:t>
            </a:r>
            <a:br>
              <a:rPr lang="tr-TR" sz="3600" dirty="0" smtClean="0">
                <a:solidFill>
                  <a:srgbClr val="FFC000"/>
                </a:solidFill>
              </a:rPr>
            </a:br>
            <a:r>
              <a:rPr lang="tr-TR" sz="3600" dirty="0" smtClean="0">
                <a:solidFill>
                  <a:srgbClr val="FFC000"/>
                </a:solidFill>
              </a:rPr>
              <a:t>Faiz Hesaplama</a:t>
            </a:r>
            <a:endParaRPr lang="tr-TR" sz="3600" dirty="0"/>
          </a:p>
        </p:txBody>
      </p:sp>
      <p:pic>
        <p:nvPicPr>
          <p:cNvPr id="4" name="Picture 2" descr="C:\Users\bcoban1\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285728"/>
            <a:ext cx="1389242" cy="4862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bcoban1\Desktop\muhasebat-genel-mudurlug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6" y="285728"/>
            <a:ext cx="2035250" cy="490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nvGraphicFramePr>
        <p:xfrm>
          <a:off x="871538" y="4267690"/>
          <a:ext cx="7408862" cy="265720"/>
        </p:xfrm>
        <a:graphic>
          <a:graphicData uri="http://schemas.openxmlformats.org/drawingml/2006/table">
            <a:tbl>
              <a:tblPr/>
              <a:tblGrid>
                <a:gridCol w="6597673"/>
                <a:gridCol w="811189"/>
              </a:tblGrid>
              <a:tr h="262285">
                <a:tc>
                  <a:txBody>
                    <a:bodyPr/>
                    <a:lstStyle/>
                    <a:p>
                      <a:pPr algn="l"/>
                      <a:r>
                        <a:rPr lang="tr-TR" sz="1000" b="1" dirty="0">
                          <a:solidFill>
                            <a:srgbClr val="FFFFFF"/>
                          </a:solidFill>
                          <a:effectLst/>
                        </a:rPr>
                        <a:t>Alacak İşlemleri</a:t>
                      </a:r>
                      <a:endParaRPr lang="tr-TR" sz="1300" b="0" dirty="0">
                        <a:effectLst/>
                      </a:endParaRPr>
                    </a:p>
                  </a:txBody>
                  <a:tcPr marL="33800" marR="33800" marT="33800" marB="33800" anchor="b">
                    <a:lnL>
                      <a:noFill/>
                    </a:lnL>
                    <a:lnR>
                      <a:noFill/>
                    </a:lnR>
                    <a:lnT>
                      <a:noFill/>
                    </a:lnT>
                    <a:lnB>
                      <a:noFill/>
                    </a:lnB>
                  </a:tcPr>
                </a:tc>
                <a:tc>
                  <a:txBody>
                    <a:bodyPr/>
                    <a:lstStyle/>
                    <a:p>
                      <a:pPr algn="r"/>
                      <a:endParaRPr lang="tr-TR" sz="1300" dirty="0">
                        <a:effectLst/>
                      </a:endParaRPr>
                    </a:p>
                  </a:txBody>
                  <a:tcPr marL="33800" marR="33800" marT="33800" marB="33800" anchor="ctr">
                    <a:lnL>
                      <a:noFill/>
                    </a:lnL>
                    <a:lnR>
                      <a:noFill/>
                    </a:lnR>
                    <a:lnT>
                      <a:noFill/>
                    </a:lnT>
                    <a:lnB>
                      <a:noFill/>
                    </a:lnB>
                  </a:tcPr>
                </a:tc>
              </a:tr>
            </a:tbl>
          </a:graphicData>
        </a:graphic>
      </p:graphicFrame>
      <p:sp>
        <p:nvSpPr>
          <p:cNvPr id="7" name="AutoShape 1" descr="Previous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Return to chapter overview"/>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3" descr="Next page"/>
          <p:cNvSpPr>
            <a:spLocks noChangeAspect="1" noChangeArrowheads="1"/>
          </p:cNvSpPr>
          <p:nvPr/>
        </p:nvSpPr>
        <p:spPr bwMode="auto">
          <a:xfrm>
            <a:off x="871538"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Metin kutusu 14"/>
          <p:cNvSpPr txBox="1"/>
          <p:nvPr/>
        </p:nvSpPr>
        <p:spPr>
          <a:xfrm>
            <a:off x="467544" y="5157192"/>
            <a:ext cx="184731" cy="369332"/>
          </a:xfrm>
          <a:prstGeom prst="rect">
            <a:avLst/>
          </a:prstGeom>
          <a:noFill/>
        </p:spPr>
        <p:txBody>
          <a:bodyPr wrap="none" rtlCol="0">
            <a:spAutoFit/>
          </a:bodyPr>
          <a:lstStyle/>
          <a:p>
            <a:endParaRPr lang="tr-TR" dirty="0"/>
          </a:p>
        </p:txBody>
      </p:sp>
      <p:pic>
        <p:nvPicPr>
          <p:cNvPr id="2" name="Resim 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21" y="2785972"/>
            <a:ext cx="8607546" cy="3595356"/>
          </a:xfrm>
          <a:prstGeom prst="rect">
            <a:avLst/>
          </a:prstGeom>
        </p:spPr>
      </p:pic>
    </p:spTree>
    <p:extLst>
      <p:ext uri="{BB962C8B-B14F-4D97-AF65-F5344CB8AC3E}">
        <p14:creationId xmlns:p14="http://schemas.microsoft.com/office/powerpoint/2010/main" val="37756254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Özel 3">
      <a:dk1>
        <a:sysClr val="windowText" lastClr="000000"/>
      </a:dk1>
      <a:lt1>
        <a:sysClr val="window" lastClr="FFFFFF"/>
      </a:lt1>
      <a:dk2>
        <a:srgbClr val="073E87"/>
      </a:dk2>
      <a:lt2>
        <a:srgbClr val="C6E7FC"/>
      </a:lt2>
      <a:accent1>
        <a:srgbClr val="031F43"/>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1711</TotalTime>
  <Words>2767</Words>
  <Application>Microsoft Office PowerPoint</Application>
  <PresentationFormat>Ekran Gösterisi (4:3)</PresentationFormat>
  <Paragraphs>468</Paragraphs>
  <Slides>121</Slides>
  <Notes>3</Notes>
  <HiddenSlides>0</HiddenSlides>
  <MMClips>0</MMClips>
  <ScaleCrop>false</ScaleCrop>
  <HeadingPairs>
    <vt:vector size="4" baseType="variant">
      <vt:variant>
        <vt:lpstr>Tema</vt:lpstr>
      </vt:variant>
      <vt:variant>
        <vt:i4>1</vt:i4>
      </vt:variant>
      <vt:variant>
        <vt:lpstr>Slayt Başlıkları</vt:lpstr>
      </vt:variant>
      <vt:variant>
        <vt:i4>121</vt:i4>
      </vt:variant>
    </vt:vector>
  </HeadingPairs>
  <TitlesOfParts>
    <vt:vector size="122" baseType="lpstr">
      <vt:lpstr>Dalga Biçimi</vt:lpstr>
      <vt:lpstr>BÜTÜNLEŞİK KAMU MALİ YÖNETİMİ VE BİLİŞİM SİSTEMLERİ (BKMYBS) *ALACAK İŞLEMLERİ* *TAHSİLAT İŞLEMLERİ* *MUHASEBE İŞLEMLERİ*</vt:lpstr>
      <vt:lpstr>BÜTÜNLEŞİK KAMU MALİ YÖNETİMİ VE BİLİŞİM SİSTEMİ (BKMYBS)</vt:lpstr>
      <vt:lpstr>BÜTÜNLEŞİK KAMU MALİ YÖNETİMİ VE BİLİŞİM SİSTEMİ (BKMYBS)</vt:lpstr>
      <vt:lpstr>BÜTÜNLEŞİK KAMU MALİ YÖNETİMİ VE BİLİŞİM SİSTEMİ (BKMYBS)</vt:lpstr>
      <vt:lpstr>BÜTÜNLEŞİK KAMU MALİ YÖNETİMİ VE BİLİŞİM SİSTEMİ (BKMYBS)</vt:lpstr>
      <vt:lpstr>BÜTÜNLEŞİK KAMU MALİ YÖNETİMİ VE BİLİŞİM SİSTEMİ (BKMYBS)</vt:lpstr>
      <vt:lpstr>BÜTÜNLEŞİK KAMU MALİ YÖNETİMİ VE BİLİŞİM SİSTEMİ (BKMYBS)</vt:lpstr>
      <vt:lpstr>BÜTÜNLEŞİK KAMU MALİ YÖNETİMİ VE BİLİŞİM SİSTEMİ (BKMYBS)</vt:lpstr>
      <vt:lpstr>BÜTÜNLEŞİK KAMU MALİ YÖNETİMİ VE BİLİŞİM SİSTEMİ (BKMYBS)</vt:lpstr>
      <vt:lpstr>BÜTÜNLEŞİK KAMU MALİ YÖNETİMİ VE BİLİŞİM SİSTEMİ (BKMYBS)</vt:lpstr>
      <vt:lpstr>*ALACAK İŞLEMLERİ* *MUHASEBE İŞLEMLERİ* *TAHSİLAT İŞLEMLERİ*</vt:lpstr>
      <vt:lpstr>*ALACAK İŞLEMLERİ*</vt:lpstr>
      <vt:lpstr>*ALACAK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Alacak Dosyası İşlemleri</vt:lpstr>
      <vt:lpstr>*ALACAK İŞLEMLERİ* Tahakkuk İşlemleri</vt:lpstr>
      <vt:lpstr>*ALACAK İŞLEMLERİ* Tahakkuk İşlemleri</vt:lpstr>
      <vt:lpstr>*ALACAK İŞLEMLERİ* Tahakkuk İşlemleri</vt:lpstr>
      <vt:lpstr>*ALACAK İŞLEMLERİ* Tahakkuk İşlemleri</vt:lpstr>
      <vt:lpstr>*ALACAK İŞLEMLERİ* Tahakkuk İşlemleri</vt:lpstr>
      <vt:lpstr>*ALACAK İŞLEMLERİ* Tahakkuk İşlemleri</vt:lpstr>
      <vt:lpstr>*ALACAK İŞLEMLERİ* Tahakkuk İşlemleri</vt:lpstr>
      <vt:lpstr>*ALACAK İŞLEMLERİ* Tahakkuk İşlemleri</vt:lpstr>
      <vt:lpstr>*ALACAK İŞLEMLERİ* Tahakkuk İşlemleri</vt:lpstr>
      <vt:lpstr>*ALACAK İŞLEMLERİ* Tahakkuk İşlemleri</vt:lpstr>
      <vt:lpstr>*ALACAK İŞLEMLERİ* Tahakkuk İşlemleri</vt:lpstr>
      <vt:lpstr>*ALACAK İŞLEMLERİ* Tahakkuk İşlemleri</vt:lpstr>
      <vt:lpstr>*ALACAK İŞLEMLERİ* Tahakkuk İşlemleri</vt:lpstr>
      <vt:lpstr>*ALACAK İŞLEMLERİ* Borçlu İşlemleri</vt:lpstr>
      <vt:lpstr>*ALACAK İŞLEMLERİ* Borçlu İşlemleri</vt:lpstr>
      <vt:lpstr>*ALACAK İŞLEMLERİ* Borçlu İşlemleri</vt:lpstr>
      <vt:lpstr>*ALACAK İŞLEMLERİ* Borçlu İşlemleri</vt:lpstr>
      <vt:lpstr>*ALACAK İŞLEMLERİ* Borçlu İşlemleri</vt:lpstr>
      <vt:lpstr>*ALACAK İŞLEMLERİ* Borçlu İşlemleri</vt:lpstr>
      <vt:lpstr>*ALACAK İŞLEMLERİ* Faiz Hesaplama</vt:lpstr>
      <vt:lpstr>*ALACAK İŞLEMLERİ* Faiz Hesaplama</vt:lpstr>
      <vt:lpstr>*ALACAK İŞLEMLERİ* Faiz Hesaplama</vt:lpstr>
      <vt:lpstr>*ALACAK İŞLEMLERİ* Faiz Hesaplama</vt:lpstr>
      <vt:lpstr>*ALACAK İŞLEMLERİ* Faiz Hesaplama</vt:lpstr>
      <vt:lpstr>*ALACAK İŞLEMLERİ* Alacak Görev İşlemleri</vt:lpstr>
      <vt:lpstr>*ALACAK İŞLEMLERİ* Muaccel Durumdaki Alacaklar</vt:lpstr>
      <vt:lpstr>*ALACAK İŞLEMLERİ* Muaccel Durumdaki Alacaklar</vt:lpstr>
      <vt:lpstr>*ALACAK İŞLEMLERİ* Muaccel Durumdaki Alacaklar</vt:lpstr>
      <vt:lpstr>*ALACAK İŞLEMLERİ* Muaccel Durumdaki Alacaklar</vt:lpstr>
      <vt:lpstr>*ALACAK İŞLEMLERİ* Takip Edilmesi Gereken Alacaklar</vt:lpstr>
      <vt:lpstr>*ALACAK İŞLEMLERİ* Takip Edilmesi Gereken Alacaklar</vt:lpstr>
      <vt:lpstr>*ALACAK İŞLEMLERİ* Takip Edilmesi Gereken Alacaklar</vt:lpstr>
      <vt:lpstr>*ALACAK İŞLEMLERİ* Takip Edilmesi Gereken Alacaklar</vt:lpstr>
      <vt:lpstr>*ALACAK İŞLEMLERİ* Takip Edilmesi Gereken Nafaka Tahakkukları</vt:lpstr>
      <vt:lpstr>*ALACAK İŞLEMLERİ* Takip Edilmesi Gereken Nafaka Tahakkukları</vt:lpstr>
      <vt:lpstr>*ALACAK İŞLEMLERİ* Takip Edilmesi Gereken Nafaka Tahakkukları</vt:lpstr>
      <vt:lpstr>*ALACAK İŞLEMLERİ* Kapanabilecek Alacak Dosyaları</vt:lpstr>
      <vt:lpstr>*ALACAK İŞLEMLERİ* Kapanabilecek Alacak Dosyaları</vt:lpstr>
      <vt:lpstr>*ALACAK İŞLEMLERİ* Tanımlama İşlemleri</vt:lpstr>
      <vt:lpstr>*ALACAK İŞLEMLERİ* Rapor İşlemleri</vt:lpstr>
      <vt:lpstr>*ALACAK İŞLEMLERİ* Rapor İşlemleri</vt:lpstr>
      <vt:lpstr>*ALACAK İŞLEMLERİ* Rapor İşlemleri</vt:lpstr>
      <vt:lpstr>*ALACAK İŞLEMLERİ* Rapor İşlemleri</vt:lpstr>
      <vt:lpstr>*ALACAK İŞLEMLERİ*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 PERSONEL HARCAMALARI YÖNETİM SİSTEMİ (KPHYS) MEMUR MAAŞ İŞLEMLERİ</dc:title>
  <dc:creator>Bilal Çoban</dc:creator>
  <cp:lastModifiedBy>Ahmet</cp:lastModifiedBy>
  <cp:revision>232</cp:revision>
  <dcterms:created xsi:type="dcterms:W3CDTF">2019-10-14T13:01:58Z</dcterms:created>
  <dcterms:modified xsi:type="dcterms:W3CDTF">2019-11-17T21:54:02Z</dcterms:modified>
</cp:coreProperties>
</file>