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8"/>
  </p:notesMasterIdLst>
  <p:sldIdLst>
    <p:sldId id="256" r:id="rId2"/>
    <p:sldId id="257" r:id="rId3"/>
    <p:sldId id="361" r:id="rId4"/>
    <p:sldId id="360" r:id="rId5"/>
    <p:sldId id="359" r:id="rId6"/>
    <p:sldId id="358" r:id="rId7"/>
    <p:sldId id="364" r:id="rId8"/>
    <p:sldId id="363" r:id="rId9"/>
    <p:sldId id="362" r:id="rId10"/>
    <p:sldId id="367" r:id="rId11"/>
    <p:sldId id="366" r:id="rId12"/>
    <p:sldId id="365" r:id="rId13"/>
    <p:sldId id="368" r:id="rId14"/>
    <p:sldId id="373" r:id="rId15"/>
    <p:sldId id="372" r:id="rId16"/>
    <p:sldId id="371" r:id="rId17"/>
    <p:sldId id="370" r:id="rId18"/>
    <p:sldId id="375" r:id="rId19"/>
    <p:sldId id="378" r:id="rId20"/>
    <p:sldId id="377" r:id="rId21"/>
    <p:sldId id="376" r:id="rId22"/>
    <p:sldId id="374" r:id="rId23"/>
    <p:sldId id="382" r:id="rId24"/>
    <p:sldId id="381" r:id="rId25"/>
    <p:sldId id="380" r:id="rId26"/>
    <p:sldId id="379" r:id="rId27"/>
    <p:sldId id="385" r:id="rId28"/>
    <p:sldId id="384" r:id="rId29"/>
    <p:sldId id="386" r:id="rId30"/>
    <p:sldId id="388" r:id="rId31"/>
    <p:sldId id="387" r:id="rId32"/>
    <p:sldId id="393" r:id="rId33"/>
    <p:sldId id="392" r:id="rId34"/>
    <p:sldId id="391" r:id="rId35"/>
    <p:sldId id="398" r:id="rId36"/>
    <p:sldId id="397" r:id="rId37"/>
    <p:sldId id="400" r:id="rId38"/>
    <p:sldId id="408" r:id="rId39"/>
    <p:sldId id="407" r:id="rId40"/>
    <p:sldId id="406" r:id="rId41"/>
    <p:sldId id="405" r:id="rId42"/>
    <p:sldId id="404" r:id="rId43"/>
    <p:sldId id="403" r:id="rId44"/>
    <p:sldId id="402" r:id="rId45"/>
    <p:sldId id="401" r:id="rId46"/>
    <p:sldId id="410" r:id="rId47"/>
    <p:sldId id="409" r:id="rId48"/>
    <p:sldId id="399" r:id="rId49"/>
    <p:sldId id="411" r:id="rId50"/>
    <p:sldId id="396" r:id="rId51"/>
    <p:sldId id="395" r:id="rId52"/>
    <p:sldId id="414" r:id="rId53"/>
    <p:sldId id="413" r:id="rId54"/>
    <p:sldId id="415" r:id="rId55"/>
    <p:sldId id="412" r:id="rId56"/>
    <p:sldId id="394" r:id="rId57"/>
    <p:sldId id="419" r:id="rId58"/>
    <p:sldId id="418" r:id="rId59"/>
    <p:sldId id="417" r:id="rId60"/>
    <p:sldId id="422" r:id="rId61"/>
    <p:sldId id="421" r:id="rId62"/>
    <p:sldId id="424" r:id="rId63"/>
    <p:sldId id="423" r:id="rId64"/>
    <p:sldId id="425" r:id="rId65"/>
    <p:sldId id="429" r:id="rId66"/>
    <p:sldId id="428" r:id="rId67"/>
    <p:sldId id="427" r:id="rId68"/>
    <p:sldId id="420" r:id="rId69"/>
    <p:sldId id="435" r:id="rId70"/>
    <p:sldId id="434" r:id="rId71"/>
    <p:sldId id="433" r:id="rId72"/>
    <p:sldId id="432" r:id="rId73"/>
    <p:sldId id="430" r:id="rId74"/>
    <p:sldId id="437" r:id="rId75"/>
    <p:sldId id="436" r:id="rId76"/>
    <p:sldId id="442" r:id="rId77"/>
    <p:sldId id="441" r:id="rId78"/>
    <p:sldId id="440" r:id="rId79"/>
    <p:sldId id="439" r:id="rId80"/>
    <p:sldId id="448" r:id="rId81"/>
    <p:sldId id="447" r:id="rId82"/>
    <p:sldId id="446" r:id="rId83"/>
    <p:sldId id="445" r:id="rId84"/>
    <p:sldId id="444" r:id="rId85"/>
    <p:sldId id="453" r:id="rId86"/>
    <p:sldId id="455" r:id="rId87"/>
    <p:sldId id="454" r:id="rId88"/>
    <p:sldId id="452" r:id="rId89"/>
    <p:sldId id="451" r:id="rId90"/>
    <p:sldId id="450" r:id="rId91"/>
    <p:sldId id="460" r:id="rId92"/>
    <p:sldId id="459" r:id="rId93"/>
    <p:sldId id="458" r:id="rId94"/>
    <p:sldId id="464" r:id="rId95"/>
    <p:sldId id="463" r:id="rId96"/>
    <p:sldId id="462" r:id="rId97"/>
    <p:sldId id="465" r:id="rId98"/>
    <p:sldId id="468" r:id="rId99"/>
    <p:sldId id="472" r:id="rId100"/>
    <p:sldId id="471" r:id="rId101"/>
    <p:sldId id="470" r:id="rId102"/>
    <p:sldId id="476" r:id="rId103"/>
    <p:sldId id="475" r:id="rId104"/>
    <p:sldId id="474" r:id="rId105"/>
    <p:sldId id="479" r:id="rId106"/>
    <p:sldId id="478" r:id="rId107"/>
    <p:sldId id="477" r:id="rId108"/>
    <p:sldId id="483" r:id="rId109"/>
    <p:sldId id="482" r:id="rId110"/>
    <p:sldId id="488" r:id="rId111"/>
    <p:sldId id="487" r:id="rId112"/>
    <p:sldId id="486" r:id="rId113"/>
    <p:sldId id="493" r:id="rId114"/>
    <p:sldId id="492" r:id="rId115"/>
    <p:sldId id="491" r:id="rId116"/>
    <p:sldId id="490" r:id="rId117"/>
    <p:sldId id="489" r:id="rId118"/>
    <p:sldId id="485" r:id="rId119"/>
    <p:sldId id="496" r:id="rId120"/>
    <p:sldId id="495" r:id="rId121"/>
    <p:sldId id="494" r:id="rId122"/>
    <p:sldId id="498" r:id="rId123"/>
    <p:sldId id="497" r:id="rId124"/>
    <p:sldId id="500" r:id="rId125"/>
    <p:sldId id="506" r:id="rId126"/>
    <p:sldId id="505" r:id="rId127"/>
    <p:sldId id="504" r:id="rId128"/>
    <p:sldId id="503" r:id="rId129"/>
    <p:sldId id="502" r:id="rId130"/>
    <p:sldId id="509" r:id="rId131"/>
    <p:sldId id="508" r:id="rId132"/>
    <p:sldId id="507" r:id="rId133"/>
    <p:sldId id="501" r:id="rId134"/>
    <p:sldId id="510" r:id="rId135"/>
    <p:sldId id="511" r:id="rId136"/>
    <p:sldId id="357" r:id="rId1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60"/>
  </p:normalViewPr>
  <p:slideViewPr>
    <p:cSldViewPr>
      <p:cViewPr>
        <p:scale>
          <a:sx n="75" d="100"/>
          <a:sy n="75" d="100"/>
        </p:scale>
        <p:origin x="-1464"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5F23DF-7DE8-446D-BD8D-BBFF99FC5861}" type="datetimeFigureOut">
              <a:rPr lang="tr-TR" smtClean="0"/>
              <a:t>18.11.2019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5E507-2796-46EE-A489-304149F4CE51}" type="slidenum">
              <a:rPr lang="tr-TR" smtClean="0"/>
              <a:t>‹#›</a:t>
            </a:fld>
            <a:endParaRPr lang="tr-TR"/>
          </a:p>
        </p:txBody>
      </p:sp>
    </p:spTree>
    <p:extLst>
      <p:ext uri="{BB962C8B-B14F-4D97-AF65-F5344CB8AC3E}">
        <p14:creationId xmlns:p14="http://schemas.microsoft.com/office/powerpoint/2010/main" val="292646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101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102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103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104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105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106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107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108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109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110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111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112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113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114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115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116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117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118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119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120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121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122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123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124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125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126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127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128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129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130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131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132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133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134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135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136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59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69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79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89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10</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91</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94</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95</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96</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97</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98</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99</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100</a:t>
            </a:fld>
            <a:endParaRPr lang="tr-TR"/>
          </a:p>
        </p:txBody>
      </p:sp>
    </p:spTree>
    <p:extLst>
      <p:ext uri="{BB962C8B-B14F-4D97-AF65-F5344CB8AC3E}">
        <p14:creationId xmlns:p14="http://schemas.microsoft.com/office/powerpoint/2010/main" val="57888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pPr/>
              <a:t>18.11.2019</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68.tmp"/><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69.tmp"/><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70.tmp"/><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tmp"/><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image" Target="../media/image71.tmp"/><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72.tmp"/><Relationship Id="rId4" Type="http://schemas.openxmlformats.org/officeDocument/2006/relationships/image" Target="../media/image3.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image" Target="../media/image73.tmp"/><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74.tmp"/><Relationship Id="rId4" Type="http://schemas.openxmlformats.org/officeDocument/2006/relationships/image" Target="../media/image3.png"/></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image" Target="../media/image75.tm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3.png"/></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76.tmp"/><Relationship Id="rId4" Type="http://schemas.openxmlformats.org/officeDocument/2006/relationships/image" Target="../media/image3.png"/></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2.xml"/><Relationship Id="rId5" Type="http://schemas.openxmlformats.org/officeDocument/2006/relationships/image" Target="../media/image77.tmp"/><Relationship Id="rId4" Type="http://schemas.openxmlformats.org/officeDocument/2006/relationships/image" Target="../media/image3.png"/></Relationships>
</file>

<file path=ppt/slides/_rels/slide124.xml.rels><?xml version="1.0" encoding="UTF-8" standalone="yes"?>
<Relationships xmlns="http://schemas.openxmlformats.org/package/2006/relationships"><Relationship Id="rId8" Type="http://schemas.openxmlformats.org/officeDocument/2006/relationships/hyperlink" Target="https://muhasebe.muhasebat.gov.tr/Kilavuz/taslak_muhasebe_kaydi_islemleri.htm#taslakmuhasebekaydiislemleri" TargetMode="External"/><Relationship Id="rId3" Type="http://schemas.openxmlformats.org/officeDocument/2006/relationships/image" Target="../media/image2.png"/><Relationship Id="rId7" Type="http://schemas.openxmlformats.org/officeDocument/2006/relationships/hyperlink" Target="https://muhasebe.muhasebat.gov.tr/Kilavuz/muhasebe_kural_islemleri.htm#muhasebekuralislemleri"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hyperlink" Target="https://muhasebe.muhasebat.gov.tr/Kilavuz/hesap_kodu_iliskisi_islemleri.htm#hesapkoduiliskisiislemleri" TargetMode="External"/><Relationship Id="rId5" Type="http://schemas.openxmlformats.org/officeDocument/2006/relationships/hyperlink" Target="https://muhasebe.muhasebat.gov.tr/Kilavuz/idari_islemler_devir_islemleri.htm#idariislemlerdevirislemleri" TargetMode="External"/><Relationship Id="rId4" Type="http://schemas.openxmlformats.org/officeDocument/2006/relationships/image" Target="../media/image3.png"/><Relationship Id="rId9" Type="http://schemas.openxmlformats.org/officeDocument/2006/relationships/hyperlink" Target="https://muhasebe.muhasebat.gov.tr/Kilavuz/kaynak_alt_turu_islemleri.htm#kaynakaltturuislemleri"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2.xml"/><Relationship Id="rId5" Type="http://schemas.openxmlformats.org/officeDocument/2006/relationships/image" Target="../media/image78.tmp"/><Relationship Id="rId4" Type="http://schemas.openxmlformats.org/officeDocument/2006/relationships/image" Target="../media/image3.png"/></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2.xml"/><Relationship Id="rId5" Type="http://schemas.openxmlformats.org/officeDocument/2006/relationships/image" Target="../media/image79.tmp"/><Relationship Id="rId4" Type="http://schemas.openxmlformats.org/officeDocument/2006/relationships/image" Target="../media/image3.png"/></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6.xml"/><Relationship Id="rId1" Type="http://schemas.openxmlformats.org/officeDocument/2006/relationships/slideLayout" Target="../slideLayouts/slideLayout2.xml"/><Relationship Id="rId5" Type="http://schemas.openxmlformats.org/officeDocument/2006/relationships/image" Target="../media/image80.tmp"/><Relationship Id="rId4" Type="http://schemas.openxmlformats.org/officeDocument/2006/relationships/image" Target="../media/image3.png"/></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2.xml"/><Relationship Id="rId6" Type="http://schemas.openxmlformats.org/officeDocument/2006/relationships/image" Target="../media/image82.tmp"/><Relationship Id="rId5" Type="http://schemas.openxmlformats.org/officeDocument/2006/relationships/image" Target="../media/image81.tm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tmp"/><Relationship Id="rId4" Type="http://schemas.openxmlformats.org/officeDocument/2006/relationships/image" Target="../media/image3.png"/></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0.xml"/><Relationship Id="rId1" Type="http://schemas.openxmlformats.org/officeDocument/2006/relationships/slideLayout" Target="../slideLayouts/slideLayout2.xml"/><Relationship Id="rId5" Type="http://schemas.openxmlformats.org/officeDocument/2006/relationships/image" Target="../media/image83.tmp"/><Relationship Id="rId4" Type="http://schemas.openxmlformats.org/officeDocument/2006/relationships/image" Target="../media/image3.png"/></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2.xml"/><Relationship Id="rId1" Type="http://schemas.openxmlformats.org/officeDocument/2006/relationships/slideLayout" Target="../slideLayouts/slideLayout2.xml"/><Relationship Id="rId5" Type="http://schemas.openxmlformats.org/officeDocument/2006/relationships/image" Target="../media/image84.tmp"/><Relationship Id="rId4" Type="http://schemas.openxmlformats.org/officeDocument/2006/relationships/image" Target="../media/image3.png"/></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3.xml"/><Relationship Id="rId1" Type="http://schemas.openxmlformats.org/officeDocument/2006/relationships/slideLayout" Target="../slideLayouts/slideLayout2.xml"/><Relationship Id="rId5" Type="http://schemas.openxmlformats.org/officeDocument/2006/relationships/image" Target="../media/image85.tmp"/><Relationship Id="rId4" Type="http://schemas.openxmlformats.org/officeDocument/2006/relationships/image" Target="../media/image3.png"/></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4.xml"/><Relationship Id="rId1" Type="http://schemas.openxmlformats.org/officeDocument/2006/relationships/slideLayout" Target="../slideLayouts/slideLayout2.xml"/><Relationship Id="rId5" Type="http://schemas.openxmlformats.org/officeDocument/2006/relationships/image" Target="../media/image86.tmp"/><Relationship Id="rId4" Type="http://schemas.openxmlformats.org/officeDocument/2006/relationships/image" Target="../media/image3.png"/></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tm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tm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tm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tm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tmp"/><Relationship Id="rId5" Type="http://schemas.openxmlformats.org/officeDocument/2006/relationships/image" Target="../media/image21.tm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tm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tm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tmp"/><Relationship Id="rId5" Type="http://schemas.openxmlformats.org/officeDocument/2006/relationships/image" Target="../media/image26.tmp"/><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tmp"/><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tmp"/><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tm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muhasebe.muhasebat.gov.tr/Kilavuz/hesap-plani-ve-kodu-islemleri.htm#hesapplanivekoduislemleri" TargetMode="External"/><Relationship Id="rId3" Type="http://schemas.openxmlformats.org/officeDocument/2006/relationships/image" Target="../media/image2.png"/><Relationship Id="rId7" Type="http://schemas.openxmlformats.org/officeDocument/2006/relationships/hyperlink" Target="https://muhasebe.muhasebat.gov.tr/Kilavuz/muhasebe_fisi_islemleri.htm#muhasebefisiislemler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uhasebe.muhasebat.gov.tr/Kilavuz/on_muhasebe_kaydi_islemleri.htm#onmuhasebekaydiislemleri" TargetMode="External"/><Relationship Id="rId11" Type="http://schemas.openxmlformats.org/officeDocument/2006/relationships/hyperlink" Target="https://muhasebe.muhasebat.gov.tr/Kilavuz/yonetim_islemleri.htm#yonetimislemleri" TargetMode="External"/><Relationship Id="rId5" Type="http://schemas.openxmlformats.org/officeDocument/2006/relationships/hyperlink" Target="https://muhasebe.muhasebat.gov.tr/Kilavuz/muhasebe_kaydi_hata_islemleri.htm#muhasebekaydihataislemleri" TargetMode="External"/><Relationship Id="rId10" Type="http://schemas.openxmlformats.org/officeDocument/2006/relationships/hyperlink" Target="https://muhasebe.muhasebat.gov.tr/Kilavuz/muhasebe_raporlar.htm#muhaseberaporlar" TargetMode="External"/><Relationship Id="rId4" Type="http://schemas.openxmlformats.org/officeDocument/2006/relationships/image" Target="../media/image3.png"/><Relationship Id="rId9" Type="http://schemas.openxmlformats.org/officeDocument/2006/relationships/hyperlink" Target="https://muhasebe.muhasebat.gov.tr/Kilavuz/hesap_inceleme_islemleri.htm#hesapincelemeislemler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1.tmp"/><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3.tmp"/><Relationship Id="rId5" Type="http://schemas.openxmlformats.org/officeDocument/2006/relationships/image" Target="../media/image32.tmp"/><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4.tmp"/><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muhasebe.muhasebat.gov.tr/Kilavuz/muhasebe_birimi_fis_sorgula.htm#muhasebebirimifissorgula" TargetMode="External"/><Relationship Id="rId5" Type="http://schemas.openxmlformats.org/officeDocument/2006/relationships/hyperlink" Target="https://muhasebe.muhasebat.gov.tr/Kilavuz/muhasebe_fis_islemleri.htm#muhasebefisislemleri" TargetMode="Externa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5.tmp"/><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6.tm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7.tmp"/><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9.tmp"/><Relationship Id="rId5" Type="http://schemas.openxmlformats.org/officeDocument/2006/relationships/image" Target="../media/image38.tmp"/><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1.tmp"/><Relationship Id="rId5" Type="http://schemas.openxmlformats.org/officeDocument/2006/relationships/image" Target="../media/image40.tmp"/><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2.tmp"/><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3.tmp"/><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4.tm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5.tmp"/><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7.tmp"/><Relationship Id="rId5" Type="http://schemas.openxmlformats.org/officeDocument/2006/relationships/image" Target="../media/image46.tmp"/><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8.tmp"/><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9.tmp"/><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50.tmp"/><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tmp"/><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8" Type="http://schemas.openxmlformats.org/officeDocument/2006/relationships/hyperlink" Target="https://muhasebe.muhasebat.gov.tr/Kilavuz/defter_islemleri.htm#defterislemleri" TargetMode="External"/><Relationship Id="rId3" Type="http://schemas.openxmlformats.org/officeDocument/2006/relationships/image" Target="../media/image2.png"/><Relationship Id="rId7" Type="http://schemas.openxmlformats.org/officeDocument/2006/relationships/hyperlink" Target="https://muhasebe.muhasebat.gov.tr/Kilavuz/ortak_hesap_plani_islemleri.htm#ortakhesapplaniislemleri"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muhasebe.muhasebat.gov.tr/Kilavuz/ortak_hesap_kodu_islemleri.htm#ortakhesapkoduislemleri" TargetMode="External"/><Relationship Id="rId5" Type="http://schemas.openxmlformats.org/officeDocument/2006/relationships/hyperlink" Target="https://muhasebe.muhasebat.gov.tr/Kilavuz/cerceve_hesap_kodu_islemleri.htm#cercevehesapkoduislemleri" TargetMode="External"/><Relationship Id="rId4" Type="http://schemas.openxmlformats.org/officeDocument/2006/relationships/image" Target="../media/image3.png"/><Relationship Id="rId9" Type="http://schemas.openxmlformats.org/officeDocument/2006/relationships/hyperlink" Target="https://muhasebe.muhasebat.gov.tr/Kilavuz/defter_hesap_kodu_islemleri.htm#defterhesapkoduislemleri"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51.tmp"/><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52.tmp"/><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3.tmp"/><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54.tmp"/><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55.tmp"/><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56.tmp"/><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57.tmp"/><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58.tmp"/><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59.tmp"/><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60.tmp"/><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s://muhasebe.muhasebat.gov.tr/Kilavuz/bakiye_karsilastirma.htm#bakiyekarsilastirma" TargetMode="External"/><Relationship Id="rId5" Type="http://schemas.openxmlformats.org/officeDocument/2006/relationships/hyperlink" Target="https://muhasebe.muhasebat.gov.tr/Kilavuz/hesap_bakiye_incelemesi.htm#hesapbakiyeincelemesi" TargetMode="Externa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61.tmp"/><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62.tmp"/><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63.tmp"/><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64.tmp"/><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8" Type="http://schemas.openxmlformats.org/officeDocument/2006/relationships/hyperlink" Target="https://muhasebe.muhasebat.gov.tr/Kilavuz/kesin_mizan.htm#kesinmizan" TargetMode="External"/><Relationship Id="rId13" Type="http://schemas.openxmlformats.org/officeDocument/2006/relationships/hyperlink" Target="https://muhasebe.muhasebat.gov.tr/Kilavuz/butce_gelirleri_uygulama_sonuclari.htm#butcegelirleriuygulamasonuclari" TargetMode="External"/><Relationship Id="rId3" Type="http://schemas.openxmlformats.org/officeDocument/2006/relationships/image" Target="../media/image2.png"/><Relationship Id="rId7" Type="http://schemas.openxmlformats.org/officeDocument/2006/relationships/hyperlink" Target="https://muhasebe.muhasebat.gov.tr/Kilavuz/gecici_mizan.htm#gecicimizan" TargetMode="External"/><Relationship Id="rId12" Type="http://schemas.openxmlformats.org/officeDocument/2006/relationships/hyperlink" Target="https://muhasebe.muhasebat.gov.tr/Kilavuz/kasa_defteri.htm#kasadefteri"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hyperlink" Target="https://muhasebe.muhasebat.gov.tr/Kilavuz/silinen_defter_hesap_kodlari.htm#silinendefterhesapkodlari" TargetMode="External"/><Relationship Id="rId11" Type="http://schemas.openxmlformats.org/officeDocument/2006/relationships/hyperlink" Target="https://muhasebe.muhasebat.gov.tr/Kilavuz/yardimci_defter.htm#yardimcidefter" TargetMode="External"/><Relationship Id="rId5" Type="http://schemas.openxmlformats.org/officeDocument/2006/relationships/hyperlink" Target="https://muhasebe.muhasebat.gov.tr/Kilavuz/donem_sonu_iptal_edilen_fisler.htm#donemsonuiptaledilenfisler" TargetMode="External"/><Relationship Id="rId10" Type="http://schemas.openxmlformats.org/officeDocument/2006/relationships/hyperlink" Target="https://muhasebe.muhasebat.gov.tr/Kilavuz/buyuk_defter.htm#buyukdefter" TargetMode="External"/><Relationship Id="rId4" Type="http://schemas.openxmlformats.org/officeDocument/2006/relationships/image" Target="../media/image3.png"/><Relationship Id="rId9" Type="http://schemas.openxmlformats.org/officeDocument/2006/relationships/hyperlink" Target="https://muhasebe.muhasebat.gov.tr/Kilavuz/yevmiye_defteri.htm#yevmiyedefteri" TargetMode="External"/><Relationship Id="rId14" Type="http://schemas.openxmlformats.org/officeDocument/2006/relationships/hyperlink" Target="https://muhasebe.muhasebat.gov.tr/Kilavuz/muhasebe_birimi_bazli_hesap_kontrol.htm#muhasebebirimibazlihesapkontrol"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65.tmp"/><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66.tmp"/><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67.tmp"/><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476797"/>
            <a:ext cx="7772400" cy="1736179"/>
          </a:xfrm>
        </p:spPr>
        <p:txBody>
          <a:bodyPr anchor="ctr">
            <a:normAutofit/>
          </a:bodyPr>
          <a:lstStyle/>
          <a:p>
            <a:r>
              <a:rPr lang="tr-TR" sz="3000" dirty="0" smtClean="0"/>
              <a:t>BÜTÜNLEŞİK KAMU MALİ YÖNETİMİ VE BİLİŞİM SİSTEMLERİ (BKMYBS)</a:t>
            </a:r>
            <a:br>
              <a:rPr lang="tr-TR" sz="3000" dirty="0" smtClean="0"/>
            </a:br>
            <a:r>
              <a:rPr lang="tr-TR" sz="3000" dirty="0" smtClean="0">
                <a:solidFill>
                  <a:srgbClr val="FFFF00"/>
                </a:solidFill>
              </a:rPr>
              <a:t>*</a:t>
            </a:r>
            <a:r>
              <a:rPr lang="tr-TR" sz="3000" b="1" dirty="0" smtClean="0">
                <a:solidFill>
                  <a:srgbClr val="FFFF00"/>
                </a:solidFill>
              </a:rPr>
              <a:t>MUHASEBE İŞLEMLERİ*</a:t>
            </a:r>
            <a:endParaRPr lang="tr-TR" sz="3000" b="1" dirty="0">
              <a:solidFill>
                <a:srgbClr val="FFFF00"/>
              </a:solidFill>
            </a:endParaRPr>
          </a:p>
        </p:txBody>
      </p:sp>
      <p:sp>
        <p:nvSpPr>
          <p:cNvPr id="3" name="Alt Başlık 2"/>
          <p:cNvSpPr>
            <a:spLocks noGrp="1"/>
          </p:cNvSpPr>
          <p:nvPr>
            <p:ph type="subTitle" idx="1"/>
          </p:nvPr>
        </p:nvSpPr>
        <p:spPr>
          <a:xfrm>
            <a:off x="2195736" y="4869160"/>
            <a:ext cx="5256584" cy="864096"/>
          </a:xfrm>
        </p:spPr>
        <p:txBody>
          <a:bodyPr>
            <a:normAutofit/>
          </a:bodyPr>
          <a:lstStyle/>
          <a:p>
            <a:r>
              <a:rPr lang="tr-TR" b="1" dirty="0" smtClean="0">
                <a:solidFill>
                  <a:schemeClr val="bg1"/>
                </a:solidFill>
              </a:rPr>
              <a:t>MUHASEBAT GENEL MÜDÜRLÜĞÜ</a:t>
            </a:r>
          </a:p>
          <a:p>
            <a:r>
              <a:rPr lang="tr-TR" b="1" dirty="0" smtClean="0">
                <a:solidFill>
                  <a:schemeClr val="bg1"/>
                </a:solidFill>
              </a:rPr>
              <a:t>Muhasebe Uygulamaları Dairesi</a:t>
            </a:r>
          </a:p>
        </p:txBody>
      </p:sp>
      <p:pic>
        <p:nvPicPr>
          <p:cNvPr id="1026"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28575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990" y="543247"/>
            <a:ext cx="3600400" cy="86697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30866" y="3501063"/>
            <a:ext cx="2520280" cy="646331"/>
          </a:xfrm>
          <a:prstGeom prst="rect">
            <a:avLst/>
          </a:prstGeom>
          <a:noFill/>
        </p:spPr>
        <p:txBody>
          <a:bodyPr wrap="square" rtlCol="0">
            <a:spAutoFit/>
          </a:bodyPr>
          <a:lstStyle/>
          <a:p>
            <a:pPr algn="ctr"/>
            <a:r>
              <a:rPr lang="tr-TR" b="1" dirty="0" smtClean="0"/>
              <a:t>İsa Tonguç ÇINAR</a:t>
            </a:r>
          </a:p>
          <a:p>
            <a:pPr algn="ctr"/>
            <a:r>
              <a:rPr lang="tr-TR" b="1" dirty="0" smtClean="0"/>
              <a:t>Defterdarlık Uzmanı</a:t>
            </a:r>
            <a:endParaRPr lang="tr-TR" b="1" dirty="0"/>
          </a:p>
        </p:txBody>
      </p:sp>
      <p:sp>
        <p:nvSpPr>
          <p:cNvPr id="5" name="Metin kutusu 4"/>
          <p:cNvSpPr txBox="1"/>
          <p:nvPr/>
        </p:nvSpPr>
        <p:spPr>
          <a:xfrm>
            <a:off x="6372200" y="3501008"/>
            <a:ext cx="2378190" cy="646331"/>
          </a:xfrm>
          <a:prstGeom prst="rect">
            <a:avLst/>
          </a:prstGeom>
          <a:noFill/>
        </p:spPr>
        <p:txBody>
          <a:bodyPr wrap="square" rtlCol="0">
            <a:spAutoFit/>
          </a:bodyPr>
          <a:lstStyle/>
          <a:p>
            <a:pPr algn="ctr"/>
            <a:r>
              <a:rPr lang="tr-TR" b="1" dirty="0" smtClean="0"/>
              <a:t>Ahmet ÇAKMAK</a:t>
            </a:r>
          </a:p>
          <a:p>
            <a:pPr algn="ctr"/>
            <a:r>
              <a:rPr lang="tr-TR" b="1" dirty="0" smtClean="0"/>
              <a:t>Defterdarlık Uzmanı</a:t>
            </a:r>
            <a:endParaRPr lang="tr-TR" b="1" dirty="0"/>
          </a:p>
        </p:txBody>
      </p:sp>
      <p:sp>
        <p:nvSpPr>
          <p:cNvPr id="7" name="Metin kutusu 6"/>
          <p:cNvSpPr txBox="1"/>
          <p:nvPr/>
        </p:nvSpPr>
        <p:spPr>
          <a:xfrm>
            <a:off x="2699792" y="4221088"/>
            <a:ext cx="3816424" cy="646331"/>
          </a:xfrm>
          <a:prstGeom prst="rect">
            <a:avLst/>
          </a:prstGeom>
          <a:noFill/>
        </p:spPr>
        <p:txBody>
          <a:bodyPr wrap="square" rtlCol="0">
            <a:spAutoFit/>
          </a:bodyPr>
          <a:lstStyle/>
          <a:p>
            <a:pPr algn="ctr"/>
            <a:r>
              <a:rPr lang="tr-TR" dirty="0" smtClean="0">
                <a:latin typeface="Arial Black" panose="020B0A04020102020204" pitchFamily="34" charset="0"/>
              </a:rPr>
              <a:t>HOŞGELDİNİZ…</a:t>
            </a:r>
          </a:p>
          <a:p>
            <a:pPr algn="ctr"/>
            <a:endParaRPr lang="tr-TR" dirty="0">
              <a:latin typeface="Arial Black" panose="020B0A04020102020204" pitchFamily="34" charset="0"/>
            </a:endParaRPr>
          </a:p>
        </p:txBody>
      </p:sp>
    </p:spTree>
    <p:extLst>
      <p:ext uri="{BB962C8B-B14F-4D97-AF65-F5344CB8AC3E}">
        <p14:creationId xmlns:p14="http://schemas.microsoft.com/office/powerpoint/2010/main" val="1368295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Hata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636912"/>
            <a:ext cx="8607546" cy="923330"/>
          </a:xfrm>
          <a:prstGeom prst="rect">
            <a:avLst/>
          </a:prstGeom>
          <a:noFill/>
        </p:spPr>
        <p:txBody>
          <a:bodyPr wrap="square" rtlCol="0">
            <a:spAutoFit/>
          </a:bodyPr>
          <a:lstStyle/>
          <a:p>
            <a:pPr algn="just"/>
            <a:r>
              <a:rPr lang="tr-TR" dirty="0"/>
              <a:t>Hata giderildikten sonra, Muhasebe Kaydı Hata Sorgula </a:t>
            </a:r>
            <a:r>
              <a:rPr lang="tr-TR" dirty="0" err="1"/>
              <a:t>Ekranı'nda</a:t>
            </a:r>
            <a:r>
              <a:rPr lang="tr-TR" dirty="0"/>
              <a:t> yer alan hata kaydı seçilir, </a:t>
            </a:r>
            <a:r>
              <a:rPr lang="tr-TR" b="1" dirty="0"/>
              <a:t> </a:t>
            </a:r>
            <a:r>
              <a:rPr lang="tr-TR" b="1" dirty="0" smtClean="0"/>
              <a:t>            </a:t>
            </a:r>
            <a:r>
              <a:rPr lang="tr-TR" dirty="0" smtClean="0"/>
              <a:t>düğmesine </a:t>
            </a:r>
            <a:r>
              <a:rPr lang="tr-TR" dirty="0"/>
              <a:t>tıklanır ve</a:t>
            </a:r>
            <a:r>
              <a:rPr lang="tr-TR" b="1" dirty="0"/>
              <a:t> Muhasebe Kaydı Hatayı Yeniden Dene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882" y="2984261"/>
            <a:ext cx="1289886" cy="306508"/>
          </a:xfrm>
          <a:prstGeom prst="rect">
            <a:avLst/>
          </a:prstGeom>
        </p:spPr>
      </p:pic>
      <p:pic>
        <p:nvPicPr>
          <p:cNvPr id="8" name="Resim 7"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21" y="3560242"/>
            <a:ext cx="8607546" cy="3181126"/>
          </a:xfrm>
          <a:prstGeom prst="rect">
            <a:avLst/>
          </a:prstGeom>
        </p:spPr>
      </p:pic>
    </p:spTree>
    <p:extLst>
      <p:ext uri="{BB962C8B-B14F-4D97-AF65-F5344CB8AC3E}">
        <p14:creationId xmlns:p14="http://schemas.microsoft.com/office/powerpoint/2010/main" val="5817310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Geçici Mizan</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636912"/>
            <a:ext cx="8607546" cy="4401205"/>
          </a:xfrm>
          <a:prstGeom prst="rect">
            <a:avLst/>
          </a:prstGeom>
          <a:noFill/>
        </p:spPr>
        <p:txBody>
          <a:bodyPr wrap="square" rtlCol="0">
            <a:spAutoFit/>
          </a:bodyPr>
          <a:lstStyle/>
          <a:p>
            <a:pPr algn="just"/>
            <a:r>
              <a:rPr lang="tr-TR" sz="2000" b="1" dirty="0"/>
              <a:t>Seviye</a:t>
            </a:r>
            <a:r>
              <a:rPr lang="tr-TR" sz="2000" dirty="0"/>
              <a:t> hesap kodlarına yönelik detayı ifade etmektedir. Seviye alanında yapılacak seçime göre alınacak rapor detayı değişmektedir. </a:t>
            </a:r>
            <a:r>
              <a:rPr lang="tr-TR" sz="2000" b="1" dirty="0"/>
              <a:t>Ana Hesaplar </a:t>
            </a:r>
            <a:r>
              <a:rPr lang="tr-TR" sz="2000" dirty="0"/>
              <a:t>seçilmesi durumunda ilgili raporda sadece ana hesaplar yer alır. </a:t>
            </a:r>
            <a:r>
              <a:rPr lang="tr-TR" sz="2000" b="1" dirty="0"/>
              <a:t>En Alt Seviyeler </a:t>
            </a:r>
            <a:r>
              <a:rPr lang="tr-TR" sz="2000" dirty="0"/>
              <a:t>seçilmesi durumunda ilgili raporda sadece en alt seviyelere yönelik bilgiler yer alır. Son olarak, </a:t>
            </a:r>
            <a:r>
              <a:rPr lang="tr-TR" sz="2000" b="1" dirty="0"/>
              <a:t>Bütün Seviyeler </a:t>
            </a:r>
            <a:r>
              <a:rPr lang="tr-TR" sz="2000" dirty="0"/>
              <a:t>seçilmesi durumunda ise ana ve yardımcı hesapların tamamı ilgili raporda yer alır. Raporlanmak istenen geçici mizan raporlarının yevmiye tarihine veya rapor tarihine göre mi alınacağı bilgisi Rapor Tarihi Seçimi alanından seçilir.</a:t>
            </a:r>
          </a:p>
          <a:p>
            <a:pPr algn="just"/>
            <a:r>
              <a:rPr lang="tr-TR" sz="2000" dirty="0"/>
              <a:t> </a:t>
            </a:r>
          </a:p>
          <a:p>
            <a:pPr algn="just"/>
            <a:r>
              <a:rPr lang="tr-TR" sz="2000" b="1" dirty="0"/>
              <a:t>Sorgulama alanında gerekli bilgiler seçildikten sonra geçici mizan raporu PDF veya Excel formatında alınır.</a:t>
            </a:r>
          </a:p>
          <a:p>
            <a:pPr algn="just"/>
            <a:r>
              <a:rPr lang="tr-TR" sz="2000" i="1" dirty="0"/>
              <a:t> </a:t>
            </a:r>
            <a:r>
              <a:rPr lang="tr-TR" sz="2000" b="1" i="1" dirty="0">
                <a:solidFill>
                  <a:srgbClr val="FF0000"/>
                </a:solidFill>
              </a:rPr>
              <a:t>Geçici mizan raporu içerisinde yer alan bilgiler periyodik olarak güncellenmektedir.</a:t>
            </a:r>
            <a:endParaRPr lang="tr-TR" sz="2000" b="1" dirty="0">
              <a:solidFill>
                <a:srgbClr val="FF0000"/>
              </a:solidFill>
            </a:endParaRPr>
          </a:p>
          <a:p>
            <a:pPr algn="just"/>
            <a:endParaRPr lang="tr-TR" sz="2000" dirty="0"/>
          </a:p>
        </p:txBody>
      </p:sp>
    </p:spTree>
    <p:extLst>
      <p:ext uri="{BB962C8B-B14F-4D97-AF65-F5344CB8AC3E}">
        <p14:creationId xmlns:p14="http://schemas.microsoft.com/office/powerpoint/2010/main" val="34496041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Kesin Mizan</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11010"/>
            <a:ext cx="8607545" cy="3970318"/>
          </a:xfrm>
          <a:prstGeom prst="rect">
            <a:avLst/>
          </a:prstGeom>
          <a:noFill/>
        </p:spPr>
        <p:txBody>
          <a:bodyPr wrap="square" rtlCol="0">
            <a:spAutoFit/>
          </a:bodyPr>
          <a:lstStyle/>
          <a:p>
            <a:pPr algn="just"/>
            <a:r>
              <a:rPr lang="tr-TR" sz="2800" dirty="0"/>
              <a:t>Defterde yer alan hesap kodlarına yönelik borç, alacak ve bakiye bilgileri kesin mizan raporu aracılığıyla alınmaktadır. Geçici mizandan farklı olarak, geçici mizana fiş türü </a:t>
            </a:r>
            <a:r>
              <a:rPr lang="tr-TR" sz="2800" dirty="0" smtClean="0"/>
              <a:t>‘</a:t>
            </a:r>
            <a:r>
              <a:rPr lang="tr-TR" sz="2800" dirty="0" smtClean="0">
                <a:solidFill>
                  <a:srgbClr val="FF0000"/>
                </a:solidFill>
              </a:rPr>
              <a:t>kapanış</a:t>
            </a:r>
            <a:r>
              <a:rPr lang="tr-TR" sz="2800" dirty="0" smtClean="0"/>
              <a:t>’ </a:t>
            </a:r>
            <a:r>
              <a:rPr lang="tr-TR" sz="2800" dirty="0"/>
              <a:t>olan fişler dahil edilmezken kesin mizana işlem tipi </a:t>
            </a:r>
            <a:r>
              <a:rPr lang="tr-TR" sz="2800" dirty="0">
                <a:solidFill>
                  <a:srgbClr val="FF0000"/>
                </a:solidFill>
              </a:rPr>
              <a:t>'tüm</a:t>
            </a:r>
            <a:r>
              <a:rPr lang="tr-TR" sz="2800" dirty="0"/>
              <a:t> </a:t>
            </a:r>
            <a:r>
              <a:rPr lang="tr-TR" sz="2800" dirty="0">
                <a:solidFill>
                  <a:srgbClr val="FF0000"/>
                </a:solidFill>
              </a:rPr>
              <a:t>hesaplar</a:t>
            </a:r>
            <a:r>
              <a:rPr lang="tr-TR" sz="2800" dirty="0"/>
              <a:t> </a:t>
            </a:r>
            <a:r>
              <a:rPr lang="tr-TR" sz="2800" dirty="0">
                <a:solidFill>
                  <a:srgbClr val="FF0000"/>
                </a:solidFill>
              </a:rPr>
              <a:t>kapanış</a:t>
            </a:r>
            <a:r>
              <a:rPr lang="tr-TR" sz="2800" dirty="0"/>
              <a:t>' olan fiş dahil edilmez. Kesin mizan raporuna yönelik işlem yapmak için ana menüde yer alan </a:t>
            </a:r>
            <a:r>
              <a:rPr lang="tr-TR" sz="2800" b="1" dirty="0"/>
              <a:t>Raporlar / Kesin Mizan </a:t>
            </a:r>
            <a:r>
              <a:rPr lang="tr-TR" sz="2800" dirty="0"/>
              <a:t>seçilir ve </a:t>
            </a:r>
            <a:r>
              <a:rPr lang="tr-TR" sz="2800" b="1" dirty="0"/>
              <a:t>Kesin Mizan Raporu Ekranı</a:t>
            </a:r>
            <a:r>
              <a:rPr lang="tr-TR" sz="2800" dirty="0"/>
              <a:t> görüntülenir.</a:t>
            </a:r>
          </a:p>
        </p:txBody>
      </p:sp>
    </p:spTree>
    <p:extLst>
      <p:ext uri="{BB962C8B-B14F-4D97-AF65-F5344CB8AC3E}">
        <p14:creationId xmlns:p14="http://schemas.microsoft.com/office/powerpoint/2010/main" val="33008425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Kesin Mizan</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708920"/>
            <a:ext cx="8607546" cy="3888432"/>
          </a:xfrm>
          <a:prstGeom prst="rect">
            <a:avLst/>
          </a:prstGeom>
        </p:spPr>
      </p:pic>
    </p:spTree>
    <p:extLst>
      <p:ext uri="{BB962C8B-B14F-4D97-AF65-F5344CB8AC3E}">
        <p14:creationId xmlns:p14="http://schemas.microsoft.com/office/powerpoint/2010/main" val="16253402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Kesin Mizan</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4524315"/>
          </a:xfrm>
          <a:prstGeom prst="rect">
            <a:avLst/>
          </a:prstGeom>
          <a:noFill/>
        </p:spPr>
        <p:txBody>
          <a:bodyPr wrap="square" rtlCol="0">
            <a:spAutoFit/>
          </a:bodyPr>
          <a:lstStyle/>
          <a:p>
            <a:pPr algn="just"/>
            <a:r>
              <a:rPr lang="tr-TR" dirty="0"/>
              <a:t>Kesin Mizan Raporu </a:t>
            </a:r>
            <a:r>
              <a:rPr lang="tr-TR" dirty="0" err="1"/>
              <a:t>Ekranı'nda</a:t>
            </a:r>
            <a:r>
              <a:rPr lang="tr-TR" dirty="0"/>
              <a:t> </a:t>
            </a:r>
            <a:r>
              <a:rPr lang="tr-TR" b="1" dirty="0"/>
              <a:t>Muhasebe Birimi</a:t>
            </a:r>
            <a:r>
              <a:rPr lang="tr-TR" dirty="0"/>
              <a:t> alanı oturum bilgisinde seçilen muhasebe birimine göre otomatik seçili gelmektedir. Kullanıcı farklı muhasebe birimi için rapor almak istediğinde Muhasebe Birimi alanındaki açılır listeden ilgili muhasebe birimini seçer. Muhasebe birimi bazında alınacak raporun</a:t>
            </a:r>
            <a:r>
              <a:rPr lang="tr-TR" b="1" dirty="0"/>
              <a:t> </a:t>
            </a:r>
            <a:r>
              <a:rPr lang="tr-TR" dirty="0"/>
              <a:t>yıl bilgisi Yıl alanına girilir.</a:t>
            </a:r>
          </a:p>
          <a:p>
            <a:pPr algn="just"/>
            <a:r>
              <a:rPr lang="tr-TR" i="1" dirty="0"/>
              <a:t>	</a:t>
            </a:r>
            <a:r>
              <a:rPr lang="tr-TR" b="1" i="1" dirty="0" smtClean="0">
                <a:solidFill>
                  <a:srgbClr val="FF0000"/>
                </a:solidFill>
              </a:rPr>
              <a:t>Kesin </a:t>
            </a:r>
            <a:r>
              <a:rPr lang="tr-TR" b="1" i="1" dirty="0">
                <a:solidFill>
                  <a:srgbClr val="FF0000"/>
                </a:solidFill>
              </a:rPr>
              <a:t>Mizan Raporu </a:t>
            </a:r>
            <a:r>
              <a:rPr lang="tr-TR" b="1" i="1" dirty="0" err="1">
                <a:solidFill>
                  <a:srgbClr val="FF0000"/>
                </a:solidFill>
              </a:rPr>
              <a:t>Ekranı'nda</a:t>
            </a:r>
            <a:r>
              <a:rPr lang="tr-TR" b="1" i="1" dirty="0">
                <a:solidFill>
                  <a:srgbClr val="FF0000"/>
                </a:solidFill>
              </a:rPr>
              <a:t> defter seçilmesi durumunda ilgili deftere yönelik kamu idaresinin ilişkili olduğu harcama birimleri Harcama Birimi açılır listesinde görüntülenir.</a:t>
            </a:r>
            <a:endParaRPr lang="tr-TR" b="1" dirty="0">
              <a:solidFill>
                <a:srgbClr val="FF0000"/>
              </a:solidFill>
            </a:endParaRPr>
          </a:p>
          <a:p>
            <a:pPr algn="just"/>
            <a:r>
              <a:rPr lang="tr-TR" dirty="0"/>
              <a:t> </a:t>
            </a:r>
          </a:p>
          <a:p>
            <a:pPr algn="just"/>
            <a:r>
              <a:rPr lang="tr-TR" b="1" dirty="0"/>
              <a:t>Seviye alanında yapılacak seçime göre alınacak rapor detayı değişmektedir. Ana Hesaplar seçilmesi durumunda ilgili raporda sadece ana hesaplar yer alır. En Alt Seviyeler seçilmesi durumunda ilgili raporda sadece en alt seviyelere yönelik bilgiler yer alır. Son olarak, Bütün Seviyeler seçilmesi durumunda ise ana ve yardımcı hesapların tamamı ilgili raporda yer alır. Kesin mizan raporlarının yevmiye tarihine veya rapor tarihine göre mi alınacağı bilgisi Rapor Tarihi Seçimi alanından seçilir. İlgili bilgiler girildikten sonra kesin mizan raporu PDF veya Excel olarak alınır.</a:t>
            </a:r>
          </a:p>
          <a:p>
            <a:pPr algn="just"/>
            <a:endParaRPr lang="tr-TR" dirty="0"/>
          </a:p>
        </p:txBody>
      </p:sp>
    </p:spTree>
    <p:extLst>
      <p:ext uri="{BB962C8B-B14F-4D97-AF65-F5344CB8AC3E}">
        <p14:creationId xmlns:p14="http://schemas.microsoft.com/office/powerpoint/2010/main" val="21659132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Yevmiye Defteri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3539430"/>
          </a:xfrm>
          <a:prstGeom prst="rect">
            <a:avLst/>
          </a:prstGeom>
          <a:noFill/>
        </p:spPr>
        <p:txBody>
          <a:bodyPr wrap="square" rtlCol="0">
            <a:spAutoFit/>
          </a:bodyPr>
          <a:lstStyle/>
          <a:p>
            <a:pPr algn="just"/>
            <a:r>
              <a:rPr lang="tr-TR" sz="2800" dirty="0"/>
              <a:t>Kamu idaresine bağlı defterler kullanılarak gerçekleştirilen tüm muhasebe işlemleri kayıt altına alınmaktadır. Muhasebe birimi bazında </a:t>
            </a:r>
            <a:r>
              <a:rPr lang="tr-TR" sz="2800" dirty="0" err="1"/>
              <a:t>yevmiyeleşen</a:t>
            </a:r>
            <a:r>
              <a:rPr lang="tr-TR" sz="2800" dirty="0"/>
              <a:t> muhasebe kayıtları yevmiye defteri aracılığıyla raporlanabilmektedir. Yevmiye defterine yönelik işlem yapmak için ana menüde yer alan </a:t>
            </a:r>
            <a:r>
              <a:rPr lang="tr-TR" sz="2800" b="1" dirty="0"/>
              <a:t>Raporlar / Yevmiye Defteri </a:t>
            </a:r>
            <a:r>
              <a:rPr lang="tr-TR" sz="2800" dirty="0"/>
              <a:t>seçilir ve </a:t>
            </a:r>
            <a:r>
              <a:rPr lang="tr-TR" sz="2800" b="1" dirty="0"/>
              <a:t>Yevmiye Defteri Raporu Ekranı</a:t>
            </a:r>
            <a:r>
              <a:rPr lang="tr-TR" sz="2800" dirty="0"/>
              <a:t> görüntülenir.</a:t>
            </a:r>
          </a:p>
        </p:txBody>
      </p:sp>
    </p:spTree>
    <p:extLst>
      <p:ext uri="{BB962C8B-B14F-4D97-AF65-F5344CB8AC3E}">
        <p14:creationId xmlns:p14="http://schemas.microsoft.com/office/powerpoint/2010/main" val="34153464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Yevmiye Defteri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636912"/>
            <a:ext cx="8607546" cy="3744416"/>
          </a:xfrm>
          <a:prstGeom prst="rect">
            <a:avLst/>
          </a:prstGeom>
        </p:spPr>
      </p:pic>
    </p:spTree>
    <p:extLst>
      <p:ext uri="{BB962C8B-B14F-4D97-AF65-F5344CB8AC3E}">
        <p14:creationId xmlns:p14="http://schemas.microsoft.com/office/powerpoint/2010/main" val="33226553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Yevmiye Defteri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3970318"/>
          </a:xfrm>
          <a:prstGeom prst="rect">
            <a:avLst/>
          </a:prstGeom>
          <a:noFill/>
        </p:spPr>
        <p:txBody>
          <a:bodyPr wrap="square" rtlCol="0">
            <a:spAutoFit/>
          </a:bodyPr>
          <a:lstStyle/>
          <a:p>
            <a:pPr algn="just"/>
            <a:r>
              <a:rPr lang="tr-TR" dirty="0"/>
              <a:t>Yevmiye Defteri Raporu </a:t>
            </a:r>
            <a:r>
              <a:rPr lang="tr-TR" dirty="0" err="1"/>
              <a:t>Ekranı'nda</a:t>
            </a:r>
            <a:r>
              <a:rPr lang="tr-TR" dirty="0"/>
              <a:t> yevmiye defterine yönelik alınacak raporun </a:t>
            </a:r>
            <a:r>
              <a:rPr lang="tr-TR" b="1" dirty="0"/>
              <a:t>Başlangıç Tarihi,</a:t>
            </a:r>
            <a:r>
              <a:rPr lang="tr-TR" dirty="0"/>
              <a:t> </a:t>
            </a:r>
            <a:r>
              <a:rPr lang="tr-TR" b="1" dirty="0"/>
              <a:t>Bitiş Tarihi</a:t>
            </a:r>
            <a:r>
              <a:rPr lang="tr-TR" dirty="0"/>
              <a:t> ve </a:t>
            </a:r>
            <a:r>
              <a:rPr lang="tr-TR" b="1" dirty="0"/>
              <a:t>Rapor Tarihi Seçimi</a:t>
            </a:r>
            <a:r>
              <a:rPr lang="tr-TR" dirty="0"/>
              <a:t> alanında seçim yapılması zorunludur. Muhasebe Birimi alanı oturum bilgisinde seçilen muhasebe birimine göre otomatik seçili gelmektedir. Kullanıcı farklı muhasebe birimi için rapor almak istediğinde Muhasebe Birimi alanındaki açılır listeden ilgili muhasebe birimini seçer. Muhasebe Birimi bazında tüm defterlere yönelik yevmiye raporu alınmak isteniyorsa Defter alanında seçim yapılmaz. Sadece belirli bir deftere yönelik rapor alınacak ise defter alanından seçim yapılır. Yevmiye defteri raporlarının yevmiye tarihine veya rapor tarihine göre mi alınacağı bilgisi Rapor Tarihi Seçimi alanından seçilir. Yevmiye defterinde, </a:t>
            </a:r>
            <a:r>
              <a:rPr lang="tr-TR" dirty="0" err="1"/>
              <a:t>yevmiyeleşen</a:t>
            </a:r>
            <a:r>
              <a:rPr lang="tr-TR" dirty="0"/>
              <a:t> muhasebe kayıtlarının detaylı raporu PDF veya Excel olarak alınabilmektedir.</a:t>
            </a:r>
          </a:p>
          <a:p>
            <a:pPr algn="just"/>
            <a:r>
              <a:rPr lang="tr-TR" i="1" dirty="0"/>
              <a:t> Yevmiye Defteri Raporu </a:t>
            </a:r>
            <a:r>
              <a:rPr lang="tr-TR" i="1" dirty="0" err="1"/>
              <a:t>Ekranı'nda</a:t>
            </a:r>
            <a:r>
              <a:rPr lang="tr-TR" i="1" dirty="0"/>
              <a:t> defter seçilmesi durumunda ilgili deftere yönelik kamu idaresinin ilişkili olduğu harcama birimleri Harcama Birimi açılır listesinde görüntülenir.</a:t>
            </a:r>
            <a:endParaRPr lang="tr-TR" dirty="0"/>
          </a:p>
          <a:p>
            <a:pPr algn="just"/>
            <a:endParaRPr lang="tr-TR" dirty="0"/>
          </a:p>
        </p:txBody>
      </p:sp>
    </p:spTree>
    <p:extLst>
      <p:ext uri="{BB962C8B-B14F-4D97-AF65-F5344CB8AC3E}">
        <p14:creationId xmlns:p14="http://schemas.microsoft.com/office/powerpoint/2010/main" val="25927968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Büyük Defter</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5" cy="923330"/>
          </a:xfrm>
          <a:prstGeom prst="rect">
            <a:avLst/>
          </a:prstGeom>
          <a:noFill/>
        </p:spPr>
        <p:txBody>
          <a:bodyPr wrap="square" rtlCol="0">
            <a:spAutoFit/>
          </a:bodyPr>
          <a:lstStyle/>
          <a:p>
            <a:pPr algn="just"/>
            <a:r>
              <a:rPr lang="tr-TR" dirty="0"/>
              <a:t>Muhasebe işlemleri kapsamında </a:t>
            </a:r>
            <a:r>
              <a:rPr lang="tr-TR" dirty="0" err="1"/>
              <a:t>yevmiyeleşen</a:t>
            </a:r>
            <a:r>
              <a:rPr lang="tr-TR" dirty="0"/>
              <a:t> muhasebe kayıtları büyük </a:t>
            </a:r>
            <a:r>
              <a:rPr lang="tr-TR" dirty="0" smtClean="0"/>
              <a:t>defter </a:t>
            </a:r>
            <a:r>
              <a:rPr lang="tr-TR" dirty="0"/>
              <a:t>aracılığıyla raporlanabilmektedir. Büyük deftere yönelik işlem yapmak için ana menüde yer alan </a:t>
            </a:r>
            <a:r>
              <a:rPr lang="tr-TR" b="1" dirty="0"/>
              <a:t>Raporlar / Büyük Defter </a:t>
            </a:r>
            <a:r>
              <a:rPr lang="tr-TR" dirty="0"/>
              <a:t>seçilir ve </a:t>
            </a:r>
            <a:r>
              <a:rPr lang="tr-TR" b="1" dirty="0"/>
              <a:t>Büyük Defter Raporu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1" y="3501008"/>
            <a:ext cx="8607545" cy="3105584"/>
          </a:xfrm>
          <a:prstGeom prst="rect">
            <a:avLst/>
          </a:prstGeom>
        </p:spPr>
      </p:pic>
    </p:spTree>
    <p:extLst>
      <p:ext uri="{BB962C8B-B14F-4D97-AF65-F5344CB8AC3E}">
        <p14:creationId xmlns:p14="http://schemas.microsoft.com/office/powerpoint/2010/main" val="305876135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Büyük Defter</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5" cy="4401205"/>
          </a:xfrm>
          <a:prstGeom prst="rect">
            <a:avLst/>
          </a:prstGeom>
          <a:noFill/>
        </p:spPr>
        <p:txBody>
          <a:bodyPr wrap="square" rtlCol="0">
            <a:spAutoFit/>
          </a:bodyPr>
          <a:lstStyle/>
          <a:p>
            <a:pPr algn="just"/>
            <a:r>
              <a:rPr lang="tr-TR" sz="2000" dirty="0"/>
              <a:t>Büyük Defter Raporu </a:t>
            </a:r>
            <a:r>
              <a:rPr lang="tr-TR" sz="2000" dirty="0" err="1"/>
              <a:t>Ekranı'nda</a:t>
            </a:r>
            <a:r>
              <a:rPr lang="tr-TR" sz="2000" dirty="0"/>
              <a:t> alınacak büyük defter raporunun Başlangıç Tarihi, Bitiş Tarihi ve Rapor Tarihi Seçimi alanında seçim yapılması zorunludur. İlgili </a:t>
            </a:r>
            <a:r>
              <a:rPr lang="tr-TR" sz="2000" dirty="0" err="1"/>
              <a:t>Ekran'da</a:t>
            </a:r>
            <a:r>
              <a:rPr lang="tr-TR" sz="2000" dirty="0"/>
              <a:t> sorgulama alanları kullanılarak muhasebe birimi bazında ilgili rapor oluşturulur. Aynı şekilde, Muhasebe Birimi bazında tüm defterlere yönelik büyük defter raporu alınmak isteniyorsa Defter alanında seçim yapılmaz. Sadece belirli bir deftere yönelik rapor alınacak ise Defter alanından seçim yapılır.</a:t>
            </a:r>
          </a:p>
          <a:p>
            <a:pPr algn="just"/>
            <a:r>
              <a:rPr lang="tr-TR" sz="2000" i="1" dirty="0"/>
              <a:t>	</a:t>
            </a:r>
            <a:r>
              <a:rPr lang="tr-TR" sz="2000" b="1" i="1" dirty="0" smtClean="0">
                <a:solidFill>
                  <a:srgbClr val="FF0000"/>
                </a:solidFill>
              </a:rPr>
              <a:t>Büyük </a:t>
            </a:r>
            <a:r>
              <a:rPr lang="tr-TR" sz="2000" b="1" i="1" dirty="0">
                <a:solidFill>
                  <a:srgbClr val="FF0000"/>
                </a:solidFill>
              </a:rPr>
              <a:t>Defter Raporu </a:t>
            </a:r>
            <a:r>
              <a:rPr lang="tr-TR" sz="2000" b="1" i="1" dirty="0" err="1">
                <a:solidFill>
                  <a:srgbClr val="FF0000"/>
                </a:solidFill>
              </a:rPr>
              <a:t>Ekranı'nda</a:t>
            </a:r>
            <a:r>
              <a:rPr lang="tr-TR" sz="2000" b="1" i="1" dirty="0">
                <a:solidFill>
                  <a:srgbClr val="FF0000"/>
                </a:solidFill>
              </a:rPr>
              <a:t> defter seçilmesi durumunda ilgili deftere yönelik kamu idaresinin ilişkili olduğu harcama birimleri Harcama Birimi açılır listesinde görüntülenir.</a:t>
            </a:r>
            <a:endParaRPr lang="tr-TR" sz="2000" b="1" dirty="0">
              <a:solidFill>
                <a:srgbClr val="FF0000"/>
              </a:solidFill>
            </a:endParaRPr>
          </a:p>
          <a:p>
            <a:pPr algn="just"/>
            <a:r>
              <a:rPr lang="tr-TR" sz="2000" dirty="0"/>
              <a:t> </a:t>
            </a:r>
          </a:p>
          <a:p>
            <a:pPr algn="just"/>
            <a:r>
              <a:rPr lang="tr-TR" sz="2000" dirty="0"/>
              <a:t>Büyük defterde, </a:t>
            </a:r>
            <a:r>
              <a:rPr lang="tr-TR" sz="2000" dirty="0" err="1"/>
              <a:t>yevmiyeleşen</a:t>
            </a:r>
            <a:r>
              <a:rPr lang="tr-TR" sz="2000" dirty="0"/>
              <a:t> muhasebe kayıtlarının detayları ana hesap bazında gruplanmış olarak PDF veya Excel raporunda görüntülenir.</a:t>
            </a:r>
          </a:p>
          <a:p>
            <a:pPr algn="just"/>
            <a:endParaRPr lang="tr-TR" sz="2000" dirty="0"/>
          </a:p>
        </p:txBody>
      </p:sp>
    </p:spTree>
    <p:extLst>
      <p:ext uri="{BB962C8B-B14F-4D97-AF65-F5344CB8AC3E}">
        <p14:creationId xmlns:p14="http://schemas.microsoft.com/office/powerpoint/2010/main" val="420586235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Yardımcı Defterler</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5" cy="4031873"/>
          </a:xfrm>
          <a:prstGeom prst="rect">
            <a:avLst/>
          </a:prstGeom>
          <a:noFill/>
        </p:spPr>
        <p:txBody>
          <a:bodyPr wrap="square" rtlCol="0">
            <a:spAutoFit/>
          </a:bodyPr>
          <a:lstStyle/>
          <a:p>
            <a:pPr algn="just"/>
            <a:r>
              <a:rPr lang="tr-TR" sz="3200" dirty="0"/>
              <a:t>Defterler kullanılarak gerçekleştirilen tüm muhasebe işlemleri kayıt altına alınmaktadır. Muhasebe işlemleri kapsamında </a:t>
            </a:r>
            <a:r>
              <a:rPr lang="tr-TR" sz="3200" dirty="0" err="1"/>
              <a:t>yevmiyeleşen</a:t>
            </a:r>
            <a:r>
              <a:rPr lang="tr-TR" sz="3200" dirty="0"/>
              <a:t> muhasebe kayıtları yardımcı defter aracılığıyla detaylı raporlanabilmektedir. Yardımcı deftere yönelik işlem yapmak için ana menüde yer alan </a:t>
            </a:r>
            <a:r>
              <a:rPr lang="tr-TR" sz="3200" b="1" dirty="0"/>
              <a:t>Raporlar / Yardımcı Defter </a:t>
            </a:r>
            <a:r>
              <a:rPr lang="tr-TR" sz="3200" dirty="0"/>
              <a:t>seçilir ve </a:t>
            </a:r>
            <a:r>
              <a:rPr lang="tr-TR" sz="3200" b="1" dirty="0"/>
              <a:t>Yardımcı Defter Raporu Ekranı</a:t>
            </a:r>
            <a:r>
              <a:rPr lang="tr-TR" sz="3200" dirty="0"/>
              <a:t> görüntülenir.</a:t>
            </a:r>
          </a:p>
        </p:txBody>
      </p:sp>
    </p:spTree>
    <p:extLst>
      <p:ext uri="{BB962C8B-B14F-4D97-AF65-F5344CB8AC3E}">
        <p14:creationId xmlns:p14="http://schemas.microsoft.com/office/powerpoint/2010/main" val="3234199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Hata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4093428"/>
          </a:xfrm>
          <a:prstGeom prst="rect">
            <a:avLst/>
          </a:prstGeom>
          <a:noFill/>
        </p:spPr>
        <p:txBody>
          <a:bodyPr wrap="square" rtlCol="0">
            <a:spAutoFit/>
          </a:bodyPr>
          <a:lstStyle/>
          <a:p>
            <a:pPr algn="just"/>
            <a:r>
              <a:rPr lang="tr-TR" sz="2000" i="1" dirty="0"/>
              <a:t>Muhasebe kaydına yönelik hata giderildikten sonra Yeniden Dene işlemi Muhasebe Kaydı Hata Görüntüle </a:t>
            </a:r>
            <a:r>
              <a:rPr lang="tr-TR" sz="2000" i="1" dirty="0" err="1"/>
              <a:t>Ekranı'nda</a:t>
            </a:r>
            <a:r>
              <a:rPr lang="tr-TR" sz="2000" i="1" dirty="0"/>
              <a:t> yer alan İşlemler düğmesinden de gerçekleşir.</a:t>
            </a:r>
            <a:endParaRPr lang="tr-TR" sz="2000" dirty="0"/>
          </a:p>
          <a:p>
            <a:pPr algn="just"/>
            <a:r>
              <a:rPr lang="tr-TR" sz="2000" dirty="0"/>
              <a:t>Muhasebe Kaydı Hatayı Yeniden Dene Ekranı, hata detay ekranıyla benzer şekilde hata detayı görüntülenir ve </a:t>
            </a:r>
            <a:r>
              <a:rPr lang="tr-TR" sz="2000" dirty="0" smtClean="0"/>
              <a:t>                             </a:t>
            </a:r>
            <a:r>
              <a:rPr lang="tr-TR" sz="2000" b="1" dirty="0"/>
              <a:t> </a:t>
            </a:r>
            <a:r>
              <a:rPr lang="tr-TR" sz="2000" dirty="0"/>
              <a:t>düğmesine tıklanarak hatanın giderilip giderilmediğinin Sistem tarafından kontrol edilmesi sağlanır. Yeniden Dene düğmesine tıklandığında uyarı penceresi açılıyorsa hata henüz giderilmemiş demektir.</a:t>
            </a:r>
          </a:p>
          <a:p>
            <a:pPr algn="just"/>
            <a:r>
              <a:rPr lang="tr-TR" sz="2000" dirty="0"/>
              <a:t>	</a:t>
            </a:r>
            <a:r>
              <a:rPr lang="tr-TR" sz="2000" b="1" i="1" dirty="0" smtClean="0">
                <a:solidFill>
                  <a:srgbClr val="FF0000"/>
                </a:solidFill>
              </a:rPr>
              <a:t>Muhasebe </a:t>
            </a:r>
            <a:r>
              <a:rPr lang="tr-TR" sz="2000" b="1" i="1" dirty="0">
                <a:solidFill>
                  <a:srgbClr val="FF0000"/>
                </a:solidFill>
              </a:rPr>
              <a:t>kayıtlarında oluşan bazı hatalar merkez kullanıcılar tarafından giderilmektedir (</a:t>
            </a:r>
            <a:r>
              <a:rPr lang="tr-TR" sz="2000" b="1" i="1" dirty="0" err="1">
                <a:solidFill>
                  <a:srgbClr val="FF0000"/>
                </a:solidFill>
              </a:rPr>
              <a:t>Örn</a:t>
            </a:r>
            <a:r>
              <a:rPr lang="tr-TR" sz="2000" b="1" i="1" dirty="0">
                <a:solidFill>
                  <a:srgbClr val="FF0000"/>
                </a:solidFill>
              </a:rPr>
              <a:t>. oturum bilgisinde seçilen defterde tanımlı olmayan bir hesap kodu kullanıldığında ilgili hesap koduna yönelik alınan hatalar).</a:t>
            </a:r>
            <a:endParaRPr lang="tr-TR" sz="2000" b="1" dirty="0">
              <a:solidFill>
                <a:srgbClr val="FF0000"/>
              </a:solidFill>
            </a:endParaRPr>
          </a:p>
          <a:p>
            <a:pPr algn="just"/>
            <a:endParaRPr lang="tr-TR" sz="20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3850189"/>
            <a:ext cx="2088232" cy="258544"/>
          </a:xfrm>
          <a:prstGeom prst="rect">
            <a:avLst/>
          </a:prstGeom>
        </p:spPr>
      </p:pic>
    </p:spTree>
    <p:extLst>
      <p:ext uri="{BB962C8B-B14F-4D97-AF65-F5344CB8AC3E}">
        <p14:creationId xmlns:p14="http://schemas.microsoft.com/office/powerpoint/2010/main" val="41514371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Yardımcı Defterler</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4"/>
            <a:ext cx="8607546" cy="3639058"/>
          </a:xfrm>
          <a:prstGeom prst="rect">
            <a:avLst/>
          </a:prstGeom>
        </p:spPr>
      </p:pic>
    </p:spTree>
    <p:extLst>
      <p:ext uri="{BB962C8B-B14F-4D97-AF65-F5344CB8AC3E}">
        <p14:creationId xmlns:p14="http://schemas.microsoft.com/office/powerpoint/2010/main" val="17628796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Yardımcı Defterler</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78768" cy="4708981"/>
          </a:xfrm>
          <a:prstGeom prst="rect">
            <a:avLst/>
          </a:prstGeom>
          <a:noFill/>
        </p:spPr>
        <p:txBody>
          <a:bodyPr wrap="square" rtlCol="0">
            <a:spAutoFit/>
          </a:bodyPr>
          <a:lstStyle/>
          <a:p>
            <a:pPr algn="just"/>
            <a:r>
              <a:rPr lang="tr-TR" sz="2000" dirty="0"/>
              <a:t>Yardımcı Defter Raporu </a:t>
            </a:r>
            <a:r>
              <a:rPr lang="tr-TR" sz="2000" dirty="0" err="1"/>
              <a:t>Ekranı'nda</a:t>
            </a:r>
            <a:r>
              <a:rPr lang="tr-TR" sz="2000" dirty="0"/>
              <a:t> alınacak yardımcı defter raporunun Başlangıç Tarihi, Bitiş Tarihi ve Rapor Tarihi Seçimi alanında seçim yapılması zorunludur. </a:t>
            </a:r>
            <a:r>
              <a:rPr lang="tr-TR" sz="2000" dirty="0" err="1"/>
              <a:t>Ekran'da</a:t>
            </a:r>
            <a:r>
              <a:rPr lang="tr-TR" sz="2000" dirty="0"/>
              <a:t> sorgulama alanları kullanılarak muhasebe birimi bazında ilgili rapor oluşturulur. Aynı şekilde, Muhasebe Birimi bazında tüm defterlere yönelik yardımcı defter raporu alınmak isteniyorsa Defter alanında seçim yapılmaz. Sadece belirli bir deftere yönelik rapor alınacak ise Defter alanından seçim yapılır.</a:t>
            </a:r>
          </a:p>
          <a:p>
            <a:pPr algn="just"/>
            <a:r>
              <a:rPr lang="tr-TR" sz="2000" i="1" dirty="0"/>
              <a:t>	</a:t>
            </a:r>
            <a:r>
              <a:rPr lang="tr-TR" sz="2000" b="1" i="1" dirty="0" smtClean="0">
                <a:solidFill>
                  <a:srgbClr val="FF0000"/>
                </a:solidFill>
              </a:rPr>
              <a:t>Yardımcı </a:t>
            </a:r>
            <a:r>
              <a:rPr lang="tr-TR" sz="2000" b="1" i="1" dirty="0">
                <a:solidFill>
                  <a:srgbClr val="FF0000"/>
                </a:solidFill>
              </a:rPr>
              <a:t>Defter Raporu </a:t>
            </a:r>
            <a:r>
              <a:rPr lang="tr-TR" sz="2000" b="1" i="1" dirty="0" err="1">
                <a:solidFill>
                  <a:srgbClr val="FF0000"/>
                </a:solidFill>
              </a:rPr>
              <a:t>Ekranı'nda</a:t>
            </a:r>
            <a:r>
              <a:rPr lang="tr-TR" sz="2000" b="1" i="1" dirty="0">
                <a:solidFill>
                  <a:srgbClr val="FF0000"/>
                </a:solidFill>
              </a:rPr>
              <a:t> defter seçilmesi durumunda ilgili deftere yönelik kamu idaresinin ilişkili olduğu harcama birimleri Harcama Birimi açılır listesinde görüntülenir.</a:t>
            </a:r>
            <a:endParaRPr lang="tr-TR" sz="2000" b="1" dirty="0">
              <a:solidFill>
                <a:srgbClr val="FF0000"/>
              </a:solidFill>
            </a:endParaRPr>
          </a:p>
          <a:p>
            <a:pPr algn="just"/>
            <a:r>
              <a:rPr lang="tr-TR" sz="2000" dirty="0"/>
              <a:t> </a:t>
            </a:r>
          </a:p>
          <a:p>
            <a:pPr algn="just"/>
            <a:r>
              <a:rPr lang="tr-TR" sz="2000" dirty="0"/>
              <a:t>Yardımcı defterde, </a:t>
            </a:r>
            <a:r>
              <a:rPr lang="tr-TR" sz="2000" dirty="0" err="1"/>
              <a:t>yevmiyeleşen</a:t>
            </a:r>
            <a:r>
              <a:rPr lang="tr-TR" sz="2000" dirty="0"/>
              <a:t> muhasebe kayıtlarının detayları ana hesap kodu ve en alt seviye hesap kodlarının gruplanmış şekliyle raporlanmaktadır. İlgili yardımcı defter raporu PDF veya Excel olarak alınır.</a:t>
            </a:r>
          </a:p>
          <a:p>
            <a:pPr algn="just"/>
            <a:endParaRPr lang="tr-TR" sz="2000" dirty="0"/>
          </a:p>
        </p:txBody>
      </p:sp>
    </p:spTree>
    <p:extLst>
      <p:ext uri="{BB962C8B-B14F-4D97-AF65-F5344CB8AC3E}">
        <p14:creationId xmlns:p14="http://schemas.microsoft.com/office/powerpoint/2010/main" val="52072798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Kasa Defteri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5" cy="3970318"/>
          </a:xfrm>
          <a:prstGeom prst="rect">
            <a:avLst/>
          </a:prstGeom>
          <a:noFill/>
        </p:spPr>
        <p:txBody>
          <a:bodyPr wrap="square" rtlCol="0">
            <a:spAutoFit/>
          </a:bodyPr>
          <a:lstStyle/>
          <a:p>
            <a:pPr algn="just"/>
            <a:r>
              <a:rPr lang="tr-TR" sz="3600" dirty="0"/>
              <a:t>Kasa hesabı kullanılarak gerçekleştirilen tüm muhasebe işlemleri kasa defteri aracılığıyla raporlanabilmektedir. Kasa defterine yönelik işlem yapmak için ana menüde yer alan </a:t>
            </a:r>
            <a:r>
              <a:rPr lang="tr-TR" sz="3600" b="1" dirty="0"/>
              <a:t>Raporlar / Kasa Defteri </a:t>
            </a:r>
            <a:r>
              <a:rPr lang="tr-TR" sz="3600" dirty="0"/>
              <a:t>seçilir ve </a:t>
            </a:r>
            <a:r>
              <a:rPr lang="tr-TR" sz="3600" b="1" dirty="0"/>
              <a:t>Kasa Defteri Raporu Ekranı</a:t>
            </a:r>
            <a:r>
              <a:rPr lang="tr-TR" sz="3600" dirty="0"/>
              <a:t> görüntülenir.</a:t>
            </a:r>
          </a:p>
        </p:txBody>
      </p:sp>
    </p:spTree>
    <p:extLst>
      <p:ext uri="{BB962C8B-B14F-4D97-AF65-F5344CB8AC3E}">
        <p14:creationId xmlns:p14="http://schemas.microsoft.com/office/powerpoint/2010/main" val="361978251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Kasa Defteri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1" y="2564904"/>
            <a:ext cx="8607546" cy="3960440"/>
          </a:xfrm>
          <a:prstGeom prst="rect">
            <a:avLst/>
          </a:prstGeom>
        </p:spPr>
      </p:pic>
    </p:spTree>
    <p:extLst>
      <p:ext uri="{BB962C8B-B14F-4D97-AF65-F5344CB8AC3E}">
        <p14:creationId xmlns:p14="http://schemas.microsoft.com/office/powerpoint/2010/main" val="337075867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Kasa Defteri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348880"/>
            <a:ext cx="8607545" cy="4401205"/>
          </a:xfrm>
          <a:prstGeom prst="rect">
            <a:avLst/>
          </a:prstGeom>
          <a:noFill/>
        </p:spPr>
        <p:txBody>
          <a:bodyPr wrap="square" rtlCol="0">
            <a:spAutoFit/>
          </a:bodyPr>
          <a:lstStyle/>
          <a:p>
            <a:pPr algn="just"/>
            <a:r>
              <a:rPr lang="tr-TR" sz="2000" dirty="0"/>
              <a:t>Kasa Defteri Raporu </a:t>
            </a:r>
            <a:r>
              <a:rPr lang="tr-TR" sz="2000" dirty="0" err="1"/>
              <a:t>Ekranı'nda</a:t>
            </a:r>
            <a:r>
              <a:rPr lang="tr-TR" sz="2000" dirty="0"/>
              <a:t> alınacak kasa defteri raporunun Başlangıç Tarihi, Bitiş Tarihi ve Rapor Tarihi Seçimi alanında seçim yapılması zorunludur. </a:t>
            </a:r>
            <a:r>
              <a:rPr lang="tr-TR" sz="2000" dirty="0" err="1"/>
              <a:t>Ekran'da</a:t>
            </a:r>
            <a:r>
              <a:rPr lang="tr-TR" sz="2000" dirty="0"/>
              <a:t> sorgulama alanları kullanılarak muhasebe birimi bazında ilgili rapor oluşturulur. Aynı şekilde, </a:t>
            </a:r>
            <a:r>
              <a:rPr lang="tr-TR" sz="2000" b="1" dirty="0"/>
              <a:t>Muhasebe Birimi bazında tüm defterlere yönelik kasa defteri raporu alınmak isteniyorsa Defter alanında seçim yapılmaz. </a:t>
            </a:r>
            <a:r>
              <a:rPr lang="tr-TR" sz="2000" dirty="0"/>
              <a:t>Sadece belirli bir deftere yönelik rapor alınacak ise Defter alanından seçim yapılır.</a:t>
            </a:r>
          </a:p>
          <a:p>
            <a:pPr algn="just"/>
            <a:r>
              <a:rPr lang="tr-TR" sz="2000" i="1" dirty="0"/>
              <a:t>	</a:t>
            </a:r>
            <a:r>
              <a:rPr lang="tr-TR" sz="2000" b="1" i="1" dirty="0" smtClean="0">
                <a:solidFill>
                  <a:srgbClr val="FF0000"/>
                </a:solidFill>
              </a:rPr>
              <a:t>Kasa </a:t>
            </a:r>
            <a:r>
              <a:rPr lang="tr-TR" sz="2000" b="1" i="1" dirty="0">
                <a:solidFill>
                  <a:srgbClr val="FF0000"/>
                </a:solidFill>
              </a:rPr>
              <a:t>Defteri Raporu </a:t>
            </a:r>
            <a:r>
              <a:rPr lang="tr-TR" sz="2000" b="1" i="1" dirty="0" err="1">
                <a:solidFill>
                  <a:srgbClr val="FF0000"/>
                </a:solidFill>
              </a:rPr>
              <a:t>Ekranı'nda</a:t>
            </a:r>
            <a:r>
              <a:rPr lang="tr-TR" sz="2000" b="1" i="1" dirty="0">
                <a:solidFill>
                  <a:srgbClr val="FF0000"/>
                </a:solidFill>
              </a:rPr>
              <a:t> defter seçilmesi durumunda ilgili deftere yönelik kamu idaresinin ilişkili olduğu harcama birimleri Harcama Birimi açılır listesinde görüntülenir.</a:t>
            </a:r>
            <a:endParaRPr lang="tr-TR" sz="2000" b="1" dirty="0">
              <a:solidFill>
                <a:srgbClr val="FF0000"/>
              </a:solidFill>
            </a:endParaRPr>
          </a:p>
          <a:p>
            <a:pPr algn="just"/>
            <a:r>
              <a:rPr lang="tr-TR" sz="2000" dirty="0"/>
              <a:t> </a:t>
            </a:r>
          </a:p>
          <a:p>
            <a:pPr algn="just"/>
            <a:r>
              <a:rPr lang="tr-TR" sz="2000" b="1" dirty="0"/>
              <a:t>Kasa defterinde, kasa hesabının kullanıldığı </a:t>
            </a:r>
            <a:r>
              <a:rPr lang="tr-TR" sz="2000" b="1" dirty="0" err="1"/>
              <a:t>yevmiyeleşen</a:t>
            </a:r>
            <a:r>
              <a:rPr lang="tr-TR" sz="2000" b="1" dirty="0"/>
              <a:t> muhasebe kayıtlarının detayları PDF veya Excel olarak raporlanmaktadır.</a:t>
            </a:r>
          </a:p>
          <a:p>
            <a:pPr algn="just"/>
            <a:endParaRPr lang="tr-TR" sz="2000" b="1" dirty="0"/>
          </a:p>
        </p:txBody>
      </p:sp>
    </p:spTree>
    <p:extLst>
      <p:ext uri="{BB962C8B-B14F-4D97-AF65-F5344CB8AC3E}">
        <p14:creationId xmlns:p14="http://schemas.microsoft.com/office/powerpoint/2010/main" val="184593688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Bütçe Gelirleri Uygulama Sonuçları</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20888"/>
            <a:ext cx="8607545" cy="4524315"/>
          </a:xfrm>
          <a:prstGeom prst="rect">
            <a:avLst/>
          </a:prstGeom>
          <a:noFill/>
        </p:spPr>
        <p:txBody>
          <a:bodyPr wrap="square" rtlCol="0">
            <a:spAutoFit/>
          </a:bodyPr>
          <a:lstStyle/>
          <a:p>
            <a:pPr algn="just"/>
            <a:r>
              <a:rPr lang="tr-TR" sz="3200" dirty="0"/>
              <a:t>Bütçe gelirlerinin tür bilgisi, bütçe gelir hesap kodu veya bütçe gelirlerinden yapılan ret ve iadeler gibi uygulamalar sonucu gerçekleşen tüm muhasebe işlemleri ekonomik kod bazında raporlanabilmektedir. Bütçe gelirleri uygulama sonuçları raporunu ekonomik ayrıma göre almak için ana menüden </a:t>
            </a:r>
            <a:r>
              <a:rPr lang="tr-TR" sz="3200" b="1" dirty="0"/>
              <a:t>Raporlar /</a:t>
            </a:r>
            <a:r>
              <a:rPr lang="tr-TR" sz="3200" dirty="0"/>
              <a:t> </a:t>
            </a:r>
            <a:r>
              <a:rPr lang="tr-TR" sz="3200" b="1" dirty="0"/>
              <a:t>Bütçe Gelirleri Uygulama Sonuçları</a:t>
            </a:r>
            <a:r>
              <a:rPr lang="tr-TR" sz="3200" dirty="0"/>
              <a:t> seçilir ve</a:t>
            </a:r>
            <a:r>
              <a:rPr lang="tr-TR" sz="3200" b="1" dirty="0"/>
              <a:t> Bütçe Gelirleri Uygulama Sonuçları Raporu Ekranı</a:t>
            </a:r>
            <a:r>
              <a:rPr lang="tr-TR" sz="3200" dirty="0"/>
              <a:t> görüntülenir.</a:t>
            </a:r>
          </a:p>
        </p:txBody>
      </p:sp>
    </p:spTree>
    <p:extLst>
      <p:ext uri="{BB962C8B-B14F-4D97-AF65-F5344CB8AC3E}">
        <p14:creationId xmlns:p14="http://schemas.microsoft.com/office/powerpoint/2010/main" val="375148181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Bütçe Gelirleri Uygulama Sonuçları</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636912"/>
            <a:ext cx="8607545" cy="3960440"/>
          </a:xfrm>
          <a:prstGeom prst="rect">
            <a:avLst/>
          </a:prstGeom>
        </p:spPr>
      </p:pic>
    </p:spTree>
    <p:extLst>
      <p:ext uri="{BB962C8B-B14F-4D97-AF65-F5344CB8AC3E}">
        <p14:creationId xmlns:p14="http://schemas.microsoft.com/office/powerpoint/2010/main" val="382716840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Bütçe Gelirleri Uygulama Sonuçları</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4801314"/>
          </a:xfrm>
          <a:prstGeom prst="rect">
            <a:avLst/>
          </a:prstGeom>
          <a:noFill/>
        </p:spPr>
        <p:txBody>
          <a:bodyPr wrap="square" rtlCol="0">
            <a:spAutoFit/>
          </a:bodyPr>
          <a:lstStyle/>
          <a:p>
            <a:pPr algn="just"/>
            <a:r>
              <a:rPr lang="tr-TR" dirty="0"/>
              <a:t>Bütçe gelirleri uygulama sonuçlarının raporunu almak için </a:t>
            </a:r>
            <a:r>
              <a:rPr lang="tr-TR" dirty="0" err="1"/>
              <a:t>Ekran'da</a:t>
            </a:r>
            <a:r>
              <a:rPr lang="tr-TR" dirty="0"/>
              <a:t> yer alan </a:t>
            </a:r>
            <a:r>
              <a:rPr lang="tr-TR" b="1" dirty="0"/>
              <a:t>Tarih Seçimi </a:t>
            </a:r>
            <a:r>
              <a:rPr lang="tr-TR" dirty="0"/>
              <a:t>ve </a:t>
            </a:r>
            <a:r>
              <a:rPr lang="tr-TR" b="1" dirty="0"/>
              <a:t>Rapor Tarihi Seçimi</a:t>
            </a:r>
            <a:r>
              <a:rPr lang="tr-TR" dirty="0"/>
              <a:t> alanında seçim yapılması zorunludur. </a:t>
            </a:r>
            <a:r>
              <a:rPr lang="tr-TR" b="1" dirty="0">
                <a:solidFill>
                  <a:srgbClr val="FF0000"/>
                </a:solidFill>
              </a:rPr>
              <a:t>Merkez kullanıcıları tüm muhasebe birimlerine ait bütçe gelirleri uygulama sonuçları raporu alabilirken </a:t>
            </a:r>
            <a:r>
              <a:rPr lang="tr-TR" b="1" dirty="0"/>
              <a:t>muhasebe birimleri sadece kendi birimleri kapsamındaki rapora erişebilmektedir.</a:t>
            </a:r>
            <a:r>
              <a:rPr lang="tr-TR" dirty="0"/>
              <a:t> </a:t>
            </a:r>
            <a:r>
              <a:rPr lang="tr-TR" b="1" dirty="0">
                <a:solidFill>
                  <a:srgbClr val="FF0000"/>
                </a:solidFill>
              </a:rPr>
              <a:t>Muhasebe Birimi</a:t>
            </a:r>
            <a:r>
              <a:rPr lang="tr-TR" dirty="0"/>
              <a:t> alanı oturum bilgisinde seçilen muhasebe birimine göre otomatik seçili gelmektedir. Kullanıcı farklı muhasebe birimi için rapor almak istediğinde Muhasebe Birimi alanındaki açılır listeden ilgili muhasebe birimini seçer</a:t>
            </a:r>
            <a:r>
              <a:rPr lang="tr-TR" dirty="0" smtClean="0"/>
              <a:t>.</a:t>
            </a:r>
            <a:endParaRPr lang="tr-TR" dirty="0"/>
          </a:p>
          <a:p>
            <a:pPr algn="just"/>
            <a:r>
              <a:rPr lang="tr-TR" dirty="0"/>
              <a:t>Tarih Seçimi alanı kullanılarak, yıllık, aylık veya belirli bir tarih aralığındaki bütçe gelirleri uygulama sonuçları raporu alınabilir. İlgili alanda yapılacak seçime göre yeni seçim yapılacak alanlar görüntülenir.</a:t>
            </a:r>
          </a:p>
          <a:p>
            <a:pPr algn="just"/>
            <a:r>
              <a:rPr lang="tr-TR" i="1" dirty="0"/>
              <a:t>	</a:t>
            </a:r>
            <a:r>
              <a:rPr lang="tr-TR" b="1" i="1" dirty="0" smtClean="0">
                <a:solidFill>
                  <a:srgbClr val="FF0000"/>
                </a:solidFill>
              </a:rPr>
              <a:t>Bütçe </a:t>
            </a:r>
            <a:r>
              <a:rPr lang="tr-TR" b="1" i="1" dirty="0">
                <a:solidFill>
                  <a:srgbClr val="FF0000"/>
                </a:solidFill>
              </a:rPr>
              <a:t>Gelirleri Uygulama Sonuçları Raporu </a:t>
            </a:r>
            <a:r>
              <a:rPr lang="tr-TR" b="1" i="1" dirty="0" err="1">
                <a:solidFill>
                  <a:srgbClr val="FF0000"/>
                </a:solidFill>
              </a:rPr>
              <a:t>Ekranı'nda</a:t>
            </a:r>
            <a:r>
              <a:rPr lang="tr-TR" b="1" i="1" dirty="0">
                <a:solidFill>
                  <a:srgbClr val="FF0000"/>
                </a:solidFill>
              </a:rPr>
              <a:t> defter seçilmesi durumunda ilgili deftere yönelik kamu idaresinin ilişkili olduğu harcama birimleri Harcama Birimi açılır listesinde görüntülenir.</a:t>
            </a:r>
            <a:endParaRPr lang="tr-TR" b="1" dirty="0">
              <a:solidFill>
                <a:srgbClr val="FF0000"/>
              </a:solidFill>
            </a:endParaRPr>
          </a:p>
          <a:p>
            <a:pPr algn="just"/>
            <a:r>
              <a:rPr lang="tr-TR" dirty="0"/>
              <a:t> </a:t>
            </a:r>
          </a:p>
          <a:p>
            <a:pPr algn="just"/>
            <a:r>
              <a:rPr lang="tr-TR" b="1" dirty="0"/>
              <a:t>Sorgulama alanında gerekli bilgiler seçildikten sonra ilgili rapor PDF veya Excel formatında alınır.</a:t>
            </a:r>
          </a:p>
          <a:p>
            <a:pPr algn="just"/>
            <a:endParaRPr lang="tr-TR" dirty="0"/>
          </a:p>
        </p:txBody>
      </p:sp>
    </p:spTree>
    <p:extLst>
      <p:ext uri="{BB962C8B-B14F-4D97-AF65-F5344CB8AC3E}">
        <p14:creationId xmlns:p14="http://schemas.microsoft.com/office/powerpoint/2010/main" val="289317338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Birim Bazlı Hesap Kontrolü</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5" cy="1477328"/>
          </a:xfrm>
          <a:prstGeom prst="rect">
            <a:avLst/>
          </a:prstGeom>
          <a:noFill/>
        </p:spPr>
        <p:txBody>
          <a:bodyPr wrap="square" rtlCol="0">
            <a:spAutoFit/>
          </a:bodyPr>
          <a:lstStyle/>
          <a:p>
            <a:pPr algn="just"/>
            <a:r>
              <a:rPr lang="tr-TR" dirty="0"/>
              <a:t>Muhasebe birimi bazında bakiyeler ve eksi bakiye veren hesapları kontrol etmek için ilgili hesap kodları gruplanmış olarak raporlanabilmektedir. Muhasebe birimi bazlı hesap kontrol raporunu almak için ana menüde yer alan </a:t>
            </a:r>
            <a:r>
              <a:rPr lang="tr-TR" b="1" dirty="0"/>
              <a:t>Raporlar /</a:t>
            </a:r>
            <a:r>
              <a:rPr lang="tr-TR" dirty="0"/>
              <a:t> </a:t>
            </a:r>
            <a:r>
              <a:rPr lang="tr-TR" b="1" dirty="0"/>
              <a:t>Muhasebe Birimi Bazlı Hesap Kontrol</a:t>
            </a:r>
            <a:r>
              <a:rPr lang="tr-TR" dirty="0"/>
              <a:t> seçilir ve </a:t>
            </a:r>
            <a:r>
              <a:rPr lang="tr-TR" b="1" dirty="0"/>
              <a:t>Muhasebe Birimi Bazlı Hesap Kontrol Raporu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1" y="3970224"/>
            <a:ext cx="8607545" cy="2699136"/>
          </a:xfrm>
          <a:prstGeom prst="rect">
            <a:avLst/>
          </a:prstGeom>
        </p:spPr>
      </p:pic>
    </p:spTree>
    <p:extLst>
      <p:ext uri="{BB962C8B-B14F-4D97-AF65-F5344CB8AC3E}">
        <p14:creationId xmlns:p14="http://schemas.microsoft.com/office/powerpoint/2010/main" val="109159589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Birim Bazlı Hesap Kontrolü</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492897"/>
            <a:ext cx="8607546" cy="4365104"/>
          </a:xfrm>
          <a:prstGeom prst="rect">
            <a:avLst/>
          </a:prstGeom>
        </p:spPr>
      </p:pic>
    </p:spTree>
    <p:extLst>
      <p:ext uri="{BB962C8B-B14F-4D97-AF65-F5344CB8AC3E}">
        <p14:creationId xmlns:p14="http://schemas.microsoft.com/office/powerpoint/2010/main" val="251530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Hata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4524315"/>
          </a:xfrm>
          <a:prstGeom prst="rect">
            <a:avLst/>
          </a:prstGeom>
          <a:noFill/>
        </p:spPr>
        <p:txBody>
          <a:bodyPr wrap="square" rtlCol="0">
            <a:spAutoFit/>
          </a:bodyPr>
          <a:lstStyle/>
          <a:p>
            <a:pPr algn="just"/>
            <a:r>
              <a:rPr lang="tr-TR" sz="2400" dirty="0"/>
              <a:t>Muhasebe Kaydı Hata Sorgula </a:t>
            </a:r>
            <a:r>
              <a:rPr lang="tr-TR" sz="2400" dirty="0" err="1"/>
              <a:t>Ekranı'nda</a:t>
            </a:r>
            <a:r>
              <a:rPr lang="tr-TR" sz="2400" dirty="0"/>
              <a:t> görüntülenen hata kayıtlarına yönelik düzeltme yapıldıktan sonra Yeniden Dene düğmesi ile hatanın giderilip giderilmediği kontrol edilir. Bazı durumlarda, hata manuel olarak giderilmiş ise ve hatanın giderildiğine yönelik bilgi Sistem'e bildirilmek isteniyorsa ilgili hata kaydı seçilir ve </a:t>
            </a:r>
            <a:r>
              <a:rPr lang="tr-TR" sz="2400" dirty="0" smtClean="0"/>
              <a:t>                </a:t>
            </a:r>
            <a:r>
              <a:rPr lang="tr-TR" sz="2400" b="1" dirty="0"/>
              <a:t> </a:t>
            </a:r>
            <a:r>
              <a:rPr lang="tr-TR" sz="2400" dirty="0"/>
              <a:t>düğmesine tıklanır. İlgili düğmeye tıklandıktan sonra, hata giderilmiş olarak kabul edilecektir.</a:t>
            </a:r>
          </a:p>
          <a:p>
            <a:pPr algn="just"/>
            <a:r>
              <a:rPr lang="tr-TR" sz="2400" dirty="0"/>
              <a:t>	</a:t>
            </a:r>
            <a:r>
              <a:rPr lang="tr-TR" sz="2400" b="1" i="1" dirty="0" smtClean="0">
                <a:solidFill>
                  <a:srgbClr val="FF0000"/>
                </a:solidFill>
              </a:rPr>
              <a:t>Muhasebe </a:t>
            </a:r>
            <a:r>
              <a:rPr lang="tr-TR" sz="2400" b="1" i="1" dirty="0">
                <a:solidFill>
                  <a:srgbClr val="FF0000"/>
                </a:solidFill>
              </a:rPr>
              <a:t>kaydı hataları Yapıldı İşaretle düğmesine tıklayarak düzeltildiğinde ilgili hata kaydının manuel düzeltildiği kabul edilir ve hatalı muhasebe kaydı silinir. Böylece düzeltilen muhasebe kaydı Sistem tarafından otomatik üretilmeyecektir.</a:t>
            </a:r>
            <a:endParaRPr lang="tr-TR" sz="2400" b="1" dirty="0">
              <a:solidFill>
                <a:srgbClr val="FF0000"/>
              </a:solidFill>
            </a:endParaRPr>
          </a:p>
          <a:p>
            <a:pPr algn="just"/>
            <a:endParaRPr lang="tr-TR" sz="2400" dirty="0"/>
          </a:p>
        </p:txBody>
      </p:sp>
      <p:pic>
        <p:nvPicPr>
          <p:cNvPr id="8" name="Resim 7"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4437112"/>
            <a:ext cx="1872208" cy="389949"/>
          </a:xfrm>
          <a:prstGeom prst="rect">
            <a:avLst/>
          </a:prstGeom>
        </p:spPr>
      </p:pic>
    </p:spTree>
    <p:extLst>
      <p:ext uri="{BB962C8B-B14F-4D97-AF65-F5344CB8AC3E}">
        <p14:creationId xmlns:p14="http://schemas.microsoft.com/office/powerpoint/2010/main" val="110036702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Birim Bazlı Hesap Kontrolü</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20888"/>
            <a:ext cx="8607545" cy="3970318"/>
          </a:xfrm>
          <a:prstGeom prst="rect">
            <a:avLst/>
          </a:prstGeom>
          <a:noFill/>
        </p:spPr>
        <p:txBody>
          <a:bodyPr wrap="square" rtlCol="0">
            <a:spAutoFit/>
          </a:bodyPr>
          <a:lstStyle/>
          <a:p>
            <a:pPr algn="just"/>
            <a:r>
              <a:rPr lang="tr-TR" sz="2800" dirty="0"/>
              <a:t>Muhasebe birimi bazlı hesap kontrol raporu almak için </a:t>
            </a:r>
            <a:r>
              <a:rPr lang="tr-TR" sz="2800" dirty="0" err="1"/>
              <a:t>Ekran'da</a:t>
            </a:r>
            <a:r>
              <a:rPr lang="tr-TR" sz="2800" dirty="0"/>
              <a:t> yer alan </a:t>
            </a:r>
            <a:r>
              <a:rPr lang="tr-TR" sz="2800" b="1" dirty="0"/>
              <a:t>Tarih Seçimi, Hesap Bakiye Kriteri</a:t>
            </a:r>
            <a:r>
              <a:rPr lang="tr-TR" sz="2800" dirty="0"/>
              <a:t> ve </a:t>
            </a:r>
            <a:r>
              <a:rPr lang="tr-TR" sz="2800" b="1" dirty="0"/>
              <a:t>Rapor Tarihi Seçimi</a:t>
            </a:r>
            <a:r>
              <a:rPr lang="tr-TR" sz="2800" dirty="0"/>
              <a:t> alanında seçim yapılması zorunludur. Hesap Bakiyesi Kriteri alanında </a:t>
            </a:r>
            <a:r>
              <a:rPr lang="tr-TR" sz="2800" b="1" dirty="0"/>
              <a:t>Eksi Bakiye Veren Hesaplar</a:t>
            </a:r>
            <a:r>
              <a:rPr lang="tr-TR" sz="2800" dirty="0"/>
              <a:t> seçilmesi durumunda alınacak raporda ilgili muhasebe biriminin hesap kodları gruplanarak eksi bakiye veren hesaplar kontrol edilir. Raporda eksi bakiye veren hesaplarla birlikte tüm bakiyeleri kontrol etmek için ilgili alandan </a:t>
            </a:r>
            <a:r>
              <a:rPr lang="tr-TR" sz="2800" b="1" dirty="0"/>
              <a:t>Tümü</a:t>
            </a:r>
            <a:r>
              <a:rPr lang="tr-TR" sz="2800" dirty="0"/>
              <a:t> seçilir.</a:t>
            </a:r>
          </a:p>
        </p:txBody>
      </p:sp>
    </p:spTree>
    <p:extLst>
      <p:ext uri="{BB962C8B-B14F-4D97-AF65-F5344CB8AC3E}">
        <p14:creationId xmlns:p14="http://schemas.microsoft.com/office/powerpoint/2010/main" val="141364076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Birim Bazlı Hesap Kontrolü</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4524315"/>
          </a:xfrm>
          <a:prstGeom prst="rect">
            <a:avLst/>
          </a:prstGeom>
          <a:noFill/>
        </p:spPr>
        <p:txBody>
          <a:bodyPr wrap="square" rtlCol="0">
            <a:spAutoFit/>
          </a:bodyPr>
          <a:lstStyle/>
          <a:p>
            <a:pPr algn="just"/>
            <a:r>
              <a:rPr lang="tr-TR" sz="2400" dirty="0"/>
              <a:t>Hesap kodlarına gruplanmış olarak bakiye kontrolü yapmak için </a:t>
            </a:r>
            <a:r>
              <a:rPr lang="tr-TR" sz="2400" b="1" dirty="0">
                <a:solidFill>
                  <a:srgbClr val="FF0000"/>
                </a:solidFill>
              </a:rPr>
              <a:t>Merkez kullanıcıları tüm muhasebe birimlerine ait rapor alabilirken</a:t>
            </a:r>
            <a:r>
              <a:rPr lang="tr-TR" sz="2400" dirty="0"/>
              <a:t> </a:t>
            </a:r>
            <a:r>
              <a:rPr lang="tr-TR" sz="2400" b="1" dirty="0"/>
              <a:t>muhasebe birimleri sadece kendi birimleri kapsamındaki rapora erişebilmektedir.</a:t>
            </a:r>
            <a:r>
              <a:rPr lang="tr-TR" sz="2400" dirty="0"/>
              <a:t> </a:t>
            </a:r>
            <a:r>
              <a:rPr lang="tr-TR" sz="2400" b="1" dirty="0"/>
              <a:t>Muhasebe Birimi</a:t>
            </a:r>
            <a:r>
              <a:rPr lang="tr-TR" sz="2400" dirty="0"/>
              <a:t> alanı oturum bilgisinde seçilen muhasebe birimine göre otomatik seçili gelmektedir. Kullanıcı farklı muhasebe birimi için rapor almak istediğinde Muhasebe Birimi alanındaki açılır listeden ilgili muhasebe birimini seçer.</a:t>
            </a:r>
          </a:p>
          <a:p>
            <a:pPr algn="just"/>
            <a:r>
              <a:rPr lang="tr-TR" sz="2400" dirty="0"/>
              <a:t> </a:t>
            </a:r>
          </a:p>
          <a:p>
            <a:pPr algn="just"/>
            <a:r>
              <a:rPr lang="tr-TR" sz="2400" dirty="0"/>
              <a:t>Sorgulama alanında gerekli bilgiler seçildikten sonra ilgili rapor PDF veya Excel formatında alınır.</a:t>
            </a:r>
          </a:p>
          <a:p>
            <a:pPr algn="just"/>
            <a:endParaRPr lang="tr-TR" sz="2400" dirty="0"/>
          </a:p>
        </p:txBody>
      </p:sp>
    </p:spTree>
    <p:extLst>
      <p:ext uri="{BB962C8B-B14F-4D97-AF65-F5344CB8AC3E}">
        <p14:creationId xmlns:p14="http://schemas.microsoft.com/office/powerpoint/2010/main" val="203530934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Harcama  Birim Bazlı Hesap Kontrolü</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492896"/>
            <a:ext cx="8607546" cy="4176464"/>
          </a:xfrm>
          <a:prstGeom prst="rect">
            <a:avLst/>
          </a:prstGeom>
        </p:spPr>
      </p:pic>
    </p:spTree>
    <p:extLst>
      <p:ext uri="{BB962C8B-B14F-4D97-AF65-F5344CB8AC3E}">
        <p14:creationId xmlns:p14="http://schemas.microsoft.com/office/powerpoint/2010/main" val="202139369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Hesap Kontrol Raporu</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4"/>
            <a:ext cx="8607546" cy="4032448"/>
          </a:xfrm>
          <a:prstGeom prst="rect">
            <a:avLst/>
          </a:prstGeom>
        </p:spPr>
      </p:pic>
    </p:spTree>
    <p:extLst>
      <p:ext uri="{BB962C8B-B14F-4D97-AF65-F5344CB8AC3E}">
        <p14:creationId xmlns:p14="http://schemas.microsoft.com/office/powerpoint/2010/main" val="88312649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Yönetim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4893647"/>
          </a:xfrm>
          <a:prstGeom prst="rect">
            <a:avLst/>
          </a:prstGeom>
          <a:noFill/>
        </p:spPr>
        <p:txBody>
          <a:bodyPr wrap="square" rtlCol="0">
            <a:spAutoFit/>
          </a:bodyPr>
          <a:lstStyle/>
          <a:p>
            <a:pPr algn="just"/>
            <a:r>
              <a:rPr lang="tr-TR" sz="2400" dirty="0"/>
              <a:t>Muhasebe İşlemleri kapsamında yürütülen işlemler ile ilgili bazı temel işlevlerin yapılması gerekmektedir.</a:t>
            </a:r>
          </a:p>
          <a:p>
            <a:pPr algn="just"/>
            <a:r>
              <a:rPr lang="tr-TR" sz="2400" dirty="0"/>
              <a:t>Yönetim işlemleri olarak geçen bu işlemler aşağıdaki gibidir;</a:t>
            </a:r>
          </a:p>
          <a:p>
            <a:pPr algn="just"/>
            <a:r>
              <a:rPr lang="tr-TR" sz="2400" dirty="0"/>
              <a:t> </a:t>
            </a:r>
            <a:endParaRPr lang="tr-TR" sz="2400" dirty="0">
              <a:solidFill>
                <a:srgbClr val="FF0000"/>
              </a:solidFill>
            </a:endParaRPr>
          </a:p>
          <a:p>
            <a:pPr algn="just"/>
            <a:r>
              <a:rPr lang="tr-TR" sz="2400" dirty="0">
                <a:solidFill>
                  <a:srgbClr val="FF0000"/>
                </a:solidFill>
              </a:rPr>
              <a:t>•</a:t>
            </a:r>
            <a:r>
              <a:rPr lang="tr-TR" sz="2400" dirty="0">
                <a:solidFill>
                  <a:srgbClr val="FF0000"/>
                </a:solidFill>
                <a:hlinkClick r:id="rId5"/>
              </a:rPr>
              <a:t>İdari İşlemler Devir İşlemleri</a:t>
            </a:r>
            <a:endParaRPr lang="tr-TR" sz="2400" dirty="0">
              <a:solidFill>
                <a:srgbClr val="FF0000"/>
              </a:solidFill>
            </a:endParaRPr>
          </a:p>
          <a:p>
            <a:pPr algn="just"/>
            <a:r>
              <a:rPr lang="tr-TR" sz="2400" dirty="0">
                <a:solidFill>
                  <a:srgbClr val="FF0000"/>
                </a:solidFill>
              </a:rPr>
              <a:t>•</a:t>
            </a:r>
            <a:r>
              <a:rPr lang="tr-TR" sz="2400" dirty="0">
                <a:solidFill>
                  <a:srgbClr val="FF0000"/>
                </a:solidFill>
                <a:hlinkClick r:id="rId6"/>
              </a:rPr>
              <a:t>Hesap Kodu İlişkisi İşlemleri</a:t>
            </a:r>
            <a:endParaRPr lang="tr-TR" sz="2400" dirty="0">
              <a:solidFill>
                <a:srgbClr val="FF0000"/>
              </a:solidFill>
            </a:endParaRPr>
          </a:p>
          <a:p>
            <a:pPr algn="just"/>
            <a:r>
              <a:rPr lang="tr-TR" sz="2400" dirty="0">
                <a:solidFill>
                  <a:srgbClr val="FF0000"/>
                </a:solidFill>
              </a:rPr>
              <a:t>•</a:t>
            </a:r>
            <a:r>
              <a:rPr lang="tr-TR" sz="2400" dirty="0">
                <a:solidFill>
                  <a:srgbClr val="FF0000"/>
                </a:solidFill>
                <a:hlinkClick r:id="rId7"/>
              </a:rPr>
              <a:t>Muhasebe Kural İşlemleri</a:t>
            </a:r>
            <a:endParaRPr lang="tr-TR" sz="2400" dirty="0">
              <a:solidFill>
                <a:srgbClr val="FF0000"/>
              </a:solidFill>
            </a:endParaRPr>
          </a:p>
          <a:p>
            <a:pPr algn="just"/>
            <a:r>
              <a:rPr lang="tr-TR" sz="2400" dirty="0">
                <a:solidFill>
                  <a:srgbClr val="FF0000"/>
                </a:solidFill>
              </a:rPr>
              <a:t>•</a:t>
            </a:r>
            <a:r>
              <a:rPr lang="tr-TR" sz="2400" dirty="0">
                <a:solidFill>
                  <a:srgbClr val="FF0000"/>
                </a:solidFill>
                <a:hlinkClick r:id="rId8"/>
              </a:rPr>
              <a:t>Taslak Muhasebe Kaydı İşlemleri</a:t>
            </a:r>
            <a:endParaRPr lang="tr-TR" sz="2400" dirty="0">
              <a:solidFill>
                <a:srgbClr val="FF0000"/>
              </a:solidFill>
            </a:endParaRPr>
          </a:p>
          <a:p>
            <a:pPr algn="just"/>
            <a:r>
              <a:rPr lang="tr-TR" sz="2400" dirty="0">
                <a:solidFill>
                  <a:srgbClr val="FF0000"/>
                </a:solidFill>
              </a:rPr>
              <a:t>•</a:t>
            </a:r>
            <a:r>
              <a:rPr lang="tr-TR" sz="2400" dirty="0">
                <a:solidFill>
                  <a:srgbClr val="FF0000"/>
                </a:solidFill>
                <a:hlinkClick r:id="rId9"/>
              </a:rPr>
              <a:t>Kaynak Alt Türü İşlemleri</a:t>
            </a:r>
            <a:endParaRPr lang="tr-TR" sz="2400" dirty="0">
              <a:solidFill>
                <a:srgbClr val="FF0000"/>
              </a:solidFill>
            </a:endParaRPr>
          </a:p>
          <a:p>
            <a:pPr algn="just"/>
            <a:r>
              <a:rPr lang="tr-TR" sz="2400" dirty="0"/>
              <a:t> </a:t>
            </a:r>
          </a:p>
          <a:p>
            <a:pPr algn="just"/>
            <a:r>
              <a:rPr lang="tr-TR" sz="2400" dirty="0"/>
              <a:t>Yönetim </a:t>
            </a:r>
            <a:r>
              <a:rPr lang="tr-TR" sz="2400" dirty="0" err="1"/>
              <a:t>İşlemleri'ne</a:t>
            </a:r>
            <a:r>
              <a:rPr lang="tr-TR" sz="2400" dirty="0"/>
              <a:t> yönelik işlemler devam eden başlıklarda anlatılmıştır.</a:t>
            </a:r>
          </a:p>
          <a:p>
            <a:pPr algn="just"/>
            <a:endParaRPr lang="tr-TR" sz="2400" dirty="0"/>
          </a:p>
        </p:txBody>
      </p:sp>
    </p:spTree>
    <p:extLst>
      <p:ext uri="{BB962C8B-B14F-4D97-AF65-F5344CB8AC3E}">
        <p14:creationId xmlns:p14="http://schemas.microsoft.com/office/powerpoint/2010/main" val="301855420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İdari İşlemler Devir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1200329"/>
          </a:xfrm>
          <a:prstGeom prst="rect">
            <a:avLst/>
          </a:prstGeom>
          <a:noFill/>
        </p:spPr>
        <p:txBody>
          <a:bodyPr wrap="square" rtlCol="0">
            <a:spAutoFit/>
          </a:bodyPr>
          <a:lstStyle/>
          <a:p>
            <a:pPr algn="just"/>
            <a:r>
              <a:rPr lang="tr-TR" dirty="0"/>
              <a:t>Devredilecek harcama birimlerinin devir işlemleri Sistem üzerinden gerçekleştirilmektedir. Devir işlemlerine yönelik işlem yapmak için ana menüde yer alan </a:t>
            </a:r>
            <a:r>
              <a:rPr lang="tr-TR" b="1" dirty="0"/>
              <a:t>Yönetim İşlemleri / </a:t>
            </a:r>
            <a:r>
              <a:rPr lang="tr-TR" b="1" dirty="0" smtClean="0"/>
              <a:t>İdari </a:t>
            </a:r>
            <a:r>
              <a:rPr lang="tr-TR" b="1" dirty="0"/>
              <a:t>İşlemler Devir İşlemleri</a:t>
            </a:r>
            <a:r>
              <a:rPr lang="tr-TR" dirty="0"/>
              <a:t> </a:t>
            </a:r>
            <a:r>
              <a:rPr lang="tr-TR" dirty="0" smtClean="0"/>
              <a:t>/ </a:t>
            </a:r>
            <a:r>
              <a:rPr lang="tr-TR" b="1" dirty="0" smtClean="0"/>
              <a:t>Harcama Birimi Devir Bilgisi </a:t>
            </a:r>
            <a:r>
              <a:rPr lang="tr-TR" dirty="0" smtClean="0"/>
              <a:t>seçilir </a:t>
            </a:r>
            <a:r>
              <a:rPr lang="tr-TR" dirty="0"/>
              <a:t>ve </a:t>
            </a:r>
            <a:r>
              <a:rPr lang="tr-TR" b="1" dirty="0" smtClean="0"/>
              <a:t>Harcama Birimi Devir </a:t>
            </a:r>
            <a:r>
              <a:rPr lang="tr-TR" b="1" dirty="0"/>
              <a:t>Bilgisi Sorgula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1" y="4005008"/>
            <a:ext cx="8607545" cy="2664352"/>
          </a:xfrm>
          <a:prstGeom prst="rect">
            <a:avLst/>
          </a:prstGeom>
        </p:spPr>
      </p:pic>
    </p:spTree>
    <p:extLst>
      <p:ext uri="{BB962C8B-B14F-4D97-AF65-F5344CB8AC3E}">
        <p14:creationId xmlns:p14="http://schemas.microsoft.com/office/powerpoint/2010/main" val="283325638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İdari İşlemler Devir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1" y="2420888"/>
            <a:ext cx="8607545" cy="1200329"/>
          </a:xfrm>
          <a:prstGeom prst="rect">
            <a:avLst/>
          </a:prstGeom>
          <a:noFill/>
        </p:spPr>
        <p:txBody>
          <a:bodyPr wrap="square" rtlCol="0">
            <a:spAutoFit/>
          </a:bodyPr>
          <a:lstStyle/>
          <a:p>
            <a:pPr algn="just"/>
            <a:r>
              <a:rPr lang="tr-TR" dirty="0" smtClean="0"/>
              <a:t>Harcama Birimi Devir Bilgisi Sorgulama</a:t>
            </a:r>
            <a:r>
              <a:rPr lang="tr-TR" dirty="0"/>
              <a:t> </a:t>
            </a:r>
            <a:r>
              <a:rPr lang="tr-TR" dirty="0" err="1"/>
              <a:t>Ekranı'nda</a:t>
            </a:r>
            <a:r>
              <a:rPr lang="tr-TR" dirty="0"/>
              <a:t> yer alan sorgulama düğmesine tıklanarak devir işlemi bekleyen harcama birimleri listelenir. Sorgulanan devir bilgisinin detayına ulaşmak için </a:t>
            </a:r>
            <a:r>
              <a:rPr lang="tr-TR" b="1" dirty="0"/>
              <a:t>İdari İşlemler Devir Bilgisi No</a:t>
            </a:r>
            <a:r>
              <a:rPr lang="tr-TR" dirty="0"/>
              <a:t> sütunundaki bağlantı tıklanır ve </a:t>
            </a:r>
            <a:r>
              <a:rPr lang="tr-TR" b="1" dirty="0" smtClean="0"/>
              <a:t>Harcama Birimi Devir </a:t>
            </a:r>
            <a:r>
              <a:rPr lang="tr-TR" b="1" dirty="0"/>
              <a:t>Bilgisi Görüntüle Ekranı</a:t>
            </a:r>
            <a:r>
              <a:rPr lang="tr-TR" dirty="0"/>
              <a:t> görüntülenir.</a:t>
            </a:r>
          </a:p>
        </p:txBody>
      </p:sp>
      <p:pic>
        <p:nvPicPr>
          <p:cNvPr id="8" name="Resim 7"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621217"/>
            <a:ext cx="8607546" cy="3048143"/>
          </a:xfrm>
          <a:prstGeom prst="rect">
            <a:avLst/>
          </a:prstGeom>
        </p:spPr>
      </p:pic>
      <p:sp>
        <p:nvSpPr>
          <p:cNvPr id="9" name="Aşağı Ok 8"/>
          <p:cNvSpPr/>
          <p:nvPr/>
        </p:nvSpPr>
        <p:spPr>
          <a:xfrm>
            <a:off x="611560" y="4365104"/>
            <a:ext cx="368781" cy="8640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8807593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İdari İşlemler Devir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4"/>
            <a:ext cx="8607546" cy="4293096"/>
          </a:xfrm>
          <a:prstGeom prst="rect">
            <a:avLst/>
          </a:prstGeom>
        </p:spPr>
      </p:pic>
    </p:spTree>
    <p:extLst>
      <p:ext uri="{BB962C8B-B14F-4D97-AF65-F5344CB8AC3E}">
        <p14:creationId xmlns:p14="http://schemas.microsoft.com/office/powerpoint/2010/main" val="313842572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İdari İşlemler Devir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5" cy="4093428"/>
          </a:xfrm>
          <a:prstGeom prst="rect">
            <a:avLst/>
          </a:prstGeom>
          <a:noFill/>
        </p:spPr>
        <p:txBody>
          <a:bodyPr wrap="square" rtlCol="0">
            <a:spAutoFit/>
          </a:bodyPr>
          <a:lstStyle/>
          <a:p>
            <a:pPr algn="just"/>
            <a:r>
              <a:rPr lang="tr-TR" sz="2000" dirty="0"/>
              <a:t>İdari İşlemler Devir Bilgisi Görüntüle </a:t>
            </a:r>
            <a:r>
              <a:rPr lang="tr-TR" sz="2000" dirty="0" err="1"/>
              <a:t>Ekranı'nın</a:t>
            </a:r>
            <a:r>
              <a:rPr lang="tr-TR" sz="2000" dirty="0"/>
              <a:t> üst kısmında devreden ve devralan kamu idaresi bilgisi yer alır. </a:t>
            </a:r>
            <a:r>
              <a:rPr lang="tr-TR" sz="2000" dirty="0" err="1"/>
              <a:t>Ekran'da</a:t>
            </a:r>
            <a:r>
              <a:rPr lang="tr-TR" sz="2000" dirty="0"/>
              <a:t> devreden ve devralan harcama birimi, devreden defter bilgisinin yanı sıra devreden ve devralan kurumsal kodların bilgiler görüntülenir. Devreden defter hesap kodunun borç ve alacak bakiye bilgileri devri gerçekleştirirken görüntülenir. Devri gerçekleştirmek için </a:t>
            </a:r>
            <a:r>
              <a:rPr lang="tr-TR" sz="2000" dirty="0" err="1"/>
              <a:t>Ekran'ın</a:t>
            </a:r>
            <a:r>
              <a:rPr lang="tr-TR" sz="2000" dirty="0"/>
              <a:t> sağ üst alanında yer alan </a:t>
            </a:r>
            <a:r>
              <a:rPr lang="tr-TR" sz="2000" b="1" dirty="0"/>
              <a:t>İşlemler</a:t>
            </a:r>
            <a:r>
              <a:rPr lang="tr-TR" sz="2000" dirty="0"/>
              <a:t> düğmesinden </a:t>
            </a:r>
            <a:r>
              <a:rPr lang="tr-TR" sz="2000" b="1" dirty="0"/>
              <a:t>Devri Gerçekleştir </a:t>
            </a:r>
            <a:r>
              <a:rPr lang="tr-TR" sz="2000" dirty="0"/>
              <a:t>işlemine tıklanır.</a:t>
            </a:r>
          </a:p>
          <a:p>
            <a:pPr algn="just"/>
            <a:r>
              <a:rPr lang="tr-TR" sz="2000" i="1" dirty="0"/>
              <a:t> </a:t>
            </a:r>
            <a:r>
              <a:rPr lang="tr-TR" sz="2000" b="1" i="1" dirty="0">
                <a:solidFill>
                  <a:srgbClr val="FF0000"/>
                </a:solidFill>
              </a:rPr>
              <a:t>İşlemler düğmesinden yapılan devri gerçekleştirme işleminin benzeri İdari İşlemler Devir Bilgisi Sorgula </a:t>
            </a:r>
            <a:r>
              <a:rPr lang="tr-TR" sz="2000" b="1" i="1" dirty="0" err="1">
                <a:solidFill>
                  <a:srgbClr val="FF0000"/>
                </a:solidFill>
              </a:rPr>
              <a:t>Ekranı'nda</a:t>
            </a:r>
            <a:r>
              <a:rPr lang="tr-TR" sz="2000" b="1" i="1" dirty="0">
                <a:solidFill>
                  <a:srgbClr val="FF0000"/>
                </a:solidFill>
              </a:rPr>
              <a:t> yer alan Devri Gerçekleştir düğmesinden de yapılmaktadır.</a:t>
            </a:r>
            <a:endParaRPr lang="tr-TR" sz="2000" b="1" dirty="0">
              <a:solidFill>
                <a:srgbClr val="FF0000"/>
              </a:solidFill>
            </a:endParaRPr>
          </a:p>
          <a:p>
            <a:pPr algn="just"/>
            <a:r>
              <a:rPr lang="tr-TR" sz="2000" dirty="0"/>
              <a:t> </a:t>
            </a:r>
          </a:p>
          <a:p>
            <a:pPr algn="just"/>
            <a:r>
              <a:rPr lang="tr-TR" sz="2000" dirty="0"/>
              <a:t>Devir bilgileri incelendikten sonra Kapat düğmesine tıklanır.</a:t>
            </a:r>
          </a:p>
          <a:p>
            <a:pPr algn="just"/>
            <a:endParaRPr lang="tr-TR" sz="2000" dirty="0"/>
          </a:p>
        </p:txBody>
      </p:sp>
    </p:spTree>
    <p:extLst>
      <p:ext uri="{BB962C8B-B14F-4D97-AF65-F5344CB8AC3E}">
        <p14:creationId xmlns:p14="http://schemas.microsoft.com/office/powerpoint/2010/main" val="64143491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Devri Gerçekleştir</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923330"/>
          </a:xfrm>
          <a:prstGeom prst="rect">
            <a:avLst/>
          </a:prstGeom>
          <a:noFill/>
        </p:spPr>
        <p:txBody>
          <a:bodyPr wrap="square" rtlCol="0">
            <a:spAutoFit/>
          </a:bodyPr>
          <a:lstStyle/>
          <a:p>
            <a:pPr algn="just"/>
            <a:r>
              <a:rPr lang="tr-TR" dirty="0" smtClean="0"/>
              <a:t>Harcama Birimi Devir </a:t>
            </a:r>
            <a:r>
              <a:rPr lang="tr-TR" dirty="0"/>
              <a:t>Bilgisi Sorgula </a:t>
            </a:r>
            <a:r>
              <a:rPr lang="tr-TR" dirty="0" err="1"/>
              <a:t>Ekranı'nda</a:t>
            </a:r>
            <a:r>
              <a:rPr lang="tr-TR" dirty="0"/>
              <a:t> devri gerçekleşecek kayıt seçilir ve </a:t>
            </a:r>
            <a:r>
              <a:rPr lang="tr-TR" b="1" dirty="0"/>
              <a:t> </a:t>
            </a:r>
            <a:r>
              <a:rPr lang="tr-TR" b="1" dirty="0" smtClean="0"/>
              <a:t>                                    </a:t>
            </a:r>
            <a:r>
              <a:rPr lang="tr-TR" dirty="0" smtClean="0"/>
              <a:t>düğmesine </a:t>
            </a:r>
            <a:r>
              <a:rPr lang="tr-TR" dirty="0"/>
              <a:t>tıklanır. İlk olarak devir sonucu oluşacak muhasebe fişlerinin tarihini seçmek için </a:t>
            </a:r>
            <a:r>
              <a:rPr lang="tr-TR" b="1" dirty="0"/>
              <a:t>Harcama Birimi Devir Bilgisi Penceresi</a:t>
            </a:r>
            <a:r>
              <a:rPr lang="tr-TR" dirty="0"/>
              <a:t> açılır.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623" y="2758710"/>
            <a:ext cx="1919169" cy="310250"/>
          </a:xfrm>
          <a:prstGeom prst="rect">
            <a:avLst/>
          </a:prstGeom>
        </p:spPr>
      </p:pic>
      <p:pic>
        <p:nvPicPr>
          <p:cNvPr id="8" name="Resim 7"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20" y="3428999"/>
            <a:ext cx="8607546" cy="3240361"/>
          </a:xfrm>
          <a:prstGeom prst="rect">
            <a:avLst/>
          </a:prstGeom>
        </p:spPr>
      </p:pic>
    </p:spTree>
    <p:extLst>
      <p:ext uri="{BB962C8B-B14F-4D97-AF65-F5344CB8AC3E}">
        <p14:creationId xmlns:p14="http://schemas.microsoft.com/office/powerpoint/2010/main" val="801791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Ön Muhasebe </a:t>
            </a:r>
            <a:r>
              <a:rPr lang="tr-TR" sz="2400" dirty="0">
                <a:solidFill>
                  <a:srgbClr val="FFC000"/>
                </a:solidFill>
              </a:rPr>
              <a:t>Kaydı </a:t>
            </a:r>
            <a:r>
              <a:rPr lang="tr-TR" sz="2400" dirty="0" smtClean="0">
                <a:solidFill>
                  <a:srgbClr val="FFC000"/>
                </a:solidFill>
              </a:rPr>
              <a:t>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1" y="2492896"/>
            <a:ext cx="8607545" cy="1200329"/>
          </a:xfrm>
          <a:prstGeom prst="rect">
            <a:avLst/>
          </a:prstGeom>
          <a:noFill/>
        </p:spPr>
        <p:txBody>
          <a:bodyPr wrap="square" rtlCol="0">
            <a:spAutoFit/>
          </a:bodyPr>
          <a:lstStyle/>
          <a:p>
            <a:pPr algn="just"/>
            <a:r>
              <a:rPr lang="tr-TR" dirty="0"/>
              <a:t>Muhasebe birimleri ya da </a:t>
            </a:r>
            <a:r>
              <a:rPr lang="tr-TR" b="1" dirty="0"/>
              <a:t>Sistem</a:t>
            </a:r>
            <a:r>
              <a:rPr lang="tr-TR" dirty="0"/>
              <a:t> tarafından otomatik üretilmiş ve </a:t>
            </a:r>
            <a:r>
              <a:rPr lang="tr-TR" b="1" dirty="0">
                <a:solidFill>
                  <a:srgbClr val="FF0000"/>
                </a:solidFill>
              </a:rPr>
              <a:t>henüz </a:t>
            </a:r>
            <a:r>
              <a:rPr lang="tr-TR" b="1" dirty="0" err="1">
                <a:solidFill>
                  <a:srgbClr val="FF0000"/>
                </a:solidFill>
              </a:rPr>
              <a:t>yevmiyeleşmemiş</a:t>
            </a:r>
            <a:r>
              <a:rPr lang="tr-TR" dirty="0"/>
              <a:t> muhasebe kayıtlarına yönelik işlem yapmak için </a:t>
            </a:r>
            <a:r>
              <a:rPr lang="tr-TR" b="1" dirty="0"/>
              <a:t>Ön Muhasebe Kaydı İşlemleri</a:t>
            </a:r>
            <a:r>
              <a:rPr lang="tr-TR" dirty="0"/>
              <a:t> seçilir. İlgili işlemin seçilmesinin ardından </a:t>
            </a:r>
            <a:r>
              <a:rPr lang="tr-TR" b="1" dirty="0"/>
              <a:t>Muhasebe Kaydı Sorgula Ekranı</a:t>
            </a:r>
            <a:r>
              <a:rPr lang="tr-TR" dirty="0"/>
              <a:t> görüntülenir.</a:t>
            </a:r>
          </a:p>
        </p:txBody>
      </p:sp>
      <p:pic>
        <p:nvPicPr>
          <p:cNvPr id="9" name="Resim 8"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1" y="3719617"/>
            <a:ext cx="8607545" cy="3021751"/>
          </a:xfrm>
          <a:prstGeom prst="rect">
            <a:avLst/>
          </a:prstGeom>
        </p:spPr>
      </p:pic>
    </p:spTree>
    <p:extLst>
      <p:ext uri="{BB962C8B-B14F-4D97-AF65-F5344CB8AC3E}">
        <p14:creationId xmlns:p14="http://schemas.microsoft.com/office/powerpoint/2010/main" val="306763223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Devri Gerçekleştir</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0" y="2420888"/>
            <a:ext cx="8607546" cy="3416320"/>
          </a:xfrm>
          <a:prstGeom prst="rect">
            <a:avLst/>
          </a:prstGeom>
          <a:noFill/>
        </p:spPr>
        <p:txBody>
          <a:bodyPr wrap="square" rtlCol="0">
            <a:spAutoFit/>
          </a:bodyPr>
          <a:lstStyle/>
          <a:p>
            <a:pPr algn="just"/>
            <a:r>
              <a:rPr lang="tr-TR" sz="2400" dirty="0"/>
              <a:t>Açılan </a:t>
            </a:r>
            <a:r>
              <a:rPr lang="tr-TR" sz="2400" dirty="0" err="1"/>
              <a:t>Pencere'de</a:t>
            </a:r>
            <a:r>
              <a:rPr lang="tr-TR" sz="2400" dirty="0"/>
              <a:t> Devir Sonucu Oluşacak Fişlerin Tarihi alanından tarih seçimi yapılır.</a:t>
            </a:r>
          </a:p>
          <a:p>
            <a:pPr algn="just"/>
            <a:r>
              <a:rPr lang="tr-TR" sz="2400" i="1" dirty="0"/>
              <a:t> </a:t>
            </a:r>
            <a:r>
              <a:rPr lang="tr-TR" sz="2400" b="1" i="1" dirty="0">
                <a:solidFill>
                  <a:srgbClr val="FF0000"/>
                </a:solidFill>
              </a:rPr>
              <a:t>Devir işleminin gerçekleştirilebilmesi için devreden harcama birimi kamu idaresi biriminin ön muhasebede kaydı ve muhasebe hata kaydı bulunmamalıdır.</a:t>
            </a:r>
            <a:endParaRPr lang="tr-TR" sz="2400" b="1" dirty="0">
              <a:solidFill>
                <a:srgbClr val="FF0000"/>
              </a:solidFill>
            </a:endParaRPr>
          </a:p>
          <a:p>
            <a:pPr algn="just"/>
            <a:r>
              <a:rPr lang="tr-TR" sz="2400" dirty="0"/>
              <a:t> </a:t>
            </a:r>
          </a:p>
          <a:p>
            <a:pPr algn="just"/>
            <a:r>
              <a:rPr lang="tr-TR" sz="2400" dirty="0"/>
              <a:t>Tarih bilgisi seçildikten sonra Kaydet düğmesine tıklanır ve </a:t>
            </a:r>
            <a:r>
              <a:rPr lang="tr-TR" sz="2400" b="1" dirty="0"/>
              <a:t>İdari İşlemler Devir Bilgisi Güncelle Ekranı</a:t>
            </a:r>
            <a:r>
              <a:rPr lang="tr-TR" sz="2400" dirty="0"/>
              <a:t> görüntülenir.</a:t>
            </a:r>
          </a:p>
          <a:p>
            <a:pPr algn="just"/>
            <a:endParaRPr lang="tr-TR" sz="2400" dirty="0"/>
          </a:p>
        </p:txBody>
      </p:sp>
    </p:spTree>
    <p:extLst>
      <p:ext uri="{BB962C8B-B14F-4D97-AF65-F5344CB8AC3E}">
        <p14:creationId xmlns:p14="http://schemas.microsoft.com/office/powerpoint/2010/main" val="325686823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Devri Gerçekleştir</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348880"/>
            <a:ext cx="8607546" cy="4392488"/>
          </a:xfrm>
          <a:prstGeom prst="rect">
            <a:avLst/>
          </a:prstGeom>
        </p:spPr>
      </p:pic>
    </p:spTree>
    <p:extLst>
      <p:ext uri="{BB962C8B-B14F-4D97-AF65-F5344CB8AC3E}">
        <p14:creationId xmlns:p14="http://schemas.microsoft.com/office/powerpoint/2010/main" val="79901657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Devri Gerçekleştir</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1" y="2276872"/>
            <a:ext cx="8607545" cy="4093428"/>
          </a:xfrm>
          <a:prstGeom prst="rect">
            <a:avLst/>
          </a:prstGeom>
          <a:noFill/>
        </p:spPr>
        <p:txBody>
          <a:bodyPr wrap="square" rtlCol="0">
            <a:spAutoFit/>
          </a:bodyPr>
          <a:lstStyle/>
          <a:p>
            <a:pPr algn="just"/>
            <a:r>
              <a:rPr lang="tr-TR" sz="2000" dirty="0"/>
              <a:t>İlgili ekranın üst kısmında devreden ve devralan kamu idaresi bilgisi görüntülenir. Devir işlemleri İdari İşlemler modülünden başlatılır ve devralan Harcama  Birimi İdari İşlemler modülünde </a:t>
            </a:r>
            <a:r>
              <a:rPr lang="tr-TR" sz="2000" b="1" dirty="0">
                <a:solidFill>
                  <a:srgbClr val="FF0000"/>
                </a:solidFill>
              </a:rPr>
              <a:t>Merkez kullanıcı tarafından tanımlanır.</a:t>
            </a:r>
            <a:r>
              <a:rPr lang="tr-TR" sz="2000" dirty="0"/>
              <a:t> Burada gerçekleşen işlem başlamış olan devirin son adımıdır. </a:t>
            </a:r>
            <a:r>
              <a:rPr lang="tr-TR" sz="2000" dirty="0" err="1"/>
              <a:t>Ekran'da</a:t>
            </a:r>
            <a:r>
              <a:rPr lang="tr-TR" sz="2000" dirty="0"/>
              <a:t> Devir Fiş Açıklaması alanı zorunludur. </a:t>
            </a:r>
            <a:r>
              <a:rPr lang="tr-TR" sz="2000" dirty="0" err="1"/>
              <a:t>Ekran'ın</a:t>
            </a:r>
            <a:r>
              <a:rPr lang="tr-TR" sz="2000" dirty="0"/>
              <a:t> alt kısmında devralan defter bilgisi ile devreden defter hesap kodu ve devralan defter hesap kodları görüntülenir. Devir işlemleri sırasında devreden kurum ile devralan kurumun hesap planlarında farklı hesap kodları kullanılabilmektedir. Böyle durumlarda devreden </a:t>
            </a:r>
            <a:r>
              <a:rPr lang="tr-TR" sz="2000" dirty="0" smtClean="0"/>
              <a:t>kuruma </a:t>
            </a:r>
            <a:r>
              <a:rPr lang="tr-TR" sz="2000" dirty="0"/>
              <a:t>ait hesap kodlarının devralan kurumun hesap kodlarından hangisine denk olduğunun belirtilmesi gerekmektedir. Bunun için </a:t>
            </a:r>
            <a:r>
              <a:rPr lang="tr-TR" sz="2000" b="1" dirty="0"/>
              <a:t>Devralan Defter Hesap Kodu </a:t>
            </a:r>
            <a:r>
              <a:rPr lang="tr-TR" sz="2000" dirty="0"/>
              <a:t>açılır listesi aracılığıyla hesap kodları seçilir. Devreden kurumun hesap kodlarının devralan kurumun hesap kodlarından hangisine denk geldiği seçilir.</a:t>
            </a:r>
          </a:p>
        </p:txBody>
      </p:sp>
    </p:spTree>
    <p:extLst>
      <p:ext uri="{BB962C8B-B14F-4D97-AF65-F5344CB8AC3E}">
        <p14:creationId xmlns:p14="http://schemas.microsoft.com/office/powerpoint/2010/main" val="238299112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Devri Gerçekleştir</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4524315"/>
          </a:xfrm>
          <a:prstGeom prst="rect">
            <a:avLst/>
          </a:prstGeom>
          <a:noFill/>
        </p:spPr>
        <p:txBody>
          <a:bodyPr wrap="square" rtlCol="0">
            <a:spAutoFit/>
          </a:bodyPr>
          <a:lstStyle/>
          <a:p>
            <a:pPr algn="just"/>
            <a:r>
              <a:rPr lang="tr-TR" sz="3200" dirty="0"/>
              <a:t>Tüm değişiklikler tamamlandıktan sonra devir işleminin sonlanması için </a:t>
            </a:r>
            <a:r>
              <a:rPr lang="tr-TR" sz="3200" b="1" dirty="0"/>
              <a:t> </a:t>
            </a:r>
            <a:r>
              <a:rPr lang="tr-TR" sz="3200" b="1" dirty="0" smtClean="0"/>
              <a:t>                  </a:t>
            </a:r>
            <a:r>
              <a:rPr lang="tr-TR" sz="3200" dirty="0" smtClean="0"/>
              <a:t>düğmesine </a:t>
            </a:r>
            <a:r>
              <a:rPr lang="tr-TR" sz="3200" dirty="0"/>
              <a:t>tıklanır.</a:t>
            </a:r>
          </a:p>
          <a:p>
            <a:pPr algn="just"/>
            <a:r>
              <a:rPr lang="tr-TR" sz="3200" i="1" dirty="0"/>
              <a:t> Devri Gerçekleştir düğmesine tıklanarak tamamlanan devir işlemine yönelik oluşan muhasebe kaydı, seçilen fiş tarihine göre </a:t>
            </a:r>
            <a:r>
              <a:rPr lang="tr-TR" sz="3200" i="1" dirty="0" err="1"/>
              <a:t>yevmiyeleşmiş</a:t>
            </a:r>
            <a:r>
              <a:rPr lang="tr-TR" sz="3200" i="1" dirty="0"/>
              <a:t> olarak Muhasebe Fişi </a:t>
            </a:r>
            <a:r>
              <a:rPr lang="tr-TR" sz="3200" i="1" dirty="0" err="1"/>
              <a:t>İşlemleri'ne</a:t>
            </a:r>
            <a:r>
              <a:rPr lang="tr-TR" sz="3200" i="1" dirty="0"/>
              <a:t> düşer.</a:t>
            </a:r>
            <a:endParaRPr lang="tr-TR" sz="3200" dirty="0"/>
          </a:p>
          <a:p>
            <a:pPr algn="just"/>
            <a:endParaRPr lang="tr-TR" sz="32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3068961"/>
            <a:ext cx="2142000" cy="360039"/>
          </a:xfrm>
          <a:prstGeom prst="rect">
            <a:avLst/>
          </a:prstGeom>
        </p:spPr>
      </p:pic>
    </p:spTree>
    <p:extLst>
      <p:ext uri="{BB962C8B-B14F-4D97-AF65-F5344CB8AC3E}">
        <p14:creationId xmlns:p14="http://schemas.microsoft.com/office/powerpoint/2010/main" val="224511585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Birimi Devri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636912"/>
            <a:ext cx="8607546" cy="4032448"/>
          </a:xfrm>
          <a:prstGeom prst="rect">
            <a:avLst/>
          </a:prstGeom>
        </p:spPr>
      </p:pic>
      <p:sp>
        <p:nvSpPr>
          <p:cNvPr id="10" name="Metin kutusu 9"/>
          <p:cNvSpPr txBox="1"/>
          <p:nvPr/>
        </p:nvSpPr>
        <p:spPr>
          <a:xfrm>
            <a:off x="980342" y="3717032"/>
            <a:ext cx="7912924" cy="830997"/>
          </a:xfrm>
          <a:prstGeom prst="rect">
            <a:avLst/>
          </a:prstGeom>
          <a:noFill/>
        </p:spPr>
        <p:txBody>
          <a:bodyPr wrap="square" rtlCol="0">
            <a:spAutoFit/>
          </a:bodyPr>
          <a:lstStyle/>
          <a:p>
            <a:r>
              <a:rPr lang="tr-TR" sz="2400" b="1" dirty="0" smtClean="0">
                <a:solidFill>
                  <a:srgbClr val="FF0000"/>
                </a:solidFill>
              </a:rPr>
              <a:t>AKTİF DEĞİL. YAZILIM GELİŞTİRME ÇALIŞMALARI DEVAM ETMEKTEDİR</a:t>
            </a:r>
            <a:r>
              <a:rPr lang="tr-TR" dirty="0" smtClean="0"/>
              <a:t>.</a:t>
            </a:r>
            <a:endParaRPr lang="tr-TR" dirty="0"/>
          </a:p>
        </p:txBody>
      </p:sp>
    </p:spTree>
    <p:extLst>
      <p:ext uri="{BB962C8B-B14F-4D97-AF65-F5344CB8AC3E}">
        <p14:creationId xmlns:p14="http://schemas.microsoft.com/office/powerpoint/2010/main" val="141751221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Yönetim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28830"/>
            <a:ext cx="8607546" cy="4212538"/>
          </a:xfrm>
          <a:prstGeom prst="rect">
            <a:avLst/>
          </a:prstGeom>
        </p:spPr>
      </p:pic>
      <p:sp>
        <p:nvSpPr>
          <p:cNvPr id="7" name="Oval 6"/>
          <p:cNvSpPr/>
          <p:nvPr/>
        </p:nvSpPr>
        <p:spPr>
          <a:xfrm>
            <a:off x="285720" y="2636912"/>
            <a:ext cx="1693992" cy="403244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1979712" y="5301208"/>
            <a:ext cx="6913554" cy="1015663"/>
          </a:xfrm>
          <a:prstGeom prst="rect">
            <a:avLst/>
          </a:prstGeom>
          <a:noFill/>
        </p:spPr>
        <p:txBody>
          <a:bodyPr wrap="square" rtlCol="0">
            <a:spAutoFit/>
          </a:bodyPr>
          <a:lstStyle/>
          <a:p>
            <a:pPr algn="just"/>
            <a:r>
              <a:rPr lang="tr-TR" sz="2000" b="1" dirty="0" smtClean="0">
                <a:solidFill>
                  <a:srgbClr val="FF0000"/>
                </a:solidFill>
              </a:rPr>
              <a:t>YÖNETİM İŞLEMLERİ  VE GÖREVLER MENÜLERİ SİSTEMİN İŞLEYİŞİNE YÖN VERMEK AMACI İLE MERKEZ PERSONELİNCE KULLANILMAKTADIR.</a:t>
            </a:r>
            <a:endParaRPr lang="tr-TR" sz="2000" b="1" dirty="0">
              <a:solidFill>
                <a:srgbClr val="FF0000"/>
              </a:solidFill>
            </a:endParaRPr>
          </a:p>
        </p:txBody>
      </p:sp>
    </p:spTree>
    <p:extLst>
      <p:ext uri="{BB962C8B-B14F-4D97-AF65-F5344CB8AC3E}">
        <p14:creationId xmlns:p14="http://schemas.microsoft.com/office/powerpoint/2010/main" val="411331869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MUHASEBE İŞLEMLERİ</a:t>
            </a:r>
            <a:r>
              <a:rPr lang="tr-TR" sz="2400" dirty="0">
                <a:solidFill>
                  <a:srgbClr val="FFC000"/>
                </a:solidFill>
              </a:rPr>
              <a:t/>
            </a:r>
            <a:br>
              <a:rPr lang="tr-TR" sz="2400" dirty="0">
                <a:solidFill>
                  <a:srgbClr val="FFC000"/>
                </a:solidFill>
              </a:rPr>
            </a:b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835696" y="2967334"/>
            <a:ext cx="5904655"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Teşekkürler</a:t>
            </a:r>
            <a:endParaRPr lang="tr-T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446970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Ön Muhasebe Kaydı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4247317"/>
          </a:xfrm>
          <a:prstGeom prst="rect">
            <a:avLst/>
          </a:prstGeom>
          <a:noFill/>
        </p:spPr>
        <p:txBody>
          <a:bodyPr wrap="square" rtlCol="0">
            <a:spAutoFit/>
          </a:bodyPr>
          <a:lstStyle/>
          <a:p>
            <a:pPr algn="just"/>
            <a:r>
              <a:rPr lang="tr-TR" dirty="0"/>
              <a:t>Muhasebe Kaydı Sorgula </a:t>
            </a:r>
            <a:r>
              <a:rPr lang="tr-TR" dirty="0" err="1"/>
              <a:t>Ekranı'nda</a:t>
            </a:r>
            <a:r>
              <a:rPr lang="tr-TR" dirty="0"/>
              <a:t> </a:t>
            </a:r>
            <a:r>
              <a:rPr lang="tr-TR" dirty="0" err="1">
                <a:solidFill>
                  <a:srgbClr val="FF0000"/>
                </a:solidFill>
              </a:rPr>
              <a:t>yevmiyeleşmemiş</a:t>
            </a:r>
            <a:r>
              <a:rPr lang="tr-TR" dirty="0">
                <a:solidFill>
                  <a:srgbClr val="FF0000"/>
                </a:solidFill>
              </a:rPr>
              <a:t> muhasebe kayıtlarına ulaşmak için</a:t>
            </a:r>
            <a:r>
              <a:rPr lang="tr-TR" dirty="0"/>
              <a:t> sorgulama alanları kullanılır ya da doğrudan </a:t>
            </a:r>
            <a:r>
              <a:rPr lang="tr-TR" b="1" dirty="0"/>
              <a:t> </a:t>
            </a:r>
            <a:r>
              <a:rPr lang="tr-TR" b="1" dirty="0" smtClean="0"/>
              <a:t>                       </a:t>
            </a:r>
            <a:r>
              <a:rPr lang="tr-TR" dirty="0" smtClean="0"/>
              <a:t>düğmesine </a:t>
            </a:r>
            <a:r>
              <a:rPr lang="tr-TR" dirty="0"/>
              <a:t>tıklanarak tüm kayıtlara ulaşılır. Sorgulama sonucu görüntülenen muhasebe kayıtlarının manuel olarak mı eklendiği yoksa Ödeme, Alacak, Tahsilat, Emanet ve Bütçe Ödenek İşlemleri gibi süreç kayıtlarından mı geldiği bilgisi </a:t>
            </a:r>
            <a:r>
              <a:rPr lang="tr-TR" b="1" dirty="0"/>
              <a:t>Eklenme Şekli</a:t>
            </a:r>
            <a:r>
              <a:rPr lang="tr-TR" dirty="0"/>
              <a:t> sütununda yer alır. Bir ön muhasebe kaydının Sistem üzerinde hangi işlem sonucu oluştuğu ve işlemin detaylarına ulaşmak için İlişkili Kayıt sütunundaki bağlantıya tıklanır (</a:t>
            </a:r>
            <a:r>
              <a:rPr lang="tr-TR" dirty="0" err="1"/>
              <a:t>Örn</a:t>
            </a:r>
            <a:r>
              <a:rPr lang="tr-TR" dirty="0"/>
              <a:t>. İlişkili Kayıt türü Ödeme olan bir ön muhasebe kaydı sorgulanır. Eklenme şekli otomatik olan muhasebe kaydının bağlı olduğu ödeme kaydına ulaşmak için ilişkili kayıt bağlantısına tıklanır ve Ödeme </a:t>
            </a:r>
            <a:r>
              <a:rPr lang="tr-TR" dirty="0" err="1"/>
              <a:t>İşlemleri'nde</a:t>
            </a:r>
            <a:r>
              <a:rPr lang="tr-TR" dirty="0"/>
              <a:t> yer alan ödeme kaydının detay ekranı görüntülenir).</a:t>
            </a:r>
          </a:p>
          <a:p>
            <a:pPr algn="just"/>
            <a:r>
              <a:rPr lang="tr-TR" i="1" dirty="0"/>
              <a:t>	</a:t>
            </a:r>
            <a:r>
              <a:rPr lang="tr-TR" b="1" i="1" dirty="0" smtClean="0">
                <a:solidFill>
                  <a:srgbClr val="FF0000"/>
                </a:solidFill>
              </a:rPr>
              <a:t>Muhasebe </a:t>
            </a:r>
            <a:r>
              <a:rPr lang="tr-TR" b="1" i="1" dirty="0">
                <a:solidFill>
                  <a:srgbClr val="FF0000"/>
                </a:solidFill>
              </a:rPr>
              <a:t>Kaydı Sorgula </a:t>
            </a:r>
            <a:r>
              <a:rPr lang="tr-TR" b="1" i="1" dirty="0" err="1">
                <a:solidFill>
                  <a:srgbClr val="FF0000"/>
                </a:solidFill>
              </a:rPr>
              <a:t>Ekranı'nda</a:t>
            </a:r>
            <a:r>
              <a:rPr lang="tr-TR" b="1" i="1" dirty="0">
                <a:solidFill>
                  <a:srgbClr val="FF0000"/>
                </a:solidFill>
              </a:rPr>
              <a:t> bazı durumlarda otomatik gelen muhasebe kayıtları sorgulandığında ilgili kaydın satırında sarı ünlem işareti bulunabilmektedir. Böyle durumlarda ilgili muhasebe kaydı içerisinde yer alan ve en alt seviye seçilmemiş hesap kodları bulunmaktadır.</a:t>
            </a:r>
            <a:endParaRPr lang="tr-TR" b="1" dirty="0">
              <a:solidFill>
                <a:srgbClr val="FF0000"/>
              </a:solidFill>
            </a:endParaRPr>
          </a:p>
          <a:p>
            <a:pPr algn="just"/>
            <a:endParaRPr lang="tr-TR"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2924943"/>
            <a:ext cx="1080120" cy="288033"/>
          </a:xfrm>
          <a:prstGeom prst="rect">
            <a:avLst/>
          </a:prstGeom>
        </p:spPr>
      </p:pic>
    </p:spTree>
    <p:extLst>
      <p:ext uri="{BB962C8B-B14F-4D97-AF65-F5344CB8AC3E}">
        <p14:creationId xmlns:p14="http://schemas.microsoft.com/office/powerpoint/2010/main" val="1620085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Ön Muhasebe Kaydı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646331"/>
          </a:xfrm>
          <a:prstGeom prst="rect">
            <a:avLst/>
          </a:prstGeom>
          <a:noFill/>
        </p:spPr>
        <p:txBody>
          <a:bodyPr wrap="square" rtlCol="0">
            <a:spAutoFit/>
          </a:bodyPr>
          <a:lstStyle/>
          <a:p>
            <a:pPr algn="just"/>
            <a:r>
              <a:rPr lang="tr-TR" dirty="0" err="1"/>
              <a:t>Yevmiyeleşmemiş</a:t>
            </a:r>
            <a:r>
              <a:rPr lang="tr-TR" dirty="0"/>
              <a:t> bir muhasebe kaydının detaylarını görüntülemek için </a:t>
            </a:r>
            <a:r>
              <a:rPr lang="tr-TR" b="1" dirty="0"/>
              <a:t>Muhasebe Kaydı No</a:t>
            </a:r>
            <a:r>
              <a:rPr lang="tr-TR" dirty="0"/>
              <a:t> bağlantısına tıklanır ve </a:t>
            </a:r>
            <a:r>
              <a:rPr lang="tr-TR" b="1" dirty="0"/>
              <a:t>Muhasebe Kaydı Görüntüle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356992"/>
            <a:ext cx="8607546" cy="3384376"/>
          </a:xfrm>
          <a:prstGeom prst="rect">
            <a:avLst/>
          </a:prstGeom>
        </p:spPr>
      </p:pic>
      <p:sp>
        <p:nvSpPr>
          <p:cNvPr id="8" name="Aşağı Ok 7"/>
          <p:cNvSpPr/>
          <p:nvPr/>
        </p:nvSpPr>
        <p:spPr>
          <a:xfrm>
            <a:off x="1835696" y="4941168"/>
            <a:ext cx="648072" cy="1224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58224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Ön Muhasebe Kaydı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492896"/>
            <a:ext cx="8607546" cy="4143954"/>
          </a:xfrm>
          <a:prstGeom prst="rect">
            <a:avLst/>
          </a:prstGeom>
        </p:spPr>
      </p:pic>
    </p:spTree>
    <p:extLst>
      <p:ext uri="{BB962C8B-B14F-4D97-AF65-F5344CB8AC3E}">
        <p14:creationId xmlns:p14="http://schemas.microsoft.com/office/powerpoint/2010/main" val="1056374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Ön Muhasebe Kaydı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4893647"/>
          </a:xfrm>
          <a:prstGeom prst="rect">
            <a:avLst/>
          </a:prstGeom>
          <a:noFill/>
        </p:spPr>
        <p:txBody>
          <a:bodyPr wrap="square" rtlCol="0">
            <a:spAutoFit/>
          </a:bodyPr>
          <a:lstStyle/>
          <a:p>
            <a:pPr algn="just"/>
            <a:r>
              <a:rPr lang="tr-TR" sz="2400" dirty="0"/>
              <a:t>Muhasebe Kaydı Görüntüle </a:t>
            </a:r>
            <a:r>
              <a:rPr lang="tr-TR" sz="2400" dirty="0" err="1"/>
              <a:t>Ekranı'nda</a:t>
            </a:r>
            <a:r>
              <a:rPr lang="tr-TR" sz="2400" dirty="0"/>
              <a:t> muhasebe kaydına yönelik genel bilgiler ile çalışan hesaplar yer almaktadır. Görüntülenen muhasebe kaydına yönelik işlem yapmak için </a:t>
            </a:r>
            <a:r>
              <a:rPr lang="tr-TR" sz="2400" dirty="0" err="1"/>
              <a:t>Ekran'ın</a:t>
            </a:r>
            <a:r>
              <a:rPr lang="tr-TR" sz="2400" dirty="0"/>
              <a:t> sağ üst alanındaki </a:t>
            </a:r>
            <a:r>
              <a:rPr lang="tr-TR" sz="2400" b="1" dirty="0">
                <a:solidFill>
                  <a:srgbClr val="FF0000"/>
                </a:solidFill>
              </a:rPr>
              <a:t>İşlemler</a:t>
            </a:r>
            <a:r>
              <a:rPr lang="tr-TR" sz="2400" dirty="0"/>
              <a:t> düğmesi kullanılır.</a:t>
            </a:r>
          </a:p>
          <a:p>
            <a:pPr algn="just"/>
            <a:r>
              <a:rPr lang="tr-TR" sz="2400" i="1" dirty="0"/>
              <a:t>	</a:t>
            </a:r>
            <a:r>
              <a:rPr lang="tr-TR" sz="2400" i="1" dirty="0" smtClean="0">
                <a:solidFill>
                  <a:srgbClr val="FF0000"/>
                </a:solidFill>
              </a:rPr>
              <a:t>İşlemler </a:t>
            </a:r>
            <a:r>
              <a:rPr lang="tr-TR" sz="2400" i="1" dirty="0">
                <a:solidFill>
                  <a:srgbClr val="FF0000"/>
                </a:solidFill>
              </a:rPr>
              <a:t>düğmesinden yapılan işlemlerin benzeri Muhasebe Kaydı Sorgula </a:t>
            </a:r>
            <a:r>
              <a:rPr lang="tr-TR" sz="2400" i="1" dirty="0" err="1">
                <a:solidFill>
                  <a:srgbClr val="FF0000"/>
                </a:solidFill>
              </a:rPr>
              <a:t>Ekranı'nda</a:t>
            </a:r>
            <a:r>
              <a:rPr lang="tr-TR" sz="2400" i="1" dirty="0">
                <a:solidFill>
                  <a:srgbClr val="FF0000"/>
                </a:solidFill>
              </a:rPr>
              <a:t> da yapılabilmektedir.</a:t>
            </a:r>
            <a:endParaRPr lang="tr-TR" sz="2400" dirty="0">
              <a:solidFill>
                <a:srgbClr val="FF0000"/>
              </a:solidFill>
            </a:endParaRPr>
          </a:p>
          <a:p>
            <a:pPr algn="just"/>
            <a:r>
              <a:rPr lang="tr-TR" sz="2400" dirty="0"/>
              <a:t> </a:t>
            </a:r>
          </a:p>
          <a:p>
            <a:pPr algn="just"/>
            <a:r>
              <a:rPr lang="tr-TR" sz="2400" dirty="0"/>
              <a:t>Muhasebe kaydının detayları incelendikten sonra </a:t>
            </a:r>
            <a:r>
              <a:rPr lang="tr-TR" sz="2400" b="1" dirty="0"/>
              <a:t>Kapat</a:t>
            </a:r>
            <a:r>
              <a:rPr lang="tr-TR" sz="2400" dirty="0"/>
              <a:t> düğmesine tıklanır.</a:t>
            </a:r>
          </a:p>
          <a:p>
            <a:pPr algn="just"/>
            <a:r>
              <a:rPr lang="tr-TR" sz="2400" dirty="0"/>
              <a:t>Muhasebe Kaydı Sorgula </a:t>
            </a:r>
            <a:r>
              <a:rPr lang="tr-TR" sz="2400" dirty="0" err="1"/>
              <a:t>Ekranı'nda</a:t>
            </a:r>
            <a:r>
              <a:rPr lang="tr-TR" sz="2400" dirty="0"/>
              <a:t> sorgulama alanlarında girilen alan bilgilerini ve sorgulanan kaydı değiştirmek ya da temizlemek için </a:t>
            </a:r>
            <a:r>
              <a:rPr lang="tr-TR" sz="2400" b="1" dirty="0"/>
              <a:t> </a:t>
            </a:r>
            <a:r>
              <a:rPr lang="tr-TR" sz="2400" b="1" dirty="0" smtClean="0"/>
              <a:t>                       </a:t>
            </a:r>
            <a:r>
              <a:rPr lang="tr-TR" sz="2400" dirty="0" smtClean="0"/>
              <a:t>düğmesine </a:t>
            </a:r>
            <a:r>
              <a:rPr lang="tr-TR" sz="2400" dirty="0"/>
              <a:t>tıklanır.</a:t>
            </a:r>
          </a:p>
          <a:p>
            <a:pPr algn="just"/>
            <a:endParaRPr lang="tr-TR" sz="24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066" y="6525344"/>
            <a:ext cx="1494702" cy="290636"/>
          </a:xfrm>
          <a:prstGeom prst="rect">
            <a:avLst/>
          </a:prstGeom>
        </p:spPr>
      </p:pic>
    </p:spTree>
    <p:extLst>
      <p:ext uri="{BB962C8B-B14F-4D97-AF65-F5344CB8AC3E}">
        <p14:creationId xmlns:p14="http://schemas.microsoft.com/office/powerpoint/2010/main" val="2705135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a:t>
            </a:r>
            <a:r>
              <a:rPr lang="tr-TR" sz="2400" dirty="0">
                <a:solidFill>
                  <a:srgbClr val="FFC000"/>
                </a:solidFill>
              </a:rPr>
              <a:t>Kaydı </a:t>
            </a:r>
            <a:r>
              <a:rPr lang="tr-TR" sz="2400" dirty="0" smtClean="0">
                <a:solidFill>
                  <a:srgbClr val="FFC000"/>
                </a:solidFill>
              </a:rPr>
              <a:t>Ekle</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646331"/>
          </a:xfrm>
          <a:prstGeom prst="rect">
            <a:avLst/>
          </a:prstGeom>
          <a:noFill/>
        </p:spPr>
        <p:txBody>
          <a:bodyPr wrap="square" rtlCol="0">
            <a:spAutoFit/>
          </a:bodyPr>
          <a:lstStyle/>
          <a:p>
            <a:pPr algn="just"/>
            <a:r>
              <a:rPr lang="tr-TR" dirty="0"/>
              <a:t>Sistem'e yeni bir muhasebe kaydı eklemek için Muhasebe Kaydı Sorgula </a:t>
            </a:r>
            <a:r>
              <a:rPr lang="tr-TR" dirty="0" err="1"/>
              <a:t>Ekranı'nda</a:t>
            </a:r>
            <a:r>
              <a:rPr lang="tr-TR" dirty="0"/>
              <a:t> </a:t>
            </a:r>
            <a:r>
              <a:rPr lang="tr-TR" b="1" dirty="0"/>
              <a:t> </a:t>
            </a:r>
            <a:r>
              <a:rPr lang="tr-TR" b="1" dirty="0" smtClean="0"/>
              <a:t>                       </a:t>
            </a:r>
            <a:r>
              <a:rPr lang="tr-TR" dirty="0" smtClean="0"/>
              <a:t>düğmesine </a:t>
            </a:r>
            <a:r>
              <a:rPr lang="tr-TR" dirty="0"/>
              <a:t>tıklanır ve </a:t>
            </a:r>
            <a:r>
              <a:rPr lang="tr-TR" b="1" dirty="0"/>
              <a:t>Muhasebe Kaydı Ekle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4962" y="2888069"/>
            <a:ext cx="808806" cy="318621"/>
          </a:xfrm>
          <a:prstGeom prst="rect">
            <a:avLst/>
          </a:prstGeom>
        </p:spPr>
      </p:pic>
      <p:pic>
        <p:nvPicPr>
          <p:cNvPr id="8" name="Resim 7"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20" y="3356992"/>
            <a:ext cx="8607546" cy="3240360"/>
          </a:xfrm>
          <a:prstGeom prst="rect">
            <a:avLst/>
          </a:prstGeom>
        </p:spPr>
      </p:pic>
    </p:spTree>
    <p:extLst>
      <p:ext uri="{BB962C8B-B14F-4D97-AF65-F5344CB8AC3E}">
        <p14:creationId xmlns:p14="http://schemas.microsoft.com/office/powerpoint/2010/main" val="1263923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Ekle</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708920"/>
            <a:ext cx="8607546" cy="4524315"/>
          </a:xfrm>
          <a:prstGeom prst="rect">
            <a:avLst/>
          </a:prstGeom>
          <a:noFill/>
        </p:spPr>
        <p:txBody>
          <a:bodyPr wrap="square" rtlCol="0">
            <a:spAutoFit/>
          </a:bodyPr>
          <a:lstStyle/>
          <a:p>
            <a:pPr algn="just"/>
            <a:r>
              <a:rPr lang="tr-TR" sz="3200" dirty="0"/>
              <a:t>Muhasebe Kaydı Ekle </a:t>
            </a:r>
            <a:r>
              <a:rPr lang="tr-TR" sz="3200" dirty="0" err="1"/>
              <a:t>Ekranı'ndan</a:t>
            </a:r>
            <a:r>
              <a:rPr lang="tr-TR" sz="3200" dirty="0"/>
              <a:t> eklenecek muhasebe kaydının hangi harcama birimi adına eklendiğini belirtmek için </a:t>
            </a:r>
            <a:r>
              <a:rPr lang="tr-TR" sz="3200" b="1" dirty="0"/>
              <a:t>Harcama Birimi</a:t>
            </a:r>
            <a:r>
              <a:rPr lang="tr-TR" sz="3200" dirty="0"/>
              <a:t> açılır listesi kullanılır.</a:t>
            </a:r>
          </a:p>
          <a:p>
            <a:pPr algn="just"/>
            <a:r>
              <a:rPr lang="tr-TR" sz="3200" i="1" dirty="0"/>
              <a:t> Harcama Birimi açılır listesinde, Sistem'e giriş yapılan kamu idaresi defterine bağlı olan ve ilgili muhasebe biriminin sorumlu olduğu harcama birimleri listelenir.</a:t>
            </a:r>
            <a:endParaRPr lang="tr-TR" sz="3200" dirty="0"/>
          </a:p>
          <a:p>
            <a:pPr algn="just"/>
            <a:endParaRPr lang="tr-TR" sz="3200" dirty="0"/>
          </a:p>
        </p:txBody>
      </p:sp>
    </p:spTree>
    <p:extLst>
      <p:ext uri="{BB962C8B-B14F-4D97-AF65-F5344CB8AC3E}">
        <p14:creationId xmlns:p14="http://schemas.microsoft.com/office/powerpoint/2010/main" val="3405689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MUHASEBE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923330"/>
          </a:xfrm>
          <a:prstGeom prst="rect">
            <a:avLst/>
          </a:prstGeom>
          <a:noFill/>
        </p:spPr>
        <p:txBody>
          <a:bodyPr wrap="square" rtlCol="0">
            <a:spAutoFit/>
          </a:bodyPr>
          <a:lstStyle/>
          <a:p>
            <a:pPr algn="just"/>
            <a:r>
              <a:rPr lang="tr-TR" dirty="0"/>
              <a:t>Sistem'de Muhasebe İşlemleri modülünde işlem yapmak için oturum bilgisi alanından Mali Yıl seçilmelidir. Mali yılı seçmek için ekranın üst kısmında bulunan muhasebe birimi ve defter bilgisinin yer aldığı alana tıklanır ve </a:t>
            </a:r>
            <a:r>
              <a:rPr lang="tr-TR" b="1" dirty="0"/>
              <a:t>Oturum Bilgileri Penceresi</a:t>
            </a:r>
            <a:r>
              <a:rPr lang="tr-TR" dirty="0"/>
              <a:t> açılır.</a:t>
            </a:r>
          </a:p>
        </p:txBody>
      </p:sp>
      <p:pic>
        <p:nvPicPr>
          <p:cNvPr id="9" name="Resim 8"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341" y="3488235"/>
            <a:ext cx="6895299" cy="1596950"/>
          </a:xfrm>
          <a:prstGeom prst="rect">
            <a:avLst/>
          </a:prstGeom>
        </p:spPr>
      </p:pic>
      <p:sp>
        <p:nvSpPr>
          <p:cNvPr id="10" name="Metin kutusu 9"/>
          <p:cNvSpPr txBox="1"/>
          <p:nvPr/>
        </p:nvSpPr>
        <p:spPr>
          <a:xfrm>
            <a:off x="395537" y="5517232"/>
            <a:ext cx="8497730" cy="646331"/>
          </a:xfrm>
          <a:prstGeom prst="rect">
            <a:avLst/>
          </a:prstGeom>
          <a:noFill/>
        </p:spPr>
        <p:txBody>
          <a:bodyPr wrap="square" rtlCol="0">
            <a:spAutoFit/>
          </a:bodyPr>
          <a:lstStyle/>
          <a:p>
            <a:pPr algn="just"/>
            <a:r>
              <a:rPr lang="tr-TR" dirty="0" err="1"/>
              <a:t>Pencere'de</a:t>
            </a:r>
            <a:r>
              <a:rPr lang="tr-TR" dirty="0"/>
              <a:t> muhasebe birimi, defter ve mali yıl bilgisi ilgili alanlardaki açılır listeden seçilir ve </a:t>
            </a:r>
            <a:r>
              <a:rPr lang="tr-TR" b="1" dirty="0"/>
              <a:t>Kaydet</a:t>
            </a:r>
            <a:r>
              <a:rPr lang="tr-TR" dirty="0"/>
              <a:t> düğmesine tıklanır.</a:t>
            </a:r>
          </a:p>
        </p:txBody>
      </p:sp>
    </p:spTree>
    <p:extLst>
      <p:ext uri="{BB962C8B-B14F-4D97-AF65-F5344CB8AC3E}">
        <p14:creationId xmlns:p14="http://schemas.microsoft.com/office/powerpoint/2010/main" val="75091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Ekle</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4247317"/>
          </a:xfrm>
          <a:prstGeom prst="rect">
            <a:avLst/>
          </a:prstGeom>
          <a:noFill/>
        </p:spPr>
        <p:txBody>
          <a:bodyPr wrap="square" rtlCol="0">
            <a:spAutoFit/>
          </a:bodyPr>
          <a:lstStyle/>
          <a:p>
            <a:pPr algn="just"/>
            <a:r>
              <a:rPr lang="tr-TR" dirty="0"/>
              <a:t>Ön Muhasebe Kaydı Tarihi alanından eklenecek muhasebe kaydının tarihi seçilir. Sistem, otomatik olarak bulunulan günün tarihini gösterir. İstenildiği takdirde tarih bilgisi değiştirilebilir. İlgili alanlar doldurulduktan sonra Ekle düğmesine tıklanarak </a:t>
            </a:r>
            <a:r>
              <a:rPr lang="tr-TR" b="1" dirty="0"/>
              <a:t>Muhasebe Kaydı Detayları</a:t>
            </a:r>
            <a:r>
              <a:rPr lang="tr-TR" dirty="0"/>
              <a:t> alanında, çalışacak hesapların</a:t>
            </a:r>
            <a:r>
              <a:rPr lang="tr-TR" b="1" dirty="0"/>
              <a:t> Hesap Kodu, Borç Tutarı, Alacak Tutarı</a:t>
            </a:r>
            <a:r>
              <a:rPr lang="tr-TR" dirty="0"/>
              <a:t> ve </a:t>
            </a:r>
            <a:r>
              <a:rPr lang="tr-TR" b="1" dirty="0"/>
              <a:t>Kurumsal Kod</a:t>
            </a:r>
            <a:r>
              <a:rPr lang="tr-TR" dirty="0"/>
              <a:t> alanlarının doldurulacağı satırlar eklenir ve muhasebe kaydının detay bilgileri girilir. Seçilen Hesap Kodu bilgisine göre alacak ve borç bilgisi girilir. Eklenen muhasebe kaydı hangi  harcama birimi adına yapılacaksa o harcama birimiyle ilişkili kamu birimleri Kamu İdaresi Birimi alanındaki açılır listeden seçilir. Yeni bir satır eklemek için Ekle düğmesi kullanılır. Eklenen diğer satırlara yönelik alacak veya borç kalan hesabının otomatik hesaplanması için kalanın hesaplanması istenen ilgili satır seçilir ve </a:t>
            </a:r>
            <a:r>
              <a:rPr lang="tr-TR" b="1" dirty="0"/>
              <a:t> </a:t>
            </a:r>
            <a:r>
              <a:rPr lang="tr-TR" b="1" dirty="0" smtClean="0"/>
              <a:t>                              </a:t>
            </a:r>
            <a:r>
              <a:rPr lang="tr-TR" dirty="0" smtClean="0"/>
              <a:t>düğmesine </a:t>
            </a:r>
            <a:r>
              <a:rPr lang="tr-TR" dirty="0"/>
              <a:t>tıklanır. Örneğin, iki hesap kodunun çalışacağı muhasebe kaydında ilk eklenen satırda ilgili hesap koduna 100 TL borç tutarı girilir, diğer satır seçilerek kalanı hesapla tıklandığında alacak tutar bilgisi otomatik 100 TL olur. Manuel muhasebe kaydı oluşturulurken borç alacak dengesini kurmak için Kalanı Hesapla düğmesi kullanılabilir.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5229201"/>
            <a:ext cx="1800200" cy="360039"/>
          </a:xfrm>
          <a:prstGeom prst="rect">
            <a:avLst/>
          </a:prstGeom>
        </p:spPr>
      </p:pic>
    </p:spTree>
    <p:extLst>
      <p:ext uri="{BB962C8B-B14F-4D97-AF65-F5344CB8AC3E}">
        <p14:creationId xmlns:p14="http://schemas.microsoft.com/office/powerpoint/2010/main" val="3913349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Ekle</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6" cy="4893647"/>
          </a:xfrm>
          <a:prstGeom prst="rect">
            <a:avLst/>
          </a:prstGeom>
          <a:noFill/>
        </p:spPr>
        <p:txBody>
          <a:bodyPr wrap="square" rtlCol="0">
            <a:spAutoFit/>
          </a:bodyPr>
          <a:lstStyle/>
          <a:p>
            <a:pPr algn="just"/>
            <a:r>
              <a:rPr lang="tr-TR" sz="2400" dirty="0"/>
              <a:t>Eklenen satırlar silinmek istenirse ilgili satır seçilir ve </a:t>
            </a:r>
            <a:r>
              <a:rPr lang="tr-TR" sz="2400" dirty="0" smtClean="0"/>
              <a:t>                </a:t>
            </a:r>
            <a:r>
              <a:rPr lang="tr-TR" sz="2400" b="1" dirty="0"/>
              <a:t> </a:t>
            </a:r>
            <a:r>
              <a:rPr lang="tr-TR" sz="2400" dirty="0"/>
              <a:t>düğmesine tıklanır.</a:t>
            </a:r>
          </a:p>
          <a:p>
            <a:pPr algn="just"/>
            <a:r>
              <a:rPr lang="tr-TR" sz="2400" dirty="0"/>
              <a:t>Eklenen satırlara gerekli bilgiler girildikten sonra Muhasebe Kaydı Ekle </a:t>
            </a:r>
            <a:r>
              <a:rPr lang="tr-TR" sz="2400" dirty="0" err="1"/>
              <a:t>Ekranı'nın</a:t>
            </a:r>
            <a:r>
              <a:rPr lang="tr-TR" sz="2400" dirty="0"/>
              <a:t> altında yer alan </a:t>
            </a:r>
            <a:r>
              <a:rPr lang="tr-TR" sz="2400" dirty="0" smtClean="0"/>
              <a:t>                      </a:t>
            </a:r>
            <a:r>
              <a:rPr lang="tr-TR" sz="2400" b="1" dirty="0"/>
              <a:t> </a:t>
            </a:r>
            <a:r>
              <a:rPr lang="tr-TR" sz="2400" dirty="0"/>
              <a:t>düğmesine tıklanır.</a:t>
            </a:r>
          </a:p>
          <a:p>
            <a:pPr algn="just"/>
            <a:r>
              <a:rPr lang="tr-TR" sz="2400" b="1" i="1" dirty="0">
                <a:solidFill>
                  <a:srgbClr val="FF0000"/>
                </a:solidFill>
              </a:rPr>
              <a:t>Muhasebe Kaydı Detayları alanında bilgiler eksik ve hatalı girildiğinde </a:t>
            </a:r>
            <a:r>
              <a:rPr lang="tr-TR" sz="2400" b="1" i="1" dirty="0"/>
              <a:t>Kaydet düğmesi pasif </a:t>
            </a:r>
            <a:r>
              <a:rPr lang="tr-TR" sz="2400" b="1" i="1" dirty="0">
                <a:solidFill>
                  <a:srgbClr val="FF0000"/>
                </a:solidFill>
              </a:rPr>
              <a:t>olur ve </a:t>
            </a:r>
            <a:r>
              <a:rPr lang="tr-TR" sz="2400" b="1" i="1" dirty="0"/>
              <a:t>Muhasebe Kaydı Ekle işlemi yapılamaz.</a:t>
            </a:r>
            <a:endParaRPr lang="tr-TR" sz="2400" b="1" dirty="0"/>
          </a:p>
          <a:p>
            <a:pPr algn="just"/>
            <a:r>
              <a:rPr lang="tr-TR" sz="2400" dirty="0"/>
              <a:t>Muhasebe kaydı ekleme işleminden vazgeçmek için </a:t>
            </a:r>
            <a:r>
              <a:rPr lang="tr-TR" sz="2400" b="1" dirty="0"/>
              <a:t> </a:t>
            </a:r>
            <a:r>
              <a:rPr lang="tr-TR" sz="2400" b="1" dirty="0" smtClean="0"/>
              <a:t>                     </a:t>
            </a:r>
            <a:r>
              <a:rPr lang="tr-TR" sz="2400" dirty="0" smtClean="0"/>
              <a:t>düğmesine </a:t>
            </a:r>
            <a:r>
              <a:rPr lang="tr-TR" sz="2400" dirty="0"/>
              <a:t>tıklanır.</a:t>
            </a:r>
          </a:p>
          <a:p>
            <a:pPr algn="just"/>
            <a:r>
              <a:rPr lang="tr-TR" sz="2400" dirty="0"/>
              <a:t> </a:t>
            </a:r>
          </a:p>
          <a:p>
            <a:pPr algn="just"/>
            <a:r>
              <a:rPr lang="tr-TR" sz="2400" dirty="0"/>
              <a:t>Muhasebe Kaydı Sorgula </a:t>
            </a:r>
            <a:r>
              <a:rPr lang="tr-TR" sz="2400" dirty="0" err="1"/>
              <a:t>Ekranı'nda</a:t>
            </a:r>
            <a:r>
              <a:rPr lang="tr-TR" sz="2400" dirty="0"/>
              <a:t> Sorgula düğmesine tıklanır ve eklenen muhasebe kaydına ulaşılır.</a:t>
            </a:r>
          </a:p>
          <a:p>
            <a:pPr algn="just"/>
            <a:endParaRPr lang="tr-TR" sz="24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635" y="2924944"/>
            <a:ext cx="842053" cy="362730"/>
          </a:xfrm>
          <a:prstGeom prst="rect">
            <a:avLst/>
          </a:prstGeom>
        </p:spPr>
      </p:pic>
      <p:pic>
        <p:nvPicPr>
          <p:cNvPr id="8" name="Resim 7"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5976" y="3621105"/>
            <a:ext cx="1440160" cy="383960"/>
          </a:xfrm>
          <a:prstGeom prst="rect">
            <a:avLst/>
          </a:prstGeom>
        </p:spPr>
      </p:pic>
      <p:pic>
        <p:nvPicPr>
          <p:cNvPr id="9" name="Resim 8" descr="Ekran Kırpm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710" y="5517231"/>
            <a:ext cx="1198026" cy="360041"/>
          </a:xfrm>
          <a:prstGeom prst="rect">
            <a:avLst/>
          </a:prstGeom>
        </p:spPr>
      </p:pic>
    </p:spTree>
    <p:extLst>
      <p:ext uri="{BB962C8B-B14F-4D97-AF65-F5344CB8AC3E}">
        <p14:creationId xmlns:p14="http://schemas.microsoft.com/office/powerpoint/2010/main" val="376239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a:t>
            </a:r>
            <a:r>
              <a:rPr lang="tr-TR" sz="2400" dirty="0" smtClean="0">
                <a:solidFill>
                  <a:srgbClr val="FFC000"/>
                </a:solidFill>
              </a:rPr>
              <a:t>Güncelle ve Sil</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3785652"/>
          </a:xfrm>
          <a:prstGeom prst="rect">
            <a:avLst/>
          </a:prstGeom>
          <a:noFill/>
        </p:spPr>
        <p:txBody>
          <a:bodyPr wrap="square" rtlCol="0">
            <a:spAutoFit/>
          </a:bodyPr>
          <a:lstStyle/>
          <a:p>
            <a:pPr algn="just"/>
            <a:r>
              <a:rPr lang="tr-TR" sz="2000" dirty="0"/>
              <a:t>Muhasebe Kaydı Sorgula </a:t>
            </a:r>
            <a:r>
              <a:rPr lang="tr-TR" sz="2000" dirty="0" err="1"/>
              <a:t>Ekranı'nda</a:t>
            </a:r>
            <a:r>
              <a:rPr lang="tr-TR" sz="2000" dirty="0"/>
              <a:t> manuel olarak eklenen muhasebe kayıtlarına silme ve güncelleme işlemi yapılabilmektedir. Ancak, Sistem üzerinde diğer işlemlerden otomatik oluşarak ön muhasebeye gelen kayıtlara yönelik güncelleme ve silme işlemi gerçekleştirilemez. Otomatik oluşan muhasebe kayıtlarının güncellenmesine yönelik istisna bir durum bulunmaktadır. Bazı durumlarda otomatik gelen muhasebe kaydı sorgulandığında ilgili kaydın satırında </a:t>
            </a:r>
            <a:r>
              <a:rPr lang="tr-TR" sz="2000" b="1" dirty="0"/>
              <a:t>sarı ünlem işareti</a:t>
            </a:r>
            <a:r>
              <a:rPr lang="tr-TR" sz="2000" dirty="0"/>
              <a:t> () bulunabilmektedir. Bu kayıtlar seçilip Güncelle düğmesine tıklandığında ilgili muhasebe kaydı içerisinde yer alan ve en alt seviye seçilmemiş hesap kodlarında güncelleme yapılabilmektedir.  Güncelleme işlemi yapmak için Sonuçlar alanından ilgili muhasebe kaydı seçilerek </a:t>
            </a:r>
            <a:r>
              <a:rPr lang="tr-TR" sz="2000" dirty="0" smtClean="0"/>
              <a:t>                            </a:t>
            </a:r>
            <a:r>
              <a:rPr lang="tr-TR" sz="2000" b="1" dirty="0"/>
              <a:t> </a:t>
            </a:r>
            <a:r>
              <a:rPr lang="tr-TR" sz="2000" dirty="0"/>
              <a:t>düğmesine tıklanır ve </a:t>
            </a:r>
            <a:r>
              <a:rPr lang="tr-TR" sz="2000" b="1" dirty="0"/>
              <a:t>Muhasebe Kaydı Güncelle Ekranı</a:t>
            </a:r>
            <a:r>
              <a:rPr lang="tr-TR" sz="2000"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864" y="5589240"/>
            <a:ext cx="1872208" cy="367060"/>
          </a:xfrm>
          <a:prstGeom prst="rect">
            <a:avLst/>
          </a:prstGeom>
        </p:spPr>
      </p:pic>
    </p:spTree>
    <p:extLst>
      <p:ext uri="{BB962C8B-B14F-4D97-AF65-F5344CB8AC3E}">
        <p14:creationId xmlns:p14="http://schemas.microsoft.com/office/powerpoint/2010/main" val="547579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a:t>
            </a:r>
            <a:r>
              <a:rPr lang="tr-TR" sz="2400" dirty="0" smtClean="0">
                <a:solidFill>
                  <a:srgbClr val="FFC000"/>
                </a:solidFill>
              </a:rPr>
              <a:t>Güncelle ve Sil</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3416320"/>
          </a:xfrm>
          <a:prstGeom prst="rect">
            <a:avLst/>
          </a:prstGeom>
          <a:noFill/>
        </p:spPr>
        <p:txBody>
          <a:bodyPr wrap="square" rtlCol="0">
            <a:spAutoFit/>
          </a:bodyPr>
          <a:lstStyle/>
          <a:p>
            <a:pPr algn="just"/>
            <a:r>
              <a:rPr lang="tr-TR" sz="2400" dirty="0"/>
              <a:t>Muhasebe Kaydı Güncelle </a:t>
            </a:r>
            <a:r>
              <a:rPr lang="tr-TR" sz="2400" dirty="0" err="1"/>
              <a:t>Ekranı'nda</a:t>
            </a:r>
            <a:r>
              <a:rPr lang="tr-TR" sz="2400" dirty="0"/>
              <a:t> muhasebe kaydının ilgili alanları </a:t>
            </a:r>
            <a:r>
              <a:rPr lang="tr-TR" sz="2400" dirty="0" smtClean="0"/>
              <a:t>güncellenerek                         </a:t>
            </a:r>
            <a:r>
              <a:rPr lang="tr-TR" sz="2400" dirty="0"/>
              <a:t> </a:t>
            </a:r>
            <a:r>
              <a:rPr lang="tr-TR" sz="2400" b="1" dirty="0"/>
              <a:t> </a:t>
            </a:r>
            <a:r>
              <a:rPr lang="tr-TR" sz="2400" b="1" dirty="0" smtClean="0"/>
              <a:t> </a:t>
            </a:r>
            <a:r>
              <a:rPr lang="tr-TR" sz="2400" dirty="0" smtClean="0"/>
              <a:t>düğmesine </a:t>
            </a:r>
            <a:r>
              <a:rPr lang="tr-TR" sz="2400" dirty="0"/>
              <a:t>tıklanır.</a:t>
            </a:r>
          </a:p>
          <a:p>
            <a:pPr algn="just"/>
            <a:r>
              <a:rPr lang="tr-TR" sz="2400" b="1" i="1" dirty="0"/>
              <a:t>Muhasebe kaydı güncellendikten sonra ilgili kaydı </a:t>
            </a:r>
            <a:r>
              <a:rPr lang="tr-TR" sz="2400" b="1" i="1" dirty="0" err="1"/>
              <a:t>yevmiyeleştirmek</a:t>
            </a:r>
            <a:r>
              <a:rPr lang="tr-TR" sz="2400" b="1" i="1" dirty="0"/>
              <a:t> üzere Sistem otomatik olarak Muhasebe Kaydı </a:t>
            </a:r>
            <a:r>
              <a:rPr lang="tr-TR" sz="2400" b="1" i="1" dirty="0" err="1"/>
              <a:t>Yevmiyeleştir</a:t>
            </a:r>
            <a:r>
              <a:rPr lang="tr-TR" sz="2400" b="1" i="1" dirty="0"/>
              <a:t> </a:t>
            </a:r>
            <a:r>
              <a:rPr lang="tr-TR" sz="2400" b="1" i="1" dirty="0" err="1"/>
              <a:t>Ekranı'na</a:t>
            </a:r>
            <a:r>
              <a:rPr lang="tr-TR" sz="2400" b="1" i="1" dirty="0"/>
              <a:t> yönlendirir.</a:t>
            </a:r>
            <a:endParaRPr lang="tr-TR" sz="2400" b="1" dirty="0"/>
          </a:p>
          <a:p>
            <a:pPr algn="just"/>
            <a:r>
              <a:rPr lang="tr-TR" sz="2400" dirty="0"/>
              <a:t> </a:t>
            </a:r>
          </a:p>
          <a:p>
            <a:pPr algn="just"/>
            <a:r>
              <a:rPr lang="tr-TR" sz="2400" b="1" dirty="0">
                <a:solidFill>
                  <a:srgbClr val="FF0000"/>
                </a:solidFill>
              </a:rPr>
              <a:t>Eklenen ve üzerinde güncelleme yapılan muhasebe kayıtlarının </a:t>
            </a:r>
            <a:r>
              <a:rPr lang="tr-TR" sz="2400" b="1" dirty="0" err="1">
                <a:solidFill>
                  <a:srgbClr val="FF0000"/>
                </a:solidFill>
              </a:rPr>
              <a:t>yevmiyeleştirilmesi</a:t>
            </a:r>
            <a:r>
              <a:rPr lang="tr-TR" sz="2400" b="1" dirty="0">
                <a:solidFill>
                  <a:srgbClr val="FF0000"/>
                </a:solidFill>
              </a:rPr>
              <a:t> gerekmektedir.</a:t>
            </a:r>
          </a:p>
          <a:p>
            <a:pPr algn="just"/>
            <a:endParaRPr lang="tr-TR" sz="24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856" y="2924944"/>
            <a:ext cx="1728192" cy="288032"/>
          </a:xfrm>
          <a:prstGeom prst="rect">
            <a:avLst/>
          </a:prstGeom>
        </p:spPr>
      </p:pic>
    </p:spTree>
    <p:extLst>
      <p:ext uri="{BB962C8B-B14F-4D97-AF65-F5344CB8AC3E}">
        <p14:creationId xmlns:p14="http://schemas.microsoft.com/office/powerpoint/2010/main" val="2660908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a:t>
            </a:r>
            <a:r>
              <a:rPr lang="tr-TR" sz="2400" dirty="0" err="1" smtClean="0">
                <a:solidFill>
                  <a:srgbClr val="FFC000"/>
                </a:solidFill>
              </a:rPr>
              <a:t>Yevmiyeleştirme</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923330"/>
          </a:xfrm>
          <a:prstGeom prst="rect">
            <a:avLst/>
          </a:prstGeom>
          <a:noFill/>
        </p:spPr>
        <p:txBody>
          <a:bodyPr wrap="square" rtlCol="0">
            <a:spAutoFit/>
          </a:bodyPr>
          <a:lstStyle/>
          <a:p>
            <a:pPr algn="just"/>
            <a:r>
              <a:rPr lang="tr-TR" dirty="0"/>
              <a:t>Muhasebe Kaydı Sorgula </a:t>
            </a:r>
            <a:r>
              <a:rPr lang="tr-TR" dirty="0" err="1"/>
              <a:t>Ekranı'nda</a:t>
            </a:r>
            <a:r>
              <a:rPr lang="tr-TR" dirty="0"/>
              <a:t> </a:t>
            </a:r>
            <a:r>
              <a:rPr lang="tr-TR" dirty="0" err="1"/>
              <a:t>yevmiyeleştirme</a:t>
            </a:r>
            <a:r>
              <a:rPr lang="tr-TR" dirty="0"/>
              <a:t> işlemi için muhasebe kaydı veya kayıtları seçilir, </a:t>
            </a:r>
            <a:r>
              <a:rPr lang="tr-TR" dirty="0" smtClean="0"/>
              <a:t>              </a:t>
            </a:r>
            <a:r>
              <a:rPr lang="tr-TR" b="1" dirty="0"/>
              <a:t> </a:t>
            </a:r>
            <a:r>
              <a:rPr lang="tr-TR" dirty="0"/>
              <a:t>düğmesine tıklanır ve </a:t>
            </a:r>
            <a:r>
              <a:rPr lang="tr-TR" b="1" dirty="0"/>
              <a:t>Muhasebe Kaydı </a:t>
            </a:r>
            <a:r>
              <a:rPr lang="tr-TR" b="1" dirty="0" err="1"/>
              <a:t>Yevmiyeleştir</a:t>
            </a:r>
            <a:r>
              <a:rPr lang="tr-TR" b="1" dirty="0"/>
              <a:t>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428999"/>
            <a:ext cx="8607546" cy="3312369"/>
          </a:xfrm>
          <a:prstGeom prst="rect">
            <a:avLst/>
          </a:prstGeom>
        </p:spPr>
      </p:pic>
      <p:pic>
        <p:nvPicPr>
          <p:cNvPr id="8" name="Resim 7"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712" y="2897963"/>
            <a:ext cx="1368152" cy="222531"/>
          </a:xfrm>
          <a:prstGeom prst="rect">
            <a:avLst/>
          </a:prstGeom>
        </p:spPr>
      </p:pic>
    </p:spTree>
    <p:extLst>
      <p:ext uri="{BB962C8B-B14F-4D97-AF65-F5344CB8AC3E}">
        <p14:creationId xmlns:p14="http://schemas.microsoft.com/office/powerpoint/2010/main" val="3947945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a:t>
            </a:r>
            <a:r>
              <a:rPr lang="tr-TR" sz="2400" dirty="0" err="1">
                <a:solidFill>
                  <a:srgbClr val="FFC000"/>
                </a:solidFill>
              </a:rPr>
              <a:t>Yevmiyeleştirme</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4524315"/>
          </a:xfrm>
          <a:prstGeom prst="rect">
            <a:avLst/>
          </a:prstGeom>
          <a:noFill/>
        </p:spPr>
        <p:txBody>
          <a:bodyPr wrap="square" rtlCol="0">
            <a:spAutoFit/>
          </a:bodyPr>
          <a:lstStyle/>
          <a:p>
            <a:pPr algn="just"/>
            <a:r>
              <a:rPr lang="tr-TR" i="1" dirty="0"/>
              <a:t>Birden fazla kayıt seçilip </a:t>
            </a:r>
            <a:r>
              <a:rPr lang="tr-TR" i="1" dirty="0" err="1"/>
              <a:t>Yevmiyeleştir</a:t>
            </a:r>
            <a:r>
              <a:rPr lang="tr-TR" i="1" dirty="0"/>
              <a:t> düğmesine tıklandığında, ilgili kayıtlar tek bir fişte </a:t>
            </a:r>
            <a:r>
              <a:rPr lang="tr-TR" i="1" dirty="0" err="1"/>
              <a:t>yevmiyeleşir</a:t>
            </a:r>
            <a:r>
              <a:rPr lang="tr-TR" i="1" dirty="0"/>
              <a:t>. Ancak bu işlemin gerçekleştirilebilmesi için seçilen kayıtların "İşlem </a:t>
            </a:r>
            <a:r>
              <a:rPr lang="tr-TR" i="1" dirty="0" err="1"/>
              <a:t>Tipi"nin</a:t>
            </a:r>
            <a:r>
              <a:rPr lang="tr-TR" i="1" dirty="0"/>
              <a:t> aynı olması gerekmektedir.</a:t>
            </a:r>
            <a:endParaRPr lang="tr-TR" dirty="0"/>
          </a:p>
          <a:p>
            <a:pPr algn="just"/>
            <a:r>
              <a:rPr lang="tr-TR" dirty="0"/>
              <a:t> </a:t>
            </a:r>
          </a:p>
          <a:p>
            <a:pPr algn="just"/>
            <a:r>
              <a:rPr lang="tr-TR" dirty="0"/>
              <a:t>Muhasebe Kaydı </a:t>
            </a:r>
            <a:r>
              <a:rPr lang="tr-TR" dirty="0" err="1"/>
              <a:t>Yevmiyeleştir</a:t>
            </a:r>
            <a:r>
              <a:rPr lang="tr-TR" dirty="0"/>
              <a:t> </a:t>
            </a:r>
            <a:r>
              <a:rPr lang="tr-TR" dirty="0" err="1"/>
              <a:t>Ekranı'nda</a:t>
            </a:r>
            <a:r>
              <a:rPr lang="tr-TR" dirty="0"/>
              <a:t> </a:t>
            </a:r>
            <a:r>
              <a:rPr lang="tr-TR" dirty="0" err="1"/>
              <a:t>yevmiyeleştirme</a:t>
            </a:r>
            <a:r>
              <a:rPr lang="tr-TR" dirty="0"/>
              <a:t> işlemi öncesi muhasebe kaydı içerisinde çalışacak hesaplar görüntülenir. </a:t>
            </a:r>
            <a:r>
              <a:rPr lang="tr-TR" dirty="0" err="1"/>
              <a:t>Ekran'da</a:t>
            </a:r>
            <a:r>
              <a:rPr lang="tr-TR" dirty="0"/>
              <a:t> yer alan </a:t>
            </a:r>
            <a:r>
              <a:rPr lang="tr-TR" b="1" dirty="0"/>
              <a:t>Yevmiye Tarihi</a:t>
            </a:r>
            <a:r>
              <a:rPr lang="tr-TR" dirty="0"/>
              <a:t> alanında günün tarihi görüntülenir. </a:t>
            </a:r>
            <a:r>
              <a:rPr lang="tr-TR" b="1" dirty="0">
                <a:solidFill>
                  <a:srgbClr val="FF0000"/>
                </a:solidFill>
              </a:rPr>
              <a:t>Yevmiye tarihi bulunulan günün öncesi bir tarih seçilebilir ancak bulunulan günden sonraki bir tarih seçilemez. </a:t>
            </a:r>
            <a:r>
              <a:rPr lang="tr-TR" dirty="0"/>
              <a:t>Eklenme şekli otomatik olan muhasebe kaydının ilişkili olduğu işlem bilgileri </a:t>
            </a:r>
            <a:r>
              <a:rPr lang="tr-TR" b="1" dirty="0"/>
              <a:t>İlişkili Kayıt Bilgileri</a:t>
            </a:r>
            <a:r>
              <a:rPr lang="tr-TR" dirty="0"/>
              <a:t> alanındaki tabloda görüntülenir. Örneğin, Alacak İşlemleri modülünde tahakkuka yönelik bir işlem yapıldığında ilgili işleme yönelik otomatik ön muhasebe kaydı oluşur. Ön muhasebe kaydı </a:t>
            </a:r>
            <a:r>
              <a:rPr lang="tr-TR" dirty="0" err="1"/>
              <a:t>yevmiyeleştirilmek</a:t>
            </a:r>
            <a:r>
              <a:rPr lang="tr-TR" dirty="0"/>
              <a:t> istendiğinde İlişkili Kayıt Bilgileri alanından ilişkili olduğu işlemin ismi Tahakkuk olarak görüntülenir ve tahakkukun detayına ulaşmak için bu alandaki bağlantı tıklanır. Ayrıca tahakkukta yer alan bilgilerin özeti İlişkili Kayıt Özet Bilgileri alanında görüntülenir.</a:t>
            </a:r>
          </a:p>
          <a:p>
            <a:pPr algn="just"/>
            <a:endParaRPr lang="tr-TR" dirty="0"/>
          </a:p>
        </p:txBody>
      </p:sp>
    </p:spTree>
    <p:extLst>
      <p:ext uri="{BB962C8B-B14F-4D97-AF65-F5344CB8AC3E}">
        <p14:creationId xmlns:p14="http://schemas.microsoft.com/office/powerpoint/2010/main" val="485638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a:t>
            </a:r>
            <a:r>
              <a:rPr lang="tr-TR" sz="2400" dirty="0" err="1">
                <a:solidFill>
                  <a:srgbClr val="FFC000"/>
                </a:solidFill>
              </a:rPr>
              <a:t>Yevmiyeleştirme</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636912"/>
            <a:ext cx="8607545" cy="3785652"/>
          </a:xfrm>
          <a:prstGeom prst="rect">
            <a:avLst/>
          </a:prstGeom>
          <a:noFill/>
        </p:spPr>
        <p:txBody>
          <a:bodyPr wrap="square" rtlCol="0">
            <a:spAutoFit/>
          </a:bodyPr>
          <a:lstStyle/>
          <a:p>
            <a:pPr algn="just"/>
            <a:r>
              <a:rPr lang="tr-TR" sz="2400" dirty="0"/>
              <a:t>Birden fazla muhasebe kaydı </a:t>
            </a:r>
            <a:r>
              <a:rPr lang="tr-TR" sz="2400" dirty="0" err="1"/>
              <a:t>yevmiyeleştirildiğinde</a:t>
            </a:r>
            <a:r>
              <a:rPr lang="tr-TR" sz="2400" dirty="0"/>
              <a:t> hesap kodunun detay bilgisine ulaşmak için Ön Muhasebe Kaydı sütununda yer alan bağlantı tıklanır. </a:t>
            </a:r>
            <a:r>
              <a:rPr lang="tr-TR" sz="2400" dirty="0" err="1"/>
              <a:t>Yevmiyeleştirilmek</a:t>
            </a:r>
            <a:r>
              <a:rPr lang="tr-TR" sz="2400" dirty="0"/>
              <a:t> istenen muhasebe kaydı manuel eklendiyse ve üzerinde değişiklik yapmak istenirse hesap kodunun ön muhasebe kaydı sütunundaki bağlantı tıklanır. Böylece Muhasebe Kaydı Güncelle </a:t>
            </a:r>
            <a:r>
              <a:rPr lang="tr-TR" sz="2400" dirty="0" err="1"/>
              <a:t>Ekranı'na</a:t>
            </a:r>
            <a:r>
              <a:rPr lang="tr-TR" sz="2400" dirty="0"/>
              <a:t> ulaşılır.</a:t>
            </a:r>
          </a:p>
          <a:p>
            <a:pPr algn="just"/>
            <a:r>
              <a:rPr lang="tr-TR" sz="2400" dirty="0"/>
              <a:t>Muhasebe Kaydı </a:t>
            </a:r>
            <a:r>
              <a:rPr lang="tr-TR" sz="2400" dirty="0" err="1"/>
              <a:t>Yevmiyeleştir</a:t>
            </a:r>
            <a:r>
              <a:rPr lang="tr-TR" sz="2400" dirty="0"/>
              <a:t> </a:t>
            </a:r>
            <a:r>
              <a:rPr lang="tr-TR" sz="2400" dirty="0" err="1"/>
              <a:t>Ekranı'nda</a:t>
            </a:r>
            <a:r>
              <a:rPr lang="tr-TR" sz="2400" dirty="0"/>
              <a:t> yer alan </a:t>
            </a:r>
            <a:r>
              <a:rPr lang="tr-TR" sz="2400" dirty="0" smtClean="0"/>
              <a:t>                             </a:t>
            </a:r>
            <a:r>
              <a:rPr lang="tr-TR" sz="2400" b="1" dirty="0"/>
              <a:t> </a:t>
            </a:r>
            <a:r>
              <a:rPr lang="tr-TR" sz="2400" dirty="0"/>
              <a:t>düğmesine tıklanır ve işlem tamamlanır.</a:t>
            </a:r>
          </a:p>
          <a:p>
            <a:pPr algn="just"/>
            <a:endParaRPr lang="tr-TR" sz="24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5661249"/>
            <a:ext cx="1728192" cy="250866"/>
          </a:xfrm>
          <a:prstGeom prst="rect">
            <a:avLst/>
          </a:prstGeom>
        </p:spPr>
      </p:pic>
    </p:spTree>
    <p:extLst>
      <p:ext uri="{BB962C8B-B14F-4D97-AF65-F5344CB8AC3E}">
        <p14:creationId xmlns:p14="http://schemas.microsoft.com/office/powerpoint/2010/main" val="1171003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a:t>
            </a:r>
            <a:r>
              <a:rPr lang="tr-TR" sz="2400" dirty="0" err="1">
                <a:solidFill>
                  <a:srgbClr val="FFC000"/>
                </a:solidFill>
              </a:rPr>
              <a:t>Yevmiyeleştirme</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4616648"/>
          </a:xfrm>
          <a:prstGeom prst="rect">
            <a:avLst/>
          </a:prstGeom>
          <a:noFill/>
        </p:spPr>
        <p:txBody>
          <a:bodyPr wrap="square" rtlCol="0">
            <a:spAutoFit/>
          </a:bodyPr>
          <a:lstStyle/>
          <a:p>
            <a:pPr algn="just"/>
            <a:r>
              <a:rPr lang="tr-TR" sz="2100" dirty="0" err="1" smtClean="0"/>
              <a:t>Yevmiyeleştirilen</a:t>
            </a:r>
            <a:r>
              <a:rPr lang="tr-TR" sz="2100" dirty="0" smtClean="0"/>
              <a:t> muhasebe kaydına </a:t>
            </a:r>
            <a:r>
              <a:rPr lang="tr-TR" sz="2100" b="1" dirty="0" smtClean="0"/>
              <a:t>Sistem tarafından sıradaki yevmiye numarası</a:t>
            </a:r>
            <a:r>
              <a:rPr lang="tr-TR" sz="2100" dirty="0" smtClean="0"/>
              <a:t> verilir.</a:t>
            </a:r>
          </a:p>
          <a:p>
            <a:pPr algn="just"/>
            <a:r>
              <a:rPr lang="tr-TR" sz="2100" i="1" dirty="0" smtClean="0"/>
              <a:t> </a:t>
            </a:r>
            <a:r>
              <a:rPr lang="tr-TR" sz="2100" b="1" i="1" dirty="0" err="1" smtClean="0">
                <a:solidFill>
                  <a:srgbClr val="FF0000"/>
                </a:solidFill>
              </a:rPr>
              <a:t>Yevmiyeleştirilen</a:t>
            </a:r>
            <a:r>
              <a:rPr lang="tr-TR" sz="2100" b="1" i="1" dirty="0" smtClean="0">
                <a:solidFill>
                  <a:srgbClr val="FF0000"/>
                </a:solidFill>
              </a:rPr>
              <a:t> muhasebe kaydına yönelik silme veya güncelleme işlemi gerçekleştirilemez.</a:t>
            </a:r>
            <a:endParaRPr lang="tr-TR" sz="2100" b="1" dirty="0" smtClean="0">
              <a:solidFill>
                <a:srgbClr val="FF0000"/>
              </a:solidFill>
            </a:endParaRPr>
          </a:p>
          <a:p>
            <a:pPr algn="just"/>
            <a:r>
              <a:rPr lang="tr-TR" sz="2100" i="1" dirty="0" smtClean="0"/>
              <a:t>	Birden fazla muhasebe kaydı tek bir fişte </a:t>
            </a:r>
            <a:r>
              <a:rPr lang="tr-TR" sz="2100" i="1" dirty="0" err="1" smtClean="0"/>
              <a:t>yevmiyeleştiğinde</a:t>
            </a:r>
            <a:r>
              <a:rPr lang="tr-TR" sz="2100" i="1" dirty="0" smtClean="0"/>
              <a:t> ilgili fişin detaylarından muhasebe kayıtlarının ön muhasebe kayıt numaralarına ve detaylarına ulaşılabilir. Muhasebe fişinin detayına Muhasebe Fişi </a:t>
            </a:r>
            <a:r>
              <a:rPr lang="tr-TR" sz="2100" i="1" dirty="0" err="1" smtClean="0"/>
              <a:t>İşlemleri'nden</a:t>
            </a:r>
            <a:r>
              <a:rPr lang="tr-TR" sz="2100" i="1" dirty="0" smtClean="0"/>
              <a:t> ulaşılabilir.</a:t>
            </a:r>
            <a:endParaRPr lang="tr-TR" sz="2100" dirty="0" smtClean="0"/>
          </a:p>
          <a:p>
            <a:pPr algn="just"/>
            <a:r>
              <a:rPr lang="tr-TR" sz="2100" i="1" dirty="0" smtClean="0"/>
              <a:t>	</a:t>
            </a:r>
            <a:r>
              <a:rPr lang="tr-TR" sz="2100" b="1" i="1" dirty="0" err="1" smtClean="0"/>
              <a:t>Yevmiyeleştirilen</a:t>
            </a:r>
            <a:r>
              <a:rPr lang="tr-TR" sz="2100" b="1" i="1" dirty="0" smtClean="0"/>
              <a:t> muhasebe kayıtları Ön Muhasebe Kaydı </a:t>
            </a:r>
            <a:r>
              <a:rPr lang="tr-TR" sz="2100" b="1" i="1" dirty="0" err="1" smtClean="0"/>
              <a:t>İşlemleri'nde</a:t>
            </a:r>
            <a:r>
              <a:rPr lang="tr-TR" sz="2100" b="1" i="1" dirty="0" smtClean="0"/>
              <a:t> görüntülenemez hale gelir. İlgili fişe Muhasebe Fişi </a:t>
            </a:r>
            <a:r>
              <a:rPr lang="tr-TR" sz="2100" b="1" i="1" dirty="0" err="1" smtClean="0"/>
              <a:t>İşlemleri'nden</a:t>
            </a:r>
            <a:r>
              <a:rPr lang="tr-TR" sz="2100" b="1" i="1" dirty="0" smtClean="0"/>
              <a:t> ulaşılabilir.</a:t>
            </a:r>
            <a:endParaRPr lang="tr-TR" sz="2100" b="1" dirty="0" smtClean="0"/>
          </a:p>
          <a:p>
            <a:pPr algn="just"/>
            <a:r>
              <a:rPr lang="tr-TR" sz="2100" i="1" dirty="0" smtClean="0"/>
              <a:t>	</a:t>
            </a:r>
            <a:r>
              <a:rPr lang="tr-TR" sz="2100" b="1" i="1" dirty="0" err="1" smtClean="0">
                <a:solidFill>
                  <a:srgbClr val="FF0000"/>
                </a:solidFill>
              </a:rPr>
              <a:t>Yevmiyeleştirme</a:t>
            </a:r>
            <a:r>
              <a:rPr lang="tr-TR" sz="2100" b="1" i="1" dirty="0" smtClean="0">
                <a:solidFill>
                  <a:srgbClr val="FF0000"/>
                </a:solidFill>
              </a:rPr>
              <a:t> işlemi yetkili personel tarafından yapılabilmektedir.</a:t>
            </a:r>
            <a:endParaRPr lang="tr-TR" sz="2100" b="1" dirty="0" smtClean="0">
              <a:solidFill>
                <a:srgbClr val="FF0000"/>
              </a:solidFill>
            </a:endParaRPr>
          </a:p>
          <a:p>
            <a:pPr algn="just"/>
            <a:endParaRPr lang="tr-TR" sz="2100" dirty="0"/>
          </a:p>
        </p:txBody>
      </p:sp>
    </p:spTree>
    <p:extLst>
      <p:ext uri="{BB962C8B-B14F-4D97-AF65-F5344CB8AC3E}">
        <p14:creationId xmlns:p14="http://schemas.microsoft.com/office/powerpoint/2010/main" val="32134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İşlemler/Taslak Muhasebe Kaydı Oluşturma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5" cy="3785652"/>
          </a:xfrm>
          <a:prstGeom prst="rect">
            <a:avLst/>
          </a:prstGeom>
          <a:noFill/>
        </p:spPr>
        <p:txBody>
          <a:bodyPr wrap="square" rtlCol="0">
            <a:spAutoFit/>
          </a:bodyPr>
          <a:lstStyle/>
          <a:p>
            <a:pPr algn="just"/>
            <a:r>
              <a:rPr lang="tr-TR" sz="2400" dirty="0"/>
              <a:t>Sistem'de bir muhasebe kaydının kopyası, taslak olarak kaydedilebilmektedir. Taslak muhasebe kayıtları, tekrarlanması planlanan ve sıklıkla kullanılan muhasebe işlem kayıtlarına yönelik oluşturulur. Var olan bir muhasebe kaydının kopyası taslak olarak oluşturulabileceği gibi sıfırdan bir taslak kayıt da oluşturulabilir.</a:t>
            </a:r>
          </a:p>
          <a:p>
            <a:pPr algn="just"/>
            <a:r>
              <a:rPr lang="tr-TR" sz="2400" smtClean="0"/>
              <a:t>Var olan</a:t>
            </a:r>
            <a:r>
              <a:rPr lang="tr-TR" sz="2400" dirty="0"/>
              <a:t> bir muhasebe kaydının taslağının oluşturulabilmesi için Muhasebe Kaydı Sorgula </a:t>
            </a:r>
            <a:r>
              <a:rPr lang="tr-TR" sz="2400" dirty="0" err="1"/>
              <a:t>Ekranı'nda</a:t>
            </a:r>
            <a:r>
              <a:rPr lang="tr-TR" sz="2400" dirty="0"/>
              <a:t> yer alan ilgili muhasebe kaydı seçilir ve </a:t>
            </a:r>
            <a:r>
              <a:rPr lang="tr-TR" sz="2400" dirty="0" smtClean="0"/>
              <a:t>                     </a:t>
            </a:r>
            <a:r>
              <a:rPr lang="tr-TR" sz="2400" b="1" dirty="0"/>
              <a:t> </a:t>
            </a:r>
            <a:r>
              <a:rPr lang="tr-TR" sz="2400" dirty="0"/>
              <a:t>düğmesinden </a:t>
            </a:r>
            <a:r>
              <a:rPr lang="tr-TR" sz="2400" b="1" dirty="0"/>
              <a:t>Taslak Muhasebe Kaydı Oluştur</a:t>
            </a:r>
            <a:r>
              <a:rPr lang="tr-TR" sz="2400" dirty="0"/>
              <a:t> tıklanır.</a:t>
            </a:r>
            <a:r>
              <a:rPr lang="tr-TR" sz="2400" b="1" dirty="0"/>
              <a:t> Taslak Muhasebe Kaydı Ekranı</a:t>
            </a:r>
            <a:r>
              <a:rPr lang="tr-TR" sz="2400" dirty="0"/>
              <a:t> görüntülenir.</a:t>
            </a:r>
          </a:p>
          <a:p>
            <a:pPr algn="just"/>
            <a:endParaRPr lang="tr-TR" sz="24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5085185"/>
            <a:ext cx="1224136" cy="432047"/>
          </a:xfrm>
          <a:prstGeom prst="rect">
            <a:avLst/>
          </a:prstGeom>
        </p:spPr>
      </p:pic>
    </p:spTree>
    <p:extLst>
      <p:ext uri="{BB962C8B-B14F-4D97-AF65-F5344CB8AC3E}">
        <p14:creationId xmlns:p14="http://schemas.microsoft.com/office/powerpoint/2010/main" val="4246740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İşlemler/Taslak Muhasebe Kaydı Oluşturma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4"/>
            <a:ext cx="8607545" cy="3972480"/>
          </a:xfrm>
          <a:prstGeom prst="rect">
            <a:avLst/>
          </a:prstGeom>
        </p:spPr>
      </p:pic>
    </p:spTree>
    <p:extLst>
      <p:ext uri="{BB962C8B-B14F-4D97-AF65-F5344CB8AC3E}">
        <p14:creationId xmlns:p14="http://schemas.microsoft.com/office/powerpoint/2010/main" val="2208750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MUHASEBE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95536" y="2636912"/>
            <a:ext cx="8568115" cy="3693319"/>
          </a:xfrm>
          <a:prstGeom prst="rect">
            <a:avLst/>
          </a:prstGeom>
          <a:noFill/>
        </p:spPr>
        <p:txBody>
          <a:bodyPr wrap="none" rtlCol="0">
            <a:spAutoFit/>
          </a:bodyPr>
          <a:lstStyle/>
          <a:p>
            <a:r>
              <a:rPr lang="tr-TR" dirty="0"/>
              <a:t>Yazılımda yer alan Muhasebe İşlemleri modülü devam eden başlıklarda anlatılmaktadır.</a:t>
            </a:r>
          </a:p>
          <a:p>
            <a:r>
              <a:rPr lang="tr-TR" dirty="0"/>
              <a:t> </a:t>
            </a:r>
          </a:p>
          <a:p>
            <a:r>
              <a:rPr lang="tr-TR" dirty="0"/>
              <a:t>Bu başlıklar:</a:t>
            </a:r>
          </a:p>
          <a:p>
            <a:r>
              <a:rPr lang="tr-TR" dirty="0"/>
              <a:t> </a:t>
            </a:r>
            <a:endParaRPr lang="tr-TR" dirty="0" smtClean="0"/>
          </a:p>
          <a:p>
            <a:r>
              <a:rPr lang="tr-TR" dirty="0" smtClean="0">
                <a:solidFill>
                  <a:srgbClr val="FF0000"/>
                </a:solidFill>
              </a:rPr>
              <a:t>*Gösterge Paneli</a:t>
            </a:r>
            <a:endParaRPr lang="tr-TR" dirty="0">
              <a:solidFill>
                <a:srgbClr val="FF0000"/>
              </a:solidFill>
            </a:endParaRPr>
          </a:p>
          <a:p>
            <a:r>
              <a:rPr lang="tr-TR" dirty="0" smtClean="0">
                <a:solidFill>
                  <a:srgbClr val="FF0000"/>
                </a:solidFill>
              </a:rPr>
              <a:t>•</a:t>
            </a:r>
            <a:r>
              <a:rPr lang="tr-TR" dirty="0" smtClean="0">
                <a:solidFill>
                  <a:srgbClr val="FF0000"/>
                </a:solidFill>
                <a:hlinkClick r:id="rId5"/>
              </a:rPr>
              <a:t>Muhasebe </a:t>
            </a:r>
            <a:r>
              <a:rPr lang="tr-TR" dirty="0">
                <a:solidFill>
                  <a:srgbClr val="FF0000"/>
                </a:solidFill>
                <a:hlinkClick r:id="rId5"/>
              </a:rPr>
              <a:t>Kaydı Hata İşlemleri</a:t>
            </a:r>
            <a:endParaRPr lang="tr-TR" dirty="0">
              <a:solidFill>
                <a:srgbClr val="FF0000"/>
              </a:solidFill>
            </a:endParaRPr>
          </a:p>
          <a:p>
            <a:r>
              <a:rPr lang="tr-TR" dirty="0">
                <a:solidFill>
                  <a:srgbClr val="FF0000"/>
                </a:solidFill>
              </a:rPr>
              <a:t>•</a:t>
            </a:r>
            <a:r>
              <a:rPr lang="tr-TR" dirty="0">
                <a:solidFill>
                  <a:srgbClr val="FF0000"/>
                </a:solidFill>
                <a:hlinkClick r:id="rId6"/>
              </a:rPr>
              <a:t>Ön Muhasebe Kaydı İşlemleri</a:t>
            </a:r>
            <a:endParaRPr lang="tr-TR" dirty="0">
              <a:solidFill>
                <a:srgbClr val="FF0000"/>
              </a:solidFill>
            </a:endParaRPr>
          </a:p>
          <a:p>
            <a:r>
              <a:rPr lang="tr-TR" dirty="0">
                <a:solidFill>
                  <a:srgbClr val="FF0000"/>
                </a:solidFill>
              </a:rPr>
              <a:t>•</a:t>
            </a:r>
            <a:r>
              <a:rPr lang="tr-TR" dirty="0">
                <a:solidFill>
                  <a:srgbClr val="FF0000"/>
                </a:solidFill>
                <a:hlinkClick r:id="rId7"/>
              </a:rPr>
              <a:t>Muhasebe Fişi İşlemleri</a:t>
            </a:r>
            <a:endParaRPr lang="tr-TR" dirty="0">
              <a:solidFill>
                <a:srgbClr val="FF0000"/>
              </a:solidFill>
            </a:endParaRPr>
          </a:p>
          <a:p>
            <a:r>
              <a:rPr lang="tr-TR" dirty="0">
                <a:solidFill>
                  <a:srgbClr val="FF0000"/>
                </a:solidFill>
              </a:rPr>
              <a:t>•</a:t>
            </a:r>
            <a:r>
              <a:rPr lang="tr-TR" dirty="0">
                <a:solidFill>
                  <a:srgbClr val="FF0000"/>
                </a:solidFill>
                <a:hlinkClick r:id="rId8"/>
              </a:rPr>
              <a:t>Hesap Planı ve Kodu İşlemleri</a:t>
            </a:r>
            <a:endParaRPr lang="tr-TR" dirty="0">
              <a:solidFill>
                <a:srgbClr val="FF0000"/>
              </a:solidFill>
            </a:endParaRPr>
          </a:p>
          <a:p>
            <a:r>
              <a:rPr lang="tr-TR" dirty="0">
                <a:solidFill>
                  <a:srgbClr val="FF0000"/>
                </a:solidFill>
              </a:rPr>
              <a:t>•</a:t>
            </a:r>
            <a:r>
              <a:rPr lang="tr-TR" dirty="0">
                <a:solidFill>
                  <a:srgbClr val="FF0000"/>
                </a:solidFill>
                <a:hlinkClick r:id="rId9"/>
              </a:rPr>
              <a:t>Hesap İnceleme İşlemleri</a:t>
            </a:r>
            <a:endParaRPr lang="tr-TR" dirty="0">
              <a:solidFill>
                <a:srgbClr val="FF0000"/>
              </a:solidFill>
            </a:endParaRPr>
          </a:p>
          <a:p>
            <a:r>
              <a:rPr lang="tr-TR" dirty="0">
                <a:solidFill>
                  <a:srgbClr val="FF0000"/>
                </a:solidFill>
              </a:rPr>
              <a:t>•</a:t>
            </a:r>
            <a:r>
              <a:rPr lang="tr-TR" dirty="0">
                <a:solidFill>
                  <a:srgbClr val="FF0000"/>
                </a:solidFill>
                <a:hlinkClick r:id="rId10"/>
              </a:rPr>
              <a:t>Muhasebe Raporlar</a:t>
            </a:r>
            <a:endParaRPr lang="tr-TR" dirty="0">
              <a:solidFill>
                <a:srgbClr val="FF0000"/>
              </a:solidFill>
            </a:endParaRPr>
          </a:p>
          <a:p>
            <a:r>
              <a:rPr lang="tr-TR" dirty="0">
                <a:solidFill>
                  <a:srgbClr val="FF0000"/>
                </a:solidFill>
              </a:rPr>
              <a:t>•</a:t>
            </a:r>
            <a:r>
              <a:rPr lang="tr-TR" dirty="0">
                <a:solidFill>
                  <a:srgbClr val="FF0000"/>
                </a:solidFill>
                <a:hlinkClick r:id="rId11"/>
              </a:rPr>
              <a:t>Yönetim İşlemleri</a:t>
            </a:r>
            <a:endParaRPr lang="tr-TR" dirty="0">
              <a:solidFill>
                <a:srgbClr val="FF0000"/>
              </a:solidFill>
            </a:endParaRPr>
          </a:p>
          <a:p>
            <a:endParaRPr lang="tr-TR" dirty="0"/>
          </a:p>
        </p:txBody>
      </p:sp>
    </p:spTree>
    <p:extLst>
      <p:ext uri="{BB962C8B-B14F-4D97-AF65-F5344CB8AC3E}">
        <p14:creationId xmlns:p14="http://schemas.microsoft.com/office/powerpoint/2010/main" val="1172491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İşlemler/Taslak Muhasebe Kaydı Oluşturma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78767" cy="3693319"/>
          </a:xfrm>
          <a:prstGeom prst="rect">
            <a:avLst/>
          </a:prstGeom>
          <a:noFill/>
        </p:spPr>
        <p:txBody>
          <a:bodyPr wrap="square" rtlCol="0">
            <a:spAutoFit/>
          </a:bodyPr>
          <a:lstStyle/>
          <a:p>
            <a:pPr algn="just"/>
            <a:r>
              <a:rPr lang="tr-TR" dirty="0"/>
              <a:t>Taslak Muhasebe Kaydı </a:t>
            </a:r>
            <a:r>
              <a:rPr lang="tr-TR" dirty="0" err="1"/>
              <a:t>Ekranı'nda</a:t>
            </a:r>
            <a:r>
              <a:rPr lang="tr-TR" dirty="0"/>
              <a:t> taslak olarak oluşturulacak muhasebe kaydının daha sonra hatırlanması kolay olan ve kaydın hangi işlem için yapılacağını belirten ad bilgisi </a:t>
            </a:r>
            <a:r>
              <a:rPr lang="tr-TR" b="1" dirty="0"/>
              <a:t>Ad</a:t>
            </a:r>
            <a:r>
              <a:rPr lang="tr-TR" dirty="0"/>
              <a:t> alanına girilir. </a:t>
            </a:r>
            <a:r>
              <a:rPr lang="tr-TR" b="1" dirty="0"/>
              <a:t>Hesap Planı Türü</a:t>
            </a:r>
            <a:r>
              <a:rPr lang="tr-TR" dirty="0"/>
              <a:t> alanında Kamu İdaresi seçili gelmektedir. Böylece ilgili taslak kayıt seçili olan hesap planını kullanan tüm kullanıcılar tarafından görüntülenir. Ortak seçildiği takdirde ise seçilen ortak hesap planına bağlı olan kamu idareleri taslak olarak eklenen kayıtları görüntüler. Kullanılmak istenen bilgiler aynı kalarak taslak muhasebe kaydı eklenebilir ya da istenilen alanlar güncellenerek </a:t>
            </a:r>
            <a:r>
              <a:rPr lang="tr-TR" b="1" dirty="0"/>
              <a:t>Kaydet</a:t>
            </a:r>
            <a:r>
              <a:rPr lang="tr-TR" dirty="0"/>
              <a:t> düğmesine tıklanır.</a:t>
            </a:r>
          </a:p>
          <a:p>
            <a:pPr algn="just"/>
            <a:r>
              <a:rPr lang="tr-TR" i="1" dirty="0"/>
              <a:t>	</a:t>
            </a:r>
            <a:r>
              <a:rPr lang="tr-TR" b="1" i="1" dirty="0" smtClean="0">
                <a:solidFill>
                  <a:srgbClr val="FF0000"/>
                </a:solidFill>
              </a:rPr>
              <a:t>Eklenen </a:t>
            </a:r>
            <a:r>
              <a:rPr lang="tr-TR" b="1" i="1" dirty="0">
                <a:solidFill>
                  <a:srgbClr val="FF0000"/>
                </a:solidFill>
              </a:rPr>
              <a:t>taslak muhasebe kayıtları, ana menüde yer alan Yönetim İşlemleri / Taslak Muhasebe Kaydı </a:t>
            </a:r>
            <a:r>
              <a:rPr lang="tr-TR" b="1" i="1" dirty="0" err="1">
                <a:solidFill>
                  <a:srgbClr val="FF0000"/>
                </a:solidFill>
              </a:rPr>
              <a:t>İşlemleri'nden</a:t>
            </a:r>
            <a:r>
              <a:rPr lang="tr-TR" b="1" i="1" dirty="0">
                <a:solidFill>
                  <a:srgbClr val="FF0000"/>
                </a:solidFill>
              </a:rPr>
              <a:t> sorgulanır.</a:t>
            </a:r>
            <a:endParaRPr lang="tr-TR" b="1" dirty="0">
              <a:solidFill>
                <a:srgbClr val="FF0000"/>
              </a:solidFill>
            </a:endParaRPr>
          </a:p>
          <a:p>
            <a:pPr algn="just"/>
            <a:r>
              <a:rPr lang="tr-TR" i="1" dirty="0"/>
              <a:t>	</a:t>
            </a:r>
            <a:r>
              <a:rPr lang="tr-TR" b="1" i="1" dirty="0" smtClean="0"/>
              <a:t>Taslak </a:t>
            </a:r>
            <a:r>
              <a:rPr lang="tr-TR" b="1" i="1" dirty="0"/>
              <a:t>muhasebe kayıtları, Yönetim İşlemleri / Taslak Muhasebe Kaydı İşlemleri menüsünden de eklenebilir.</a:t>
            </a:r>
            <a:endParaRPr lang="tr-TR" b="1" dirty="0"/>
          </a:p>
          <a:p>
            <a:pPr algn="just"/>
            <a:endParaRPr lang="tr-TR" dirty="0"/>
          </a:p>
        </p:txBody>
      </p:sp>
    </p:spTree>
    <p:extLst>
      <p:ext uri="{BB962C8B-B14F-4D97-AF65-F5344CB8AC3E}">
        <p14:creationId xmlns:p14="http://schemas.microsoft.com/office/powerpoint/2010/main" val="4282233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İşlemler/Taslak Muhasebe Kaydı Kullan</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3785652"/>
          </a:xfrm>
          <a:prstGeom prst="rect">
            <a:avLst/>
          </a:prstGeom>
          <a:noFill/>
        </p:spPr>
        <p:txBody>
          <a:bodyPr wrap="square" rtlCol="0">
            <a:spAutoFit/>
          </a:bodyPr>
          <a:lstStyle/>
          <a:p>
            <a:pPr algn="just"/>
            <a:r>
              <a:rPr lang="tr-TR" sz="3000" dirty="0"/>
              <a:t>Yeni bir muhasebe kaydı oluşturmak için Ekle düğmesi kullanılacağı gibi öncesinde taslak olarak hazırlanan muhasebe kaydı da kullanılabilir. Taslak muhasebe kaydı kullanılarak bir muhasebe kaydı oluşturmak için Muhasebe Kaydı Sorgula </a:t>
            </a:r>
            <a:r>
              <a:rPr lang="tr-TR" sz="3000" dirty="0" err="1"/>
              <a:t>Ekranı'nda</a:t>
            </a:r>
            <a:r>
              <a:rPr lang="tr-TR" sz="3000" dirty="0"/>
              <a:t> İşlemler / </a:t>
            </a:r>
            <a:r>
              <a:rPr lang="tr-TR" sz="3000" b="1" dirty="0"/>
              <a:t>Taslak Muhasebe Kaydı Kullan </a:t>
            </a:r>
            <a:r>
              <a:rPr lang="tr-TR" sz="3000" dirty="0"/>
              <a:t>işlemine  tıklanır ve </a:t>
            </a:r>
            <a:r>
              <a:rPr lang="tr-TR" sz="3000" b="1" dirty="0"/>
              <a:t>Taslak Muhasebe Kaydı Seçimi Ekranı</a:t>
            </a:r>
            <a:r>
              <a:rPr lang="tr-TR" sz="3000" dirty="0"/>
              <a:t> görüntülenir.</a:t>
            </a:r>
          </a:p>
        </p:txBody>
      </p:sp>
    </p:spTree>
    <p:extLst>
      <p:ext uri="{BB962C8B-B14F-4D97-AF65-F5344CB8AC3E}">
        <p14:creationId xmlns:p14="http://schemas.microsoft.com/office/powerpoint/2010/main" val="53906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İşlemler/Taslak Muhasebe Kaydı Kullan</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636912"/>
            <a:ext cx="8607546" cy="3888432"/>
          </a:xfrm>
          <a:prstGeom prst="rect">
            <a:avLst/>
          </a:prstGeom>
        </p:spPr>
      </p:pic>
    </p:spTree>
    <p:extLst>
      <p:ext uri="{BB962C8B-B14F-4D97-AF65-F5344CB8AC3E}">
        <p14:creationId xmlns:p14="http://schemas.microsoft.com/office/powerpoint/2010/main" val="2528369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İşlemler/Taslak Muhasebe Kaydı Kullan</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636912"/>
            <a:ext cx="8607546" cy="923330"/>
          </a:xfrm>
          <a:prstGeom prst="rect">
            <a:avLst/>
          </a:prstGeom>
          <a:noFill/>
        </p:spPr>
        <p:txBody>
          <a:bodyPr wrap="square" rtlCol="0">
            <a:spAutoFit/>
          </a:bodyPr>
          <a:lstStyle/>
          <a:p>
            <a:pPr algn="just"/>
            <a:r>
              <a:rPr lang="tr-TR" dirty="0"/>
              <a:t>İlgili </a:t>
            </a:r>
            <a:r>
              <a:rPr lang="tr-TR" dirty="0" err="1"/>
              <a:t>Ekran'da</a:t>
            </a:r>
            <a:r>
              <a:rPr lang="tr-TR" dirty="0"/>
              <a:t>, daha önce oluşturulan taslak muhasebe kayıtları yer almaktadır. Kullanılmak istenen taslak kayıt seçilir ve </a:t>
            </a:r>
            <a:r>
              <a:rPr lang="tr-TR" dirty="0" smtClean="0"/>
              <a:t>      </a:t>
            </a:r>
            <a:r>
              <a:rPr lang="tr-TR" b="1" dirty="0"/>
              <a:t> </a:t>
            </a:r>
            <a:r>
              <a:rPr lang="tr-TR" b="1" dirty="0" smtClean="0"/>
              <a:t>                   </a:t>
            </a:r>
            <a:r>
              <a:rPr lang="tr-TR" dirty="0" smtClean="0"/>
              <a:t>düğmesine </a:t>
            </a:r>
            <a:r>
              <a:rPr lang="tr-TR" dirty="0"/>
              <a:t>tıklanır. Görüntülenen Muhasebe Kaydı Ekle </a:t>
            </a:r>
            <a:r>
              <a:rPr lang="tr-TR" dirty="0" err="1"/>
              <a:t>Ekranı'nda</a:t>
            </a:r>
            <a:r>
              <a:rPr lang="tr-TR" dirty="0"/>
              <a:t> hesap kodları, tutarlar ve açıklama hazır gelmektedir.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2951445"/>
            <a:ext cx="1164228" cy="275738"/>
          </a:xfrm>
          <a:prstGeom prst="rect">
            <a:avLst/>
          </a:prstGeom>
        </p:spPr>
      </p:pic>
      <p:pic>
        <p:nvPicPr>
          <p:cNvPr id="8" name="Resim 7"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20" y="3560242"/>
            <a:ext cx="8607546" cy="3181126"/>
          </a:xfrm>
          <a:prstGeom prst="rect">
            <a:avLst/>
          </a:prstGeom>
        </p:spPr>
      </p:pic>
    </p:spTree>
    <p:extLst>
      <p:ext uri="{BB962C8B-B14F-4D97-AF65-F5344CB8AC3E}">
        <p14:creationId xmlns:p14="http://schemas.microsoft.com/office/powerpoint/2010/main" val="1932520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İşlemler/Taslak Muhasebe Kaydı Kullan</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636912"/>
            <a:ext cx="8607546" cy="4031873"/>
          </a:xfrm>
          <a:prstGeom prst="rect">
            <a:avLst/>
          </a:prstGeom>
          <a:noFill/>
        </p:spPr>
        <p:txBody>
          <a:bodyPr wrap="square" rtlCol="0">
            <a:spAutoFit/>
          </a:bodyPr>
          <a:lstStyle/>
          <a:p>
            <a:pPr algn="just"/>
            <a:r>
              <a:rPr lang="tr-TR" sz="3200" b="1" dirty="0"/>
              <a:t>Harcama Birimi, Ön Muhasebe Kaydı Tarihi ve Açıklama alanları doldurulur. Ekranda Muhasebe Kaydı Detayları alanındaki Borç Tutarı, Alacak Tutarı ve Kurumsal Kod bilgilerinin doldurulmasının ardından </a:t>
            </a:r>
            <a:r>
              <a:rPr lang="tr-TR" sz="3200" b="1" dirty="0">
                <a:solidFill>
                  <a:srgbClr val="FF0000"/>
                </a:solidFill>
              </a:rPr>
              <a:t>Kaydet</a:t>
            </a:r>
            <a:r>
              <a:rPr lang="tr-TR" sz="3200" b="1" dirty="0"/>
              <a:t> düğmesine tıklanır.</a:t>
            </a:r>
          </a:p>
          <a:p>
            <a:pPr algn="just"/>
            <a:r>
              <a:rPr lang="tr-TR" sz="3200" b="1" dirty="0"/>
              <a:t> </a:t>
            </a:r>
          </a:p>
          <a:p>
            <a:pPr algn="just"/>
            <a:endParaRPr lang="tr-TR" sz="3200" b="1" dirty="0"/>
          </a:p>
        </p:txBody>
      </p:sp>
    </p:spTree>
    <p:extLst>
      <p:ext uri="{BB962C8B-B14F-4D97-AF65-F5344CB8AC3E}">
        <p14:creationId xmlns:p14="http://schemas.microsoft.com/office/powerpoint/2010/main" val="4164445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İşlemler/M.İ.F.  DÖKÜMÜ</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95537" y="2636912"/>
            <a:ext cx="8497730" cy="4031873"/>
          </a:xfrm>
          <a:prstGeom prst="rect">
            <a:avLst/>
          </a:prstGeom>
          <a:noFill/>
        </p:spPr>
        <p:txBody>
          <a:bodyPr wrap="square" rtlCol="0">
            <a:spAutoFit/>
          </a:bodyPr>
          <a:lstStyle/>
          <a:p>
            <a:pPr algn="just"/>
            <a:r>
              <a:rPr lang="tr-TR" sz="3200" dirty="0"/>
              <a:t>Ön Muhasebe Kaydı Sorgula </a:t>
            </a:r>
            <a:r>
              <a:rPr lang="tr-TR" sz="3200" dirty="0" err="1"/>
              <a:t>Ekranı'nda</a:t>
            </a:r>
            <a:r>
              <a:rPr lang="tr-TR" sz="3200" dirty="0"/>
              <a:t> </a:t>
            </a:r>
            <a:r>
              <a:rPr lang="tr-TR" sz="3200" dirty="0" err="1"/>
              <a:t>yevmiyeleşmemiş</a:t>
            </a:r>
            <a:r>
              <a:rPr lang="tr-TR" sz="3200" dirty="0"/>
              <a:t> muhasebe kayıtlarına yönelik PDF dökümü alınabilmektedir. PDF dökümü alınmak istenen kayıt seçilir ve İşlemler /</a:t>
            </a:r>
            <a:r>
              <a:rPr lang="tr-TR" sz="3200" b="1" dirty="0"/>
              <a:t> M.İ.F. Dökümü</a:t>
            </a:r>
            <a:r>
              <a:rPr lang="tr-TR" sz="3200" dirty="0"/>
              <a:t> işlemine tıklanır.</a:t>
            </a:r>
          </a:p>
          <a:p>
            <a:pPr algn="just"/>
            <a:r>
              <a:rPr lang="tr-TR" sz="3200" dirty="0"/>
              <a:t> </a:t>
            </a:r>
            <a:r>
              <a:rPr lang="tr-TR" sz="3200" i="1" dirty="0"/>
              <a:t>Ön muhasebe kayıtlarının PDF dökümü Muhasebe Kaydı Görüntüle </a:t>
            </a:r>
            <a:r>
              <a:rPr lang="tr-TR" sz="3200" i="1" dirty="0" err="1"/>
              <a:t>Ekranı'ndan</a:t>
            </a:r>
            <a:r>
              <a:rPr lang="tr-TR" sz="3200" i="1" dirty="0"/>
              <a:t> da alınabilmektedir.</a:t>
            </a:r>
            <a:endParaRPr lang="tr-TR" sz="3200" dirty="0"/>
          </a:p>
          <a:p>
            <a:pPr algn="just"/>
            <a:endParaRPr lang="tr-TR" sz="3200" dirty="0"/>
          </a:p>
        </p:txBody>
      </p:sp>
    </p:spTree>
    <p:extLst>
      <p:ext uri="{BB962C8B-B14F-4D97-AF65-F5344CB8AC3E}">
        <p14:creationId xmlns:p14="http://schemas.microsoft.com/office/powerpoint/2010/main" val="1913126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Kaydı Silme</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780928"/>
            <a:ext cx="8607545" cy="3970318"/>
          </a:xfrm>
          <a:prstGeom prst="rect">
            <a:avLst/>
          </a:prstGeom>
          <a:noFill/>
        </p:spPr>
        <p:txBody>
          <a:bodyPr wrap="square" rtlCol="0">
            <a:spAutoFit/>
          </a:bodyPr>
          <a:lstStyle/>
          <a:p>
            <a:pPr algn="just"/>
            <a:r>
              <a:rPr lang="tr-TR" dirty="0"/>
              <a:t>Ön Muhasebe Kaydı Sorgula </a:t>
            </a:r>
            <a:r>
              <a:rPr lang="tr-TR" dirty="0" err="1"/>
              <a:t>Ekranı'nda</a:t>
            </a:r>
            <a:r>
              <a:rPr lang="tr-TR" dirty="0"/>
              <a:t> yer alan bir muhasebe kaydını silmek için ilgili muhasebe kaydı seçilir ve </a:t>
            </a:r>
            <a:r>
              <a:rPr lang="tr-TR" b="1" dirty="0"/>
              <a:t> </a:t>
            </a:r>
            <a:r>
              <a:rPr lang="tr-TR" b="1" dirty="0" smtClean="0"/>
              <a:t>                       </a:t>
            </a:r>
            <a:r>
              <a:rPr lang="tr-TR" dirty="0" smtClean="0"/>
              <a:t>düğmesine </a:t>
            </a:r>
            <a:r>
              <a:rPr lang="tr-TR" dirty="0"/>
              <a:t>tıklanır.</a:t>
            </a:r>
          </a:p>
          <a:p>
            <a:pPr algn="just"/>
            <a:r>
              <a:rPr lang="tr-TR" dirty="0"/>
              <a:t>	</a:t>
            </a:r>
            <a:r>
              <a:rPr lang="tr-TR" b="1" i="1" dirty="0" smtClean="0">
                <a:solidFill>
                  <a:srgbClr val="FF0000"/>
                </a:solidFill>
              </a:rPr>
              <a:t>Sadece </a:t>
            </a:r>
            <a:r>
              <a:rPr lang="tr-TR" b="1" i="1" dirty="0">
                <a:solidFill>
                  <a:srgbClr val="FF0000"/>
                </a:solidFill>
              </a:rPr>
              <a:t>Eklenme Şekli "Manuel" olan ve </a:t>
            </a:r>
            <a:r>
              <a:rPr lang="tr-TR" b="1" i="1" dirty="0" err="1">
                <a:solidFill>
                  <a:srgbClr val="FF0000"/>
                </a:solidFill>
              </a:rPr>
              <a:t>yevmiyeleşmemiş</a:t>
            </a:r>
            <a:r>
              <a:rPr lang="tr-TR" b="1" i="1" dirty="0">
                <a:solidFill>
                  <a:srgbClr val="FF0000"/>
                </a:solidFill>
              </a:rPr>
              <a:t> muhasebe kayıtlarına yönelik silme veya güncelleme işlemi yapılabilmektedir.</a:t>
            </a:r>
            <a:endParaRPr lang="tr-TR" b="1" dirty="0">
              <a:solidFill>
                <a:srgbClr val="FF0000"/>
              </a:solidFill>
            </a:endParaRPr>
          </a:p>
          <a:p>
            <a:pPr algn="just"/>
            <a:r>
              <a:rPr lang="tr-TR" dirty="0"/>
              <a:t>	</a:t>
            </a:r>
            <a:r>
              <a:rPr lang="tr-TR" b="1" i="1" dirty="0" smtClean="0"/>
              <a:t>Eklenme </a:t>
            </a:r>
            <a:r>
              <a:rPr lang="tr-TR" b="1" i="1" dirty="0"/>
              <a:t>şekli "Otomatik" olan ön muhasebe kayıtlarının ilişkili kayıt sütununda yer alan işlemin gerçekleştiği Ödeme, Alacak, Tahsilat ve Emanet </a:t>
            </a:r>
            <a:r>
              <a:rPr lang="tr-TR" b="1" i="1" dirty="0" err="1"/>
              <a:t>İşlemleri'nde</a:t>
            </a:r>
            <a:r>
              <a:rPr lang="tr-TR" b="1" i="1" dirty="0"/>
              <a:t> iptali gerçekleştiğinde ilgili ön muhasebe kaydı Ön Muhasebe Kaydı </a:t>
            </a:r>
            <a:r>
              <a:rPr lang="tr-TR" b="1" i="1" dirty="0" err="1"/>
              <a:t>İşlemleri'nden</a:t>
            </a:r>
            <a:r>
              <a:rPr lang="tr-TR" b="1" i="1" dirty="0"/>
              <a:t> otomatik olarak silinir.</a:t>
            </a:r>
            <a:endParaRPr lang="tr-TR" b="1" dirty="0"/>
          </a:p>
          <a:p>
            <a:pPr algn="just"/>
            <a:r>
              <a:rPr lang="tr-TR" dirty="0"/>
              <a:t>	</a:t>
            </a:r>
            <a:r>
              <a:rPr lang="tr-TR" b="1" i="1" dirty="0" smtClean="0">
                <a:solidFill>
                  <a:srgbClr val="00B050"/>
                </a:solidFill>
              </a:rPr>
              <a:t>Bir </a:t>
            </a:r>
            <a:r>
              <a:rPr lang="tr-TR" b="1" i="1" dirty="0">
                <a:solidFill>
                  <a:srgbClr val="00B050"/>
                </a:solidFill>
              </a:rPr>
              <a:t>işlem sonucu otomatik oluşması beklenen muhasebe kaydında bir hata olması durumunda ilgili muhasebe kaydı Ön Muhasebe Kaydı </a:t>
            </a:r>
            <a:r>
              <a:rPr lang="tr-TR" b="1" i="1" dirty="0" err="1">
                <a:solidFill>
                  <a:srgbClr val="00B050"/>
                </a:solidFill>
              </a:rPr>
              <a:t>İşlemleri'nde</a:t>
            </a:r>
            <a:r>
              <a:rPr lang="tr-TR" b="1" i="1" dirty="0">
                <a:solidFill>
                  <a:srgbClr val="00B050"/>
                </a:solidFill>
              </a:rPr>
              <a:t> görüntülenmeyecektir. Hatalı kayda Muhasebe Kaydı Hata İşlemleri başlığından ulaşılmaktadır. İlgili kayda yönelik yapılacak işlemler Muhasebe Kaydı Hata İşlemleri başlığında detaylı bir şekilde anlatılmaktadır.</a:t>
            </a:r>
            <a:endParaRPr lang="tr-TR" b="1" dirty="0">
              <a:solidFill>
                <a:srgbClr val="00B050"/>
              </a:solidFill>
            </a:endParaRPr>
          </a:p>
          <a:p>
            <a:pPr algn="just"/>
            <a:endParaRPr lang="tr-TR"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824" y="3111452"/>
            <a:ext cx="1008112" cy="317548"/>
          </a:xfrm>
          <a:prstGeom prst="rect">
            <a:avLst/>
          </a:prstGeom>
        </p:spPr>
      </p:pic>
    </p:spTree>
    <p:extLst>
      <p:ext uri="{BB962C8B-B14F-4D97-AF65-F5344CB8AC3E}">
        <p14:creationId xmlns:p14="http://schemas.microsoft.com/office/powerpoint/2010/main" val="3224301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Fişi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0" y="2492896"/>
            <a:ext cx="8607546" cy="4524315"/>
          </a:xfrm>
          <a:prstGeom prst="rect">
            <a:avLst/>
          </a:prstGeom>
          <a:noFill/>
        </p:spPr>
        <p:txBody>
          <a:bodyPr wrap="square" rtlCol="0">
            <a:spAutoFit/>
          </a:bodyPr>
          <a:lstStyle/>
          <a:p>
            <a:pPr algn="just"/>
            <a:r>
              <a:rPr lang="tr-TR" sz="2400" dirty="0"/>
              <a:t>Sistem'de muhasebe kayıtlarına ait fişlere yönelik, fiş bazında ve muhasebe birimi fişi bazında işlemler yapılabilmektedir.</a:t>
            </a:r>
          </a:p>
          <a:p>
            <a:pPr algn="just"/>
            <a:r>
              <a:rPr lang="tr-TR" sz="2400" dirty="0"/>
              <a:t>Muhasebe Fişi İşlemlerine yönelik; muhasebe fişini görüntüleme, ters düzeltme kaydı ve düzeltme kaydı oluşturma, rapor tarihi değiştirme, MİF Dökümü alma, imzalama ve imzalı MİF Dökümü alma, Muhasebe Birimi bazında muhasebe fişi görüntüleme işlemleri yürütülmektedir.</a:t>
            </a:r>
          </a:p>
          <a:p>
            <a:pPr algn="just"/>
            <a:r>
              <a:rPr lang="tr-TR" sz="2400" dirty="0"/>
              <a:t> </a:t>
            </a:r>
            <a:r>
              <a:rPr lang="tr-TR" sz="2400" dirty="0" smtClean="0"/>
              <a:t>Bu </a:t>
            </a:r>
            <a:r>
              <a:rPr lang="tr-TR" sz="2400" dirty="0"/>
              <a:t>işlemler aşağıdaki başlıklarda anlatılmaktadır</a:t>
            </a:r>
            <a:r>
              <a:rPr lang="tr-TR" sz="2400" dirty="0" smtClean="0"/>
              <a:t>:</a:t>
            </a:r>
          </a:p>
          <a:p>
            <a:pPr algn="just"/>
            <a:r>
              <a:rPr lang="tr-TR" sz="2400" dirty="0" smtClean="0">
                <a:solidFill>
                  <a:srgbClr val="FF0000"/>
                </a:solidFill>
              </a:rPr>
              <a:t>*Toplu Muhasebe Fişi İşlemleri</a:t>
            </a:r>
            <a:endParaRPr lang="tr-TR" sz="2400" dirty="0">
              <a:solidFill>
                <a:srgbClr val="FF0000"/>
              </a:solidFill>
            </a:endParaRPr>
          </a:p>
          <a:p>
            <a:pPr algn="just"/>
            <a:r>
              <a:rPr lang="tr-TR" sz="2400" dirty="0">
                <a:solidFill>
                  <a:srgbClr val="FF0000"/>
                </a:solidFill>
              </a:rPr>
              <a:t>•</a:t>
            </a:r>
            <a:r>
              <a:rPr lang="tr-TR" sz="2400" dirty="0">
                <a:solidFill>
                  <a:srgbClr val="FF0000"/>
                </a:solidFill>
                <a:hlinkClick r:id="rId5"/>
              </a:rPr>
              <a:t>Muhasebe Fişi İşlemleri</a:t>
            </a:r>
            <a:endParaRPr lang="tr-TR" sz="2400" dirty="0">
              <a:solidFill>
                <a:srgbClr val="FF0000"/>
              </a:solidFill>
            </a:endParaRPr>
          </a:p>
          <a:p>
            <a:pPr algn="just"/>
            <a:r>
              <a:rPr lang="tr-TR" sz="2400" dirty="0">
                <a:solidFill>
                  <a:srgbClr val="FF0000"/>
                </a:solidFill>
              </a:rPr>
              <a:t>•</a:t>
            </a:r>
            <a:r>
              <a:rPr lang="tr-TR" sz="2400" dirty="0">
                <a:solidFill>
                  <a:srgbClr val="FF0000"/>
                </a:solidFill>
                <a:hlinkClick r:id="rId6"/>
              </a:rPr>
              <a:t>Muhasebe Birimi Fiş Sorgula</a:t>
            </a:r>
            <a:endParaRPr lang="tr-TR" sz="2400" dirty="0">
              <a:solidFill>
                <a:srgbClr val="FF0000"/>
              </a:solidFill>
            </a:endParaRPr>
          </a:p>
          <a:p>
            <a:pPr algn="just"/>
            <a:endParaRPr lang="tr-TR" sz="2400" dirty="0"/>
          </a:p>
        </p:txBody>
      </p:sp>
    </p:spTree>
    <p:extLst>
      <p:ext uri="{BB962C8B-B14F-4D97-AF65-F5344CB8AC3E}">
        <p14:creationId xmlns:p14="http://schemas.microsoft.com/office/powerpoint/2010/main" val="2603794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Toplu Muhasebe Fişi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1200329"/>
          </a:xfrm>
          <a:prstGeom prst="rect">
            <a:avLst/>
          </a:prstGeom>
          <a:noFill/>
        </p:spPr>
        <p:txBody>
          <a:bodyPr wrap="square" rtlCol="0">
            <a:spAutoFit/>
          </a:bodyPr>
          <a:lstStyle/>
          <a:p>
            <a:pPr algn="just"/>
            <a:r>
              <a:rPr lang="tr-TR" dirty="0"/>
              <a:t>Ön Muhasebe Kaydı </a:t>
            </a:r>
            <a:r>
              <a:rPr lang="tr-TR" dirty="0" err="1"/>
              <a:t>İşlemleri'nde</a:t>
            </a:r>
            <a:r>
              <a:rPr lang="tr-TR" dirty="0"/>
              <a:t> yer alan ve </a:t>
            </a:r>
            <a:r>
              <a:rPr lang="tr-TR" dirty="0" err="1"/>
              <a:t>yevmiyeleşen</a:t>
            </a:r>
            <a:r>
              <a:rPr lang="tr-TR" dirty="0"/>
              <a:t> muhasebe kayıtlarını görüntülemek ve istenildiği takdirde ilgili kayıtlara yönelik işlem yapmak için ana menüde yer alan</a:t>
            </a:r>
            <a:r>
              <a:rPr lang="tr-TR" b="1" dirty="0"/>
              <a:t> Muhasebe Fişi İşlemleri / </a:t>
            </a:r>
            <a:r>
              <a:rPr lang="tr-TR" b="1" dirty="0" smtClean="0"/>
              <a:t>Toplu Muhasebe </a:t>
            </a:r>
            <a:r>
              <a:rPr lang="tr-TR" b="1" dirty="0"/>
              <a:t>Fişi İşlemleri </a:t>
            </a:r>
            <a:r>
              <a:rPr lang="tr-TR" dirty="0"/>
              <a:t>seçilir. İlgili işlemin seçilmesinin ardından </a:t>
            </a:r>
            <a:r>
              <a:rPr lang="tr-TR" b="1" dirty="0" smtClean="0"/>
              <a:t>Toplu</a:t>
            </a:r>
            <a:r>
              <a:rPr lang="tr-TR" dirty="0" smtClean="0"/>
              <a:t> </a:t>
            </a:r>
            <a:r>
              <a:rPr lang="tr-TR" b="1" dirty="0" smtClean="0"/>
              <a:t>Muhasebe </a:t>
            </a:r>
            <a:r>
              <a:rPr lang="tr-TR" b="1" dirty="0"/>
              <a:t>Fişi Sorgula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795693"/>
            <a:ext cx="8607546" cy="2801659"/>
          </a:xfrm>
          <a:prstGeom prst="rect">
            <a:avLst/>
          </a:prstGeom>
        </p:spPr>
      </p:pic>
    </p:spTree>
    <p:extLst>
      <p:ext uri="{BB962C8B-B14F-4D97-AF65-F5344CB8AC3E}">
        <p14:creationId xmlns:p14="http://schemas.microsoft.com/office/powerpoint/2010/main" val="2847513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Fişi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636912"/>
            <a:ext cx="8607545" cy="1200329"/>
          </a:xfrm>
          <a:prstGeom prst="rect">
            <a:avLst/>
          </a:prstGeom>
          <a:noFill/>
        </p:spPr>
        <p:txBody>
          <a:bodyPr wrap="square" rtlCol="0">
            <a:spAutoFit/>
          </a:bodyPr>
          <a:lstStyle/>
          <a:p>
            <a:pPr algn="just"/>
            <a:r>
              <a:rPr lang="tr-TR" dirty="0"/>
              <a:t>Ön Muhasebe Kaydı </a:t>
            </a:r>
            <a:r>
              <a:rPr lang="tr-TR" dirty="0" err="1"/>
              <a:t>İşlemleri'nde</a:t>
            </a:r>
            <a:r>
              <a:rPr lang="tr-TR" dirty="0"/>
              <a:t> yer alan ve </a:t>
            </a:r>
            <a:r>
              <a:rPr lang="tr-TR" dirty="0" err="1"/>
              <a:t>yevmiyeleşen</a:t>
            </a:r>
            <a:r>
              <a:rPr lang="tr-TR" dirty="0"/>
              <a:t> muhasebe kayıtlarını görüntülemek ve istenildiği takdirde ilgili kayıtlara yönelik işlem yapmak için ana menüde yer alan</a:t>
            </a:r>
            <a:r>
              <a:rPr lang="tr-TR" b="1" dirty="0"/>
              <a:t> Muhasebe Fişi İşlemleri / Muhasebe Fişi İşlemleri </a:t>
            </a:r>
            <a:r>
              <a:rPr lang="tr-TR" dirty="0"/>
              <a:t>seçilir. İlgili işlemin seçilmesinin ardından </a:t>
            </a:r>
            <a:r>
              <a:rPr lang="tr-TR" b="1" dirty="0"/>
              <a:t>Muhasebe Fişi Sorgula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824913"/>
            <a:ext cx="8607546" cy="2916455"/>
          </a:xfrm>
          <a:prstGeom prst="rect">
            <a:avLst/>
          </a:prstGeom>
        </p:spPr>
      </p:pic>
    </p:spTree>
    <p:extLst>
      <p:ext uri="{BB962C8B-B14F-4D97-AF65-F5344CB8AC3E}">
        <p14:creationId xmlns:p14="http://schemas.microsoft.com/office/powerpoint/2010/main" val="2901808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MUHASEBE İŞLEMLERİ</a:t>
            </a:r>
            <a:br>
              <a:rPr lang="tr-TR" sz="2400" dirty="0" smtClean="0">
                <a:solidFill>
                  <a:srgbClr val="FFC000"/>
                </a:solidFill>
              </a:rPr>
            </a:br>
            <a:r>
              <a:rPr lang="tr-TR" sz="2400" dirty="0" smtClean="0">
                <a:solidFill>
                  <a:srgbClr val="FFC000"/>
                </a:solidFill>
              </a:rPr>
              <a:t>Gösterge Paneli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4"/>
            <a:ext cx="8607546" cy="4032448"/>
          </a:xfrm>
          <a:prstGeom prst="rect">
            <a:avLst/>
          </a:prstGeom>
        </p:spPr>
      </p:pic>
    </p:spTree>
    <p:extLst>
      <p:ext uri="{BB962C8B-B14F-4D97-AF65-F5344CB8AC3E}">
        <p14:creationId xmlns:p14="http://schemas.microsoft.com/office/powerpoint/2010/main" val="2065806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Fişi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636912"/>
            <a:ext cx="8607545" cy="3416320"/>
          </a:xfrm>
          <a:prstGeom prst="rect">
            <a:avLst/>
          </a:prstGeom>
          <a:noFill/>
        </p:spPr>
        <p:txBody>
          <a:bodyPr wrap="square" rtlCol="0">
            <a:spAutoFit/>
          </a:bodyPr>
          <a:lstStyle/>
          <a:p>
            <a:pPr algn="just"/>
            <a:r>
              <a:rPr lang="tr-TR" sz="2400" dirty="0"/>
              <a:t>Muhasebe Fişi Sorgula </a:t>
            </a:r>
            <a:r>
              <a:rPr lang="tr-TR" sz="2400" dirty="0" err="1"/>
              <a:t>Ekranı'nda</a:t>
            </a:r>
            <a:r>
              <a:rPr lang="tr-TR" sz="2400" dirty="0"/>
              <a:t> yer alan sorgulama alanları kullanılarak </a:t>
            </a:r>
            <a:r>
              <a:rPr lang="tr-TR" sz="2400" dirty="0" err="1"/>
              <a:t>yevmiyeleşen</a:t>
            </a:r>
            <a:r>
              <a:rPr lang="tr-TR" sz="2400" dirty="0"/>
              <a:t> bir muhasebe kaydına ulaşılır veya doğrudan Sorgula düğmesine tıklanarak tüm kayıtlara ulaşılır. Sorgulama alanlarından Mali Yıl alanı içinde bulunulan yıla göre otomatik seçili gelmektedir. </a:t>
            </a:r>
            <a:r>
              <a:rPr lang="tr-TR" sz="2400" b="1" dirty="0"/>
              <a:t>Kullanıcı geçmiş yıla ait fişleri sorgulamak isterse </a:t>
            </a:r>
            <a:r>
              <a:rPr lang="tr-TR" sz="2400" b="1" dirty="0">
                <a:solidFill>
                  <a:srgbClr val="FF0000"/>
                </a:solidFill>
              </a:rPr>
              <a:t>Mali Yıl alanından ilgili yılı seçmelidir. </a:t>
            </a:r>
            <a:r>
              <a:rPr lang="tr-TR" sz="2400" dirty="0"/>
              <a:t>Sorgulanan muhasebe fişinin detayını görüntülemek için Sonuçlar tablosunda yer alan </a:t>
            </a:r>
            <a:r>
              <a:rPr lang="tr-TR" sz="2400" b="1" dirty="0"/>
              <a:t>Defter Yevmiye No</a:t>
            </a:r>
            <a:r>
              <a:rPr lang="tr-TR" sz="2400" dirty="0"/>
              <a:t> sütunundaki bağlantı tıklanır ve</a:t>
            </a:r>
            <a:r>
              <a:rPr lang="tr-TR" sz="2400" b="1" dirty="0"/>
              <a:t> Muhasebe Fişi Görüntüle Ekranı</a:t>
            </a:r>
            <a:r>
              <a:rPr lang="tr-TR" sz="2400" dirty="0"/>
              <a:t> görüntülenir.</a:t>
            </a:r>
          </a:p>
        </p:txBody>
      </p:sp>
    </p:spTree>
    <p:extLst>
      <p:ext uri="{BB962C8B-B14F-4D97-AF65-F5344CB8AC3E}">
        <p14:creationId xmlns:p14="http://schemas.microsoft.com/office/powerpoint/2010/main" val="31038137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Fişi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5"/>
            <a:ext cx="8607546" cy="4176464"/>
          </a:xfrm>
          <a:prstGeom prst="rect">
            <a:avLst/>
          </a:prstGeom>
        </p:spPr>
      </p:pic>
    </p:spTree>
    <p:extLst>
      <p:ext uri="{BB962C8B-B14F-4D97-AF65-F5344CB8AC3E}">
        <p14:creationId xmlns:p14="http://schemas.microsoft.com/office/powerpoint/2010/main" val="1061079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Fişi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20888"/>
            <a:ext cx="8607545" cy="4801314"/>
          </a:xfrm>
          <a:prstGeom prst="rect">
            <a:avLst/>
          </a:prstGeom>
          <a:noFill/>
        </p:spPr>
        <p:txBody>
          <a:bodyPr wrap="square" rtlCol="0">
            <a:spAutoFit/>
          </a:bodyPr>
          <a:lstStyle/>
          <a:p>
            <a:pPr algn="just"/>
            <a:r>
              <a:rPr lang="tr-TR" dirty="0"/>
              <a:t>Ön Muhasebe Kaydı </a:t>
            </a:r>
            <a:r>
              <a:rPr lang="tr-TR" dirty="0" err="1"/>
              <a:t>İşlemleri'nde</a:t>
            </a:r>
            <a:r>
              <a:rPr lang="tr-TR" dirty="0"/>
              <a:t> birden fazla İşlem Tipi aynı olan muhasebe kayıtları </a:t>
            </a:r>
            <a:r>
              <a:rPr lang="tr-TR" dirty="0" err="1"/>
              <a:t>yevmiyeleştirildiğinde</a:t>
            </a:r>
            <a:r>
              <a:rPr lang="tr-TR" dirty="0"/>
              <a:t>, ilgili muhasebe fişinin detay bilgisi  Muhasebe Fişi Görüntüle </a:t>
            </a:r>
            <a:r>
              <a:rPr lang="tr-TR" dirty="0" err="1"/>
              <a:t>Ekranı'nda</a:t>
            </a:r>
            <a:r>
              <a:rPr lang="tr-TR" dirty="0"/>
              <a:t> yer alan örnek gibi görüntülenmektedir. </a:t>
            </a:r>
            <a:r>
              <a:rPr lang="tr-TR" dirty="0" err="1"/>
              <a:t>Ekran'da</a:t>
            </a:r>
            <a:r>
              <a:rPr lang="tr-TR" dirty="0"/>
              <a:t> muhasebe fişi hesap kodunun ön muhasebe kaydına ve ilişkili kayıt bilgisine ulaşmak için İlişkili Kayıt Bilgileri alanındaki bağlantılar tıklanır. Muhasebe fişinin bilgileri incelendikten sonra Kapat düğmesine tıklanır.</a:t>
            </a:r>
          </a:p>
          <a:p>
            <a:pPr algn="just"/>
            <a:r>
              <a:rPr lang="tr-TR" dirty="0"/>
              <a:t>	</a:t>
            </a:r>
            <a:r>
              <a:rPr lang="tr-TR" dirty="0" err="1" smtClean="0">
                <a:solidFill>
                  <a:srgbClr val="FF0000"/>
                </a:solidFill>
              </a:rPr>
              <a:t>Yevmiyeleşen</a:t>
            </a:r>
            <a:r>
              <a:rPr lang="tr-TR" dirty="0" smtClean="0">
                <a:solidFill>
                  <a:srgbClr val="FF0000"/>
                </a:solidFill>
              </a:rPr>
              <a:t> </a:t>
            </a:r>
            <a:r>
              <a:rPr lang="tr-TR" dirty="0">
                <a:solidFill>
                  <a:srgbClr val="FF0000"/>
                </a:solidFill>
              </a:rPr>
              <a:t>ve eklenme şekli </a:t>
            </a:r>
            <a:r>
              <a:rPr lang="tr-TR" b="1" dirty="0"/>
              <a:t>Manuel</a:t>
            </a:r>
            <a:r>
              <a:rPr lang="tr-TR" dirty="0">
                <a:solidFill>
                  <a:srgbClr val="FF0000"/>
                </a:solidFill>
              </a:rPr>
              <a:t> olan muhasebe kayıtlarında bir hata olması durumunda ilgili kayda yönelik ters düzeltme veya düzeltme kaydı oluşturulabilir. Ancak, eklenme şekli </a:t>
            </a:r>
            <a:r>
              <a:rPr lang="tr-TR" b="1" dirty="0"/>
              <a:t>Otomatik</a:t>
            </a:r>
            <a:r>
              <a:rPr lang="tr-TR" dirty="0">
                <a:solidFill>
                  <a:srgbClr val="FF0000"/>
                </a:solidFill>
              </a:rPr>
              <a:t> olan ve </a:t>
            </a:r>
            <a:r>
              <a:rPr lang="tr-TR" dirty="0" err="1">
                <a:solidFill>
                  <a:srgbClr val="FF0000"/>
                </a:solidFill>
              </a:rPr>
              <a:t>yevmiyeleşen</a:t>
            </a:r>
            <a:r>
              <a:rPr lang="tr-TR" dirty="0">
                <a:solidFill>
                  <a:srgbClr val="FF0000"/>
                </a:solidFill>
              </a:rPr>
              <a:t> bir muhasebe kaydına yönelik ters düzeltme veya düzeltme kaydı oluşturulamaz. Bu gibi durumlarda ilgili işlemin gerçekleştiği yerde </a:t>
            </a:r>
            <a:r>
              <a:rPr lang="tr-TR" b="1" dirty="0"/>
              <a:t>(Ödeme, Alacak, Tahsilat ve Emanet İşlemleri) </a:t>
            </a:r>
            <a:r>
              <a:rPr lang="tr-TR" dirty="0">
                <a:solidFill>
                  <a:srgbClr val="FF0000"/>
                </a:solidFill>
              </a:rPr>
              <a:t>yapılan işlemin iptal edilmesi ya da düzeltilmesi gerekmektedir. </a:t>
            </a:r>
            <a:r>
              <a:rPr lang="tr-TR" dirty="0"/>
              <a:t>Böylece yapılan düzeltme işlemi Ön Muhasebe Kaydı </a:t>
            </a:r>
            <a:r>
              <a:rPr lang="tr-TR" dirty="0" err="1"/>
              <a:t>İşlemleri'ne</a:t>
            </a:r>
            <a:r>
              <a:rPr lang="tr-TR" dirty="0"/>
              <a:t> otomatik işlem tipinde gelir. </a:t>
            </a:r>
            <a:r>
              <a:rPr lang="tr-TR" b="1" dirty="0"/>
              <a:t>Örneğin, Tahsilat </a:t>
            </a:r>
            <a:r>
              <a:rPr lang="tr-TR" b="1" dirty="0" err="1"/>
              <a:t>İşlemleri'nde</a:t>
            </a:r>
            <a:r>
              <a:rPr lang="tr-TR" b="1" dirty="0"/>
              <a:t> 100 TL tutarında yapılan tahsilat kaydının muhasebe kaydı </a:t>
            </a:r>
            <a:r>
              <a:rPr lang="tr-TR" b="1" dirty="0" err="1"/>
              <a:t>yevmiyeleştirildiğinde</a:t>
            </a:r>
            <a:r>
              <a:rPr lang="tr-TR" b="1" dirty="0"/>
              <a:t> iptali Tahsilat </a:t>
            </a:r>
            <a:r>
              <a:rPr lang="tr-TR" b="1" dirty="0" err="1"/>
              <a:t>İşlemleri'nde</a:t>
            </a:r>
            <a:r>
              <a:rPr lang="tr-TR" b="1" dirty="0"/>
              <a:t> gerçekleşir ve yapılan iptal işlemi Ön Muhasebe </a:t>
            </a:r>
            <a:r>
              <a:rPr lang="tr-TR" b="1" dirty="0" err="1"/>
              <a:t>İşlemleri'ne</a:t>
            </a:r>
            <a:r>
              <a:rPr lang="tr-TR" b="1" dirty="0"/>
              <a:t> otomatik muhasebe kaydı olarak düşer.</a:t>
            </a:r>
          </a:p>
          <a:p>
            <a:pPr algn="just"/>
            <a:endParaRPr lang="tr-TR" dirty="0"/>
          </a:p>
        </p:txBody>
      </p:sp>
    </p:spTree>
    <p:extLst>
      <p:ext uri="{BB962C8B-B14F-4D97-AF65-F5344CB8AC3E}">
        <p14:creationId xmlns:p14="http://schemas.microsoft.com/office/powerpoint/2010/main" val="1353052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Ters Düzeltme  Kaydı Oluşturma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95537" y="2420888"/>
            <a:ext cx="8497730" cy="923330"/>
          </a:xfrm>
          <a:prstGeom prst="rect">
            <a:avLst/>
          </a:prstGeom>
          <a:noFill/>
        </p:spPr>
        <p:txBody>
          <a:bodyPr wrap="square" rtlCol="0">
            <a:spAutoFit/>
          </a:bodyPr>
          <a:lstStyle/>
          <a:p>
            <a:pPr algn="just"/>
            <a:r>
              <a:rPr lang="tr-TR" dirty="0"/>
              <a:t>Muhasebe Fişi Sorgula </a:t>
            </a:r>
            <a:r>
              <a:rPr lang="tr-TR" dirty="0" err="1"/>
              <a:t>Ekranı'nda</a:t>
            </a:r>
            <a:r>
              <a:rPr lang="tr-TR" dirty="0"/>
              <a:t> ters düzeltme kaydı oluşturulacak manuel muhasebe fişi seçilir, </a:t>
            </a:r>
            <a:r>
              <a:rPr lang="tr-TR" b="1" dirty="0"/>
              <a:t> </a:t>
            </a:r>
            <a:r>
              <a:rPr lang="tr-TR" b="1" dirty="0" smtClean="0"/>
              <a:t>                                            </a:t>
            </a:r>
            <a:r>
              <a:rPr lang="tr-TR" dirty="0" smtClean="0"/>
              <a:t>düğmesine </a:t>
            </a:r>
            <a:r>
              <a:rPr lang="tr-TR" dirty="0"/>
              <a:t>tıklanır ve </a:t>
            </a:r>
            <a:r>
              <a:rPr lang="tr-TR" b="1" dirty="0"/>
              <a:t>Ters Düzeltme İşlemi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1133" y="2636912"/>
            <a:ext cx="2526932" cy="359957"/>
          </a:xfrm>
          <a:prstGeom prst="rect">
            <a:avLst/>
          </a:prstGeom>
        </p:spPr>
      </p:pic>
      <p:pic>
        <p:nvPicPr>
          <p:cNvPr id="8" name="Resim 7"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20" y="3317951"/>
            <a:ext cx="8607546" cy="3540050"/>
          </a:xfrm>
          <a:prstGeom prst="rect">
            <a:avLst/>
          </a:prstGeom>
        </p:spPr>
      </p:pic>
    </p:spTree>
    <p:extLst>
      <p:ext uri="{BB962C8B-B14F-4D97-AF65-F5344CB8AC3E}">
        <p14:creationId xmlns:p14="http://schemas.microsoft.com/office/powerpoint/2010/main" val="33240286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Ters Düzeltme  Kaydı Oluşturma</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1" y="2420888"/>
            <a:ext cx="8607545" cy="3970318"/>
          </a:xfrm>
          <a:prstGeom prst="rect">
            <a:avLst/>
          </a:prstGeom>
          <a:noFill/>
        </p:spPr>
        <p:txBody>
          <a:bodyPr wrap="square" rtlCol="0">
            <a:spAutoFit/>
          </a:bodyPr>
          <a:lstStyle/>
          <a:p>
            <a:pPr algn="just"/>
            <a:r>
              <a:rPr lang="tr-TR" sz="2800" dirty="0"/>
              <a:t>Düzeltilen fiş bilgisi ilgili ekranın üst kısmında yer almaktadır. Düzeltilen fişteki hesap kodlarına ait Borç Tutarı ve Alacak Tutarı bilgileri ekranın alt kısmında ters çalışmış şekilde görüntülenmektedir. Hesap kodlarında veya tutarlarında gerekli düzenleme yapıldıktan ve Açıklama alanına düzeltme kaydının neden yapıldığına yönelik bir açıklama bilgisi girildikten sonra </a:t>
            </a:r>
            <a:r>
              <a:rPr lang="tr-TR" sz="2800" b="1" dirty="0"/>
              <a:t>Kaydet</a:t>
            </a:r>
            <a:r>
              <a:rPr lang="tr-TR" sz="2800" dirty="0"/>
              <a:t> düğmesine tıklanır. Sistem, kaydedilen ters düzeltme kayıtlarına yönelik ön muhasebe havuzuna bir kayıt atar.</a:t>
            </a:r>
          </a:p>
        </p:txBody>
      </p:sp>
    </p:spTree>
    <p:extLst>
      <p:ext uri="{BB962C8B-B14F-4D97-AF65-F5344CB8AC3E}">
        <p14:creationId xmlns:p14="http://schemas.microsoft.com/office/powerpoint/2010/main" val="29204929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Düzeltme Kaydı Oluşturma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5" cy="923330"/>
          </a:xfrm>
          <a:prstGeom prst="rect">
            <a:avLst/>
          </a:prstGeom>
          <a:noFill/>
        </p:spPr>
        <p:txBody>
          <a:bodyPr wrap="square" rtlCol="0">
            <a:spAutoFit/>
          </a:bodyPr>
          <a:lstStyle/>
          <a:p>
            <a:pPr algn="just"/>
            <a:r>
              <a:rPr lang="tr-TR" dirty="0" err="1"/>
              <a:t>Yevmiyeleşen</a:t>
            </a:r>
            <a:r>
              <a:rPr lang="tr-TR" dirty="0"/>
              <a:t> manuel muhasebe kaydındaki hata Ters Düzeltme Kaydı Oluştur düğmesinin yanı sıra </a:t>
            </a:r>
            <a:r>
              <a:rPr lang="tr-TR" dirty="0" smtClean="0"/>
              <a:t>                                                       </a:t>
            </a:r>
            <a:r>
              <a:rPr lang="tr-TR" b="1" dirty="0"/>
              <a:t> </a:t>
            </a:r>
            <a:r>
              <a:rPr lang="tr-TR" dirty="0"/>
              <a:t>düğmesi kullanılarak da düzeltilebilir. İlgili düğmeye tıklandığında</a:t>
            </a:r>
            <a:r>
              <a:rPr lang="tr-TR" b="1" dirty="0"/>
              <a:t> Düzeltme Kaydı İşlemi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2830718"/>
            <a:ext cx="2520280" cy="310249"/>
          </a:xfrm>
          <a:prstGeom prst="rect">
            <a:avLst/>
          </a:prstGeom>
        </p:spPr>
      </p:pic>
      <p:pic>
        <p:nvPicPr>
          <p:cNvPr id="8" name="Resim 7"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041" y="3416227"/>
            <a:ext cx="8607545" cy="3253134"/>
          </a:xfrm>
          <a:prstGeom prst="rect">
            <a:avLst/>
          </a:prstGeom>
        </p:spPr>
      </p:pic>
    </p:spTree>
    <p:extLst>
      <p:ext uri="{BB962C8B-B14F-4D97-AF65-F5344CB8AC3E}">
        <p14:creationId xmlns:p14="http://schemas.microsoft.com/office/powerpoint/2010/main" val="785327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Düzeltme Kaydı Oluşturma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4493538"/>
          </a:xfrm>
          <a:prstGeom prst="rect">
            <a:avLst/>
          </a:prstGeom>
          <a:noFill/>
        </p:spPr>
        <p:txBody>
          <a:bodyPr wrap="square" rtlCol="0">
            <a:spAutoFit/>
          </a:bodyPr>
          <a:lstStyle/>
          <a:p>
            <a:pPr algn="just"/>
            <a:r>
              <a:rPr lang="tr-TR" sz="2200" b="1" dirty="0"/>
              <a:t>Ters düzeltme kaydından farklı olarak Muhasebe Kaydı Ekle alanına elle hesap kodu ve tutar bilgilerinin eklenmesi gerekmektedir. Gerekli eklemeler yapıldıktan sonra Kaydet düğmesine tıklanarak işlem tamamlanır.</a:t>
            </a:r>
          </a:p>
          <a:p>
            <a:pPr algn="just"/>
            <a:r>
              <a:rPr lang="tr-TR" sz="2200" i="1" dirty="0"/>
              <a:t> </a:t>
            </a:r>
            <a:r>
              <a:rPr lang="tr-TR" sz="2200" b="1" i="1" dirty="0">
                <a:solidFill>
                  <a:srgbClr val="FF0000"/>
                </a:solidFill>
              </a:rPr>
              <a:t>Ters düzeltme veya düzeltme kaydı işlemi ile oluşturulan yeni muhasebe kaydına ana menüde yer alan Ön Muhasebe Kaydı </a:t>
            </a:r>
            <a:r>
              <a:rPr lang="tr-TR" sz="2200" b="1" i="1" dirty="0" err="1">
                <a:solidFill>
                  <a:srgbClr val="FF0000"/>
                </a:solidFill>
              </a:rPr>
              <a:t>İşlemleri'nden</a:t>
            </a:r>
            <a:r>
              <a:rPr lang="tr-TR" sz="2200" b="1" i="1" dirty="0">
                <a:solidFill>
                  <a:srgbClr val="FF0000"/>
                </a:solidFill>
              </a:rPr>
              <a:t> ulaşılır.</a:t>
            </a:r>
            <a:endParaRPr lang="tr-TR" sz="2200" b="1" dirty="0">
              <a:solidFill>
                <a:srgbClr val="FF0000"/>
              </a:solidFill>
            </a:endParaRPr>
          </a:p>
          <a:p>
            <a:pPr algn="just"/>
            <a:r>
              <a:rPr lang="tr-TR" sz="2200" b="1" i="1" dirty="0"/>
              <a:t>	</a:t>
            </a:r>
            <a:r>
              <a:rPr lang="tr-TR" sz="2200" b="1" i="1" dirty="0" smtClean="0"/>
              <a:t>Ters </a:t>
            </a:r>
            <a:r>
              <a:rPr lang="tr-TR" sz="2200" b="1" i="1" dirty="0"/>
              <a:t>düzeltme veya düzeltme kaydı işlemi ile oluşturulan ve Ön Muhasebe Kaydı İşlemleri aracılığıyla </a:t>
            </a:r>
            <a:r>
              <a:rPr lang="tr-TR" sz="2200" b="1" i="1" dirty="0" err="1"/>
              <a:t>yevmiyeleştirilen</a:t>
            </a:r>
            <a:r>
              <a:rPr lang="tr-TR" sz="2200" b="1" i="1" dirty="0"/>
              <a:t> fiş, Muhasebe Fişi İşlemleri </a:t>
            </a:r>
            <a:r>
              <a:rPr lang="tr-TR" sz="2200" b="1" i="1" dirty="0" err="1"/>
              <a:t>Ekranı'nda</a:t>
            </a:r>
            <a:r>
              <a:rPr lang="tr-TR" sz="2200" b="1" i="1" dirty="0"/>
              <a:t> görüntülenir. İlgili fişin detaylarına girildiğinde fişin ilişkili olduğu ön muhasebe kaydına, Ön Muhasebe Kaydı sütunundaki bağlantıya tıklanarak ulaşılır. Ulaşılan detay ekranında ise hangi fişe yönelik düzeltme girildiği bilgisi görüntülenir.</a:t>
            </a:r>
            <a:endParaRPr lang="tr-TR" sz="2200" b="1" dirty="0"/>
          </a:p>
          <a:p>
            <a:pPr algn="just"/>
            <a:endParaRPr lang="tr-TR" sz="2200" dirty="0"/>
          </a:p>
        </p:txBody>
      </p:sp>
    </p:spTree>
    <p:extLst>
      <p:ext uri="{BB962C8B-B14F-4D97-AF65-F5344CB8AC3E}">
        <p14:creationId xmlns:p14="http://schemas.microsoft.com/office/powerpoint/2010/main" val="11529318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Rapor Tarihi Değiştirme</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3970318"/>
          </a:xfrm>
          <a:prstGeom prst="rect">
            <a:avLst/>
          </a:prstGeom>
          <a:noFill/>
        </p:spPr>
        <p:txBody>
          <a:bodyPr wrap="square" rtlCol="0">
            <a:spAutoFit/>
          </a:bodyPr>
          <a:lstStyle/>
          <a:p>
            <a:pPr algn="just"/>
            <a:r>
              <a:rPr lang="tr-TR" sz="2800" dirty="0"/>
              <a:t>Muhasebe fişlerine yönelik alınan bazı raporlarda raporlama tarihi yer almaktadır. Raporlarda ele alınacağı tarihin fiş tarihinden farklı olması gereken durumlar olabilmektedir. Bu gibi durumlar için rapor tarihi değiştirilebilir. Rapor tarihini değiştirmek için Muhasebe Fişi Sorgula </a:t>
            </a:r>
            <a:r>
              <a:rPr lang="tr-TR" sz="2800" dirty="0" err="1"/>
              <a:t>Ekranı'nda</a:t>
            </a:r>
            <a:r>
              <a:rPr lang="tr-TR" sz="2800" dirty="0"/>
              <a:t> sorgulanan muhasebe kaydı seçilir, </a:t>
            </a:r>
            <a:r>
              <a:rPr lang="tr-TR" sz="2800" b="1" dirty="0"/>
              <a:t> </a:t>
            </a:r>
            <a:r>
              <a:rPr lang="tr-TR" sz="2800" b="1" dirty="0" smtClean="0"/>
              <a:t>                                 </a:t>
            </a:r>
            <a:r>
              <a:rPr lang="tr-TR" sz="2800" dirty="0" smtClean="0"/>
              <a:t>düğmesine </a:t>
            </a:r>
            <a:r>
              <a:rPr lang="tr-TR" sz="2800" dirty="0"/>
              <a:t>tıklanır ve </a:t>
            </a:r>
            <a:r>
              <a:rPr lang="tr-TR" sz="2800" b="1" dirty="0"/>
              <a:t>Muhasebe Fişi</a:t>
            </a:r>
            <a:r>
              <a:rPr lang="tr-TR" sz="2800" dirty="0"/>
              <a:t> </a:t>
            </a:r>
            <a:r>
              <a:rPr lang="tr-TR" sz="2800" b="1" dirty="0"/>
              <a:t>Rapor Tarihi Değiştirme Onayı Penceresi</a:t>
            </a:r>
            <a:r>
              <a:rPr lang="tr-TR" sz="2800" dirty="0"/>
              <a:t> açılır.</a:t>
            </a:r>
          </a:p>
        </p:txBody>
      </p:sp>
      <p:pic>
        <p:nvPicPr>
          <p:cNvPr id="8" name="Resim 7"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4962" y="5157192"/>
            <a:ext cx="4265190" cy="419527"/>
          </a:xfrm>
          <a:prstGeom prst="rect">
            <a:avLst/>
          </a:prstGeom>
        </p:spPr>
      </p:pic>
    </p:spTree>
    <p:extLst>
      <p:ext uri="{BB962C8B-B14F-4D97-AF65-F5344CB8AC3E}">
        <p14:creationId xmlns:p14="http://schemas.microsoft.com/office/powerpoint/2010/main" val="13157849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Rapor Tarihi Değiştirme</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4"/>
            <a:ext cx="8607546" cy="4104456"/>
          </a:xfrm>
          <a:prstGeom prst="rect">
            <a:avLst/>
          </a:prstGeom>
        </p:spPr>
      </p:pic>
    </p:spTree>
    <p:extLst>
      <p:ext uri="{BB962C8B-B14F-4D97-AF65-F5344CB8AC3E}">
        <p14:creationId xmlns:p14="http://schemas.microsoft.com/office/powerpoint/2010/main" val="25870268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Rapor Tarihi Değiştirme</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4524315"/>
          </a:xfrm>
          <a:prstGeom prst="rect">
            <a:avLst/>
          </a:prstGeom>
          <a:noFill/>
        </p:spPr>
        <p:txBody>
          <a:bodyPr wrap="square" rtlCol="0">
            <a:spAutoFit/>
          </a:bodyPr>
          <a:lstStyle/>
          <a:p>
            <a:pPr algn="just"/>
            <a:r>
              <a:rPr lang="tr-TR" sz="3200" dirty="0"/>
              <a:t>Muhasebe Fişi Rapor Tarihi Değiştirme Onayı </a:t>
            </a:r>
            <a:r>
              <a:rPr lang="tr-TR" sz="3200" dirty="0" err="1"/>
              <a:t>Penceresi'nde</a:t>
            </a:r>
            <a:r>
              <a:rPr lang="tr-TR" sz="3200" dirty="0"/>
              <a:t> ilgili muhasebe fişinin istenen rapor tarihi </a:t>
            </a:r>
            <a:r>
              <a:rPr lang="tr-TR" sz="3200" b="1" dirty="0"/>
              <a:t>Rapor Tarihi</a:t>
            </a:r>
            <a:r>
              <a:rPr lang="tr-TR" sz="3200" dirty="0"/>
              <a:t> alanından seçilir. Rapor tarihinin değişiklik açıklaması ilgili alana girilir ve </a:t>
            </a:r>
            <a:r>
              <a:rPr lang="tr-TR" sz="3200" b="1" dirty="0"/>
              <a:t> </a:t>
            </a:r>
            <a:r>
              <a:rPr lang="tr-TR" sz="3200" b="1" dirty="0" smtClean="0"/>
              <a:t>                                  </a:t>
            </a:r>
            <a:r>
              <a:rPr lang="tr-TR" sz="3200" dirty="0" smtClean="0"/>
              <a:t>düğmesine </a:t>
            </a:r>
            <a:r>
              <a:rPr lang="tr-TR" sz="3200" dirty="0"/>
              <a:t>tıklanır.</a:t>
            </a:r>
          </a:p>
          <a:p>
            <a:pPr algn="just"/>
            <a:r>
              <a:rPr lang="tr-TR" sz="3200" dirty="0"/>
              <a:t>	</a:t>
            </a:r>
            <a:r>
              <a:rPr lang="tr-TR" sz="3200" b="1" i="1" dirty="0" smtClean="0">
                <a:solidFill>
                  <a:srgbClr val="FF0000"/>
                </a:solidFill>
              </a:rPr>
              <a:t>Bir </a:t>
            </a:r>
            <a:r>
              <a:rPr lang="tr-TR" sz="3200" b="1" i="1" dirty="0">
                <a:solidFill>
                  <a:srgbClr val="FF0000"/>
                </a:solidFill>
              </a:rPr>
              <a:t>önceki ayda raporlanması istenen fişlerin tamamı ayın 8'ini geçmeden raporlanabilmektedir.</a:t>
            </a:r>
            <a:endParaRPr lang="tr-TR" sz="3200" b="1" dirty="0">
              <a:solidFill>
                <a:srgbClr val="FF0000"/>
              </a:solidFill>
            </a:endParaRPr>
          </a:p>
          <a:p>
            <a:pPr algn="just"/>
            <a:endParaRPr lang="tr-TR" sz="32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341" y="4508832"/>
            <a:ext cx="2943587" cy="392623"/>
          </a:xfrm>
          <a:prstGeom prst="rect">
            <a:avLst/>
          </a:prstGeom>
        </p:spPr>
      </p:pic>
    </p:spTree>
    <p:extLst>
      <p:ext uri="{BB962C8B-B14F-4D97-AF65-F5344CB8AC3E}">
        <p14:creationId xmlns:p14="http://schemas.microsoft.com/office/powerpoint/2010/main" val="1790129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MUHASEBE İŞLEMLERİ</a:t>
            </a:r>
            <a:br>
              <a:rPr lang="tr-TR" sz="2400" dirty="0" smtClean="0">
                <a:solidFill>
                  <a:srgbClr val="FFC000"/>
                </a:solidFill>
              </a:rPr>
            </a:br>
            <a:r>
              <a:rPr lang="tr-TR" sz="2400" dirty="0" smtClean="0">
                <a:solidFill>
                  <a:srgbClr val="FFC000"/>
                </a:solidFill>
              </a:rPr>
              <a:t>Muhasebe Kaydı Hata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1477328"/>
          </a:xfrm>
          <a:prstGeom prst="rect">
            <a:avLst/>
          </a:prstGeom>
          <a:noFill/>
        </p:spPr>
        <p:txBody>
          <a:bodyPr wrap="square" rtlCol="0">
            <a:spAutoFit/>
          </a:bodyPr>
          <a:lstStyle/>
          <a:p>
            <a:pPr algn="just"/>
            <a:r>
              <a:rPr lang="tr-TR" dirty="0"/>
              <a:t>Sistem, farklı servislerin birbiriyle iletişim kurması üzerine kuruludur. Bir serviste başlatılan işlem bir başka serviste tamamlanabilmektedir. Servisler arası muhasebe kaydı oluşturma iletişiminde bir sorun olduğunda ilgili soruna yönelik hata kaydı oluşmaktadır. İlgili hata kayıtlarına yönelik işlem yapmak için </a:t>
            </a:r>
            <a:r>
              <a:rPr lang="tr-TR" b="1" dirty="0"/>
              <a:t>Muhasebe Kaydı Hata İşlemleri</a:t>
            </a:r>
            <a:r>
              <a:rPr lang="tr-TR" dirty="0"/>
              <a:t> seçilir ve </a:t>
            </a:r>
            <a:r>
              <a:rPr lang="tr-TR" b="1" dirty="0"/>
              <a:t>Muhasebe Kaydı Hata Sorgula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873560"/>
            <a:ext cx="8607546" cy="2944678"/>
          </a:xfrm>
          <a:prstGeom prst="rect">
            <a:avLst/>
          </a:prstGeom>
        </p:spPr>
      </p:pic>
    </p:spTree>
    <p:extLst>
      <p:ext uri="{BB962C8B-B14F-4D97-AF65-F5344CB8AC3E}">
        <p14:creationId xmlns:p14="http://schemas.microsoft.com/office/powerpoint/2010/main" val="2873014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İşlemler/M.İ.F.  DÖKÜMÜ</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6" cy="4524315"/>
          </a:xfrm>
          <a:prstGeom prst="rect">
            <a:avLst/>
          </a:prstGeom>
          <a:noFill/>
        </p:spPr>
        <p:txBody>
          <a:bodyPr wrap="square" rtlCol="0">
            <a:spAutoFit/>
          </a:bodyPr>
          <a:lstStyle/>
          <a:p>
            <a:pPr algn="just"/>
            <a:r>
              <a:rPr lang="tr-TR" sz="3200" dirty="0"/>
              <a:t>Muhasebe Fişi Sorgula </a:t>
            </a:r>
            <a:r>
              <a:rPr lang="tr-TR" sz="3200" dirty="0" err="1"/>
              <a:t>Ekranı'nda</a:t>
            </a:r>
            <a:r>
              <a:rPr lang="tr-TR" sz="3200" dirty="0"/>
              <a:t> </a:t>
            </a:r>
            <a:r>
              <a:rPr lang="tr-TR" sz="3200" dirty="0" err="1"/>
              <a:t>yevmiyeleşmiş</a:t>
            </a:r>
            <a:r>
              <a:rPr lang="tr-TR" sz="3200" dirty="0"/>
              <a:t> muhasebe kayıtlarına yönelik PDF dökümü alınabilmektedir. PDF dökümü alınmak istenen kayıt seçilir ve </a:t>
            </a:r>
            <a:r>
              <a:rPr lang="tr-TR" sz="3200" dirty="0" smtClean="0"/>
              <a:t>                 </a:t>
            </a:r>
            <a:r>
              <a:rPr lang="tr-TR" sz="3200" b="1" dirty="0"/>
              <a:t> </a:t>
            </a:r>
            <a:r>
              <a:rPr lang="tr-TR" sz="3200" dirty="0"/>
              <a:t>düğmesinden </a:t>
            </a:r>
            <a:r>
              <a:rPr lang="tr-TR" sz="3200" b="1" dirty="0"/>
              <a:t>M.İ.F. Dökümü</a:t>
            </a:r>
            <a:r>
              <a:rPr lang="tr-TR" sz="3200" dirty="0"/>
              <a:t> tıklanır.</a:t>
            </a:r>
          </a:p>
          <a:p>
            <a:pPr algn="just"/>
            <a:r>
              <a:rPr lang="tr-TR" sz="3200" dirty="0"/>
              <a:t>	</a:t>
            </a:r>
            <a:r>
              <a:rPr lang="tr-TR" sz="3200" b="1" i="1" dirty="0" smtClean="0">
                <a:solidFill>
                  <a:srgbClr val="FF0000"/>
                </a:solidFill>
              </a:rPr>
              <a:t>Muhasebe </a:t>
            </a:r>
            <a:r>
              <a:rPr lang="tr-TR" sz="3200" b="1" i="1" dirty="0">
                <a:solidFill>
                  <a:srgbClr val="FF0000"/>
                </a:solidFill>
              </a:rPr>
              <a:t>fişlerinin PDF dökümü Muhasebe Fişi Görüntüle </a:t>
            </a:r>
            <a:r>
              <a:rPr lang="tr-TR" sz="3200" b="1" i="1" dirty="0" err="1">
                <a:solidFill>
                  <a:srgbClr val="FF0000"/>
                </a:solidFill>
              </a:rPr>
              <a:t>Ekranı'ndan</a:t>
            </a:r>
            <a:r>
              <a:rPr lang="tr-TR" sz="3200" b="1" i="1" dirty="0">
                <a:solidFill>
                  <a:srgbClr val="FF0000"/>
                </a:solidFill>
              </a:rPr>
              <a:t> da alınabilmektedir.</a:t>
            </a:r>
            <a:endParaRPr lang="tr-TR" sz="3200" b="1" dirty="0">
              <a:solidFill>
                <a:srgbClr val="FF0000"/>
              </a:solidFill>
            </a:endParaRPr>
          </a:p>
          <a:p>
            <a:pPr algn="just"/>
            <a:r>
              <a:rPr lang="tr-TR" sz="3200" dirty="0"/>
              <a:t> </a:t>
            </a:r>
          </a:p>
          <a:p>
            <a:pPr algn="just"/>
            <a:endParaRPr lang="tr-TR" sz="32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832" y="4005064"/>
            <a:ext cx="2304256" cy="432048"/>
          </a:xfrm>
          <a:prstGeom prst="rect">
            <a:avLst/>
          </a:prstGeom>
        </p:spPr>
      </p:pic>
    </p:spTree>
    <p:extLst>
      <p:ext uri="{BB962C8B-B14F-4D97-AF65-F5344CB8AC3E}">
        <p14:creationId xmlns:p14="http://schemas.microsoft.com/office/powerpoint/2010/main" val="20720228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İşlemler/M.İ.F.  İMZALAMA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4031873"/>
          </a:xfrm>
          <a:prstGeom prst="rect">
            <a:avLst/>
          </a:prstGeom>
          <a:noFill/>
        </p:spPr>
        <p:txBody>
          <a:bodyPr wrap="square" rtlCol="0">
            <a:spAutoFit/>
          </a:bodyPr>
          <a:lstStyle/>
          <a:p>
            <a:r>
              <a:rPr lang="tr-TR" sz="3200" dirty="0"/>
              <a:t>Muhasebe Fişi Sorgula </a:t>
            </a:r>
            <a:r>
              <a:rPr lang="tr-TR" sz="3200" dirty="0" err="1"/>
              <a:t>Ekranı'nda</a:t>
            </a:r>
            <a:r>
              <a:rPr lang="tr-TR" sz="3200" dirty="0"/>
              <a:t> </a:t>
            </a:r>
            <a:r>
              <a:rPr lang="tr-TR" sz="3200" dirty="0" err="1"/>
              <a:t>yevmiyeleşmiş</a:t>
            </a:r>
            <a:r>
              <a:rPr lang="tr-TR" sz="3200" dirty="0"/>
              <a:t> muhasebe kayıtları </a:t>
            </a:r>
            <a:r>
              <a:rPr lang="tr-TR" sz="3200" b="1" dirty="0"/>
              <a:t>Elektronik İmza (e-imza)</a:t>
            </a:r>
            <a:r>
              <a:rPr lang="tr-TR" sz="3200" dirty="0"/>
              <a:t> ile yetkili kullanıcı tarafından imzalanabilmektedir. İmzalanmak istenen muhasebe kaydı seçilir ve İşlemler /</a:t>
            </a:r>
            <a:r>
              <a:rPr lang="tr-TR" sz="3200" b="1" dirty="0"/>
              <a:t> M.İ.F. İmzala</a:t>
            </a:r>
            <a:r>
              <a:rPr lang="tr-TR" sz="3200" dirty="0"/>
              <a:t> işlemine tıklanır. İlgili işleme tıklandıktan sonra e-imza işleminin başladığına yönelik </a:t>
            </a:r>
            <a:r>
              <a:rPr lang="tr-TR" sz="3200" b="1" dirty="0"/>
              <a:t>Elektronik İmza İşlemi Bilgilendirme Penceresi </a:t>
            </a:r>
            <a:r>
              <a:rPr lang="tr-TR" sz="3200" dirty="0"/>
              <a:t>açılır.</a:t>
            </a:r>
          </a:p>
        </p:txBody>
      </p:sp>
    </p:spTree>
    <p:extLst>
      <p:ext uri="{BB962C8B-B14F-4D97-AF65-F5344CB8AC3E}">
        <p14:creationId xmlns:p14="http://schemas.microsoft.com/office/powerpoint/2010/main" val="921618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İşlemler/M.İ.F.  İMZALAMA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636912"/>
            <a:ext cx="8607545" cy="2486372"/>
          </a:xfrm>
          <a:prstGeom prst="rect">
            <a:avLst/>
          </a:prstGeom>
        </p:spPr>
      </p:pic>
      <p:sp>
        <p:nvSpPr>
          <p:cNvPr id="7" name="Metin kutusu 6"/>
          <p:cNvSpPr txBox="1"/>
          <p:nvPr/>
        </p:nvSpPr>
        <p:spPr>
          <a:xfrm>
            <a:off x="395536" y="5445224"/>
            <a:ext cx="8497729" cy="1200329"/>
          </a:xfrm>
          <a:prstGeom prst="rect">
            <a:avLst/>
          </a:prstGeom>
          <a:noFill/>
        </p:spPr>
        <p:txBody>
          <a:bodyPr wrap="square" rtlCol="0">
            <a:spAutoFit/>
          </a:bodyPr>
          <a:lstStyle/>
          <a:p>
            <a:pPr algn="just"/>
            <a:r>
              <a:rPr lang="tr-TR" sz="2400" dirty="0" err="1"/>
              <a:t>Pencere'de</a:t>
            </a:r>
            <a:r>
              <a:rPr lang="tr-TR" sz="2400" dirty="0"/>
              <a:t> e-imza işlemine yönelik gerçekleştirilmesi gereken adımlar yer almaktadır. M.İ.F. dökümü indirilip imzalandıktan sonra </a:t>
            </a:r>
            <a:r>
              <a:rPr lang="tr-TR" sz="2400" b="1" dirty="0"/>
              <a:t> </a:t>
            </a:r>
            <a:r>
              <a:rPr lang="tr-TR" sz="2400" b="1" dirty="0" smtClean="0"/>
              <a:t>                                  </a:t>
            </a:r>
            <a:r>
              <a:rPr lang="tr-TR" sz="2400" dirty="0" smtClean="0"/>
              <a:t>düğmesine </a:t>
            </a:r>
            <a:r>
              <a:rPr lang="tr-TR" sz="2400" dirty="0"/>
              <a:t>tıklanır.</a:t>
            </a:r>
          </a:p>
        </p:txBody>
      </p:sp>
      <p:pic>
        <p:nvPicPr>
          <p:cNvPr id="8" name="Resim 7"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6303" y="6237312"/>
            <a:ext cx="2073569" cy="414781"/>
          </a:xfrm>
          <a:prstGeom prst="rect">
            <a:avLst/>
          </a:prstGeom>
        </p:spPr>
      </p:pic>
    </p:spTree>
    <p:extLst>
      <p:ext uri="{BB962C8B-B14F-4D97-AF65-F5344CB8AC3E}">
        <p14:creationId xmlns:p14="http://schemas.microsoft.com/office/powerpoint/2010/main" val="6303207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İşlemler/İMZALI M.İ.F. DÖKÜLMESİ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6" cy="3416320"/>
          </a:xfrm>
          <a:prstGeom prst="rect">
            <a:avLst/>
          </a:prstGeom>
          <a:noFill/>
        </p:spPr>
        <p:txBody>
          <a:bodyPr wrap="square" rtlCol="0">
            <a:spAutoFit/>
          </a:bodyPr>
          <a:lstStyle/>
          <a:p>
            <a:pPr algn="just"/>
            <a:r>
              <a:rPr lang="tr-TR" sz="3600" dirty="0"/>
              <a:t>Muhasebe Fişi Sorgula </a:t>
            </a:r>
            <a:r>
              <a:rPr lang="tr-TR" sz="3600" dirty="0" err="1"/>
              <a:t>Ekranı'nda</a:t>
            </a:r>
            <a:r>
              <a:rPr lang="tr-TR" sz="3600" dirty="0"/>
              <a:t> e-imza ile imzalanan muhasebe kayıtlarına yönelik PDF dökümü alınabilmektedir. PDF dökümü alınmak istenen e-imzalı muhasebe kaydı seçilir ve İşlemler /</a:t>
            </a:r>
            <a:r>
              <a:rPr lang="tr-TR" sz="3600" b="1" dirty="0"/>
              <a:t> İmzalı M.İ.F. Dökümü</a:t>
            </a:r>
            <a:r>
              <a:rPr lang="tr-TR" sz="3600" dirty="0"/>
              <a:t> işlemine tıklanır.</a:t>
            </a:r>
          </a:p>
        </p:txBody>
      </p:sp>
    </p:spTree>
    <p:extLst>
      <p:ext uri="{BB962C8B-B14F-4D97-AF65-F5344CB8AC3E}">
        <p14:creationId xmlns:p14="http://schemas.microsoft.com/office/powerpoint/2010/main" val="36562552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İşlemler/İMZALI M.İ.F. DÖKÜLMESİ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29563"/>
            <a:ext cx="8607546" cy="4139797"/>
          </a:xfrm>
          <a:prstGeom prst="rect">
            <a:avLst/>
          </a:prstGeom>
        </p:spPr>
      </p:pic>
      <p:sp>
        <p:nvSpPr>
          <p:cNvPr id="7" name="Oval 6"/>
          <p:cNvSpPr/>
          <p:nvPr/>
        </p:nvSpPr>
        <p:spPr>
          <a:xfrm>
            <a:off x="7875641" y="3717032"/>
            <a:ext cx="1160855" cy="1800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719423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İşlemler/M.İ.F.  DÖKÜMÜ</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1988840"/>
            <a:ext cx="8607546" cy="4460157"/>
          </a:xfrm>
          <a:prstGeom prst="rect">
            <a:avLst/>
          </a:prstGeom>
        </p:spPr>
      </p:pic>
    </p:spTree>
    <p:extLst>
      <p:ext uri="{BB962C8B-B14F-4D97-AF65-F5344CB8AC3E}">
        <p14:creationId xmlns:p14="http://schemas.microsoft.com/office/powerpoint/2010/main" val="32939055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Birimi Fiş Sorgulama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636912"/>
            <a:ext cx="8607546" cy="1200329"/>
          </a:xfrm>
          <a:prstGeom prst="rect">
            <a:avLst/>
          </a:prstGeom>
          <a:noFill/>
        </p:spPr>
        <p:txBody>
          <a:bodyPr wrap="square" rtlCol="0">
            <a:spAutoFit/>
          </a:bodyPr>
          <a:lstStyle/>
          <a:p>
            <a:pPr algn="just"/>
            <a:r>
              <a:rPr lang="tr-TR" dirty="0"/>
              <a:t>Oturum bilgisinde seçilen defterden bağımsız olarak muhasebe biriminin sorumlu olduğu tüm defterlere ait </a:t>
            </a:r>
            <a:r>
              <a:rPr lang="tr-TR" dirty="0" err="1"/>
              <a:t>yevmiyeleşmiş</a:t>
            </a:r>
            <a:r>
              <a:rPr lang="tr-TR" dirty="0"/>
              <a:t> fişler tek ekrandan sorgulanabilmektedir. Bunun için ana menüde yer alan </a:t>
            </a:r>
            <a:r>
              <a:rPr lang="tr-TR" b="1" dirty="0"/>
              <a:t>Muhasebe Fişi İşlemleri / Muhasebe Birimi Fiş Sorgula</a:t>
            </a:r>
            <a:r>
              <a:rPr lang="tr-TR" dirty="0"/>
              <a:t> seçilir ve </a:t>
            </a:r>
            <a:r>
              <a:rPr lang="tr-TR" b="1" dirty="0"/>
              <a:t>Muhasebe Fişi Sorgula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56" y="4001864"/>
            <a:ext cx="8612110" cy="2856136"/>
          </a:xfrm>
          <a:prstGeom prst="rect">
            <a:avLst/>
          </a:prstGeom>
        </p:spPr>
      </p:pic>
    </p:spTree>
    <p:extLst>
      <p:ext uri="{BB962C8B-B14F-4D97-AF65-F5344CB8AC3E}">
        <p14:creationId xmlns:p14="http://schemas.microsoft.com/office/powerpoint/2010/main" val="36103282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Birimi Fiş Sorgulama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95537" y="2564904"/>
            <a:ext cx="8497729" cy="4401205"/>
          </a:xfrm>
          <a:prstGeom prst="rect">
            <a:avLst/>
          </a:prstGeom>
          <a:noFill/>
        </p:spPr>
        <p:txBody>
          <a:bodyPr wrap="square" rtlCol="0">
            <a:spAutoFit/>
          </a:bodyPr>
          <a:lstStyle/>
          <a:p>
            <a:pPr algn="just"/>
            <a:r>
              <a:rPr lang="tr-TR" sz="2800" dirty="0"/>
              <a:t>Muhasebe Fişi Sorgula </a:t>
            </a:r>
            <a:r>
              <a:rPr lang="tr-TR" sz="2800" dirty="0" err="1"/>
              <a:t>Ekranı'nda</a:t>
            </a:r>
            <a:r>
              <a:rPr lang="tr-TR" sz="2800" dirty="0"/>
              <a:t> sorgulama alanları kullanılarak istenilen fişe ulaşılır. Örneğin, Sorgulama alanlarında yer alan </a:t>
            </a:r>
            <a:r>
              <a:rPr lang="tr-TR" sz="2800" b="1" dirty="0"/>
              <a:t>Defter</a:t>
            </a:r>
            <a:r>
              <a:rPr lang="tr-TR" sz="2800" dirty="0"/>
              <a:t> alanı kullanılarak oturum bilgisinden bağımsız olarak sorumlu olunan diğer defterdeki fişler de sorgulanabilir. Ayrıca doğrudan sorgula düğmesine tıklayarak sorumlu olunan tüm defterlere ait tüm muhasebe fişlerine ulaşılır. Sorgulanan fişin detay bilgisine ulaşmak için Sonuçlar tablosunda yer alan </a:t>
            </a:r>
            <a:r>
              <a:rPr lang="tr-TR" sz="2800" b="1" dirty="0"/>
              <a:t>Defter Yevmiye No</a:t>
            </a:r>
            <a:r>
              <a:rPr lang="tr-TR" sz="2800" dirty="0"/>
              <a:t> sütunundaki bağlantı tıklanır.</a:t>
            </a:r>
          </a:p>
        </p:txBody>
      </p:sp>
    </p:spTree>
    <p:extLst>
      <p:ext uri="{BB962C8B-B14F-4D97-AF65-F5344CB8AC3E}">
        <p14:creationId xmlns:p14="http://schemas.microsoft.com/office/powerpoint/2010/main" val="33225236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Birimi Fiş Sorgulama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6" cy="4154984"/>
          </a:xfrm>
          <a:prstGeom prst="rect">
            <a:avLst/>
          </a:prstGeom>
          <a:noFill/>
        </p:spPr>
        <p:txBody>
          <a:bodyPr wrap="square" rtlCol="0">
            <a:spAutoFit/>
          </a:bodyPr>
          <a:lstStyle/>
          <a:p>
            <a:pPr algn="just"/>
            <a:r>
              <a:rPr lang="tr-TR" sz="2400" dirty="0"/>
              <a:t>Muhasebe Fişi Sorgula </a:t>
            </a:r>
            <a:r>
              <a:rPr lang="tr-TR" sz="2400" dirty="0" err="1"/>
              <a:t>Ekranı'nda</a:t>
            </a:r>
            <a:r>
              <a:rPr lang="tr-TR" sz="2400" dirty="0"/>
              <a:t> yer alan sorgulama alanları kullanılarak muhasebe fişlerinin Excel formatında raporu alınabilmektedir. Raporu almak için Raporla düğmesine tıklanır.</a:t>
            </a:r>
          </a:p>
          <a:p>
            <a:pPr algn="just"/>
            <a:r>
              <a:rPr lang="tr-TR" sz="2400" i="1" dirty="0"/>
              <a:t>	</a:t>
            </a:r>
            <a:r>
              <a:rPr lang="tr-TR" sz="2400" b="1" i="1" dirty="0" smtClean="0">
                <a:solidFill>
                  <a:srgbClr val="FF0000"/>
                </a:solidFill>
              </a:rPr>
              <a:t>Muhasebe </a:t>
            </a:r>
            <a:r>
              <a:rPr lang="tr-TR" sz="2400" b="1" i="1" dirty="0">
                <a:solidFill>
                  <a:srgbClr val="FF0000"/>
                </a:solidFill>
              </a:rPr>
              <a:t>Fişi Sorgula Ekranı sadece sorgulama amaçlı kullanılır. Sorgulanan muhasebe fişleri Muhasebe Birimi Yevmiye No alanına göre sıralanır.</a:t>
            </a:r>
            <a:endParaRPr lang="tr-TR" sz="2400" b="1" dirty="0">
              <a:solidFill>
                <a:srgbClr val="FF0000"/>
              </a:solidFill>
            </a:endParaRPr>
          </a:p>
          <a:p>
            <a:pPr algn="just"/>
            <a:r>
              <a:rPr lang="tr-TR" sz="2400" i="1" dirty="0"/>
              <a:t>	</a:t>
            </a:r>
            <a:r>
              <a:rPr lang="tr-TR" sz="2400" b="1" i="1" dirty="0" smtClean="0"/>
              <a:t>Muhasebe </a:t>
            </a:r>
            <a:r>
              <a:rPr lang="tr-TR" sz="2400" b="1" i="1" dirty="0"/>
              <a:t>Fişi Sorgula </a:t>
            </a:r>
            <a:r>
              <a:rPr lang="tr-TR" sz="2400" b="1" i="1" dirty="0" err="1"/>
              <a:t>Ekranı'nda</a:t>
            </a:r>
            <a:r>
              <a:rPr lang="tr-TR" sz="2400" b="1" i="1" dirty="0"/>
              <a:t> sorgulama alanlarından Mali Yıl alanı içinde bulunulan yıla göre seçili gelmektedir. Kullanıcı mali yıl dışında geçmiş yıllara yönelik sorgulama yapmak isterse Mali Yıl alanından ilgili yılı seçmelidir.</a:t>
            </a:r>
            <a:endParaRPr lang="tr-TR" sz="2400" b="1" dirty="0"/>
          </a:p>
          <a:p>
            <a:pPr algn="just"/>
            <a:endParaRPr lang="tr-TR" sz="2400" dirty="0"/>
          </a:p>
        </p:txBody>
      </p:sp>
    </p:spTree>
    <p:extLst>
      <p:ext uri="{BB962C8B-B14F-4D97-AF65-F5344CB8AC3E}">
        <p14:creationId xmlns:p14="http://schemas.microsoft.com/office/powerpoint/2010/main" val="28647617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Hesap Planı ve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970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Hata </a:t>
            </a:r>
            <a:r>
              <a:rPr lang="tr-TR" sz="2400" dirty="0" smtClean="0">
                <a:solidFill>
                  <a:srgbClr val="FFC000"/>
                </a:solidFill>
              </a:rPr>
              <a:t>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95537" y="2780928"/>
            <a:ext cx="8497730" cy="3539430"/>
          </a:xfrm>
          <a:prstGeom prst="rect">
            <a:avLst/>
          </a:prstGeom>
          <a:noFill/>
        </p:spPr>
        <p:txBody>
          <a:bodyPr wrap="square" rtlCol="0">
            <a:spAutoFit/>
          </a:bodyPr>
          <a:lstStyle/>
          <a:p>
            <a:pPr algn="just"/>
            <a:r>
              <a:rPr lang="tr-TR" sz="2800" dirty="0"/>
              <a:t>Muhasebe Kaydı Hata Sorgula </a:t>
            </a:r>
            <a:r>
              <a:rPr lang="tr-TR" sz="2800" dirty="0" err="1"/>
              <a:t>Ekranı'nda</a:t>
            </a:r>
            <a:r>
              <a:rPr lang="tr-TR" sz="2800" dirty="0"/>
              <a:t> yer alan sorgulama alanları kullanılarak oluşan hata kayıtları sorgulanabilir. Sorgulanan muhasebe hata kayıtlarının EXCEL formatında raporunu almak için </a:t>
            </a:r>
            <a:r>
              <a:rPr lang="tr-TR" sz="2800" dirty="0" smtClean="0"/>
              <a:t>          </a:t>
            </a:r>
          </a:p>
          <a:p>
            <a:pPr algn="just"/>
            <a:r>
              <a:rPr lang="tr-TR" sz="2800" dirty="0" smtClean="0"/>
              <a:t>düğmesine </a:t>
            </a:r>
            <a:r>
              <a:rPr lang="tr-TR" sz="2800" dirty="0"/>
              <a:t>tıklanır.</a:t>
            </a:r>
          </a:p>
          <a:p>
            <a:pPr algn="just"/>
            <a:r>
              <a:rPr lang="tr-TR" sz="2800" dirty="0"/>
              <a:t>	</a:t>
            </a:r>
            <a:r>
              <a:rPr lang="tr-TR" sz="2800" b="1" i="1" dirty="0" smtClean="0">
                <a:solidFill>
                  <a:srgbClr val="FF0000"/>
                </a:solidFill>
              </a:rPr>
              <a:t>EXCEL </a:t>
            </a:r>
            <a:r>
              <a:rPr lang="tr-TR" sz="2800" b="1" i="1" dirty="0">
                <a:solidFill>
                  <a:srgbClr val="FF0000"/>
                </a:solidFill>
              </a:rPr>
              <a:t>raporunun alındığı Raporla düğmesi diğer menülerde de yer almaktadır.</a:t>
            </a:r>
            <a:endParaRPr lang="tr-TR" sz="2800" b="1" dirty="0">
              <a:solidFill>
                <a:srgbClr val="FF0000"/>
              </a:solidFill>
            </a:endParaRPr>
          </a:p>
          <a:p>
            <a:pPr algn="just"/>
            <a:endParaRPr lang="tr-TR" sz="2800" dirty="0"/>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4221088"/>
            <a:ext cx="2232248" cy="407235"/>
          </a:xfrm>
          <a:prstGeom prst="rect">
            <a:avLst/>
          </a:prstGeom>
        </p:spPr>
      </p:pic>
    </p:spTree>
    <p:extLst>
      <p:ext uri="{BB962C8B-B14F-4D97-AF65-F5344CB8AC3E}">
        <p14:creationId xmlns:p14="http://schemas.microsoft.com/office/powerpoint/2010/main" val="33190101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Hesap Planı ve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708920"/>
            <a:ext cx="8678768" cy="4524315"/>
          </a:xfrm>
          <a:prstGeom prst="rect">
            <a:avLst/>
          </a:prstGeom>
          <a:noFill/>
        </p:spPr>
        <p:txBody>
          <a:bodyPr wrap="square" rtlCol="0">
            <a:spAutoFit/>
          </a:bodyPr>
          <a:lstStyle/>
          <a:p>
            <a:r>
              <a:rPr lang="tr-TR" sz="2400" dirty="0"/>
              <a:t>Sistem'de muhasebe işlemleri kapsamında kullanılan hesaplara yönelik hesap planı işlemleri yapılabilmektedir.</a:t>
            </a:r>
          </a:p>
          <a:p>
            <a:r>
              <a:rPr lang="tr-TR" sz="2400" dirty="0"/>
              <a:t>Hesap Planı ve Kodu İşlemlerine yönelik işlemler aşağıdaki gibidir;</a:t>
            </a:r>
          </a:p>
          <a:p>
            <a:r>
              <a:rPr lang="tr-TR" sz="2400" dirty="0"/>
              <a:t> </a:t>
            </a:r>
            <a:endParaRPr lang="tr-TR" sz="2400" dirty="0">
              <a:solidFill>
                <a:srgbClr val="FF0000"/>
              </a:solidFill>
            </a:endParaRPr>
          </a:p>
          <a:p>
            <a:r>
              <a:rPr lang="tr-TR" sz="2400" dirty="0">
                <a:solidFill>
                  <a:srgbClr val="FF0000"/>
                </a:solidFill>
              </a:rPr>
              <a:t>•</a:t>
            </a:r>
            <a:r>
              <a:rPr lang="tr-TR" sz="2400" dirty="0">
                <a:solidFill>
                  <a:srgbClr val="FF0000"/>
                </a:solidFill>
                <a:hlinkClick r:id="rId5"/>
              </a:rPr>
              <a:t>Çerçeve Hesap Kodu İşlemleri</a:t>
            </a:r>
            <a:endParaRPr lang="tr-TR" sz="2400" dirty="0">
              <a:solidFill>
                <a:srgbClr val="FF0000"/>
              </a:solidFill>
            </a:endParaRPr>
          </a:p>
          <a:p>
            <a:r>
              <a:rPr lang="tr-TR" sz="2400" dirty="0">
                <a:solidFill>
                  <a:srgbClr val="FF0000"/>
                </a:solidFill>
              </a:rPr>
              <a:t>•</a:t>
            </a:r>
            <a:r>
              <a:rPr lang="tr-TR" sz="2400" dirty="0">
                <a:solidFill>
                  <a:srgbClr val="FF0000"/>
                </a:solidFill>
                <a:hlinkClick r:id="rId6"/>
              </a:rPr>
              <a:t>Ortak Hesap Kodu İşlemleri</a:t>
            </a:r>
            <a:endParaRPr lang="tr-TR" sz="2400" dirty="0">
              <a:solidFill>
                <a:srgbClr val="FF0000"/>
              </a:solidFill>
            </a:endParaRPr>
          </a:p>
          <a:p>
            <a:r>
              <a:rPr lang="tr-TR" sz="2400" dirty="0">
                <a:solidFill>
                  <a:srgbClr val="FF0000"/>
                </a:solidFill>
              </a:rPr>
              <a:t>•</a:t>
            </a:r>
            <a:r>
              <a:rPr lang="tr-TR" sz="2400" dirty="0">
                <a:solidFill>
                  <a:srgbClr val="FF0000"/>
                </a:solidFill>
                <a:hlinkClick r:id="rId7"/>
              </a:rPr>
              <a:t>Ortak Hesap Planı İşlemleri</a:t>
            </a:r>
            <a:endParaRPr lang="tr-TR" sz="2400" dirty="0">
              <a:solidFill>
                <a:srgbClr val="FF0000"/>
              </a:solidFill>
            </a:endParaRPr>
          </a:p>
          <a:p>
            <a:r>
              <a:rPr lang="tr-TR" sz="2400" dirty="0">
                <a:solidFill>
                  <a:srgbClr val="FF0000"/>
                </a:solidFill>
              </a:rPr>
              <a:t>•</a:t>
            </a:r>
            <a:r>
              <a:rPr lang="tr-TR" sz="2400" dirty="0">
                <a:solidFill>
                  <a:srgbClr val="FF0000"/>
                </a:solidFill>
                <a:hlinkClick r:id="rId8"/>
              </a:rPr>
              <a:t>Defter İşlemleri</a:t>
            </a:r>
            <a:endParaRPr lang="tr-TR" sz="2400" dirty="0">
              <a:solidFill>
                <a:srgbClr val="FF0000"/>
              </a:solidFill>
            </a:endParaRPr>
          </a:p>
          <a:p>
            <a:r>
              <a:rPr lang="tr-TR" sz="2400" dirty="0">
                <a:solidFill>
                  <a:srgbClr val="FF0000"/>
                </a:solidFill>
              </a:rPr>
              <a:t>•</a:t>
            </a:r>
            <a:r>
              <a:rPr lang="tr-TR" sz="2400" dirty="0">
                <a:solidFill>
                  <a:srgbClr val="FF0000"/>
                </a:solidFill>
                <a:hlinkClick r:id="rId9"/>
              </a:rPr>
              <a:t>Defter Hesap Kodu İşlemleri</a:t>
            </a:r>
            <a:endParaRPr lang="tr-TR" sz="2400" dirty="0">
              <a:solidFill>
                <a:srgbClr val="FF0000"/>
              </a:solidFill>
            </a:endParaRPr>
          </a:p>
          <a:p>
            <a:r>
              <a:rPr lang="tr-TR" sz="2400" dirty="0"/>
              <a:t> </a:t>
            </a:r>
          </a:p>
          <a:p>
            <a:r>
              <a:rPr lang="tr-TR" sz="2400" dirty="0"/>
              <a:t>Bu işlemler devam eden başlıklarda anlatılmıştır.</a:t>
            </a:r>
          </a:p>
          <a:p>
            <a:endParaRPr lang="tr-TR" sz="2400" dirty="0"/>
          </a:p>
        </p:txBody>
      </p:sp>
    </p:spTree>
    <p:extLst>
      <p:ext uri="{BB962C8B-B14F-4D97-AF65-F5344CB8AC3E}">
        <p14:creationId xmlns:p14="http://schemas.microsoft.com/office/powerpoint/2010/main" val="23402466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Çerçeve Hesap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3539430"/>
          </a:xfrm>
          <a:prstGeom prst="rect">
            <a:avLst/>
          </a:prstGeom>
          <a:noFill/>
        </p:spPr>
        <p:txBody>
          <a:bodyPr wrap="square" rtlCol="0">
            <a:spAutoFit/>
          </a:bodyPr>
          <a:lstStyle/>
          <a:p>
            <a:pPr algn="just"/>
            <a:r>
              <a:rPr lang="tr-TR" sz="3200" dirty="0"/>
              <a:t>Çerçeve hesap kodu, </a:t>
            </a:r>
            <a:r>
              <a:rPr lang="tr-TR" sz="3200" b="1" dirty="0">
                <a:solidFill>
                  <a:srgbClr val="FF0000"/>
                </a:solidFill>
              </a:rPr>
              <a:t>genel yönetim muhasebe yönetmeliğiyle</a:t>
            </a:r>
            <a:r>
              <a:rPr lang="tr-TR" sz="3200" dirty="0"/>
              <a:t> belirlenmektedir. Sistem üzerinde çerçeve hesap kodlarına yönelik sorgulama yapmak için ana menüde yer alan </a:t>
            </a:r>
            <a:r>
              <a:rPr lang="tr-TR" sz="3200" b="1" dirty="0"/>
              <a:t>Hesap Planı ve Kodu İşlemleri / Çerçeve Hesap Kodu İşlemleri</a:t>
            </a:r>
            <a:r>
              <a:rPr lang="tr-TR" sz="3200" dirty="0"/>
              <a:t> seçilir ve </a:t>
            </a:r>
            <a:r>
              <a:rPr lang="tr-TR" sz="3200" b="1" dirty="0"/>
              <a:t>Çerçeve Hesap Kodu Sorgula Ekranı </a:t>
            </a:r>
            <a:r>
              <a:rPr lang="tr-TR" sz="3200" dirty="0"/>
              <a:t>görüntülenir.</a:t>
            </a:r>
          </a:p>
        </p:txBody>
      </p:sp>
    </p:spTree>
    <p:extLst>
      <p:ext uri="{BB962C8B-B14F-4D97-AF65-F5344CB8AC3E}">
        <p14:creationId xmlns:p14="http://schemas.microsoft.com/office/powerpoint/2010/main" val="40621285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Çerçeve Hesap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708920"/>
            <a:ext cx="8607546" cy="3534269"/>
          </a:xfrm>
          <a:prstGeom prst="rect">
            <a:avLst/>
          </a:prstGeom>
        </p:spPr>
      </p:pic>
    </p:spTree>
    <p:extLst>
      <p:ext uri="{BB962C8B-B14F-4D97-AF65-F5344CB8AC3E}">
        <p14:creationId xmlns:p14="http://schemas.microsoft.com/office/powerpoint/2010/main" val="21602426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Çerçeve Hesap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4093428"/>
          </a:xfrm>
          <a:prstGeom prst="rect">
            <a:avLst/>
          </a:prstGeom>
          <a:noFill/>
        </p:spPr>
        <p:txBody>
          <a:bodyPr wrap="square" rtlCol="0">
            <a:spAutoFit/>
          </a:bodyPr>
          <a:lstStyle/>
          <a:p>
            <a:pPr algn="just"/>
            <a:r>
              <a:rPr lang="tr-TR" sz="2600" dirty="0">
                <a:solidFill>
                  <a:srgbClr val="FF0000"/>
                </a:solidFill>
              </a:rPr>
              <a:t>Çerçeve hesap kodları, ortak hesap planı ve kamu idaresi hesap planlarında kullanılır. </a:t>
            </a:r>
            <a:r>
              <a:rPr lang="tr-TR" sz="2600" dirty="0"/>
              <a:t>Burada tanımlanan çerçeve hesap kodları referans olarak tanımlanır. Çerçeve hesap planlarına tanımlanan kodlar, ortak hesap planında ve kamu idaresi hesap planlarında işlem yaparken buradan tanımlı olan bilgiler ile gelir. Sistem'de kayıtlı çerçeve hesap kodlarına ulaşmak için Çerçeve Hesap Kodu Sorgula </a:t>
            </a:r>
            <a:r>
              <a:rPr lang="tr-TR" sz="2600" dirty="0" err="1"/>
              <a:t>Ekranı'nda</a:t>
            </a:r>
            <a:r>
              <a:rPr lang="tr-TR" sz="2600" dirty="0"/>
              <a:t> yer alan sorgulama alanları kullanılarak sorgulama yapılabilir veya doğrudan Sorgula düğmesine tıklanarak tüm çerçeve hesap kodlarına ulaşılır.</a:t>
            </a:r>
          </a:p>
        </p:txBody>
      </p:sp>
    </p:spTree>
    <p:extLst>
      <p:ext uri="{BB962C8B-B14F-4D97-AF65-F5344CB8AC3E}">
        <p14:creationId xmlns:p14="http://schemas.microsoft.com/office/powerpoint/2010/main" val="28215618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Çerçeve Hesap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636912"/>
            <a:ext cx="8607546" cy="2880320"/>
          </a:xfrm>
          <a:prstGeom prst="rect">
            <a:avLst/>
          </a:prstGeom>
        </p:spPr>
      </p:pic>
      <p:sp>
        <p:nvSpPr>
          <p:cNvPr id="8" name="Metin kutusu 7"/>
          <p:cNvSpPr txBox="1"/>
          <p:nvPr/>
        </p:nvSpPr>
        <p:spPr>
          <a:xfrm>
            <a:off x="285720" y="5733256"/>
            <a:ext cx="8665577" cy="461665"/>
          </a:xfrm>
          <a:prstGeom prst="rect">
            <a:avLst/>
          </a:prstGeom>
          <a:noFill/>
        </p:spPr>
        <p:txBody>
          <a:bodyPr wrap="none" rtlCol="0">
            <a:spAutoFit/>
          </a:bodyPr>
          <a:lstStyle/>
          <a:p>
            <a:r>
              <a:rPr lang="tr-TR" sz="2400" b="1" i="1" dirty="0">
                <a:solidFill>
                  <a:srgbClr val="FF0000"/>
                </a:solidFill>
              </a:rPr>
              <a:t>Çerçeve hesap kodları Merkez kullanıcı tarafından eklenir ve silinir.</a:t>
            </a:r>
            <a:endParaRPr lang="tr-TR" sz="2400" b="1" dirty="0">
              <a:solidFill>
                <a:srgbClr val="FF0000"/>
              </a:solidFill>
            </a:endParaRPr>
          </a:p>
        </p:txBody>
      </p:sp>
    </p:spTree>
    <p:extLst>
      <p:ext uri="{BB962C8B-B14F-4D97-AF65-F5344CB8AC3E}">
        <p14:creationId xmlns:p14="http://schemas.microsoft.com/office/powerpoint/2010/main" val="35377653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Ortak Hesap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4031873"/>
          </a:xfrm>
          <a:prstGeom prst="rect">
            <a:avLst/>
          </a:prstGeom>
          <a:noFill/>
        </p:spPr>
        <p:txBody>
          <a:bodyPr wrap="square" rtlCol="0">
            <a:spAutoFit/>
          </a:bodyPr>
          <a:lstStyle/>
          <a:p>
            <a:pPr algn="just"/>
            <a:r>
              <a:rPr lang="tr-TR" sz="3200" b="1" dirty="0">
                <a:solidFill>
                  <a:srgbClr val="FF0000"/>
                </a:solidFill>
              </a:rPr>
              <a:t>Ortak hesap kodu, ortak hesap planına ait hesap kodlarıdır. </a:t>
            </a:r>
            <a:r>
              <a:rPr lang="tr-TR" sz="3200" dirty="0"/>
              <a:t>Kamu idareleri tarafından kamu idaresi hesap planları oluşturulurken ortak hesap kodları temel alınır. Sistem üzerinde ortak hesap koduna yönelik sorgulama yapmak için ana menüde yer alan Hesap Planı ve Kodu İşlemleri /</a:t>
            </a:r>
            <a:r>
              <a:rPr lang="tr-TR" sz="3200" b="1" dirty="0"/>
              <a:t> Ortak Hesap Kodu İşlemleri</a:t>
            </a:r>
            <a:r>
              <a:rPr lang="tr-TR" sz="3200" dirty="0"/>
              <a:t> seçilir ve </a:t>
            </a:r>
            <a:r>
              <a:rPr lang="tr-TR" sz="3200" b="1" dirty="0"/>
              <a:t>Ortak Hesap Kodu Sorgula Ekranı </a:t>
            </a:r>
            <a:r>
              <a:rPr lang="tr-TR" sz="3200" dirty="0"/>
              <a:t>görüntülenir.</a:t>
            </a:r>
          </a:p>
        </p:txBody>
      </p:sp>
    </p:spTree>
    <p:extLst>
      <p:ext uri="{BB962C8B-B14F-4D97-AF65-F5344CB8AC3E}">
        <p14:creationId xmlns:p14="http://schemas.microsoft.com/office/powerpoint/2010/main" val="19759972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Ortak Hesap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492896"/>
            <a:ext cx="8607546" cy="4229691"/>
          </a:xfrm>
          <a:prstGeom prst="rect">
            <a:avLst/>
          </a:prstGeom>
        </p:spPr>
      </p:pic>
    </p:spTree>
    <p:extLst>
      <p:ext uri="{BB962C8B-B14F-4D97-AF65-F5344CB8AC3E}">
        <p14:creationId xmlns:p14="http://schemas.microsoft.com/office/powerpoint/2010/main" val="773527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Ortak Hesap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78767" cy="3785652"/>
          </a:xfrm>
          <a:prstGeom prst="rect">
            <a:avLst/>
          </a:prstGeom>
          <a:noFill/>
        </p:spPr>
        <p:txBody>
          <a:bodyPr wrap="square" rtlCol="0">
            <a:spAutoFit/>
          </a:bodyPr>
          <a:lstStyle/>
          <a:p>
            <a:pPr algn="just"/>
            <a:r>
              <a:rPr lang="tr-TR" sz="2400" dirty="0"/>
              <a:t>Ortak hesap planlarına ait hesap kodlarına ulaşmak için Ortak Hesap Kodu İşlemleri </a:t>
            </a:r>
            <a:r>
              <a:rPr lang="tr-TR" sz="2400" dirty="0" err="1"/>
              <a:t>Ekranı'nda</a:t>
            </a:r>
            <a:r>
              <a:rPr lang="tr-TR" sz="2400" dirty="0"/>
              <a:t> yer alan sorgulama alanları kullanılır veya doğrudan Sorgula düğmesine tıklanarak Sistem'deki tüm ortak hesap kodlarına ulaşılır. Sorgulama alanlarından Mali Yıl alanı içinde bulunulan yıla göre otomatik seçili gelmektedir. </a:t>
            </a:r>
            <a:r>
              <a:rPr lang="tr-TR" sz="2400" b="1" dirty="0">
                <a:solidFill>
                  <a:srgbClr val="FF0000"/>
                </a:solidFill>
              </a:rPr>
              <a:t>Kullanıcı geçmiş yıla yönelik sorgulama yapmak isterse Mali Yıl alanındaki açılır listeden yıl bilgisini değiştirir. </a:t>
            </a:r>
            <a:r>
              <a:rPr lang="tr-TR" sz="2400" dirty="0"/>
              <a:t>Sorgulanan ortak hesap kodlarının detay bilgilerini görüntülemek için </a:t>
            </a:r>
            <a:r>
              <a:rPr lang="tr-TR" sz="2400" b="1" dirty="0"/>
              <a:t>Kod</a:t>
            </a:r>
            <a:r>
              <a:rPr lang="tr-TR" sz="2400" dirty="0"/>
              <a:t> sütunundaki bağlantıya tıklanır ve Ortak Hesap Kodu Görüntüle Ekranı görüntülenir.</a:t>
            </a:r>
          </a:p>
        </p:txBody>
      </p:sp>
    </p:spTree>
    <p:extLst>
      <p:ext uri="{BB962C8B-B14F-4D97-AF65-F5344CB8AC3E}">
        <p14:creationId xmlns:p14="http://schemas.microsoft.com/office/powerpoint/2010/main" val="897493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Ortak Hesap Kodu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636912"/>
            <a:ext cx="8607546" cy="1944216"/>
          </a:xfrm>
          <a:prstGeom prst="rect">
            <a:avLst/>
          </a:prstGeom>
        </p:spPr>
      </p:pic>
      <p:sp>
        <p:nvSpPr>
          <p:cNvPr id="7" name="Metin kutusu 6"/>
          <p:cNvSpPr txBox="1"/>
          <p:nvPr/>
        </p:nvSpPr>
        <p:spPr>
          <a:xfrm>
            <a:off x="285721" y="4869160"/>
            <a:ext cx="8607545" cy="1754326"/>
          </a:xfrm>
          <a:prstGeom prst="rect">
            <a:avLst/>
          </a:prstGeom>
          <a:noFill/>
        </p:spPr>
        <p:txBody>
          <a:bodyPr wrap="square" rtlCol="0">
            <a:spAutoFit/>
          </a:bodyPr>
          <a:lstStyle/>
          <a:p>
            <a:pPr algn="just"/>
            <a:r>
              <a:rPr lang="tr-TR" dirty="0"/>
              <a:t>Ortak Hesap Kodu Görüntüle </a:t>
            </a:r>
            <a:r>
              <a:rPr lang="tr-TR" dirty="0" err="1"/>
              <a:t>Ekranı'nda</a:t>
            </a:r>
            <a:r>
              <a:rPr lang="tr-TR" dirty="0"/>
              <a:t> ilgili hesap kodunun ait olduğu ortak hesap planı adı, alt hesap eklenebilir gibi bilgileri yer alır. </a:t>
            </a:r>
            <a:r>
              <a:rPr lang="tr-TR" b="1" dirty="0"/>
              <a:t>Emanet Türü</a:t>
            </a:r>
            <a:r>
              <a:rPr lang="tr-TR" dirty="0"/>
              <a:t> alanı, görüntülenen ortak hesap kodu yeni bir emanet türü ile ilişkilendirilmek istendiğinde </a:t>
            </a:r>
            <a:r>
              <a:rPr lang="tr-TR" b="1" dirty="0">
                <a:solidFill>
                  <a:srgbClr val="FF0000"/>
                </a:solidFill>
              </a:rPr>
              <a:t>Merkez kullanıcı tarafından kullanılır.</a:t>
            </a:r>
          </a:p>
          <a:p>
            <a:pPr algn="just"/>
            <a:r>
              <a:rPr lang="tr-TR" i="1" dirty="0"/>
              <a:t>	</a:t>
            </a:r>
            <a:r>
              <a:rPr lang="tr-TR" b="1" i="1" dirty="0" smtClean="0">
                <a:solidFill>
                  <a:srgbClr val="00B050"/>
                </a:solidFill>
              </a:rPr>
              <a:t>Ortak </a:t>
            </a:r>
            <a:r>
              <a:rPr lang="tr-TR" b="1" i="1" dirty="0">
                <a:solidFill>
                  <a:srgbClr val="00B050"/>
                </a:solidFill>
              </a:rPr>
              <a:t>hesap kodu Merkez kullanıcı tarafından eklenir, güncellenir ve silinir.</a:t>
            </a:r>
            <a:endParaRPr lang="tr-TR" b="1" dirty="0">
              <a:solidFill>
                <a:srgbClr val="00B050"/>
              </a:solidFill>
            </a:endParaRPr>
          </a:p>
          <a:p>
            <a:pPr algn="just"/>
            <a:endParaRPr lang="tr-TR" dirty="0"/>
          </a:p>
        </p:txBody>
      </p:sp>
    </p:spTree>
    <p:extLst>
      <p:ext uri="{BB962C8B-B14F-4D97-AF65-F5344CB8AC3E}">
        <p14:creationId xmlns:p14="http://schemas.microsoft.com/office/powerpoint/2010/main" val="35964040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Ortak Hesap </a:t>
            </a:r>
            <a:r>
              <a:rPr lang="tr-TR" sz="2400" dirty="0" smtClean="0">
                <a:solidFill>
                  <a:srgbClr val="FFC000"/>
                </a:solidFill>
              </a:rPr>
              <a:t>Planı </a:t>
            </a:r>
            <a:r>
              <a:rPr lang="tr-TR" sz="2400" dirty="0">
                <a:solidFill>
                  <a:srgbClr val="FFC000"/>
                </a:solidFill>
              </a:rPr>
              <a:t>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3108543"/>
          </a:xfrm>
          <a:prstGeom prst="rect">
            <a:avLst/>
          </a:prstGeom>
          <a:noFill/>
        </p:spPr>
        <p:txBody>
          <a:bodyPr wrap="square" rtlCol="0">
            <a:spAutoFit/>
          </a:bodyPr>
          <a:lstStyle/>
          <a:p>
            <a:pPr algn="just"/>
            <a:r>
              <a:rPr lang="tr-TR" sz="2800" dirty="0"/>
              <a:t>Ortak hesap planı, benzer seviyeye sahip ve aynı bütçe türüne (Genel, Özel ve Düzenleyici Denetleyici bütçeler) ait kamu idarelerinin kullandığı hesap planıdır. Sistem üzerinde ortak hesap planına yönelik sorgulama yapmak için ana menüde yer alan Hesap Planı ve Kodu İşlemleri /</a:t>
            </a:r>
            <a:r>
              <a:rPr lang="tr-TR" sz="2800" b="1" dirty="0"/>
              <a:t> Ortak Hesap Planı İşlemleri</a:t>
            </a:r>
            <a:r>
              <a:rPr lang="tr-TR" sz="2800" dirty="0"/>
              <a:t> seçilir ve </a:t>
            </a:r>
            <a:r>
              <a:rPr lang="tr-TR" sz="2800" b="1" dirty="0"/>
              <a:t>Ortak Hesap Planı Sorgula Ekranı </a:t>
            </a:r>
            <a:r>
              <a:rPr lang="tr-TR" sz="2800" dirty="0"/>
              <a:t>görüntülenir.</a:t>
            </a:r>
          </a:p>
        </p:txBody>
      </p:sp>
    </p:spTree>
    <p:extLst>
      <p:ext uri="{BB962C8B-B14F-4D97-AF65-F5344CB8AC3E}">
        <p14:creationId xmlns:p14="http://schemas.microsoft.com/office/powerpoint/2010/main" val="2850966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Hata </a:t>
            </a:r>
            <a:r>
              <a:rPr lang="tr-TR" sz="2400" dirty="0" smtClean="0">
                <a:solidFill>
                  <a:srgbClr val="FFC000"/>
                </a:solidFill>
              </a:rPr>
              <a:t>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6" cy="646331"/>
          </a:xfrm>
          <a:prstGeom prst="rect">
            <a:avLst/>
          </a:prstGeom>
          <a:noFill/>
        </p:spPr>
        <p:txBody>
          <a:bodyPr wrap="square" rtlCol="0">
            <a:spAutoFit/>
          </a:bodyPr>
          <a:lstStyle/>
          <a:p>
            <a:pPr algn="just"/>
            <a:r>
              <a:rPr lang="tr-TR" dirty="0"/>
              <a:t>Sorgulanan hata kaydının detayına ulaşmak için </a:t>
            </a:r>
            <a:r>
              <a:rPr lang="tr-TR" b="1" dirty="0"/>
              <a:t>Muhasebe Kaydı Hata No </a:t>
            </a:r>
            <a:r>
              <a:rPr lang="tr-TR" dirty="0"/>
              <a:t>sütunundaki bağlantıya tıklanır ve </a:t>
            </a:r>
            <a:r>
              <a:rPr lang="tr-TR" b="1" dirty="0"/>
              <a:t>Muhasebe Kaydı Hata Görüntüle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211234"/>
            <a:ext cx="8607546" cy="3170093"/>
          </a:xfrm>
          <a:prstGeom prst="rect">
            <a:avLst/>
          </a:prstGeom>
        </p:spPr>
      </p:pic>
      <p:sp>
        <p:nvSpPr>
          <p:cNvPr id="8" name="Aşağı Ok 7"/>
          <p:cNvSpPr/>
          <p:nvPr/>
        </p:nvSpPr>
        <p:spPr>
          <a:xfrm>
            <a:off x="2051720" y="4149080"/>
            <a:ext cx="504056" cy="129614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180446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Ortak Hesap </a:t>
            </a:r>
            <a:r>
              <a:rPr lang="tr-TR" sz="2400" dirty="0" smtClean="0">
                <a:solidFill>
                  <a:srgbClr val="FFC000"/>
                </a:solidFill>
              </a:rPr>
              <a:t>Planı </a:t>
            </a:r>
            <a:r>
              <a:rPr lang="tr-TR" sz="2400" dirty="0">
                <a:solidFill>
                  <a:srgbClr val="FFC000"/>
                </a:solidFill>
              </a:rPr>
              <a:t>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4"/>
            <a:ext cx="8607546" cy="3960440"/>
          </a:xfrm>
          <a:prstGeom prst="rect">
            <a:avLst/>
          </a:prstGeom>
        </p:spPr>
      </p:pic>
    </p:spTree>
    <p:extLst>
      <p:ext uri="{BB962C8B-B14F-4D97-AF65-F5344CB8AC3E}">
        <p14:creationId xmlns:p14="http://schemas.microsoft.com/office/powerpoint/2010/main" val="33462199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Ortak Hesap </a:t>
            </a:r>
            <a:r>
              <a:rPr lang="tr-TR" sz="2400" dirty="0" smtClean="0">
                <a:solidFill>
                  <a:srgbClr val="FFC000"/>
                </a:solidFill>
              </a:rPr>
              <a:t>Planı </a:t>
            </a:r>
            <a:r>
              <a:rPr lang="tr-TR" sz="2400" dirty="0">
                <a:solidFill>
                  <a:srgbClr val="FFC000"/>
                </a:solidFill>
              </a:rPr>
              <a:t>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3970318"/>
          </a:xfrm>
          <a:prstGeom prst="rect">
            <a:avLst/>
          </a:prstGeom>
          <a:noFill/>
        </p:spPr>
        <p:txBody>
          <a:bodyPr wrap="square" rtlCol="0">
            <a:spAutoFit/>
          </a:bodyPr>
          <a:lstStyle/>
          <a:p>
            <a:pPr algn="just"/>
            <a:r>
              <a:rPr lang="tr-TR" sz="2800" dirty="0"/>
              <a:t>Çerçeve hesap planında tanımlı olan hesap kodları, ortak hesap planında kullanılır. Ortak Hesap Planı Sorgula </a:t>
            </a:r>
            <a:r>
              <a:rPr lang="tr-TR" sz="2800" dirty="0" err="1"/>
              <a:t>Ekranı'nda</a:t>
            </a:r>
            <a:r>
              <a:rPr lang="tr-TR" sz="2800" dirty="0"/>
              <a:t> sorgulama alanları kullanılarak Sistem'de kayıtlı ortak hesap planları sorgulanır veya tüm ortak hesap planlarına ulaşmak için doğrudan Sorgula düğmesine tıklanır. Sorgulanan ortak hesap planlarının detay bilgileri için </a:t>
            </a:r>
            <a:r>
              <a:rPr lang="tr-TR" sz="2800" b="1" dirty="0"/>
              <a:t>Ortak Hesap Planı</a:t>
            </a:r>
            <a:r>
              <a:rPr lang="tr-TR" sz="2800" dirty="0"/>
              <a:t> </a:t>
            </a:r>
            <a:r>
              <a:rPr lang="tr-TR" sz="2800" b="1" dirty="0"/>
              <a:t>No</a:t>
            </a:r>
            <a:r>
              <a:rPr lang="tr-TR" sz="2800" dirty="0"/>
              <a:t> sütunundaki bağlantı tıklanır ve </a:t>
            </a:r>
            <a:r>
              <a:rPr lang="tr-TR" sz="2800" b="1" dirty="0"/>
              <a:t>Ortak Hesap Planı Görüntüle Ekranı</a:t>
            </a:r>
            <a:r>
              <a:rPr lang="tr-TR" sz="2800" dirty="0"/>
              <a:t> görüntülenir.</a:t>
            </a:r>
          </a:p>
        </p:txBody>
      </p:sp>
    </p:spTree>
    <p:extLst>
      <p:ext uri="{BB962C8B-B14F-4D97-AF65-F5344CB8AC3E}">
        <p14:creationId xmlns:p14="http://schemas.microsoft.com/office/powerpoint/2010/main" val="3681798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Ortak Hesap </a:t>
            </a:r>
            <a:r>
              <a:rPr lang="tr-TR" sz="2400" dirty="0" smtClean="0">
                <a:solidFill>
                  <a:srgbClr val="FFC000"/>
                </a:solidFill>
              </a:rPr>
              <a:t>Planı </a:t>
            </a:r>
            <a:r>
              <a:rPr lang="tr-TR" sz="2400" dirty="0">
                <a:solidFill>
                  <a:srgbClr val="FFC000"/>
                </a:solidFill>
              </a:rPr>
              <a:t>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4"/>
            <a:ext cx="8607546" cy="3888432"/>
          </a:xfrm>
          <a:prstGeom prst="rect">
            <a:avLst/>
          </a:prstGeom>
        </p:spPr>
      </p:pic>
    </p:spTree>
    <p:extLst>
      <p:ext uri="{BB962C8B-B14F-4D97-AF65-F5344CB8AC3E}">
        <p14:creationId xmlns:p14="http://schemas.microsoft.com/office/powerpoint/2010/main" val="2652374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Ortak Hesap Planı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3785652"/>
          </a:xfrm>
          <a:prstGeom prst="rect">
            <a:avLst/>
          </a:prstGeom>
          <a:noFill/>
        </p:spPr>
        <p:txBody>
          <a:bodyPr wrap="square" rtlCol="0">
            <a:spAutoFit/>
          </a:bodyPr>
          <a:lstStyle/>
          <a:p>
            <a:pPr algn="just"/>
            <a:r>
              <a:rPr lang="tr-TR" sz="2400" dirty="0"/>
              <a:t>Ortak Hesap Planı Görüntüle </a:t>
            </a:r>
            <a:r>
              <a:rPr lang="tr-TR" sz="2400" dirty="0" err="1"/>
              <a:t>Ekranı'nda</a:t>
            </a:r>
            <a:r>
              <a:rPr lang="tr-TR" sz="2400" dirty="0"/>
              <a:t> yer alan Ortak Hesap Kodları alanındaki bağlantıya tıklandığında ortak hesap planı içerisinde yer alan hesap kodlarının listelendiği ekran görüntülenir. Ortak hesap kodları listesini görüntülemek için ilgili bağlantı tıklanır. Böylece Sistem, ana menüde yer alan Hesap Planı ve Kodu İşlemleri / Ortak Hesap Kodu </a:t>
            </a:r>
            <a:r>
              <a:rPr lang="tr-TR" sz="2400" dirty="0" err="1"/>
              <a:t>İşlemleri'ne</a:t>
            </a:r>
            <a:r>
              <a:rPr lang="tr-TR" sz="2400" dirty="0"/>
              <a:t> yönlendirir.</a:t>
            </a:r>
          </a:p>
          <a:p>
            <a:pPr algn="just"/>
            <a:r>
              <a:rPr lang="tr-TR" sz="2400" dirty="0"/>
              <a:t> </a:t>
            </a:r>
            <a:r>
              <a:rPr lang="tr-TR" sz="2400" i="1" dirty="0"/>
              <a:t>Ortak hesap kodlarına yönelik bilgiler Ortak Hesap Kodu İşlemleri başlığında detaylı bir şekilde anlatılmaktadır.</a:t>
            </a:r>
            <a:endParaRPr lang="tr-TR" sz="2400" dirty="0"/>
          </a:p>
          <a:p>
            <a:pPr algn="just"/>
            <a:endParaRPr lang="tr-TR" sz="2400" dirty="0"/>
          </a:p>
        </p:txBody>
      </p:sp>
    </p:spTree>
    <p:extLst>
      <p:ext uri="{BB962C8B-B14F-4D97-AF65-F5344CB8AC3E}">
        <p14:creationId xmlns:p14="http://schemas.microsoft.com/office/powerpoint/2010/main" val="33204303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Ortak Hesap Planı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20888"/>
            <a:ext cx="8607545" cy="4154984"/>
          </a:xfrm>
          <a:prstGeom prst="rect">
            <a:avLst/>
          </a:prstGeom>
          <a:noFill/>
        </p:spPr>
        <p:txBody>
          <a:bodyPr wrap="square" rtlCol="0">
            <a:spAutoFit/>
          </a:bodyPr>
          <a:lstStyle/>
          <a:p>
            <a:pPr algn="just"/>
            <a:r>
              <a:rPr lang="tr-TR" sz="2400" dirty="0"/>
              <a:t>Görüntülenen ortak hesap planının hangi kamu idareleri tarafından kullanıldığı görüntülenmek istenirse Defterler alanındaki bağlantıya tıklanır. Ortak hesap planını kullanan kamu idareleri listesini görüntülemek için ilgili bağlantı tıklanır. Böylece Sistem, ana menüde yer alan Hesap Planı ve Kodu İşlemleri / Defter </a:t>
            </a:r>
            <a:r>
              <a:rPr lang="tr-TR" sz="2400" dirty="0" err="1"/>
              <a:t>İşlemleri'ne</a:t>
            </a:r>
            <a:r>
              <a:rPr lang="tr-TR" sz="2400" dirty="0"/>
              <a:t> yönlendirir.</a:t>
            </a:r>
          </a:p>
          <a:p>
            <a:pPr algn="just"/>
            <a:r>
              <a:rPr lang="tr-TR" sz="2400" i="1" dirty="0"/>
              <a:t>	</a:t>
            </a:r>
            <a:r>
              <a:rPr lang="tr-TR" sz="2400" b="1" i="1" dirty="0" smtClean="0"/>
              <a:t>Defter </a:t>
            </a:r>
            <a:r>
              <a:rPr lang="tr-TR" sz="2400" b="1" i="1" dirty="0"/>
              <a:t>işlemlerine yönelik bilgiler</a:t>
            </a:r>
            <a:r>
              <a:rPr lang="tr-TR" sz="2400" b="1" dirty="0"/>
              <a:t> </a:t>
            </a:r>
            <a:r>
              <a:rPr lang="tr-TR" sz="2400" b="1" i="1" dirty="0"/>
              <a:t>Defter İşlemleri başlığında detaylı bir şekilde anlatılmaktadır.</a:t>
            </a:r>
            <a:endParaRPr lang="tr-TR" sz="2400" b="1" dirty="0"/>
          </a:p>
          <a:p>
            <a:pPr algn="just"/>
            <a:r>
              <a:rPr lang="tr-TR" sz="2400" i="1" dirty="0"/>
              <a:t>	</a:t>
            </a:r>
            <a:r>
              <a:rPr lang="tr-TR" sz="2400" b="1" i="1" dirty="0" smtClean="0">
                <a:solidFill>
                  <a:srgbClr val="FF0000"/>
                </a:solidFill>
              </a:rPr>
              <a:t>Ortak </a:t>
            </a:r>
            <a:r>
              <a:rPr lang="tr-TR" sz="2400" b="1" i="1" dirty="0">
                <a:solidFill>
                  <a:srgbClr val="FF0000"/>
                </a:solidFill>
              </a:rPr>
              <a:t>hesap planı Merkez kullanıcı tarafından eklenir ve silinir.</a:t>
            </a:r>
            <a:endParaRPr lang="tr-TR" sz="2400" b="1" dirty="0">
              <a:solidFill>
                <a:srgbClr val="FF0000"/>
              </a:solidFill>
            </a:endParaRPr>
          </a:p>
          <a:p>
            <a:pPr algn="just"/>
            <a:endParaRPr lang="tr-TR" sz="2400" dirty="0"/>
          </a:p>
        </p:txBody>
      </p:sp>
    </p:spTree>
    <p:extLst>
      <p:ext uri="{BB962C8B-B14F-4D97-AF65-F5344CB8AC3E}">
        <p14:creationId xmlns:p14="http://schemas.microsoft.com/office/powerpoint/2010/main" val="27219981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Defter </a:t>
            </a:r>
            <a:r>
              <a:rPr lang="tr-TR" sz="2400" dirty="0">
                <a:solidFill>
                  <a:srgbClr val="FFC000"/>
                </a:solidFill>
              </a:rPr>
              <a:t>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20888"/>
            <a:ext cx="8607545" cy="1200329"/>
          </a:xfrm>
          <a:prstGeom prst="rect">
            <a:avLst/>
          </a:prstGeom>
          <a:noFill/>
        </p:spPr>
        <p:txBody>
          <a:bodyPr wrap="square" rtlCol="0">
            <a:spAutoFit/>
          </a:bodyPr>
          <a:lstStyle/>
          <a:p>
            <a:pPr algn="just"/>
            <a:r>
              <a:rPr lang="tr-TR" dirty="0"/>
              <a:t>Kamu idaresi defterleri, muhasebe işlemlerinde kamu idaresi bazlı tutulan hesap planlarıdır. Sistem üzerinde defterlere yönelik sorgulama yapmak için ana menüde yer alan Hesap Planı ve Kodu İşlemleri /</a:t>
            </a:r>
            <a:r>
              <a:rPr lang="tr-TR" b="1" dirty="0"/>
              <a:t> Defter İşlemleri </a:t>
            </a:r>
            <a:r>
              <a:rPr lang="tr-TR" dirty="0"/>
              <a:t>seçilir ve </a:t>
            </a:r>
            <a:r>
              <a:rPr lang="tr-TR" b="1" dirty="0"/>
              <a:t>Defter Sorgula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642425"/>
            <a:ext cx="8607546" cy="3098943"/>
          </a:xfrm>
          <a:prstGeom prst="rect">
            <a:avLst/>
          </a:prstGeom>
        </p:spPr>
      </p:pic>
    </p:spTree>
    <p:extLst>
      <p:ext uri="{BB962C8B-B14F-4D97-AF65-F5344CB8AC3E}">
        <p14:creationId xmlns:p14="http://schemas.microsoft.com/office/powerpoint/2010/main" val="25887746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Defter </a:t>
            </a:r>
            <a:r>
              <a:rPr lang="tr-TR" sz="2400" dirty="0">
                <a:solidFill>
                  <a:srgbClr val="FFC000"/>
                </a:solidFill>
              </a:rPr>
              <a:t>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3970318"/>
          </a:xfrm>
          <a:prstGeom prst="rect">
            <a:avLst/>
          </a:prstGeom>
          <a:noFill/>
        </p:spPr>
        <p:txBody>
          <a:bodyPr wrap="square" rtlCol="0">
            <a:spAutoFit/>
          </a:bodyPr>
          <a:lstStyle/>
          <a:p>
            <a:pPr algn="just"/>
            <a:r>
              <a:rPr lang="tr-TR" sz="2800" dirty="0"/>
              <a:t>Defter Sorgula </a:t>
            </a:r>
            <a:r>
              <a:rPr lang="tr-TR" sz="2800" dirty="0" err="1"/>
              <a:t>Ekranı'nda</a:t>
            </a:r>
            <a:r>
              <a:rPr lang="tr-TR" sz="2800" dirty="0"/>
              <a:t>, kamu idaresi bazında özelleşmiş hesap planları görüntülenir. Defter Sorgula </a:t>
            </a:r>
            <a:r>
              <a:rPr lang="tr-TR" sz="2800" dirty="0" err="1"/>
              <a:t>Ekranı'nda</a:t>
            </a:r>
            <a:r>
              <a:rPr lang="tr-TR" sz="2800" dirty="0"/>
              <a:t>, Sistem'de yer alan tüm defterler sorgulanır. </a:t>
            </a:r>
            <a:r>
              <a:rPr lang="tr-TR" sz="2800" dirty="0" err="1"/>
              <a:t>Ekran'da</a:t>
            </a:r>
            <a:r>
              <a:rPr lang="tr-TR" sz="2800" dirty="0"/>
              <a:t> sorgulama alanları kullanılarak istenen deftere ulaşılır ya da doğrudan Sorgula düğmesi tıklanarak tüm defterlere ulaşılır. Bir defterin detaylarına ulaşmak için Sonuçlar alanındaki </a:t>
            </a:r>
            <a:r>
              <a:rPr lang="tr-TR" sz="2800" b="1" dirty="0"/>
              <a:t>Defter No</a:t>
            </a:r>
            <a:r>
              <a:rPr lang="tr-TR" sz="2800" dirty="0"/>
              <a:t> sütununda yer alan bağlantıya tıklanır ve </a:t>
            </a:r>
            <a:r>
              <a:rPr lang="tr-TR" sz="2800" b="1" dirty="0"/>
              <a:t>Defter Görüntüle Ekranı</a:t>
            </a:r>
            <a:r>
              <a:rPr lang="tr-TR" sz="2800" dirty="0"/>
              <a:t> görüntülenir.</a:t>
            </a:r>
          </a:p>
        </p:txBody>
      </p:sp>
    </p:spTree>
    <p:extLst>
      <p:ext uri="{BB962C8B-B14F-4D97-AF65-F5344CB8AC3E}">
        <p14:creationId xmlns:p14="http://schemas.microsoft.com/office/powerpoint/2010/main" val="31464897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Defter </a:t>
            </a:r>
            <a:r>
              <a:rPr lang="tr-TR" sz="2400" dirty="0">
                <a:solidFill>
                  <a:srgbClr val="FFC000"/>
                </a:solidFill>
              </a:rPr>
              <a:t>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636912"/>
            <a:ext cx="8607546" cy="3888432"/>
          </a:xfrm>
          <a:prstGeom prst="rect">
            <a:avLst/>
          </a:prstGeom>
        </p:spPr>
      </p:pic>
    </p:spTree>
    <p:extLst>
      <p:ext uri="{BB962C8B-B14F-4D97-AF65-F5344CB8AC3E}">
        <p14:creationId xmlns:p14="http://schemas.microsoft.com/office/powerpoint/2010/main" val="18623688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Defter </a:t>
            </a:r>
            <a:r>
              <a:rPr lang="tr-TR" sz="2400" dirty="0">
                <a:solidFill>
                  <a:srgbClr val="FFC000"/>
                </a:solidFill>
              </a:rPr>
              <a:t>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20888"/>
            <a:ext cx="8607545" cy="4493538"/>
          </a:xfrm>
          <a:prstGeom prst="rect">
            <a:avLst/>
          </a:prstGeom>
          <a:noFill/>
        </p:spPr>
        <p:txBody>
          <a:bodyPr wrap="square" rtlCol="0">
            <a:spAutoFit/>
          </a:bodyPr>
          <a:lstStyle/>
          <a:p>
            <a:pPr algn="just"/>
            <a:r>
              <a:rPr lang="tr-TR" sz="2200" b="1" i="1" dirty="0"/>
              <a:t>Defter No sütununda yer alan numara bilgileri Sistem tarafından otomatik verilmektedir.</a:t>
            </a:r>
            <a:endParaRPr lang="tr-TR" sz="2200" b="1" dirty="0"/>
          </a:p>
          <a:p>
            <a:pPr algn="just"/>
            <a:r>
              <a:rPr lang="tr-TR" sz="2200" dirty="0"/>
              <a:t> </a:t>
            </a:r>
          </a:p>
          <a:p>
            <a:pPr algn="just"/>
            <a:r>
              <a:rPr lang="tr-TR" sz="2200" dirty="0"/>
              <a:t>Defter Görüntüle </a:t>
            </a:r>
            <a:r>
              <a:rPr lang="tr-TR" sz="2200" dirty="0" err="1"/>
              <a:t>Ekranı'nda</a:t>
            </a:r>
            <a:r>
              <a:rPr lang="tr-TR" sz="2200" dirty="0"/>
              <a:t> görüntülenen defterle ilişkili kaynak alt türlerine ulaşmak için Kaynak Alt Türleri alanında yer alan bağlantı tıklanır. İlgili bağlantıya tıklanmasının ardından Sistem, ana menüde yer alan Yönetim İşlemleri / Kaynak Alt Türü </a:t>
            </a:r>
            <a:r>
              <a:rPr lang="tr-TR" sz="2200" dirty="0" err="1"/>
              <a:t>İşlemleri'ne</a:t>
            </a:r>
            <a:r>
              <a:rPr lang="tr-TR" sz="2200" dirty="0"/>
              <a:t> yönlendirir.</a:t>
            </a:r>
          </a:p>
          <a:p>
            <a:pPr algn="just"/>
            <a:r>
              <a:rPr lang="tr-TR" sz="2200" i="1" dirty="0"/>
              <a:t>	</a:t>
            </a:r>
            <a:r>
              <a:rPr lang="tr-TR" sz="2200" b="1" i="1" dirty="0" smtClean="0"/>
              <a:t>Kaynak </a:t>
            </a:r>
            <a:r>
              <a:rPr lang="tr-TR" sz="2200" b="1" i="1" dirty="0"/>
              <a:t>alt türlerine yönelik bilgiler Kaynak Alt Türü başlığında detaylı bir şekilde anlatılmaktadır.</a:t>
            </a:r>
            <a:endParaRPr lang="tr-TR" sz="2200" b="1" dirty="0"/>
          </a:p>
          <a:p>
            <a:pPr algn="just"/>
            <a:r>
              <a:rPr lang="tr-TR" sz="2200" i="1" dirty="0"/>
              <a:t>	</a:t>
            </a:r>
            <a:r>
              <a:rPr lang="tr-TR" sz="2200" b="1" i="1" dirty="0" smtClean="0">
                <a:solidFill>
                  <a:srgbClr val="FF0000"/>
                </a:solidFill>
              </a:rPr>
              <a:t>Sistem'e </a:t>
            </a:r>
            <a:r>
              <a:rPr lang="tr-TR" sz="2200" b="1" i="1" dirty="0">
                <a:solidFill>
                  <a:srgbClr val="FF0000"/>
                </a:solidFill>
              </a:rPr>
              <a:t>yeni bir defter Merkez kullanıcı tarafından eklenir. Defterlere yönelik güncelleme ve silme işlemi Merkez kullanıcı tarafından yapılır.</a:t>
            </a:r>
            <a:endParaRPr lang="tr-TR" sz="2200" b="1" dirty="0">
              <a:solidFill>
                <a:srgbClr val="FF0000"/>
              </a:solidFill>
            </a:endParaRPr>
          </a:p>
          <a:p>
            <a:pPr algn="just"/>
            <a:endParaRPr lang="tr-TR" sz="2200" dirty="0"/>
          </a:p>
        </p:txBody>
      </p:sp>
    </p:spTree>
    <p:extLst>
      <p:ext uri="{BB962C8B-B14F-4D97-AF65-F5344CB8AC3E}">
        <p14:creationId xmlns:p14="http://schemas.microsoft.com/office/powerpoint/2010/main" val="37066918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Defter Hesap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6" cy="4524315"/>
          </a:xfrm>
          <a:prstGeom prst="rect">
            <a:avLst/>
          </a:prstGeom>
          <a:noFill/>
        </p:spPr>
        <p:txBody>
          <a:bodyPr wrap="square" rtlCol="0">
            <a:spAutoFit/>
          </a:bodyPr>
          <a:lstStyle/>
          <a:p>
            <a:pPr algn="just"/>
            <a:r>
              <a:rPr lang="tr-TR" sz="3200" dirty="0"/>
              <a:t>Defter hesap kodları, kamu idarelerinin hesap planlarını ifade eden defterlerle ilişkili hesap kodlarını içermektedir. Sistem üzerinde sorumlu olunan deftere ait hesap kodlarını görüntülemek için Hesap Planı ve Kodu İşlemleri /</a:t>
            </a:r>
            <a:r>
              <a:rPr lang="tr-TR" sz="3200" b="1" dirty="0"/>
              <a:t> Defter Hesap Kodu İşlemleri </a:t>
            </a:r>
            <a:r>
              <a:rPr lang="tr-TR" sz="3200" dirty="0"/>
              <a:t>seçilir ve </a:t>
            </a:r>
            <a:r>
              <a:rPr lang="tr-TR" sz="3200" b="1" dirty="0"/>
              <a:t>Defter Hesap Kodu Sorgula Ekranı</a:t>
            </a:r>
            <a:r>
              <a:rPr lang="tr-TR" sz="3200" dirty="0"/>
              <a:t> görüntülenir.</a:t>
            </a:r>
          </a:p>
          <a:p>
            <a:pPr algn="just"/>
            <a:r>
              <a:rPr lang="tr-TR" sz="3200" dirty="0"/>
              <a:t/>
            </a:r>
            <a:br>
              <a:rPr lang="tr-TR" sz="3200" dirty="0"/>
            </a:br>
            <a:endParaRPr lang="tr-TR" sz="3200" dirty="0"/>
          </a:p>
        </p:txBody>
      </p:sp>
    </p:spTree>
    <p:extLst>
      <p:ext uri="{BB962C8B-B14F-4D97-AF65-F5344CB8AC3E}">
        <p14:creationId xmlns:p14="http://schemas.microsoft.com/office/powerpoint/2010/main" val="731103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Hata </a:t>
            </a:r>
            <a:r>
              <a:rPr lang="tr-TR" sz="2400" dirty="0" smtClean="0">
                <a:solidFill>
                  <a:srgbClr val="FFC000"/>
                </a:solidFill>
              </a:rPr>
              <a:t>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708920"/>
            <a:ext cx="8607546" cy="3562847"/>
          </a:xfrm>
          <a:prstGeom prst="rect">
            <a:avLst/>
          </a:prstGeom>
        </p:spPr>
      </p:pic>
    </p:spTree>
    <p:extLst>
      <p:ext uri="{BB962C8B-B14F-4D97-AF65-F5344CB8AC3E}">
        <p14:creationId xmlns:p14="http://schemas.microsoft.com/office/powerpoint/2010/main" val="4769791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Defter Hesap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20098"/>
            <a:ext cx="8607546" cy="4149262"/>
          </a:xfrm>
          <a:prstGeom prst="rect">
            <a:avLst/>
          </a:prstGeom>
        </p:spPr>
      </p:pic>
    </p:spTree>
    <p:extLst>
      <p:ext uri="{BB962C8B-B14F-4D97-AF65-F5344CB8AC3E}">
        <p14:creationId xmlns:p14="http://schemas.microsoft.com/office/powerpoint/2010/main" val="24460562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Defter Hesap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6" cy="3985706"/>
          </a:xfrm>
          <a:prstGeom prst="rect">
            <a:avLst/>
          </a:prstGeom>
          <a:noFill/>
        </p:spPr>
        <p:txBody>
          <a:bodyPr wrap="square" rtlCol="0">
            <a:spAutoFit/>
          </a:bodyPr>
          <a:lstStyle/>
          <a:p>
            <a:pPr algn="just"/>
            <a:r>
              <a:rPr lang="tr-TR" sz="2300" dirty="0"/>
              <a:t>Defter Hesap Kodu Sorgula </a:t>
            </a:r>
            <a:r>
              <a:rPr lang="tr-TR" sz="2300" dirty="0" err="1"/>
              <a:t>Ekranı'nda</a:t>
            </a:r>
            <a:r>
              <a:rPr lang="tr-TR" sz="2300" dirty="0"/>
              <a:t> sorgulama alanları kullanılarak veya doğrudan Sorgula düğmesine tıklanarak oturum bilgisinde seçili olan defterin hesap kodlarına ulaşılır. Sorgulama alanlarından Mali Yıl bilgisi içinde bulunulan yıla göre otomatik seçili gelmektedir. Kullanıcı geçmiş yıla yönelik sorgulama yapmak isterse ilgili alandan yılı seçmelidir. Sorgulanan defter hesap kodlarının bakiye karakteri, hesap tipi, aktifleştirme tarihi ve kullanıma kapatılacak bilgilerinin yanı sıra borç, alacak ve bakiye tutar bilgileri yer almaktadır. Bu bilgiler haricinde defter hesap koduna yönelik daha detaylı bilgiye ulaşmak için </a:t>
            </a:r>
            <a:r>
              <a:rPr lang="tr-TR" sz="2300" b="1" dirty="0"/>
              <a:t>Hesap Kodu</a:t>
            </a:r>
            <a:r>
              <a:rPr lang="tr-TR" sz="2300" dirty="0"/>
              <a:t> sütunundaki bağlantı tıklanır ve </a:t>
            </a:r>
            <a:r>
              <a:rPr lang="tr-TR" sz="2300" b="1" dirty="0"/>
              <a:t>Defter Hesap Kodu Görüntüle Ekranı</a:t>
            </a:r>
            <a:r>
              <a:rPr lang="tr-TR" sz="2300" dirty="0"/>
              <a:t> görüntülenir.</a:t>
            </a:r>
          </a:p>
        </p:txBody>
      </p:sp>
    </p:spTree>
    <p:extLst>
      <p:ext uri="{BB962C8B-B14F-4D97-AF65-F5344CB8AC3E}">
        <p14:creationId xmlns:p14="http://schemas.microsoft.com/office/powerpoint/2010/main" val="858907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Defter Hesap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636912"/>
            <a:ext cx="8607546" cy="3888432"/>
          </a:xfrm>
          <a:prstGeom prst="rect">
            <a:avLst/>
          </a:prstGeom>
        </p:spPr>
      </p:pic>
    </p:spTree>
    <p:extLst>
      <p:ext uri="{BB962C8B-B14F-4D97-AF65-F5344CB8AC3E}">
        <p14:creationId xmlns:p14="http://schemas.microsoft.com/office/powerpoint/2010/main" val="27190269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Defter Hesap Kodu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3970318"/>
          </a:xfrm>
          <a:prstGeom prst="rect">
            <a:avLst/>
          </a:prstGeom>
          <a:noFill/>
        </p:spPr>
        <p:txBody>
          <a:bodyPr wrap="square" rtlCol="0">
            <a:spAutoFit/>
          </a:bodyPr>
          <a:lstStyle/>
          <a:p>
            <a:pPr algn="just"/>
            <a:r>
              <a:rPr lang="tr-TR" dirty="0"/>
              <a:t>Defter Hesap Kodu Görüntüle </a:t>
            </a:r>
            <a:r>
              <a:rPr lang="tr-TR" dirty="0" err="1"/>
              <a:t>Ekranı'nda</a:t>
            </a:r>
            <a:r>
              <a:rPr lang="tr-TR" dirty="0"/>
              <a:t> ilgili hesap koduna yönelik bilgiler incelendikten sonra </a:t>
            </a:r>
            <a:r>
              <a:rPr lang="tr-TR" b="1" dirty="0"/>
              <a:t>Kapat</a:t>
            </a:r>
            <a:r>
              <a:rPr lang="tr-TR" dirty="0"/>
              <a:t> düğmesine tıklanır.</a:t>
            </a:r>
          </a:p>
          <a:p>
            <a:pPr algn="just"/>
            <a:r>
              <a:rPr lang="tr-TR" dirty="0"/>
              <a:t> </a:t>
            </a:r>
          </a:p>
          <a:p>
            <a:pPr algn="just"/>
            <a:r>
              <a:rPr lang="tr-TR" b="1" dirty="0"/>
              <a:t>Defter hesap kodları, gerekli durumlarda Merkez tarafından silinir, kullanıma kapatılır ve kullanıma kapatılan kodlar kullanıma açılır. Bir hesap koduna yönelik silme işlemi gerçekleştirildiğinde, ilgili hesap kodu muhasebe fişlerinde kullanılamaz duruma gelir. Hesap kodunun silinebilmesi için aktif mali yılda ilgili hesap kodunun hiç kullanılmamış olması gereklidir. Defter Hesap Kodu Sorgula </a:t>
            </a:r>
            <a:r>
              <a:rPr lang="tr-TR" b="1" dirty="0" err="1"/>
              <a:t>Ekranı'nda</a:t>
            </a:r>
            <a:r>
              <a:rPr lang="tr-TR" b="1" dirty="0"/>
              <a:t> ve Defter Hesap Kodu Görüntüle </a:t>
            </a:r>
            <a:r>
              <a:rPr lang="tr-TR" b="1" dirty="0" err="1"/>
              <a:t>Ekranı'nda</a:t>
            </a:r>
            <a:r>
              <a:rPr lang="tr-TR" b="1" dirty="0"/>
              <a:t> defter hesap kodlarının kullanıma kapatıldığı bilgisi yer alır.</a:t>
            </a:r>
          </a:p>
          <a:p>
            <a:pPr algn="just"/>
            <a:r>
              <a:rPr lang="tr-TR" i="1" dirty="0"/>
              <a:t>	</a:t>
            </a:r>
            <a:r>
              <a:rPr lang="tr-TR" b="1" i="1" dirty="0" smtClean="0">
                <a:solidFill>
                  <a:srgbClr val="FF0000"/>
                </a:solidFill>
              </a:rPr>
              <a:t>Kullanıma </a:t>
            </a:r>
            <a:r>
              <a:rPr lang="tr-TR" b="1" i="1" dirty="0">
                <a:solidFill>
                  <a:srgbClr val="FF0000"/>
                </a:solidFill>
              </a:rPr>
              <a:t>kapatılan bir defter hesap kodu, içinde bulunulan yılın sonuna kadar kullanılacaktır. Ancak kullanıma kapatılacak olarak işaretlendiği için ilgili hesap kodu sonraki yıl kullanılmayacaktır. Yıl sonu işlemleri yapılırken kullanıma kapatılacak işaretli herhangi bir hesap bakiye veriyorsa mali yıl kapatılamayacaktır.</a:t>
            </a:r>
            <a:endParaRPr lang="tr-TR" b="1" dirty="0">
              <a:solidFill>
                <a:srgbClr val="FF0000"/>
              </a:solidFill>
            </a:endParaRPr>
          </a:p>
          <a:p>
            <a:pPr algn="just"/>
            <a:endParaRPr lang="tr-TR" dirty="0"/>
          </a:p>
        </p:txBody>
      </p:sp>
    </p:spTree>
    <p:extLst>
      <p:ext uri="{BB962C8B-B14F-4D97-AF65-F5344CB8AC3E}">
        <p14:creationId xmlns:p14="http://schemas.microsoft.com/office/powerpoint/2010/main" val="18056698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Hesap İnceleme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708920"/>
            <a:ext cx="8607546" cy="4401205"/>
          </a:xfrm>
          <a:prstGeom prst="rect">
            <a:avLst/>
          </a:prstGeom>
          <a:noFill/>
        </p:spPr>
        <p:txBody>
          <a:bodyPr wrap="square" rtlCol="0">
            <a:spAutoFit/>
          </a:bodyPr>
          <a:lstStyle/>
          <a:p>
            <a:pPr algn="just"/>
            <a:r>
              <a:rPr lang="tr-TR" sz="2800" dirty="0"/>
              <a:t>Sistem'de muhasebe işlemlerinde kullanılan hesapların bakiyeleri ile ilgili işlemler yapılabilmektedir.</a:t>
            </a:r>
          </a:p>
          <a:p>
            <a:pPr algn="just"/>
            <a:r>
              <a:rPr lang="tr-TR" sz="2800" dirty="0"/>
              <a:t> </a:t>
            </a:r>
          </a:p>
          <a:p>
            <a:pPr algn="just"/>
            <a:r>
              <a:rPr lang="tr-TR" sz="2800" dirty="0"/>
              <a:t>Hesap İnceleme </a:t>
            </a:r>
            <a:r>
              <a:rPr lang="tr-TR" sz="2800" dirty="0" err="1"/>
              <a:t>İşlemleri'ne</a:t>
            </a:r>
            <a:r>
              <a:rPr lang="tr-TR" sz="2800" dirty="0"/>
              <a:t> </a:t>
            </a:r>
            <a:r>
              <a:rPr lang="tr-TR" sz="2800" dirty="0" smtClean="0"/>
              <a:t>yönelik </a:t>
            </a:r>
            <a:r>
              <a:rPr lang="tr-TR" sz="2800" dirty="0"/>
              <a:t>işlemler aşağıdaki gibidir:</a:t>
            </a:r>
            <a:endParaRPr lang="tr-TR" sz="2800" dirty="0">
              <a:solidFill>
                <a:srgbClr val="FF0000"/>
              </a:solidFill>
            </a:endParaRPr>
          </a:p>
          <a:p>
            <a:pPr algn="just"/>
            <a:r>
              <a:rPr lang="tr-TR" sz="2800" dirty="0">
                <a:solidFill>
                  <a:srgbClr val="FF0000"/>
                </a:solidFill>
              </a:rPr>
              <a:t>•</a:t>
            </a:r>
            <a:r>
              <a:rPr lang="tr-TR" sz="2800" dirty="0">
                <a:solidFill>
                  <a:srgbClr val="FF0000"/>
                </a:solidFill>
                <a:hlinkClick r:id="rId5"/>
              </a:rPr>
              <a:t>Hesap Bakiye İncelemesi</a:t>
            </a:r>
            <a:endParaRPr lang="tr-TR" sz="2800" dirty="0">
              <a:solidFill>
                <a:srgbClr val="FF0000"/>
              </a:solidFill>
            </a:endParaRPr>
          </a:p>
          <a:p>
            <a:pPr algn="just"/>
            <a:r>
              <a:rPr lang="tr-TR" sz="2800" dirty="0">
                <a:solidFill>
                  <a:srgbClr val="FF0000"/>
                </a:solidFill>
              </a:rPr>
              <a:t>•</a:t>
            </a:r>
            <a:r>
              <a:rPr lang="tr-TR" sz="2800" dirty="0">
                <a:solidFill>
                  <a:srgbClr val="FF0000"/>
                </a:solidFill>
                <a:hlinkClick r:id="rId6"/>
              </a:rPr>
              <a:t>Bakiye Karşılaştırma</a:t>
            </a:r>
            <a:endParaRPr lang="tr-TR" sz="2800" dirty="0">
              <a:solidFill>
                <a:srgbClr val="FF0000"/>
              </a:solidFill>
            </a:endParaRPr>
          </a:p>
          <a:p>
            <a:pPr algn="just"/>
            <a:r>
              <a:rPr lang="tr-TR" sz="2800" dirty="0"/>
              <a:t> </a:t>
            </a:r>
          </a:p>
          <a:p>
            <a:pPr algn="just"/>
            <a:r>
              <a:rPr lang="tr-TR" sz="2800" dirty="0"/>
              <a:t>Bu işlemler devam eden başlıklarda anlatılmıştır.</a:t>
            </a:r>
          </a:p>
          <a:p>
            <a:pPr algn="just"/>
            <a:endParaRPr lang="tr-TR" sz="2800" dirty="0"/>
          </a:p>
        </p:txBody>
      </p:sp>
    </p:spTree>
    <p:extLst>
      <p:ext uri="{BB962C8B-B14F-4D97-AF65-F5344CB8AC3E}">
        <p14:creationId xmlns:p14="http://schemas.microsoft.com/office/powerpoint/2010/main" val="42718882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Hesap Bakiye İncelemesi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0" y="2420888"/>
            <a:ext cx="8607546" cy="3539430"/>
          </a:xfrm>
          <a:prstGeom prst="rect">
            <a:avLst/>
          </a:prstGeom>
          <a:noFill/>
        </p:spPr>
        <p:txBody>
          <a:bodyPr wrap="square" rtlCol="0">
            <a:spAutoFit/>
          </a:bodyPr>
          <a:lstStyle/>
          <a:p>
            <a:pPr algn="just"/>
            <a:r>
              <a:rPr lang="tr-TR" sz="2800" dirty="0"/>
              <a:t>Kamu idarelerinin </a:t>
            </a:r>
            <a:r>
              <a:rPr lang="tr-TR" sz="2800" dirty="0" err="1"/>
              <a:t>yevmiyeleşmiş</a:t>
            </a:r>
            <a:r>
              <a:rPr lang="tr-TR" sz="2800" dirty="0"/>
              <a:t> muhasebe kayıtlarına göre bakiye bilgileri incelenebilmektedir. Hesap bakiyeleri oturum bilgisinde seçilen deftere göre incelenir. Kamu idaresi defteri bazında incelenen hesap bakiyelerine yönelik işlem yapmak için ana menüde yer alan</a:t>
            </a:r>
            <a:r>
              <a:rPr lang="tr-TR" sz="2800" b="1" dirty="0"/>
              <a:t> Hesap İnceleme İşlemleri / Hesap Bakiye İncelemesi</a:t>
            </a:r>
            <a:r>
              <a:rPr lang="tr-TR" sz="2800" dirty="0"/>
              <a:t> seçilir ve </a:t>
            </a:r>
            <a:r>
              <a:rPr lang="tr-TR" sz="2800" b="1" dirty="0"/>
              <a:t>Hesap Bakiye İncelemesi Ekranı</a:t>
            </a:r>
            <a:r>
              <a:rPr lang="tr-TR" sz="2800" dirty="0"/>
              <a:t> görüntülenir.</a:t>
            </a:r>
          </a:p>
        </p:txBody>
      </p:sp>
    </p:spTree>
    <p:extLst>
      <p:ext uri="{BB962C8B-B14F-4D97-AF65-F5344CB8AC3E}">
        <p14:creationId xmlns:p14="http://schemas.microsoft.com/office/powerpoint/2010/main" val="25516492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Hesap Bakiye İncelemesi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2564904"/>
            <a:ext cx="8713754" cy="3744416"/>
          </a:xfrm>
          <a:prstGeom prst="rect">
            <a:avLst/>
          </a:prstGeom>
        </p:spPr>
      </p:pic>
    </p:spTree>
    <p:extLst>
      <p:ext uri="{BB962C8B-B14F-4D97-AF65-F5344CB8AC3E}">
        <p14:creationId xmlns:p14="http://schemas.microsoft.com/office/powerpoint/2010/main" val="29489380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Hesap Bakiye İncelemesi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636912"/>
            <a:ext cx="8607545" cy="3785652"/>
          </a:xfrm>
          <a:prstGeom prst="rect">
            <a:avLst/>
          </a:prstGeom>
          <a:noFill/>
        </p:spPr>
        <p:txBody>
          <a:bodyPr wrap="square" rtlCol="0">
            <a:spAutoFit/>
          </a:bodyPr>
          <a:lstStyle/>
          <a:p>
            <a:pPr algn="just"/>
            <a:r>
              <a:rPr lang="tr-TR" sz="2400" dirty="0"/>
              <a:t>Hesap Bakiye İncelemesi </a:t>
            </a:r>
            <a:r>
              <a:rPr lang="tr-TR" sz="2400" dirty="0" err="1"/>
              <a:t>Ekranı'nda</a:t>
            </a:r>
            <a:r>
              <a:rPr lang="tr-TR" sz="2400" dirty="0"/>
              <a:t> sorgulama yapmak için </a:t>
            </a:r>
            <a:r>
              <a:rPr lang="tr-TR" sz="2400" b="1" dirty="0"/>
              <a:t>Defter Hesap Kodu</a:t>
            </a:r>
            <a:r>
              <a:rPr lang="tr-TR" sz="2400" dirty="0"/>
              <a:t> açılır listesinden kamu idaresinin hesap kodu seçilmelidir. Hesap kodu bilgisi seçildikten sonra doğrudan Sorgula düğmesine tıklanır. Böylece ilgili defter hesap kodunun içinde bulunulan mali yılda </a:t>
            </a:r>
            <a:r>
              <a:rPr lang="tr-TR" sz="2400" dirty="0" err="1"/>
              <a:t>yevmiyeleşmiş</a:t>
            </a:r>
            <a:r>
              <a:rPr lang="tr-TR" sz="2400" dirty="0"/>
              <a:t> muhasebe kayıtlarının çalıştığı hesapların borç ve alacak bakiye bilgisi aldığı yevmiye numarası ve yevmiye tarihine göre Sonuçlar alanında satırlar halinde görüntülenir. </a:t>
            </a:r>
            <a:r>
              <a:rPr lang="tr-TR" sz="2400" dirty="0" err="1"/>
              <a:t>Ekran'da</a:t>
            </a:r>
            <a:r>
              <a:rPr lang="tr-TR" sz="2400" dirty="0"/>
              <a:t> hesap kodu seçildikten sonra sorgulama kriterlerinden </a:t>
            </a:r>
            <a:r>
              <a:rPr lang="tr-TR" sz="2400" b="1" dirty="0"/>
              <a:t>Tarih Aralığı</a:t>
            </a:r>
            <a:r>
              <a:rPr lang="tr-TR" sz="2400" dirty="0"/>
              <a:t> alanından seçilen tarih aralığındaki hesap bakiyesine göre sorgulama yapılabilir.</a:t>
            </a:r>
          </a:p>
        </p:txBody>
      </p:sp>
    </p:spTree>
    <p:extLst>
      <p:ext uri="{BB962C8B-B14F-4D97-AF65-F5344CB8AC3E}">
        <p14:creationId xmlns:p14="http://schemas.microsoft.com/office/powerpoint/2010/main" val="30389515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Hesap İnceleme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85721" y="2492896"/>
            <a:ext cx="8607546" cy="1477328"/>
          </a:xfrm>
          <a:prstGeom prst="rect">
            <a:avLst/>
          </a:prstGeom>
          <a:noFill/>
        </p:spPr>
        <p:txBody>
          <a:bodyPr wrap="square" rtlCol="0">
            <a:spAutoFit/>
          </a:bodyPr>
          <a:lstStyle/>
          <a:p>
            <a:pPr algn="just"/>
            <a:r>
              <a:rPr lang="tr-TR" dirty="0"/>
              <a:t>Seçilen hesap kodunun çalıştığı </a:t>
            </a:r>
            <a:r>
              <a:rPr lang="tr-TR" dirty="0" err="1"/>
              <a:t>yevmiyeleşmiş</a:t>
            </a:r>
            <a:r>
              <a:rPr lang="tr-TR" dirty="0"/>
              <a:t> bir muhasebe fişinin detaylarını görüntülemek için ilgili hesap kodunun </a:t>
            </a:r>
            <a:r>
              <a:rPr lang="tr-TR" b="1" dirty="0"/>
              <a:t>Defter</a:t>
            </a:r>
            <a:r>
              <a:rPr lang="tr-TR" dirty="0"/>
              <a:t> </a:t>
            </a:r>
            <a:r>
              <a:rPr lang="tr-TR" b="1" dirty="0"/>
              <a:t>Yevmiye Numarası</a:t>
            </a:r>
            <a:r>
              <a:rPr lang="tr-TR" dirty="0"/>
              <a:t> sütunundaki bağlantıya tıklanır ve </a:t>
            </a:r>
            <a:r>
              <a:rPr lang="tr-TR" b="1" dirty="0"/>
              <a:t>Muhasebe Fişi Görüntüle Ekranı</a:t>
            </a:r>
            <a:r>
              <a:rPr lang="tr-TR" dirty="0"/>
              <a:t> görüntülenir.</a:t>
            </a:r>
          </a:p>
          <a:p>
            <a:pPr algn="just"/>
            <a:r>
              <a:rPr lang="tr-TR" dirty="0"/>
              <a:t/>
            </a:r>
            <a:br>
              <a:rPr lang="tr-TR" dirty="0"/>
            </a:br>
            <a:endParaRPr lang="tr-TR" dirty="0"/>
          </a:p>
        </p:txBody>
      </p:sp>
      <p:pic>
        <p:nvPicPr>
          <p:cNvPr id="8" name="Resim 7"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1" y="3394844"/>
            <a:ext cx="8607545" cy="3274516"/>
          </a:xfrm>
          <a:prstGeom prst="rect">
            <a:avLst/>
          </a:prstGeom>
        </p:spPr>
      </p:pic>
    </p:spTree>
    <p:extLst>
      <p:ext uri="{BB962C8B-B14F-4D97-AF65-F5344CB8AC3E}">
        <p14:creationId xmlns:p14="http://schemas.microsoft.com/office/powerpoint/2010/main" val="42025649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Hesap İnceleme İşlemleri</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92896"/>
            <a:ext cx="8607545" cy="4093428"/>
          </a:xfrm>
          <a:prstGeom prst="rect">
            <a:avLst/>
          </a:prstGeom>
          <a:noFill/>
        </p:spPr>
        <p:txBody>
          <a:bodyPr wrap="square" rtlCol="0">
            <a:spAutoFit/>
          </a:bodyPr>
          <a:lstStyle/>
          <a:p>
            <a:pPr algn="just"/>
            <a:r>
              <a:rPr lang="tr-TR" sz="2000" dirty="0"/>
              <a:t>Muhasebe Fişi Görüntüle </a:t>
            </a:r>
            <a:r>
              <a:rPr lang="tr-TR" sz="2000" dirty="0" err="1"/>
              <a:t>Ekranı'nda</a:t>
            </a:r>
            <a:r>
              <a:rPr lang="tr-TR" sz="2000" dirty="0"/>
              <a:t> hesap kodunun çalıştığı muhasebe fişine ait detaylara ulaşılır. İlgili muhasebe fişinin ön muhasebe kaydına yönelik bilgileri görüntülemek için </a:t>
            </a:r>
            <a:r>
              <a:rPr lang="tr-TR" sz="2000" b="1" dirty="0"/>
              <a:t>Ön Muhasebe Kaydı</a:t>
            </a:r>
            <a:r>
              <a:rPr lang="tr-TR" sz="2000" dirty="0"/>
              <a:t> sütunundaki bağlantıya tıklanır.</a:t>
            </a:r>
          </a:p>
          <a:p>
            <a:pPr algn="just"/>
            <a:r>
              <a:rPr lang="tr-TR" sz="2000" dirty="0"/>
              <a:t> </a:t>
            </a:r>
          </a:p>
          <a:p>
            <a:pPr algn="just"/>
            <a:r>
              <a:rPr lang="tr-TR" sz="2000" dirty="0"/>
              <a:t>Hesap Bakiye İncelemesi </a:t>
            </a:r>
            <a:r>
              <a:rPr lang="tr-TR" sz="2000" dirty="0" err="1"/>
              <a:t>Ekranı'nda</a:t>
            </a:r>
            <a:r>
              <a:rPr lang="tr-TR" sz="2000" dirty="0"/>
              <a:t> seçilen hesap kodunun sorgulanan bakiye bilgisinin yanı sıra ilgili hesap kodunun detay bilgisine ulaşmak için </a:t>
            </a:r>
            <a:r>
              <a:rPr lang="tr-TR" sz="2000" b="1" dirty="0"/>
              <a:t>Hesap Kodu</a:t>
            </a:r>
            <a:r>
              <a:rPr lang="tr-TR" sz="2000" dirty="0"/>
              <a:t> alanında yer alan bağlantı tıklanır ve Defter Hesap Kodu Görüntüle Ekranı görüntülenir.</a:t>
            </a:r>
          </a:p>
          <a:p>
            <a:pPr algn="just"/>
            <a:r>
              <a:rPr lang="tr-TR" sz="2000" i="1" dirty="0"/>
              <a:t>	</a:t>
            </a:r>
            <a:r>
              <a:rPr lang="tr-TR" sz="2000" b="1" i="1" dirty="0" smtClean="0">
                <a:solidFill>
                  <a:srgbClr val="FF0000"/>
                </a:solidFill>
              </a:rPr>
              <a:t>Hesap </a:t>
            </a:r>
            <a:r>
              <a:rPr lang="tr-TR" sz="2000" b="1" i="1" dirty="0">
                <a:solidFill>
                  <a:srgbClr val="FF0000"/>
                </a:solidFill>
              </a:rPr>
              <a:t>Kodu alanındaki bağlantı tıklandığında Sistem, Hesap Planı ve Kodu İşlemleri / Defter Hesap Kodu İşlemleri menüsüne yönlendirir. Defter hesap koduna yönelik bilgiler Defter Hesap Kodu İşlemleri menüsünde detaylı anlatılmaktadır.</a:t>
            </a:r>
            <a:endParaRPr lang="tr-TR" sz="2000" b="1" dirty="0">
              <a:solidFill>
                <a:srgbClr val="FF0000"/>
              </a:solidFill>
            </a:endParaRPr>
          </a:p>
          <a:p>
            <a:pPr algn="just"/>
            <a:endParaRPr lang="tr-TR" sz="2000" dirty="0"/>
          </a:p>
        </p:txBody>
      </p:sp>
    </p:spTree>
    <p:extLst>
      <p:ext uri="{BB962C8B-B14F-4D97-AF65-F5344CB8AC3E}">
        <p14:creationId xmlns:p14="http://schemas.microsoft.com/office/powerpoint/2010/main" val="3023850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Muhasebe Kaydı Hata İşlemleri</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3477875"/>
          </a:xfrm>
          <a:prstGeom prst="rect">
            <a:avLst/>
          </a:prstGeom>
          <a:noFill/>
        </p:spPr>
        <p:txBody>
          <a:bodyPr wrap="square" rtlCol="0">
            <a:spAutoFit/>
          </a:bodyPr>
          <a:lstStyle/>
          <a:p>
            <a:pPr algn="just"/>
            <a:r>
              <a:rPr lang="tr-TR" sz="2000" dirty="0"/>
              <a:t>Muhasebe Kaydı Hata Görüntüle </a:t>
            </a:r>
            <a:r>
              <a:rPr lang="tr-TR" sz="2000" dirty="0" err="1"/>
              <a:t>Ekranı'nın</a:t>
            </a:r>
            <a:r>
              <a:rPr lang="tr-TR" sz="2000" dirty="0"/>
              <a:t> üst kısmında muhasebe kaydının hata nedeni yer alır ve ilgili hata kaydının hangi işlemden geldiği </a:t>
            </a:r>
            <a:r>
              <a:rPr lang="tr-TR" sz="2000" b="1" dirty="0"/>
              <a:t>İlişkili Kayıt</a:t>
            </a:r>
            <a:r>
              <a:rPr lang="tr-TR" sz="2000" dirty="0"/>
              <a:t> alanında görüntülenir. </a:t>
            </a:r>
            <a:r>
              <a:rPr lang="tr-TR" sz="2000" dirty="0" err="1"/>
              <a:t>Ekran'da</a:t>
            </a:r>
            <a:r>
              <a:rPr lang="tr-TR" sz="2000" dirty="0"/>
              <a:t> yer alan hata nedeni incelenerek hatanın giderilmesine yönelik işlem gerçekleştirilmelidir. Görüntülenen hata kaydına yönelik işlem yapmak için </a:t>
            </a:r>
            <a:r>
              <a:rPr lang="tr-TR" sz="2000" dirty="0" err="1"/>
              <a:t>Ekran'ın</a:t>
            </a:r>
            <a:r>
              <a:rPr lang="tr-TR" sz="2000" dirty="0"/>
              <a:t> sağ üst alanındaki İşlemler düğmesi kullanılır.</a:t>
            </a:r>
          </a:p>
          <a:p>
            <a:pPr algn="just"/>
            <a:r>
              <a:rPr lang="tr-TR" sz="2000" i="1" dirty="0"/>
              <a:t>	</a:t>
            </a:r>
            <a:r>
              <a:rPr lang="tr-TR" sz="2000" b="1" i="1" dirty="0" smtClean="0">
                <a:solidFill>
                  <a:srgbClr val="FF0000"/>
                </a:solidFill>
              </a:rPr>
              <a:t>İşlemler </a:t>
            </a:r>
            <a:r>
              <a:rPr lang="tr-TR" sz="2000" b="1" i="1" dirty="0">
                <a:solidFill>
                  <a:srgbClr val="FF0000"/>
                </a:solidFill>
              </a:rPr>
              <a:t>düğmesinden yapılan işlemin benzeri Muhasebe Kaydı Hata Sorgula </a:t>
            </a:r>
            <a:r>
              <a:rPr lang="tr-TR" sz="2000" b="1" i="1" dirty="0" err="1">
                <a:solidFill>
                  <a:srgbClr val="FF0000"/>
                </a:solidFill>
              </a:rPr>
              <a:t>Ekranı'nda</a:t>
            </a:r>
            <a:r>
              <a:rPr lang="tr-TR" sz="2000" b="1" i="1" dirty="0">
                <a:solidFill>
                  <a:srgbClr val="FF0000"/>
                </a:solidFill>
              </a:rPr>
              <a:t> da yapılabilmektedir.</a:t>
            </a:r>
            <a:endParaRPr lang="tr-TR" sz="2000" b="1" dirty="0">
              <a:solidFill>
                <a:srgbClr val="FF0000"/>
              </a:solidFill>
            </a:endParaRPr>
          </a:p>
          <a:p>
            <a:pPr algn="just"/>
            <a:r>
              <a:rPr lang="tr-TR" sz="2000" dirty="0"/>
              <a:t> </a:t>
            </a:r>
          </a:p>
          <a:p>
            <a:pPr algn="just"/>
            <a:r>
              <a:rPr lang="tr-TR" sz="2000" dirty="0"/>
              <a:t>Muhasebe kaydının hata nedeni incelendikten sonra Kapat düğmesine tıklanır.</a:t>
            </a:r>
          </a:p>
          <a:p>
            <a:pPr algn="just"/>
            <a:endParaRPr lang="tr-TR" sz="2000" dirty="0"/>
          </a:p>
        </p:txBody>
      </p:sp>
    </p:spTree>
    <p:extLst>
      <p:ext uri="{BB962C8B-B14F-4D97-AF65-F5344CB8AC3E}">
        <p14:creationId xmlns:p14="http://schemas.microsoft.com/office/powerpoint/2010/main" val="32272589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Bakiye Karşılaştırma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492896"/>
            <a:ext cx="8607545" cy="3539430"/>
          </a:xfrm>
          <a:prstGeom prst="rect">
            <a:avLst/>
          </a:prstGeom>
          <a:noFill/>
        </p:spPr>
        <p:txBody>
          <a:bodyPr wrap="square" rtlCol="0">
            <a:spAutoFit/>
          </a:bodyPr>
          <a:lstStyle/>
          <a:p>
            <a:pPr algn="just"/>
            <a:r>
              <a:rPr lang="tr-TR" sz="2800" dirty="0"/>
              <a:t>Sistem'e giriş yapılırken seçilen defterdeki herhangi bir hesap koduna yönelik bakiye bilgisi; harcama birimi, tertip, tarih, il ve ilçe kriterine göre karşılaştırılabilmektedir. Sistem üzerinde bakiye karşılaştırma işlemi yapmak için  ana menüde yer alan </a:t>
            </a:r>
            <a:r>
              <a:rPr lang="tr-TR" sz="2800" b="1" dirty="0"/>
              <a:t>Hesap İnceleme İşlemleri / Bakiye Karşılaştırma</a:t>
            </a:r>
            <a:r>
              <a:rPr lang="tr-TR" sz="2800" dirty="0"/>
              <a:t> seçilir ve </a:t>
            </a:r>
            <a:r>
              <a:rPr lang="tr-TR" sz="2800" b="1" dirty="0"/>
              <a:t>Bakiye Karşılaştırma Ekranı</a:t>
            </a:r>
            <a:r>
              <a:rPr lang="tr-TR" sz="2800" dirty="0"/>
              <a:t> görüntülenir.</a:t>
            </a:r>
          </a:p>
        </p:txBody>
      </p:sp>
    </p:spTree>
    <p:extLst>
      <p:ext uri="{BB962C8B-B14F-4D97-AF65-F5344CB8AC3E}">
        <p14:creationId xmlns:p14="http://schemas.microsoft.com/office/powerpoint/2010/main" val="41525376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Bakiye Karşılaştırma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2564904"/>
            <a:ext cx="8607546" cy="2448272"/>
          </a:xfrm>
          <a:prstGeom prst="rect">
            <a:avLst/>
          </a:prstGeom>
        </p:spPr>
      </p:pic>
      <p:sp>
        <p:nvSpPr>
          <p:cNvPr id="7" name="Metin kutusu 6"/>
          <p:cNvSpPr txBox="1"/>
          <p:nvPr/>
        </p:nvSpPr>
        <p:spPr>
          <a:xfrm>
            <a:off x="285721" y="5229200"/>
            <a:ext cx="8607545" cy="1754326"/>
          </a:xfrm>
          <a:prstGeom prst="rect">
            <a:avLst/>
          </a:prstGeom>
          <a:noFill/>
        </p:spPr>
        <p:txBody>
          <a:bodyPr wrap="square" rtlCol="0">
            <a:spAutoFit/>
          </a:bodyPr>
          <a:lstStyle/>
          <a:p>
            <a:pPr algn="just"/>
            <a:r>
              <a:rPr lang="tr-TR" dirty="0"/>
              <a:t>Bakiye Karşılaştırma </a:t>
            </a:r>
            <a:r>
              <a:rPr lang="tr-TR" dirty="0" err="1"/>
              <a:t>Ekranı'nda</a:t>
            </a:r>
            <a:r>
              <a:rPr lang="tr-TR" dirty="0"/>
              <a:t>, </a:t>
            </a:r>
            <a:r>
              <a:rPr lang="tr-TR" b="1" dirty="0"/>
              <a:t>Defter Hesap Kodu</a:t>
            </a:r>
            <a:r>
              <a:rPr lang="tr-TR" dirty="0"/>
              <a:t> alanından sorgulama yapılacak hesap kodu seçilir. Sadece defter hesap kodu seçilip Sorgula düğmesine tıklanması durumunda ilgili muhasebe birimine bağlı harcama birimlerinin seçili hesap koduna yönelik bilgileri görüntülenir.</a:t>
            </a:r>
          </a:p>
          <a:p>
            <a:pPr algn="just"/>
            <a:r>
              <a:rPr lang="tr-TR" dirty="0"/>
              <a:t> </a:t>
            </a:r>
          </a:p>
          <a:p>
            <a:pPr algn="just"/>
            <a:endParaRPr lang="tr-TR" dirty="0"/>
          </a:p>
        </p:txBody>
      </p:sp>
    </p:spTree>
    <p:extLst>
      <p:ext uri="{BB962C8B-B14F-4D97-AF65-F5344CB8AC3E}">
        <p14:creationId xmlns:p14="http://schemas.microsoft.com/office/powerpoint/2010/main" val="21041749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Bakiye Karşılaştırma</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344316"/>
            <a:ext cx="8607546" cy="707886"/>
          </a:xfrm>
          <a:prstGeom prst="rect">
            <a:avLst/>
          </a:prstGeom>
          <a:noFill/>
        </p:spPr>
        <p:txBody>
          <a:bodyPr wrap="square" rtlCol="0">
            <a:spAutoFit/>
          </a:bodyPr>
          <a:lstStyle/>
          <a:p>
            <a:pPr algn="just"/>
            <a:r>
              <a:rPr lang="tr-TR" sz="2000" dirty="0"/>
              <a:t>Sorgulaması yapılan defter hesap kodunun, </a:t>
            </a:r>
            <a:r>
              <a:rPr lang="tr-TR" sz="2000" b="1" dirty="0"/>
              <a:t>Muhasebe Birimi</a:t>
            </a:r>
            <a:r>
              <a:rPr lang="tr-TR" sz="2000" dirty="0"/>
              <a:t>, </a:t>
            </a:r>
            <a:r>
              <a:rPr lang="tr-TR" sz="2000" b="1" dirty="0"/>
              <a:t>Harcama Birimi</a:t>
            </a:r>
            <a:r>
              <a:rPr lang="tr-TR" sz="2000" dirty="0"/>
              <a:t>, </a:t>
            </a:r>
            <a:r>
              <a:rPr lang="tr-TR" sz="2000" b="1" dirty="0"/>
              <a:t>Tertip</a:t>
            </a:r>
            <a:r>
              <a:rPr lang="tr-TR" sz="2000" dirty="0"/>
              <a:t>, </a:t>
            </a:r>
            <a:r>
              <a:rPr lang="tr-TR" sz="2000" b="1" dirty="0"/>
              <a:t>Borç</a:t>
            </a:r>
            <a:r>
              <a:rPr lang="tr-TR" sz="2000" dirty="0"/>
              <a:t>, </a:t>
            </a:r>
            <a:r>
              <a:rPr lang="tr-TR" sz="2000" b="1" dirty="0"/>
              <a:t>Alacak</a:t>
            </a:r>
            <a:r>
              <a:rPr lang="tr-TR" sz="2000" dirty="0"/>
              <a:t> ve </a:t>
            </a:r>
            <a:r>
              <a:rPr lang="tr-TR" sz="2000" b="1" dirty="0"/>
              <a:t>Bakiye</a:t>
            </a:r>
            <a:r>
              <a:rPr lang="tr-TR" sz="2000" dirty="0"/>
              <a:t> bilgileri Sonuçlar alanında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1" y="3021618"/>
            <a:ext cx="8607546" cy="3734321"/>
          </a:xfrm>
          <a:prstGeom prst="rect">
            <a:avLst/>
          </a:prstGeom>
        </p:spPr>
      </p:pic>
    </p:spTree>
    <p:extLst>
      <p:ext uri="{BB962C8B-B14F-4D97-AF65-F5344CB8AC3E}">
        <p14:creationId xmlns:p14="http://schemas.microsoft.com/office/powerpoint/2010/main" val="31022460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Muhasebe Raporlar</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348880"/>
            <a:ext cx="8607546" cy="4801314"/>
          </a:xfrm>
          <a:prstGeom prst="rect">
            <a:avLst/>
          </a:prstGeom>
          <a:noFill/>
        </p:spPr>
        <p:txBody>
          <a:bodyPr wrap="square" rtlCol="0">
            <a:spAutoFit/>
          </a:bodyPr>
          <a:lstStyle/>
          <a:p>
            <a:r>
              <a:rPr lang="tr-TR" dirty="0"/>
              <a:t>Sistem'de yapılan muhasebe işlemlere yönelik olarak oluşan kayıtlar üzerinden rapor </a:t>
            </a:r>
            <a:r>
              <a:rPr lang="tr-TR" dirty="0" smtClean="0"/>
              <a:t>alınması </a:t>
            </a:r>
            <a:r>
              <a:rPr lang="tr-TR" dirty="0"/>
              <a:t>sağlanmaktadır.</a:t>
            </a:r>
          </a:p>
          <a:p>
            <a:r>
              <a:rPr lang="tr-TR" dirty="0"/>
              <a:t>Muhasebe İşlemleri aşağıdaki gibidir;</a:t>
            </a:r>
            <a:endParaRPr lang="tr-TR" dirty="0">
              <a:solidFill>
                <a:srgbClr val="FF0000"/>
              </a:solidFill>
            </a:endParaRPr>
          </a:p>
          <a:p>
            <a:r>
              <a:rPr lang="tr-TR" dirty="0">
                <a:solidFill>
                  <a:srgbClr val="FF0000"/>
                </a:solidFill>
              </a:rPr>
              <a:t> </a:t>
            </a:r>
          </a:p>
          <a:p>
            <a:r>
              <a:rPr lang="tr-TR" dirty="0">
                <a:solidFill>
                  <a:srgbClr val="FF0000"/>
                </a:solidFill>
              </a:rPr>
              <a:t>•</a:t>
            </a:r>
            <a:r>
              <a:rPr lang="tr-TR" dirty="0">
                <a:solidFill>
                  <a:srgbClr val="FF0000"/>
                </a:solidFill>
                <a:hlinkClick r:id="rId5"/>
              </a:rPr>
              <a:t>Dönem Sonu İptal Edilen Fişler</a:t>
            </a:r>
            <a:endParaRPr lang="tr-TR" dirty="0">
              <a:solidFill>
                <a:srgbClr val="FF0000"/>
              </a:solidFill>
            </a:endParaRPr>
          </a:p>
          <a:p>
            <a:r>
              <a:rPr lang="tr-TR" dirty="0">
                <a:solidFill>
                  <a:srgbClr val="FF0000"/>
                </a:solidFill>
              </a:rPr>
              <a:t>•</a:t>
            </a:r>
            <a:r>
              <a:rPr lang="tr-TR" dirty="0">
                <a:solidFill>
                  <a:srgbClr val="FF0000"/>
                </a:solidFill>
                <a:hlinkClick r:id="rId6"/>
              </a:rPr>
              <a:t>Silinen Defter Hesap Kodları</a:t>
            </a:r>
            <a:endParaRPr lang="tr-TR" dirty="0">
              <a:solidFill>
                <a:srgbClr val="FF0000"/>
              </a:solidFill>
            </a:endParaRPr>
          </a:p>
          <a:p>
            <a:r>
              <a:rPr lang="tr-TR" dirty="0">
                <a:solidFill>
                  <a:srgbClr val="FF0000"/>
                </a:solidFill>
              </a:rPr>
              <a:t>•</a:t>
            </a:r>
            <a:r>
              <a:rPr lang="tr-TR" dirty="0">
                <a:solidFill>
                  <a:srgbClr val="FF0000"/>
                </a:solidFill>
                <a:hlinkClick r:id="rId7"/>
              </a:rPr>
              <a:t>Geçici Mizan</a:t>
            </a:r>
            <a:endParaRPr lang="tr-TR" dirty="0">
              <a:solidFill>
                <a:srgbClr val="FF0000"/>
              </a:solidFill>
            </a:endParaRPr>
          </a:p>
          <a:p>
            <a:r>
              <a:rPr lang="tr-TR" dirty="0">
                <a:solidFill>
                  <a:srgbClr val="FF0000"/>
                </a:solidFill>
              </a:rPr>
              <a:t>•</a:t>
            </a:r>
            <a:r>
              <a:rPr lang="tr-TR" dirty="0">
                <a:solidFill>
                  <a:srgbClr val="FF0000"/>
                </a:solidFill>
                <a:hlinkClick r:id="rId8"/>
              </a:rPr>
              <a:t>Kesin Mizan</a:t>
            </a:r>
            <a:endParaRPr lang="tr-TR" dirty="0">
              <a:solidFill>
                <a:srgbClr val="FF0000"/>
              </a:solidFill>
            </a:endParaRPr>
          </a:p>
          <a:p>
            <a:r>
              <a:rPr lang="tr-TR" dirty="0">
                <a:solidFill>
                  <a:srgbClr val="FF0000"/>
                </a:solidFill>
              </a:rPr>
              <a:t>•</a:t>
            </a:r>
            <a:r>
              <a:rPr lang="tr-TR" dirty="0">
                <a:solidFill>
                  <a:srgbClr val="FF0000"/>
                </a:solidFill>
                <a:hlinkClick r:id="rId9"/>
              </a:rPr>
              <a:t>Yevmiye Defteri</a:t>
            </a:r>
            <a:endParaRPr lang="tr-TR" dirty="0">
              <a:solidFill>
                <a:srgbClr val="FF0000"/>
              </a:solidFill>
            </a:endParaRPr>
          </a:p>
          <a:p>
            <a:r>
              <a:rPr lang="tr-TR" dirty="0">
                <a:solidFill>
                  <a:srgbClr val="FF0000"/>
                </a:solidFill>
              </a:rPr>
              <a:t>•</a:t>
            </a:r>
            <a:r>
              <a:rPr lang="tr-TR" dirty="0">
                <a:solidFill>
                  <a:srgbClr val="FF0000"/>
                </a:solidFill>
                <a:hlinkClick r:id="rId10"/>
              </a:rPr>
              <a:t>Büyük Defter</a:t>
            </a:r>
            <a:endParaRPr lang="tr-TR" dirty="0">
              <a:solidFill>
                <a:srgbClr val="FF0000"/>
              </a:solidFill>
            </a:endParaRPr>
          </a:p>
          <a:p>
            <a:r>
              <a:rPr lang="tr-TR" dirty="0">
                <a:solidFill>
                  <a:srgbClr val="FF0000"/>
                </a:solidFill>
              </a:rPr>
              <a:t>•</a:t>
            </a:r>
            <a:r>
              <a:rPr lang="tr-TR" dirty="0">
                <a:solidFill>
                  <a:srgbClr val="FF0000"/>
                </a:solidFill>
                <a:hlinkClick r:id="rId11"/>
              </a:rPr>
              <a:t>Yardımcı Defter</a:t>
            </a:r>
            <a:endParaRPr lang="tr-TR" dirty="0">
              <a:solidFill>
                <a:srgbClr val="FF0000"/>
              </a:solidFill>
            </a:endParaRPr>
          </a:p>
          <a:p>
            <a:r>
              <a:rPr lang="tr-TR" dirty="0">
                <a:solidFill>
                  <a:srgbClr val="FF0000"/>
                </a:solidFill>
              </a:rPr>
              <a:t>•</a:t>
            </a:r>
            <a:r>
              <a:rPr lang="tr-TR" dirty="0">
                <a:solidFill>
                  <a:srgbClr val="FF0000"/>
                </a:solidFill>
                <a:hlinkClick r:id="rId12"/>
              </a:rPr>
              <a:t>Kasa Defteri</a:t>
            </a:r>
            <a:endParaRPr lang="tr-TR" dirty="0">
              <a:solidFill>
                <a:srgbClr val="FF0000"/>
              </a:solidFill>
            </a:endParaRPr>
          </a:p>
          <a:p>
            <a:r>
              <a:rPr lang="tr-TR" dirty="0">
                <a:solidFill>
                  <a:srgbClr val="FF0000"/>
                </a:solidFill>
              </a:rPr>
              <a:t>•</a:t>
            </a:r>
            <a:r>
              <a:rPr lang="tr-TR" dirty="0">
                <a:solidFill>
                  <a:srgbClr val="FF0000"/>
                </a:solidFill>
                <a:hlinkClick r:id="rId13"/>
              </a:rPr>
              <a:t>Bütçe Gelirleri Uygulama Sonuçları</a:t>
            </a:r>
            <a:endParaRPr lang="tr-TR" dirty="0">
              <a:solidFill>
                <a:srgbClr val="FF0000"/>
              </a:solidFill>
            </a:endParaRPr>
          </a:p>
          <a:p>
            <a:r>
              <a:rPr lang="tr-TR" dirty="0">
                <a:solidFill>
                  <a:srgbClr val="FF0000"/>
                </a:solidFill>
              </a:rPr>
              <a:t>•</a:t>
            </a:r>
            <a:r>
              <a:rPr lang="tr-TR" dirty="0">
                <a:solidFill>
                  <a:srgbClr val="FF0000"/>
                </a:solidFill>
                <a:hlinkClick r:id="rId14"/>
              </a:rPr>
              <a:t>Muhasebe Birimi Bazlı Hesap Kontrol</a:t>
            </a:r>
            <a:endParaRPr lang="tr-TR" dirty="0">
              <a:solidFill>
                <a:srgbClr val="FF0000"/>
              </a:solidFill>
            </a:endParaRPr>
          </a:p>
          <a:p>
            <a:r>
              <a:rPr lang="tr-TR" dirty="0"/>
              <a:t> </a:t>
            </a:r>
          </a:p>
          <a:p>
            <a:r>
              <a:rPr lang="tr-TR" dirty="0"/>
              <a:t>Muhasebe </a:t>
            </a:r>
            <a:r>
              <a:rPr lang="tr-TR" dirty="0" err="1"/>
              <a:t>İşlemleri'ne</a:t>
            </a:r>
            <a:r>
              <a:rPr lang="tr-TR" dirty="0"/>
              <a:t> yönelik raporlama işlemleri devam eden başlıklarda anlatılmıştır.</a:t>
            </a:r>
          </a:p>
          <a:p>
            <a:endParaRPr lang="tr-TR" dirty="0"/>
          </a:p>
        </p:txBody>
      </p:sp>
    </p:spTree>
    <p:extLst>
      <p:ext uri="{BB962C8B-B14F-4D97-AF65-F5344CB8AC3E}">
        <p14:creationId xmlns:p14="http://schemas.microsoft.com/office/powerpoint/2010/main" val="9202608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Dönem Sonu İptal Edilen Fişler</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420888"/>
            <a:ext cx="8607545" cy="923330"/>
          </a:xfrm>
          <a:prstGeom prst="rect">
            <a:avLst/>
          </a:prstGeom>
          <a:noFill/>
        </p:spPr>
        <p:txBody>
          <a:bodyPr wrap="square" rtlCol="0">
            <a:spAutoFit/>
          </a:bodyPr>
          <a:lstStyle/>
          <a:p>
            <a:pPr algn="just"/>
            <a:r>
              <a:rPr lang="tr-TR" dirty="0"/>
              <a:t>Muhasebe işlemlerine yönelik Sistem üzerinden belirli raporlar alınabilmektedir. İptal edilen fişlere yönelik rapor almak için ana menüde yer alan </a:t>
            </a:r>
            <a:r>
              <a:rPr lang="tr-TR" b="1" dirty="0"/>
              <a:t>Raporlar / Dönem Sonu İptal Edilen Fişler </a:t>
            </a:r>
            <a:r>
              <a:rPr lang="tr-TR" dirty="0"/>
              <a:t>seçilir ve </a:t>
            </a:r>
            <a:r>
              <a:rPr lang="tr-TR" b="1" dirty="0"/>
              <a:t>İptal Edilen Fişler Raporu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428652"/>
            <a:ext cx="8607545" cy="2808660"/>
          </a:xfrm>
          <a:prstGeom prst="rect">
            <a:avLst/>
          </a:prstGeom>
        </p:spPr>
      </p:pic>
    </p:spTree>
    <p:extLst>
      <p:ext uri="{BB962C8B-B14F-4D97-AF65-F5344CB8AC3E}">
        <p14:creationId xmlns:p14="http://schemas.microsoft.com/office/powerpoint/2010/main" val="19265190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Dönem Sonu İptal Edilen Fişler</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564904"/>
            <a:ext cx="8607545" cy="4247317"/>
          </a:xfrm>
          <a:prstGeom prst="rect">
            <a:avLst/>
          </a:prstGeom>
          <a:noFill/>
        </p:spPr>
        <p:txBody>
          <a:bodyPr wrap="square" rtlCol="0">
            <a:spAutoFit/>
          </a:bodyPr>
          <a:lstStyle/>
          <a:p>
            <a:pPr algn="just"/>
            <a:r>
              <a:rPr lang="tr-TR" dirty="0"/>
              <a:t>Dönem Sonu İptal Edilen Fişler Raporu Ekranı aracılığıyla Sistem'de belirli noktalarda iptal edilen fişler raporlanabilmektedir. İlgili rapora hangi aşamada iptal edilen fişlerin dahil edildiği aşağıdaki gibidir:</a:t>
            </a:r>
          </a:p>
          <a:p>
            <a:pPr algn="just"/>
            <a:r>
              <a:rPr lang="tr-TR" b="1" dirty="0"/>
              <a:t>•Dönem sonu işlemleri kapsamında mali yıl kapanışı gerçekleştirilmektedir. Mali yıl kapanış adımları tamamlandıktan sonra kapanış işlemi iptal edilebilmektedir. Bu durumda, mali yılı kapatırken oluşan muhasebe fişleri Sistem tarafından iptal edilmektedir. İlgili fişler bu raporda yer almaktadır.</a:t>
            </a:r>
          </a:p>
          <a:p>
            <a:pPr algn="just"/>
            <a:r>
              <a:rPr lang="tr-TR" b="1" dirty="0">
                <a:solidFill>
                  <a:srgbClr val="FF0000"/>
                </a:solidFill>
              </a:rPr>
              <a:t>•İkinci durumda, dönem sonu işlemleri kapsamında mali yıl kapanışı iptal edildikten sonra kapatılan ödenek hesaplarına yönelik işlem geri alınmak istendiğinde ilgili süreçte oluşan muhasebe fişleri iptal edilmektedir. İlgili fişler de bu raporda yer almaktadır.</a:t>
            </a:r>
          </a:p>
          <a:p>
            <a:pPr algn="just"/>
            <a:r>
              <a:rPr lang="tr-TR" b="1" dirty="0">
                <a:solidFill>
                  <a:srgbClr val="00B050"/>
                </a:solidFill>
              </a:rPr>
              <a:t>•Son işlem ise, Sistem üzerinde hiç bir muhasebe işlemi yapılmayan bir defter silindiğinde ilgili deftere ait açılış fişleri de defter silindiğinde silinmektedir. Bu fişler de dönem sonu iptal edilen fişler raporuna yansımaktadır.</a:t>
            </a:r>
          </a:p>
          <a:p>
            <a:pPr algn="just"/>
            <a:endParaRPr lang="tr-TR" dirty="0"/>
          </a:p>
        </p:txBody>
      </p:sp>
    </p:spTree>
    <p:extLst>
      <p:ext uri="{BB962C8B-B14F-4D97-AF65-F5344CB8AC3E}">
        <p14:creationId xmlns:p14="http://schemas.microsoft.com/office/powerpoint/2010/main" val="4543230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a:solidFill>
                  <a:srgbClr val="FFC000"/>
                </a:solidFill>
              </a:rPr>
              <a:t>Dönem Sonu İptal Edilen Fişler</a:t>
            </a: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636912"/>
            <a:ext cx="8607546" cy="4401205"/>
          </a:xfrm>
          <a:prstGeom prst="rect">
            <a:avLst/>
          </a:prstGeom>
          <a:noFill/>
        </p:spPr>
        <p:txBody>
          <a:bodyPr wrap="square" rtlCol="0">
            <a:spAutoFit/>
          </a:bodyPr>
          <a:lstStyle/>
          <a:p>
            <a:pPr algn="just"/>
            <a:r>
              <a:rPr lang="tr-TR" sz="2800" dirty="0"/>
              <a:t>Dönem Sonu İptal Edilen Fişler Raporu </a:t>
            </a:r>
            <a:r>
              <a:rPr lang="tr-TR" sz="2800" dirty="0" err="1"/>
              <a:t>Ekranı'nda</a:t>
            </a:r>
            <a:r>
              <a:rPr lang="tr-TR" sz="2800" dirty="0"/>
              <a:t> hangi tarihler arasındaki iptal edilen fişlere yönelik rapor alınmak isteniyorsa başlangıç ve bitiş tarihi girilir. </a:t>
            </a:r>
            <a:r>
              <a:rPr lang="tr-TR" sz="2800" b="1" dirty="0" smtClean="0"/>
              <a:t>Raporla</a:t>
            </a:r>
            <a:r>
              <a:rPr lang="tr-TR" sz="2800" b="1" dirty="0"/>
              <a:t> </a:t>
            </a:r>
            <a:r>
              <a:rPr lang="tr-TR" sz="2800" dirty="0"/>
              <a:t>düğmesine tıklanarak girilen tarihler arasındaki tüm iptal edilen fişlere ulaşılır. İlgili rapor PDF formatında görüntülenir.</a:t>
            </a:r>
          </a:p>
          <a:p>
            <a:pPr algn="just"/>
            <a:r>
              <a:rPr lang="tr-TR" sz="2800" dirty="0"/>
              <a:t> </a:t>
            </a:r>
          </a:p>
          <a:p>
            <a:pPr algn="just"/>
            <a:r>
              <a:rPr lang="tr-TR" sz="2800" i="1" dirty="0"/>
              <a:t>	</a:t>
            </a:r>
            <a:r>
              <a:rPr lang="tr-TR" sz="2800" b="1" i="1" dirty="0" smtClean="0">
                <a:solidFill>
                  <a:srgbClr val="FF0000"/>
                </a:solidFill>
              </a:rPr>
              <a:t>Dönem </a:t>
            </a:r>
            <a:r>
              <a:rPr lang="tr-TR" sz="2800" b="1" i="1" dirty="0">
                <a:solidFill>
                  <a:srgbClr val="FF0000"/>
                </a:solidFill>
              </a:rPr>
              <a:t>Sonu İptal Edilen Fişler Raporu anlık olarak alınan rapordur.</a:t>
            </a:r>
            <a:endParaRPr lang="tr-TR" sz="2800" b="1" dirty="0">
              <a:solidFill>
                <a:srgbClr val="FF0000"/>
              </a:solidFill>
            </a:endParaRPr>
          </a:p>
          <a:p>
            <a:pPr algn="just"/>
            <a:endParaRPr lang="tr-TR" sz="2800" dirty="0"/>
          </a:p>
        </p:txBody>
      </p:sp>
    </p:spTree>
    <p:extLst>
      <p:ext uri="{BB962C8B-B14F-4D97-AF65-F5344CB8AC3E}">
        <p14:creationId xmlns:p14="http://schemas.microsoft.com/office/powerpoint/2010/main" val="2851937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Silinen Defter Hesap Kodları</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923330"/>
          </a:xfrm>
          <a:prstGeom prst="rect">
            <a:avLst/>
          </a:prstGeom>
          <a:noFill/>
        </p:spPr>
        <p:txBody>
          <a:bodyPr wrap="square" rtlCol="0">
            <a:spAutoFit/>
          </a:bodyPr>
          <a:lstStyle/>
          <a:p>
            <a:pPr algn="just"/>
            <a:r>
              <a:rPr lang="tr-TR" dirty="0"/>
              <a:t>Defterde yer alan hesap kodlarına yönelik silme işlemi yapılabilmektedir. Silinen fişlere yönelik rapor almak için ana menüde yer alan </a:t>
            </a:r>
            <a:r>
              <a:rPr lang="tr-TR" b="1" dirty="0"/>
              <a:t>Raporlar / Silinen Defter Hesap Kodları </a:t>
            </a:r>
            <a:r>
              <a:rPr lang="tr-TR" dirty="0"/>
              <a:t>seçilir ve </a:t>
            </a:r>
            <a:r>
              <a:rPr lang="tr-TR" b="1" dirty="0"/>
              <a:t>Silinen Defter Hesap Kodları Raporu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428999"/>
            <a:ext cx="8607545" cy="1286055"/>
          </a:xfrm>
          <a:prstGeom prst="rect">
            <a:avLst/>
          </a:prstGeom>
        </p:spPr>
      </p:pic>
      <p:sp>
        <p:nvSpPr>
          <p:cNvPr id="8" name="Metin kutusu 7"/>
          <p:cNvSpPr txBox="1"/>
          <p:nvPr/>
        </p:nvSpPr>
        <p:spPr>
          <a:xfrm>
            <a:off x="285720" y="5085184"/>
            <a:ext cx="8607545" cy="1477328"/>
          </a:xfrm>
          <a:prstGeom prst="rect">
            <a:avLst/>
          </a:prstGeom>
          <a:noFill/>
        </p:spPr>
        <p:txBody>
          <a:bodyPr wrap="square" rtlCol="0">
            <a:spAutoFit/>
          </a:bodyPr>
          <a:lstStyle/>
          <a:p>
            <a:pPr algn="just"/>
            <a:r>
              <a:rPr lang="tr-TR" dirty="0"/>
              <a:t>Silinen Defter Hesap Kodları Raporu Ekranı aracılığıyla silinmiş hesap kodlarına yönelik rapor alınabilmektedir. Silinen Defter Hesap Kodları Raporu </a:t>
            </a:r>
            <a:r>
              <a:rPr lang="tr-TR" dirty="0" err="1"/>
              <a:t>Ekranı'nda</a:t>
            </a:r>
            <a:r>
              <a:rPr lang="tr-TR" dirty="0"/>
              <a:t> hangi tarihler arasındaki silinen hesap kodlarına yönelik rapor alınmak isteniyorsa başlangıç ve bitiş silinme tarihi girilir. Rapor Al</a:t>
            </a:r>
            <a:r>
              <a:rPr lang="tr-TR" b="1" dirty="0"/>
              <a:t> </a:t>
            </a:r>
            <a:r>
              <a:rPr lang="tr-TR" dirty="0"/>
              <a:t>düğmesine tıklanarak girilen tarihler arasında silinen tüm hesap kodlarına ulaşılır. İlgili rapor PDF formatında görüntülenir.</a:t>
            </a:r>
          </a:p>
        </p:txBody>
      </p:sp>
    </p:spTree>
    <p:extLst>
      <p:ext uri="{BB962C8B-B14F-4D97-AF65-F5344CB8AC3E}">
        <p14:creationId xmlns:p14="http://schemas.microsoft.com/office/powerpoint/2010/main" val="5996169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Geçici Mizan</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1" y="2636912"/>
            <a:ext cx="8607545" cy="1200329"/>
          </a:xfrm>
          <a:prstGeom prst="rect">
            <a:avLst/>
          </a:prstGeom>
          <a:noFill/>
        </p:spPr>
        <p:txBody>
          <a:bodyPr wrap="square" rtlCol="0">
            <a:spAutoFit/>
          </a:bodyPr>
          <a:lstStyle/>
          <a:p>
            <a:pPr algn="just"/>
            <a:r>
              <a:rPr lang="tr-TR" dirty="0"/>
              <a:t>Bir defterde yer alan </a:t>
            </a:r>
            <a:r>
              <a:rPr lang="tr-TR" dirty="0" err="1"/>
              <a:t>yevmiyeleşmiş</a:t>
            </a:r>
            <a:r>
              <a:rPr lang="tr-TR" dirty="0"/>
              <a:t> hesap kodlarına yönelik borç, alacak ve bakiye bilgileri geçici mizan raporu aracılığıyla alınmaktadır. Geçici mizan raporuna yönelik işlem yapmak için ana menüde yer alan </a:t>
            </a:r>
            <a:r>
              <a:rPr lang="tr-TR" b="1" dirty="0"/>
              <a:t>Raporlar / Geçici Mizan </a:t>
            </a:r>
            <a:r>
              <a:rPr lang="tr-TR" dirty="0"/>
              <a:t>seçilir ve </a:t>
            </a:r>
            <a:r>
              <a:rPr lang="tr-TR" b="1" dirty="0"/>
              <a:t>Geçici Mizan Raporu Ekranı</a:t>
            </a:r>
            <a:r>
              <a:rPr lang="tr-TR" dirty="0"/>
              <a:t> görüntülenir.</a:t>
            </a: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819729"/>
            <a:ext cx="8607545" cy="2781688"/>
          </a:xfrm>
          <a:prstGeom prst="rect">
            <a:avLst/>
          </a:prstGeom>
        </p:spPr>
      </p:pic>
    </p:spTree>
    <p:extLst>
      <p:ext uri="{BB962C8B-B14F-4D97-AF65-F5344CB8AC3E}">
        <p14:creationId xmlns:p14="http://schemas.microsoft.com/office/powerpoint/2010/main" val="35454484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a:solidFill>
                  <a:srgbClr val="FFC000"/>
                </a:solidFill>
              </a:rPr>
              <a:t>MUHASEBE İŞLEMLERİ</a:t>
            </a:r>
            <a:br>
              <a:rPr lang="tr-TR" sz="2400" dirty="0">
                <a:solidFill>
                  <a:srgbClr val="FFC000"/>
                </a:solidFill>
              </a:rPr>
            </a:br>
            <a:r>
              <a:rPr lang="tr-TR" sz="2400" dirty="0" smtClean="0">
                <a:solidFill>
                  <a:srgbClr val="FFC000"/>
                </a:solidFill>
              </a:rPr>
              <a:t>Geçici Mizan</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720" y="2564904"/>
            <a:ext cx="8607546" cy="4247317"/>
          </a:xfrm>
          <a:prstGeom prst="rect">
            <a:avLst/>
          </a:prstGeom>
          <a:noFill/>
        </p:spPr>
        <p:txBody>
          <a:bodyPr wrap="square" rtlCol="0">
            <a:spAutoFit/>
          </a:bodyPr>
          <a:lstStyle/>
          <a:p>
            <a:pPr algn="just"/>
            <a:r>
              <a:rPr lang="tr-TR" dirty="0"/>
              <a:t>Geçici mizan raporu almak için Geçici Mizan Raporu </a:t>
            </a:r>
            <a:r>
              <a:rPr lang="tr-TR" dirty="0" err="1"/>
              <a:t>Ekranı'nda</a:t>
            </a:r>
            <a:r>
              <a:rPr lang="tr-TR" dirty="0"/>
              <a:t> yer alan </a:t>
            </a:r>
            <a:r>
              <a:rPr lang="tr-TR" b="1" dirty="0"/>
              <a:t>Tarih Seçimi, Seviye</a:t>
            </a:r>
            <a:r>
              <a:rPr lang="tr-TR" dirty="0"/>
              <a:t> ve </a:t>
            </a:r>
            <a:r>
              <a:rPr lang="tr-TR" b="1" dirty="0"/>
              <a:t>Rapor Tarihi Seçimi</a:t>
            </a:r>
            <a:r>
              <a:rPr lang="tr-TR" dirty="0"/>
              <a:t> alanında seçim yapılması zorunludur. </a:t>
            </a:r>
            <a:r>
              <a:rPr lang="tr-TR" b="1" dirty="0">
                <a:solidFill>
                  <a:srgbClr val="FF0000"/>
                </a:solidFill>
              </a:rPr>
              <a:t>Merkez kullanıcıları tüm muhasebe birimlerine ait geçici mizan raporu alabilirken muhasebe birimleri sadece kendi birimleri kapsamındaki rapora erişebilmektedir.</a:t>
            </a:r>
            <a:r>
              <a:rPr lang="tr-TR" dirty="0"/>
              <a:t> </a:t>
            </a:r>
            <a:r>
              <a:rPr lang="tr-TR" b="1" dirty="0"/>
              <a:t>Muhasebe Birimi alanı oturum bilgisinde seçilen muhasebe birimine göre otomatik seçili gelmektedir. Kullanıcı farklı muhasebe birimi için rapor almak istediğinde Muhasebe Birimi alanındaki açılır listeden ilgili muhasebe birimini seçer.</a:t>
            </a:r>
          </a:p>
          <a:p>
            <a:pPr algn="just"/>
            <a:r>
              <a:rPr lang="tr-TR" dirty="0"/>
              <a:t> </a:t>
            </a:r>
          </a:p>
          <a:p>
            <a:pPr algn="just"/>
            <a:r>
              <a:rPr lang="tr-TR" dirty="0"/>
              <a:t>Tarih seçimi alanı kullanılarak, yıllık, aylık veya belirli bir tarih aralığındaki geçici mizan raporu alınabilir. İlgili alanda yapılacak seçime göre yeni seçim yapılacak alanlar görüntülenir.</a:t>
            </a:r>
          </a:p>
          <a:p>
            <a:pPr algn="just"/>
            <a:r>
              <a:rPr lang="tr-TR" i="1" dirty="0"/>
              <a:t>	</a:t>
            </a:r>
            <a:r>
              <a:rPr lang="tr-TR" b="1" i="1" dirty="0" smtClean="0">
                <a:solidFill>
                  <a:srgbClr val="FF0000"/>
                </a:solidFill>
              </a:rPr>
              <a:t>Geçici </a:t>
            </a:r>
            <a:r>
              <a:rPr lang="tr-TR" b="1" i="1" dirty="0">
                <a:solidFill>
                  <a:srgbClr val="FF0000"/>
                </a:solidFill>
              </a:rPr>
              <a:t>Mizan Raporu </a:t>
            </a:r>
            <a:r>
              <a:rPr lang="tr-TR" b="1" i="1" dirty="0" err="1">
                <a:solidFill>
                  <a:srgbClr val="FF0000"/>
                </a:solidFill>
              </a:rPr>
              <a:t>Ekranı'nda</a:t>
            </a:r>
            <a:r>
              <a:rPr lang="tr-TR" b="1" i="1" dirty="0">
                <a:solidFill>
                  <a:srgbClr val="FF0000"/>
                </a:solidFill>
              </a:rPr>
              <a:t> defter seçilmesi durumunda ilgili deftere yönelik kamu idaresinin ilişkili olduğu harcama birimleri Harcama Birimi açılır listesinde görüntülenir.</a:t>
            </a:r>
            <a:endParaRPr lang="tr-TR" b="1" dirty="0">
              <a:solidFill>
                <a:srgbClr val="FF0000"/>
              </a:solidFill>
            </a:endParaRPr>
          </a:p>
          <a:p>
            <a:pPr algn="just"/>
            <a:endParaRPr lang="tr-TR" dirty="0"/>
          </a:p>
        </p:txBody>
      </p:sp>
    </p:spTree>
    <p:extLst>
      <p:ext uri="{BB962C8B-B14F-4D97-AF65-F5344CB8AC3E}">
        <p14:creationId xmlns:p14="http://schemas.microsoft.com/office/powerpoint/2010/main" val="13805781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Özel 3">
      <a:dk1>
        <a:sysClr val="windowText" lastClr="000000"/>
      </a:dk1>
      <a:lt1>
        <a:sysClr val="window" lastClr="FFFFFF"/>
      </a:lt1>
      <a:dk2>
        <a:srgbClr val="073E87"/>
      </a:dk2>
      <a:lt2>
        <a:srgbClr val="C6E7FC"/>
      </a:lt2>
      <a:accent1>
        <a:srgbClr val="031F43"/>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2522</TotalTime>
  <Words>2968</Words>
  <Application>Microsoft Office PowerPoint</Application>
  <PresentationFormat>Ekran Gösterisi (4:3)</PresentationFormat>
  <Paragraphs>675</Paragraphs>
  <Slides>136</Slides>
  <Notes>135</Notes>
  <HiddenSlides>0</HiddenSlides>
  <MMClips>0</MMClips>
  <ScaleCrop>false</ScaleCrop>
  <HeadingPairs>
    <vt:vector size="4" baseType="variant">
      <vt:variant>
        <vt:lpstr>Tema</vt:lpstr>
      </vt:variant>
      <vt:variant>
        <vt:i4>1</vt:i4>
      </vt:variant>
      <vt:variant>
        <vt:lpstr>Slayt Başlıkları</vt:lpstr>
      </vt:variant>
      <vt:variant>
        <vt:i4>136</vt:i4>
      </vt:variant>
    </vt:vector>
  </HeadingPairs>
  <TitlesOfParts>
    <vt:vector size="137" baseType="lpstr">
      <vt:lpstr>Dalga Biçimi</vt:lpstr>
      <vt:lpstr>BÜTÜNLEŞİK KAMU MALİ YÖNETİMİ VE BİLİŞİM SİSTEMLERİ (BKMYBS) *MUHASEBE İŞLEMLERİ*</vt:lpstr>
      <vt:lpstr>MUHASEBE İŞLEMLERİ</vt:lpstr>
      <vt:lpstr>MUHASEBE İŞLEMLERİ</vt:lpstr>
      <vt:lpstr>MUHASEBE İŞLEMLERİ Gösterge Paneli</vt:lpstr>
      <vt:lpstr>MUHASEBE İŞLEMLERİ Muhasebe Kaydı Hata İşlemleri</vt:lpstr>
      <vt:lpstr>MUHASEBE İŞLEMLERİ Muhasebe Kaydı Hata İşlemleri</vt:lpstr>
      <vt:lpstr>MUHASEBE İŞLEMLERİ Muhasebe Kaydı Hata İşlemleri</vt:lpstr>
      <vt:lpstr>MUHASEBE İŞLEMLERİ Muhasebe Kaydı Hata İşlemleri</vt:lpstr>
      <vt:lpstr>MUHASEBE İŞLEMLERİ Muhasebe Kaydı Hata İşlemleri</vt:lpstr>
      <vt:lpstr>MUHASEBE İŞLEMLERİ Muhasebe Kaydı Hata İşlemleri</vt:lpstr>
      <vt:lpstr>MUHASEBE İŞLEMLERİ Muhasebe Kaydı Hata İşlemleri</vt:lpstr>
      <vt:lpstr>MUHASEBE İŞLEMLERİ Muhasebe Kaydı Hata İşlemleri</vt:lpstr>
      <vt:lpstr>MUHASEBE İŞLEMLERİ Ön Muhasebe Kaydı İşlemleri</vt:lpstr>
      <vt:lpstr>MUHASEBE İŞLEMLERİ Ön Muhasebe Kaydı İşlemleri</vt:lpstr>
      <vt:lpstr>MUHASEBE İŞLEMLERİ Ön Muhasebe Kaydı İşlemleri</vt:lpstr>
      <vt:lpstr>MUHASEBE İŞLEMLERİ Ön Muhasebe Kaydı İşlemleri</vt:lpstr>
      <vt:lpstr>MUHASEBE İŞLEMLERİ Ön Muhasebe Kaydı İşlemleri</vt:lpstr>
      <vt:lpstr>MUHASEBE İŞLEMLERİ Muhasebe Kaydı Ekle</vt:lpstr>
      <vt:lpstr>MUHASEBE İŞLEMLERİ Muhasebe Kaydı Ekle</vt:lpstr>
      <vt:lpstr>MUHASEBE İŞLEMLERİ Muhasebe Kaydı Ekle</vt:lpstr>
      <vt:lpstr>MUHASEBE İŞLEMLERİ Muhasebe Kaydı Ekle</vt:lpstr>
      <vt:lpstr>MUHASEBE İŞLEMLERİ Muhasebe Kaydı Güncelle ve Sil</vt:lpstr>
      <vt:lpstr>MUHASEBE İŞLEMLERİ Muhasebe Kaydı Güncelle ve Sil</vt:lpstr>
      <vt:lpstr>MUHASEBE İŞLEMLERİ Muhasebe Kaydı Yevmiyeleştirme</vt:lpstr>
      <vt:lpstr>MUHASEBE İŞLEMLERİ Muhasebe Kaydı Yevmiyeleştirme</vt:lpstr>
      <vt:lpstr>MUHASEBE İŞLEMLERİ Muhasebe Kaydı Yevmiyeleştirme</vt:lpstr>
      <vt:lpstr>MUHASEBE İŞLEMLERİ Muhasebe Kaydı Yevmiyeleştirme</vt:lpstr>
      <vt:lpstr>MUHASEBE İŞLEMLERİ İşlemler/Taslak Muhasebe Kaydı Oluşturma</vt:lpstr>
      <vt:lpstr>MUHASEBE İŞLEMLERİ İşlemler/Taslak Muhasebe Kaydı Oluşturma</vt:lpstr>
      <vt:lpstr>MUHASEBE İŞLEMLERİ İşlemler/Taslak Muhasebe Kaydı Oluşturma</vt:lpstr>
      <vt:lpstr>MUHASEBE İŞLEMLERİ İşlemler/Taslak Muhasebe Kaydı Kullan</vt:lpstr>
      <vt:lpstr>MUHASEBE İŞLEMLERİ İşlemler/Taslak Muhasebe Kaydı Kullan</vt:lpstr>
      <vt:lpstr>MUHASEBE İŞLEMLERİ İşlemler/Taslak Muhasebe Kaydı Kullan</vt:lpstr>
      <vt:lpstr>MUHASEBE İŞLEMLERİ İşlemler/Taslak Muhasebe Kaydı Kullan</vt:lpstr>
      <vt:lpstr>MUHASEBE İŞLEMLERİ İşlemler/M.İ.F.  DÖKÜMÜ</vt:lpstr>
      <vt:lpstr>MUHASEBE İŞLEMLERİ Muhasebe Kaydı Silme</vt:lpstr>
      <vt:lpstr>MUHASEBE İŞLEMLERİ Muhasebe Fişi İşlemleri</vt:lpstr>
      <vt:lpstr>MUHASEBE İŞLEMLERİ Toplu Muhasebe Fişi İşlemleri</vt:lpstr>
      <vt:lpstr>MUHASEBE İŞLEMLERİ Muhasebe Fişi İşlemleri</vt:lpstr>
      <vt:lpstr>MUHASEBE İŞLEMLERİ Muhasebe Fişi İşlemleri</vt:lpstr>
      <vt:lpstr>MUHASEBE İŞLEMLERİ Muhasebe Fişi İşlemleri</vt:lpstr>
      <vt:lpstr>MUHASEBE İŞLEMLERİ Muhasebe Fişi İşlemleri</vt:lpstr>
      <vt:lpstr>MUHASEBE İŞLEMLERİ Ters Düzeltme  Kaydı Oluşturma</vt:lpstr>
      <vt:lpstr>MUHASEBE İŞLEMLERİ Ters Düzeltme  Kaydı Oluşturma</vt:lpstr>
      <vt:lpstr>MUHASEBE İŞLEMLERİ Düzeltme Kaydı Oluşturma</vt:lpstr>
      <vt:lpstr>MUHASEBE İŞLEMLERİ Düzeltme Kaydı Oluşturma</vt:lpstr>
      <vt:lpstr>MUHASEBE İŞLEMLERİ Rapor Tarihi Değiştirme</vt:lpstr>
      <vt:lpstr>MUHASEBE İŞLEMLERİ Rapor Tarihi Değiştirme</vt:lpstr>
      <vt:lpstr>MUHASEBE İŞLEMLERİ Rapor Tarihi Değiştirme</vt:lpstr>
      <vt:lpstr>MUHASEBE İŞLEMLERİ İşlemler/M.İ.F.  DÖKÜMÜ</vt:lpstr>
      <vt:lpstr>MUHASEBE İŞLEMLERİ İşlemler/M.İ.F.  İMZALAMA</vt:lpstr>
      <vt:lpstr>MUHASEBE İŞLEMLERİ İşlemler/M.İ.F.  İMZALAMA</vt:lpstr>
      <vt:lpstr>MUHASEBE İŞLEMLERİ İşlemler/İMZALI M.İ.F. DÖKÜLMESİ</vt:lpstr>
      <vt:lpstr>MUHASEBE İŞLEMLERİ İşlemler/İMZALI M.İ.F. DÖKÜLMESİ</vt:lpstr>
      <vt:lpstr>MUHASEBE İŞLEMLERİ İşlemler/M.İ.F.  DÖKÜMÜ</vt:lpstr>
      <vt:lpstr>MUHASEBE İŞLEMLERİ Muhasebe Birimi Fiş Sorgulama</vt:lpstr>
      <vt:lpstr>MUHASEBE İŞLEMLERİ Muhasebe Birimi Fiş Sorgulama</vt:lpstr>
      <vt:lpstr>MUHASEBE İŞLEMLERİ Muhasebe Birimi Fiş Sorgulama</vt:lpstr>
      <vt:lpstr>MUHASEBE İŞLEMLERİ Hesap Planı ve Kodu İşlemleri</vt:lpstr>
      <vt:lpstr>MUHASEBE İŞLEMLERİ Hesap Planı ve Kodu İşlemleri</vt:lpstr>
      <vt:lpstr>MUHASEBE İŞLEMLERİ Çerçeve Hesap Kodu İşlemleri</vt:lpstr>
      <vt:lpstr>MUHASEBE İŞLEMLERİ Çerçeve Hesap Kodu İşlemleri</vt:lpstr>
      <vt:lpstr>MUHASEBE İŞLEMLERİ Çerçeve Hesap Kodu İşlemleri</vt:lpstr>
      <vt:lpstr>MUHASEBE İŞLEMLERİ Çerçeve Hesap Kodu İşlemleri</vt:lpstr>
      <vt:lpstr>MUHASEBE İŞLEMLERİ Ortak Hesap Kodu İşlemleri</vt:lpstr>
      <vt:lpstr>MUHASEBE İŞLEMLERİ Ortak Hesap Kodu İşlemleri</vt:lpstr>
      <vt:lpstr>MUHASEBE İŞLEMLERİ Ortak Hesap Kodu İşlemleri</vt:lpstr>
      <vt:lpstr>MUHASEBE İŞLEMLERİ Ortak Hesap Kodu İşlemleri</vt:lpstr>
      <vt:lpstr>MUHASEBE İŞLEMLERİ Ortak Hesap Planı İşlemleri</vt:lpstr>
      <vt:lpstr>MUHASEBE İŞLEMLERİ Ortak Hesap Planı İşlemleri</vt:lpstr>
      <vt:lpstr>MUHASEBE İŞLEMLERİ Ortak Hesap Planı İşlemleri</vt:lpstr>
      <vt:lpstr>MUHASEBE İŞLEMLERİ Ortak Hesap Planı İşlemleri</vt:lpstr>
      <vt:lpstr>MUHASEBE İŞLEMLERİ Ortak Hesap Planı İşlemleri</vt:lpstr>
      <vt:lpstr>MUHASEBE İŞLEMLERİ Ortak Hesap Planı İşlemleri</vt:lpstr>
      <vt:lpstr>MUHASEBE İŞLEMLERİ Defter İşlemleri</vt:lpstr>
      <vt:lpstr>MUHASEBE İŞLEMLERİ Defter İşlemleri</vt:lpstr>
      <vt:lpstr>MUHASEBE İŞLEMLERİ Defter İşlemleri</vt:lpstr>
      <vt:lpstr>MUHASEBE İŞLEMLERİ Defter İşlemleri</vt:lpstr>
      <vt:lpstr>MUHASEBE İŞLEMLERİ Defter Hesap Kodu İşlemleri</vt:lpstr>
      <vt:lpstr>MUHASEBE İŞLEMLERİ Defter Hesap Kodu İşlemleri</vt:lpstr>
      <vt:lpstr>MUHASEBE İŞLEMLERİ Defter Hesap Kodu İşlemleri</vt:lpstr>
      <vt:lpstr>MUHASEBE İŞLEMLERİ Defter Hesap Kodu İşlemleri</vt:lpstr>
      <vt:lpstr>MUHASEBE İŞLEMLERİ Defter Hesap Kodu İşlemleri</vt:lpstr>
      <vt:lpstr>MUHASEBE İŞLEMLERİ Hesap İnceleme İşlemleri</vt:lpstr>
      <vt:lpstr>MUHASEBE İŞLEMLERİ Hesap Bakiye İncelemesi</vt:lpstr>
      <vt:lpstr>MUHASEBE İŞLEMLERİ Hesap Bakiye İncelemesi</vt:lpstr>
      <vt:lpstr>MUHASEBE İŞLEMLERİ Hesap Bakiye İncelemesi</vt:lpstr>
      <vt:lpstr>MUHASEBE İŞLEMLERİ Hesap İnceleme İşlemleri</vt:lpstr>
      <vt:lpstr>MUHASEBE İŞLEMLERİ Hesap İnceleme İşlemleri</vt:lpstr>
      <vt:lpstr>MUHASEBE İŞLEMLERİ Bakiye Karşılaştırma</vt:lpstr>
      <vt:lpstr>MUHASEBE İŞLEMLERİ Bakiye Karşılaştırma</vt:lpstr>
      <vt:lpstr>MUHASEBE İŞLEMLERİ Bakiye Karşılaştırma</vt:lpstr>
      <vt:lpstr>MUHASEBE İŞLEMLERİ Muhasebe Raporlar</vt:lpstr>
      <vt:lpstr>MUHASEBE İŞLEMLERİ Dönem Sonu İptal Edilen Fişler</vt:lpstr>
      <vt:lpstr>MUHASEBE İŞLEMLERİ Dönem Sonu İptal Edilen Fişler</vt:lpstr>
      <vt:lpstr>MUHASEBE İŞLEMLERİ Dönem Sonu İptal Edilen Fişler</vt:lpstr>
      <vt:lpstr>MUHASEBE İŞLEMLERİ Silinen Defter Hesap Kodları</vt:lpstr>
      <vt:lpstr>MUHASEBE İŞLEMLERİ Geçici Mizan</vt:lpstr>
      <vt:lpstr>MUHASEBE İŞLEMLERİ Geçici Mizan</vt:lpstr>
      <vt:lpstr>MUHASEBE İŞLEMLERİ Geçici Mizan</vt:lpstr>
      <vt:lpstr>MUHASEBE İŞLEMLERİ Kesin Mizan</vt:lpstr>
      <vt:lpstr>MUHASEBE İŞLEMLERİ Kesin Mizan</vt:lpstr>
      <vt:lpstr>MUHASEBE İŞLEMLERİ Kesin Mizan</vt:lpstr>
      <vt:lpstr>MUHASEBE İŞLEMLERİ Yevmiye Defteri</vt:lpstr>
      <vt:lpstr>MUHASEBE İŞLEMLERİ Yevmiye Defteri</vt:lpstr>
      <vt:lpstr>MUHASEBE İŞLEMLERİ Yevmiye Defteri</vt:lpstr>
      <vt:lpstr>MUHASEBE İŞLEMLERİ Büyük Defter</vt:lpstr>
      <vt:lpstr>MUHASEBE İŞLEMLERİ Büyük Defter</vt:lpstr>
      <vt:lpstr>MUHASEBE İŞLEMLERİ Yardımcı Defterler</vt:lpstr>
      <vt:lpstr>MUHASEBE İŞLEMLERİ Yardımcı Defterler</vt:lpstr>
      <vt:lpstr>MUHASEBE İŞLEMLERİ Yardımcı Defterler</vt:lpstr>
      <vt:lpstr>MUHASEBE İŞLEMLERİ Kasa Defteri</vt:lpstr>
      <vt:lpstr>MUHASEBE İŞLEMLERİ Kasa Defteri</vt:lpstr>
      <vt:lpstr>MUHASEBE İŞLEMLERİ Kasa Defteri</vt:lpstr>
      <vt:lpstr>MUHASEBE İŞLEMLERİ Bütçe Gelirleri Uygulama Sonuçları</vt:lpstr>
      <vt:lpstr>MUHASEBE İŞLEMLERİ Bütçe Gelirleri Uygulama Sonuçları</vt:lpstr>
      <vt:lpstr>MUHASEBE İŞLEMLERİ Bütçe Gelirleri Uygulama Sonuçları</vt:lpstr>
      <vt:lpstr>MUHASEBE İŞLEMLERİ Muhasebe Birim Bazlı Hesap Kontrolü</vt:lpstr>
      <vt:lpstr>MUHASEBE İŞLEMLERİ Muhasebe Birim Bazlı Hesap Kontrolü</vt:lpstr>
      <vt:lpstr>MUHASEBE İŞLEMLERİ Muhasebe Birim Bazlı Hesap Kontrolü</vt:lpstr>
      <vt:lpstr>MUHASEBE İŞLEMLERİ Muhasebe Birim Bazlı Hesap Kontrolü</vt:lpstr>
      <vt:lpstr>MUHASEBE İŞLEMLERİ Harcama  Birim Bazlı Hesap Kontrolü</vt:lpstr>
      <vt:lpstr>MUHASEBE İŞLEMLERİ Hesap Kontrol Raporu</vt:lpstr>
      <vt:lpstr>MUHASEBE İŞLEMLERİ Yönetim İşlemleri</vt:lpstr>
      <vt:lpstr>MUHASEBE İŞLEMLERİ İdari İşlemler Devir İşlemleri</vt:lpstr>
      <vt:lpstr>MUHASEBE İŞLEMLERİ İdari İşlemler Devir İşlemleri</vt:lpstr>
      <vt:lpstr>MUHASEBE İŞLEMLERİ İdari İşlemler Devir İşlemleri</vt:lpstr>
      <vt:lpstr>MUHASEBE İŞLEMLERİ İdari İşlemler Devir İşlemleri</vt:lpstr>
      <vt:lpstr>MUHASEBE İŞLEMLERİ Devri Gerçekleştir</vt:lpstr>
      <vt:lpstr>MUHASEBE İŞLEMLERİ Devri Gerçekleştir</vt:lpstr>
      <vt:lpstr>MUHASEBE İŞLEMLERİ Devri Gerçekleştir</vt:lpstr>
      <vt:lpstr>MUHASEBE İŞLEMLERİ Devri Gerçekleştir</vt:lpstr>
      <vt:lpstr>MUHASEBE İŞLEMLERİ Devri Gerçekleştir</vt:lpstr>
      <vt:lpstr>MUHASEBE İŞLEMLERİ Muhasebe Birimi Devri</vt:lpstr>
      <vt:lpstr>MUHASEBE İŞLEMLERİ Yönetim İşlemleri</vt:lpstr>
      <vt:lpstr>MUHASEBE İŞLEMLERİ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PERSONEL HARCAMALARI YÖNETİM SİSTEMİ (KPHYS) MEMUR MAAŞ İŞLEMLERİ</dc:title>
  <dc:creator>Bilal Çoban</dc:creator>
  <cp:lastModifiedBy>Ahmet</cp:lastModifiedBy>
  <cp:revision>432</cp:revision>
  <dcterms:created xsi:type="dcterms:W3CDTF">2019-10-14T13:01:58Z</dcterms:created>
  <dcterms:modified xsi:type="dcterms:W3CDTF">2019-11-17T23:45:06Z</dcterms:modified>
</cp:coreProperties>
</file>