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6" r:id="rId2"/>
    <p:sldId id="257" r:id="rId3"/>
    <p:sldId id="263" r:id="rId4"/>
    <p:sldId id="262" r:id="rId5"/>
    <p:sldId id="261" r:id="rId6"/>
    <p:sldId id="260" r:id="rId7"/>
    <p:sldId id="259" r:id="rId8"/>
    <p:sldId id="258" r:id="rId9"/>
    <p:sldId id="269" r:id="rId10"/>
    <p:sldId id="268" r:id="rId11"/>
    <p:sldId id="267" r:id="rId12"/>
    <p:sldId id="272" r:id="rId13"/>
    <p:sldId id="271" r:id="rId14"/>
    <p:sldId id="270" r:id="rId15"/>
    <p:sldId id="266" r:id="rId16"/>
    <p:sldId id="265" r:id="rId17"/>
    <p:sldId id="275" r:id="rId18"/>
    <p:sldId id="274" r:id="rId19"/>
    <p:sldId id="273" r:id="rId20"/>
    <p:sldId id="264" r:id="rId21"/>
    <p:sldId id="282" r:id="rId22"/>
    <p:sldId id="281" r:id="rId23"/>
    <p:sldId id="280" r:id="rId24"/>
    <p:sldId id="279" r:id="rId25"/>
    <p:sldId id="278" r:id="rId26"/>
    <p:sldId id="277" r:id="rId27"/>
    <p:sldId id="276" r:id="rId28"/>
    <p:sldId id="285" r:id="rId29"/>
    <p:sldId id="284" r:id="rId30"/>
    <p:sldId id="292" r:id="rId31"/>
    <p:sldId id="291" r:id="rId32"/>
    <p:sldId id="290" r:id="rId33"/>
    <p:sldId id="289" r:id="rId34"/>
    <p:sldId id="288" r:id="rId35"/>
    <p:sldId id="287" r:id="rId36"/>
    <p:sldId id="295" r:id="rId37"/>
    <p:sldId id="294" r:id="rId38"/>
    <p:sldId id="293" r:id="rId39"/>
    <p:sldId id="298" r:id="rId40"/>
    <p:sldId id="301" r:id="rId41"/>
    <p:sldId id="300" r:id="rId42"/>
    <p:sldId id="299" r:id="rId43"/>
    <p:sldId id="302" r:id="rId44"/>
    <p:sldId id="304" r:id="rId45"/>
    <p:sldId id="307" r:id="rId46"/>
    <p:sldId id="306" r:id="rId47"/>
    <p:sldId id="309" r:id="rId48"/>
    <p:sldId id="308" r:id="rId49"/>
    <p:sldId id="312" r:id="rId50"/>
    <p:sldId id="311" r:id="rId51"/>
    <p:sldId id="310" r:id="rId52"/>
    <p:sldId id="314" r:id="rId53"/>
    <p:sldId id="319" r:id="rId54"/>
    <p:sldId id="318" r:id="rId55"/>
    <p:sldId id="317" r:id="rId56"/>
    <p:sldId id="316" r:id="rId57"/>
    <p:sldId id="315" r:id="rId58"/>
    <p:sldId id="320" r:id="rId59"/>
    <p:sldId id="322" r:id="rId60"/>
    <p:sldId id="321" r:id="rId61"/>
    <p:sldId id="324" r:id="rId62"/>
    <p:sldId id="323" r:id="rId63"/>
    <p:sldId id="328" r:id="rId64"/>
    <p:sldId id="327" r:id="rId65"/>
    <p:sldId id="326" r:id="rId66"/>
    <p:sldId id="331" r:id="rId67"/>
    <p:sldId id="330" r:id="rId68"/>
    <p:sldId id="334" r:id="rId69"/>
    <p:sldId id="333" r:id="rId70"/>
    <p:sldId id="332" r:id="rId71"/>
    <p:sldId id="335" r:id="rId72"/>
    <p:sldId id="336" r:id="rId73"/>
    <p:sldId id="337" r:id="rId74"/>
    <p:sldId id="338" r:id="rId75"/>
    <p:sldId id="339" r:id="rId76"/>
    <p:sldId id="340" r:id="rId77"/>
    <p:sldId id="341" r:id="rId78"/>
    <p:sldId id="342" r:id="rId79"/>
    <p:sldId id="344" r:id="rId80"/>
    <p:sldId id="345" r:id="rId81"/>
    <p:sldId id="347" r:id="rId82"/>
    <p:sldId id="349" r:id="rId83"/>
    <p:sldId id="348" r:id="rId84"/>
    <p:sldId id="350" r:id="rId85"/>
    <p:sldId id="351" r:id="rId86"/>
    <p:sldId id="352" r:id="rId87"/>
    <p:sldId id="353" r:id="rId88"/>
    <p:sldId id="354" r:id="rId89"/>
    <p:sldId id="356" r:id="rId90"/>
    <p:sldId id="355" r:id="rId91"/>
    <p:sldId id="359" r:id="rId92"/>
    <p:sldId id="358" r:id="rId93"/>
    <p:sldId id="357"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p:scale>
          <a:sx n="75" d="100"/>
          <a:sy n="75" d="100"/>
        </p:scale>
        <p:origin x="-136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F23DF-7DE8-446D-BD8D-BBFF99FC5861}" type="datetimeFigureOut">
              <a:rPr lang="tr-TR" smtClean="0"/>
              <a:t>18.11.2019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5E507-2796-46EE-A489-304149F4CE51}" type="slidenum">
              <a:rPr lang="tr-TR" smtClean="0"/>
              <a:t>‹#›</a:t>
            </a:fld>
            <a:endParaRPr lang="tr-TR"/>
          </a:p>
        </p:txBody>
      </p:sp>
    </p:spTree>
    <p:extLst>
      <p:ext uri="{BB962C8B-B14F-4D97-AF65-F5344CB8AC3E}">
        <p14:creationId xmlns:p14="http://schemas.microsoft.com/office/powerpoint/2010/main" val="29264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93</a:t>
            </a:fld>
            <a:endParaRPr lang="tr-TR"/>
          </a:p>
        </p:txBody>
      </p:sp>
    </p:spTree>
    <p:extLst>
      <p:ext uri="{BB962C8B-B14F-4D97-AF65-F5344CB8AC3E}">
        <p14:creationId xmlns:p14="http://schemas.microsoft.com/office/powerpoint/2010/main" val="5788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18.11.2019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muhasebe.muhasebat.gov.tr/Kilavuz/proje_dosyasi_tahsilat_islemleri.htm#projedosyasitahsilatislemleri" TargetMode="External"/><Relationship Id="rId13" Type="http://schemas.openxmlformats.org/officeDocument/2006/relationships/hyperlink" Target="https://muhasebe.muhasebat.gov.tr/Kilavuz/tahsilat_tanimlama_islemleri.htm#tahsilattanimlamaislemleri" TargetMode="External"/><Relationship Id="rId3" Type="http://schemas.openxmlformats.org/officeDocument/2006/relationships/image" Target="../media/image2.png"/><Relationship Id="rId7" Type="http://schemas.openxmlformats.org/officeDocument/2006/relationships/hyperlink" Target="https://muhasebe.muhasebat.gov.tr/Kilavuz/on_odeme_tahsilat_islemleri.htm#onodemetahsilatislemleri" TargetMode="External"/><Relationship Id="rId12" Type="http://schemas.openxmlformats.org/officeDocument/2006/relationships/hyperlink" Target="https://muhasebe.muhasebat.gov.tr/Kilavuz/nakit_hareketi_islemleri.htm#nakithareketislemler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uhasebe.muhasebat.gov.tr/Kilavuz/alacak_dosyasi_tahsilat_islemleri.htm#alacakdosyasitahsilatislemleri" TargetMode="External"/><Relationship Id="rId11" Type="http://schemas.openxmlformats.org/officeDocument/2006/relationships/hyperlink" Target="https://muhasebe.muhasebat.gov.tr/Kilavuz/mutemet_tahsilat_islemleri.htm#mutemettahsilatislemleri" TargetMode="External"/><Relationship Id="rId5" Type="http://schemas.openxmlformats.org/officeDocument/2006/relationships/hyperlink" Target="https://muhasebe.muhasebat.gov.tr/Kilavuz/tahsilat_kaydi_islemleri.htm#tahsilatkaydiislemleri" TargetMode="External"/><Relationship Id="rId10" Type="http://schemas.openxmlformats.org/officeDocument/2006/relationships/hyperlink" Target="https://muhasebe.muhasebat.gov.tr/Kilavuz/e-teminat_mektubu_islemleri.htm" TargetMode="External"/><Relationship Id="rId4" Type="http://schemas.openxmlformats.org/officeDocument/2006/relationships/image" Target="../media/image3.png"/><Relationship Id="rId9" Type="http://schemas.openxmlformats.org/officeDocument/2006/relationships/hyperlink" Target="https://muhasebe.muhasebat.gov.tr/Kilavuz/teminat_mektubu_islemleri.htm#teminatmektubuislemleri" TargetMode="External"/><Relationship Id="rId14" Type="http://schemas.openxmlformats.org/officeDocument/2006/relationships/hyperlink" Target="https://muhasebe.muhasebat.gov.tr/Kilavuz/tahsilat_raporlar.htm#tahsilatraporla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tmp"/><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tm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tm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hyperlink" Target="https://muhasebe.muhasebat.gov.tr/Kilavuz/e-teminat_mektubu_islemleri.htm" TargetMode="External"/><Relationship Id="rId3" Type="http://schemas.openxmlformats.org/officeDocument/2006/relationships/image" Target="../media/image2.png"/><Relationship Id="rId7" Type="http://schemas.openxmlformats.org/officeDocument/2006/relationships/hyperlink" Target="https://muhasebe.muhasebat.gov.tr/Kilavuz/teminat_mektuplari.htm#teminatmektuplar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uhasebe.muhasebat.gov.tr/Kilavuz/teminat_mektubu_tazmini.htm" TargetMode="External"/><Relationship Id="rId5" Type="http://schemas.openxmlformats.org/officeDocument/2006/relationships/hyperlink" Target="https://muhasebe.muhasebat.gov.tr/Kilavuz/teminat_mektubu_teyidi_ve_kabulu.htm#teminatmektubuteyidivekabulu" TargetMode="Externa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1.tm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3.tm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4.tm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1.tm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2.tmp"/><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3.tmp"/><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muhasebe.muhasebat.gov.tr/Kilavuz/cari_hesap_kapatma_islemi.htm#carihesapkapatmaislemi" TargetMode="External"/><Relationship Id="rId5" Type="http://schemas.openxmlformats.org/officeDocument/2006/relationships/hyperlink" Target="https://muhasebe.muhasebat.gov.tr/Kilavuz/mutemet_tahsilati_yap.htm#mutemettahsilatiyap" TargetMode="Externa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4.tmp"/><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5.tmp"/><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6.tmp"/><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7.tmp"/><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48.tmp"/><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49.tmp"/><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50.tmp"/><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muhasebe.muhasebat.gov.tr/Kilavuz/tahsilat_turu_islemleri.htm#tahsilatturuislemleri" TargetMode="External"/><Relationship Id="rId5" Type="http://schemas.openxmlformats.org/officeDocument/2006/relationships/hyperlink" Target="https://muhasebe.muhasebat.gov.tr/Kilavuz/payli_tahsilat_islemleri.htm#paylitahsilatislemleri" TargetMode="Externa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uhasebe.muhasebat.gov.tr/Kilavuz/alindi_belgesi_kontrol_raporu.htm#alindibelgesikontrolrapor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muhasebe.muhasebat.gov.tr/Kilavuz/banka_tahsilati_raporu.htm#bankatahsilatiraporu" TargetMode="External"/><Relationship Id="rId5" Type="http://schemas.openxmlformats.org/officeDocument/2006/relationships/hyperlink" Target="https://muhasebe.muhasebat.gov.tr/Kilavuz/hesap_ozet_cetveli.htm#hesapozeticetveli" TargetMode="Externa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51.tmp"/><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52.tmp"/><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53.tmp"/><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54.tmp"/><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55.tmp"/><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56.tm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57.tmp"/><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58.tmp"/><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59.tmp"/><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476797"/>
            <a:ext cx="7772400" cy="1736179"/>
          </a:xfrm>
        </p:spPr>
        <p:txBody>
          <a:bodyPr anchor="ctr">
            <a:normAutofit fontScale="90000"/>
          </a:bodyPr>
          <a:lstStyle/>
          <a:p>
            <a:r>
              <a:rPr lang="tr-TR" sz="3000" dirty="0" smtClean="0"/>
              <a:t>BÜTÜNLEŞİK KAMU MALİ YÖNETİMİ VE BİLİŞİM SİSTEMLERİ (BKMYBS</a:t>
            </a:r>
            <a:r>
              <a:rPr lang="tr-TR" sz="3000" dirty="0" smtClean="0"/>
              <a:t>)</a:t>
            </a:r>
            <a:r>
              <a:rPr lang="tr-TR" sz="3000" dirty="0" smtClean="0"/>
              <a:t/>
            </a:r>
            <a:br>
              <a:rPr lang="tr-TR" sz="3000" dirty="0" smtClean="0"/>
            </a:br>
            <a:r>
              <a:rPr lang="tr-TR" sz="3000" b="1" dirty="0" smtClean="0">
                <a:solidFill>
                  <a:srgbClr val="FFFF00"/>
                </a:solidFill>
              </a:rPr>
              <a:t>*</a:t>
            </a:r>
            <a:r>
              <a:rPr lang="tr-TR" sz="3000" b="1" dirty="0" smtClean="0">
                <a:solidFill>
                  <a:srgbClr val="FFFF00"/>
                </a:solidFill>
              </a:rPr>
              <a:t>TAHSİLAT İŞLEMLERİ*</a:t>
            </a:r>
            <a:br>
              <a:rPr lang="tr-TR" sz="3000" b="1" dirty="0" smtClean="0">
                <a:solidFill>
                  <a:srgbClr val="FFFF00"/>
                </a:solidFill>
              </a:rPr>
            </a:br>
            <a:endParaRPr lang="tr-TR" sz="3000" b="1" dirty="0">
              <a:solidFill>
                <a:srgbClr val="FFFF00"/>
              </a:solidFill>
            </a:endParaRPr>
          </a:p>
        </p:txBody>
      </p:sp>
      <p:sp>
        <p:nvSpPr>
          <p:cNvPr id="3" name="Alt Başlık 2"/>
          <p:cNvSpPr>
            <a:spLocks noGrp="1"/>
          </p:cNvSpPr>
          <p:nvPr>
            <p:ph type="subTitle" idx="1"/>
          </p:nvPr>
        </p:nvSpPr>
        <p:spPr>
          <a:xfrm>
            <a:off x="2195736" y="4869160"/>
            <a:ext cx="5256584" cy="864096"/>
          </a:xfrm>
        </p:spPr>
        <p:txBody>
          <a:bodyPr>
            <a:normAutofit/>
          </a:bodyPr>
          <a:lstStyle/>
          <a:p>
            <a:r>
              <a:rPr lang="tr-TR" b="1" dirty="0" smtClean="0">
                <a:solidFill>
                  <a:schemeClr val="bg1"/>
                </a:solidFill>
              </a:rPr>
              <a:t>MUHASEBAT GENEL MÜDÜRLÜĞÜ</a:t>
            </a:r>
          </a:p>
          <a:p>
            <a:r>
              <a:rPr lang="tr-TR" b="1" dirty="0" smtClean="0">
                <a:solidFill>
                  <a:schemeClr val="bg1"/>
                </a:solidFill>
              </a:rPr>
              <a:t>Muhasebe Uygulamaları Dairesi</a:t>
            </a:r>
          </a:p>
        </p:txBody>
      </p:sp>
      <p:pic>
        <p:nvPicPr>
          <p:cNvPr id="1026"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990" y="543247"/>
            <a:ext cx="3600400" cy="86697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30866" y="3501063"/>
            <a:ext cx="2520280" cy="646331"/>
          </a:xfrm>
          <a:prstGeom prst="rect">
            <a:avLst/>
          </a:prstGeom>
          <a:noFill/>
        </p:spPr>
        <p:txBody>
          <a:bodyPr wrap="square" rtlCol="0">
            <a:spAutoFit/>
          </a:bodyPr>
          <a:lstStyle/>
          <a:p>
            <a:pPr algn="ctr"/>
            <a:r>
              <a:rPr lang="tr-TR" b="1" dirty="0" smtClean="0"/>
              <a:t>İsa Tonguç ÇINAR</a:t>
            </a:r>
          </a:p>
          <a:p>
            <a:pPr algn="ctr"/>
            <a:r>
              <a:rPr lang="tr-TR" b="1" dirty="0" smtClean="0"/>
              <a:t>Defterdarlık Uzmanı</a:t>
            </a:r>
            <a:endParaRPr lang="tr-TR" b="1" dirty="0"/>
          </a:p>
        </p:txBody>
      </p:sp>
      <p:sp>
        <p:nvSpPr>
          <p:cNvPr id="5" name="Metin kutusu 4"/>
          <p:cNvSpPr txBox="1"/>
          <p:nvPr/>
        </p:nvSpPr>
        <p:spPr>
          <a:xfrm>
            <a:off x="6372200" y="3501008"/>
            <a:ext cx="2378190" cy="646331"/>
          </a:xfrm>
          <a:prstGeom prst="rect">
            <a:avLst/>
          </a:prstGeom>
          <a:noFill/>
        </p:spPr>
        <p:txBody>
          <a:bodyPr wrap="square" rtlCol="0">
            <a:spAutoFit/>
          </a:bodyPr>
          <a:lstStyle/>
          <a:p>
            <a:pPr algn="ctr"/>
            <a:r>
              <a:rPr lang="tr-TR" b="1" dirty="0" smtClean="0"/>
              <a:t>Ahmet ÇAKMAK</a:t>
            </a:r>
          </a:p>
          <a:p>
            <a:pPr algn="ctr"/>
            <a:r>
              <a:rPr lang="tr-TR" b="1" dirty="0" smtClean="0"/>
              <a:t>Defterdarlık Uzmanı</a:t>
            </a:r>
            <a:endParaRPr lang="tr-TR" b="1" dirty="0"/>
          </a:p>
        </p:txBody>
      </p:sp>
      <p:sp>
        <p:nvSpPr>
          <p:cNvPr id="7" name="Metin kutusu 6"/>
          <p:cNvSpPr txBox="1"/>
          <p:nvPr/>
        </p:nvSpPr>
        <p:spPr>
          <a:xfrm>
            <a:off x="2699792" y="4221088"/>
            <a:ext cx="3816424" cy="646331"/>
          </a:xfrm>
          <a:prstGeom prst="rect">
            <a:avLst/>
          </a:prstGeom>
          <a:noFill/>
        </p:spPr>
        <p:txBody>
          <a:bodyPr wrap="square" rtlCol="0">
            <a:spAutoFit/>
          </a:bodyPr>
          <a:lstStyle/>
          <a:p>
            <a:pPr algn="ctr"/>
            <a:r>
              <a:rPr lang="tr-TR" dirty="0" smtClean="0">
                <a:latin typeface="Arial Black" panose="020B0A04020102020204" pitchFamily="34" charset="0"/>
              </a:rPr>
              <a:t>HOŞGELDİNİZ…</a:t>
            </a:r>
          </a:p>
          <a:p>
            <a:pPr algn="ctr"/>
            <a:endParaRPr lang="tr-TR" dirty="0">
              <a:latin typeface="Arial Black" panose="020B0A04020102020204" pitchFamily="34" charset="0"/>
            </a:endParaRPr>
          </a:p>
        </p:txBody>
      </p:sp>
    </p:spTree>
    <p:extLst>
      <p:ext uri="{BB962C8B-B14F-4D97-AF65-F5344CB8AC3E}">
        <p14:creationId xmlns:p14="http://schemas.microsoft.com/office/powerpoint/2010/main" val="136829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996952"/>
            <a:ext cx="8607546" cy="4278094"/>
          </a:xfrm>
          <a:prstGeom prst="rect">
            <a:avLst/>
          </a:prstGeom>
          <a:noFill/>
        </p:spPr>
        <p:txBody>
          <a:bodyPr wrap="square" rtlCol="0">
            <a:spAutoFit/>
          </a:bodyPr>
          <a:lstStyle/>
          <a:p>
            <a:r>
              <a:rPr lang="tr-TR" sz="2400" dirty="0"/>
              <a:t>Tahsilat Kaydı Ekle </a:t>
            </a:r>
            <a:r>
              <a:rPr lang="tr-TR" sz="2400" dirty="0" err="1"/>
              <a:t>Ekranı'nda</a:t>
            </a:r>
            <a:r>
              <a:rPr lang="tr-TR" sz="2400" dirty="0"/>
              <a:t> kamu idaresi ve tahsilat kaydıyla ilişkili defter bilgisinin yer aldığı alanlar oturum bilgisine göre hazır gelmektedir. Genel bütçeli idarelerden sorumlu muhasebe birimleri genel bütçe kapsamında bütün kamu idareleri ve defter adına tahsilat kaydı ekleyebilmektedir. Başka bir kamu idaresi adına tahsilat yapmak için </a:t>
            </a:r>
            <a:r>
              <a:rPr lang="tr-TR" sz="2800" b="1" dirty="0"/>
              <a:t>Başka bir kamu idaresi adına tahsilat yapmak istiyorum</a:t>
            </a:r>
            <a:r>
              <a:rPr lang="tr-TR" sz="2400" dirty="0"/>
              <a:t> kutucuğu işaretlenir. Böylece Kamu İdaresi ile Defter alanları seçilebilir durumu gelir ve ilgili alanlarda tahsilatın yapılacağı kamu idaresi ile defter bilgisi seçilir.</a:t>
            </a:r>
          </a:p>
          <a:p>
            <a:r>
              <a:rPr lang="tr-TR" sz="2400" dirty="0"/>
              <a:t> </a:t>
            </a:r>
          </a:p>
          <a:p>
            <a:endParaRPr lang="tr-TR" sz="2400" dirty="0"/>
          </a:p>
        </p:txBody>
      </p:sp>
    </p:spTree>
    <p:extLst>
      <p:ext uri="{BB962C8B-B14F-4D97-AF65-F5344CB8AC3E}">
        <p14:creationId xmlns:p14="http://schemas.microsoft.com/office/powerpoint/2010/main" val="995419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3970318"/>
          </a:xfrm>
          <a:prstGeom prst="rect">
            <a:avLst/>
          </a:prstGeom>
          <a:noFill/>
        </p:spPr>
        <p:txBody>
          <a:bodyPr wrap="square" rtlCol="0">
            <a:spAutoFit/>
          </a:bodyPr>
          <a:lstStyle/>
          <a:p>
            <a:pPr algn="just"/>
            <a:r>
              <a:rPr lang="tr-TR" sz="2800" b="1" dirty="0">
                <a:solidFill>
                  <a:srgbClr val="FF0000"/>
                </a:solidFill>
              </a:rPr>
              <a:t>Özel bütçeli muhasebe birimleri Tahsilat Birimi alanından tahsilatın yapılacağı harcama birimini seçmelidir. </a:t>
            </a:r>
            <a:r>
              <a:rPr lang="tr-TR" sz="2800" dirty="0"/>
              <a:t>Genel bütçeli muhasebe birimleri ise Merkez adına tahsilat gerçekleştirdiğinde bu alanda seçime ihtiyaç duymaz.</a:t>
            </a:r>
          </a:p>
          <a:p>
            <a:pPr algn="just"/>
            <a:r>
              <a:rPr lang="tr-TR" sz="2800" b="1" i="1" dirty="0" smtClean="0">
                <a:solidFill>
                  <a:srgbClr val="FF0000"/>
                </a:solidFill>
              </a:rPr>
              <a:t>Tahsilatı </a:t>
            </a:r>
            <a:r>
              <a:rPr lang="tr-TR" sz="2800" b="1" i="1" dirty="0">
                <a:solidFill>
                  <a:srgbClr val="FF0000"/>
                </a:solidFill>
              </a:rPr>
              <a:t>yapan özel bütçeli muhasebe birimi ise tahsilat birimi açılır listeden sorumlu olduğu harcama birimlerini görüntüler ve ilgili harcama birimini seçer.</a:t>
            </a:r>
            <a:endParaRPr lang="tr-TR" sz="2800" b="1" dirty="0">
              <a:solidFill>
                <a:srgbClr val="FF0000"/>
              </a:solidFill>
            </a:endParaRPr>
          </a:p>
          <a:p>
            <a:pPr algn="just"/>
            <a:endParaRPr lang="tr-TR" sz="2800" dirty="0"/>
          </a:p>
        </p:txBody>
      </p:sp>
    </p:spTree>
    <p:extLst>
      <p:ext uri="{BB962C8B-B14F-4D97-AF65-F5344CB8AC3E}">
        <p14:creationId xmlns:p14="http://schemas.microsoft.com/office/powerpoint/2010/main" val="4293150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4031873"/>
          </a:xfrm>
          <a:prstGeom prst="rect">
            <a:avLst/>
          </a:prstGeom>
          <a:noFill/>
        </p:spPr>
        <p:txBody>
          <a:bodyPr wrap="square" rtlCol="0">
            <a:spAutoFit/>
          </a:bodyPr>
          <a:lstStyle/>
          <a:p>
            <a:r>
              <a:rPr lang="tr-TR" sz="3200" dirty="0"/>
              <a:t>Tahsilatın hangi yöntemle yapılacağı, para birimi, tahsilatın yapıldığı tarih ve açıklama alanları doldurulur. Tahsilatın kişiden veya kurumdan mı gerçekleşeceği bilgisi Borçlu Bilgileri alanından girilir.</a:t>
            </a:r>
          </a:p>
          <a:p>
            <a:r>
              <a:rPr lang="tr-TR" sz="3200" b="1" i="1" dirty="0" smtClean="0">
                <a:solidFill>
                  <a:srgbClr val="FF0000"/>
                </a:solidFill>
              </a:rPr>
              <a:t>Tahsilat </a:t>
            </a:r>
            <a:r>
              <a:rPr lang="tr-TR" sz="3200" b="1" i="1" dirty="0">
                <a:solidFill>
                  <a:srgbClr val="FF0000"/>
                </a:solidFill>
              </a:rPr>
              <a:t>yöntemi Kasa ve Çek dışında bir yöntem </a:t>
            </a:r>
            <a:r>
              <a:rPr lang="tr-TR" sz="3200" b="1" i="1" dirty="0" smtClean="0">
                <a:solidFill>
                  <a:srgbClr val="FF0000"/>
                </a:solidFill>
              </a:rPr>
              <a:t>seçildiğinde </a:t>
            </a:r>
            <a:r>
              <a:rPr lang="tr-TR" sz="3200" b="1" i="1" dirty="0" smtClean="0"/>
              <a:t>Tahsilat </a:t>
            </a:r>
            <a:r>
              <a:rPr lang="tr-TR" sz="3200" b="1" i="1" dirty="0"/>
              <a:t>Tarihi güncellenebilir.</a:t>
            </a:r>
            <a:endParaRPr lang="tr-TR" sz="3200" b="1" dirty="0"/>
          </a:p>
          <a:p>
            <a:endParaRPr lang="tr-TR" sz="3200" dirty="0"/>
          </a:p>
        </p:txBody>
      </p:sp>
    </p:spTree>
    <p:extLst>
      <p:ext uri="{BB962C8B-B14F-4D97-AF65-F5344CB8AC3E}">
        <p14:creationId xmlns:p14="http://schemas.microsoft.com/office/powerpoint/2010/main" val="39210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348880"/>
            <a:ext cx="8607546" cy="1938992"/>
          </a:xfrm>
          <a:prstGeom prst="rect">
            <a:avLst/>
          </a:prstGeom>
          <a:noFill/>
        </p:spPr>
        <p:txBody>
          <a:bodyPr wrap="square" rtlCol="0">
            <a:spAutoFit/>
          </a:bodyPr>
          <a:lstStyle/>
          <a:p>
            <a:pPr algn="just"/>
            <a:r>
              <a:rPr lang="tr-TR" sz="2400" i="1" dirty="0"/>
              <a:t>Borçlu türü </a:t>
            </a:r>
            <a:r>
              <a:rPr lang="tr-TR" sz="2400" b="1" i="1" dirty="0"/>
              <a:t>kişi</a:t>
            </a:r>
            <a:r>
              <a:rPr lang="tr-TR" sz="2400" i="1" dirty="0"/>
              <a:t> olduğu durumlarda, kişiye ait T.C. Kimlik Numarası girildiği anda Sistem MERNİS üzerinden T.C. Kimlik Numarası doğrulaması yapmaktadır. Kişiye ait bilgiler </a:t>
            </a:r>
            <a:r>
              <a:rPr lang="tr-TR" sz="2400" b="1" i="1" dirty="0" err="1"/>
              <a:t>Mernis</a:t>
            </a:r>
            <a:r>
              <a:rPr lang="tr-TR" sz="2400" b="1" i="1" dirty="0"/>
              <a:t> Sonucu Kişinin Adı Soyadı</a:t>
            </a:r>
            <a:r>
              <a:rPr lang="tr-TR" sz="2400" i="1" dirty="0"/>
              <a:t> alanında görüntülenmektedir.</a:t>
            </a:r>
            <a:endParaRPr lang="tr-TR" sz="2400" dirty="0"/>
          </a:p>
          <a:p>
            <a:pPr algn="just"/>
            <a:endParaRPr lang="tr-TR" sz="2400" dirty="0"/>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4005064"/>
            <a:ext cx="8607546" cy="2376264"/>
          </a:xfrm>
          <a:prstGeom prst="rect">
            <a:avLst/>
          </a:prstGeom>
        </p:spPr>
      </p:pic>
    </p:spTree>
    <p:extLst>
      <p:ext uri="{BB962C8B-B14F-4D97-AF65-F5344CB8AC3E}">
        <p14:creationId xmlns:p14="http://schemas.microsoft.com/office/powerpoint/2010/main" val="388032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285721" y="2564904"/>
            <a:ext cx="8607545" cy="3785652"/>
          </a:xfrm>
          <a:prstGeom prst="rect">
            <a:avLst/>
          </a:prstGeom>
          <a:noFill/>
        </p:spPr>
        <p:txBody>
          <a:bodyPr wrap="square" rtlCol="0">
            <a:spAutoFit/>
          </a:bodyPr>
          <a:lstStyle/>
          <a:p>
            <a:pPr algn="just"/>
            <a:r>
              <a:rPr lang="tr-TR" sz="3000" dirty="0"/>
              <a:t>Borçlunun bilgileri girildikten sonra kullanıcının paylı tahsilat kullanıp kullanmayacağını belirteceği </a:t>
            </a:r>
            <a:r>
              <a:rPr lang="tr-TR" sz="3000" b="1" dirty="0"/>
              <a:t>Paylı Tahsilat kullanmak istiyorum</a:t>
            </a:r>
            <a:r>
              <a:rPr lang="tr-TR" sz="3000" dirty="0"/>
              <a:t> kutucuğu yer almaktadır. Paylı tahsilat, tahsilat türlerinin ve türlere göre oranların </a:t>
            </a:r>
            <a:r>
              <a:rPr lang="tr-TR" sz="3000" b="1" dirty="0">
                <a:solidFill>
                  <a:srgbClr val="FF0000"/>
                </a:solidFill>
              </a:rPr>
              <a:t>Merkez</a:t>
            </a:r>
            <a:r>
              <a:rPr lang="tr-TR" sz="3000" dirty="0"/>
              <a:t> tarafından girildiği tahsilatlardır. Paylı tahsilatı kullanmak için Paylı Tahsilat Kullanmak İstiyorum kutucuğu tıklanır ve </a:t>
            </a:r>
            <a:r>
              <a:rPr lang="tr-TR" sz="3000" b="1" dirty="0"/>
              <a:t>Paylı Tahsilat Alanı</a:t>
            </a:r>
            <a:r>
              <a:rPr lang="tr-TR" sz="3000" dirty="0"/>
              <a:t> görüntülenir.</a:t>
            </a:r>
          </a:p>
        </p:txBody>
      </p:sp>
    </p:spTree>
    <p:extLst>
      <p:ext uri="{BB962C8B-B14F-4D97-AF65-F5344CB8AC3E}">
        <p14:creationId xmlns:p14="http://schemas.microsoft.com/office/powerpoint/2010/main" val="2492618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636912"/>
            <a:ext cx="8280920" cy="3096344"/>
          </a:xfrm>
          <a:prstGeom prst="rect">
            <a:avLst/>
          </a:prstGeom>
        </p:spPr>
      </p:pic>
    </p:spTree>
    <p:extLst>
      <p:ext uri="{BB962C8B-B14F-4D97-AF65-F5344CB8AC3E}">
        <p14:creationId xmlns:p14="http://schemas.microsoft.com/office/powerpoint/2010/main" val="214803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708981"/>
          </a:xfrm>
          <a:prstGeom prst="rect">
            <a:avLst/>
          </a:prstGeom>
          <a:noFill/>
        </p:spPr>
        <p:txBody>
          <a:bodyPr wrap="square" rtlCol="0">
            <a:spAutoFit/>
          </a:bodyPr>
          <a:lstStyle/>
          <a:p>
            <a:pPr algn="just"/>
            <a:r>
              <a:rPr lang="tr-TR" sz="2000" dirty="0"/>
              <a:t>Normalde Tahsilat Kalemleri alanında yer alan alanlar kullanılarak tahsilat türleri ve tutarları elle girilebileceği gibi bu alan kullanılarak </a:t>
            </a:r>
            <a:r>
              <a:rPr lang="tr-TR" sz="2000" b="1" dirty="0">
                <a:solidFill>
                  <a:srgbClr val="FF0000"/>
                </a:solidFill>
              </a:rPr>
              <a:t>Merkez</a:t>
            </a:r>
            <a:r>
              <a:rPr lang="tr-TR" sz="2000" dirty="0"/>
              <a:t> tarafından tanımlanan paylı tahsilat bilgisi de kullanılabilir. </a:t>
            </a:r>
            <a:r>
              <a:rPr lang="tr-TR" sz="2000" b="1" dirty="0">
                <a:solidFill>
                  <a:srgbClr val="FF0000"/>
                </a:solidFill>
              </a:rPr>
              <a:t>Örneğin, Paylı Tahsilat Kullanmak İstiyorum kutucuğu işaretlendiğinde Merkez tarafından eklenen "Okul Pansiyonları" paylı tahsilat türü seçilir.</a:t>
            </a:r>
            <a:r>
              <a:rPr lang="tr-TR" sz="2000" dirty="0"/>
              <a:t> Paylı tahsilat türü seçildikten sonra toplam ne kadar tutar tahsil edileceği Toplam Tutar alanına girilip </a:t>
            </a:r>
            <a:r>
              <a:rPr lang="tr-TR" sz="2000" dirty="0" smtClean="0"/>
              <a:t>       </a:t>
            </a:r>
            <a:r>
              <a:rPr lang="tr-TR" sz="2000" dirty="0"/>
              <a:t> </a:t>
            </a:r>
            <a:r>
              <a:rPr lang="tr-TR" sz="2000" dirty="0" smtClean="0"/>
              <a:t> düğmesine </a:t>
            </a:r>
            <a:r>
              <a:rPr lang="tr-TR" sz="2000" dirty="0"/>
              <a:t>tıklanır. Böylece Sistem otomatik olarak Merkez tarafından bu paylı tahsilat kapsamında tanımlanan türlere ve oranlara göre Tahsilat kalemleri alanını doldurmaktadır.</a:t>
            </a:r>
          </a:p>
          <a:p>
            <a:pPr algn="just"/>
            <a:r>
              <a:rPr lang="tr-TR" sz="2000" b="1" i="1" dirty="0"/>
              <a:t> Kullanıcı istediği takdirde bu alanı kullanmadan kendisi de tek tek tür ve tutar bilgisi girebilmektedir.</a:t>
            </a:r>
            <a:endParaRPr lang="tr-TR" sz="2000" b="1" dirty="0"/>
          </a:p>
          <a:p>
            <a:pPr algn="just"/>
            <a:r>
              <a:rPr lang="tr-TR" sz="2000" i="1" dirty="0"/>
              <a:t> </a:t>
            </a:r>
            <a:r>
              <a:rPr lang="tr-TR" sz="2000" b="1" i="1" dirty="0">
                <a:solidFill>
                  <a:srgbClr val="FF0000"/>
                </a:solidFill>
              </a:rPr>
              <a:t>Paylı tahsilatın Sistem'de tanımlı olması gerekmektedir. Tanımlı değilse ana menüde yer alan Tanımlama </a:t>
            </a:r>
            <a:r>
              <a:rPr lang="tr-TR" sz="2000" b="1" i="1" dirty="0" err="1">
                <a:solidFill>
                  <a:srgbClr val="FF0000"/>
                </a:solidFill>
              </a:rPr>
              <a:t>İşlemleri'ndeki</a:t>
            </a:r>
            <a:r>
              <a:rPr lang="tr-TR" sz="2000" b="1" i="1" dirty="0">
                <a:solidFill>
                  <a:srgbClr val="FF0000"/>
                </a:solidFill>
              </a:rPr>
              <a:t> Paylı Tahsilat </a:t>
            </a:r>
            <a:r>
              <a:rPr lang="tr-TR" sz="2000" b="1" i="1" dirty="0" err="1">
                <a:solidFill>
                  <a:srgbClr val="FF0000"/>
                </a:solidFill>
              </a:rPr>
              <a:t>İşlemleri'nde</a:t>
            </a:r>
            <a:r>
              <a:rPr lang="tr-TR" sz="2000" b="1" i="1" dirty="0">
                <a:solidFill>
                  <a:srgbClr val="FF0000"/>
                </a:solidFill>
              </a:rPr>
              <a:t> tanımlanır.</a:t>
            </a:r>
            <a:endParaRPr lang="tr-TR" sz="2000" b="1" dirty="0">
              <a:solidFill>
                <a:srgbClr val="FF0000"/>
              </a:solidFill>
            </a:endParaRPr>
          </a:p>
          <a:p>
            <a:pPr algn="just"/>
            <a:endParaRPr lang="tr-TR" sz="20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872" y="4382645"/>
            <a:ext cx="1008112" cy="418111"/>
          </a:xfrm>
          <a:prstGeom prst="rect">
            <a:avLst/>
          </a:prstGeom>
        </p:spPr>
      </p:pic>
    </p:spTree>
    <p:extLst>
      <p:ext uri="{BB962C8B-B14F-4D97-AF65-F5344CB8AC3E}">
        <p14:creationId xmlns:p14="http://schemas.microsoft.com/office/powerpoint/2010/main" val="3199182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3970318"/>
          </a:xfrm>
          <a:prstGeom prst="rect">
            <a:avLst/>
          </a:prstGeom>
          <a:noFill/>
        </p:spPr>
        <p:txBody>
          <a:bodyPr wrap="square" rtlCol="0">
            <a:spAutoFit/>
          </a:bodyPr>
          <a:lstStyle/>
          <a:p>
            <a:pPr algn="just"/>
            <a:r>
              <a:rPr lang="tr-TR" sz="2800" dirty="0"/>
              <a:t>Paylı tahsilat kullanmak istenmediği durumlarda Tahsilat Kalemleri alanına elle giriş yapılır. Tahsilat Türü alanından tahsilat kodu veya ismi ile istenen tahsilat türü eklenir. Kurumsal Kod ve Tutar bilgisi girilir. Tahsilat eklerken birden fazla tahsilat kalemi olabilir, yeni bir satır eklemek için Tahsilat Kalemleri alanından Ekle düğmesine tıklanır. Eklenen tahsilat kalemi satırını silmek için ilgili tahsilat kalemi seçilir ve Sil düğmesine tıklanır.</a:t>
            </a:r>
          </a:p>
        </p:txBody>
      </p:sp>
    </p:spTree>
    <p:extLst>
      <p:ext uri="{BB962C8B-B14F-4D97-AF65-F5344CB8AC3E}">
        <p14:creationId xmlns:p14="http://schemas.microsoft.com/office/powerpoint/2010/main" val="2628662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3785652"/>
          </a:xfrm>
          <a:prstGeom prst="rect">
            <a:avLst/>
          </a:prstGeom>
          <a:noFill/>
        </p:spPr>
        <p:txBody>
          <a:bodyPr wrap="square" rtlCol="0">
            <a:spAutoFit/>
          </a:bodyPr>
          <a:lstStyle/>
          <a:p>
            <a:pPr algn="just"/>
            <a:r>
              <a:rPr lang="tr-TR" sz="2400" dirty="0"/>
              <a:t>Elle giriş yaptıktan sonra girilen tahsilat türlerinin devamına oranlı bir tahsilat girilmek istenirse Paylı Tahsilat kullanmak istiyorum kutucuğu seçilir ancak bu sefer Uygula düğmesi yerine  </a:t>
            </a:r>
            <a:r>
              <a:rPr lang="tr-TR" sz="2400" dirty="0" smtClean="0"/>
              <a:t>                düğmesine </a:t>
            </a:r>
            <a:r>
              <a:rPr lang="tr-TR" sz="2400" dirty="0"/>
              <a:t>tıklanır. Paylı tahsilat kapsamındaki türler elle eklenenlerin altına Sistem tarafından eklenir.</a:t>
            </a:r>
          </a:p>
          <a:p>
            <a:pPr algn="just"/>
            <a:r>
              <a:rPr lang="tr-TR" sz="2400" dirty="0"/>
              <a:t> </a:t>
            </a:r>
          </a:p>
          <a:p>
            <a:pPr algn="just"/>
            <a:r>
              <a:rPr lang="tr-TR" sz="2400" dirty="0"/>
              <a:t>Tahsilat Kaydı Ekle </a:t>
            </a:r>
            <a:r>
              <a:rPr lang="tr-TR" sz="2400" dirty="0" err="1"/>
              <a:t>Ekranı'nda</a:t>
            </a:r>
            <a:r>
              <a:rPr lang="tr-TR" sz="2400" dirty="0"/>
              <a:t> tüm bilgiler girildikten sonra </a:t>
            </a:r>
            <a:r>
              <a:rPr lang="tr-TR" sz="2400" b="1" dirty="0"/>
              <a:t>Kaydet</a:t>
            </a:r>
            <a:r>
              <a:rPr lang="tr-TR" sz="2400" dirty="0"/>
              <a:t> düğmesine tıklanır. Tahsilat eklemekten vazgeçildiği durumlarda </a:t>
            </a:r>
            <a:r>
              <a:rPr lang="tr-TR" sz="2400" b="1" dirty="0">
                <a:solidFill>
                  <a:srgbClr val="FF0000"/>
                </a:solidFill>
              </a:rPr>
              <a:t>Vazgeç</a:t>
            </a:r>
            <a:r>
              <a:rPr lang="tr-TR" sz="2400" dirty="0"/>
              <a:t> düğmesine tıklanır.</a:t>
            </a: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3614464"/>
            <a:ext cx="1152128" cy="534616"/>
          </a:xfrm>
          <a:prstGeom prst="rect">
            <a:avLst/>
          </a:prstGeom>
        </p:spPr>
      </p:pic>
    </p:spTree>
    <p:extLst>
      <p:ext uri="{BB962C8B-B14F-4D97-AF65-F5344CB8AC3E}">
        <p14:creationId xmlns:p14="http://schemas.microsoft.com/office/powerpoint/2010/main" val="1082292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832092"/>
          </a:xfrm>
          <a:prstGeom prst="rect">
            <a:avLst/>
          </a:prstGeom>
          <a:noFill/>
        </p:spPr>
        <p:txBody>
          <a:bodyPr wrap="square" rtlCol="0">
            <a:spAutoFit/>
          </a:bodyPr>
          <a:lstStyle/>
          <a:p>
            <a:pPr algn="just"/>
            <a:r>
              <a:rPr lang="tr-TR" sz="2800" b="1" dirty="0"/>
              <a:t>Sistem'e yeni eklenen tahsilat kayıtlarının durum bilgisi Tahsilat Kaydı Sorgula </a:t>
            </a:r>
            <a:r>
              <a:rPr lang="tr-TR" sz="2800" b="1" dirty="0" err="1"/>
              <a:t>Ekranı'nda</a:t>
            </a:r>
            <a:r>
              <a:rPr lang="tr-TR" sz="2800" dirty="0"/>
              <a:t> </a:t>
            </a:r>
            <a:r>
              <a:rPr lang="tr-TR" sz="2800" b="1" dirty="0">
                <a:solidFill>
                  <a:srgbClr val="FF0000"/>
                </a:solidFill>
              </a:rPr>
              <a:t>Oluşturuldu</a:t>
            </a:r>
            <a:r>
              <a:rPr lang="tr-TR" sz="2800" dirty="0"/>
              <a:t> olarak, </a:t>
            </a:r>
            <a:r>
              <a:rPr lang="tr-TR" sz="2800" b="1" dirty="0"/>
              <a:t>dış servislerden gelen veya Sistem içerisindeki gerçekleşen işlemler sonucu oluşan tahsilat kayıtlarının durumu ise</a:t>
            </a:r>
            <a:r>
              <a:rPr lang="tr-TR" sz="2800" dirty="0"/>
              <a:t> </a:t>
            </a:r>
            <a:r>
              <a:rPr lang="tr-TR" sz="2800" b="1" dirty="0">
                <a:solidFill>
                  <a:srgbClr val="FF0000"/>
                </a:solidFill>
              </a:rPr>
              <a:t>Onaylandı</a:t>
            </a:r>
            <a:r>
              <a:rPr lang="tr-TR" sz="2800" dirty="0"/>
              <a:t> olarak görüntülenir. </a:t>
            </a:r>
            <a:r>
              <a:rPr lang="tr-TR" sz="2800" b="1" dirty="0"/>
              <a:t>Oluşturuldu durumundaki tahsilatlara ait tutar tahsil edildiğinde ilgili tahsilatın onaylanması gerekmektedir.</a:t>
            </a:r>
          </a:p>
          <a:p>
            <a:pPr algn="just"/>
            <a:r>
              <a:rPr lang="tr-TR" sz="2800" dirty="0"/>
              <a:t> </a:t>
            </a:r>
          </a:p>
          <a:p>
            <a:pPr algn="just"/>
            <a:r>
              <a:rPr lang="tr-TR" sz="2800" dirty="0">
                <a:solidFill>
                  <a:srgbClr val="FF0000"/>
                </a:solidFill>
              </a:rPr>
              <a:t>Oluşturuldu durumundaki tahsilat kayıtlarına yönelik güncelleme ve silme işlemi yapılabilir.</a:t>
            </a:r>
          </a:p>
          <a:p>
            <a:pPr algn="just"/>
            <a:endParaRPr lang="tr-TR" sz="2800" dirty="0"/>
          </a:p>
        </p:txBody>
      </p:sp>
    </p:spTree>
    <p:extLst>
      <p:ext uri="{BB962C8B-B14F-4D97-AF65-F5344CB8AC3E}">
        <p14:creationId xmlns:p14="http://schemas.microsoft.com/office/powerpoint/2010/main" val="4154369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289770" cy="4247317"/>
          </a:xfrm>
          <a:prstGeom prst="rect">
            <a:avLst/>
          </a:prstGeom>
          <a:noFill/>
        </p:spPr>
        <p:txBody>
          <a:bodyPr wrap="none" rtlCol="0">
            <a:spAutoFit/>
          </a:bodyPr>
          <a:lstStyle/>
          <a:p>
            <a:pPr algn="just"/>
            <a:r>
              <a:rPr lang="tr-TR" dirty="0"/>
              <a:t>Yazılımda yer alan Tahsilat İşlemleri modülü devam eden başlıklarda anlatılmaktadır.</a:t>
            </a:r>
          </a:p>
          <a:p>
            <a:pPr algn="just"/>
            <a:r>
              <a:rPr lang="tr-TR" dirty="0"/>
              <a:t> </a:t>
            </a:r>
          </a:p>
          <a:p>
            <a:pPr algn="just"/>
            <a:r>
              <a:rPr lang="tr-TR" dirty="0"/>
              <a:t>Bu başlıklar:</a:t>
            </a:r>
            <a:endParaRPr lang="tr-TR" dirty="0">
              <a:solidFill>
                <a:srgbClr val="FF0000"/>
              </a:solidFill>
            </a:endParaRPr>
          </a:p>
          <a:p>
            <a:pPr algn="just"/>
            <a:r>
              <a:rPr lang="tr-TR" dirty="0">
                <a:solidFill>
                  <a:srgbClr val="FF0000"/>
                </a:solidFill>
              </a:rPr>
              <a:t> </a:t>
            </a:r>
          </a:p>
          <a:p>
            <a:pPr algn="just"/>
            <a:r>
              <a:rPr lang="tr-TR" dirty="0">
                <a:solidFill>
                  <a:srgbClr val="FF0000"/>
                </a:solidFill>
              </a:rPr>
              <a:t>•</a:t>
            </a:r>
            <a:r>
              <a:rPr lang="tr-TR" dirty="0">
                <a:solidFill>
                  <a:srgbClr val="FF0000"/>
                </a:solidFill>
                <a:hlinkClick r:id="rId5"/>
              </a:rPr>
              <a:t>Tahsilat Kaydı İşlemleri</a:t>
            </a:r>
            <a:endParaRPr lang="tr-TR" dirty="0">
              <a:solidFill>
                <a:srgbClr val="FF0000"/>
              </a:solidFill>
            </a:endParaRPr>
          </a:p>
          <a:p>
            <a:pPr algn="just"/>
            <a:r>
              <a:rPr lang="tr-TR" dirty="0">
                <a:solidFill>
                  <a:srgbClr val="FF0000"/>
                </a:solidFill>
              </a:rPr>
              <a:t>•</a:t>
            </a:r>
            <a:r>
              <a:rPr lang="tr-TR" dirty="0">
                <a:solidFill>
                  <a:srgbClr val="FF0000"/>
                </a:solidFill>
                <a:hlinkClick r:id="rId6"/>
              </a:rPr>
              <a:t>Alacak Dosyası Tahsilat İşlemleri</a:t>
            </a:r>
            <a:endParaRPr lang="tr-TR" dirty="0">
              <a:solidFill>
                <a:srgbClr val="FF0000"/>
              </a:solidFill>
            </a:endParaRPr>
          </a:p>
          <a:p>
            <a:pPr algn="just"/>
            <a:r>
              <a:rPr lang="tr-TR" dirty="0">
                <a:solidFill>
                  <a:srgbClr val="FF0000"/>
                </a:solidFill>
              </a:rPr>
              <a:t>•</a:t>
            </a:r>
            <a:r>
              <a:rPr lang="tr-TR" dirty="0">
                <a:solidFill>
                  <a:srgbClr val="FF0000"/>
                </a:solidFill>
                <a:hlinkClick r:id="rId7"/>
              </a:rPr>
              <a:t>Ön Ödeme Tahsilat İşlemleri</a:t>
            </a:r>
            <a:endParaRPr lang="tr-TR" dirty="0">
              <a:solidFill>
                <a:srgbClr val="FF0000"/>
              </a:solidFill>
            </a:endParaRPr>
          </a:p>
          <a:p>
            <a:pPr algn="just"/>
            <a:r>
              <a:rPr lang="tr-TR" dirty="0">
                <a:solidFill>
                  <a:srgbClr val="FF0000"/>
                </a:solidFill>
              </a:rPr>
              <a:t>•</a:t>
            </a:r>
            <a:r>
              <a:rPr lang="tr-TR" dirty="0">
                <a:solidFill>
                  <a:srgbClr val="FF0000"/>
                </a:solidFill>
                <a:hlinkClick r:id="rId8"/>
              </a:rPr>
              <a:t>Proje Dosyası Tahsilat İşlemleri</a:t>
            </a:r>
            <a:endParaRPr lang="tr-TR" dirty="0">
              <a:solidFill>
                <a:srgbClr val="FF0000"/>
              </a:solidFill>
            </a:endParaRPr>
          </a:p>
          <a:p>
            <a:pPr algn="just"/>
            <a:r>
              <a:rPr lang="tr-TR" dirty="0">
                <a:solidFill>
                  <a:srgbClr val="FF0000"/>
                </a:solidFill>
              </a:rPr>
              <a:t>•</a:t>
            </a:r>
            <a:r>
              <a:rPr lang="tr-TR" dirty="0">
                <a:solidFill>
                  <a:srgbClr val="FF0000"/>
                </a:solidFill>
                <a:hlinkClick r:id="rId9"/>
              </a:rPr>
              <a:t>Teminat Mektubu İşlemleri</a:t>
            </a:r>
            <a:endParaRPr lang="tr-TR" dirty="0">
              <a:solidFill>
                <a:srgbClr val="FF0000"/>
              </a:solidFill>
            </a:endParaRPr>
          </a:p>
          <a:p>
            <a:pPr algn="just"/>
            <a:r>
              <a:rPr lang="tr-TR" dirty="0" err="1">
                <a:solidFill>
                  <a:srgbClr val="FF0000"/>
                </a:solidFill>
              </a:rPr>
              <a:t>o</a:t>
            </a:r>
            <a:r>
              <a:rPr lang="tr-TR" dirty="0" err="1">
                <a:solidFill>
                  <a:srgbClr val="FF0000"/>
                </a:solidFill>
                <a:hlinkClick r:id="rId10"/>
              </a:rPr>
              <a:t>E</a:t>
            </a:r>
            <a:r>
              <a:rPr lang="tr-TR" dirty="0">
                <a:solidFill>
                  <a:srgbClr val="FF0000"/>
                </a:solidFill>
                <a:hlinkClick r:id="rId10"/>
              </a:rPr>
              <a:t>-Teminat Mektubu İşlemleri</a:t>
            </a:r>
            <a:endParaRPr lang="tr-TR" dirty="0">
              <a:solidFill>
                <a:srgbClr val="FF0000"/>
              </a:solidFill>
            </a:endParaRPr>
          </a:p>
          <a:p>
            <a:pPr algn="just"/>
            <a:r>
              <a:rPr lang="tr-TR" dirty="0">
                <a:solidFill>
                  <a:srgbClr val="FF0000"/>
                </a:solidFill>
              </a:rPr>
              <a:t>•</a:t>
            </a:r>
            <a:r>
              <a:rPr lang="tr-TR" dirty="0">
                <a:solidFill>
                  <a:srgbClr val="FF0000"/>
                </a:solidFill>
                <a:hlinkClick r:id="rId11"/>
              </a:rPr>
              <a:t>Mutemet Tahsilat İşlemleri</a:t>
            </a:r>
            <a:endParaRPr lang="tr-TR" dirty="0">
              <a:solidFill>
                <a:srgbClr val="FF0000"/>
              </a:solidFill>
            </a:endParaRPr>
          </a:p>
          <a:p>
            <a:pPr algn="just"/>
            <a:r>
              <a:rPr lang="tr-TR" dirty="0">
                <a:solidFill>
                  <a:srgbClr val="FF0000"/>
                </a:solidFill>
              </a:rPr>
              <a:t>•</a:t>
            </a:r>
            <a:r>
              <a:rPr lang="tr-TR" dirty="0">
                <a:solidFill>
                  <a:srgbClr val="FF0000"/>
                </a:solidFill>
                <a:hlinkClick r:id="rId12"/>
              </a:rPr>
              <a:t>Nakit Hareketi İşlemleri</a:t>
            </a:r>
            <a:endParaRPr lang="tr-TR" dirty="0">
              <a:solidFill>
                <a:srgbClr val="FF0000"/>
              </a:solidFill>
            </a:endParaRPr>
          </a:p>
          <a:p>
            <a:pPr algn="just"/>
            <a:r>
              <a:rPr lang="tr-TR" dirty="0">
                <a:solidFill>
                  <a:srgbClr val="FF0000"/>
                </a:solidFill>
              </a:rPr>
              <a:t>•</a:t>
            </a:r>
            <a:r>
              <a:rPr lang="tr-TR" dirty="0">
                <a:solidFill>
                  <a:srgbClr val="FF0000"/>
                </a:solidFill>
                <a:hlinkClick r:id="rId13"/>
              </a:rPr>
              <a:t>Tahsilat Tanımlama İşlemleri</a:t>
            </a:r>
            <a:endParaRPr lang="tr-TR" dirty="0">
              <a:solidFill>
                <a:srgbClr val="FF0000"/>
              </a:solidFill>
            </a:endParaRPr>
          </a:p>
          <a:p>
            <a:pPr algn="just"/>
            <a:r>
              <a:rPr lang="tr-TR" dirty="0">
                <a:solidFill>
                  <a:srgbClr val="FF0000"/>
                </a:solidFill>
              </a:rPr>
              <a:t>•</a:t>
            </a:r>
            <a:r>
              <a:rPr lang="tr-TR" dirty="0">
                <a:solidFill>
                  <a:srgbClr val="FF0000"/>
                </a:solidFill>
                <a:hlinkClick r:id="rId14"/>
              </a:rPr>
              <a:t>Tahsilat Raporlar</a:t>
            </a:r>
            <a:endParaRPr lang="tr-TR" dirty="0">
              <a:solidFill>
                <a:srgbClr val="FF0000"/>
              </a:solidFill>
            </a:endParaRPr>
          </a:p>
          <a:p>
            <a:pPr algn="just"/>
            <a:endParaRPr lang="tr-TR" dirty="0"/>
          </a:p>
        </p:txBody>
      </p:sp>
    </p:spTree>
    <p:extLst>
      <p:ext uri="{BB962C8B-B14F-4D97-AF65-F5344CB8AC3E}">
        <p14:creationId xmlns:p14="http://schemas.microsoft.com/office/powerpoint/2010/main" val="75091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Taslak Olarak Kullan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524315"/>
          </a:xfrm>
          <a:prstGeom prst="rect">
            <a:avLst/>
          </a:prstGeom>
          <a:noFill/>
        </p:spPr>
        <p:txBody>
          <a:bodyPr wrap="square" rtlCol="0">
            <a:spAutoFit/>
          </a:bodyPr>
          <a:lstStyle/>
          <a:p>
            <a:pPr algn="just"/>
            <a:r>
              <a:rPr lang="tr-TR" sz="2400" dirty="0"/>
              <a:t>Tahsilat kayıtlarının eklenme şekli manuel ise taslak olarak kullanılabilir. Taslak tahsilat kayıtları sıklıkla yapılan tahsilatlar ve benzer tahsilatlara yönelik kullanılır. Tahsilat Kaydı Sorgula </a:t>
            </a:r>
            <a:r>
              <a:rPr lang="tr-TR" sz="2400" dirty="0" err="1"/>
              <a:t>Ekranı'nda</a:t>
            </a:r>
            <a:r>
              <a:rPr lang="tr-TR" sz="2400" dirty="0"/>
              <a:t> eklenme şekli manuel olan tahsilat kaydı seçilir ve </a:t>
            </a:r>
            <a:r>
              <a:rPr lang="tr-TR" sz="2400" dirty="0" smtClean="0"/>
              <a:t>                   </a:t>
            </a:r>
            <a:r>
              <a:rPr lang="tr-TR" sz="2400" dirty="0"/>
              <a:t> düğmesine tıklanır. Böylece Tahsilat Kaydı Ekle Ekranı açılır ancak taslak olarak kullanılan tahsilat kaydının bilgileri dolu gelir. </a:t>
            </a:r>
            <a:r>
              <a:rPr lang="tr-TR" sz="2400" dirty="0" err="1"/>
              <a:t>Ekran'da</a:t>
            </a:r>
            <a:r>
              <a:rPr lang="tr-TR" sz="2400" dirty="0"/>
              <a:t> yer alan bilgiler değiştirilmeden </a:t>
            </a:r>
            <a:r>
              <a:rPr lang="tr-TR" sz="2400" b="1" dirty="0"/>
              <a:t>Kayde</a:t>
            </a:r>
            <a:r>
              <a:rPr lang="tr-TR" sz="2400" dirty="0"/>
              <a:t>t düğmesine tıklanacağı gibi tahsilat tutarı, yöntemi vb. bilgiler güncellenerek de kaydedilebilir.</a:t>
            </a:r>
          </a:p>
          <a:p>
            <a:pPr algn="just"/>
            <a:r>
              <a:rPr lang="tr-TR" sz="2400" b="1" i="1" dirty="0"/>
              <a:t> </a:t>
            </a:r>
            <a:r>
              <a:rPr lang="tr-TR" sz="2400" b="1" i="1" dirty="0">
                <a:solidFill>
                  <a:srgbClr val="FF0000"/>
                </a:solidFill>
              </a:rPr>
              <a:t>Taslak olarak kullanılmak istenen tahsilat kaydının eklenme şekli Manuel </a:t>
            </a:r>
            <a:r>
              <a:rPr lang="tr-TR" sz="2400" b="1" i="1" dirty="0" err="1">
                <a:solidFill>
                  <a:srgbClr val="FF0000"/>
                </a:solidFill>
              </a:rPr>
              <a:t>olmaldır</a:t>
            </a:r>
            <a:r>
              <a:rPr lang="tr-TR" sz="2400" b="1" i="1" dirty="0">
                <a:solidFill>
                  <a:srgbClr val="FF0000"/>
                </a:solidFill>
              </a:rPr>
              <a:t>.</a:t>
            </a:r>
            <a:endParaRPr lang="tr-TR" sz="2400" b="1" dirty="0">
              <a:solidFill>
                <a:srgbClr val="FF0000"/>
              </a:solidFill>
            </a:endParaRP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4005064"/>
            <a:ext cx="1872208" cy="291113"/>
          </a:xfrm>
          <a:prstGeom prst="rect">
            <a:avLst/>
          </a:prstGeom>
        </p:spPr>
      </p:pic>
    </p:spTree>
    <p:extLst>
      <p:ext uri="{BB962C8B-B14F-4D97-AF65-F5344CB8AC3E}">
        <p14:creationId xmlns:p14="http://schemas.microsoft.com/office/powerpoint/2010/main" val="2522142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Onaylama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4093428"/>
          </a:xfrm>
          <a:prstGeom prst="rect">
            <a:avLst/>
          </a:prstGeom>
          <a:noFill/>
        </p:spPr>
        <p:txBody>
          <a:bodyPr wrap="square" rtlCol="0">
            <a:spAutoFit/>
          </a:bodyPr>
          <a:lstStyle/>
          <a:p>
            <a:pPr algn="just"/>
            <a:r>
              <a:rPr lang="tr-TR" sz="2600" dirty="0">
                <a:solidFill>
                  <a:srgbClr val="FF0000"/>
                </a:solidFill>
              </a:rPr>
              <a:t>Oluşturuldu</a:t>
            </a:r>
            <a:r>
              <a:rPr lang="tr-TR" sz="2600" dirty="0"/>
              <a:t> durumundaki tahsilat kaydına ait tahsilat gerçekleştiğinde ilgili tahsilatın onaylanması gerekmektedir. Bunun için Oluşturuldu durumundaki tahsilat kaydı seçilir ve </a:t>
            </a:r>
            <a:r>
              <a:rPr lang="tr-TR" sz="2600" dirty="0" smtClean="0"/>
              <a:t>        </a:t>
            </a:r>
            <a:r>
              <a:rPr lang="tr-TR" sz="2600" dirty="0"/>
              <a:t> </a:t>
            </a:r>
            <a:r>
              <a:rPr lang="tr-TR" sz="2600" dirty="0" smtClean="0"/>
              <a:t>         düğmesine </a:t>
            </a:r>
            <a:r>
              <a:rPr lang="tr-TR" sz="2600" dirty="0"/>
              <a:t>tıklanır. Onaylanan tahsilat kaydının durumu </a:t>
            </a:r>
            <a:r>
              <a:rPr lang="tr-TR" sz="2600" b="1" dirty="0">
                <a:solidFill>
                  <a:srgbClr val="FF0000"/>
                </a:solidFill>
              </a:rPr>
              <a:t>Onaylandı</a:t>
            </a:r>
            <a:r>
              <a:rPr lang="tr-TR" sz="2600" dirty="0"/>
              <a:t> olarak güncellenir.</a:t>
            </a:r>
          </a:p>
          <a:p>
            <a:pPr algn="just"/>
            <a:r>
              <a:rPr lang="tr-TR" sz="2600" i="1" dirty="0"/>
              <a:t> </a:t>
            </a:r>
            <a:r>
              <a:rPr lang="tr-TR" sz="2600" i="1" dirty="0">
                <a:solidFill>
                  <a:srgbClr val="FF0000"/>
                </a:solidFill>
              </a:rPr>
              <a:t>Onaylanan tahsilat kayıtlarına ait muhasebe kaydı Muhasebe İşlemleri / Ön Muhasebe Kaydı </a:t>
            </a:r>
            <a:r>
              <a:rPr lang="tr-TR" sz="2600" i="1" dirty="0" err="1">
                <a:solidFill>
                  <a:srgbClr val="FF0000"/>
                </a:solidFill>
              </a:rPr>
              <a:t>İşlemleri'ne</a:t>
            </a:r>
            <a:r>
              <a:rPr lang="tr-TR" sz="2600" i="1" dirty="0">
                <a:solidFill>
                  <a:srgbClr val="FF0000"/>
                </a:solidFill>
              </a:rPr>
              <a:t> </a:t>
            </a:r>
            <a:r>
              <a:rPr lang="tr-TR" sz="2600" i="1" dirty="0" err="1">
                <a:solidFill>
                  <a:srgbClr val="FF0000"/>
                </a:solidFill>
              </a:rPr>
              <a:t>yevmiyeleşmek</a:t>
            </a:r>
            <a:r>
              <a:rPr lang="tr-TR" sz="2600" i="1" dirty="0">
                <a:solidFill>
                  <a:srgbClr val="FF0000"/>
                </a:solidFill>
              </a:rPr>
              <a:t> üzere iletilir. İlgili muhasebe kaydına ulaşmak için ekranın sağ üstünde görüntülenen </a:t>
            </a:r>
            <a:r>
              <a:rPr lang="tr-TR" sz="2600" i="1" dirty="0" err="1">
                <a:solidFill>
                  <a:srgbClr val="FF0000"/>
                </a:solidFill>
              </a:rPr>
              <a:t>kısayol</a:t>
            </a:r>
            <a:r>
              <a:rPr lang="tr-TR" sz="2600" i="1" dirty="0">
                <a:solidFill>
                  <a:srgbClr val="FF0000"/>
                </a:solidFill>
              </a:rPr>
              <a:t> da kullanılabilir.</a:t>
            </a:r>
            <a:endParaRPr lang="tr-TR" sz="2600" dirty="0">
              <a:solidFill>
                <a:srgbClr val="FF0000"/>
              </a:solidFill>
            </a:endParaRPr>
          </a:p>
          <a:p>
            <a:pPr algn="just"/>
            <a:endParaRPr lang="tr-TR" sz="26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680015"/>
            <a:ext cx="1483924" cy="382174"/>
          </a:xfrm>
          <a:prstGeom prst="rect">
            <a:avLst/>
          </a:prstGeom>
        </p:spPr>
      </p:pic>
    </p:spTree>
    <p:extLst>
      <p:ext uri="{BB962C8B-B14F-4D97-AF65-F5344CB8AC3E}">
        <p14:creationId xmlns:p14="http://schemas.microsoft.com/office/powerpoint/2010/main" val="77584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Alındı Dök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4524315"/>
          </a:xfrm>
          <a:prstGeom prst="rect">
            <a:avLst/>
          </a:prstGeom>
          <a:noFill/>
        </p:spPr>
        <p:txBody>
          <a:bodyPr wrap="square" rtlCol="0">
            <a:spAutoFit/>
          </a:bodyPr>
          <a:lstStyle/>
          <a:p>
            <a:pPr algn="just"/>
            <a:r>
              <a:rPr lang="tr-TR" sz="2400" dirty="0"/>
              <a:t>Tahsilatı gerçekleştirilen ve onaylanan kayıtlara yönelik alındı belgesi Sistem üzerinden alınabilmektedir. Alındı belgesini dökmek için durumu Onaylandı olan kayıt seçilir ve  </a:t>
            </a:r>
            <a:r>
              <a:rPr lang="tr-TR" sz="2400" dirty="0" smtClean="0"/>
              <a:t>                    düğmesine </a:t>
            </a:r>
            <a:r>
              <a:rPr lang="tr-TR" sz="2400" dirty="0"/>
              <a:t>tıklanır. Alındı belgesi PDF olarak indirilir.</a:t>
            </a:r>
          </a:p>
          <a:p>
            <a:pPr algn="just"/>
            <a:r>
              <a:rPr lang="tr-TR" sz="2400" i="1" dirty="0"/>
              <a:t> </a:t>
            </a:r>
            <a:r>
              <a:rPr lang="tr-TR" sz="2400" b="1" i="1" dirty="0">
                <a:solidFill>
                  <a:srgbClr val="FF0000"/>
                </a:solidFill>
              </a:rPr>
              <a:t>Yöntemi Kasa, Çek ve Kredi Kartı (Alındılı) olan tahsilat kayıtlarına yönelik alındı belgesi dökülmektedir.</a:t>
            </a:r>
            <a:endParaRPr lang="tr-TR" sz="2400" b="1" dirty="0">
              <a:solidFill>
                <a:srgbClr val="FF0000"/>
              </a:solidFill>
            </a:endParaRPr>
          </a:p>
          <a:p>
            <a:pPr algn="just"/>
            <a:r>
              <a:rPr lang="tr-TR" sz="2400" i="1" dirty="0"/>
              <a:t> </a:t>
            </a:r>
            <a:r>
              <a:rPr lang="tr-TR" sz="2400" b="1" i="1" dirty="0"/>
              <a:t>Alındı belgesinde yevmiye numarası yer almamaktadır. </a:t>
            </a:r>
            <a:r>
              <a:rPr lang="tr-TR" sz="2400" b="1" i="1" dirty="0" err="1"/>
              <a:t>Yevmiyeleştirme</a:t>
            </a:r>
            <a:r>
              <a:rPr lang="tr-TR" sz="2400" b="1" i="1" dirty="0"/>
              <a:t> işlemi Sistem'de gerçekleşen tüm işlemlerin sonucu olarak düşünüldüğü için onayla işlemi ile gerçekleşen tahsilat sonrası doğrudan alındı dökümü gerçekleştirilebilecektir.</a:t>
            </a:r>
            <a:endParaRPr lang="tr-TR" sz="2400" b="1" dirty="0"/>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717032"/>
            <a:ext cx="1872208" cy="352735"/>
          </a:xfrm>
          <a:prstGeom prst="rect">
            <a:avLst/>
          </a:prstGeom>
        </p:spPr>
      </p:pic>
    </p:spTree>
    <p:extLst>
      <p:ext uri="{BB962C8B-B14F-4D97-AF65-F5344CB8AC3E}">
        <p14:creationId xmlns:p14="http://schemas.microsoft.com/office/powerpoint/2010/main" val="3289954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Diğer İşlemler - Geçmiş Kayıt Ekle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4154984"/>
          </a:xfrm>
          <a:prstGeom prst="rect">
            <a:avLst/>
          </a:prstGeom>
          <a:noFill/>
        </p:spPr>
        <p:txBody>
          <a:bodyPr wrap="square" rtlCol="0">
            <a:spAutoFit/>
          </a:bodyPr>
          <a:lstStyle/>
          <a:p>
            <a:pPr algn="just"/>
            <a:r>
              <a:rPr lang="tr-TR" sz="2000" dirty="0"/>
              <a:t>Sistem kullanılmadan önce gerçekleştirilen tahsilatlara yönelik işlem yapılmak istendiğinde öncelikle ilgili tahsilata ait bilgilerin Sistem'e eklenmesi gerekmektedir. Bunun için Tahsilat Kaydı Sorgula </a:t>
            </a:r>
            <a:r>
              <a:rPr lang="tr-TR" sz="2000" dirty="0" err="1"/>
              <a:t>Ekranı'nda</a:t>
            </a:r>
            <a:r>
              <a:rPr lang="tr-TR" sz="2000" dirty="0"/>
              <a:t> yer alan </a:t>
            </a:r>
            <a:r>
              <a:rPr lang="tr-TR" sz="2000" dirty="0" smtClean="0"/>
              <a:t>              </a:t>
            </a:r>
            <a:r>
              <a:rPr lang="tr-TR" sz="2000" dirty="0"/>
              <a:t> düğmesinden </a:t>
            </a:r>
            <a:r>
              <a:rPr lang="tr-TR" sz="2000" b="1" dirty="0"/>
              <a:t>Geçmiş Kayıt Ekle </a:t>
            </a:r>
            <a:r>
              <a:rPr lang="tr-TR" sz="2000" dirty="0"/>
              <a:t>işlemine tıklanır. İlgili işleme tıklanmasının ardından Tahsilat Ekle Ekranı görüntülenir. Geçmişte gerçekleşen tahsilata ait bilgiler girildikten sonra </a:t>
            </a:r>
            <a:r>
              <a:rPr lang="tr-TR" sz="2400" b="1" dirty="0"/>
              <a:t>Kaydet</a:t>
            </a:r>
            <a:r>
              <a:rPr lang="tr-TR" sz="2000" dirty="0"/>
              <a:t> düğmesine tıklanır.</a:t>
            </a:r>
          </a:p>
          <a:p>
            <a:pPr algn="just"/>
            <a:r>
              <a:rPr lang="tr-TR" sz="2000" dirty="0"/>
              <a:t> </a:t>
            </a:r>
          </a:p>
          <a:p>
            <a:pPr algn="just"/>
            <a:r>
              <a:rPr lang="tr-TR" sz="2000" dirty="0"/>
              <a:t>Bu düğme ile eklenen tahsilat kaydının durumu doğrudan </a:t>
            </a:r>
            <a:r>
              <a:rPr lang="tr-TR" sz="2000" dirty="0">
                <a:solidFill>
                  <a:srgbClr val="FF0000"/>
                </a:solidFill>
              </a:rPr>
              <a:t>Onaylandı</a:t>
            </a:r>
            <a:r>
              <a:rPr lang="tr-TR" sz="2000" dirty="0"/>
              <a:t> olarak görüntülenir. </a:t>
            </a:r>
            <a:r>
              <a:rPr lang="tr-TR" sz="2000" b="1" dirty="0"/>
              <a:t>Geçmiş kayıt olarak eklenen tahsilatın muhasebe kaydı oluşmayacaktır. İlgili kayda yönelik ret ve iade yapıldığında ret ve iadeye yönelik ödeme talebi Ödeme İşlemleri / Ödeme Talebi </a:t>
            </a:r>
            <a:r>
              <a:rPr lang="tr-TR" sz="2000" b="1" dirty="0" err="1"/>
              <a:t>İşlemleri'nde</a:t>
            </a:r>
            <a:r>
              <a:rPr lang="tr-TR" sz="2000" b="1" dirty="0"/>
              <a:t> oluşacaktır.</a:t>
            </a:r>
          </a:p>
          <a:p>
            <a:pPr algn="just"/>
            <a:endParaRPr lang="tr-TR" sz="20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634" y="3570304"/>
            <a:ext cx="1130086" cy="321183"/>
          </a:xfrm>
          <a:prstGeom prst="rect">
            <a:avLst/>
          </a:prstGeom>
        </p:spPr>
      </p:pic>
    </p:spTree>
    <p:extLst>
      <p:ext uri="{BB962C8B-B14F-4D97-AF65-F5344CB8AC3E}">
        <p14:creationId xmlns:p14="http://schemas.microsoft.com/office/powerpoint/2010/main" val="212930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a:t>
            </a:r>
            <a:r>
              <a:rPr lang="tr-TR" sz="2400" dirty="0" smtClean="0">
                <a:solidFill>
                  <a:srgbClr val="FFC000"/>
                </a:solidFill>
              </a:rPr>
              <a:t>İşlemler - İptal Et</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3970318"/>
          </a:xfrm>
          <a:prstGeom prst="rect">
            <a:avLst/>
          </a:prstGeom>
          <a:noFill/>
        </p:spPr>
        <p:txBody>
          <a:bodyPr wrap="square" rtlCol="0">
            <a:spAutoFit/>
          </a:bodyPr>
          <a:lstStyle/>
          <a:p>
            <a:pPr algn="just"/>
            <a:r>
              <a:rPr lang="tr-TR" sz="3600" dirty="0"/>
              <a:t>Oluşturulan ve onaylanan bir tahsilat kaydına yönelik sehven bir hata yapılmış olması durumunda ilgili tahsilat kaydı iptal edilebilmektedir. Bunun için ilgili kayıt seçilir ve</a:t>
            </a:r>
            <a:r>
              <a:rPr lang="tr-TR" sz="3600" b="1" dirty="0"/>
              <a:t> </a:t>
            </a:r>
            <a:r>
              <a:rPr lang="tr-TR" sz="3600" dirty="0"/>
              <a:t>Diğer İşlemler / </a:t>
            </a:r>
            <a:r>
              <a:rPr lang="tr-TR" sz="3600" b="1" dirty="0"/>
              <a:t>İptal Et</a:t>
            </a:r>
            <a:r>
              <a:rPr lang="tr-TR" sz="3600" dirty="0"/>
              <a:t> işlemine tıklanır. İptal açıklamasının girileceği </a:t>
            </a:r>
            <a:r>
              <a:rPr lang="tr-TR" sz="3600" b="1" dirty="0"/>
              <a:t>Tahsilat Kaydı İptal Et Ekranı</a:t>
            </a:r>
            <a:r>
              <a:rPr lang="tr-TR" sz="3600" dirty="0"/>
              <a:t> görüntülenir.</a:t>
            </a:r>
          </a:p>
        </p:txBody>
      </p:sp>
    </p:spTree>
    <p:extLst>
      <p:ext uri="{BB962C8B-B14F-4D97-AF65-F5344CB8AC3E}">
        <p14:creationId xmlns:p14="http://schemas.microsoft.com/office/powerpoint/2010/main" val="3599057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İşlemler - İptal Et</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4059481"/>
          </a:xfrm>
          <a:prstGeom prst="rect">
            <a:avLst/>
          </a:prstGeom>
        </p:spPr>
      </p:pic>
    </p:spTree>
    <p:extLst>
      <p:ext uri="{BB962C8B-B14F-4D97-AF65-F5344CB8AC3E}">
        <p14:creationId xmlns:p14="http://schemas.microsoft.com/office/powerpoint/2010/main" val="1731070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İşlemler - İptal Et</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6" cy="4739759"/>
          </a:xfrm>
          <a:prstGeom prst="rect">
            <a:avLst/>
          </a:prstGeom>
          <a:noFill/>
        </p:spPr>
        <p:txBody>
          <a:bodyPr wrap="square" rtlCol="0">
            <a:spAutoFit/>
          </a:bodyPr>
          <a:lstStyle/>
          <a:p>
            <a:pPr algn="just"/>
            <a:r>
              <a:rPr lang="tr-TR" sz="2800" dirty="0"/>
              <a:t>İlgili </a:t>
            </a:r>
            <a:r>
              <a:rPr lang="tr-TR" sz="2800" dirty="0" err="1"/>
              <a:t>Ekran'da</a:t>
            </a:r>
            <a:r>
              <a:rPr lang="tr-TR" sz="2800" dirty="0"/>
              <a:t> yer alan İptal Açıklaması alanına iptal etme gerekçesi yazılır ve İptal Et düğmesine tıklanarak ilgili tahsilat iptal edilir.</a:t>
            </a:r>
          </a:p>
          <a:p>
            <a:pPr algn="just"/>
            <a:r>
              <a:rPr lang="tr-TR" sz="2800" dirty="0"/>
              <a:t> </a:t>
            </a:r>
            <a:r>
              <a:rPr lang="tr-TR" sz="2800" b="1" i="1" dirty="0">
                <a:solidFill>
                  <a:srgbClr val="FF0000"/>
                </a:solidFill>
              </a:rPr>
              <a:t>Banka veya Kredi Kartı yöntemleriyle yapılan bir tahsilatın iptal edilebilmesi için durumunun Onaylandı olması gerekmektedir.</a:t>
            </a:r>
            <a:endParaRPr lang="tr-TR" sz="2800" b="1" dirty="0">
              <a:solidFill>
                <a:srgbClr val="FF0000"/>
              </a:solidFill>
            </a:endParaRPr>
          </a:p>
          <a:p>
            <a:pPr algn="just"/>
            <a:r>
              <a:rPr lang="tr-TR" sz="2800" dirty="0"/>
              <a:t> </a:t>
            </a:r>
            <a:r>
              <a:rPr lang="tr-TR" sz="2600" b="1" i="1" dirty="0"/>
              <a:t>Kredi Kartı (Alındılı), Kasa veya Çek yöntemleriyle yapılan bir tahsilatın iptal edilebilmesi için tahsilatın durumunun Onaylandı olmasına ek olarak tahsilata ilişkin muhasebe kaydının </a:t>
            </a:r>
            <a:r>
              <a:rPr lang="tr-TR" sz="2600" b="1" i="1" dirty="0" err="1"/>
              <a:t>yevmiyeleştirilmiş</a:t>
            </a:r>
            <a:r>
              <a:rPr lang="tr-TR" sz="2600" b="1" i="1" dirty="0"/>
              <a:t> olması gerekmektedir.</a:t>
            </a:r>
            <a:endParaRPr lang="tr-TR" sz="2600" b="1" dirty="0"/>
          </a:p>
          <a:p>
            <a:pPr algn="just"/>
            <a:endParaRPr lang="tr-TR" sz="2800" dirty="0"/>
          </a:p>
        </p:txBody>
      </p:sp>
    </p:spTree>
    <p:extLst>
      <p:ext uri="{BB962C8B-B14F-4D97-AF65-F5344CB8AC3E}">
        <p14:creationId xmlns:p14="http://schemas.microsoft.com/office/powerpoint/2010/main" val="2456870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İşlemler </a:t>
            </a:r>
            <a:r>
              <a:rPr lang="tr-TR" sz="2400" dirty="0" smtClean="0">
                <a:solidFill>
                  <a:srgbClr val="FFC000"/>
                </a:solidFill>
              </a:rPr>
              <a:t>– </a:t>
            </a:r>
            <a:r>
              <a:rPr lang="tr-TR" sz="2400" dirty="0" err="1" smtClean="0">
                <a:solidFill>
                  <a:srgbClr val="FFC000"/>
                </a:solidFill>
              </a:rPr>
              <a:t>Red</a:t>
            </a:r>
            <a:r>
              <a:rPr lang="tr-TR" sz="2400" dirty="0" smtClean="0">
                <a:solidFill>
                  <a:srgbClr val="FFC000"/>
                </a:solidFill>
              </a:rPr>
              <a:t> ve İade Ekle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348880"/>
            <a:ext cx="8607545" cy="1323439"/>
          </a:xfrm>
          <a:prstGeom prst="rect">
            <a:avLst/>
          </a:prstGeom>
          <a:noFill/>
        </p:spPr>
        <p:txBody>
          <a:bodyPr wrap="square" rtlCol="0">
            <a:spAutoFit/>
          </a:bodyPr>
          <a:lstStyle/>
          <a:p>
            <a:pPr algn="just"/>
            <a:r>
              <a:rPr lang="tr-TR" sz="2000" dirty="0"/>
              <a:t>Gerçekleşen tahsilata ait tutara yönelik ret ve iade yapmak için Tahsilat Kaydı Sorgula </a:t>
            </a:r>
            <a:r>
              <a:rPr lang="tr-TR" sz="2000" dirty="0" err="1"/>
              <a:t>Ekranı'nda</a:t>
            </a:r>
            <a:r>
              <a:rPr lang="tr-TR" sz="2000" dirty="0"/>
              <a:t> ilgili tahsilat kaydı seçilir ve Diğer İşlemler / </a:t>
            </a:r>
            <a:r>
              <a:rPr lang="tr-TR" sz="2000" b="1" dirty="0"/>
              <a:t>Ret ve İade Ekle</a:t>
            </a:r>
            <a:r>
              <a:rPr lang="tr-TR" sz="2000" dirty="0"/>
              <a:t> işlemine tıklanır. İlgili işleme tıklanmasının ardından </a:t>
            </a:r>
            <a:r>
              <a:rPr lang="tr-TR" sz="2000" b="1" dirty="0"/>
              <a:t>Tahsilat Kaydı</a:t>
            </a:r>
            <a:r>
              <a:rPr lang="tr-TR" sz="2000" dirty="0"/>
              <a:t> </a:t>
            </a:r>
            <a:r>
              <a:rPr lang="tr-TR" sz="2000" b="1" dirty="0"/>
              <a:t>Ret ve İade Ekle Ekranı</a:t>
            </a:r>
            <a:r>
              <a:rPr lang="tr-TR" sz="20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789040"/>
            <a:ext cx="8607545" cy="2880320"/>
          </a:xfrm>
          <a:prstGeom prst="rect">
            <a:avLst/>
          </a:prstGeom>
        </p:spPr>
      </p:pic>
    </p:spTree>
    <p:extLst>
      <p:ext uri="{BB962C8B-B14F-4D97-AF65-F5344CB8AC3E}">
        <p14:creationId xmlns:p14="http://schemas.microsoft.com/office/powerpoint/2010/main" val="3349887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İşlemler </a:t>
            </a:r>
            <a:r>
              <a:rPr lang="tr-TR" sz="2400" dirty="0" smtClean="0">
                <a:solidFill>
                  <a:srgbClr val="FFC000"/>
                </a:solidFill>
              </a:rPr>
              <a:t>– </a:t>
            </a:r>
            <a:r>
              <a:rPr lang="tr-TR" sz="2400" dirty="0" err="1" smtClean="0">
                <a:solidFill>
                  <a:srgbClr val="FFC000"/>
                </a:solidFill>
              </a:rPr>
              <a:t>Red</a:t>
            </a:r>
            <a:r>
              <a:rPr lang="tr-TR" sz="2400" dirty="0" smtClean="0">
                <a:solidFill>
                  <a:srgbClr val="FFC000"/>
                </a:solidFill>
              </a:rPr>
              <a:t> ve İade Ekle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493538"/>
          </a:xfrm>
          <a:prstGeom prst="rect">
            <a:avLst/>
          </a:prstGeom>
          <a:noFill/>
        </p:spPr>
        <p:txBody>
          <a:bodyPr wrap="square" rtlCol="0">
            <a:spAutoFit/>
          </a:bodyPr>
          <a:lstStyle/>
          <a:p>
            <a:pPr algn="just"/>
            <a:r>
              <a:rPr lang="tr-TR" sz="2200" dirty="0"/>
              <a:t>Tahsilat Kaydı Ret ve İade Ekle </a:t>
            </a:r>
            <a:r>
              <a:rPr lang="tr-TR" sz="2200" dirty="0" err="1"/>
              <a:t>Ekranı'nda</a:t>
            </a:r>
            <a:r>
              <a:rPr lang="tr-TR" sz="2200" dirty="0"/>
              <a:t> ret ve iadenin neden yapıldığına dair açıklama bilgisi Açıklama alanına girilir. Tutar miktarının tamamını reddetmek veya tutarın belli miktarını iade etmek için </a:t>
            </a:r>
            <a:r>
              <a:rPr lang="tr-TR" sz="2200" b="1" dirty="0"/>
              <a:t>Yeni Ret ve İade Tutarı</a:t>
            </a:r>
            <a:r>
              <a:rPr lang="tr-TR" sz="2200" dirty="0"/>
              <a:t> alanına tutar bilgisi girilir ve  </a:t>
            </a:r>
            <a:r>
              <a:rPr lang="tr-TR" sz="2200" dirty="0" smtClean="0"/>
              <a:t>                    düğmesine </a:t>
            </a:r>
            <a:r>
              <a:rPr lang="tr-TR" sz="2200" dirty="0"/>
              <a:t>tıklanır.</a:t>
            </a:r>
          </a:p>
          <a:p>
            <a:pPr algn="just"/>
            <a:r>
              <a:rPr lang="tr-TR" sz="2200" i="1" dirty="0"/>
              <a:t> </a:t>
            </a:r>
            <a:r>
              <a:rPr lang="tr-TR" sz="2200" b="1" i="1" dirty="0">
                <a:solidFill>
                  <a:srgbClr val="FF0000"/>
                </a:solidFill>
              </a:rPr>
              <a:t>Tahsilat kayıtlarına ret ve iade yapıldığında reddedilen veya iade edilen tutara ait ödeme kaydı Ödeme İşlemleri / Ödeme Talebi </a:t>
            </a:r>
            <a:r>
              <a:rPr lang="tr-TR" sz="2200" b="1" i="1" dirty="0" err="1">
                <a:solidFill>
                  <a:srgbClr val="FF0000"/>
                </a:solidFill>
              </a:rPr>
              <a:t>İşlemleri'ne</a:t>
            </a:r>
            <a:r>
              <a:rPr lang="tr-TR" sz="2200" b="1" i="1" dirty="0">
                <a:solidFill>
                  <a:srgbClr val="FF0000"/>
                </a:solidFill>
              </a:rPr>
              <a:t> talep olarak iletilir.</a:t>
            </a:r>
            <a:endParaRPr lang="tr-TR" sz="2200" b="1" dirty="0">
              <a:solidFill>
                <a:srgbClr val="FF0000"/>
              </a:solidFill>
            </a:endParaRPr>
          </a:p>
          <a:p>
            <a:pPr algn="just"/>
            <a:r>
              <a:rPr lang="tr-TR" sz="2200" i="1" dirty="0"/>
              <a:t> </a:t>
            </a:r>
            <a:r>
              <a:rPr lang="tr-TR" sz="2200" b="1" i="1" dirty="0"/>
              <a:t>Bazı tahsilat türleri emanete alınır niteliktedir. Bu sebeple ilgili tahsilat türüne yönelik bir tahsilat eklendiğinde tahsilat direkt emanete alınır. Ret ve iadesi yapılacak tahsilat kayıtlarının tahsilat türleri emanete alınır nitelikte olmamalıdır.</a:t>
            </a:r>
            <a:endParaRPr lang="tr-TR" sz="2200" b="1" dirty="0"/>
          </a:p>
          <a:p>
            <a:pPr algn="just"/>
            <a:endParaRPr lang="tr-TR" sz="2200" dirty="0"/>
          </a:p>
        </p:txBody>
      </p:sp>
      <p:pic>
        <p:nvPicPr>
          <p:cNvPr id="9" name="Resim 8"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3605231"/>
            <a:ext cx="1440160" cy="438857"/>
          </a:xfrm>
          <a:prstGeom prst="rect">
            <a:avLst/>
          </a:prstGeom>
        </p:spPr>
      </p:pic>
    </p:spTree>
    <p:extLst>
      <p:ext uri="{BB962C8B-B14F-4D97-AF65-F5344CB8AC3E}">
        <p14:creationId xmlns:p14="http://schemas.microsoft.com/office/powerpoint/2010/main" val="4001656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Alacak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276872"/>
            <a:ext cx="8623860" cy="1477328"/>
          </a:xfrm>
          <a:prstGeom prst="rect">
            <a:avLst/>
          </a:prstGeom>
          <a:noFill/>
        </p:spPr>
        <p:txBody>
          <a:bodyPr wrap="square" rtlCol="0">
            <a:spAutoFit/>
          </a:bodyPr>
          <a:lstStyle/>
          <a:p>
            <a:pPr algn="just"/>
            <a:r>
              <a:rPr lang="tr-TR" dirty="0"/>
              <a:t>Manuel tahsilat işlemi Tahsilat Kaydı İşlemleri başlığında anlatıldığı gibi yapılmaktadır. Bunun dışında var olan alacak dosyaları için de tahsilat işlemi yapılmaktadır. Sistem üzerinden alacak dosyalarına yönelik tahsilat işlemi yapmak için ana menüde yer alan</a:t>
            </a:r>
            <a:r>
              <a:rPr lang="tr-TR" b="1" dirty="0"/>
              <a:t> Alacak Dosyası Tahsilat İşlemleri</a:t>
            </a:r>
            <a:r>
              <a:rPr lang="tr-TR" dirty="0"/>
              <a:t> seçilir ve </a:t>
            </a:r>
            <a:r>
              <a:rPr lang="tr-TR" b="1" dirty="0"/>
              <a:t>Alacak Dosyası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725352"/>
            <a:ext cx="8623860" cy="3016016"/>
          </a:xfrm>
          <a:prstGeom prst="rect">
            <a:avLst/>
          </a:prstGeom>
        </p:spPr>
      </p:pic>
    </p:spTree>
    <p:extLst>
      <p:ext uri="{BB962C8B-B14F-4D97-AF65-F5344CB8AC3E}">
        <p14:creationId xmlns:p14="http://schemas.microsoft.com/office/powerpoint/2010/main" val="1962667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1015663"/>
          </a:xfrm>
          <a:prstGeom prst="rect">
            <a:avLst/>
          </a:prstGeom>
          <a:noFill/>
        </p:spPr>
        <p:txBody>
          <a:bodyPr wrap="square" rtlCol="0">
            <a:spAutoFit/>
          </a:bodyPr>
          <a:lstStyle/>
          <a:p>
            <a:pPr algn="just"/>
            <a:r>
              <a:rPr lang="tr-TR" sz="2000" dirty="0"/>
              <a:t>Tahsilat, alacak ve borcun ödenmesini ifade eder. Tahsilat kayıtlarına yönelik işlem yapmak için ana menüden</a:t>
            </a:r>
            <a:r>
              <a:rPr lang="tr-TR" sz="2000" b="1" dirty="0"/>
              <a:t> Tahsilat Kaydı İşlemleri</a:t>
            </a:r>
            <a:r>
              <a:rPr lang="tr-TR" sz="2000" dirty="0"/>
              <a:t> seçilir ve </a:t>
            </a:r>
            <a:r>
              <a:rPr lang="tr-TR" sz="2000" b="1" dirty="0"/>
              <a:t>Tahsilat Kaydı Sorgula Ekranı</a:t>
            </a:r>
            <a:r>
              <a:rPr lang="tr-TR" sz="20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573132"/>
            <a:ext cx="8607546" cy="3096228"/>
          </a:xfrm>
          <a:prstGeom prst="rect">
            <a:avLst/>
          </a:prstGeom>
        </p:spPr>
      </p:pic>
      <p:sp>
        <p:nvSpPr>
          <p:cNvPr id="8" name="Oval 7"/>
          <p:cNvSpPr/>
          <p:nvPr/>
        </p:nvSpPr>
        <p:spPr>
          <a:xfrm>
            <a:off x="107504" y="5877272"/>
            <a:ext cx="1872208" cy="21602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a:off x="539552" y="4509120"/>
            <a:ext cx="504056" cy="13681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40500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Alacak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276872"/>
            <a:ext cx="8607545" cy="1477328"/>
          </a:xfrm>
          <a:prstGeom prst="rect">
            <a:avLst/>
          </a:prstGeom>
          <a:noFill/>
        </p:spPr>
        <p:txBody>
          <a:bodyPr wrap="square" rtlCol="0">
            <a:spAutoFit/>
          </a:bodyPr>
          <a:lstStyle/>
          <a:p>
            <a:pPr algn="just"/>
            <a:r>
              <a:rPr lang="tr-TR" dirty="0"/>
              <a:t>Alacak Dosyası Sorgula </a:t>
            </a:r>
            <a:r>
              <a:rPr lang="tr-TR" dirty="0" err="1"/>
              <a:t>Ekranı'nda</a:t>
            </a:r>
            <a:r>
              <a:rPr lang="tr-TR" dirty="0"/>
              <a:t> diğer ekranlardan farklı olarak tüm kayıtlara ulaşmak için doğrudan Sorgula düğmesi kullanılamaz. </a:t>
            </a:r>
            <a:r>
              <a:rPr lang="tr-TR" dirty="0" err="1"/>
              <a:t>Ekran'da</a:t>
            </a:r>
            <a:r>
              <a:rPr lang="tr-TR" dirty="0"/>
              <a:t> yer alan sorgulama alanlarından </a:t>
            </a:r>
            <a:r>
              <a:rPr lang="tr-TR" b="1" dirty="0"/>
              <a:t>Kimlik / Vergi No</a:t>
            </a:r>
            <a:r>
              <a:rPr lang="tr-TR" dirty="0"/>
              <a:t> alanına borçlu kişi veya kuruma ait bilgi girilerek sorgulama gerçekleştirilir. Sadece Kimlik / Vergi No alanı kullanılarak sorgulama yapıldığında kişiye veya kuruma ait tüm alacak dosyaları ve tahakkukları listelenir.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754200"/>
            <a:ext cx="8607545" cy="2639232"/>
          </a:xfrm>
          <a:prstGeom prst="rect">
            <a:avLst/>
          </a:prstGeom>
        </p:spPr>
      </p:pic>
      <p:sp>
        <p:nvSpPr>
          <p:cNvPr id="8" name="Oval 7"/>
          <p:cNvSpPr/>
          <p:nvPr/>
        </p:nvSpPr>
        <p:spPr>
          <a:xfrm>
            <a:off x="7452320" y="4869160"/>
            <a:ext cx="864096"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4589493" y="4869160"/>
            <a:ext cx="2687146" cy="646331"/>
          </a:xfrm>
          <a:prstGeom prst="rect">
            <a:avLst/>
          </a:prstGeom>
          <a:noFill/>
        </p:spPr>
        <p:txBody>
          <a:bodyPr wrap="none" rtlCol="0">
            <a:spAutoFit/>
          </a:bodyPr>
          <a:lstStyle/>
          <a:p>
            <a:r>
              <a:rPr lang="tr-TR" b="1" dirty="0" smtClean="0">
                <a:solidFill>
                  <a:srgbClr val="FF0000"/>
                </a:solidFill>
              </a:rPr>
              <a:t>VERİ GİRİŞİ YAPILMADAN</a:t>
            </a:r>
          </a:p>
          <a:p>
            <a:r>
              <a:rPr lang="tr-TR" b="1" dirty="0" smtClean="0">
                <a:solidFill>
                  <a:srgbClr val="FF0000"/>
                </a:solidFill>
              </a:rPr>
              <a:t>SORGU YAPILAMAZ.</a:t>
            </a:r>
            <a:endParaRPr lang="tr-TR" b="1" dirty="0">
              <a:solidFill>
                <a:srgbClr val="FF0000"/>
              </a:solidFill>
            </a:endParaRPr>
          </a:p>
        </p:txBody>
      </p:sp>
      <p:sp>
        <p:nvSpPr>
          <p:cNvPr id="10" name="Oval 9"/>
          <p:cNvSpPr/>
          <p:nvPr/>
        </p:nvSpPr>
        <p:spPr>
          <a:xfrm>
            <a:off x="395536" y="3933056"/>
            <a:ext cx="4193956" cy="432048"/>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a:stCxn id="10" idx="6"/>
          </p:cNvCxnSpPr>
          <p:nvPr/>
        </p:nvCxnSpPr>
        <p:spPr>
          <a:xfrm>
            <a:off x="4589492" y="4149080"/>
            <a:ext cx="3222868" cy="924736"/>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2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Alacak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348880"/>
            <a:ext cx="8607546" cy="1200329"/>
          </a:xfrm>
          <a:prstGeom prst="rect">
            <a:avLst/>
          </a:prstGeom>
          <a:noFill/>
        </p:spPr>
        <p:txBody>
          <a:bodyPr wrap="square" rtlCol="0">
            <a:spAutoFit/>
          </a:bodyPr>
          <a:lstStyle/>
          <a:p>
            <a:pPr algn="just"/>
            <a:r>
              <a:rPr lang="tr-TR" sz="2400" dirty="0"/>
              <a:t>Bir kişiye veya kuruma ait listelenen tahakkuklardan hangisine yönelik tahsilat işlemi gerçekleşecekse ilgili tahakkuk kaydı seçilir ve  </a:t>
            </a:r>
            <a:r>
              <a:rPr lang="tr-TR" sz="2400" dirty="0" smtClean="0"/>
              <a:t> </a:t>
            </a:r>
            <a:r>
              <a:rPr lang="tr-TR" sz="2400" b="1" dirty="0" smtClean="0">
                <a:solidFill>
                  <a:srgbClr val="00B050"/>
                </a:solidFill>
              </a:rPr>
              <a:t>Tahsil Et </a:t>
            </a:r>
            <a:r>
              <a:rPr lang="tr-TR" sz="2400" dirty="0" smtClean="0"/>
              <a:t>düğmesine </a:t>
            </a:r>
            <a:r>
              <a:rPr lang="tr-TR" sz="2400" dirty="0"/>
              <a:t>tıklanır.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536137"/>
            <a:ext cx="8607546" cy="3133223"/>
          </a:xfrm>
          <a:prstGeom prst="rect">
            <a:avLst/>
          </a:prstGeom>
        </p:spPr>
      </p:pic>
      <p:sp>
        <p:nvSpPr>
          <p:cNvPr id="8" name="Oval 7"/>
          <p:cNvSpPr/>
          <p:nvPr/>
        </p:nvSpPr>
        <p:spPr>
          <a:xfrm>
            <a:off x="285720" y="3717032"/>
            <a:ext cx="3926240" cy="36004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a:stCxn id="8" idx="6"/>
          </p:cNvCxnSpPr>
          <p:nvPr/>
        </p:nvCxnSpPr>
        <p:spPr>
          <a:xfrm>
            <a:off x="4211960" y="3897052"/>
            <a:ext cx="3096344" cy="75608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a:off x="683568" y="4653136"/>
            <a:ext cx="6408712" cy="864096"/>
          </a:xfrm>
          <a:prstGeom prst="straightConnector1">
            <a:avLst/>
          </a:prstGeom>
          <a:ln w="635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V="1">
            <a:off x="980341" y="5085184"/>
            <a:ext cx="7120051"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790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Alacak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348880"/>
            <a:ext cx="8607546" cy="1200329"/>
          </a:xfrm>
          <a:prstGeom prst="rect">
            <a:avLst/>
          </a:prstGeom>
          <a:noFill/>
        </p:spPr>
        <p:txBody>
          <a:bodyPr wrap="square" rtlCol="0">
            <a:spAutoFit/>
          </a:bodyPr>
          <a:lstStyle/>
          <a:p>
            <a:pPr algn="just"/>
            <a:r>
              <a:rPr lang="tr-TR" sz="2400" dirty="0"/>
              <a:t>Alacak Dosyası Sorgula </a:t>
            </a:r>
            <a:r>
              <a:rPr lang="tr-TR" sz="2400" dirty="0" err="1"/>
              <a:t>Ekranı'nın</a:t>
            </a:r>
            <a:r>
              <a:rPr lang="tr-TR" sz="2400" dirty="0"/>
              <a:t> alt kısmında yapılacak tahsilata yönelik bilgilerin girileceği </a:t>
            </a:r>
            <a:r>
              <a:rPr lang="tr-TR" sz="2400" b="1" dirty="0"/>
              <a:t>Alacak Dosyalarını Tahsil Et Alanı</a:t>
            </a:r>
            <a:r>
              <a:rPr lang="tr-TR" sz="24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549209"/>
            <a:ext cx="8607546" cy="3192159"/>
          </a:xfrm>
          <a:prstGeom prst="rect">
            <a:avLst/>
          </a:prstGeom>
        </p:spPr>
      </p:pic>
    </p:spTree>
    <p:extLst>
      <p:ext uri="{BB962C8B-B14F-4D97-AF65-F5344CB8AC3E}">
        <p14:creationId xmlns:p14="http://schemas.microsoft.com/office/powerpoint/2010/main" val="89960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Alacak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276872"/>
            <a:ext cx="8607545" cy="3816429"/>
          </a:xfrm>
          <a:prstGeom prst="rect">
            <a:avLst/>
          </a:prstGeom>
          <a:noFill/>
        </p:spPr>
        <p:txBody>
          <a:bodyPr wrap="square" rtlCol="0">
            <a:spAutoFit/>
          </a:bodyPr>
          <a:lstStyle/>
          <a:p>
            <a:pPr algn="just"/>
            <a:r>
              <a:rPr lang="tr-TR" sz="2200" dirty="0"/>
              <a:t>Gerekli bilgiler seçildikten sonra ilgili tahakkuka yönelik tahsilat tarihi temel alınarak faiz olup olmadığını hesaplamak için  </a:t>
            </a:r>
            <a:r>
              <a:rPr lang="tr-TR" sz="2200" b="1" dirty="0" smtClean="0">
                <a:solidFill>
                  <a:srgbClr val="00B050"/>
                </a:solidFill>
              </a:rPr>
              <a:t>Faiz Hesapla</a:t>
            </a:r>
            <a:r>
              <a:rPr lang="tr-TR" sz="2200" dirty="0" smtClean="0"/>
              <a:t> düğmesine </a:t>
            </a:r>
            <a:r>
              <a:rPr lang="tr-TR" sz="2200" dirty="0"/>
              <a:t>tıklanır. Ödenecek tutar ve (varsa) faiz borcu görüntülenir.</a:t>
            </a:r>
          </a:p>
          <a:p>
            <a:pPr algn="just"/>
            <a:r>
              <a:rPr lang="tr-TR" sz="2200" dirty="0"/>
              <a:t> </a:t>
            </a:r>
          </a:p>
          <a:p>
            <a:pPr algn="just"/>
            <a:r>
              <a:rPr lang="tr-TR" sz="2200" dirty="0"/>
              <a:t>Faiz hesaplaması yapıldıktan sonra </a:t>
            </a:r>
            <a:r>
              <a:rPr lang="tr-TR" sz="2200" b="1" dirty="0"/>
              <a:t> </a:t>
            </a:r>
            <a:r>
              <a:rPr lang="tr-TR" sz="2200" b="1" dirty="0" smtClean="0">
                <a:solidFill>
                  <a:srgbClr val="00B050"/>
                </a:solidFill>
              </a:rPr>
              <a:t>Tahsil Et </a:t>
            </a:r>
            <a:r>
              <a:rPr lang="tr-TR" sz="2200" dirty="0" smtClean="0"/>
              <a:t>düğmesine </a:t>
            </a:r>
            <a:r>
              <a:rPr lang="tr-TR" sz="2200" dirty="0"/>
              <a:t>tıklanarak ilgili tahsilat gerçekleştirilir. Tahsilata yönelik kayda ulaşmak için Tahsilat Kaydı İşlemleri menü başlığına tıklanır, açılan </a:t>
            </a:r>
            <a:r>
              <a:rPr lang="tr-TR" sz="2200" dirty="0" err="1"/>
              <a:t>Ekran'da</a:t>
            </a:r>
            <a:r>
              <a:rPr lang="tr-TR" sz="2200" dirty="0"/>
              <a:t> yer alan Sorgula düğmesine tıklanarak gerçekleştirilen tahsilat görüntülenir. Alacak dosyası aracılığıyla gerçekleştirilen tahsilat doğrudan Onaylandı durumunda bu ekranda görüntülenir.</a:t>
            </a:r>
          </a:p>
          <a:p>
            <a:pPr algn="just"/>
            <a:endParaRPr lang="tr-TR" sz="2200" dirty="0"/>
          </a:p>
        </p:txBody>
      </p:sp>
    </p:spTree>
    <p:extLst>
      <p:ext uri="{BB962C8B-B14F-4D97-AF65-F5344CB8AC3E}">
        <p14:creationId xmlns:p14="http://schemas.microsoft.com/office/powerpoint/2010/main" val="4045045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Alacak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3785652"/>
          </a:xfrm>
          <a:prstGeom prst="rect">
            <a:avLst/>
          </a:prstGeom>
          <a:noFill/>
        </p:spPr>
        <p:txBody>
          <a:bodyPr wrap="square" rtlCol="0">
            <a:spAutoFit/>
          </a:bodyPr>
          <a:lstStyle/>
          <a:p>
            <a:pPr algn="just"/>
            <a:r>
              <a:rPr lang="tr-TR" sz="2400" b="1" i="1" dirty="0"/>
              <a:t>	</a:t>
            </a:r>
            <a:r>
              <a:rPr lang="tr-TR" sz="2400" b="1" i="1" dirty="0" smtClean="0"/>
              <a:t>Tahsilat </a:t>
            </a:r>
            <a:r>
              <a:rPr lang="tr-TR" sz="2400" b="1" i="1" dirty="0"/>
              <a:t>işlemi yapılan alacak dosyasının detayları Sistem'de yer alan Alacak Servisi'nde güncellenmiş olur. Borcun tamamı tahsil edildiyse alacak dosyası kapatılabilir.</a:t>
            </a:r>
            <a:endParaRPr lang="tr-TR" sz="2400" b="1" dirty="0"/>
          </a:p>
          <a:p>
            <a:pPr algn="just"/>
            <a:r>
              <a:rPr lang="tr-TR" sz="2400" b="1" i="1" dirty="0">
                <a:solidFill>
                  <a:srgbClr val="FF0000"/>
                </a:solidFill>
              </a:rPr>
              <a:t>	</a:t>
            </a:r>
            <a:r>
              <a:rPr lang="tr-TR" sz="2400" b="1" i="1" dirty="0" smtClean="0">
                <a:solidFill>
                  <a:srgbClr val="FF0000"/>
                </a:solidFill>
              </a:rPr>
              <a:t>Tahsilat </a:t>
            </a:r>
            <a:r>
              <a:rPr lang="tr-TR" sz="2400" b="1" i="1" dirty="0">
                <a:solidFill>
                  <a:srgbClr val="FF0000"/>
                </a:solidFill>
              </a:rPr>
              <a:t>tarihi; tahsilat yönteminde Çek veya Kasa ise işlem yapılan günün tarihi, Banka veya Kredi Kartı ise bulunulan gün veya daha öncesinin tarihi seçilmelidir.</a:t>
            </a:r>
            <a:endParaRPr lang="tr-TR" sz="2400" b="1" dirty="0">
              <a:solidFill>
                <a:srgbClr val="FF0000"/>
              </a:solidFill>
            </a:endParaRPr>
          </a:p>
          <a:p>
            <a:pPr algn="just"/>
            <a:r>
              <a:rPr lang="tr-TR" sz="2400" b="1" i="1" dirty="0">
                <a:solidFill>
                  <a:srgbClr val="00B050"/>
                </a:solidFill>
              </a:rPr>
              <a:t>	</a:t>
            </a:r>
            <a:r>
              <a:rPr lang="tr-TR" sz="2400" b="1" i="1" dirty="0" smtClean="0">
                <a:solidFill>
                  <a:srgbClr val="00B050"/>
                </a:solidFill>
              </a:rPr>
              <a:t>Alacak </a:t>
            </a:r>
            <a:r>
              <a:rPr lang="tr-TR" sz="2400" b="1" i="1" dirty="0">
                <a:solidFill>
                  <a:srgbClr val="00B050"/>
                </a:solidFill>
              </a:rPr>
              <a:t>dosyasına ait gerçekleştirilen tahsilat kaydına ait muhasebe kaydı Muhasebe İşlemleri / Ön Muhasebe Kaydı </a:t>
            </a:r>
            <a:r>
              <a:rPr lang="tr-TR" sz="2400" b="1" i="1" dirty="0" err="1">
                <a:solidFill>
                  <a:srgbClr val="00B050"/>
                </a:solidFill>
              </a:rPr>
              <a:t>İşlemleri'ne</a:t>
            </a:r>
            <a:r>
              <a:rPr lang="tr-TR" sz="2400" b="1" i="1" dirty="0">
                <a:solidFill>
                  <a:srgbClr val="00B050"/>
                </a:solidFill>
              </a:rPr>
              <a:t> </a:t>
            </a:r>
            <a:r>
              <a:rPr lang="tr-TR" sz="2400" b="1" i="1" dirty="0" err="1">
                <a:solidFill>
                  <a:srgbClr val="00B050"/>
                </a:solidFill>
              </a:rPr>
              <a:t>yevmiyeleşmek</a:t>
            </a:r>
            <a:r>
              <a:rPr lang="tr-TR" sz="2400" b="1" i="1" dirty="0">
                <a:solidFill>
                  <a:srgbClr val="00B050"/>
                </a:solidFill>
              </a:rPr>
              <a:t> üzere iletilir.</a:t>
            </a:r>
            <a:endParaRPr lang="tr-TR" sz="2400" b="1" dirty="0">
              <a:solidFill>
                <a:srgbClr val="00B050"/>
              </a:solidFill>
            </a:endParaRPr>
          </a:p>
          <a:p>
            <a:pPr algn="just"/>
            <a:endParaRPr lang="tr-TR" sz="2400" b="1" dirty="0"/>
          </a:p>
        </p:txBody>
      </p:sp>
    </p:spTree>
    <p:extLst>
      <p:ext uri="{BB962C8B-B14F-4D97-AF65-F5344CB8AC3E}">
        <p14:creationId xmlns:p14="http://schemas.microsoft.com/office/powerpoint/2010/main" val="731539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Ön Ödeme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348880"/>
            <a:ext cx="8607545" cy="1938992"/>
          </a:xfrm>
          <a:prstGeom prst="rect">
            <a:avLst/>
          </a:prstGeom>
          <a:noFill/>
        </p:spPr>
        <p:txBody>
          <a:bodyPr wrap="square" rtlCol="0">
            <a:spAutoFit/>
          </a:bodyPr>
          <a:lstStyle/>
          <a:p>
            <a:pPr algn="just"/>
            <a:r>
              <a:rPr lang="tr-TR" sz="2000" dirty="0"/>
              <a:t>Avans şeklinde alınan ve ön ödeme türündeki ödemelere ait kullanılmayan avans tutarları tahsil edilmektedir. Bir ön ödemeye yönelik tahsilat işlemi gerçekleştirmek için ana menüde yer alan </a:t>
            </a:r>
            <a:r>
              <a:rPr lang="tr-TR" sz="2000" b="1" dirty="0"/>
              <a:t>Ön Ödeme Tahsilat İşlemleri</a:t>
            </a:r>
            <a:r>
              <a:rPr lang="tr-TR" sz="2000" dirty="0"/>
              <a:t> seçilir ve </a:t>
            </a:r>
            <a:r>
              <a:rPr lang="tr-TR" sz="2000" b="1" dirty="0"/>
              <a:t>Ön Ödeme Tahsilat İşlemleri Ekranı</a:t>
            </a:r>
            <a:r>
              <a:rPr lang="tr-TR" sz="2000" dirty="0"/>
              <a:t> görüntülenir.</a:t>
            </a:r>
          </a:p>
          <a:p>
            <a:pPr algn="just"/>
            <a:r>
              <a:rPr lang="tr-TR" sz="2000" dirty="0"/>
              <a:t/>
            </a:r>
            <a:br>
              <a:rPr lang="tr-TR" sz="2000" dirty="0"/>
            </a:br>
            <a:endParaRPr lang="tr-TR" sz="2000" dirty="0"/>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645024"/>
            <a:ext cx="8607546" cy="2880320"/>
          </a:xfrm>
          <a:prstGeom prst="rect">
            <a:avLst/>
          </a:prstGeom>
        </p:spPr>
      </p:pic>
    </p:spTree>
    <p:extLst>
      <p:ext uri="{BB962C8B-B14F-4D97-AF65-F5344CB8AC3E}">
        <p14:creationId xmlns:p14="http://schemas.microsoft.com/office/powerpoint/2010/main" val="2764886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Ön Ödeme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276872"/>
            <a:ext cx="8607546" cy="3785652"/>
          </a:xfrm>
          <a:prstGeom prst="rect">
            <a:avLst/>
          </a:prstGeom>
          <a:noFill/>
        </p:spPr>
        <p:txBody>
          <a:bodyPr wrap="square" rtlCol="0">
            <a:spAutoFit/>
          </a:bodyPr>
          <a:lstStyle/>
          <a:p>
            <a:pPr algn="just"/>
            <a:r>
              <a:rPr lang="tr-TR" sz="2400" dirty="0"/>
              <a:t>Açılan </a:t>
            </a:r>
            <a:r>
              <a:rPr lang="tr-TR" sz="2400" dirty="0" err="1"/>
              <a:t>Ekran'da</a:t>
            </a:r>
            <a:r>
              <a:rPr lang="tr-TR" sz="2400" dirty="0"/>
              <a:t> yer alan sorgulama alanlarından </a:t>
            </a:r>
            <a:r>
              <a:rPr lang="tr-TR" sz="2400" b="1" dirty="0"/>
              <a:t>Kişi T.C. Numarası</a:t>
            </a:r>
            <a:r>
              <a:rPr lang="tr-TR" sz="2400" dirty="0"/>
              <a:t> veya </a:t>
            </a:r>
            <a:r>
              <a:rPr lang="tr-TR" sz="2400" b="1" dirty="0"/>
              <a:t>Kurum Vergi Kimlik Numarası</a:t>
            </a:r>
            <a:r>
              <a:rPr lang="tr-TR" sz="2400" dirty="0"/>
              <a:t> alanlarından birisi kullanılarak sorgulama yapılır. Sorgulama yapılan kişi veya kurum numarasına ait ön ödeme kayıtları </a:t>
            </a:r>
            <a:r>
              <a:rPr lang="tr-TR" sz="2400" b="1" dirty="0"/>
              <a:t>Ödeme Emri Listesi</a:t>
            </a:r>
            <a:r>
              <a:rPr lang="tr-TR" sz="2400" dirty="0"/>
              <a:t>'nde sorgulanır.</a:t>
            </a:r>
          </a:p>
          <a:p>
            <a:pPr algn="just"/>
            <a:r>
              <a:rPr lang="tr-TR" sz="2400" dirty="0"/>
              <a:t> </a:t>
            </a:r>
          </a:p>
          <a:p>
            <a:pPr algn="just"/>
            <a:r>
              <a:rPr lang="tr-TR" sz="2400" dirty="0"/>
              <a:t>Tahsilat işlemi yapılmak istenen kayıt seçilir ve </a:t>
            </a:r>
            <a:r>
              <a:rPr lang="tr-TR" sz="2400" b="1" dirty="0"/>
              <a:t>Tahsil Et </a:t>
            </a:r>
            <a:r>
              <a:rPr lang="tr-TR" sz="2400" dirty="0"/>
              <a:t>düğmesine tıklanır. Tahsilat detaylarının girileceği </a:t>
            </a:r>
            <a:r>
              <a:rPr lang="tr-TR" sz="2400" b="1" dirty="0"/>
              <a:t>Ön Ödeme Tahsilat Et Ekranı</a:t>
            </a:r>
            <a:r>
              <a:rPr lang="tr-TR" sz="2400" dirty="0"/>
              <a:t> görüntülenir.</a:t>
            </a:r>
          </a:p>
          <a:p>
            <a:pPr algn="just"/>
            <a:endParaRPr lang="tr-TR" sz="2400" dirty="0"/>
          </a:p>
        </p:txBody>
      </p:sp>
    </p:spTree>
    <p:extLst>
      <p:ext uri="{BB962C8B-B14F-4D97-AF65-F5344CB8AC3E}">
        <p14:creationId xmlns:p14="http://schemas.microsoft.com/office/powerpoint/2010/main" val="1965409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Ön Ödeme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3960440"/>
          </a:xfrm>
          <a:prstGeom prst="rect">
            <a:avLst/>
          </a:prstGeom>
        </p:spPr>
      </p:pic>
    </p:spTree>
    <p:extLst>
      <p:ext uri="{BB962C8B-B14F-4D97-AF65-F5344CB8AC3E}">
        <p14:creationId xmlns:p14="http://schemas.microsoft.com/office/powerpoint/2010/main" val="3870665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Ön Ödeme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276872"/>
            <a:ext cx="8678767" cy="4247317"/>
          </a:xfrm>
          <a:prstGeom prst="rect">
            <a:avLst/>
          </a:prstGeom>
          <a:noFill/>
        </p:spPr>
        <p:txBody>
          <a:bodyPr wrap="square" rtlCol="0">
            <a:spAutoFit/>
          </a:bodyPr>
          <a:lstStyle/>
          <a:p>
            <a:pPr algn="just"/>
            <a:r>
              <a:rPr lang="tr-TR" dirty="0"/>
              <a:t>Ön Ödeme </a:t>
            </a:r>
            <a:r>
              <a:rPr lang="tr-TR" dirty="0" smtClean="0"/>
              <a:t>Tahsil </a:t>
            </a:r>
            <a:r>
              <a:rPr lang="tr-TR" dirty="0"/>
              <a:t>Et </a:t>
            </a:r>
            <a:r>
              <a:rPr lang="tr-TR" dirty="0" err="1"/>
              <a:t>Ekranı'nda</a:t>
            </a:r>
            <a:r>
              <a:rPr lang="tr-TR" dirty="0"/>
              <a:t> yer alan alanlar doldurulur, ödenecek tutar bilgisi girilir ve </a:t>
            </a:r>
            <a:r>
              <a:rPr lang="tr-TR" b="1" dirty="0"/>
              <a:t>Tahsil Et </a:t>
            </a:r>
            <a:r>
              <a:rPr lang="tr-TR" dirty="0"/>
              <a:t>düğmesine tıklanır.</a:t>
            </a:r>
          </a:p>
          <a:p>
            <a:pPr algn="just"/>
            <a:r>
              <a:rPr lang="tr-TR" dirty="0"/>
              <a:t> </a:t>
            </a:r>
          </a:p>
          <a:p>
            <a:pPr algn="just"/>
            <a:r>
              <a:rPr lang="tr-TR" dirty="0"/>
              <a:t>Tahsilata yönelik kayda ulaşmak için </a:t>
            </a:r>
            <a:r>
              <a:rPr lang="tr-TR" b="1" dirty="0"/>
              <a:t>Tahsilat Kaydı İşlemleri</a:t>
            </a:r>
            <a:r>
              <a:rPr lang="tr-TR" dirty="0"/>
              <a:t> menü başlığına tıklanır, açılan </a:t>
            </a:r>
            <a:r>
              <a:rPr lang="tr-TR" dirty="0" err="1"/>
              <a:t>Ekran'da</a:t>
            </a:r>
            <a:r>
              <a:rPr lang="tr-TR" dirty="0"/>
              <a:t> yer alan </a:t>
            </a:r>
            <a:r>
              <a:rPr lang="tr-TR" b="1" dirty="0"/>
              <a:t>Sorgula</a:t>
            </a:r>
            <a:r>
              <a:rPr lang="tr-TR" dirty="0"/>
              <a:t> düğmesine tıklanarak gerçekleştirilen tahsilat görüntülenir. Ön ödeme üzerinden gerçekleştirilen tahsilat doğrudan </a:t>
            </a:r>
            <a:r>
              <a:rPr lang="tr-TR" b="1" dirty="0"/>
              <a:t>Onaylandı </a:t>
            </a:r>
            <a:r>
              <a:rPr lang="tr-TR" dirty="0"/>
              <a:t>durumunda bu ekranda görüntülenir.</a:t>
            </a:r>
          </a:p>
          <a:p>
            <a:pPr algn="just"/>
            <a:r>
              <a:rPr lang="tr-TR" i="1" dirty="0" smtClean="0"/>
              <a:t>Tahsilat </a:t>
            </a:r>
            <a:r>
              <a:rPr lang="tr-TR" i="1" dirty="0"/>
              <a:t>işlemi yapılan ön ödemenin detayları Sistem'de yer alan Ödeme Servisi'nde güncellenmiş olur. Ön ödemenin tamamı tahsil edildiyse mahsuplaşmış olarak ödeme tamamlanır.</a:t>
            </a:r>
            <a:endParaRPr lang="tr-TR" dirty="0"/>
          </a:p>
          <a:p>
            <a:pPr algn="just"/>
            <a:r>
              <a:rPr lang="tr-TR" i="1" dirty="0"/>
              <a:t>	</a:t>
            </a:r>
            <a:r>
              <a:rPr lang="tr-TR" b="1" i="1" dirty="0" smtClean="0">
                <a:solidFill>
                  <a:srgbClr val="FF0000"/>
                </a:solidFill>
              </a:rPr>
              <a:t>Tahsilat </a:t>
            </a:r>
            <a:r>
              <a:rPr lang="tr-TR" b="1" i="1" dirty="0">
                <a:solidFill>
                  <a:srgbClr val="FF0000"/>
                </a:solidFill>
              </a:rPr>
              <a:t>tarihi; tahsilat yönteminde Çek veya Kasa ise işlem yapılan günün tarihi, Banka veya Kredi Kartı ise bulunulan gün veya daha öncesinin tarihi seçilmelidir.</a:t>
            </a:r>
            <a:endParaRPr lang="tr-TR" b="1" dirty="0">
              <a:solidFill>
                <a:srgbClr val="FF0000"/>
              </a:solidFill>
            </a:endParaRPr>
          </a:p>
          <a:p>
            <a:pPr algn="just"/>
            <a:r>
              <a:rPr lang="tr-TR" i="1" dirty="0"/>
              <a:t>	</a:t>
            </a:r>
            <a:r>
              <a:rPr lang="tr-TR" b="1" i="1" dirty="0" smtClean="0">
                <a:solidFill>
                  <a:srgbClr val="00B050"/>
                </a:solidFill>
              </a:rPr>
              <a:t>Ön </a:t>
            </a:r>
            <a:r>
              <a:rPr lang="tr-TR" b="1" i="1" dirty="0">
                <a:solidFill>
                  <a:srgbClr val="00B050"/>
                </a:solidFill>
              </a:rPr>
              <a:t>ödemeye yönelik gerçekleştirilen tahsilat kaydına ait muhasebe kaydı Muhasebe İşlemleri / Ön Muhasebe Kaydı </a:t>
            </a:r>
            <a:r>
              <a:rPr lang="tr-TR" b="1" i="1" dirty="0" err="1">
                <a:solidFill>
                  <a:srgbClr val="00B050"/>
                </a:solidFill>
              </a:rPr>
              <a:t>İşlemleri'ne</a:t>
            </a:r>
            <a:r>
              <a:rPr lang="tr-TR" b="1" i="1" dirty="0">
                <a:solidFill>
                  <a:srgbClr val="00B050"/>
                </a:solidFill>
              </a:rPr>
              <a:t> </a:t>
            </a:r>
            <a:r>
              <a:rPr lang="tr-TR" b="1" i="1" dirty="0" err="1">
                <a:solidFill>
                  <a:srgbClr val="00B050"/>
                </a:solidFill>
              </a:rPr>
              <a:t>yevmiyeleşmek</a:t>
            </a:r>
            <a:r>
              <a:rPr lang="tr-TR" b="1" i="1" dirty="0">
                <a:solidFill>
                  <a:srgbClr val="00B050"/>
                </a:solidFill>
              </a:rPr>
              <a:t> üzere iletilir.</a:t>
            </a:r>
            <a:endParaRPr lang="tr-TR" b="1" dirty="0">
              <a:solidFill>
                <a:srgbClr val="00B050"/>
              </a:solidFill>
            </a:endParaRPr>
          </a:p>
          <a:p>
            <a:pPr algn="just"/>
            <a:endParaRPr lang="tr-TR" dirty="0"/>
          </a:p>
        </p:txBody>
      </p:sp>
    </p:spTree>
    <p:extLst>
      <p:ext uri="{BB962C8B-B14F-4D97-AF65-F5344CB8AC3E}">
        <p14:creationId xmlns:p14="http://schemas.microsoft.com/office/powerpoint/2010/main" val="341039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Proje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1200329"/>
          </a:xfrm>
          <a:prstGeom prst="rect">
            <a:avLst/>
          </a:prstGeom>
          <a:noFill/>
        </p:spPr>
        <p:txBody>
          <a:bodyPr wrap="square" rtlCol="0">
            <a:spAutoFit/>
          </a:bodyPr>
          <a:lstStyle/>
          <a:p>
            <a:pPr algn="just"/>
            <a:r>
              <a:rPr lang="tr-TR" sz="2400" dirty="0"/>
              <a:t>Ödeme İşlemleri modülündeki proje dosyalarına yönelik tahsilat yapmak için ana menüde yer alan </a:t>
            </a:r>
            <a:r>
              <a:rPr lang="tr-TR" sz="2400" b="1" dirty="0"/>
              <a:t>Proje Dosyası Tahsilat İşlemleri</a:t>
            </a:r>
            <a:r>
              <a:rPr lang="tr-TR" sz="2400" dirty="0"/>
              <a:t> seçilir ve </a:t>
            </a:r>
            <a:r>
              <a:rPr lang="tr-TR" sz="2400" b="1" dirty="0"/>
              <a:t>Proje Dosyası Sorgula Ekranı</a:t>
            </a:r>
            <a:r>
              <a:rPr lang="tr-TR" sz="24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601000"/>
            <a:ext cx="8607546" cy="2780327"/>
          </a:xfrm>
          <a:prstGeom prst="rect">
            <a:avLst/>
          </a:prstGeom>
        </p:spPr>
      </p:pic>
    </p:spTree>
    <p:extLst>
      <p:ext uri="{BB962C8B-B14F-4D97-AF65-F5344CB8AC3E}">
        <p14:creationId xmlns:p14="http://schemas.microsoft.com/office/powerpoint/2010/main" val="940163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189624"/>
          </a:xfrm>
          <a:prstGeom prst="rect">
            <a:avLst/>
          </a:prstGeom>
        </p:spPr>
      </p:pic>
      <p:sp>
        <p:nvSpPr>
          <p:cNvPr id="7" name="Oval 6"/>
          <p:cNvSpPr/>
          <p:nvPr/>
        </p:nvSpPr>
        <p:spPr>
          <a:xfrm>
            <a:off x="285720" y="2276872"/>
            <a:ext cx="8607546" cy="28083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34964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Proje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1200329"/>
          </a:xfrm>
          <a:prstGeom prst="rect">
            <a:avLst/>
          </a:prstGeom>
          <a:noFill/>
        </p:spPr>
        <p:txBody>
          <a:bodyPr wrap="square" rtlCol="0">
            <a:spAutoFit/>
          </a:bodyPr>
          <a:lstStyle/>
          <a:p>
            <a:pPr algn="just"/>
            <a:r>
              <a:rPr lang="tr-TR" dirty="0"/>
              <a:t>Proje Dosyası Sorgula </a:t>
            </a:r>
            <a:r>
              <a:rPr lang="tr-TR" dirty="0" err="1"/>
              <a:t>Ekranı'nda</a:t>
            </a:r>
            <a:r>
              <a:rPr lang="tr-TR" dirty="0"/>
              <a:t> sorgulama alanları kullanılarak kayıtlı proje dosyalarına ulaşılacağı gibi doğrudan Sorgula düğmesine tıklayarak tüm proje dosyalarına ulaşılır. Sorgulanan proje dosyasını tahsil etmek için Sonuçlar tablosunda ilgili proje dosyası seçilir ve Tahsil Et düğmesine tıklanır.</a:t>
            </a:r>
            <a:r>
              <a:rPr lang="tr-TR" b="1" dirty="0"/>
              <a:t> Proje Dosyası Tahsil Et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646121"/>
            <a:ext cx="8607545" cy="3095247"/>
          </a:xfrm>
          <a:prstGeom prst="rect">
            <a:avLst/>
          </a:prstGeom>
        </p:spPr>
      </p:pic>
    </p:spTree>
    <p:extLst>
      <p:ext uri="{BB962C8B-B14F-4D97-AF65-F5344CB8AC3E}">
        <p14:creationId xmlns:p14="http://schemas.microsoft.com/office/powerpoint/2010/main" val="773044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Proje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1569660"/>
          </a:xfrm>
          <a:prstGeom prst="rect">
            <a:avLst/>
          </a:prstGeom>
          <a:noFill/>
        </p:spPr>
        <p:txBody>
          <a:bodyPr wrap="square" rtlCol="0">
            <a:spAutoFit/>
          </a:bodyPr>
          <a:lstStyle/>
          <a:p>
            <a:pPr algn="just"/>
            <a:r>
              <a:rPr lang="tr-TR" sz="2400" dirty="0"/>
              <a:t>Proje Dosyası Tahsil Et </a:t>
            </a:r>
            <a:r>
              <a:rPr lang="tr-TR" sz="2400" dirty="0" err="1"/>
              <a:t>Ekranı'nın</a:t>
            </a:r>
            <a:r>
              <a:rPr lang="tr-TR" sz="2400" dirty="0"/>
              <a:t> üst kısmında yer alan proje dosyasına ait bilgiler incelenir. Proje dosyasına daha önceden bir tahsilat işlemi yapıldıysa ilgili tahsilat bilgilerinin yer aldığı </a:t>
            </a:r>
            <a:r>
              <a:rPr lang="tr-TR" sz="2400" b="1" dirty="0"/>
              <a:t>Tahsilat Kayıtları</a:t>
            </a:r>
            <a:r>
              <a:rPr lang="tr-TR" sz="2400" dirty="0"/>
              <a:t> </a:t>
            </a:r>
            <a:r>
              <a:rPr lang="tr-TR" sz="2400" b="1" dirty="0"/>
              <a:t>Alanı</a:t>
            </a:r>
            <a:r>
              <a:rPr lang="tr-TR" sz="24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4008138"/>
            <a:ext cx="8607546" cy="2661222"/>
          </a:xfrm>
          <a:prstGeom prst="rect">
            <a:avLst/>
          </a:prstGeom>
        </p:spPr>
      </p:pic>
    </p:spTree>
    <p:extLst>
      <p:ext uri="{BB962C8B-B14F-4D97-AF65-F5344CB8AC3E}">
        <p14:creationId xmlns:p14="http://schemas.microsoft.com/office/powerpoint/2010/main" val="2115111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Proje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154984"/>
          </a:xfrm>
          <a:prstGeom prst="rect">
            <a:avLst/>
          </a:prstGeom>
          <a:noFill/>
        </p:spPr>
        <p:txBody>
          <a:bodyPr wrap="square" rtlCol="0">
            <a:spAutoFit/>
          </a:bodyPr>
          <a:lstStyle/>
          <a:p>
            <a:pPr algn="just"/>
            <a:r>
              <a:rPr lang="tr-TR" sz="2200" dirty="0" err="1"/>
              <a:t>Ekran'da</a:t>
            </a:r>
            <a:r>
              <a:rPr lang="tr-TR" sz="2200" dirty="0"/>
              <a:t> proje dosyasına yapılacak tahsilatın yöntemi, para birimi ve açıklama bilgileri ilgili alanlara girilir. Tahsilatın kimin adına yapıldığı Borçlu Bilgileri alanına girilir. </a:t>
            </a:r>
            <a:r>
              <a:rPr lang="tr-TR" sz="2200" dirty="0" err="1"/>
              <a:t>Ekran'da</a:t>
            </a:r>
            <a:r>
              <a:rPr lang="tr-TR" sz="2200" dirty="0"/>
              <a:t> Tahsilat Kalemleri alanından proje dosyasına yapılan tahsilatın türü seçilir ve tahsilat tutarı girilerek Tahsil Et düğmesine tıklanır.</a:t>
            </a:r>
          </a:p>
          <a:p>
            <a:pPr algn="just"/>
            <a:r>
              <a:rPr lang="tr-TR" sz="2200" dirty="0"/>
              <a:t> </a:t>
            </a:r>
          </a:p>
          <a:p>
            <a:pPr algn="just"/>
            <a:r>
              <a:rPr lang="tr-TR" sz="2200" dirty="0"/>
              <a:t>Tahsilata yönelik kayda ulaşmak için </a:t>
            </a:r>
            <a:r>
              <a:rPr lang="tr-TR" sz="2200" b="1" dirty="0"/>
              <a:t>Tahsilat Kaydı İşlemleri </a:t>
            </a:r>
            <a:r>
              <a:rPr lang="tr-TR" sz="2200" dirty="0"/>
              <a:t>menü başlığına tıklanır, açılan </a:t>
            </a:r>
            <a:r>
              <a:rPr lang="tr-TR" sz="2200" dirty="0" err="1"/>
              <a:t>Ekran'da</a:t>
            </a:r>
            <a:r>
              <a:rPr lang="tr-TR" sz="2200" dirty="0"/>
              <a:t> yer alan </a:t>
            </a:r>
            <a:r>
              <a:rPr lang="tr-TR" sz="2200" b="1" dirty="0">
                <a:solidFill>
                  <a:srgbClr val="FF0000"/>
                </a:solidFill>
              </a:rPr>
              <a:t>Sorgula</a:t>
            </a:r>
            <a:r>
              <a:rPr lang="tr-TR" sz="2200" dirty="0"/>
              <a:t> düğmesine tıklanarak gerçekleştirilen tahsilat görüntülenir. Proje dosyası üzerinden gerçekleştirilen tahsilat doğrudan </a:t>
            </a:r>
            <a:r>
              <a:rPr lang="tr-TR" sz="2200" b="1" dirty="0">
                <a:solidFill>
                  <a:srgbClr val="00B050"/>
                </a:solidFill>
              </a:rPr>
              <a:t>Onaylandı</a:t>
            </a:r>
            <a:r>
              <a:rPr lang="tr-TR" sz="2200" dirty="0"/>
              <a:t> durumunda bu ekranda görüntülenir.</a:t>
            </a:r>
          </a:p>
          <a:p>
            <a:pPr algn="just"/>
            <a:endParaRPr lang="tr-TR" sz="2200" dirty="0"/>
          </a:p>
        </p:txBody>
      </p:sp>
    </p:spTree>
    <p:extLst>
      <p:ext uri="{BB962C8B-B14F-4D97-AF65-F5344CB8AC3E}">
        <p14:creationId xmlns:p14="http://schemas.microsoft.com/office/powerpoint/2010/main" val="1187778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Proje Dosyası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492896"/>
            <a:ext cx="8607546" cy="4031873"/>
          </a:xfrm>
          <a:prstGeom prst="rect">
            <a:avLst/>
          </a:prstGeom>
          <a:noFill/>
        </p:spPr>
        <p:txBody>
          <a:bodyPr wrap="square" rtlCol="0">
            <a:spAutoFit/>
          </a:bodyPr>
          <a:lstStyle/>
          <a:p>
            <a:pPr algn="just"/>
            <a:r>
              <a:rPr lang="tr-TR" sz="3200" i="1" dirty="0" smtClean="0"/>
              <a:t>	Tahsilat </a:t>
            </a:r>
            <a:r>
              <a:rPr lang="tr-TR" sz="3200" i="1" dirty="0"/>
              <a:t>işlemi yapılan proje dosyasının bakiyesi Sistem'de yer alan Ödeme Servisi'nde güncellenmiş olur.</a:t>
            </a:r>
            <a:endParaRPr lang="tr-TR" sz="3200" dirty="0"/>
          </a:p>
          <a:p>
            <a:pPr algn="just"/>
            <a:r>
              <a:rPr lang="tr-TR" sz="3200" i="1" dirty="0"/>
              <a:t>	</a:t>
            </a:r>
            <a:r>
              <a:rPr lang="tr-TR" sz="3200" b="1" i="1" dirty="0" smtClean="0">
                <a:solidFill>
                  <a:srgbClr val="00B050"/>
                </a:solidFill>
              </a:rPr>
              <a:t>Proje </a:t>
            </a:r>
            <a:r>
              <a:rPr lang="tr-TR" sz="3200" b="1" i="1" dirty="0">
                <a:solidFill>
                  <a:srgbClr val="00B050"/>
                </a:solidFill>
              </a:rPr>
              <a:t>dosyasına yönelik gerçekleştirilen tahsilat kaydına ait muhasebe kaydı Muhasebe İşlemleri / Ön Muhasebe Kaydı </a:t>
            </a:r>
            <a:r>
              <a:rPr lang="tr-TR" sz="3200" b="1" i="1" dirty="0" err="1">
                <a:solidFill>
                  <a:srgbClr val="00B050"/>
                </a:solidFill>
              </a:rPr>
              <a:t>İşlemleri'ne</a:t>
            </a:r>
            <a:r>
              <a:rPr lang="tr-TR" sz="3200" b="1" i="1" dirty="0">
                <a:solidFill>
                  <a:srgbClr val="00B050"/>
                </a:solidFill>
              </a:rPr>
              <a:t> </a:t>
            </a:r>
            <a:r>
              <a:rPr lang="tr-TR" sz="3200" b="1" i="1" dirty="0" err="1">
                <a:solidFill>
                  <a:srgbClr val="00B050"/>
                </a:solidFill>
              </a:rPr>
              <a:t>yevmiyeleşmek</a:t>
            </a:r>
            <a:r>
              <a:rPr lang="tr-TR" sz="3200" b="1" i="1" dirty="0">
                <a:solidFill>
                  <a:srgbClr val="00B050"/>
                </a:solidFill>
              </a:rPr>
              <a:t> üzere iletilir.</a:t>
            </a:r>
            <a:endParaRPr lang="tr-TR" sz="3200" b="1" dirty="0">
              <a:solidFill>
                <a:srgbClr val="00B050"/>
              </a:solidFill>
            </a:endParaRPr>
          </a:p>
          <a:p>
            <a:pPr algn="just"/>
            <a:endParaRPr lang="tr-TR" sz="3200" dirty="0"/>
          </a:p>
        </p:txBody>
      </p:sp>
    </p:spTree>
    <p:extLst>
      <p:ext uri="{BB962C8B-B14F-4D97-AF65-F5344CB8AC3E}">
        <p14:creationId xmlns:p14="http://schemas.microsoft.com/office/powerpoint/2010/main" val="2793773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708920"/>
            <a:ext cx="8607546" cy="4247317"/>
          </a:xfrm>
          <a:prstGeom prst="rect">
            <a:avLst/>
          </a:prstGeom>
          <a:noFill/>
        </p:spPr>
        <p:txBody>
          <a:bodyPr wrap="square" rtlCol="0">
            <a:spAutoFit/>
          </a:bodyPr>
          <a:lstStyle/>
          <a:p>
            <a:pPr algn="just"/>
            <a:r>
              <a:rPr lang="tr-TR" b="1" dirty="0"/>
              <a:t>Teminat mektupları; bankaların, yurt içinde ya da yurt dışında bulunan müşterileri lehine, bir malın teslimi, bir işin yapılması veya bir borcun ödenmesi gibi konularda muhatap kuruluşlara veya kişilere hitaben verdikleri, söz konusu yüklenimin yerine getirilmemesi halinde, ilk yazılı talepte mektup tutarının kayıtsız şartsız ödenmesi taahhüdünü içeren garanti sözleşmesi niteliğindeki belgelerdir.</a:t>
            </a:r>
          </a:p>
          <a:p>
            <a:pPr algn="just"/>
            <a:r>
              <a:rPr lang="tr-TR" dirty="0"/>
              <a:t> </a:t>
            </a:r>
          </a:p>
          <a:p>
            <a:pPr algn="just"/>
            <a:r>
              <a:rPr lang="tr-TR" dirty="0"/>
              <a:t>Kullanıcı teminat mektuplarının teyit ve kabulü ile kabul edilen teminat mektuplarına gerekli işlemleri Sistem üzerinden gerçekleşmektedir. Bu işlemler devam eden alt başlıklarda anlatılmıştır.</a:t>
            </a:r>
            <a:endParaRPr lang="tr-TR" dirty="0">
              <a:solidFill>
                <a:srgbClr val="FF0000"/>
              </a:solidFill>
            </a:endParaRPr>
          </a:p>
          <a:p>
            <a:pPr algn="just"/>
            <a:r>
              <a:rPr lang="tr-TR" dirty="0">
                <a:solidFill>
                  <a:srgbClr val="FF0000"/>
                </a:solidFill>
              </a:rPr>
              <a:t> </a:t>
            </a:r>
          </a:p>
          <a:p>
            <a:pPr algn="just"/>
            <a:r>
              <a:rPr lang="tr-TR" dirty="0">
                <a:solidFill>
                  <a:srgbClr val="FF0000"/>
                </a:solidFill>
              </a:rPr>
              <a:t>•</a:t>
            </a:r>
            <a:r>
              <a:rPr lang="tr-TR" dirty="0">
                <a:solidFill>
                  <a:srgbClr val="FF0000"/>
                </a:solidFill>
                <a:hlinkClick r:id="rId5"/>
              </a:rPr>
              <a:t>Teminat Mektubu Teyidi ve Kabulü</a:t>
            </a:r>
            <a:endParaRPr lang="tr-TR" dirty="0">
              <a:solidFill>
                <a:srgbClr val="FF0000"/>
              </a:solidFill>
            </a:endParaRPr>
          </a:p>
          <a:p>
            <a:pPr algn="just"/>
            <a:r>
              <a:rPr lang="tr-TR" dirty="0">
                <a:solidFill>
                  <a:srgbClr val="FF0000"/>
                </a:solidFill>
              </a:rPr>
              <a:t>•</a:t>
            </a:r>
            <a:r>
              <a:rPr lang="tr-TR" dirty="0">
                <a:solidFill>
                  <a:srgbClr val="FF0000"/>
                </a:solidFill>
                <a:hlinkClick r:id="rId6"/>
              </a:rPr>
              <a:t>Teminat Mektubu Tazmini</a:t>
            </a:r>
            <a:endParaRPr lang="tr-TR" dirty="0">
              <a:solidFill>
                <a:srgbClr val="FF0000"/>
              </a:solidFill>
            </a:endParaRPr>
          </a:p>
          <a:p>
            <a:pPr algn="just"/>
            <a:r>
              <a:rPr lang="tr-TR" dirty="0">
                <a:solidFill>
                  <a:srgbClr val="FF0000"/>
                </a:solidFill>
              </a:rPr>
              <a:t>•</a:t>
            </a:r>
            <a:r>
              <a:rPr lang="tr-TR" dirty="0">
                <a:solidFill>
                  <a:srgbClr val="FF0000"/>
                </a:solidFill>
                <a:hlinkClick r:id="rId7"/>
              </a:rPr>
              <a:t>Teminat Mektupları</a:t>
            </a:r>
            <a:endParaRPr lang="tr-TR" dirty="0">
              <a:solidFill>
                <a:srgbClr val="FF0000"/>
              </a:solidFill>
            </a:endParaRPr>
          </a:p>
          <a:p>
            <a:pPr algn="just"/>
            <a:r>
              <a:rPr lang="tr-TR" dirty="0">
                <a:solidFill>
                  <a:srgbClr val="FF0000"/>
                </a:solidFill>
              </a:rPr>
              <a:t>•</a:t>
            </a:r>
            <a:r>
              <a:rPr lang="tr-TR" dirty="0">
                <a:solidFill>
                  <a:srgbClr val="FF0000"/>
                </a:solidFill>
                <a:hlinkClick r:id="rId8"/>
              </a:rPr>
              <a:t>E-Teminat Mektubu İşlemleri</a:t>
            </a:r>
            <a:endParaRPr lang="tr-TR" dirty="0">
              <a:solidFill>
                <a:srgbClr val="FF0000"/>
              </a:solidFill>
            </a:endParaRPr>
          </a:p>
          <a:p>
            <a:pPr algn="just"/>
            <a:endParaRPr lang="tr-TR" dirty="0"/>
          </a:p>
        </p:txBody>
      </p:sp>
    </p:spTree>
    <p:extLst>
      <p:ext uri="{BB962C8B-B14F-4D97-AF65-F5344CB8AC3E}">
        <p14:creationId xmlns:p14="http://schemas.microsoft.com/office/powerpoint/2010/main" val="1978749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Teminat Mektubu Teyidi ve </a:t>
            </a:r>
            <a:r>
              <a:rPr lang="tr-TR" sz="2400" dirty="0" err="1" smtClean="0">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1754326"/>
          </a:xfrm>
          <a:prstGeom prst="rect">
            <a:avLst/>
          </a:prstGeom>
          <a:noFill/>
        </p:spPr>
        <p:txBody>
          <a:bodyPr wrap="square" rtlCol="0">
            <a:spAutoFit/>
          </a:bodyPr>
          <a:lstStyle/>
          <a:p>
            <a:pPr algn="just"/>
            <a:r>
              <a:rPr lang="tr-TR" dirty="0"/>
              <a:t>Teminat mektuplarının doğruluğu Sistem üzerinden teyidi ve kabulü gerçekleştirilebilmektedir. Teminat mektuplarının teyidine ve kabulüne yönelik işlem yapmak için ana menüden </a:t>
            </a:r>
            <a:r>
              <a:rPr lang="tr-TR" b="1" dirty="0"/>
              <a:t>Teminat Mektubu İşlemleri / Teminat Mektubu Teyidi ve Kabulü</a:t>
            </a:r>
            <a:r>
              <a:rPr lang="tr-TR" dirty="0"/>
              <a:t> seçilir ve </a:t>
            </a:r>
            <a:r>
              <a:rPr lang="tr-TR" b="1" dirty="0"/>
              <a:t>Teminat Mektubu Teyidi Ekranı </a:t>
            </a:r>
            <a:r>
              <a:rPr lang="tr-TR" dirty="0"/>
              <a:t>görüntülenir.</a:t>
            </a:r>
          </a:p>
          <a:p>
            <a:pPr algn="just"/>
            <a:r>
              <a:rPr lang="tr-TR" dirty="0"/>
              <a:t/>
            </a:r>
            <a:br>
              <a:rPr lang="tr-TR" dirty="0"/>
            </a:br>
            <a:endParaRPr lang="tr-TR"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573016"/>
            <a:ext cx="8607546" cy="3096344"/>
          </a:xfrm>
          <a:prstGeom prst="rect">
            <a:avLst/>
          </a:prstGeom>
        </p:spPr>
      </p:pic>
    </p:spTree>
    <p:extLst>
      <p:ext uri="{BB962C8B-B14F-4D97-AF65-F5344CB8AC3E}">
        <p14:creationId xmlns:p14="http://schemas.microsoft.com/office/powerpoint/2010/main" val="2632625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Teyidi ve </a:t>
            </a:r>
            <a:r>
              <a:rPr lang="tr-TR" sz="2400" dirty="0" err="1">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339650"/>
          </a:xfrm>
          <a:prstGeom prst="rect">
            <a:avLst/>
          </a:prstGeom>
          <a:noFill/>
        </p:spPr>
        <p:txBody>
          <a:bodyPr wrap="square" rtlCol="0">
            <a:spAutoFit/>
          </a:bodyPr>
          <a:lstStyle/>
          <a:p>
            <a:pPr algn="just"/>
            <a:r>
              <a:rPr lang="tr-TR" sz="2300" dirty="0"/>
              <a:t>Teminat mektubuna ait referans numarası, banka kodu ve teminat mektubunun veriliş tarihi bilgileri kullanılarak sorgulama yapıldığından ilgili teminat mektubunun var olup olmadığı teyit edilebilmektedir. Girilen bilgilere ait bir teminat mektubu olması durumunda Teminat Mektubu Bilgileri alanında sorgu sonucu görüntülenmektedir.</a:t>
            </a:r>
          </a:p>
          <a:p>
            <a:pPr algn="just"/>
            <a:r>
              <a:rPr lang="tr-TR" sz="2300" dirty="0"/>
              <a:t> </a:t>
            </a:r>
          </a:p>
          <a:p>
            <a:pPr algn="just"/>
            <a:r>
              <a:rPr lang="tr-TR" sz="2300" dirty="0"/>
              <a:t>Teyit edilen teminat mektubunu kabul etmek için ilgili teminat mektubu seçilir ve  </a:t>
            </a:r>
            <a:r>
              <a:rPr lang="tr-TR" sz="2300" dirty="0" smtClean="0"/>
              <a:t>       düğmesine </a:t>
            </a:r>
            <a:r>
              <a:rPr lang="tr-TR" sz="2300" dirty="0"/>
              <a:t>tıklanır. İlgili düğmeye tıklanmasının ardından </a:t>
            </a:r>
            <a:r>
              <a:rPr lang="tr-TR" sz="2300" b="1" dirty="0"/>
              <a:t>Teminat Mektubu Kabul Et Ekranı</a:t>
            </a:r>
            <a:r>
              <a:rPr lang="tr-TR" sz="2300" dirty="0"/>
              <a:t> görüntülenir.</a:t>
            </a:r>
          </a:p>
          <a:p>
            <a:pPr algn="just"/>
            <a:endParaRPr lang="tr-TR" sz="23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5373570"/>
            <a:ext cx="1296144" cy="270029"/>
          </a:xfrm>
          <a:prstGeom prst="rect">
            <a:avLst/>
          </a:prstGeom>
        </p:spPr>
      </p:pic>
    </p:spTree>
    <p:extLst>
      <p:ext uri="{BB962C8B-B14F-4D97-AF65-F5344CB8AC3E}">
        <p14:creationId xmlns:p14="http://schemas.microsoft.com/office/powerpoint/2010/main" val="1347473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Teyidi ve </a:t>
            </a:r>
            <a:r>
              <a:rPr lang="tr-TR" sz="2400" dirty="0" err="1">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191585"/>
          </a:xfrm>
          <a:prstGeom prst="rect">
            <a:avLst/>
          </a:prstGeom>
        </p:spPr>
      </p:pic>
    </p:spTree>
    <p:extLst>
      <p:ext uri="{BB962C8B-B14F-4D97-AF65-F5344CB8AC3E}">
        <p14:creationId xmlns:p14="http://schemas.microsoft.com/office/powerpoint/2010/main" val="264464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Teyidi ve </a:t>
            </a:r>
            <a:r>
              <a:rPr lang="tr-TR" sz="2400" dirty="0" err="1">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78768" cy="4031873"/>
          </a:xfrm>
          <a:prstGeom prst="rect">
            <a:avLst/>
          </a:prstGeom>
          <a:noFill/>
        </p:spPr>
        <p:txBody>
          <a:bodyPr wrap="square" rtlCol="0">
            <a:spAutoFit/>
          </a:bodyPr>
          <a:lstStyle/>
          <a:p>
            <a:pPr algn="just"/>
            <a:r>
              <a:rPr lang="tr-TR" sz="3200" dirty="0"/>
              <a:t>Teminat mektubunun kabulüne yönelik zorunlu bilgiler girildikten sonra Kabul Et düğmesine tıklanır.</a:t>
            </a:r>
          </a:p>
          <a:p>
            <a:pPr algn="just"/>
            <a:r>
              <a:rPr lang="tr-TR" sz="3200" i="1" dirty="0"/>
              <a:t> </a:t>
            </a:r>
            <a:r>
              <a:rPr lang="tr-TR" sz="3200" b="1" i="1" dirty="0">
                <a:solidFill>
                  <a:srgbClr val="FF0000"/>
                </a:solidFill>
              </a:rPr>
              <a:t>Kabul edilen tüm teminat mektuplarına Teminat Mektupları başlığından ulaşılabilir.</a:t>
            </a:r>
            <a:endParaRPr lang="tr-TR" sz="3200" b="1" dirty="0">
              <a:solidFill>
                <a:srgbClr val="FF0000"/>
              </a:solidFill>
            </a:endParaRPr>
          </a:p>
          <a:p>
            <a:pPr algn="just"/>
            <a:r>
              <a:rPr lang="tr-TR" sz="3200" i="1" dirty="0"/>
              <a:t> </a:t>
            </a:r>
            <a:r>
              <a:rPr lang="tr-TR" sz="3200" b="1" i="1" dirty="0"/>
              <a:t>Aynı teminat mektubuna yönelik bir kere kabul işlemi gerçekleştirilebilir.</a:t>
            </a:r>
            <a:endParaRPr lang="tr-TR" sz="3200" b="1" dirty="0"/>
          </a:p>
          <a:p>
            <a:pPr algn="just"/>
            <a:endParaRPr lang="tr-TR" sz="3200" dirty="0"/>
          </a:p>
        </p:txBody>
      </p:sp>
    </p:spTree>
    <p:extLst>
      <p:ext uri="{BB962C8B-B14F-4D97-AF65-F5344CB8AC3E}">
        <p14:creationId xmlns:p14="http://schemas.microsoft.com/office/powerpoint/2010/main" val="1608367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a:t>
            </a:r>
            <a:r>
              <a:rPr lang="tr-TR" sz="2400" dirty="0" smtClean="0">
                <a:solidFill>
                  <a:srgbClr val="FFC000"/>
                </a:solidFill>
              </a:rPr>
              <a:t>Tazmini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23860" cy="1477328"/>
          </a:xfrm>
          <a:prstGeom prst="rect">
            <a:avLst/>
          </a:prstGeom>
          <a:noFill/>
        </p:spPr>
        <p:txBody>
          <a:bodyPr wrap="square" rtlCol="0">
            <a:spAutoFit/>
          </a:bodyPr>
          <a:lstStyle/>
          <a:p>
            <a:pPr algn="just"/>
            <a:r>
              <a:rPr lang="tr-TR" dirty="0"/>
              <a:t>Harcama birimi teminat mektubuna yönelik tazmin işlemini kendi sisteminde gerçekleştirdiğinde Banka bu işlemi onaylamalıdır. Banka tarafından onaylanan teminat mektubu tazminlerine yönelik işlem yapmak için ana menüde yer alan </a:t>
            </a:r>
            <a:r>
              <a:rPr lang="tr-TR" b="1" dirty="0"/>
              <a:t>Teminat Mektubu İşlemleri / Teminat Mektubu Tazmini</a:t>
            </a:r>
            <a:r>
              <a:rPr lang="tr-TR" dirty="0"/>
              <a:t> seçilir. </a:t>
            </a:r>
            <a:r>
              <a:rPr lang="tr-TR" b="1" dirty="0"/>
              <a:t>Teminat Mektubu Tazmini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4042232"/>
            <a:ext cx="8607546" cy="2699136"/>
          </a:xfrm>
          <a:prstGeom prst="rect">
            <a:avLst/>
          </a:prstGeom>
        </p:spPr>
      </p:pic>
    </p:spTree>
    <p:extLst>
      <p:ext uri="{BB962C8B-B14F-4D97-AF65-F5344CB8AC3E}">
        <p14:creationId xmlns:p14="http://schemas.microsoft.com/office/powerpoint/2010/main" val="1306671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970318"/>
          </a:xfrm>
          <a:prstGeom prst="rect">
            <a:avLst/>
          </a:prstGeom>
          <a:noFill/>
        </p:spPr>
        <p:txBody>
          <a:bodyPr wrap="square" rtlCol="0">
            <a:spAutoFit/>
          </a:bodyPr>
          <a:lstStyle/>
          <a:p>
            <a:pPr algn="just"/>
            <a:r>
              <a:rPr lang="tr-TR" sz="3600" dirty="0"/>
              <a:t>Tahsilat Kaydı Sorgula </a:t>
            </a:r>
            <a:r>
              <a:rPr lang="tr-TR" sz="3600" dirty="0" err="1"/>
              <a:t>Ekranı'nda</a:t>
            </a:r>
            <a:r>
              <a:rPr lang="tr-TR" sz="3600" dirty="0"/>
              <a:t> sorgulama alanları kullanılarak istenilen tahsilat kaydına ulaşılır ya da tüm kayıtlara ulaşmak için doğrudan Sorgula düğmesi tıklanır. Sorgulanan tahsilatların detay bilgilerine ulaşmak </a:t>
            </a:r>
            <a:r>
              <a:rPr lang="tr-TR" sz="3600"/>
              <a:t>için </a:t>
            </a:r>
            <a:r>
              <a:rPr lang="tr-TR" sz="3600" smtClean="0"/>
              <a:t>Tahsilat </a:t>
            </a:r>
            <a:r>
              <a:rPr lang="tr-TR" sz="3600" dirty="0"/>
              <a:t>Kaydı No sütununda yer alan bağlantıya tıklanır.</a:t>
            </a:r>
          </a:p>
        </p:txBody>
      </p:sp>
    </p:spTree>
    <p:extLst>
      <p:ext uri="{BB962C8B-B14F-4D97-AF65-F5344CB8AC3E}">
        <p14:creationId xmlns:p14="http://schemas.microsoft.com/office/powerpoint/2010/main" val="1330857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Teyidi ve </a:t>
            </a:r>
            <a:r>
              <a:rPr lang="tr-TR" sz="2400" dirty="0" err="1">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247317"/>
          </a:xfrm>
          <a:prstGeom prst="rect">
            <a:avLst/>
          </a:prstGeom>
          <a:noFill/>
        </p:spPr>
        <p:txBody>
          <a:bodyPr wrap="square" rtlCol="0">
            <a:spAutoFit/>
          </a:bodyPr>
          <a:lstStyle/>
          <a:p>
            <a:pPr algn="just"/>
            <a:r>
              <a:rPr lang="tr-TR" sz="3000" b="1" dirty="0">
                <a:solidFill>
                  <a:srgbClr val="00B050"/>
                </a:solidFill>
              </a:rPr>
              <a:t>Banka tarafından onaylanan teminat mektubu tazminine yönelik otomatik oluşan muhasebe kaydı Muhasebe İşlemleri modülünde </a:t>
            </a:r>
            <a:r>
              <a:rPr lang="tr-TR" sz="3000" b="1" dirty="0" err="1">
                <a:solidFill>
                  <a:srgbClr val="00B050"/>
                </a:solidFill>
              </a:rPr>
              <a:t>yevmiyeleştirilir</a:t>
            </a:r>
            <a:r>
              <a:rPr lang="tr-TR" sz="3000" b="1" dirty="0">
                <a:solidFill>
                  <a:srgbClr val="00B050"/>
                </a:solidFill>
              </a:rPr>
              <a:t>.</a:t>
            </a:r>
          </a:p>
          <a:p>
            <a:pPr algn="just"/>
            <a:r>
              <a:rPr lang="tr-TR" sz="3000" dirty="0">
                <a:solidFill>
                  <a:srgbClr val="FF0000"/>
                </a:solidFill>
              </a:rPr>
              <a:t>Sorgulanan teminat mektubu tazminine yönelik tahsilat kaydı oluşturmak için ilgili kayıt seçilir ve </a:t>
            </a:r>
            <a:r>
              <a:rPr lang="tr-TR" sz="3000" b="1" dirty="0">
                <a:solidFill>
                  <a:srgbClr val="FF0000"/>
                </a:solidFill>
              </a:rPr>
              <a:t>Tahsilat Kaydı Oluştur</a:t>
            </a:r>
            <a:r>
              <a:rPr lang="tr-TR" sz="3000" dirty="0">
                <a:solidFill>
                  <a:srgbClr val="FF0000"/>
                </a:solidFill>
              </a:rPr>
              <a:t> () düğmesine tıklanır. Tahsilata yönelik bilgilerin girileceği </a:t>
            </a:r>
            <a:r>
              <a:rPr lang="tr-TR" sz="3000" b="1" dirty="0">
                <a:solidFill>
                  <a:srgbClr val="FF0000"/>
                </a:solidFill>
              </a:rPr>
              <a:t>Tahsilat Kaydı Ekle Ekranı</a:t>
            </a:r>
            <a:r>
              <a:rPr lang="tr-TR" sz="3000" dirty="0">
                <a:solidFill>
                  <a:srgbClr val="FF0000"/>
                </a:solidFill>
              </a:rPr>
              <a:t> görüntülenir.</a:t>
            </a:r>
          </a:p>
          <a:p>
            <a:pPr algn="just"/>
            <a:endParaRPr lang="tr-TR" sz="3000" dirty="0"/>
          </a:p>
        </p:txBody>
      </p:sp>
    </p:spTree>
    <p:extLst>
      <p:ext uri="{BB962C8B-B14F-4D97-AF65-F5344CB8AC3E}">
        <p14:creationId xmlns:p14="http://schemas.microsoft.com/office/powerpoint/2010/main" val="1601538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Teyidi ve </a:t>
            </a:r>
            <a:r>
              <a:rPr lang="tr-TR" sz="2400" dirty="0" err="1">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3888432"/>
          </a:xfrm>
          <a:prstGeom prst="rect">
            <a:avLst/>
          </a:prstGeom>
        </p:spPr>
      </p:pic>
    </p:spTree>
    <p:extLst>
      <p:ext uri="{BB962C8B-B14F-4D97-AF65-F5344CB8AC3E}">
        <p14:creationId xmlns:p14="http://schemas.microsoft.com/office/powerpoint/2010/main" val="1326063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Mektubu Teyidi ve </a:t>
            </a:r>
            <a:r>
              <a:rPr lang="tr-TR" sz="2400" dirty="0" err="1">
                <a:solidFill>
                  <a:srgbClr val="FFC000"/>
                </a:solidFill>
              </a:rPr>
              <a:t>Kabulu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6" cy="4401205"/>
          </a:xfrm>
          <a:prstGeom prst="rect">
            <a:avLst/>
          </a:prstGeom>
          <a:noFill/>
        </p:spPr>
        <p:txBody>
          <a:bodyPr wrap="square" rtlCol="0">
            <a:spAutoFit/>
          </a:bodyPr>
          <a:lstStyle/>
          <a:p>
            <a:pPr algn="just"/>
            <a:r>
              <a:rPr lang="tr-TR" sz="2800" dirty="0" err="1"/>
              <a:t>Ekran'da</a:t>
            </a:r>
            <a:r>
              <a:rPr lang="tr-TR" sz="2800" dirty="0"/>
              <a:t> teminat mektubu tazmini tahsilatına yönelik ilgili bilgiler doldurulur ve </a:t>
            </a:r>
            <a:r>
              <a:rPr lang="tr-TR" sz="2800" b="1" dirty="0"/>
              <a:t>Kaydet</a:t>
            </a:r>
            <a:r>
              <a:rPr lang="tr-TR" sz="2800" dirty="0"/>
              <a:t> düğmesine tıklanır. Kaydedilen tahsilat kaydına yönelik otomatik oluşan muhasebe kaydı Muhasebe İşlemleri modülünde </a:t>
            </a:r>
            <a:r>
              <a:rPr lang="tr-TR" sz="2800" dirty="0" err="1"/>
              <a:t>yevmiyeleştirilir</a:t>
            </a:r>
            <a:r>
              <a:rPr lang="tr-TR" sz="2800" dirty="0"/>
              <a:t>.</a:t>
            </a:r>
          </a:p>
          <a:p>
            <a:pPr algn="just"/>
            <a:r>
              <a:rPr lang="tr-TR" sz="2800" dirty="0"/>
              <a:t> </a:t>
            </a:r>
          </a:p>
          <a:p>
            <a:pPr algn="just"/>
            <a:r>
              <a:rPr lang="tr-TR" sz="2800" dirty="0">
                <a:solidFill>
                  <a:srgbClr val="FF0000"/>
                </a:solidFill>
              </a:rPr>
              <a:t>Teminat mektubu tazminine tahsilat gerçekleştiğinde ilgili kayıt </a:t>
            </a:r>
            <a:r>
              <a:rPr lang="tr-TR" sz="2800" b="1" dirty="0">
                <a:solidFill>
                  <a:srgbClr val="FF0000"/>
                </a:solidFill>
              </a:rPr>
              <a:t>Onaylandı</a:t>
            </a:r>
            <a:r>
              <a:rPr lang="tr-TR" sz="2800" dirty="0">
                <a:solidFill>
                  <a:srgbClr val="FF0000"/>
                </a:solidFill>
              </a:rPr>
              <a:t> olarak </a:t>
            </a:r>
            <a:r>
              <a:rPr lang="tr-TR" sz="2800" b="1" dirty="0">
                <a:solidFill>
                  <a:srgbClr val="FF0000"/>
                </a:solidFill>
              </a:rPr>
              <a:t>Tahsilat Kaydı İşlemleri </a:t>
            </a:r>
            <a:r>
              <a:rPr lang="tr-TR" sz="2800" dirty="0">
                <a:solidFill>
                  <a:srgbClr val="FF0000"/>
                </a:solidFill>
              </a:rPr>
              <a:t>menüsünde sorgulanabilir.</a:t>
            </a:r>
          </a:p>
          <a:p>
            <a:pPr algn="just"/>
            <a:endParaRPr lang="tr-TR" sz="2800" dirty="0"/>
          </a:p>
        </p:txBody>
      </p:sp>
    </p:spTree>
    <p:extLst>
      <p:ext uri="{BB962C8B-B14F-4D97-AF65-F5344CB8AC3E}">
        <p14:creationId xmlns:p14="http://schemas.microsoft.com/office/powerpoint/2010/main" val="1856556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a:t>
            </a:r>
            <a:r>
              <a:rPr lang="tr-TR" sz="2400" dirty="0" smtClean="0">
                <a:solidFill>
                  <a:srgbClr val="FFC000"/>
                </a:solidFill>
              </a:rPr>
              <a:t>Mektupları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923330"/>
          </a:xfrm>
          <a:prstGeom prst="rect">
            <a:avLst/>
          </a:prstGeom>
          <a:noFill/>
        </p:spPr>
        <p:txBody>
          <a:bodyPr wrap="square" rtlCol="0">
            <a:spAutoFit/>
          </a:bodyPr>
          <a:lstStyle/>
          <a:p>
            <a:pPr algn="just"/>
            <a:r>
              <a:rPr lang="tr-TR" dirty="0"/>
              <a:t>Teminat Mektubu Teyidi ve Kabulü başlığında kabul edilen tüm teminat mektuplarını görüntülemek için ana menüden </a:t>
            </a:r>
            <a:r>
              <a:rPr lang="tr-TR" b="1" dirty="0"/>
              <a:t>Teminat Mektubu İşlemleri  / Teminat Mektupları</a:t>
            </a:r>
            <a:r>
              <a:rPr lang="tr-TR" dirty="0"/>
              <a:t> seçilir ve </a:t>
            </a:r>
            <a:r>
              <a:rPr lang="tr-TR" b="1" dirty="0"/>
              <a:t>Teminat Mektubu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344218"/>
            <a:ext cx="8607546" cy="3325142"/>
          </a:xfrm>
          <a:prstGeom prst="rect">
            <a:avLst/>
          </a:prstGeom>
        </p:spPr>
      </p:pic>
    </p:spTree>
    <p:extLst>
      <p:ext uri="{BB962C8B-B14F-4D97-AF65-F5344CB8AC3E}">
        <p14:creationId xmlns:p14="http://schemas.microsoft.com/office/powerpoint/2010/main" val="2038761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a:t>
            </a:r>
            <a:r>
              <a:rPr lang="tr-TR" sz="2400" dirty="0" smtClean="0">
                <a:solidFill>
                  <a:srgbClr val="FFC000"/>
                </a:solidFill>
              </a:rPr>
              <a:t>Mektupları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401205"/>
          </a:xfrm>
          <a:prstGeom prst="rect">
            <a:avLst/>
          </a:prstGeom>
          <a:noFill/>
        </p:spPr>
        <p:txBody>
          <a:bodyPr wrap="square" rtlCol="0">
            <a:spAutoFit/>
          </a:bodyPr>
          <a:lstStyle/>
          <a:p>
            <a:pPr algn="just"/>
            <a:r>
              <a:rPr lang="tr-TR" sz="2800" dirty="0"/>
              <a:t>Açılan </a:t>
            </a:r>
            <a:r>
              <a:rPr lang="tr-TR" sz="2800" dirty="0" err="1"/>
              <a:t>Ekran'da</a:t>
            </a:r>
            <a:r>
              <a:rPr lang="tr-TR" sz="2800" dirty="0"/>
              <a:t> yer alan sorgulama alanları kullanılarak istenilen teminat mektubuna ulaşılır veya doğrudan Sorgula düğmesine tıklanarak kabul edilen tüm teminat mektupları görüntülenir. Görüntülenen teminat mektubuna ait alındı belgesini görüntülemek için ilgili teminat mektubu seçilir ve </a:t>
            </a:r>
            <a:r>
              <a:rPr lang="tr-TR" sz="2800" dirty="0" smtClean="0"/>
              <a:t>               </a:t>
            </a:r>
            <a:r>
              <a:rPr lang="tr-TR" sz="2800" dirty="0"/>
              <a:t> düğmesine tıklanır. Sorgulama sonucu teminat mektuplarının teyit belgesini görüntülemek için ilgili teminat mektubu seçilir ve  </a:t>
            </a:r>
            <a:r>
              <a:rPr lang="tr-TR" sz="2800" dirty="0" smtClean="0"/>
              <a:t>                   düğmesine </a:t>
            </a:r>
            <a:r>
              <a:rPr lang="tr-TR" sz="2800" dirty="0"/>
              <a:t>tıklanır. Belgeler PDF formatında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9209" y="4634189"/>
            <a:ext cx="1176927" cy="344467"/>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909" y="5805265"/>
            <a:ext cx="2511539" cy="432048"/>
          </a:xfrm>
          <a:prstGeom prst="rect">
            <a:avLst/>
          </a:prstGeom>
        </p:spPr>
      </p:pic>
    </p:spTree>
    <p:extLst>
      <p:ext uri="{BB962C8B-B14F-4D97-AF65-F5344CB8AC3E}">
        <p14:creationId xmlns:p14="http://schemas.microsoft.com/office/powerpoint/2010/main" val="37486687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a:t>
            </a:r>
            <a:r>
              <a:rPr lang="tr-TR" sz="2400" dirty="0" smtClean="0">
                <a:solidFill>
                  <a:srgbClr val="FFC000"/>
                </a:solidFill>
              </a:rPr>
              <a:t>Mektupları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636912"/>
            <a:ext cx="8607546" cy="3170099"/>
          </a:xfrm>
          <a:prstGeom prst="rect">
            <a:avLst/>
          </a:prstGeom>
          <a:noFill/>
        </p:spPr>
        <p:txBody>
          <a:bodyPr wrap="square" rtlCol="0">
            <a:spAutoFit/>
          </a:bodyPr>
          <a:lstStyle/>
          <a:p>
            <a:pPr algn="just"/>
            <a:r>
              <a:rPr lang="tr-TR" sz="4000" dirty="0"/>
              <a:t>Kabul edilen teminat mektupları iade edilmek istendiğinde ilgili teminat mektubu seçilir </a:t>
            </a:r>
            <a:r>
              <a:rPr lang="tr-TR" sz="4000" dirty="0" smtClean="0"/>
              <a:t>ve </a:t>
            </a:r>
            <a:r>
              <a:rPr lang="tr-TR" sz="4000" b="1" dirty="0" smtClean="0"/>
              <a:t>İade Et</a:t>
            </a:r>
            <a:r>
              <a:rPr lang="tr-TR" sz="4000" dirty="0"/>
              <a:t>  düğmesine tıklanır. </a:t>
            </a:r>
            <a:r>
              <a:rPr lang="tr-TR" sz="4000" b="1" dirty="0"/>
              <a:t>Teminat Mektubu İade Et Ekranı</a:t>
            </a:r>
            <a:r>
              <a:rPr lang="tr-TR" sz="4000" dirty="0"/>
              <a:t> görüntülenir.</a:t>
            </a:r>
          </a:p>
        </p:txBody>
      </p:sp>
    </p:spTree>
    <p:extLst>
      <p:ext uri="{BB962C8B-B14F-4D97-AF65-F5344CB8AC3E}">
        <p14:creationId xmlns:p14="http://schemas.microsoft.com/office/powerpoint/2010/main" val="1140352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a:t>
            </a:r>
            <a:r>
              <a:rPr lang="tr-TR" sz="2400" dirty="0" smtClean="0">
                <a:solidFill>
                  <a:srgbClr val="FFC000"/>
                </a:solidFill>
              </a:rPr>
              <a:t>Mektupları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248472"/>
          </a:xfrm>
          <a:prstGeom prst="rect">
            <a:avLst/>
          </a:prstGeom>
        </p:spPr>
      </p:pic>
    </p:spTree>
    <p:extLst>
      <p:ext uri="{BB962C8B-B14F-4D97-AF65-F5344CB8AC3E}">
        <p14:creationId xmlns:p14="http://schemas.microsoft.com/office/powerpoint/2010/main" val="3936846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Teminat </a:t>
            </a:r>
            <a:r>
              <a:rPr lang="tr-TR" sz="2400" dirty="0" smtClean="0">
                <a:solidFill>
                  <a:srgbClr val="FFC000"/>
                </a:solidFill>
              </a:rPr>
              <a:t>Mektupları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247317"/>
          </a:xfrm>
          <a:prstGeom prst="rect">
            <a:avLst/>
          </a:prstGeom>
          <a:noFill/>
        </p:spPr>
        <p:txBody>
          <a:bodyPr wrap="square" rtlCol="0">
            <a:spAutoFit/>
          </a:bodyPr>
          <a:lstStyle/>
          <a:p>
            <a:pPr algn="just"/>
            <a:r>
              <a:rPr lang="tr-TR" sz="2700" dirty="0" err="1"/>
              <a:t>Ekran'da</a:t>
            </a:r>
            <a:r>
              <a:rPr lang="tr-TR" sz="2700" dirty="0"/>
              <a:t> iade etme gerekçesi İade Açıklaması alanına girilir. Teminat mektubuna kısmi iade yapmak için Kısmı İade Mi alanındaki kutucuk işaretlenir ve  kısmi tutarın girileceği yeni alan görüntülenir. </a:t>
            </a:r>
            <a:r>
              <a:rPr lang="tr-TR" sz="2700" dirty="0" err="1"/>
              <a:t>Ekran'da</a:t>
            </a:r>
            <a:r>
              <a:rPr lang="tr-TR" sz="2700" dirty="0"/>
              <a:t> gerekli alanlar doldurulduktan sonra iade işlemini tamamlamak için  </a:t>
            </a:r>
            <a:r>
              <a:rPr lang="tr-TR" sz="2700" dirty="0" smtClean="0"/>
              <a:t>                         düğmesine </a:t>
            </a:r>
            <a:r>
              <a:rPr lang="tr-TR" sz="2700" dirty="0"/>
              <a:t>tıklanır.</a:t>
            </a:r>
          </a:p>
          <a:p>
            <a:pPr algn="just"/>
            <a:r>
              <a:rPr lang="tr-TR" sz="2700" dirty="0"/>
              <a:t>Teminat mektubunun vade tarihini güncellemek için ilgili teminat mektubu seçilir ve  </a:t>
            </a:r>
            <a:r>
              <a:rPr lang="tr-TR" sz="2700" dirty="0" smtClean="0"/>
              <a:t>                       düğmesine </a:t>
            </a:r>
            <a:r>
              <a:rPr lang="tr-TR" sz="2700" dirty="0"/>
              <a:t>tıklanır.</a:t>
            </a:r>
          </a:p>
          <a:p>
            <a:pPr algn="just"/>
            <a:endParaRPr lang="tr-TR" sz="27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734" y="4653136"/>
            <a:ext cx="1812066" cy="432048"/>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5445224"/>
            <a:ext cx="2016224" cy="432048"/>
          </a:xfrm>
          <a:prstGeom prst="rect">
            <a:avLst/>
          </a:prstGeom>
        </p:spPr>
      </p:pic>
    </p:spTree>
    <p:extLst>
      <p:ext uri="{BB962C8B-B14F-4D97-AF65-F5344CB8AC3E}">
        <p14:creationId xmlns:p14="http://schemas.microsoft.com/office/powerpoint/2010/main" val="3267803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1" y="2492896"/>
            <a:ext cx="8607545" cy="3416320"/>
          </a:xfrm>
          <a:prstGeom prst="rect">
            <a:avLst/>
          </a:prstGeom>
          <a:noFill/>
        </p:spPr>
        <p:txBody>
          <a:bodyPr wrap="square" rtlCol="0">
            <a:spAutoFit/>
          </a:bodyPr>
          <a:lstStyle/>
          <a:p>
            <a:pPr algn="just"/>
            <a:r>
              <a:rPr lang="tr-TR" dirty="0">
                <a:solidFill>
                  <a:srgbClr val="FF0000"/>
                </a:solidFill>
              </a:rPr>
              <a:t>Devlet Muhasebesi Bilişim Sistemi (DMBS) elektronik teminat mektubu işlemleri kapsamında harcama birimleri ve</a:t>
            </a:r>
            <a:r>
              <a:rPr lang="tr-TR" b="1" dirty="0">
                <a:solidFill>
                  <a:srgbClr val="FF0000"/>
                </a:solidFill>
              </a:rPr>
              <a:t> Kredi Kayıt Bürosu (KKB)</a:t>
            </a:r>
            <a:r>
              <a:rPr lang="tr-TR" dirty="0">
                <a:solidFill>
                  <a:srgbClr val="FF0000"/>
                </a:solidFill>
              </a:rPr>
              <a:t> üzerinden bankalarla entegre çalışmaktadır. KKB, banka tarafından harcama birimine iletilen teminat mektubunu SBR (Standart Belge ve Raporlama) servislerini kullanarak </a:t>
            </a:r>
            <a:r>
              <a:rPr lang="tr-TR" dirty="0" err="1">
                <a:solidFill>
                  <a:srgbClr val="FF0000"/>
                </a:solidFill>
              </a:rPr>
              <a:t>DMBS'ye</a:t>
            </a:r>
            <a:r>
              <a:rPr lang="tr-TR" dirty="0">
                <a:solidFill>
                  <a:srgbClr val="FF0000"/>
                </a:solidFill>
              </a:rPr>
              <a:t> iletir. Harcama birimi, DMBS tarafından sunulan servisleri kullanarak kendisine ait teminat mektubuna erişim sağlar ve teminat mektubu üzerinde işlemler yapar.</a:t>
            </a:r>
            <a:r>
              <a:rPr lang="tr-TR" dirty="0"/>
              <a:t> </a:t>
            </a:r>
            <a:r>
              <a:rPr lang="tr-TR" b="1" dirty="0"/>
              <a:t>Özetle, DMBS ile KKB,  bankalar ve harcama birimleri arasında köprü görevi gören, teminat mektubu üzerinde yapılan işlemlerin altyapısını oluşturan ve süreci yönlendiren bir konumda bulunmaktadır. Sistem'de, harcama biriminin kendisine ait teminat mektuplarına erişim sağlaması noktasında yetki kontrolleri yapılmakta ve teminat mektuplarına yönelik gerçekleştirdikleri işlemlerin muhasebe kayıtları oluşturulmaktadır. Sağlanan bu hizmet e-teminat olarak adlandırılmaktadır.</a:t>
            </a:r>
          </a:p>
        </p:txBody>
      </p:sp>
    </p:spTree>
    <p:extLst>
      <p:ext uri="{BB962C8B-B14F-4D97-AF65-F5344CB8AC3E}">
        <p14:creationId xmlns:p14="http://schemas.microsoft.com/office/powerpoint/2010/main" val="1824674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923330"/>
          </a:xfrm>
          <a:prstGeom prst="rect">
            <a:avLst/>
          </a:prstGeom>
          <a:noFill/>
        </p:spPr>
        <p:txBody>
          <a:bodyPr wrap="square" rtlCol="0">
            <a:spAutoFit/>
          </a:bodyPr>
          <a:lstStyle/>
          <a:p>
            <a:pPr algn="just"/>
            <a:r>
              <a:rPr lang="tr-TR" dirty="0"/>
              <a:t>Muhasebe birimi, banka tarafından harcama birimine gönderilen teminat mektubunu sorgulamak için ana menüde yer alan </a:t>
            </a:r>
            <a:r>
              <a:rPr lang="tr-TR" b="1" dirty="0"/>
              <a:t>Teminat Mektubu İşlemleri / Teminat Mektupları</a:t>
            </a:r>
            <a:r>
              <a:rPr lang="tr-TR" dirty="0"/>
              <a:t> menüsünü seçer. </a:t>
            </a:r>
            <a:r>
              <a:rPr lang="tr-TR" b="1" dirty="0"/>
              <a:t>Teminat Mektubu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488234"/>
            <a:ext cx="8607546" cy="3253134"/>
          </a:xfrm>
          <a:prstGeom prst="rect">
            <a:avLst/>
          </a:prstGeom>
        </p:spPr>
      </p:pic>
    </p:spTree>
    <p:extLst>
      <p:ext uri="{BB962C8B-B14F-4D97-AF65-F5344CB8AC3E}">
        <p14:creationId xmlns:p14="http://schemas.microsoft.com/office/powerpoint/2010/main" val="3741958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br>
              <a:rPr lang="tr-TR" sz="2400" dirty="0" smtClean="0">
                <a:solidFill>
                  <a:srgbClr val="FFC000"/>
                </a:solidFill>
              </a:rPr>
            </a:br>
            <a:r>
              <a:rPr lang="tr-TR" sz="2400" dirty="0" smtClean="0">
                <a:solidFill>
                  <a:srgbClr val="FFC000"/>
                </a:solidFill>
              </a:rPr>
              <a:t>e-Tahsilat Sorgulama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07545" cy="4154984"/>
          </a:xfrm>
          <a:prstGeom prst="rect">
            <a:avLst/>
          </a:prstGeom>
          <a:noFill/>
        </p:spPr>
        <p:txBody>
          <a:bodyPr wrap="square" rtlCol="0">
            <a:spAutoFit/>
          </a:bodyPr>
          <a:lstStyle/>
          <a:p>
            <a:pPr algn="just"/>
            <a:r>
              <a:rPr lang="tr-TR" sz="2400" dirty="0"/>
              <a:t>Tahsilatlar banka aracılığıyla </a:t>
            </a:r>
            <a:r>
              <a:rPr lang="tr-TR" sz="2400" dirty="0">
                <a:solidFill>
                  <a:srgbClr val="FF0000"/>
                </a:solidFill>
              </a:rPr>
              <a:t>online</a:t>
            </a:r>
            <a:r>
              <a:rPr lang="tr-TR" sz="2400" dirty="0"/>
              <a:t> olarak yapılabilmektedir ve bu tür banka tahsilatları </a:t>
            </a:r>
            <a:r>
              <a:rPr lang="tr-TR" sz="2400" dirty="0">
                <a:solidFill>
                  <a:srgbClr val="FF0000"/>
                </a:solidFill>
              </a:rPr>
              <a:t>e-tahsilat</a:t>
            </a:r>
            <a:r>
              <a:rPr lang="tr-TR" sz="2400" dirty="0"/>
              <a:t> olarak ifade edilir. Banka online olarak tahsilatı gerçekleştirdiğinde </a:t>
            </a:r>
            <a:r>
              <a:rPr lang="tr-TR" sz="2400" dirty="0">
                <a:solidFill>
                  <a:srgbClr val="FF0000"/>
                </a:solidFill>
              </a:rPr>
              <a:t>Onaylandı</a:t>
            </a:r>
            <a:r>
              <a:rPr lang="tr-TR" sz="2400" dirty="0"/>
              <a:t> durumunda </a:t>
            </a:r>
            <a:r>
              <a:rPr lang="tr-TR" sz="2400" dirty="0" err="1"/>
              <a:t>Ekran'da</a:t>
            </a:r>
            <a:r>
              <a:rPr lang="tr-TR" sz="2400" dirty="0"/>
              <a:t> sorgulanır. Kullanıcı e-tahsilatları sorgulamak için </a:t>
            </a:r>
            <a:r>
              <a:rPr lang="tr-TR" sz="2400" b="1" dirty="0">
                <a:solidFill>
                  <a:srgbClr val="FF0000"/>
                </a:solidFill>
              </a:rPr>
              <a:t>Gelişmiş Ara </a:t>
            </a:r>
            <a:r>
              <a:rPr lang="tr-TR" sz="2400" dirty="0"/>
              <a:t>düğmesine tıklar ve gerekli bilgileri sorgulama alanlarına girerek sorgulama yapabilir. Sorgulanan e-tahsilatlara yönelik </a:t>
            </a:r>
            <a:r>
              <a:rPr lang="tr-TR" sz="2400" b="1" dirty="0">
                <a:solidFill>
                  <a:srgbClr val="FF0000"/>
                </a:solidFill>
              </a:rPr>
              <a:t>güncelleme ve silme haricinde işlem yapılabilir.</a:t>
            </a:r>
          </a:p>
          <a:p>
            <a:pPr algn="just"/>
            <a:r>
              <a:rPr lang="tr-TR" sz="2400" i="1" dirty="0"/>
              <a:t> </a:t>
            </a:r>
            <a:r>
              <a:rPr lang="tr-TR" sz="2400" b="1" i="1" dirty="0"/>
              <a:t>Banka aracılığıyla gerçekleşen e-tahsilata yönelik muhasebe kaydı e</a:t>
            </a:r>
            <a:r>
              <a:rPr lang="tr-TR" sz="2400" b="1" dirty="0"/>
              <a:t>ş </a:t>
            </a:r>
            <a:r>
              <a:rPr lang="tr-TR" sz="2400" b="1" i="1" dirty="0"/>
              <a:t>zamanlı olarak Muhasebe İşlemleri modülündeki Ön Muhasebe İşlemleri menüsüne düşer.</a:t>
            </a:r>
            <a:endParaRPr lang="tr-TR" sz="2400" b="1" dirty="0"/>
          </a:p>
          <a:p>
            <a:pPr algn="just"/>
            <a:endParaRPr lang="tr-TR" sz="2400" dirty="0"/>
          </a:p>
        </p:txBody>
      </p:sp>
    </p:spTree>
    <p:extLst>
      <p:ext uri="{BB962C8B-B14F-4D97-AF65-F5344CB8AC3E}">
        <p14:creationId xmlns:p14="http://schemas.microsoft.com/office/powerpoint/2010/main" val="1424113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893647"/>
          </a:xfrm>
          <a:prstGeom prst="rect">
            <a:avLst/>
          </a:prstGeom>
          <a:noFill/>
        </p:spPr>
        <p:txBody>
          <a:bodyPr wrap="square" rtlCol="0">
            <a:spAutoFit/>
          </a:bodyPr>
          <a:lstStyle/>
          <a:p>
            <a:pPr algn="just"/>
            <a:r>
              <a:rPr lang="tr-TR" sz="2600" dirty="0"/>
              <a:t>Teminat Mektubu Sorgula </a:t>
            </a:r>
            <a:r>
              <a:rPr lang="tr-TR" sz="2600" dirty="0" err="1"/>
              <a:t>Ekranı'nda</a:t>
            </a:r>
            <a:r>
              <a:rPr lang="tr-TR" sz="2600" dirty="0"/>
              <a:t> sorgulama alanlarına ilgili bilgiler girilerek teminat mektupları sorgulanır. Sorgulanan teminat mektuplarının Sonuçlar alanındaki </a:t>
            </a:r>
            <a:r>
              <a:rPr lang="tr-TR" sz="2600" b="1" dirty="0">
                <a:solidFill>
                  <a:srgbClr val="FF0000"/>
                </a:solidFill>
              </a:rPr>
              <a:t>Belge</a:t>
            </a:r>
            <a:r>
              <a:rPr lang="tr-TR" sz="2600" dirty="0"/>
              <a:t> sütunu dolu ise bu teminat mektubu banka tarafından Sistem'e gönderilen </a:t>
            </a:r>
            <a:r>
              <a:rPr lang="tr-TR" sz="2600" b="1" dirty="0"/>
              <a:t>elektronik teminat mektubu </a:t>
            </a:r>
            <a:r>
              <a:rPr lang="tr-TR" sz="2600" dirty="0"/>
              <a:t>olduğu anlaşılır.</a:t>
            </a:r>
          </a:p>
          <a:p>
            <a:pPr algn="just"/>
            <a:r>
              <a:rPr lang="tr-TR" sz="2600" dirty="0"/>
              <a:t> </a:t>
            </a:r>
          </a:p>
          <a:p>
            <a:pPr algn="just"/>
            <a:r>
              <a:rPr lang="tr-TR" sz="2600" dirty="0"/>
              <a:t>Teminat mektupları banka tarafından gönderildiğinde ilk durumu </a:t>
            </a:r>
            <a:r>
              <a:rPr lang="tr-TR" sz="2600" b="1" dirty="0"/>
              <a:t>Kabul Bekliyor</a:t>
            </a:r>
            <a:r>
              <a:rPr lang="tr-TR" sz="2600" dirty="0"/>
              <a:t> olarak görüntülenir. Kabul Bekliyor durumundaki teminat mektuplarına yönelik şu işlemler yapılabilir:</a:t>
            </a:r>
          </a:p>
          <a:p>
            <a:pPr algn="just"/>
            <a:endParaRPr lang="tr-TR" sz="2600" dirty="0"/>
          </a:p>
        </p:txBody>
      </p:sp>
    </p:spTree>
    <p:extLst>
      <p:ext uri="{BB962C8B-B14F-4D97-AF65-F5344CB8AC3E}">
        <p14:creationId xmlns:p14="http://schemas.microsoft.com/office/powerpoint/2010/main" val="2323306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780928"/>
            <a:ext cx="8607546" cy="4247317"/>
          </a:xfrm>
          <a:prstGeom prst="rect">
            <a:avLst/>
          </a:prstGeom>
          <a:noFill/>
        </p:spPr>
        <p:txBody>
          <a:bodyPr wrap="square" rtlCol="0">
            <a:spAutoFit/>
          </a:bodyPr>
          <a:lstStyle/>
          <a:p>
            <a:pPr algn="just"/>
            <a:r>
              <a:rPr lang="tr-TR" b="1" dirty="0">
                <a:solidFill>
                  <a:srgbClr val="FF0000"/>
                </a:solidFill>
              </a:rPr>
              <a:t>1. Kabul Et:</a:t>
            </a:r>
            <a:r>
              <a:rPr lang="tr-TR" dirty="0">
                <a:solidFill>
                  <a:srgbClr val="FF0000"/>
                </a:solidFill>
              </a:rPr>
              <a:t> Banka tarafından gönderilen ve durumu Kabul Bekliyor olan teminat mektubu ilgili harcama birimi tarafından kabul edilir. Harcama birimi bu işlemi kendi kullandığı sistemde (</a:t>
            </a:r>
            <a:r>
              <a:rPr lang="tr-TR" dirty="0" err="1">
                <a:solidFill>
                  <a:srgbClr val="FF0000"/>
                </a:solidFill>
              </a:rPr>
              <a:t>Örn</a:t>
            </a:r>
            <a:r>
              <a:rPr lang="tr-TR" dirty="0">
                <a:solidFill>
                  <a:srgbClr val="FF0000"/>
                </a:solidFill>
              </a:rPr>
              <a:t>. Mali Yönetim Sistemi) gerçekleştirir. Harcama birimi teminat mektubunu kabul ettiğinde </a:t>
            </a:r>
            <a:r>
              <a:rPr lang="tr-TR" dirty="0" err="1">
                <a:solidFill>
                  <a:srgbClr val="FF0000"/>
                </a:solidFill>
              </a:rPr>
              <a:t>DMBS'de</a:t>
            </a:r>
            <a:r>
              <a:rPr lang="tr-TR" dirty="0">
                <a:solidFill>
                  <a:srgbClr val="FF0000"/>
                </a:solidFill>
              </a:rPr>
              <a:t> ilgili teminat mektubun durumu Kabul Edildi olarak güncellenir ve otomatik muhasebe kaydı oluşur.</a:t>
            </a:r>
          </a:p>
          <a:p>
            <a:pPr algn="just"/>
            <a:r>
              <a:rPr lang="tr-TR" dirty="0"/>
              <a:t> </a:t>
            </a:r>
          </a:p>
          <a:p>
            <a:pPr algn="just"/>
            <a:r>
              <a:rPr lang="tr-TR" b="1" dirty="0"/>
              <a:t>2. Reddet:</a:t>
            </a:r>
            <a:r>
              <a:rPr lang="tr-TR" dirty="0"/>
              <a:t> Banka tarafından gönderilen ve durumu Kabul Bekliyor olan teminat mektubu ilgili harcama birimi tarafından reddedilebilmektedir. Harcama birimi bu işlemi kendi kullandığı sistemde gerçekleştirir. Harcama birimi teminat mektubunu reddettiğinde </a:t>
            </a:r>
            <a:r>
              <a:rPr lang="tr-TR" dirty="0" err="1"/>
              <a:t>DMBS'de</a:t>
            </a:r>
            <a:r>
              <a:rPr lang="tr-TR" dirty="0"/>
              <a:t> ilgili teminat mektubun durumu Reddedildi olarak güncellenir.</a:t>
            </a:r>
          </a:p>
          <a:p>
            <a:pPr algn="just"/>
            <a:r>
              <a:rPr lang="tr-TR" dirty="0"/>
              <a:t> </a:t>
            </a:r>
          </a:p>
          <a:p>
            <a:pPr algn="just"/>
            <a:r>
              <a:rPr lang="tr-TR" b="1" dirty="0">
                <a:solidFill>
                  <a:srgbClr val="00B050"/>
                </a:solidFill>
              </a:rPr>
              <a:t>3. Geri Çekildi:</a:t>
            </a:r>
            <a:r>
              <a:rPr lang="tr-TR" dirty="0">
                <a:solidFill>
                  <a:srgbClr val="00B050"/>
                </a:solidFill>
              </a:rPr>
              <a:t> Banka gönderdiği teminat mektuplarını geri çekebilmektedir. Geri çekilen teminat mektuplarının durum bilgisi </a:t>
            </a:r>
            <a:r>
              <a:rPr lang="tr-TR" dirty="0" err="1">
                <a:solidFill>
                  <a:srgbClr val="00B050"/>
                </a:solidFill>
              </a:rPr>
              <a:t>DMBS'de</a:t>
            </a:r>
            <a:r>
              <a:rPr lang="tr-TR" dirty="0">
                <a:solidFill>
                  <a:srgbClr val="00B050"/>
                </a:solidFill>
              </a:rPr>
              <a:t> Geri Çekildi olarak güncellenmektedir.</a:t>
            </a:r>
          </a:p>
          <a:p>
            <a:pPr algn="just"/>
            <a:endParaRPr lang="tr-TR" dirty="0"/>
          </a:p>
        </p:txBody>
      </p:sp>
    </p:spTree>
    <p:extLst>
      <p:ext uri="{BB962C8B-B14F-4D97-AF65-F5344CB8AC3E}">
        <p14:creationId xmlns:p14="http://schemas.microsoft.com/office/powerpoint/2010/main" val="21052323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1200329"/>
          </a:xfrm>
          <a:prstGeom prst="rect">
            <a:avLst/>
          </a:prstGeom>
          <a:noFill/>
        </p:spPr>
        <p:txBody>
          <a:bodyPr wrap="square" rtlCol="0">
            <a:spAutoFit/>
          </a:bodyPr>
          <a:lstStyle/>
          <a:p>
            <a:pPr algn="just"/>
            <a:r>
              <a:rPr lang="tr-TR" sz="2400" dirty="0"/>
              <a:t>Teminat Mektubu Sorgula </a:t>
            </a:r>
            <a:r>
              <a:rPr lang="tr-TR" sz="2400" dirty="0" err="1"/>
              <a:t>Ekranı'nda</a:t>
            </a:r>
            <a:r>
              <a:rPr lang="tr-TR" sz="2400" dirty="0"/>
              <a:t> sorgulanan teminat mektubunun No bağlantısına tıklanır ve </a:t>
            </a:r>
            <a:r>
              <a:rPr lang="tr-TR" sz="2400" b="1" dirty="0"/>
              <a:t>Teminat Mektubu Görüntüle Ekranı</a:t>
            </a:r>
            <a:r>
              <a:rPr lang="tr-TR" sz="24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7" y="3770417"/>
            <a:ext cx="8497730" cy="2970951"/>
          </a:xfrm>
          <a:prstGeom prst="rect">
            <a:avLst/>
          </a:prstGeom>
        </p:spPr>
      </p:pic>
    </p:spTree>
    <p:extLst>
      <p:ext uri="{BB962C8B-B14F-4D97-AF65-F5344CB8AC3E}">
        <p14:creationId xmlns:p14="http://schemas.microsoft.com/office/powerpoint/2010/main" val="3710289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78767" cy="1477328"/>
          </a:xfrm>
          <a:prstGeom prst="rect">
            <a:avLst/>
          </a:prstGeom>
          <a:noFill/>
        </p:spPr>
        <p:txBody>
          <a:bodyPr wrap="square" rtlCol="0">
            <a:spAutoFit/>
          </a:bodyPr>
          <a:lstStyle/>
          <a:p>
            <a:pPr algn="just"/>
            <a:r>
              <a:rPr lang="tr-TR" dirty="0"/>
              <a:t>Teminat mektuplarına yönelik kabul etme, reddetme, geri çekme, iade etme ve tazmin oluşturma işlemleri entegre olunan banka ve harcama birimlerinin sisteminde gerçekleşmektedir. Bu işlemler sonucu otomatik oluşan muhasebe kayıtları Muhasebe İşlemleri modülünde </a:t>
            </a:r>
            <a:r>
              <a:rPr lang="tr-TR" dirty="0" err="1"/>
              <a:t>yevmiyeleştirilir</a:t>
            </a:r>
            <a:r>
              <a:rPr lang="tr-TR" dirty="0"/>
              <a:t>. Ayrıca otomatik oluşan muhasebe kayıtlarının bilgisine teminat mektubu kaydının detayından ulaşılabilmektedir.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2" y="3970224"/>
            <a:ext cx="8607544" cy="2771144"/>
          </a:xfrm>
          <a:prstGeom prst="rect">
            <a:avLst/>
          </a:prstGeom>
        </p:spPr>
      </p:pic>
    </p:spTree>
    <p:extLst>
      <p:ext uri="{BB962C8B-B14F-4D97-AF65-F5344CB8AC3E}">
        <p14:creationId xmlns:p14="http://schemas.microsoft.com/office/powerpoint/2010/main" val="15948113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E-Teminat Mektubu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348880"/>
            <a:ext cx="8607546" cy="4801314"/>
          </a:xfrm>
          <a:prstGeom prst="rect">
            <a:avLst/>
          </a:prstGeom>
          <a:noFill/>
        </p:spPr>
        <p:txBody>
          <a:bodyPr wrap="square" rtlCol="0">
            <a:spAutoFit/>
          </a:bodyPr>
          <a:lstStyle/>
          <a:p>
            <a:pPr algn="just"/>
            <a:r>
              <a:rPr lang="tr-TR" dirty="0" err="1"/>
              <a:t>Ekran'da</a:t>
            </a:r>
            <a:r>
              <a:rPr lang="tr-TR" dirty="0"/>
              <a:t> </a:t>
            </a:r>
            <a:r>
              <a:rPr lang="tr-TR" b="1" dirty="0"/>
              <a:t>Muhasebe Kayıtları</a:t>
            </a:r>
            <a:r>
              <a:rPr lang="tr-TR" dirty="0"/>
              <a:t> alanında oluşan muhasebe kayıtları listelenmektedir.</a:t>
            </a:r>
          </a:p>
          <a:p>
            <a:pPr algn="just"/>
            <a:r>
              <a:rPr lang="tr-TR" dirty="0"/>
              <a:t> </a:t>
            </a:r>
          </a:p>
          <a:p>
            <a:pPr algn="just"/>
            <a:r>
              <a:rPr lang="tr-TR" dirty="0"/>
              <a:t>Harcama birimi tarafından kabul edilen bir başka ifadeyle Kabul Edildi durumundaki teminat mektuplarına yönelik şu işlemler gerçekleşir:</a:t>
            </a:r>
          </a:p>
          <a:p>
            <a:pPr algn="just"/>
            <a:r>
              <a:rPr lang="tr-TR" dirty="0"/>
              <a:t> </a:t>
            </a:r>
          </a:p>
          <a:p>
            <a:pPr algn="just"/>
            <a:r>
              <a:rPr lang="tr-TR" b="1" dirty="0">
                <a:solidFill>
                  <a:srgbClr val="FF0000"/>
                </a:solidFill>
              </a:rPr>
              <a:t>1. İade Edildi</a:t>
            </a:r>
            <a:r>
              <a:rPr lang="tr-TR" dirty="0">
                <a:solidFill>
                  <a:srgbClr val="FF0000"/>
                </a:solidFill>
              </a:rPr>
              <a:t>: Harcama birimi teminat mektubunu kabul ettikten sonra gerekli durumda tamamını ya da belli bir kısmını iade edebilmektedir. Harcama birimi iade işlemini gerçekleştirdiğinde banka bu işlemi kendi sisteminde onaylar. Banka iade işlemini onayladığında otomatik muhasebe kaydı oluşur ve oluşan bu muhasebe kaydı Muhasebe İşlemleri modülünde </a:t>
            </a:r>
            <a:r>
              <a:rPr lang="tr-TR" dirty="0" err="1">
                <a:solidFill>
                  <a:srgbClr val="FF0000"/>
                </a:solidFill>
              </a:rPr>
              <a:t>yevmiyeleştirilir</a:t>
            </a:r>
            <a:r>
              <a:rPr lang="tr-TR" dirty="0">
                <a:solidFill>
                  <a:srgbClr val="FF0000"/>
                </a:solidFill>
              </a:rPr>
              <a:t>.</a:t>
            </a:r>
          </a:p>
          <a:p>
            <a:pPr algn="just"/>
            <a:r>
              <a:rPr lang="tr-TR" dirty="0"/>
              <a:t> </a:t>
            </a:r>
          </a:p>
          <a:p>
            <a:pPr algn="just"/>
            <a:r>
              <a:rPr lang="tr-TR" b="1" dirty="0">
                <a:solidFill>
                  <a:srgbClr val="00B050"/>
                </a:solidFill>
              </a:rPr>
              <a:t>2. Tazmin:</a:t>
            </a:r>
            <a:r>
              <a:rPr lang="tr-TR" dirty="0">
                <a:solidFill>
                  <a:srgbClr val="00B050"/>
                </a:solidFill>
              </a:rPr>
              <a:t> Teminat mektuplarına, şartnamelere uyulmaması veya gerekli durumlarda tazmin işlemi yapılmaktadır. Tazmin işlemi ilgili harcama birimi tarafından gerçekleşir. Banka, harcama biriminin gerçekleştirdiği tazmini onayladığında ilgili teminat mektuplarına ulaşmak için ana menüde yer alan </a:t>
            </a:r>
            <a:r>
              <a:rPr lang="tr-TR" b="1" dirty="0">
                <a:solidFill>
                  <a:srgbClr val="00B050"/>
                </a:solidFill>
              </a:rPr>
              <a:t>Teminat Mektubu İşlemleri / Teminat Mektubu Tazmini </a:t>
            </a:r>
            <a:r>
              <a:rPr lang="tr-TR" dirty="0">
                <a:solidFill>
                  <a:srgbClr val="00B050"/>
                </a:solidFill>
              </a:rPr>
              <a:t>seçilir.</a:t>
            </a:r>
          </a:p>
          <a:p>
            <a:pPr algn="just"/>
            <a:endParaRPr lang="tr-TR" dirty="0"/>
          </a:p>
        </p:txBody>
      </p:sp>
    </p:spTree>
    <p:extLst>
      <p:ext uri="{BB962C8B-B14F-4D97-AF65-F5344CB8AC3E}">
        <p14:creationId xmlns:p14="http://schemas.microsoft.com/office/powerpoint/2010/main" val="7878919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Mutemet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80928"/>
            <a:ext cx="8607546" cy="3816429"/>
          </a:xfrm>
          <a:prstGeom prst="rect">
            <a:avLst/>
          </a:prstGeom>
          <a:noFill/>
        </p:spPr>
        <p:txBody>
          <a:bodyPr wrap="square" rtlCol="0">
            <a:spAutoFit/>
          </a:bodyPr>
          <a:lstStyle/>
          <a:p>
            <a:pPr algn="just"/>
            <a:r>
              <a:rPr lang="tr-TR" sz="2000" dirty="0"/>
              <a:t>Muhasebe birimi haricinde </a:t>
            </a:r>
            <a:r>
              <a:rPr lang="tr-TR" sz="2400" b="1" dirty="0"/>
              <a:t>genel bütçeli kamu idarelerine </a:t>
            </a:r>
            <a:r>
              <a:rPr lang="tr-TR" sz="2000" dirty="0"/>
              <a:t>mutemetler tahsilat işlemi yapmaktadır. Mutemet yaptığı tahsilatları hesabından ilgili muhasebe birimine gönderdiğinde ilgili muhasebe kullanıcısı cari hesabı kapatır.</a:t>
            </a:r>
          </a:p>
          <a:p>
            <a:pPr algn="just"/>
            <a:r>
              <a:rPr lang="tr-TR" sz="2000" dirty="0"/>
              <a:t> </a:t>
            </a:r>
          </a:p>
          <a:p>
            <a:pPr algn="just"/>
            <a:r>
              <a:rPr lang="tr-TR" sz="2000" dirty="0"/>
              <a:t>Mutemet işlemleri Mutemet Tahsilat İşlemleri menüsü altındaki Mutemet Tahsilatı Yap ve Cari Hesap Kapatma </a:t>
            </a:r>
            <a:r>
              <a:rPr lang="tr-TR" sz="2000" dirty="0" err="1"/>
              <a:t>İşlemi'nden</a:t>
            </a:r>
            <a:r>
              <a:rPr lang="tr-TR" sz="2000" dirty="0"/>
              <a:t> gerçekleşmektedir. Bu işlemler devam eden başlıklarda anlatılmıştır.</a:t>
            </a:r>
          </a:p>
          <a:p>
            <a:pPr algn="just"/>
            <a:r>
              <a:rPr lang="tr-TR" sz="2000" dirty="0"/>
              <a:t> </a:t>
            </a:r>
            <a:endParaRPr lang="tr-TR" sz="2000" dirty="0">
              <a:solidFill>
                <a:srgbClr val="FF0000"/>
              </a:solidFill>
            </a:endParaRPr>
          </a:p>
          <a:p>
            <a:pPr algn="just"/>
            <a:r>
              <a:rPr lang="tr-TR" sz="2000" dirty="0">
                <a:solidFill>
                  <a:srgbClr val="FF0000"/>
                </a:solidFill>
              </a:rPr>
              <a:t>•</a:t>
            </a:r>
            <a:r>
              <a:rPr lang="tr-TR" sz="2000" dirty="0">
                <a:solidFill>
                  <a:srgbClr val="FF0000"/>
                </a:solidFill>
                <a:hlinkClick r:id="rId5"/>
              </a:rPr>
              <a:t>Mutemet Tahsilatı Yap</a:t>
            </a:r>
            <a:endParaRPr lang="tr-TR" sz="2000" dirty="0">
              <a:solidFill>
                <a:srgbClr val="FF0000"/>
              </a:solidFill>
            </a:endParaRPr>
          </a:p>
          <a:p>
            <a:pPr algn="just"/>
            <a:r>
              <a:rPr lang="tr-TR" sz="2000" dirty="0">
                <a:solidFill>
                  <a:srgbClr val="FF0000"/>
                </a:solidFill>
              </a:rPr>
              <a:t>•</a:t>
            </a:r>
            <a:r>
              <a:rPr lang="tr-TR" sz="2000" dirty="0">
                <a:solidFill>
                  <a:srgbClr val="FF0000"/>
                </a:solidFill>
                <a:hlinkClick r:id="rId6"/>
              </a:rPr>
              <a:t>Cari Hesap Kapatma İşlemi</a:t>
            </a:r>
            <a:endParaRPr lang="tr-TR" sz="2000" dirty="0">
              <a:solidFill>
                <a:srgbClr val="FF0000"/>
              </a:solidFill>
            </a:endParaRPr>
          </a:p>
          <a:p>
            <a:pPr algn="just"/>
            <a:endParaRPr lang="tr-TR" dirty="0"/>
          </a:p>
        </p:txBody>
      </p:sp>
    </p:spTree>
    <p:extLst>
      <p:ext uri="{BB962C8B-B14F-4D97-AF65-F5344CB8AC3E}">
        <p14:creationId xmlns:p14="http://schemas.microsoft.com/office/powerpoint/2010/main" val="12137309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Mutemet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41762" y="2492896"/>
            <a:ext cx="8651503" cy="923330"/>
          </a:xfrm>
          <a:prstGeom prst="rect">
            <a:avLst/>
          </a:prstGeom>
          <a:noFill/>
        </p:spPr>
        <p:txBody>
          <a:bodyPr wrap="square" rtlCol="0">
            <a:spAutoFit/>
          </a:bodyPr>
          <a:lstStyle/>
          <a:p>
            <a:pPr algn="just"/>
            <a:r>
              <a:rPr lang="tr-TR" dirty="0"/>
              <a:t>Mutemet tahsilatına yönelik işlem yapmak için ana menüde yer alan </a:t>
            </a:r>
            <a:r>
              <a:rPr lang="tr-TR" b="1" dirty="0"/>
              <a:t>Mutemet Tahsilat İşlemleri / Mutemet Tahsilatı Yap</a:t>
            </a:r>
            <a:r>
              <a:rPr lang="tr-TR" dirty="0"/>
              <a:t> seçilir ve </a:t>
            </a:r>
            <a:r>
              <a:rPr lang="tr-TR" b="1" dirty="0"/>
              <a:t>Mutemet Tahsilatı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416226"/>
            <a:ext cx="8607545" cy="3181126"/>
          </a:xfrm>
          <a:prstGeom prst="rect">
            <a:avLst/>
          </a:prstGeom>
        </p:spPr>
      </p:pic>
    </p:spTree>
    <p:extLst>
      <p:ext uri="{BB962C8B-B14F-4D97-AF65-F5344CB8AC3E}">
        <p14:creationId xmlns:p14="http://schemas.microsoft.com/office/powerpoint/2010/main" val="6222959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Mutemet Tahsilat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539430"/>
          </a:xfrm>
          <a:prstGeom prst="rect">
            <a:avLst/>
          </a:prstGeom>
          <a:noFill/>
        </p:spPr>
        <p:txBody>
          <a:bodyPr wrap="square" rtlCol="0">
            <a:spAutoFit/>
          </a:bodyPr>
          <a:lstStyle/>
          <a:p>
            <a:pPr algn="just"/>
            <a:r>
              <a:rPr lang="tr-TR" sz="2800" dirty="0"/>
              <a:t>Mutemet tarafından eklenen tahsilatlara ulaşmak için sorgulama alanları kullanılır veya doğrudan Sorgula düğmesine tıklanır. Sorgulanan mutemet tahsilatların Sistem tarafından verilen kayıt numarası, alındı numarası, borçlu bilgisi ve durum bilgisi gibi genel bilgileri Sonuçlar tablosunda görüntülenir. Daha detaylı bilgilerine ulaşmak için Tahsilat Kaydı No sütunundaki bağlantıya tıklanır.</a:t>
            </a:r>
          </a:p>
        </p:txBody>
      </p:sp>
    </p:spTree>
    <p:extLst>
      <p:ext uri="{BB962C8B-B14F-4D97-AF65-F5344CB8AC3E}">
        <p14:creationId xmlns:p14="http://schemas.microsoft.com/office/powerpoint/2010/main" val="1590865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Mutemet Tahsilatı Ekle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323893"/>
            <a:ext cx="8607546" cy="3417475"/>
          </a:xfrm>
          <a:prstGeom prst="rect">
            <a:avLst/>
          </a:prstGeom>
        </p:spPr>
      </p:pic>
      <p:sp>
        <p:nvSpPr>
          <p:cNvPr id="7" name="Metin kutusu 6"/>
          <p:cNvSpPr txBox="1"/>
          <p:nvPr/>
        </p:nvSpPr>
        <p:spPr>
          <a:xfrm>
            <a:off x="285720" y="2492896"/>
            <a:ext cx="8607546" cy="830997"/>
          </a:xfrm>
          <a:prstGeom prst="rect">
            <a:avLst/>
          </a:prstGeom>
          <a:noFill/>
        </p:spPr>
        <p:txBody>
          <a:bodyPr wrap="square" rtlCol="0">
            <a:spAutoFit/>
          </a:bodyPr>
          <a:lstStyle/>
          <a:p>
            <a:pPr algn="just"/>
            <a:r>
              <a:rPr lang="tr-TR" sz="2400" dirty="0"/>
              <a:t>Yeni bir mutemet tahsilatı eklemek için Ekle düğmesine tıklanır ve </a:t>
            </a:r>
            <a:r>
              <a:rPr lang="tr-TR" sz="2400" b="1" dirty="0"/>
              <a:t>Mutemet Tahsilat Kaydı Ekle Ekranı</a:t>
            </a:r>
            <a:r>
              <a:rPr lang="tr-TR" sz="2400" dirty="0"/>
              <a:t> görüntülenir.</a:t>
            </a:r>
          </a:p>
        </p:txBody>
      </p:sp>
    </p:spTree>
    <p:extLst>
      <p:ext uri="{BB962C8B-B14F-4D97-AF65-F5344CB8AC3E}">
        <p14:creationId xmlns:p14="http://schemas.microsoft.com/office/powerpoint/2010/main" val="228419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Mutemet Tahsilatı Ekle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07545" cy="3693319"/>
          </a:xfrm>
          <a:prstGeom prst="rect">
            <a:avLst/>
          </a:prstGeom>
          <a:noFill/>
        </p:spPr>
        <p:txBody>
          <a:bodyPr wrap="square" rtlCol="0">
            <a:spAutoFit/>
          </a:bodyPr>
          <a:lstStyle/>
          <a:p>
            <a:pPr algn="just"/>
            <a:r>
              <a:rPr lang="tr-TR" dirty="0"/>
              <a:t>Mutemet Tahsilat Kaydı Ekle </a:t>
            </a:r>
            <a:r>
              <a:rPr lang="tr-TR" dirty="0" err="1"/>
              <a:t>Ekranı'nda</a:t>
            </a:r>
            <a:r>
              <a:rPr lang="tr-TR" dirty="0"/>
              <a:t> kamu idaresi ve tahsilat kaydıyla ilişkili defter bilgisinin yer aldığı alanlar oturum bilgisine göre hazır gelmektedir. Tahsilat yöntemi Mutemet Kasa ve para birimi Türk Lirası olarak seçili gelir. Mutemet tahsilat kaydının yapıldığı işlemin tarih bilgisi Tahsilat Tarihi alanında yer alır. Tahsilata yönelik açıklama bilgisi Açıklama alanına girilir ve tahsilatın kişi veya kurum olarak kimin adına yapıldığı Borçlu Bilgileri alanında doldurulur. Mutemet tahsilatının tür bilgisi Tahsilat Kalemleri alanında seçilir ve tutar bilgisi girilir. </a:t>
            </a:r>
            <a:r>
              <a:rPr lang="tr-TR" dirty="0" err="1"/>
              <a:t>Ekran'da</a:t>
            </a:r>
            <a:r>
              <a:rPr lang="tr-TR" dirty="0"/>
              <a:t> tüm alanlar doldurulur ve </a:t>
            </a:r>
            <a:r>
              <a:rPr lang="tr-TR" b="1" dirty="0"/>
              <a:t>Kaydet</a:t>
            </a:r>
            <a:r>
              <a:rPr lang="tr-TR" dirty="0"/>
              <a:t> düğmesine tıklanır.</a:t>
            </a:r>
          </a:p>
          <a:p>
            <a:pPr algn="just"/>
            <a:r>
              <a:rPr lang="tr-TR" i="1" dirty="0"/>
              <a:t> Eklenen mutemet tahsilat kaydı </a:t>
            </a:r>
            <a:r>
              <a:rPr lang="tr-TR" b="1" i="1" dirty="0"/>
              <a:t>Oluşturuldu</a:t>
            </a:r>
            <a:r>
              <a:rPr lang="tr-TR" i="1" dirty="0"/>
              <a:t> durumundadır. </a:t>
            </a:r>
            <a:r>
              <a:rPr lang="tr-TR" b="1" i="1" dirty="0">
                <a:solidFill>
                  <a:srgbClr val="FF0000"/>
                </a:solidFill>
              </a:rPr>
              <a:t>Onaylama işlemi yapılmadan Muhasebe </a:t>
            </a:r>
            <a:r>
              <a:rPr lang="tr-TR" b="1" i="1" dirty="0" err="1">
                <a:solidFill>
                  <a:srgbClr val="FF0000"/>
                </a:solidFill>
              </a:rPr>
              <a:t>İşlemleri'ne</a:t>
            </a:r>
            <a:r>
              <a:rPr lang="tr-TR" b="1" i="1" dirty="0">
                <a:solidFill>
                  <a:srgbClr val="FF0000"/>
                </a:solidFill>
              </a:rPr>
              <a:t> muhasebe kaydı atılmaz.</a:t>
            </a:r>
            <a:endParaRPr lang="tr-TR" b="1" dirty="0">
              <a:solidFill>
                <a:srgbClr val="FF0000"/>
              </a:solidFill>
            </a:endParaRPr>
          </a:p>
          <a:p>
            <a:pPr algn="just"/>
            <a:r>
              <a:rPr lang="tr-TR" dirty="0"/>
              <a:t> </a:t>
            </a:r>
          </a:p>
          <a:p>
            <a:pPr algn="just"/>
            <a:r>
              <a:rPr lang="tr-TR" b="1" dirty="0"/>
              <a:t>Eklenen mutemet tahsilatı Mutemet Tahsilatı Sorgula </a:t>
            </a:r>
            <a:r>
              <a:rPr lang="tr-TR" b="1" dirty="0" err="1"/>
              <a:t>Ekranı'nda</a:t>
            </a:r>
            <a:r>
              <a:rPr lang="tr-TR" b="1" dirty="0"/>
              <a:t> sorgulanır.</a:t>
            </a:r>
          </a:p>
          <a:p>
            <a:pPr algn="just"/>
            <a:endParaRPr lang="tr-TR" dirty="0"/>
          </a:p>
        </p:txBody>
      </p:sp>
    </p:spTree>
    <p:extLst>
      <p:ext uri="{BB962C8B-B14F-4D97-AF65-F5344CB8AC3E}">
        <p14:creationId xmlns:p14="http://schemas.microsoft.com/office/powerpoint/2010/main" val="212408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br>
              <a:rPr lang="tr-TR" sz="2400" dirty="0" smtClean="0">
                <a:solidFill>
                  <a:srgbClr val="FFC000"/>
                </a:solidFill>
              </a:rPr>
            </a:b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564904"/>
            <a:ext cx="8713754" cy="4032448"/>
          </a:xfrm>
          <a:prstGeom prst="rect">
            <a:avLst/>
          </a:prstGeom>
        </p:spPr>
      </p:pic>
      <p:sp>
        <p:nvSpPr>
          <p:cNvPr id="7" name="Metin kutusu 6"/>
          <p:cNvSpPr txBox="1"/>
          <p:nvPr/>
        </p:nvSpPr>
        <p:spPr>
          <a:xfrm>
            <a:off x="467544" y="2028746"/>
            <a:ext cx="1710725" cy="369332"/>
          </a:xfrm>
          <a:prstGeom prst="rect">
            <a:avLst/>
          </a:prstGeom>
          <a:noFill/>
        </p:spPr>
        <p:txBody>
          <a:bodyPr wrap="none" rtlCol="0">
            <a:spAutoFit/>
          </a:bodyPr>
          <a:lstStyle/>
          <a:p>
            <a:r>
              <a:rPr lang="tr-TR" b="1" dirty="0" smtClean="0">
                <a:solidFill>
                  <a:srgbClr val="FF0000"/>
                </a:solidFill>
              </a:rPr>
              <a:t>Gelişmiş Arama</a:t>
            </a:r>
            <a:endParaRPr lang="tr-TR" b="1" dirty="0">
              <a:solidFill>
                <a:srgbClr val="FF0000"/>
              </a:solidFill>
            </a:endParaRPr>
          </a:p>
        </p:txBody>
      </p:sp>
    </p:spTree>
    <p:extLst>
      <p:ext uri="{BB962C8B-B14F-4D97-AF65-F5344CB8AC3E}">
        <p14:creationId xmlns:p14="http://schemas.microsoft.com/office/powerpoint/2010/main" val="4032395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Onaylama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6" cy="3693319"/>
          </a:xfrm>
          <a:prstGeom prst="rect">
            <a:avLst/>
          </a:prstGeom>
          <a:noFill/>
        </p:spPr>
        <p:txBody>
          <a:bodyPr wrap="square" rtlCol="0">
            <a:spAutoFit/>
          </a:bodyPr>
          <a:lstStyle/>
          <a:p>
            <a:pPr algn="just"/>
            <a:r>
              <a:rPr lang="tr-TR" dirty="0"/>
              <a:t>Mutemet tahsilatını onaylamak için Mutemet Tahsilatı Sorgula </a:t>
            </a:r>
            <a:r>
              <a:rPr lang="tr-TR" dirty="0" err="1"/>
              <a:t>Ekranı'nda</a:t>
            </a:r>
            <a:r>
              <a:rPr lang="tr-TR" dirty="0"/>
              <a:t> Oluşturuldu durumundaki mutemet tahsilatı seçilir ve Onayla düğmesine tıklanır. Mutemet tarafından onaylama işlemi yapıldıktan sonra;</a:t>
            </a:r>
          </a:p>
          <a:p>
            <a:pPr algn="just"/>
            <a:r>
              <a:rPr lang="tr-TR" dirty="0"/>
              <a:t>•Sistem tarafından Muhasebe İşlemleri / Ön Muhasebe </a:t>
            </a:r>
            <a:r>
              <a:rPr lang="tr-TR" dirty="0" err="1"/>
              <a:t>İşlemleri'ne</a:t>
            </a:r>
            <a:r>
              <a:rPr lang="tr-TR" dirty="0"/>
              <a:t> </a:t>
            </a:r>
            <a:r>
              <a:rPr lang="tr-TR" dirty="0" err="1"/>
              <a:t>yevmiyeleşmek</a:t>
            </a:r>
            <a:r>
              <a:rPr lang="tr-TR" dirty="0"/>
              <a:t> üzere muhasebe kaydı iletilir.  </a:t>
            </a:r>
          </a:p>
          <a:p>
            <a:pPr algn="just"/>
            <a:r>
              <a:rPr lang="tr-TR" dirty="0"/>
              <a:t>•Mutemet tahsilatı onayladığında bu kayıt tahsilat kaydı olur ve yetkili muhasebe kullanıcısı ilgili kayda Tahsilat Kaydı İşlemleri menüsünde Onaylandı olarak ulaşır.</a:t>
            </a:r>
          </a:p>
          <a:p>
            <a:pPr algn="just"/>
            <a:r>
              <a:rPr lang="tr-TR" dirty="0"/>
              <a:t>•Onaylanan mutemet tahsilatının türü emanet niteliğinde ise Emanet İşlemleri / Emanet </a:t>
            </a:r>
            <a:r>
              <a:rPr lang="tr-TR" dirty="0" err="1"/>
              <a:t>İşlemleri'ne</a:t>
            </a:r>
            <a:r>
              <a:rPr lang="tr-TR" dirty="0"/>
              <a:t> ilgili emanet kaydı otomatik düşer.</a:t>
            </a:r>
          </a:p>
          <a:p>
            <a:pPr algn="just"/>
            <a:r>
              <a:rPr lang="tr-TR" dirty="0"/>
              <a:t>•Alındı belgesi PDF olarak alınır.</a:t>
            </a:r>
          </a:p>
          <a:p>
            <a:pPr algn="just"/>
            <a:r>
              <a:rPr lang="tr-TR" dirty="0"/>
              <a:t>•Mutemet tahsilatı onaylandığında Cari Hesap Kapatma </a:t>
            </a:r>
            <a:r>
              <a:rPr lang="tr-TR" dirty="0" err="1"/>
              <a:t>İşlemleri'ne</a:t>
            </a:r>
            <a:r>
              <a:rPr lang="tr-TR" dirty="0"/>
              <a:t> kayıt düşer.</a:t>
            </a:r>
          </a:p>
          <a:p>
            <a:pPr algn="just"/>
            <a:r>
              <a:rPr lang="tr-TR" dirty="0"/>
              <a:t> </a:t>
            </a:r>
          </a:p>
          <a:p>
            <a:pPr algn="just"/>
            <a:r>
              <a:rPr lang="tr-TR" i="1" dirty="0"/>
              <a:t> </a:t>
            </a:r>
            <a:endParaRPr lang="tr-TR" dirty="0"/>
          </a:p>
        </p:txBody>
      </p:sp>
    </p:spTree>
    <p:extLst>
      <p:ext uri="{BB962C8B-B14F-4D97-AF65-F5344CB8AC3E}">
        <p14:creationId xmlns:p14="http://schemas.microsoft.com/office/powerpoint/2010/main" val="3058308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Onaylama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708920"/>
            <a:ext cx="8607546" cy="3108543"/>
          </a:xfrm>
          <a:prstGeom prst="rect">
            <a:avLst/>
          </a:prstGeom>
          <a:noFill/>
        </p:spPr>
        <p:txBody>
          <a:bodyPr wrap="square" rtlCol="0">
            <a:spAutoFit/>
          </a:bodyPr>
          <a:lstStyle/>
          <a:p>
            <a:pPr algn="just"/>
            <a:r>
              <a:rPr lang="tr-TR" sz="2800" i="1" dirty="0" smtClean="0">
                <a:solidFill>
                  <a:srgbClr val="FF0000"/>
                </a:solidFill>
              </a:rPr>
              <a:t>Mutemet tahsilatlarını </a:t>
            </a:r>
            <a:r>
              <a:rPr lang="tr-TR" sz="2800" i="1" dirty="0">
                <a:solidFill>
                  <a:srgbClr val="FF0000"/>
                </a:solidFill>
              </a:rPr>
              <a:t>muhasebe birimine gönderdiğinde gerçekleşecek hesap kapatma işlemi Cari Hesap Kapatma İşlemleri başlığında detaylı anlatılmaktadır.</a:t>
            </a:r>
            <a:endParaRPr lang="tr-TR" sz="2800" dirty="0">
              <a:solidFill>
                <a:srgbClr val="FF0000"/>
              </a:solidFill>
            </a:endParaRPr>
          </a:p>
          <a:p>
            <a:pPr algn="just"/>
            <a:r>
              <a:rPr lang="tr-TR" sz="2800" dirty="0"/>
              <a:t> </a:t>
            </a:r>
          </a:p>
          <a:p>
            <a:pPr algn="just"/>
            <a:r>
              <a:rPr lang="tr-TR" sz="2800" dirty="0"/>
              <a:t>Mutemet Tahsilatı Sorgula </a:t>
            </a:r>
            <a:r>
              <a:rPr lang="tr-TR" sz="2800" dirty="0" err="1"/>
              <a:t>Ekranı'nda</a:t>
            </a:r>
            <a:r>
              <a:rPr lang="tr-TR" sz="2800" dirty="0"/>
              <a:t> Oluşturuldu durumundaki mutemet tahsilatı </a:t>
            </a:r>
            <a:r>
              <a:rPr lang="tr-TR" sz="2800" b="1" dirty="0"/>
              <a:t>güncellenebilir.</a:t>
            </a:r>
          </a:p>
          <a:p>
            <a:pPr algn="just"/>
            <a:endParaRPr lang="tr-TR" sz="2800" dirty="0"/>
          </a:p>
        </p:txBody>
      </p:sp>
    </p:spTree>
    <p:extLst>
      <p:ext uri="{BB962C8B-B14F-4D97-AF65-F5344CB8AC3E}">
        <p14:creationId xmlns:p14="http://schemas.microsoft.com/office/powerpoint/2010/main" val="27333659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Taslak Olarak Kullan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416320"/>
          </a:xfrm>
          <a:prstGeom prst="rect">
            <a:avLst/>
          </a:prstGeom>
          <a:noFill/>
        </p:spPr>
        <p:txBody>
          <a:bodyPr wrap="square" rtlCol="0">
            <a:spAutoFit/>
          </a:bodyPr>
          <a:lstStyle/>
          <a:p>
            <a:pPr algn="just"/>
            <a:r>
              <a:rPr lang="tr-TR" sz="2400" dirty="0"/>
              <a:t>Eklenen mutemet tahsilatı taslak olarak kullanılabilir. Taslak mutemet tahsilatı sıklıkla yapılan tahsilatlar ve benzer tahsilatlara yönelik kullanılır. Mutemet Tahsilatı Sorgula </a:t>
            </a:r>
            <a:r>
              <a:rPr lang="tr-TR" sz="2400" dirty="0" err="1"/>
              <a:t>Ekranı'nda</a:t>
            </a:r>
            <a:r>
              <a:rPr lang="tr-TR" sz="2400" dirty="0"/>
              <a:t> taslak olarak kullanılacak mutemet tahsilatı seçilir ve ) </a:t>
            </a:r>
            <a:r>
              <a:rPr lang="tr-TR" sz="2400" dirty="0" smtClean="0"/>
              <a:t>             </a:t>
            </a:r>
          </a:p>
          <a:p>
            <a:pPr algn="just"/>
            <a:r>
              <a:rPr lang="tr-TR" sz="2400" dirty="0" smtClean="0"/>
              <a:t>düğmesine </a:t>
            </a:r>
            <a:r>
              <a:rPr lang="tr-TR" sz="2400" dirty="0"/>
              <a:t>tıklanır. Böylece Tahsilat Kaydı Ekle Ekranı açılır ancak taslak olarak kullanılan tahsilat kaydının bilgileri dolu gelir. </a:t>
            </a:r>
            <a:r>
              <a:rPr lang="tr-TR" sz="2400" dirty="0" err="1"/>
              <a:t>Ekran'da</a:t>
            </a:r>
            <a:r>
              <a:rPr lang="tr-TR" sz="2400" dirty="0"/>
              <a:t> yer alan bilgiler değiştirilmeden Kaydet düğmesine tıklanacağı gibi açıklama, tahsilat tutarı vb. bilgiler güncellenerek de kaydedilebilir.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2268" y="3677084"/>
            <a:ext cx="2160240" cy="360040"/>
          </a:xfrm>
          <a:prstGeom prst="rect">
            <a:avLst/>
          </a:prstGeom>
        </p:spPr>
      </p:pic>
    </p:spTree>
    <p:extLst>
      <p:ext uri="{BB962C8B-B14F-4D97-AF65-F5344CB8AC3E}">
        <p14:creationId xmlns:p14="http://schemas.microsoft.com/office/powerpoint/2010/main" val="20305934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Alındı Dökme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3970318"/>
          </a:xfrm>
          <a:prstGeom prst="rect">
            <a:avLst/>
          </a:prstGeom>
          <a:noFill/>
        </p:spPr>
        <p:txBody>
          <a:bodyPr wrap="square" rtlCol="0">
            <a:spAutoFit/>
          </a:bodyPr>
          <a:lstStyle/>
          <a:p>
            <a:pPr algn="just"/>
            <a:r>
              <a:rPr lang="tr-TR" sz="2800" dirty="0"/>
              <a:t>Tahsilatı gerçekleştirilen ve onaylanan mutemet tahsilatlarına yönelik alındı belgesi Sistem üzerinden alınabilmektedir. Alındı belgesini dökmek için durumu Onaylandı olan kayıt seçilir ve </a:t>
            </a:r>
            <a:r>
              <a:rPr lang="tr-TR" sz="2800" dirty="0" smtClean="0"/>
              <a:t>                       </a:t>
            </a:r>
            <a:r>
              <a:rPr lang="tr-TR" sz="2800" dirty="0"/>
              <a:t> düğmesine tıklanır. Alındı belgesi PDF olarak indirilir.</a:t>
            </a:r>
          </a:p>
          <a:p>
            <a:pPr algn="just"/>
            <a:r>
              <a:rPr lang="tr-TR" sz="2800" dirty="0"/>
              <a:t> </a:t>
            </a:r>
          </a:p>
          <a:p>
            <a:pPr algn="just"/>
            <a:r>
              <a:rPr lang="tr-TR" sz="2800" b="1" dirty="0">
                <a:solidFill>
                  <a:srgbClr val="FF0000"/>
                </a:solidFill>
              </a:rPr>
              <a:t>Mutemet tahsilat kaydı Oluşturuldu durumunda ise silme işlemi yapılabilir.</a:t>
            </a:r>
          </a:p>
          <a:p>
            <a:pPr algn="just"/>
            <a:endParaRPr lang="tr-TR" sz="28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395" y="3861048"/>
            <a:ext cx="2105885" cy="374984"/>
          </a:xfrm>
          <a:prstGeom prst="rect">
            <a:avLst/>
          </a:prstGeom>
        </p:spPr>
      </p:pic>
    </p:spTree>
    <p:extLst>
      <p:ext uri="{BB962C8B-B14F-4D97-AF65-F5344CB8AC3E}">
        <p14:creationId xmlns:p14="http://schemas.microsoft.com/office/powerpoint/2010/main" val="1228729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Cari Hesap Kapatma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348880"/>
            <a:ext cx="8607546" cy="3539430"/>
          </a:xfrm>
          <a:prstGeom prst="rect">
            <a:avLst/>
          </a:prstGeom>
          <a:noFill/>
        </p:spPr>
        <p:txBody>
          <a:bodyPr wrap="square" rtlCol="0">
            <a:spAutoFit/>
          </a:bodyPr>
          <a:lstStyle/>
          <a:p>
            <a:pPr algn="just"/>
            <a:r>
              <a:rPr lang="tr-TR" sz="3200" dirty="0"/>
              <a:t>Mutemet yaptığı tahsilatları hesabından ilgili muhasebe birimine gönderdiğinde ilgili muhasebe kullanıcısı cari hesabı kapatır. Cari hesap kapatmaya yönelik işlem yapmak için ana menüde yer alan </a:t>
            </a:r>
            <a:r>
              <a:rPr lang="tr-TR" sz="3200" b="1" dirty="0"/>
              <a:t>Mutemet Tahsilat İşlemleri / Cari Hesap Kapatma İşlemleri</a:t>
            </a:r>
            <a:r>
              <a:rPr lang="tr-TR" sz="3200" dirty="0"/>
              <a:t> seçilir ve </a:t>
            </a:r>
            <a:r>
              <a:rPr lang="tr-TR" sz="3200" b="1" dirty="0"/>
              <a:t>Mutemet Tahsilatı Sorgula Ekranı</a:t>
            </a:r>
            <a:r>
              <a:rPr lang="tr-TR" sz="3200" dirty="0"/>
              <a:t> görüntülenir.</a:t>
            </a:r>
          </a:p>
        </p:txBody>
      </p:sp>
    </p:spTree>
    <p:extLst>
      <p:ext uri="{BB962C8B-B14F-4D97-AF65-F5344CB8AC3E}">
        <p14:creationId xmlns:p14="http://schemas.microsoft.com/office/powerpoint/2010/main" val="25290557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Cari Hesap Kapatma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708920"/>
            <a:ext cx="8607546" cy="3960440"/>
          </a:xfrm>
          <a:prstGeom prst="rect">
            <a:avLst/>
          </a:prstGeom>
        </p:spPr>
      </p:pic>
    </p:spTree>
    <p:extLst>
      <p:ext uri="{BB962C8B-B14F-4D97-AF65-F5344CB8AC3E}">
        <p14:creationId xmlns:p14="http://schemas.microsoft.com/office/powerpoint/2010/main" val="26757829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Cari Hesap Kapatma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616648"/>
          </a:xfrm>
          <a:prstGeom prst="rect">
            <a:avLst/>
          </a:prstGeom>
          <a:noFill/>
        </p:spPr>
        <p:txBody>
          <a:bodyPr wrap="square" rtlCol="0">
            <a:spAutoFit/>
          </a:bodyPr>
          <a:lstStyle/>
          <a:p>
            <a:pPr algn="just"/>
            <a:r>
              <a:rPr lang="tr-TR" dirty="0"/>
              <a:t>Mutemet Tahsilatı Sorgula </a:t>
            </a:r>
            <a:r>
              <a:rPr lang="tr-TR" dirty="0" err="1"/>
              <a:t>Ekranı'nda</a:t>
            </a:r>
            <a:r>
              <a:rPr lang="tr-TR" dirty="0"/>
              <a:t> cari hesabı kapatılacak mutemet tahsilatları sorgulanır. Mutemet tahsilatına ulaşmak için sorgulama alanları kullanılır veya doğrudan Sorgula düğmesine tıklanır. Sorgulama sonucu mutemet tahsilatının kamu idaresi, borçlu bilgisi, cari hesap kapatılma durumu ve tahsilat tarihi gibi genel bilgiler Sonuçlar tablosunda görüntülenir. Cari hesabı kapatılacak mutemet tahsilatının kalem bazında tutar bilgisi, muhasebe kayıtları, </a:t>
            </a:r>
            <a:r>
              <a:rPr lang="tr-TR" dirty="0" err="1"/>
              <a:t>mutemetin</a:t>
            </a:r>
            <a:r>
              <a:rPr lang="tr-TR" dirty="0"/>
              <a:t> bilgileri gibi daha detaylı bilgilerine ulaşmak için Tahsilat Kaydı No sütununda yer alan bağlantıya tıklanır.</a:t>
            </a:r>
          </a:p>
          <a:p>
            <a:pPr algn="just"/>
            <a:r>
              <a:rPr lang="tr-TR" dirty="0"/>
              <a:t> </a:t>
            </a:r>
          </a:p>
          <a:p>
            <a:pPr algn="just"/>
            <a:r>
              <a:rPr lang="tr-TR" dirty="0"/>
              <a:t>Sorgulanan mutemet tahsilatının cari hesabını kapatmak için Sonuçlar tablosunda ilgili mutemet tahsilatı seçilir ve</a:t>
            </a:r>
            <a:r>
              <a:rPr lang="tr-TR" b="1" dirty="0"/>
              <a:t> </a:t>
            </a:r>
            <a:r>
              <a:rPr lang="tr-TR" dirty="0"/>
              <a:t> </a:t>
            </a:r>
            <a:r>
              <a:rPr lang="tr-TR" dirty="0" smtClean="0"/>
              <a:t>                    düğmesine </a:t>
            </a:r>
            <a:r>
              <a:rPr lang="tr-TR" dirty="0"/>
              <a:t>tıklanır. Böylece mutemet tahsilatından doğan </a:t>
            </a:r>
            <a:r>
              <a:rPr lang="tr-TR" dirty="0" err="1"/>
              <a:t>mutemetin</a:t>
            </a:r>
            <a:r>
              <a:rPr lang="tr-TR" dirty="0"/>
              <a:t> hesabındaki tutarlar  ilgili muhasebe birimince teslim alınmış olur ve mutemet hesabı kapanır.</a:t>
            </a:r>
          </a:p>
          <a:p>
            <a:pPr algn="just"/>
            <a:r>
              <a:rPr lang="tr-TR" i="1" dirty="0"/>
              <a:t>	</a:t>
            </a:r>
            <a:r>
              <a:rPr lang="tr-TR" sz="2000" b="1" i="1" dirty="0" smtClean="0"/>
              <a:t>Mutemet </a:t>
            </a:r>
            <a:r>
              <a:rPr lang="tr-TR" sz="2000" b="1" i="1" dirty="0"/>
              <a:t>tahsilatının cari hesabı kapatıldığında Sistem tarafından otomatik Muhasebe İşlemleri \ Ön Muhasebe </a:t>
            </a:r>
            <a:r>
              <a:rPr lang="tr-TR" sz="2000" b="1" i="1" dirty="0" err="1"/>
              <a:t>İşlemleri'ne</a:t>
            </a:r>
            <a:r>
              <a:rPr lang="tr-TR" sz="2000" b="1" i="1" dirty="0"/>
              <a:t> </a:t>
            </a:r>
            <a:r>
              <a:rPr lang="tr-TR" sz="2000" b="1" i="1" dirty="0" err="1"/>
              <a:t>yevmiyeleşmek</a:t>
            </a:r>
            <a:r>
              <a:rPr lang="tr-TR" sz="2000" b="1" i="1" dirty="0"/>
              <a:t> üzere muhasebe kaydı iletilir.</a:t>
            </a:r>
            <a:endParaRPr lang="tr-TR" sz="2000" b="1" dirty="0"/>
          </a:p>
          <a:p>
            <a:pPr algn="just"/>
            <a:endParaRPr lang="tr-TR"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4941168"/>
            <a:ext cx="1872208" cy="360040"/>
          </a:xfrm>
          <a:prstGeom prst="rect">
            <a:avLst/>
          </a:prstGeom>
        </p:spPr>
      </p:pic>
    </p:spTree>
    <p:extLst>
      <p:ext uri="{BB962C8B-B14F-4D97-AF65-F5344CB8AC3E}">
        <p14:creationId xmlns:p14="http://schemas.microsoft.com/office/powerpoint/2010/main" val="16534949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Nakit Hareketi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031873"/>
          </a:xfrm>
          <a:prstGeom prst="rect">
            <a:avLst/>
          </a:prstGeom>
          <a:noFill/>
        </p:spPr>
        <p:txBody>
          <a:bodyPr wrap="square" rtlCol="0">
            <a:spAutoFit/>
          </a:bodyPr>
          <a:lstStyle/>
          <a:p>
            <a:pPr algn="just"/>
            <a:r>
              <a:rPr lang="tr-TR" sz="3200" dirty="0"/>
              <a:t>Muhasebe birimleri arasında nakit aktarımı </a:t>
            </a:r>
            <a:r>
              <a:rPr lang="tr-TR" sz="3200" b="1" dirty="0"/>
              <a:t>Ödeme İşlemleri</a:t>
            </a:r>
            <a:r>
              <a:rPr lang="tr-TR" sz="3200" dirty="0"/>
              <a:t> modülünde gerçekleşmektedir. Kullanıcı sorumlu olduğu muhasebe birimine aktarılan nakitleri Sistem üzerinden sorgulayabilmektedir. Nakit hareketlerini sorgulamak için ana menüde yer alan </a:t>
            </a:r>
            <a:r>
              <a:rPr lang="tr-TR" sz="3200" b="1" dirty="0"/>
              <a:t>Nakit Hareketi İşlemleri</a:t>
            </a:r>
            <a:r>
              <a:rPr lang="tr-TR" sz="3200" dirty="0"/>
              <a:t> seçilir ve </a:t>
            </a:r>
            <a:r>
              <a:rPr lang="tr-TR" sz="3200" b="1" dirty="0"/>
              <a:t>Nakit Hareketi Sorgula Ekranı</a:t>
            </a:r>
            <a:r>
              <a:rPr lang="tr-TR" sz="3200" dirty="0"/>
              <a:t> görüntülenir.</a:t>
            </a:r>
          </a:p>
        </p:txBody>
      </p:sp>
    </p:spTree>
    <p:extLst>
      <p:ext uri="{BB962C8B-B14F-4D97-AF65-F5344CB8AC3E}">
        <p14:creationId xmlns:p14="http://schemas.microsoft.com/office/powerpoint/2010/main" val="27499880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Nakit Hareketi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032448"/>
          </a:xfrm>
          <a:prstGeom prst="rect">
            <a:avLst/>
          </a:prstGeom>
        </p:spPr>
      </p:pic>
    </p:spTree>
    <p:extLst>
      <p:ext uri="{BB962C8B-B14F-4D97-AF65-F5344CB8AC3E}">
        <p14:creationId xmlns:p14="http://schemas.microsoft.com/office/powerpoint/2010/main" val="233781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Nakit Hareketi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431983"/>
          </a:xfrm>
          <a:prstGeom prst="rect">
            <a:avLst/>
          </a:prstGeom>
          <a:noFill/>
        </p:spPr>
        <p:txBody>
          <a:bodyPr wrap="square" rtlCol="0">
            <a:spAutoFit/>
          </a:bodyPr>
          <a:lstStyle/>
          <a:p>
            <a:pPr algn="just"/>
            <a:r>
              <a:rPr lang="tr-TR" sz="2400" dirty="0"/>
              <a:t>Nakit Hareketi Sorgula </a:t>
            </a:r>
            <a:r>
              <a:rPr lang="tr-TR" sz="2400" dirty="0" err="1"/>
              <a:t>Ekranı'nda</a:t>
            </a:r>
            <a:r>
              <a:rPr lang="tr-TR" sz="2400" dirty="0"/>
              <a:t> sorgulama alanları kullanılarak nakit hareketine ulaşılır ya da tüm nakit hareketlerini görmek için doğrudan Sorgula düğmesine tıklanır. Sorgulama sonucu nakit gönderen harcama birimi ile muhasebe birimi, ödeme alt türü, işlem tarihi ve tutar bilgisi Nakit Hareketleri tablosunda görüntülenir. Oturum bilgisinde seçilen defter ve muhasebe birimine gönderilen nakit hareketleri sorgulanır. </a:t>
            </a:r>
            <a:r>
              <a:rPr lang="tr-TR" sz="2400" b="1" dirty="0">
                <a:solidFill>
                  <a:srgbClr val="FF0000"/>
                </a:solidFill>
              </a:rPr>
              <a:t>Bu ekran sorgulama yaparak bilgi edinme amaçlı kullanılır.</a:t>
            </a:r>
          </a:p>
          <a:p>
            <a:pPr algn="just"/>
            <a:r>
              <a:rPr lang="tr-TR" sz="2400" dirty="0"/>
              <a:t>Muhasebe birimleri arasında nakit aktarımı Sistem'de Ödeme </a:t>
            </a:r>
            <a:r>
              <a:rPr lang="tr-TR" sz="2400" dirty="0" err="1"/>
              <a:t>İşlemleri'nde</a:t>
            </a:r>
            <a:r>
              <a:rPr lang="tr-TR" sz="2400" dirty="0"/>
              <a:t> gerçekleşir. Nakit aktarımı </a:t>
            </a:r>
            <a:r>
              <a:rPr lang="tr-TR" sz="2400" b="1" dirty="0"/>
              <a:t>Ödeme İşlemleri </a:t>
            </a:r>
            <a:r>
              <a:rPr lang="tr-TR" sz="2400" b="1" dirty="0" smtClean="0"/>
              <a:t>Modülünde</a:t>
            </a:r>
            <a:r>
              <a:rPr lang="tr-TR" sz="2400" dirty="0" smtClean="0"/>
              <a:t> </a:t>
            </a:r>
            <a:r>
              <a:rPr lang="tr-TR" sz="2400" dirty="0"/>
              <a:t>detaylı anlatılmaktadır.  </a:t>
            </a:r>
          </a:p>
          <a:p>
            <a:endParaRPr lang="tr-TR" dirty="0"/>
          </a:p>
        </p:txBody>
      </p:sp>
    </p:spTree>
    <p:extLst>
      <p:ext uri="{BB962C8B-B14F-4D97-AF65-F5344CB8AC3E}">
        <p14:creationId xmlns:p14="http://schemas.microsoft.com/office/powerpoint/2010/main" val="112238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Tahsilat Kaydı Ekle İşlemi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179877"/>
            <a:ext cx="8607546" cy="3417475"/>
          </a:xfrm>
          <a:prstGeom prst="rect">
            <a:avLst/>
          </a:prstGeom>
        </p:spPr>
      </p:pic>
      <p:sp>
        <p:nvSpPr>
          <p:cNvPr id="7" name="Oval 6"/>
          <p:cNvSpPr/>
          <p:nvPr/>
        </p:nvSpPr>
        <p:spPr>
          <a:xfrm>
            <a:off x="5364088" y="5229200"/>
            <a:ext cx="576064" cy="10081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285720" y="2348880"/>
            <a:ext cx="8607546" cy="830997"/>
          </a:xfrm>
          <a:prstGeom prst="rect">
            <a:avLst/>
          </a:prstGeom>
          <a:noFill/>
        </p:spPr>
        <p:txBody>
          <a:bodyPr wrap="square" rtlCol="0">
            <a:spAutoFit/>
          </a:bodyPr>
          <a:lstStyle/>
          <a:p>
            <a:pPr algn="just"/>
            <a:r>
              <a:rPr lang="tr-TR" sz="2400" dirty="0"/>
              <a:t>Yeni bir tahsilat kaydı eklemek için </a:t>
            </a:r>
            <a:r>
              <a:rPr lang="tr-TR" sz="2400" dirty="0" smtClean="0"/>
              <a:t>      </a:t>
            </a:r>
            <a:r>
              <a:rPr lang="tr-TR" sz="2400" dirty="0"/>
              <a:t> düğmesine tıklanır ve </a:t>
            </a:r>
            <a:r>
              <a:rPr lang="tr-TR" sz="2400" b="1" dirty="0"/>
              <a:t>Tahsilat Kaydı Ekle Ekranı</a:t>
            </a:r>
            <a:r>
              <a:rPr lang="tr-TR" sz="2400" dirty="0"/>
              <a:t> görüntülenir.</a:t>
            </a:r>
          </a:p>
        </p:txBody>
      </p:sp>
      <p:pic>
        <p:nvPicPr>
          <p:cNvPr id="9" name="Resim 8"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2385187"/>
            <a:ext cx="1080120" cy="341091"/>
          </a:xfrm>
          <a:prstGeom prst="rect">
            <a:avLst/>
          </a:prstGeom>
        </p:spPr>
      </p:pic>
      <p:cxnSp>
        <p:nvCxnSpPr>
          <p:cNvPr id="11" name="Düz Ok Bağlayıcısı 10"/>
          <p:cNvCxnSpPr/>
          <p:nvPr/>
        </p:nvCxnSpPr>
        <p:spPr>
          <a:xfrm flipH="1">
            <a:off x="5652120" y="2764378"/>
            <a:ext cx="288032" cy="275285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5321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Tahsilat Tanımlama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708920"/>
            <a:ext cx="8607546" cy="3816429"/>
          </a:xfrm>
          <a:prstGeom prst="rect">
            <a:avLst/>
          </a:prstGeom>
          <a:noFill/>
        </p:spPr>
        <p:txBody>
          <a:bodyPr wrap="square" rtlCol="0">
            <a:spAutoFit/>
          </a:bodyPr>
          <a:lstStyle/>
          <a:p>
            <a:pPr algn="just"/>
            <a:r>
              <a:rPr lang="tr-TR" sz="2200" dirty="0"/>
              <a:t>Sistem üzerinden gerçekleşen işlemlere yönelik </a:t>
            </a:r>
            <a:r>
              <a:rPr lang="tr-TR" sz="2200" b="1" dirty="0"/>
              <a:t>Merkez Muhasebe kullanıcısı</a:t>
            </a:r>
            <a:r>
              <a:rPr lang="tr-TR" sz="2200" dirty="0"/>
              <a:t> belirli tanımlamalar yapmaktadır. </a:t>
            </a:r>
            <a:r>
              <a:rPr lang="tr-TR" sz="2200" dirty="0">
                <a:solidFill>
                  <a:srgbClr val="FF0000"/>
                </a:solidFill>
              </a:rPr>
              <a:t>Ayrıca taşra kullanıcısı kendi kullanımını kolaylaştırmak için yapılan tanımlamaları sorgulama ve görüntüleme işlemlerini yapabilmektedir. Bu işlemler Tanımlama İşlemleri menüsü altındaki işlemlerden gerçekleşmektedir.</a:t>
            </a:r>
          </a:p>
          <a:p>
            <a:pPr algn="just"/>
            <a:r>
              <a:rPr lang="tr-TR" sz="2200" dirty="0"/>
              <a:t> </a:t>
            </a:r>
          </a:p>
          <a:p>
            <a:pPr algn="just"/>
            <a:r>
              <a:rPr lang="tr-TR" sz="2200" dirty="0"/>
              <a:t>Tanımlama işlemleri devam eden başlıklarda anlatılmıştır.</a:t>
            </a:r>
          </a:p>
          <a:p>
            <a:pPr algn="just"/>
            <a:r>
              <a:rPr lang="tr-TR" sz="2200" dirty="0"/>
              <a:t> </a:t>
            </a:r>
            <a:endParaRPr lang="tr-TR" sz="2200" dirty="0">
              <a:solidFill>
                <a:srgbClr val="FF0000"/>
              </a:solidFill>
            </a:endParaRPr>
          </a:p>
          <a:p>
            <a:pPr algn="just"/>
            <a:r>
              <a:rPr lang="tr-TR" sz="2200" dirty="0">
                <a:solidFill>
                  <a:srgbClr val="FF0000"/>
                </a:solidFill>
              </a:rPr>
              <a:t>•</a:t>
            </a:r>
            <a:r>
              <a:rPr lang="tr-TR" sz="2200" dirty="0">
                <a:solidFill>
                  <a:srgbClr val="FF0000"/>
                </a:solidFill>
                <a:hlinkClick r:id="rId5"/>
              </a:rPr>
              <a:t>Paylı Tahsilat İşlemleri</a:t>
            </a:r>
            <a:endParaRPr lang="tr-TR" sz="2200" dirty="0">
              <a:solidFill>
                <a:srgbClr val="FF0000"/>
              </a:solidFill>
            </a:endParaRPr>
          </a:p>
          <a:p>
            <a:pPr algn="just"/>
            <a:r>
              <a:rPr lang="tr-TR" sz="2200" dirty="0">
                <a:solidFill>
                  <a:srgbClr val="FF0000"/>
                </a:solidFill>
              </a:rPr>
              <a:t>•</a:t>
            </a:r>
            <a:r>
              <a:rPr lang="tr-TR" sz="2200" dirty="0">
                <a:solidFill>
                  <a:srgbClr val="FF0000"/>
                </a:solidFill>
                <a:hlinkClick r:id="rId6"/>
              </a:rPr>
              <a:t>Tahsilat Türü İşlemleri</a:t>
            </a:r>
            <a:endParaRPr lang="tr-TR" sz="2200" dirty="0">
              <a:solidFill>
                <a:srgbClr val="FF0000"/>
              </a:solidFill>
            </a:endParaRPr>
          </a:p>
          <a:p>
            <a:pPr algn="just"/>
            <a:endParaRPr lang="tr-TR" sz="2200" dirty="0">
              <a:solidFill>
                <a:srgbClr val="FF0000"/>
              </a:solidFill>
            </a:endParaRPr>
          </a:p>
        </p:txBody>
      </p:sp>
    </p:spTree>
    <p:extLst>
      <p:ext uri="{BB962C8B-B14F-4D97-AF65-F5344CB8AC3E}">
        <p14:creationId xmlns:p14="http://schemas.microsoft.com/office/powerpoint/2010/main" val="26911801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Tahsilat Raporlar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78768" cy="4401205"/>
          </a:xfrm>
          <a:prstGeom prst="rect">
            <a:avLst/>
          </a:prstGeom>
          <a:noFill/>
        </p:spPr>
        <p:txBody>
          <a:bodyPr wrap="square" rtlCol="0">
            <a:spAutoFit/>
          </a:bodyPr>
          <a:lstStyle/>
          <a:p>
            <a:pPr algn="just"/>
            <a:r>
              <a:rPr lang="tr-TR" sz="2800" dirty="0"/>
              <a:t>Sistem'de servisler üzerinde yapılan işlemlere yönelik oluşan kayıtlar üzerinden rapor alınması sağlanmaktadır.</a:t>
            </a:r>
          </a:p>
          <a:p>
            <a:pPr algn="just"/>
            <a:r>
              <a:rPr lang="tr-TR" sz="2800" dirty="0"/>
              <a:t> </a:t>
            </a:r>
          </a:p>
          <a:p>
            <a:pPr algn="just"/>
            <a:r>
              <a:rPr lang="tr-TR" sz="2800" dirty="0"/>
              <a:t>Raporlama işlemi devam eden başlıklarda anlatılmaktadır.</a:t>
            </a:r>
          </a:p>
          <a:p>
            <a:pPr algn="just"/>
            <a:r>
              <a:rPr lang="tr-TR" sz="2800" dirty="0"/>
              <a:t> </a:t>
            </a:r>
            <a:endParaRPr lang="tr-TR" sz="2800" dirty="0">
              <a:solidFill>
                <a:srgbClr val="FF0000"/>
              </a:solidFill>
            </a:endParaRPr>
          </a:p>
          <a:p>
            <a:pPr algn="just"/>
            <a:r>
              <a:rPr lang="tr-TR" sz="2800" dirty="0">
                <a:solidFill>
                  <a:srgbClr val="FF0000"/>
                </a:solidFill>
              </a:rPr>
              <a:t>•</a:t>
            </a:r>
            <a:r>
              <a:rPr lang="tr-TR" sz="2800" dirty="0">
                <a:solidFill>
                  <a:srgbClr val="FF0000"/>
                </a:solidFill>
                <a:hlinkClick r:id="rId5"/>
              </a:rPr>
              <a:t>Hesap Özeti Cetveli</a:t>
            </a:r>
            <a:endParaRPr lang="tr-TR" sz="2800" dirty="0">
              <a:solidFill>
                <a:srgbClr val="FF0000"/>
              </a:solidFill>
            </a:endParaRPr>
          </a:p>
          <a:p>
            <a:pPr algn="just"/>
            <a:r>
              <a:rPr lang="tr-TR" sz="2800" dirty="0">
                <a:solidFill>
                  <a:srgbClr val="FF0000"/>
                </a:solidFill>
              </a:rPr>
              <a:t>•</a:t>
            </a:r>
            <a:r>
              <a:rPr lang="tr-TR" sz="2800" dirty="0">
                <a:solidFill>
                  <a:srgbClr val="FF0000"/>
                </a:solidFill>
                <a:hlinkClick r:id="rId6"/>
              </a:rPr>
              <a:t>Banka Tahsilatı Raporu</a:t>
            </a:r>
            <a:endParaRPr lang="tr-TR" sz="2800" dirty="0">
              <a:solidFill>
                <a:srgbClr val="FF0000"/>
              </a:solidFill>
            </a:endParaRPr>
          </a:p>
          <a:p>
            <a:pPr algn="just"/>
            <a:r>
              <a:rPr lang="tr-TR" sz="2800" dirty="0">
                <a:solidFill>
                  <a:srgbClr val="FF0000"/>
                </a:solidFill>
              </a:rPr>
              <a:t>•</a:t>
            </a:r>
            <a:r>
              <a:rPr lang="tr-TR" sz="2800" dirty="0">
                <a:solidFill>
                  <a:srgbClr val="FF0000"/>
                </a:solidFill>
                <a:hlinkClick r:id="rId7"/>
              </a:rPr>
              <a:t>Alındı Belgesi Kontrol Raporu</a:t>
            </a:r>
            <a:endParaRPr lang="tr-TR" sz="2800" dirty="0">
              <a:solidFill>
                <a:srgbClr val="FF0000"/>
              </a:solidFill>
            </a:endParaRPr>
          </a:p>
          <a:p>
            <a:pPr algn="just"/>
            <a:endParaRPr lang="tr-TR" sz="2800" dirty="0"/>
          </a:p>
        </p:txBody>
      </p:sp>
    </p:spTree>
    <p:extLst>
      <p:ext uri="{BB962C8B-B14F-4D97-AF65-F5344CB8AC3E}">
        <p14:creationId xmlns:p14="http://schemas.microsoft.com/office/powerpoint/2010/main" val="28499498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Hesap Özet Cetveli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247317"/>
          </a:xfrm>
          <a:prstGeom prst="rect">
            <a:avLst/>
          </a:prstGeom>
          <a:noFill/>
        </p:spPr>
        <p:txBody>
          <a:bodyPr wrap="square" rtlCol="0">
            <a:spAutoFit/>
          </a:bodyPr>
          <a:lstStyle/>
          <a:p>
            <a:pPr algn="just"/>
            <a:r>
              <a:rPr lang="tr-TR" sz="3000" dirty="0"/>
              <a:t>Tahsilatlar banka aracılığıyla online olarak yapılabilmektedir ve bu tür banka tahsilatları e-tahsilat olarak ifade edilir. Banka tarafında tahsilat gerçekleştiğinde </a:t>
            </a:r>
            <a:r>
              <a:rPr lang="tr-TR" sz="3000" dirty="0">
                <a:solidFill>
                  <a:srgbClr val="FF0000"/>
                </a:solidFill>
              </a:rPr>
              <a:t>Onaylandı</a:t>
            </a:r>
            <a:r>
              <a:rPr lang="tr-TR" sz="3000" dirty="0"/>
              <a:t> durumunda </a:t>
            </a:r>
            <a:r>
              <a:rPr lang="tr-TR" sz="3000" dirty="0">
                <a:solidFill>
                  <a:srgbClr val="FF0000"/>
                </a:solidFill>
              </a:rPr>
              <a:t>Tahsilat Kaydı İşlemleri</a:t>
            </a:r>
            <a:r>
              <a:rPr lang="tr-TR" sz="3000" dirty="0"/>
              <a:t> menüsüne düşer. Bankanın gerçekleştirdiği e-tahsilatlara yönelik Sistem üzerinden rapor almak için ana menüde </a:t>
            </a:r>
            <a:r>
              <a:rPr lang="tr-TR" sz="3000" b="1" dirty="0"/>
              <a:t>Raporlar / Hesap Özet Cetveli</a:t>
            </a:r>
            <a:r>
              <a:rPr lang="tr-TR" sz="3000" dirty="0"/>
              <a:t> seçilir ve </a:t>
            </a:r>
            <a:r>
              <a:rPr lang="tr-TR" sz="3000" b="1" dirty="0"/>
              <a:t>E-Tahsilat Hesap Özet Cetveli Ekranı</a:t>
            </a:r>
            <a:r>
              <a:rPr lang="tr-TR" sz="3000" dirty="0"/>
              <a:t> görüntülenir.</a:t>
            </a:r>
          </a:p>
        </p:txBody>
      </p:sp>
    </p:spTree>
    <p:extLst>
      <p:ext uri="{BB962C8B-B14F-4D97-AF65-F5344CB8AC3E}">
        <p14:creationId xmlns:p14="http://schemas.microsoft.com/office/powerpoint/2010/main" val="41508476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Hesap Özet Cetveli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78768" cy="4032448"/>
          </a:xfrm>
          <a:prstGeom prst="rect">
            <a:avLst/>
          </a:prstGeom>
        </p:spPr>
      </p:pic>
    </p:spTree>
    <p:extLst>
      <p:ext uri="{BB962C8B-B14F-4D97-AF65-F5344CB8AC3E}">
        <p14:creationId xmlns:p14="http://schemas.microsoft.com/office/powerpoint/2010/main" val="9641796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Hesap Özet Cetveli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708920"/>
            <a:ext cx="8607546" cy="4093428"/>
          </a:xfrm>
          <a:prstGeom prst="rect">
            <a:avLst/>
          </a:prstGeom>
          <a:noFill/>
        </p:spPr>
        <p:txBody>
          <a:bodyPr wrap="square" rtlCol="0">
            <a:spAutoFit/>
          </a:bodyPr>
          <a:lstStyle/>
          <a:p>
            <a:pPr algn="just"/>
            <a:r>
              <a:rPr lang="tr-TR" sz="2600" b="1" i="1" dirty="0">
                <a:solidFill>
                  <a:srgbClr val="FF0000"/>
                </a:solidFill>
              </a:rPr>
              <a:t> E-tahsilat hesap özet cetveli </a:t>
            </a:r>
            <a:r>
              <a:rPr lang="tr-TR" sz="2600" b="1" i="1" dirty="0"/>
              <a:t>Merkez </a:t>
            </a:r>
            <a:r>
              <a:rPr lang="tr-TR" sz="2600" b="1" i="1" dirty="0">
                <a:solidFill>
                  <a:srgbClr val="FF0000"/>
                </a:solidFill>
              </a:rPr>
              <a:t>tarafından kullanılır.</a:t>
            </a:r>
            <a:endParaRPr lang="tr-TR" sz="2600" b="1" dirty="0">
              <a:solidFill>
                <a:srgbClr val="FF0000"/>
              </a:solidFill>
            </a:endParaRPr>
          </a:p>
          <a:p>
            <a:pPr algn="just"/>
            <a:r>
              <a:rPr lang="tr-TR" sz="2600" dirty="0"/>
              <a:t> </a:t>
            </a:r>
          </a:p>
          <a:p>
            <a:pPr algn="just"/>
            <a:r>
              <a:rPr lang="tr-TR" sz="2600" dirty="0"/>
              <a:t>E-tahsilatın raporunu almak için banka ve para birimi ilgili alanlardaki açılır listeden seçilmelidir. Gerekli seçim yapıldıktan sonra seçilen bankanın toplam işlem sayısı ve işlem tutar bilgisi </a:t>
            </a:r>
            <a:r>
              <a:rPr lang="tr-TR" sz="2600" dirty="0" err="1"/>
              <a:t>Ekran'da</a:t>
            </a:r>
            <a:r>
              <a:rPr lang="tr-TR" sz="2600" dirty="0"/>
              <a:t> görüntülenir. Ayrıca gerekli bilgiler seçildikten sonra E-tahsilat hesap özetinin raporunu almak için </a:t>
            </a:r>
            <a:r>
              <a:rPr lang="tr-TR" sz="2600" b="1" dirty="0"/>
              <a:t>Hesap Özet Cetveli Raporu</a:t>
            </a:r>
            <a:r>
              <a:rPr lang="tr-TR" sz="2600" dirty="0"/>
              <a:t> düğmesine tıklanır. Rapor PDF formatında alınır.  </a:t>
            </a:r>
          </a:p>
          <a:p>
            <a:pPr algn="just"/>
            <a:endParaRPr lang="tr-TR" sz="2600" dirty="0"/>
          </a:p>
        </p:txBody>
      </p:sp>
    </p:spTree>
    <p:extLst>
      <p:ext uri="{BB962C8B-B14F-4D97-AF65-F5344CB8AC3E}">
        <p14:creationId xmlns:p14="http://schemas.microsoft.com/office/powerpoint/2010/main" val="11480961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Banka Tahsilatı Raporu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6" cy="923330"/>
          </a:xfrm>
          <a:prstGeom prst="rect">
            <a:avLst/>
          </a:prstGeom>
          <a:noFill/>
        </p:spPr>
        <p:txBody>
          <a:bodyPr wrap="square" rtlCol="0">
            <a:spAutoFit/>
          </a:bodyPr>
          <a:lstStyle/>
          <a:p>
            <a:pPr algn="just"/>
            <a:r>
              <a:rPr lang="tr-TR" dirty="0"/>
              <a:t>Banka yöntemiyle yapılan tahsilatların raporunu almak için ana menüde yer alan </a:t>
            </a:r>
            <a:r>
              <a:rPr lang="tr-TR" b="1" dirty="0"/>
              <a:t>Raporlar / Banka Tahsilatı Raporu</a:t>
            </a:r>
            <a:r>
              <a:rPr lang="tr-TR" dirty="0"/>
              <a:t> seçilir ve </a:t>
            </a:r>
            <a:r>
              <a:rPr lang="tr-TR" b="1" dirty="0"/>
              <a:t>Banka Tahsilatı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344218"/>
            <a:ext cx="8607546" cy="3148927"/>
          </a:xfrm>
          <a:prstGeom prst="rect">
            <a:avLst/>
          </a:prstGeom>
        </p:spPr>
      </p:pic>
    </p:spTree>
    <p:extLst>
      <p:ext uri="{BB962C8B-B14F-4D97-AF65-F5344CB8AC3E}">
        <p14:creationId xmlns:p14="http://schemas.microsoft.com/office/powerpoint/2010/main" val="31966376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Banka Tahsilatı Raporu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3539430"/>
          </a:xfrm>
          <a:prstGeom prst="rect">
            <a:avLst/>
          </a:prstGeom>
          <a:noFill/>
        </p:spPr>
        <p:txBody>
          <a:bodyPr wrap="square" rtlCol="0">
            <a:spAutoFit/>
          </a:bodyPr>
          <a:lstStyle/>
          <a:p>
            <a:pPr algn="just"/>
            <a:r>
              <a:rPr lang="tr-TR" sz="3200" dirty="0"/>
              <a:t>Banka Tahsilatı Raporu </a:t>
            </a:r>
            <a:r>
              <a:rPr lang="tr-TR" sz="3200" dirty="0" err="1"/>
              <a:t>Ekranı'nda</a:t>
            </a:r>
            <a:r>
              <a:rPr lang="tr-TR" sz="3200" dirty="0"/>
              <a:t> sorgulama alanları kullanılarak banka tahsilatı raporu alınır. Ayrıca oturum bilgisinde seçilen muhasebe birimi ve defterin tahsilat yöntemi banka olan tüm tahsilatların raporunu almak için doğrudan  </a:t>
            </a:r>
            <a:r>
              <a:rPr lang="tr-TR" sz="3200" dirty="0" smtClean="0"/>
              <a:t>                              düğmesine </a:t>
            </a:r>
            <a:r>
              <a:rPr lang="tr-TR" sz="3200" dirty="0"/>
              <a:t>tıklanır. PDF formatında rapor alınır.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5229200"/>
            <a:ext cx="3240360" cy="330882"/>
          </a:xfrm>
          <a:prstGeom prst="rect">
            <a:avLst/>
          </a:prstGeom>
        </p:spPr>
      </p:pic>
    </p:spTree>
    <p:extLst>
      <p:ext uri="{BB962C8B-B14F-4D97-AF65-F5344CB8AC3E}">
        <p14:creationId xmlns:p14="http://schemas.microsoft.com/office/powerpoint/2010/main" val="17129325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Alındı Belgesi Raporu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07545" cy="1200329"/>
          </a:xfrm>
          <a:prstGeom prst="rect">
            <a:avLst/>
          </a:prstGeom>
          <a:noFill/>
        </p:spPr>
        <p:txBody>
          <a:bodyPr wrap="square" rtlCol="0">
            <a:spAutoFit/>
          </a:bodyPr>
          <a:lstStyle/>
          <a:p>
            <a:pPr algn="just"/>
            <a:r>
              <a:rPr lang="tr-TR" dirty="0"/>
              <a:t>Tahsilatlara yönelik alınan alındı belgeleri ardışık sıra numarasına göre alınır. Kullanıcı alındı belgelerinin sıra numarasını kontrol etmek için rapor alabilir. Alındı belgesine yönelik kontrol raporu almak için ana menüde yer alan </a:t>
            </a:r>
            <a:r>
              <a:rPr lang="tr-TR" b="1" dirty="0"/>
              <a:t>Raporlar / Alındı Belgesi Kontrol Raporu</a:t>
            </a:r>
            <a:r>
              <a:rPr lang="tr-TR" dirty="0"/>
              <a:t> seçilir ve </a:t>
            </a:r>
            <a:r>
              <a:rPr lang="tr-TR" b="1" dirty="0"/>
              <a:t>Alındı Belgesi Kontrol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4005064"/>
            <a:ext cx="8607546" cy="2664296"/>
          </a:xfrm>
          <a:prstGeom prst="rect">
            <a:avLst/>
          </a:prstGeom>
        </p:spPr>
      </p:pic>
    </p:spTree>
    <p:extLst>
      <p:ext uri="{BB962C8B-B14F-4D97-AF65-F5344CB8AC3E}">
        <p14:creationId xmlns:p14="http://schemas.microsoft.com/office/powerpoint/2010/main" val="17792693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Alındı Belgesi Raporu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07546" cy="2062103"/>
          </a:xfrm>
          <a:prstGeom prst="rect">
            <a:avLst/>
          </a:prstGeom>
          <a:noFill/>
        </p:spPr>
        <p:txBody>
          <a:bodyPr wrap="square" rtlCol="0">
            <a:spAutoFit/>
          </a:bodyPr>
          <a:lstStyle/>
          <a:p>
            <a:pPr algn="just"/>
            <a:r>
              <a:rPr lang="tr-TR" sz="3200" dirty="0"/>
              <a:t>Alındı Belgesi Kontrol Raporu </a:t>
            </a:r>
            <a:r>
              <a:rPr lang="tr-TR" sz="3200" dirty="0" err="1"/>
              <a:t>Ekranı'nda</a:t>
            </a:r>
            <a:r>
              <a:rPr lang="tr-TR" sz="3200" dirty="0"/>
              <a:t> kontrol edilecek alındı belgelerinin başlangıç ve bitiş tarihi seçilir ve  </a:t>
            </a:r>
            <a:r>
              <a:rPr lang="tr-TR" sz="3200" dirty="0" smtClean="0"/>
              <a:t>                             düğmesine </a:t>
            </a:r>
            <a:r>
              <a:rPr lang="tr-TR" sz="3200" dirty="0"/>
              <a:t>tıklanır. PDF formatında rapor alınır.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3739971"/>
            <a:ext cx="3384376" cy="547760"/>
          </a:xfrm>
          <a:prstGeom prst="rect">
            <a:avLst/>
          </a:prstGeom>
        </p:spPr>
      </p:pic>
    </p:spTree>
    <p:extLst>
      <p:ext uri="{BB962C8B-B14F-4D97-AF65-F5344CB8AC3E}">
        <p14:creationId xmlns:p14="http://schemas.microsoft.com/office/powerpoint/2010/main" val="38766939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smtClean="0">
                <a:solidFill>
                  <a:srgbClr val="FFC000"/>
                </a:solidFill>
              </a:rPr>
              <a:t>Diğer Raporlar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63300" y="2636912"/>
            <a:ext cx="8629965" cy="830997"/>
          </a:xfrm>
          <a:prstGeom prst="rect">
            <a:avLst/>
          </a:prstGeom>
          <a:noFill/>
        </p:spPr>
        <p:txBody>
          <a:bodyPr wrap="square" rtlCol="0">
            <a:spAutoFit/>
          </a:bodyPr>
          <a:lstStyle/>
          <a:p>
            <a:pPr algn="just"/>
            <a:r>
              <a:rPr lang="tr-TR" sz="2400" dirty="0" smtClean="0"/>
              <a:t>Ayrıca yapılan sürüm geliştirmeleri sonucu belirtilen raporlar alınabilmektedir</a:t>
            </a:r>
            <a:r>
              <a:rPr lang="tr-TR" dirty="0" smtClean="0"/>
              <a:t>.</a:t>
            </a:r>
            <a:endParaRPr lang="tr-TR"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00" y="3467909"/>
            <a:ext cx="8701188" cy="3201451"/>
          </a:xfrm>
          <a:prstGeom prst="rect">
            <a:avLst/>
          </a:prstGeom>
        </p:spPr>
      </p:pic>
    </p:spTree>
    <p:extLst>
      <p:ext uri="{BB962C8B-B14F-4D97-AF65-F5344CB8AC3E}">
        <p14:creationId xmlns:p14="http://schemas.microsoft.com/office/powerpoint/2010/main" val="101837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İŞLEMLERİ</a:t>
            </a:r>
            <a:br>
              <a:rPr lang="tr-TR" sz="2400" dirty="0" smtClean="0">
                <a:solidFill>
                  <a:srgbClr val="FFC000"/>
                </a:solidFill>
              </a:rPr>
            </a:br>
            <a:r>
              <a:rPr lang="tr-TR" sz="2400" dirty="0" smtClean="0">
                <a:solidFill>
                  <a:srgbClr val="FFC000"/>
                </a:solidFill>
              </a:rPr>
              <a:t>Tahsilat Kaydı Ekle İşlemi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5"/>
            <a:ext cx="8607546" cy="4293096"/>
          </a:xfrm>
          <a:prstGeom prst="rect">
            <a:avLst/>
          </a:prstGeom>
        </p:spPr>
      </p:pic>
    </p:spTree>
    <p:extLst>
      <p:ext uri="{BB962C8B-B14F-4D97-AF65-F5344CB8AC3E}">
        <p14:creationId xmlns:p14="http://schemas.microsoft.com/office/powerpoint/2010/main" val="35146386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Raporlar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20888"/>
            <a:ext cx="8607546" cy="4192956"/>
          </a:xfrm>
          <a:prstGeom prst="rect">
            <a:avLst/>
          </a:prstGeom>
        </p:spPr>
      </p:pic>
    </p:spTree>
    <p:extLst>
      <p:ext uri="{BB962C8B-B14F-4D97-AF65-F5344CB8AC3E}">
        <p14:creationId xmlns:p14="http://schemas.microsoft.com/office/powerpoint/2010/main" val="31164260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Raporlar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066248"/>
          </a:xfrm>
          <a:prstGeom prst="rect">
            <a:avLst/>
          </a:prstGeom>
        </p:spPr>
      </p:pic>
    </p:spTree>
    <p:extLst>
      <p:ext uri="{BB962C8B-B14F-4D97-AF65-F5344CB8AC3E}">
        <p14:creationId xmlns:p14="http://schemas.microsoft.com/office/powerpoint/2010/main" val="18075905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r>
              <a:rPr lang="tr-TR" sz="2400" dirty="0">
                <a:solidFill>
                  <a:srgbClr val="FFC000"/>
                </a:solidFill>
              </a:rPr>
              <a:t>Diğer Raporlar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20888"/>
            <a:ext cx="8607546" cy="4198569"/>
          </a:xfrm>
          <a:prstGeom prst="rect">
            <a:avLst/>
          </a:prstGeom>
        </p:spPr>
      </p:pic>
    </p:spTree>
    <p:extLst>
      <p:ext uri="{BB962C8B-B14F-4D97-AF65-F5344CB8AC3E}">
        <p14:creationId xmlns:p14="http://schemas.microsoft.com/office/powerpoint/2010/main" val="12645386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TAHSİLAT </a:t>
            </a:r>
            <a:r>
              <a:rPr lang="tr-TR" sz="2400" dirty="0">
                <a:solidFill>
                  <a:srgbClr val="FFC000"/>
                </a:solidFill>
              </a:rPr>
              <a:t>İŞLEMLERİ</a:t>
            </a:r>
            <a:br>
              <a:rPr lang="tr-TR" sz="2400" dirty="0">
                <a:solidFill>
                  <a:srgbClr val="FFC000"/>
                </a:solidFill>
              </a:rPr>
            </a:b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835696" y="2967334"/>
            <a:ext cx="5904655"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Teşekkürler</a:t>
            </a:r>
            <a:endParaRPr lang="tr-T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46970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Özel 3">
      <a:dk1>
        <a:sysClr val="windowText" lastClr="000000"/>
      </a:dk1>
      <a:lt1>
        <a:sysClr val="window" lastClr="FFFFFF"/>
      </a:lt1>
      <a:dk2>
        <a:srgbClr val="073E87"/>
      </a:dk2>
      <a:lt2>
        <a:srgbClr val="C6E7FC"/>
      </a:lt2>
      <a:accent1>
        <a:srgbClr val="031F43"/>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2046</TotalTime>
  <Words>2345</Words>
  <Application>Microsoft Office PowerPoint</Application>
  <PresentationFormat>Ekran Gösterisi (4:3)</PresentationFormat>
  <Paragraphs>477</Paragraphs>
  <Slides>93</Slides>
  <Notes>92</Notes>
  <HiddenSlides>0</HiddenSlides>
  <MMClips>0</MMClips>
  <ScaleCrop>false</ScaleCrop>
  <HeadingPairs>
    <vt:vector size="4" baseType="variant">
      <vt:variant>
        <vt:lpstr>Tema</vt:lpstr>
      </vt:variant>
      <vt:variant>
        <vt:i4>1</vt:i4>
      </vt:variant>
      <vt:variant>
        <vt:lpstr>Slayt Başlıkları</vt:lpstr>
      </vt:variant>
      <vt:variant>
        <vt:i4>93</vt:i4>
      </vt:variant>
    </vt:vector>
  </HeadingPairs>
  <TitlesOfParts>
    <vt:vector size="94" baseType="lpstr">
      <vt:lpstr>Dalga Biçimi</vt:lpstr>
      <vt:lpstr>BÜTÜNLEŞİK KAMU MALİ YÖNETİMİ VE BİLİŞİM SİSTEMLERİ (BKMYBS) *TAHSİLAT İŞLEMLERİ* </vt:lpstr>
      <vt:lpstr>TAHSİLAT İŞLEMLERİ</vt:lpstr>
      <vt:lpstr>TAHSİLAT İŞLEMLERİ</vt:lpstr>
      <vt:lpstr>TAHSİLAT İŞLEMLERİ</vt:lpstr>
      <vt:lpstr>TAHSİLAT İŞLEMLERİ</vt:lpstr>
      <vt:lpstr>TAHSİLAT İŞLEMLERİ e-Tahsilat Sorgulama</vt:lpstr>
      <vt:lpstr>TAHSİLAT İŞLEMLERİ </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Tahsilat Kaydı Ekle İşlemi</vt:lpstr>
      <vt:lpstr>TAHSİLAT İŞLEMLERİ Taslak Olarak Kullan</vt:lpstr>
      <vt:lpstr>TAHSİLAT İŞLEMLERİ Onaylama İşlemi</vt:lpstr>
      <vt:lpstr>TAHSİLAT İŞLEMLERİ Alındı Dök İşlemi</vt:lpstr>
      <vt:lpstr>TAHSİLAT İŞLEMLERİ Diğer İşlemler - Geçmiş Kayıt Ekle</vt:lpstr>
      <vt:lpstr>TAHSİLAT İŞLEMLERİ Diğer İşlemler - İptal Et</vt:lpstr>
      <vt:lpstr>TAHSİLAT İŞLEMLERİ Diğer İşlemler - İptal Et</vt:lpstr>
      <vt:lpstr>TAHSİLAT İŞLEMLERİ Diğer İşlemler - İptal Et</vt:lpstr>
      <vt:lpstr>TAHSİLAT İŞLEMLERİ Diğer İşlemler – Red ve İade Ekle</vt:lpstr>
      <vt:lpstr>TAHSİLAT İŞLEMLERİ Diğer İşlemler – Red ve İade Ekle</vt:lpstr>
      <vt:lpstr>TAHSİLAT İŞLEMLERİ Alacak Dosyası Tahsilat İşlemleri</vt:lpstr>
      <vt:lpstr>TAHSİLAT İŞLEMLERİ Alacak Dosyası Tahsilat İşlemleri</vt:lpstr>
      <vt:lpstr>TAHSİLAT İŞLEMLERİ Alacak Dosyası Tahsilat İşlemleri</vt:lpstr>
      <vt:lpstr>TAHSİLAT İŞLEMLERİ Alacak Dosyası Tahsilat İşlemleri</vt:lpstr>
      <vt:lpstr>TAHSİLAT İŞLEMLERİ Alacak Dosyası Tahsilat İşlemleri</vt:lpstr>
      <vt:lpstr>TAHSİLAT İŞLEMLERİ Alacak Dosyası Tahsilat İşlemleri</vt:lpstr>
      <vt:lpstr>TAHSİLAT İŞLEMLERİ Ön Ödeme Tahsilat İşlemleri</vt:lpstr>
      <vt:lpstr>TAHSİLAT İŞLEMLERİ Ön Ödeme Tahsilat İşlemleri</vt:lpstr>
      <vt:lpstr>TAHSİLAT İŞLEMLERİ Ön Ödeme Tahsilat İşlemleri</vt:lpstr>
      <vt:lpstr>TAHSİLAT İŞLEMLERİ Ön Ödeme Tahsilat İşlemleri</vt:lpstr>
      <vt:lpstr>TAHSİLAT İŞLEMLERİ Proje Dosyası Tahsilat İşlemleri</vt:lpstr>
      <vt:lpstr>TAHSİLAT İŞLEMLERİ Proje Dosyası Tahsilat İşlemleri</vt:lpstr>
      <vt:lpstr>TAHSİLAT İŞLEMLERİ Proje Dosyası Tahsilat İşlemleri</vt:lpstr>
      <vt:lpstr>TAHSİLAT İŞLEMLERİ Proje Dosyası Tahsilat İşlemleri</vt:lpstr>
      <vt:lpstr>TAHSİLAT İŞLEMLERİ Proje Dosyası Tahsilat İşlemleri</vt:lpstr>
      <vt:lpstr>TAHSİLAT İŞLEMLERİ Teminat Mektubu İşlemleri</vt:lpstr>
      <vt:lpstr>TAHSİLAT İŞLEMLERİ Teminat Mektubu Teyidi ve Kabulu</vt:lpstr>
      <vt:lpstr>TAHSİLAT İŞLEMLERİ Teminat Mektubu Teyidi ve Kabulu</vt:lpstr>
      <vt:lpstr>TAHSİLAT İŞLEMLERİ Teminat Mektubu Teyidi ve Kabulu</vt:lpstr>
      <vt:lpstr>TAHSİLAT İŞLEMLERİ Teminat Mektubu Teyidi ve Kabulu</vt:lpstr>
      <vt:lpstr>TAHSİLAT İŞLEMLERİ Teminat Mektubu Tazmini</vt:lpstr>
      <vt:lpstr>TAHSİLAT İŞLEMLERİ Teminat Mektubu Teyidi ve Kabulu</vt:lpstr>
      <vt:lpstr>TAHSİLAT İŞLEMLERİ Teminat Mektubu Teyidi ve Kabulu</vt:lpstr>
      <vt:lpstr>TAHSİLAT İŞLEMLERİ Teminat Mektubu Teyidi ve Kabulu</vt:lpstr>
      <vt:lpstr>TAHSİLAT İŞLEMLERİ Teminat Mektupları</vt:lpstr>
      <vt:lpstr>TAHSİLAT İŞLEMLERİ Teminat Mektupları</vt:lpstr>
      <vt:lpstr>TAHSİLAT İŞLEMLERİ Teminat Mektupları</vt:lpstr>
      <vt:lpstr>TAHSİLAT İŞLEMLERİ Teminat Mektupları</vt:lpstr>
      <vt:lpstr>TAHSİLAT İŞLEMLERİ Teminat Mektupları</vt:lpstr>
      <vt:lpstr>TAHSİLAT İŞLEMLERİ E-Teminat Mektubu İşlemleri</vt:lpstr>
      <vt:lpstr>TAHSİLAT İŞLEMLERİ E-Teminat Mektubu İşlemleri</vt:lpstr>
      <vt:lpstr>TAHSİLAT İŞLEMLERİ E-Teminat Mektubu İşlemleri</vt:lpstr>
      <vt:lpstr>TAHSİLAT İŞLEMLERİ E-Teminat Mektubu İşlemleri</vt:lpstr>
      <vt:lpstr>TAHSİLAT İŞLEMLERİ E-Teminat Mektubu İşlemleri</vt:lpstr>
      <vt:lpstr>TAHSİLAT İŞLEMLERİ E-Teminat Mektubu İşlemleri</vt:lpstr>
      <vt:lpstr>TAHSİLAT İŞLEMLERİ E-Teminat Mektubu İşlemleri</vt:lpstr>
      <vt:lpstr>TAHSİLAT İŞLEMLERİ Mutemet Tahsilat İşlemleri</vt:lpstr>
      <vt:lpstr>TAHSİLAT İŞLEMLERİ Mutemet Tahsilat İşlemleri</vt:lpstr>
      <vt:lpstr>TAHSİLAT İŞLEMLERİ Mutemet Tahsilat İşlemleri</vt:lpstr>
      <vt:lpstr>TAHSİLAT İŞLEMLERİ Mutemet Tahsilatı Ekle İşlemleri</vt:lpstr>
      <vt:lpstr>TAHSİLAT İŞLEMLERİ Mutemet Tahsilatı Ekle İşlemleri</vt:lpstr>
      <vt:lpstr>TAHSİLAT İŞLEMLERİ Onaylama İşlemleri</vt:lpstr>
      <vt:lpstr>TAHSİLAT İŞLEMLERİ Onaylama İşlemleri</vt:lpstr>
      <vt:lpstr>TAHSİLAT İŞLEMLERİ Taslak Olarak Kullan</vt:lpstr>
      <vt:lpstr>TAHSİLAT İŞLEMLERİ Alındı Dökme İşlemi</vt:lpstr>
      <vt:lpstr>TAHSİLAT İŞLEMLERİ Cari Hesap Kapatma İşlemi</vt:lpstr>
      <vt:lpstr>TAHSİLAT İŞLEMLERİ Cari Hesap Kapatma İşlemi</vt:lpstr>
      <vt:lpstr>TAHSİLAT İŞLEMLERİ Cari Hesap Kapatma İşlemi</vt:lpstr>
      <vt:lpstr>TAHSİLAT İŞLEMLERİ Nakit Hareketi İşlemleri</vt:lpstr>
      <vt:lpstr>TAHSİLAT İŞLEMLERİ Nakit Hareketi İşlemleri</vt:lpstr>
      <vt:lpstr>TAHSİLAT İŞLEMLERİ Nakit Hareketi İşlemleri</vt:lpstr>
      <vt:lpstr>TAHSİLAT İŞLEMLERİ Tahsilat Tanımlama İşlemleri</vt:lpstr>
      <vt:lpstr>TAHSİLAT İŞLEMLERİ Tahsilat Raporlar</vt:lpstr>
      <vt:lpstr>TAHSİLAT İŞLEMLERİ Hesap Özet Cetveli</vt:lpstr>
      <vt:lpstr>TAHSİLAT İŞLEMLERİ Hesap Özet Cetveli</vt:lpstr>
      <vt:lpstr>TAHSİLAT İŞLEMLERİ Hesap Özet Cetveli</vt:lpstr>
      <vt:lpstr>TAHSİLAT İŞLEMLERİ Banka Tahsilatı Raporu</vt:lpstr>
      <vt:lpstr>TAHSİLAT İŞLEMLERİ Banka Tahsilatı Raporu</vt:lpstr>
      <vt:lpstr>TAHSİLAT İŞLEMLERİ Alındı Belgesi Raporu</vt:lpstr>
      <vt:lpstr>TAHSİLAT İŞLEMLERİ Alındı Belgesi Raporu</vt:lpstr>
      <vt:lpstr>TAHSİLAT İŞLEMLERİ Diğer Raporlar</vt:lpstr>
      <vt:lpstr>TAHSİLAT İŞLEMLERİ Diğer Raporlar</vt:lpstr>
      <vt:lpstr>TAHSİLAT İŞLEMLERİ Diğer Raporlar</vt:lpstr>
      <vt:lpstr>TAHSİLAT İŞLEMLERİ Diğer Raporlar</vt:lpstr>
      <vt:lpstr>TAHSİLAT İŞLEMLERİ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PERSONEL HARCAMALARI YÖNETİM SİSTEMİ (KPHYS) MEMUR MAAŞ İŞLEMLERİ</dc:title>
  <dc:creator>Bilal Çoban</dc:creator>
  <cp:lastModifiedBy>Ahmet</cp:lastModifiedBy>
  <cp:revision>328</cp:revision>
  <dcterms:created xsi:type="dcterms:W3CDTF">2019-10-14T13:01:58Z</dcterms:created>
  <dcterms:modified xsi:type="dcterms:W3CDTF">2019-11-17T22:37:25Z</dcterms:modified>
</cp:coreProperties>
</file>