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900" r:id="rId2"/>
  </p:sldMasterIdLst>
  <p:notesMasterIdLst>
    <p:notesMasterId r:id="rId38"/>
  </p:notesMasterIdLst>
  <p:sldIdLst>
    <p:sldId id="325" r:id="rId3"/>
    <p:sldId id="380" r:id="rId4"/>
    <p:sldId id="377" r:id="rId5"/>
    <p:sldId id="383" r:id="rId6"/>
    <p:sldId id="384" r:id="rId7"/>
    <p:sldId id="385" r:id="rId8"/>
    <p:sldId id="386" r:id="rId9"/>
    <p:sldId id="387" r:id="rId10"/>
    <p:sldId id="388" r:id="rId11"/>
    <p:sldId id="378" r:id="rId12"/>
    <p:sldId id="257" r:id="rId13"/>
    <p:sldId id="262" r:id="rId14"/>
    <p:sldId id="263" r:id="rId15"/>
    <p:sldId id="264" r:id="rId16"/>
    <p:sldId id="400" r:id="rId17"/>
    <p:sldId id="266" r:id="rId18"/>
    <p:sldId id="267" r:id="rId19"/>
    <p:sldId id="268" r:id="rId20"/>
    <p:sldId id="269" r:id="rId21"/>
    <p:sldId id="270" r:id="rId22"/>
    <p:sldId id="271" r:id="rId23"/>
    <p:sldId id="272" r:id="rId24"/>
    <p:sldId id="273" r:id="rId25"/>
    <p:sldId id="381" r:id="rId26"/>
    <p:sldId id="277" r:id="rId27"/>
    <p:sldId id="382" r:id="rId28"/>
    <p:sldId id="393" r:id="rId29"/>
    <p:sldId id="397" r:id="rId30"/>
    <p:sldId id="398" r:id="rId31"/>
    <p:sldId id="389" r:id="rId32"/>
    <p:sldId id="391" r:id="rId33"/>
    <p:sldId id="390" r:id="rId34"/>
    <p:sldId id="399" r:id="rId35"/>
    <p:sldId id="401" r:id="rId36"/>
    <p:sldId id="373"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E46"/>
    <a:srgbClr val="F9D1A9"/>
    <a:srgbClr val="781E46"/>
    <a:srgbClr val="701E46"/>
    <a:srgbClr val="CC0000"/>
    <a:srgbClr val="FF00FF"/>
    <a:srgbClr val="9966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p:cViewPr varScale="1">
        <p:scale>
          <a:sx n="110" d="100"/>
          <a:sy n="110" d="100"/>
        </p:scale>
        <p:origin x="18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1D17BB-B71B-4D95-8C24-03B7F80C3AEB}" type="datetimeFigureOut">
              <a:rPr lang="tr-TR" smtClean="0"/>
              <a:t>22.10.2019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5665D-F3C9-4442-BEE9-CBAFCB31D6DD}" type="slidenum">
              <a:rPr lang="tr-TR" smtClean="0"/>
              <a:t>‹#›</a:t>
            </a:fld>
            <a:endParaRPr lang="tr-TR"/>
          </a:p>
        </p:txBody>
      </p:sp>
    </p:spTree>
    <p:extLst>
      <p:ext uri="{BB962C8B-B14F-4D97-AF65-F5344CB8AC3E}">
        <p14:creationId xmlns:p14="http://schemas.microsoft.com/office/powerpoint/2010/main" val="63357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2366439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323470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305594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7B89F226-4E4C-4133-9D65-E136181531E9}" type="slidenum">
              <a:rPr lang="tr-TR" altLang="tr-TR"/>
              <a:pPr>
                <a:defRPr/>
              </a:pPr>
              <a:t>‹#›</a:t>
            </a:fld>
            <a:endParaRPr lang="tr-TR" altLang="tr-TR"/>
          </a:p>
        </p:txBody>
      </p:sp>
    </p:spTree>
    <p:extLst>
      <p:ext uri="{BB962C8B-B14F-4D97-AF65-F5344CB8AC3E}">
        <p14:creationId xmlns:p14="http://schemas.microsoft.com/office/powerpoint/2010/main" val="217633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0152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93659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17396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2255127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0FC69B-D094-4E73-BD82-4A7C67F761C8}" type="datetimeFigureOut">
              <a:rPr lang="tr-TR" smtClean="0"/>
              <a:t>22.10.2019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3713676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0FC69B-D094-4E73-BD82-4A7C67F761C8}" type="datetimeFigureOut">
              <a:rPr lang="tr-TR" smtClean="0"/>
              <a:t>22.10.2019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230470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0FC69B-D094-4E73-BD82-4A7C67F761C8}" type="datetimeFigureOut">
              <a:rPr lang="tr-TR" smtClean="0"/>
              <a:t>22.10.2019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2018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586032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746918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4041310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742281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03092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A0FC69B-D094-4E73-BD82-4A7C67F761C8}" type="datetimeFigureOut">
              <a:rPr lang="tr-TR" smtClean="0"/>
              <a:t>22.10.2019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253391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3495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A0FC69B-D094-4E73-BD82-4A7C67F761C8}" type="datetimeFigureOut">
              <a:rPr lang="tr-TR" smtClean="0"/>
              <a:t>22.10.2019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13342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A0FC69B-D094-4E73-BD82-4A7C67F761C8}" type="datetimeFigureOut">
              <a:rPr lang="tr-TR" smtClean="0"/>
              <a:t>22.10.2019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354439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A0FC69B-D094-4E73-BD82-4A7C67F761C8}" type="datetimeFigureOut">
              <a:rPr lang="tr-TR" smtClean="0"/>
              <a:t>22.10.2019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42365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16335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A0FC69B-D094-4E73-BD82-4A7C67F761C8}" type="datetimeFigureOut">
              <a:rPr lang="tr-TR" smtClean="0"/>
              <a:t>22.10.2019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557D469-BC11-44FC-9342-DCF2E68EBFC2}" type="slidenum">
              <a:rPr lang="tr-TR" smtClean="0"/>
              <a:t>‹#›</a:t>
            </a:fld>
            <a:endParaRPr lang="tr-TR"/>
          </a:p>
        </p:txBody>
      </p:sp>
    </p:spTree>
    <p:extLst>
      <p:ext uri="{BB962C8B-B14F-4D97-AF65-F5344CB8AC3E}">
        <p14:creationId xmlns:p14="http://schemas.microsoft.com/office/powerpoint/2010/main" val="426632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FC69B-D094-4E73-BD82-4A7C67F761C8}" type="datetimeFigureOut">
              <a:rPr lang="tr-TR" smtClean="0"/>
              <a:t>22.10.2019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7D469-BC11-44FC-9342-DCF2E68EBFC2}" type="slidenum">
              <a:rPr lang="tr-TR" smtClean="0"/>
              <a:t>‹#›</a:t>
            </a:fld>
            <a:endParaRPr lang="tr-TR"/>
          </a:p>
        </p:txBody>
      </p:sp>
    </p:spTree>
    <p:extLst>
      <p:ext uri="{BB962C8B-B14F-4D97-AF65-F5344CB8AC3E}">
        <p14:creationId xmlns:p14="http://schemas.microsoft.com/office/powerpoint/2010/main" val="20556699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9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0FC69B-D094-4E73-BD82-4A7C67F761C8}" type="datetimeFigureOut">
              <a:rPr lang="tr-TR" smtClean="0"/>
              <a:t>22.10.2019</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57D469-BC11-44FC-9342-DCF2E68EBFC2}" type="slidenum">
              <a:rPr lang="tr-TR" smtClean="0"/>
              <a:t>‹#›</a:t>
            </a:fld>
            <a:endParaRPr lang="tr-TR"/>
          </a:p>
        </p:txBody>
      </p:sp>
    </p:spTree>
    <p:extLst>
      <p:ext uri="{BB962C8B-B14F-4D97-AF65-F5344CB8AC3E}">
        <p14:creationId xmlns:p14="http://schemas.microsoft.com/office/powerpoint/2010/main" val="39645785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249032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Başlık 1"/>
          <p:cNvSpPr>
            <a:spLocks noGrp="1"/>
          </p:cNvSpPr>
          <p:nvPr>
            <p:ph type="title"/>
          </p:nvPr>
        </p:nvSpPr>
        <p:spPr>
          <a:xfrm>
            <a:off x="457200" y="548680"/>
            <a:ext cx="8229600" cy="850106"/>
          </a:xfrm>
        </p:spPr>
        <p:txBody>
          <a:bodyPr>
            <a:normAutofit/>
          </a:bodyPr>
          <a:lstStyle/>
          <a:p>
            <a:r>
              <a:rPr lang="tr-TR" sz="4000" b="1" dirty="0" smtClean="0">
                <a:solidFill>
                  <a:schemeClr val="accent1">
                    <a:lumMod val="75000"/>
                  </a:schemeClr>
                </a:solidFill>
                <a:latin typeface="+mn-lt"/>
                <a:cs typeface="Arial" pitchFamily="34" charset="0"/>
              </a:rPr>
              <a:t>Ders Görevleri</a:t>
            </a:r>
            <a:endParaRPr lang="tr-TR" sz="4000" b="1" dirty="0">
              <a:solidFill>
                <a:schemeClr val="accent1">
                  <a:lumMod val="75000"/>
                </a:schemeClr>
              </a:solidFill>
              <a:latin typeface="+mn-lt"/>
              <a:cs typeface="Arial" pitchFamily="34" charset="0"/>
            </a:endParaRPr>
          </a:p>
        </p:txBody>
      </p:sp>
      <p:sp>
        <p:nvSpPr>
          <p:cNvPr id="3" name="Dikdörtgen 2"/>
          <p:cNvSpPr/>
          <p:nvPr/>
        </p:nvSpPr>
        <p:spPr>
          <a:xfrm>
            <a:off x="755576" y="1556792"/>
            <a:ext cx="7740860" cy="2923877"/>
          </a:xfrm>
          <a:prstGeom prst="rect">
            <a:avLst/>
          </a:prstGeom>
        </p:spPr>
        <p:txBody>
          <a:bodyPr wrap="square">
            <a:spAutoFit/>
          </a:bodyPr>
          <a:lstStyle/>
          <a:p>
            <a:pPr marL="342900" indent="-342900" algn="just">
              <a:buFont typeface="Wingdings" pitchFamily="2" charset="2"/>
              <a:buChar char="ü"/>
            </a:pPr>
            <a:r>
              <a:rPr lang="fi-FI" sz="2400" b="1" dirty="0" smtClean="0">
                <a:solidFill>
                  <a:srgbClr val="FF0000"/>
                </a:solidFill>
                <a:cs typeface="Arial" pitchFamily="34" charset="0"/>
              </a:rPr>
              <a:t>Öğretim </a:t>
            </a:r>
            <a:r>
              <a:rPr lang="fi-FI" sz="2400" b="1" dirty="0">
                <a:solidFill>
                  <a:srgbClr val="FF0000"/>
                </a:solidFill>
                <a:cs typeface="Arial" pitchFamily="34" charset="0"/>
              </a:rPr>
              <a:t>üyeleri</a:t>
            </a:r>
            <a:r>
              <a:rPr lang="fi-FI" sz="2400" dirty="0">
                <a:cs typeface="Arial" pitchFamily="34" charset="0"/>
              </a:rPr>
              <a:t>, </a:t>
            </a:r>
            <a:r>
              <a:rPr lang="fi-FI" sz="2000" b="1" dirty="0">
                <a:solidFill>
                  <a:srgbClr val="701E46"/>
                </a:solidFill>
                <a:cs typeface="Arial" pitchFamily="34" charset="0"/>
              </a:rPr>
              <a:t>haftada asgari on saat, </a:t>
            </a:r>
            <a:endParaRPr lang="tr-TR" sz="2000" b="1" dirty="0">
              <a:solidFill>
                <a:srgbClr val="701E46"/>
              </a:solidFill>
              <a:cs typeface="Arial" pitchFamily="34" charset="0"/>
            </a:endParaRPr>
          </a:p>
          <a:p>
            <a:pPr marL="342900" indent="-342900" algn="just">
              <a:buFont typeface="Wingdings" pitchFamily="2" charset="2"/>
              <a:buChar char="ü"/>
            </a:pPr>
            <a:r>
              <a:rPr lang="tr-TR" sz="2400" b="1" dirty="0" smtClean="0">
                <a:solidFill>
                  <a:srgbClr val="FF0000"/>
                </a:solidFill>
                <a:cs typeface="Arial" pitchFamily="34" charset="0"/>
              </a:rPr>
              <a:t>Öğretim </a:t>
            </a:r>
            <a:r>
              <a:rPr lang="tr-TR" sz="2400" b="1" dirty="0">
                <a:solidFill>
                  <a:srgbClr val="FF0000"/>
                </a:solidFill>
                <a:cs typeface="Arial" pitchFamily="34" charset="0"/>
              </a:rPr>
              <a:t>görevlisi ve okutmanlar ise</a:t>
            </a:r>
            <a:r>
              <a:rPr lang="tr-TR" sz="2400" dirty="0">
                <a:cs typeface="Arial" pitchFamily="34" charset="0"/>
              </a:rPr>
              <a:t>, </a:t>
            </a:r>
            <a:r>
              <a:rPr lang="tr-TR" sz="2000" b="1" dirty="0">
                <a:solidFill>
                  <a:srgbClr val="701E46"/>
                </a:solidFill>
                <a:cs typeface="Arial" pitchFamily="34" charset="0"/>
              </a:rPr>
              <a:t>haftada asgari on iki saat, ders vermekle yükümlü bulunmaktadır.</a:t>
            </a:r>
          </a:p>
          <a:p>
            <a:pPr marL="342900" indent="-342900" algn="just">
              <a:buFont typeface="Wingdings" pitchFamily="2" charset="2"/>
              <a:buChar char="ü"/>
            </a:pPr>
            <a:r>
              <a:rPr lang="tr-TR" sz="2400" b="1" dirty="0">
                <a:solidFill>
                  <a:srgbClr val="FF0000"/>
                </a:solidFill>
                <a:cs typeface="Arial" pitchFamily="34" charset="0"/>
              </a:rPr>
              <a:t>Dekan yardımcıları, enstitü ve yüksekokul müdür yardımcıları ve bölüm başkanlarının </a:t>
            </a:r>
            <a:r>
              <a:rPr lang="tr-TR" sz="2000" b="1" dirty="0">
                <a:solidFill>
                  <a:srgbClr val="701E46"/>
                </a:solidFill>
                <a:cs typeface="Arial" pitchFamily="34" charset="0"/>
              </a:rPr>
              <a:t>haftada asgari beş saattir. </a:t>
            </a:r>
          </a:p>
          <a:p>
            <a:pPr marL="342900" indent="-342900" algn="just">
              <a:buFont typeface="Wingdings" pitchFamily="2" charset="2"/>
              <a:buChar char="ü"/>
            </a:pPr>
            <a:r>
              <a:rPr lang="tr-TR" sz="2400" b="1" dirty="0" smtClean="0">
                <a:solidFill>
                  <a:srgbClr val="FF0000"/>
                </a:solidFill>
                <a:cs typeface="Arial" pitchFamily="34" charset="0"/>
              </a:rPr>
              <a:t>Rektör</a:t>
            </a:r>
            <a:r>
              <a:rPr lang="tr-TR" sz="2400" b="1" dirty="0">
                <a:solidFill>
                  <a:srgbClr val="FF0000"/>
                </a:solidFill>
                <a:cs typeface="Arial" pitchFamily="34" charset="0"/>
              </a:rPr>
              <a:t>, rektör yardımcısı, dekan, enstitü ve yüksekokul müdürlerinin </a:t>
            </a:r>
            <a:r>
              <a:rPr lang="tr-TR" sz="2000" b="1" dirty="0">
                <a:solidFill>
                  <a:srgbClr val="701E46"/>
                </a:solidFill>
                <a:cs typeface="Arial" pitchFamily="34" charset="0"/>
              </a:rPr>
              <a:t>ders verme yükümlülüğü yoktur.  </a:t>
            </a:r>
          </a:p>
        </p:txBody>
      </p:sp>
    </p:spTree>
    <p:extLst>
      <p:ext uri="{BB962C8B-B14F-4D97-AF65-F5344CB8AC3E}">
        <p14:creationId xmlns:p14="http://schemas.microsoft.com/office/powerpoint/2010/main" val="296571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2" y="116632"/>
            <a:ext cx="892899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19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08" y="22393"/>
            <a:ext cx="8928992" cy="591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9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711"/>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3" y="1772816"/>
            <a:ext cx="8763009"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83" y="632882"/>
            <a:ext cx="8784976"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08" y="4600956"/>
            <a:ext cx="8856984" cy="120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517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08"/>
            <a:ext cx="914400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112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İçerik Yer Tutucusu"/>
          <p:cNvGraphicFramePr>
            <a:graphicFrameLocks/>
          </p:cNvGraphicFramePr>
          <p:nvPr>
            <p:extLst>
              <p:ext uri="{D42A27DB-BD31-4B8C-83A1-F6EECF244321}">
                <p14:modId xmlns:p14="http://schemas.microsoft.com/office/powerpoint/2010/main" val="1759736505"/>
              </p:ext>
            </p:extLst>
          </p:nvPr>
        </p:nvGraphicFramePr>
        <p:xfrm>
          <a:off x="1960" y="689"/>
          <a:ext cx="9142040" cy="6893795"/>
        </p:xfrm>
        <a:graphic>
          <a:graphicData uri="http://schemas.openxmlformats.org/drawingml/2006/table">
            <a:tbl>
              <a:tblPr/>
              <a:tblGrid>
                <a:gridCol w="1523673"/>
                <a:gridCol w="1523674"/>
                <a:gridCol w="1202899"/>
                <a:gridCol w="1283093"/>
                <a:gridCol w="996180"/>
                <a:gridCol w="206721"/>
                <a:gridCol w="1283093"/>
                <a:gridCol w="1122707"/>
              </a:tblGrid>
              <a:tr h="411256">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9D1A9"/>
                          </a:solidFill>
                          <a:effectLst/>
                          <a:latin typeface="+mn-lt"/>
                          <a:cs typeface="Times New Roman" pitchFamily="18" charset="0"/>
                        </a:rPr>
                        <a:t>Öğretim elemanlarının toplam ders  yükü ve ek ders saatleri tablosu</a:t>
                      </a: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25400" cap="flat" cmpd="sng" algn="ctr">
                      <a:solidFill>
                        <a:srgbClr val="8064A2"/>
                      </a:solidFill>
                      <a:prstDash val="solid"/>
                      <a:round/>
                      <a:headEnd type="none" w="med" len="med"/>
                      <a:tailEnd type="none" w="med" len="med"/>
                    </a:lnB>
                    <a:lnTlToBr>
                      <a:noFill/>
                    </a:lnTlToBr>
                    <a:lnBlToTr>
                      <a:noFill/>
                    </a:lnBlToTr>
                    <a:solidFill>
                      <a:srgbClr val="6C1E4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1125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Görev</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Unvanları</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Haftalık Ders</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Yükü</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itchFamily="34" charset="0"/>
                        </a:rPr>
                        <a:t>Maksimum Ek Ders Saati</a:t>
                      </a:r>
                      <a:endParaRPr kumimoji="0" lang="tr-TR"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Genel Toplam</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254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538064">
                <a:tc vMerge="1">
                  <a:txBody>
                    <a:bodyPr/>
                    <a:lstStyle/>
                    <a:p>
                      <a:endParaRPr lang="tr-TR"/>
                    </a:p>
                  </a:txBody>
                  <a:tcPr/>
                </a:tc>
                <a:tc v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Normal Örgün</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Eğitim</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II.Örgün</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Eğitim</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 Toplam</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vMerge="1">
                  <a:txBody>
                    <a:bodyPr/>
                    <a:lstStyle/>
                    <a:p>
                      <a:endParaRPr lang="tr-TR"/>
                    </a:p>
                  </a:txBody>
                  <a:tcPr/>
                </a:tc>
              </a:tr>
              <a:tr h="458448">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Mecburi</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İstekle</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İstekle</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vMerge="1">
                  <a:txBody>
                    <a:bodyPr/>
                    <a:lstStyle/>
                    <a:p>
                      <a:endParaRPr lang="tr-TR"/>
                    </a:p>
                  </a:txBody>
                  <a:tcPr/>
                </a:tc>
                <a:tc vMerge="1">
                  <a:txBody>
                    <a:bodyPr/>
                    <a:lstStyle/>
                    <a:p>
                      <a:endParaRPr lang="tr-TR"/>
                    </a:p>
                  </a:txBody>
                  <a:tcPr/>
                </a:tc>
              </a:tr>
              <a:tr h="5241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Prof.</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72000" marR="72000"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2</a:t>
                      </a: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18</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30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40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497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Doç.</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72000" marR="72000"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4</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16</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30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40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470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Dr. Öğretim Üyesi</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72000" marR="72000"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12</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30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40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538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Öğretim Gör evlisi</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72000" marR="72000"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12</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12</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8</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30</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42</a:t>
                      </a: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4297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72000" marR="72000"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endParaRPr lang="tr-TR" dirty="0"/>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endParaRPr lang="tr-TR" dirty="0"/>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gridSpan="2">
                  <a:txBody>
                    <a:bodyPr/>
                    <a:lstStyle/>
                    <a:p>
                      <a:endParaRPr lang="tr-TR" dirty="0"/>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a:txBody>
                    <a:bodyPr/>
                    <a:lstStyle/>
                    <a:p>
                      <a:endParaRPr lang="tr-TR" dirty="0"/>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525" marR="9525" marT="9524" marB="9524"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r>
              <a:tr h="429797">
                <a:tc gridSpan="8">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9D1A9"/>
                          </a:solidFill>
                          <a:effectLst/>
                          <a:latin typeface="Calibri" pitchFamily="34" charset="0"/>
                        </a:rPr>
                        <a:t>2914 SAYILI KANUN 11 İNCİ  MADDE (EK DERS SAAT ÜCRETİ)</a:t>
                      </a: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6C1E4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9797">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Profesör</a:t>
                      </a:r>
                      <a:endParaRPr kumimoji="0" lang="tr-TR" sz="1600" b="1" i="0" u="none" strike="noStrike" cap="none" normalizeH="0" baseline="0" dirty="0" smtClean="0">
                        <a:ln>
                          <a:noFill/>
                        </a:ln>
                        <a:solidFill>
                          <a:schemeClr val="tx1"/>
                        </a:solidFill>
                        <a:effectLst/>
                        <a:latin typeface="Arial" pitchFamily="34" charset="0"/>
                      </a:endParaRPr>
                    </a:p>
                  </a:txBody>
                  <a:tcPr marL="144000"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300 X Aylık Katsayı</a:t>
                      </a:r>
                      <a:endParaRPr kumimoji="0" lang="tr-TR" sz="1600" b="1" i="0" u="none" strike="noStrike" cap="none" normalizeH="0" baseline="0" dirty="0" smtClean="0">
                        <a:ln>
                          <a:noFill/>
                        </a:ln>
                        <a:solidFill>
                          <a:schemeClr val="tx1"/>
                        </a:solidFill>
                        <a:effectLst/>
                        <a:latin typeface="Arial" pitchFamily="34" charset="0"/>
                      </a:endParaRP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429797">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Doçent</a:t>
                      </a:r>
                      <a:endParaRPr kumimoji="0" lang="tr-TR" sz="1600" b="1" i="0" u="none" strike="noStrike" cap="none" normalizeH="0" baseline="0" dirty="0" smtClean="0">
                        <a:ln>
                          <a:noFill/>
                        </a:ln>
                        <a:solidFill>
                          <a:schemeClr val="tx1"/>
                        </a:solidFill>
                        <a:effectLst/>
                        <a:latin typeface="Arial" pitchFamily="34" charset="0"/>
                      </a:endParaRPr>
                    </a:p>
                  </a:txBody>
                  <a:tcPr marL="144000"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250 X Aylık Katsayı</a:t>
                      </a:r>
                      <a:endParaRPr kumimoji="0" lang="tr-TR" sz="1600" b="1" i="0" u="none" strike="noStrike" cap="none" normalizeH="0" baseline="0" dirty="0" smtClean="0">
                        <a:ln>
                          <a:noFill/>
                        </a:ln>
                        <a:solidFill>
                          <a:schemeClr val="tx1"/>
                        </a:solidFill>
                        <a:effectLst/>
                        <a:latin typeface="Arial" pitchFamily="34" charset="0"/>
                      </a:endParaRP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alpha val="20000"/>
                      </a:srgbClr>
                    </a:solidFill>
                  </a:tcPr>
                </a:tc>
                <a:tc hMerge="1">
                  <a:txBody>
                    <a:bodyPr/>
                    <a:lstStyle/>
                    <a:p>
                      <a:endParaRPr lang="tr-TR"/>
                    </a:p>
                  </a:txBody>
                  <a:tcPr/>
                </a:tc>
                <a:tc hMerge="1">
                  <a:txBody>
                    <a:bodyPr/>
                    <a:lstStyle/>
                    <a:p>
                      <a:endParaRPr lang="tr-TR"/>
                    </a:p>
                  </a:txBody>
                  <a:tcPr/>
                </a:tc>
              </a:tr>
              <a:tr h="429797">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Dr. Öğretim Üyesi</a:t>
                      </a:r>
                      <a:endParaRPr kumimoji="0" lang="tr-TR" sz="1600" b="1" i="0" u="none" strike="noStrike" cap="none" normalizeH="0" baseline="0" dirty="0" smtClean="0">
                        <a:ln>
                          <a:noFill/>
                        </a:ln>
                        <a:solidFill>
                          <a:schemeClr val="tx1"/>
                        </a:solidFill>
                        <a:effectLst/>
                        <a:latin typeface="Arial" pitchFamily="34" charset="0"/>
                      </a:endParaRPr>
                    </a:p>
                  </a:txBody>
                  <a:tcPr marL="144000"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200 X Aylık Katsayı</a:t>
                      </a:r>
                      <a:endParaRPr kumimoji="0" lang="tr-TR" sz="1600" b="1" i="0" u="none" strike="noStrike" cap="none" normalizeH="0" baseline="0" dirty="0" smtClean="0">
                        <a:ln>
                          <a:noFill/>
                        </a:ln>
                        <a:solidFill>
                          <a:schemeClr val="tx1"/>
                        </a:solidFill>
                        <a:effectLst/>
                        <a:latin typeface="Arial" pitchFamily="34" charset="0"/>
                      </a:endParaRP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r h="429797">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Öğretim Görevlisi</a:t>
                      </a:r>
                      <a:endParaRPr kumimoji="0" lang="tr-TR" sz="1600" b="1" i="0" u="none" strike="noStrike" cap="none" normalizeH="0" baseline="0" dirty="0" smtClean="0">
                        <a:ln>
                          <a:noFill/>
                        </a:ln>
                        <a:solidFill>
                          <a:schemeClr val="tx1"/>
                        </a:solidFill>
                        <a:effectLst/>
                        <a:latin typeface="Arial" pitchFamily="34" charset="0"/>
                      </a:endParaRPr>
                    </a:p>
                  </a:txBody>
                  <a:tcPr marL="144000"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rPr>
                        <a:t>160 X Aylık Katsayı</a:t>
                      </a:r>
                      <a:endParaRPr kumimoji="0" lang="tr-TR" sz="1600" b="1" i="0" u="none" strike="noStrike" cap="none" normalizeH="0" baseline="0" dirty="0" smtClean="0">
                        <a:ln>
                          <a:noFill/>
                        </a:ln>
                        <a:solidFill>
                          <a:schemeClr val="tx1"/>
                        </a:solidFill>
                        <a:effectLst/>
                        <a:latin typeface="Arial" pitchFamily="34" charset="0"/>
                      </a:endParaRP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8064A2">
                        <a:alpha val="20000"/>
                      </a:srgbClr>
                    </a:solidFill>
                  </a:tcPr>
                </a:tc>
                <a:tc hMerge="1">
                  <a:txBody>
                    <a:bodyPr/>
                    <a:lstStyle/>
                    <a:p>
                      <a:endParaRPr lang="tr-TR"/>
                    </a:p>
                  </a:txBody>
                  <a:tcPr/>
                </a:tc>
                <a:tc hMerge="1">
                  <a:txBody>
                    <a:bodyPr/>
                    <a:lstStyle/>
                    <a:p>
                      <a:endParaRPr lang="tr-TR"/>
                    </a:p>
                  </a:txBody>
                  <a:tcPr/>
                </a:tc>
              </a:tr>
              <a:tr h="429797">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pitchFamily="34" charset="0"/>
                      </a:endParaRPr>
                    </a:p>
                  </a:txBody>
                  <a:tcPr marL="144000"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solidFill>
                      <a:srgbClr val="F2F2F2">
                        <a:alpha val="20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chemeClr val="tx1"/>
                        </a:solidFill>
                        <a:effectLst/>
                        <a:latin typeface="Arial" pitchFamily="34" charset="0"/>
                      </a:endParaRPr>
                    </a:p>
                  </a:txBody>
                  <a:tcPr marL="9525" marR="9525" marT="9524" marB="0" anchor="ctr" horzOverflow="overflow">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316479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1"/>
            <a:ext cx="9144000" cy="6858000"/>
          </a:xfrm>
          <a:prstGeom prst="rect">
            <a:avLst/>
          </a:prstGeom>
        </p:spPr>
      </p:pic>
      <p:graphicFrame>
        <p:nvGraphicFramePr>
          <p:cNvPr id="4" name="object 3"/>
          <p:cNvGraphicFramePr>
            <a:graphicFrameLocks noGrp="1"/>
          </p:cNvGraphicFramePr>
          <p:nvPr>
            <p:extLst>
              <p:ext uri="{D42A27DB-BD31-4B8C-83A1-F6EECF244321}">
                <p14:modId xmlns:p14="http://schemas.microsoft.com/office/powerpoint/2010/main" val="894940422"/>
              </p:ext>
            </p:extLst>
          </p:nvPr>
        </p:nvGraphicFramePr>
        <p:xfrm>
          <a:off x="251521" y="657594"/>
          <a:ext cx="8439906" cy="5019059"/>
        </p:xfrm>
        <a:graphic>
          <a:graphicData uri="http://schemas.openxmlformats.org/drawingml/2006/table">
            <a:tbl>
              <a:tblPr firstRow="1" bandRow="1">
                <a:tableStyleId>{2D5ABB26-0587-4C30-8999-92F81FD0307C}</a:tableStyleId>
              </a:tblPr>
              <a:tblGrid>
                <a:gridCol w="764664"/>
                <a:gridCol w="691515"/>
                <a:gridCol w="560044"/>
                <a:gridCol w="615340"/>
                <a:gridCol w="669925"/>
                <a:gridCol w="558164"/>
                <a:gridCol w="675004"/>
                <a:gridCol w="596900"/>
                <a:gridCol w="674370"/>
                <a:gridCol w="553720"/>
                <a:gridCol w="769620"/>
                <a:gridCol w="553720"/>
                <a:gridCol w="756920"/>
              </a:tblGrid>
              <a:tr h="321257">
                <a:tc gridSpan="13">
                  <a:txBody>
                    <a:bodyPr/>
                    <a:lstStyle/>
                    <a:p>
                      <a:pPr marL="1195705">
                        <a:lnSpc>
                          <a:spcPct val="100000"/>
                        </a:lnSpc>
                        <a:spcBef>
                          <a:spcPts val="630"/>
                        </a:spcBef>
                      </a:pPr>
                      <a:r>
                        <a:rPr sz="1100" b="1" spc="-155" dirty="0">
                          <a:latin typeface="+mn-lt"/>
                          <a:cs typeface="Arial"/>
                        </a:rPr>
                        <a:t>ÖĞRETİM </a:t>
                      </a:r>
                      <a:r>
                        <a:rPr lang="tr-TR" sz="1100" b="1" spc="-155" dirty="0" smtClean="0">
                          <a:latin typeface="+mn-lt"/>
                          <a:cs typeface="Arial"/>
                        </a:rPr>
                        <a:t>  </a:t>
                      </a:r>
                      <a:r>
                        <a:rPr sz="1100" b="1" spc="-165" dirty="0" smtClean="0">
                          <a:latin typeface="+mn-lt"/>
                          <a:cs typeface="Arial"/>
                        </a:rPr>
                        <a:t>ELEMANLARINA </a:t>
                      </a:r>
                      <a:r>
                        <a:rPr lang="tr-TR" sz="1100" b="1" spc="-165" dirty="0" smtClean="0">
                          <a:latin typeface="+mn-lt"/>
                          <a:cs typeface="Arial"/>
                        </a:rPr>
                        <a:t> </a:t>
                      </a:r>
                      <a:r>
                        <a:rPr sz="1100" b="1" spc="-125" dirty="0" smtClean="0">
                          <a:latin typeface="+mn-lt"/>
                          <a:cs typeface="Arial"/>
                        </a:rPr>
                        <a:t>ÇEŞİTLİ </a:t>
                      </a:r>
                      <a:r>
                        <a:rPr lang="tr-TR" sz="1100" b="1" spc="-125" dirty="0" smtClean="0">
                          <a:latin typeface="+mn-lt"/>
                          <a:cs typeface="Arial"/>
                        </a:rPr>
                        <a:t> </a:t>
                      </a:r>
                      <a:r>
                        <a:rPr sz="1100" b="1" spc="-155" dirty="0" smtClean="0">
                          <a:latin typeface="+mn-lt"/>
                          <a:cs typeface="Arial"/>
                        </a:rPr>
                        <a:t>ÖĞRETİM </a:t>
                      </a:r>
                      <a:r>
                        <a:rPr lang="tr-TR" sz="1100" b="1" spc="-155" dirty="0" smtClean="0">
                          <a:latin typeface="+mn-lt"/>
                          <a:cs typeface="Arial"/>
                        </a:rPr>
                        <a:t> </a:t>
                      </a:r>
                      <a:r>
                        <a:rPr sz="1100" b="1" spc="-160" dirty="0" smtClean="0">
                          <a:latin typeface="+mn-lt"/>
                          <a:cs typeface="Arial"/>
                        </a:rPr>
                        <a:t>TÜRLERİNDE </a:t>
                      </a:r>
                      <a:r>
                        <a:rPr lang="tr-TR" sz="1100" b="1" spc="-160" dirty="0" smtClean="0">
                          <a:latin typeface="+mn-lt"/>
                          <a:cs typeface="Arial"/>
                        </a:rPr>
                        <a:t> </a:t>
                      </a:r>
                      <a:r>
                        <a:rPr sz="1100" b="1" spc="-145" dirty="0" smtClean="0">
                          <a:latin typeface="+mn-lt"/>
                          <a:cs typeface="Arial"/>
                        </a:rPr>
                        <a:t>HAFTALIK</a:t>
                      </a:r>
                      <a:r>
                        <a:rPr lang="tr-TR" sz="1100" b="1" spc="-145" dirty="0" smtClean="0">
                          <a:latin typeface="+mn-lt"/>
                          <a:cs typeface="Arial"/>
                        </a:rPr>
                        <a:t> </a:t>
                      </a:r>
                      <a:r>
                        <a:rPr sz="1100" b="1" spc="-145" dirty="0" smtClean="0">
                          <a:latin typeface="+mn-lt"/>
                          <a:cs typeface="Arial"/>
                        </a:rPr>
                        <a:t> </a:t>
                      </a:r>
                      <a:r>
                        <a:rPr sz="1100" b="1" spc="-170" dirty="0" smtClean="0">
                          <a:latin typeface="+mn-lt"/>
                          <a:cs typeface="Arial"/>
                        </a:rPr>
                        <a:t>ÖDENEBİLECEK</a:t>
                      </a:r>
                      <a:r>
                        <a:rPr lang="tr-TR" sz="1100" b="1" spc="-170" dirty="0" smtClean="0">
                          <a:latin typeface="+mn-lt"/>
                          <a:cs typeface="Arial"/>
                        </a:rPr>
                        <a:t> </a:t>
                      </a:r>
                      <a:r>
                        <a:rPr sz="1100" b="1" spc="-170" dirty="0" smtClean="0">
                          <a:latin typeface="+mn-lt"/>
                          <a:cs typeface="Arial"/>
                        </a:rPr>
                        <a:t> </a:t>
                      </a:r>
                      <a:r>
                        <a:rPr sz="1100" b="1" spc="-175" dirty="0" smtClean="0">
                          <a:latin typeface="+mn-lt"/>
                          <a:cs typeface="Arial"/>
                        </a:rPr>
                        <a:t>EK</a:t>
                      </a:r>
                      <a:r>
                        <a:rPr lang="tr-TR" sz="1100" b="1" spc="-175" dirty="0" smtClean="0">
                          <a:latin typeface="+mn-lt"/>
                          <a:cs typeface="Arial"/>
                        </a:rPr>
                        <a:t> </a:t>
                      </a:r>
                      <a:r>
                        <a:rPr sz="1100" b="1" spc="-175" dirty="0" smtClean="0">
                          <a:latin typeface="+mn-lt"/>
                          <a:cs typeface="Arial"/>
                        </a:rPr>
                        <a:t> </a:t>
                      </a:r>
                      <a:r>
                        <a:rPr sz="1100" b="1" spc="-180" dirty="0" smtClean="0">
                          <a:latin typeface="+mn-lt"/>
                          <a:cs typeface="Arial"/>
                        </a:rPr>
                        <a:t>DERS</a:t>
                      </a:r>
                      <a:r>
                        <a:rPr lang="tr-TR" sz="1100" b="1" spc="-180" dirty="0" smtClean="0">
                          <a:latin typeface="+mn-lt"/>
                          <a:cs typeface="Arial"/>
                        </a:rPr>
                        <a:t>  </a:t>
                      </a:r>
                      <a:r>
                        <a:rPr sz="1100" b="1" spc="-175" dirty="0" smtClean="0">
                          <a:latin typeface="+mn-lt"/>
                          <a:cs typeface="Arial"/>
                        </a:rPr>
                        <a:t> </a:t>
                      </a:r>
                      <a:r>
                        <a:rPr sz="1100" b="1" spc="-165" dirty="0">
                          <a:latin typeface="+mn-lt"/>
                          <a:cs typeface="Arial"/>
                        </a:rPr>
                        <a:t>ÜCRETLERİ</a:t>
                      </a:r>
                      <a:endParaRPr sz="1100" b="1" dirty="0">
                        <a:latin typeface="+mn-lt"/>
                        <a:cs typeface="Arial"/>
                      </a:endParaRPr>
                    </a:p>
                  </a:txBody>
                  <a:tcPr marL="0" marR="0" marT="80010" marB="0">
                    <a:lnL w="9525">
                      <a:solidFill>
                        <a:srgbClr val="DADCDD"/>
                      </a:solidFill>
                      <a:prstDash val="solid"/>
                    </a:lnL>
                    <a:lnR w="9525">
                      <a:solidFill>
                        <a:srgbClr val="DADCDD"/>
                      </a:solidFill>
                      <a:prstDash val="solid"/>
                    </a:lnR>
                    <a:lnT w="12700">
                      <a:solidFill>
                        <a:srgbClr val="DADCDD"/>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11144">
                <a:tc rowSpan="2">
                  <a:txBody>
                    <a:bodyPr/>
                    <a:lstStyle/>
                    <a:p>
                      <a:pPr>
                        <a:lnSpc>
                          <a:spcPct val="100000"/>
                        </a:lnSpc>
                      </a:pPr>
                      <a:endParaRPr sz="1100" b="1" dirty="0">
                        <a:latin typeface="+mn-lt"/>
                        <a:cs typeface="Times New Roman"/>
                      </a:endParaRPr>
                    </a:p>
                    <a:p>
                      <a:pPr>
                        <a:lnSpc>
                          <a:spcPct val="100000"/>
                        </a:lnSpc>
                        <a:spcBef>
                          <a:spcPts val="50"/>
                        </a:spcBef>
                      </a:pPr>
                      <a:endParaRPr sz="1250" b="1" dirty="0">
                        <a:latin typeface="+mn-lt"/>
                        <a:cs typeface="Times New Roman"/>
                      </a:endParaRPr>
                    </a:p>
                    <a:p>
                      <a:pPr marL="90170">
                        <a:lnSpc>
                          <a:spcPct val="100000"/>
                        </a:lnSpc>
                        <a:spcBef>
                          <a:spcPts val="5"/>
                        </a:spcBef>
                      </a:pPr>
                      <a:r>
                        <a:rPr sz="1000" b="1" spc="-155" dirty="0">
                          <a:latin typeface="+mn-lt"/>
                          <a:cs typeface="Arial"/>
                        </a:rPr>
                        <a:t>UNVANI</a:t>
                      </a:r>
                      <a:endParaRPr sz="1000" b="1" dirty="0">
                        <a:latin typeface="+mn-lt"/>
                        <a:cs typeface="Arial"/>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spcBef>
                          <a:spcPts val="20"/>
                        </a:spcBef>
                      </a:pPr>
                      <a:endParaRPr sz="1200" b="1">
                        <a:latin typeface="+mn-lt"/>
                        <a:cs typeface="Times New Roman"/>
                      </a:endParaRPr>
                    </a:p>
                    <a:p>
                      <a:pPr marL="59690" marR="45085" indent="3175" algn="ctr">
                        <a:lnSpc>
                          <a:spcPct val="117300"/>
                        </a:lnSpc>
                        <a:spcBef>
                          <a:spcPts val="5"/>
                        </a:spcBef>
                      </a:pPr>
                      <a:r>
                        <a:rPr sz="900" b="1" spc="-155" dirty="0">
                          <a:latin typeface="+mn-lt"/>
                          <a:cs typeface="Arial"/>
                        </a:rPr>
                        <a:t>EK </a:t>
                      </a:r>
                      <a:r>
                        <a:rPr sz="900" b="1" spc="-165" dirty="0">
                          <a:latin typeface="+mn-lt"/>
                          <a:cs typeface="Arial"/>
                        </a:rPr>
                        <a:t>DERS  </a:t>
                      </a:r>
                      <a:r>
                        <a:rPr sz="900" b="1" spc="-135" dirty="0">
                          <a:latin typeface="+mn-lt"/>
                          <a:cs typeface="Arial"/>
                        </a:rPr>
                        <a:t>ÜCRETİ  </a:t>
                      </a:r>
                      <a:r>
                        <a:rPr sz="900" b="1" spc="-40" dirty="0">
                          <a:latin typeface="+mn-lt"/>
                          <a:cs typeface="Arial"/>
                        </a:rPr>
                        <a:t>GÖ</a:t>
                      </a:r>
                      <a:r>
                        <a:rPr sz="900" b="1" spc="-25" dirty="0">
                          <a:latin typeface="+mn-lt"/>
                          <a:cs typeface="Arial"/>
                        </a:rPr>
                        <a:t>S</a:t>
                      </a:r>
                      <a:r>
                        <a:rPr sz="900" b="1" spc="15" dirty="0">
                          <a:latin typeface="+mn-lt"/>
                          <a:cs typeface="Arial"/>
                        </a:rPr>
                        <a:t>T</a:t>
                      </a:r>
                      <a:r>
                        <a:rPr sz="900" b="1" spc="-95" dirty="0">
                          <a:latin typeface="+mn-lt"/>
                          <a:cs typeface="Arial"/>
                        </a:rPr>
                        <a:t>E</a:t>
                      </a:r>
                      <a:r>
                        <a:rPr sz="900" b="1" spc="-70" dirty="0">
                          <a:latin typeface="+mn-lt"/>
                          <a:cs typeface="Arial"/>
                        </a:rPr>
                        <a:t>R</a:t>
                      </a:r>
                      <a:r>
                        <a:rPr sz="900" b="1" spc="-40" dirty="0">
                          <a:latin typeface="+mn-lt"/>
                          <a:cs typeface="Arial"/>
                        </a:rPr>
                        <a:t>G</a:t>
                      </a:r>
                      <a:r>
                        <a:rPr sz="900" b="1" spc="-95" dirty="0">
                          <a:latin typeface="+mn-lt"/>
                          <a:cs typeface="Arial"/>
                        </a:rPr>
                        <a:t>E</a:t>
                      </a:r>
                      <a:r>
                        <a:rPr sz="900" b="1" spc="-25" dirty="0">
                          <a:latin typeface="+mn-lt"/>
                          <a:cs typeface="Arial"/>
                        </a:rPr>
                        <a:t>S</a:t>
                      </a:r>
                      <a:r>
                        <a:rPr sz="900" b="1" dirty="0">
                          <a:latin typeface="+mn-lt"/>
                          <a:cs typeface="Arial"/>
                        </a:rPr>
                        <a:t>İ</a:t>
                      </a:r>
                      <a:endParaRPr sz="900" b="1">
                        <a:latin typeface="+mn-lt"/>
                        <a:cs typeface="Arial"/>
                      </a:endParaRPr>
                    </a:p>
                  </a:txBody>
                  <a:tcPr marL="0" marR="0" marT="254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gridSpan="2">
                  <a:txBody>
                    <a:bodyPr/>
                    <a:lstStyle/>
                    <a:p>
                      <a:pPr marL="205740">
                        <a:lnSpc>
                          <a:spcPct val="100000"/>
                        </a:lnSpc>
                        <a:spcBef>
                          <a:spcPts val="545"/>
                        </a:spcBef>
                      </a:pPr>
                      <a:r>
                        <a:rPr sz="1100" b="1" spc="-140" dirty="0">
                          <a:solidFill>
                            <a:srgbClr val="006000"/>
                          </a:solidFill>
                          <a:latin typeface="+mn-lt"/>
                          <a:cs typeface="Arial"/>
                        </a:rPr>
                        <a:t>Normal</a:t>
                      </a:r>
                      <a:r>
                        <a:rPr sz="1100" b="1" spc="-55" dirty="0">
                          <a:solidFill>
                            <a:srgbClr val="006000"/>
                          </a:solidFill>
                          <a:latin typeface="+mn-lt"/>
                          <a:cs typeface="Arial"/>
                        </a:rPr>
                        <a:t> </a:t>
                      </a:r>
                      <a:r>
                        <a:rPr sz="1100" b="1" spc="-130" dirty="0">
                          <a:solidFill>
                            <a:srgbClr val="006000"/>
                          </a:solidFill>
                          <a:latin typeface="+mn-lt"/>
                          <a:cs typeface="Arial"/>
                        </a:rPr>
                        <a:t>Öğretim</a:t>
                      </a:r>
                      <a:endParaRPr sz="1100" b="1">
                        <a:latin typeface="+mn-lt"/>
                        <a:cs typeface="Arial"/>
                      </a:endParaRPr>
                    </a:p>
                  </a:txBody>
                  <a:tcPr marL="0" marR="0" marT="6921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hMerge="1">
                  <a:txBody>
                    <a:bodyPr/>
                    <a:lstStyle/>
                    <a:p>
                      <a:endParaRPr/>
                    </a:p>
                  </a:txBody>
                  <a:tcPr marL="0" marR="0" marT="0" marB="0"/>
                </a:tc>
                <a:tc rowSpan="2">
                  <a:txBody>
                    <a:bodyPr/>
                    <a:lstStyle/>
                    <a:p>
                      <a:pPr marL="161925">
                        <a:lnSpc>
                          <a:spcPts val="1190"/>
                        </a:lnSpc>
                      </a:pPr>
                      <a:r>
                        <a:rPr sz="1100" b="1" spc="-140" dirty="0">
                          <a:solidFill>
                            <a:srgbClr val="9C6400"/>
                          </a:solidFill>
                          <a:latin typeface="+mn-lt"/>
                          <a:cs typeface="Arial"/>
                        </a:rPr>
                        <a:t>Normal</a:t>
                      </a:r>
                      <a:endParaRPr sz="1100" b="1" dirty="0">
                        <a:latin typeface="+mn-lt"/>
                        <a:cs typeface="Arial"/>
                      </a:endParaRPr>
                    </a:p>
                    <a:p>
                      <a:pPr marL="84455" marR="66040" indent="1270" algn="ctr">
                        <a:lnSpc>
                          <a:spcPct val="108700"/>
                        </a:lnSpc>
                      </a:pPr>
                      <a:r>
                        <a:rPr sz="1100" b="1" spc="20" dirty="0">
                          <a:solidFill>
                            <a:srgbClr val="9C6400"/>
                          </a:solidFill>
                          <a:latin typeface="+mn-lt"/>
                          <a:cs typeface="Arial"/>
                        </a:rPr>
                        <a:t>Ö</a:t>
                      </a:r>
                      <a:r>
                        <a:rPr sz="1100" b="1" spc="-10" dirty="0">
                          <a:solidFill>
                            <a:srgbClr val="9C6400"/>
                          </a:solidFill>
                          <a:latin typeface="+mn-lt"/>
                          <a:cs typeface="Arial"/>
                        </a:rPr>
                        <a:t>ğ</a:t>
                      </a:r>
                      <a:r>
                        <a:rPr sz="1100" b="1" spc="30" dirty="0">
                          <a:solidFill>
                            <a:srgbClr val="9C6400"/>
                          </a:solidFill>
                          <a:latin typeface="+mn-lt"/>
                          <a:cs typeface="Arial"/>
                        </a:rPr>
                        <a:t>r</a:t>
                      </a:r>
                      <a:r>
                        <a:rPr sz="1100" b="1" spc="-35" dirty="0">
                          <a:solidFill>
                            <a:srgbClr val="9C6400"/>
                          </a:solidFill>
                          <a:latin typeface="+mn-lt"/>
                          <a:cs typeface="Arial"/>
                        </a:rPr>
                        <a:t>e</a:t>
                      </a:r>
                      <a:r>
                        <a:rPr sz="1100" b="1" spc="-25" dirty="0">
                          <a:solidFill>
                            <a:srgbClr val="9C6400"/>
                          </a:solidFill>
                          <a:latin typeface="+mn-lt"/>
                          <a:cs typeface="Arial"/>
                        </a:rPr>
                        <a:t>t</a:t>
                      </a:r>
                      <a:r>
                        <a:rPr sz="1100" b="1" spc="65" dirty="0">
                          <a:solidFill>
                            <a:srgbClr val="9C6400"/>
                          </a:solidFill>
                          <a:latin typeface="+mn-lt"/>
                          <a:cs typeface="Arial"/>
                        </a:rPr>
                        <a:t>i</a:t>
                      </a:r>
                      <a:r>
                        <a:rPr sz="1100" b="1" spc="-30" dirty="0">
                          <a:solidFill>
                            <a:srgbClr val="9C6400"/>
                          </a:solidFill>
                          <a:latin typeface="+mn-lt"/>
                          <a:cs typeface="Arial"/>
                        </a:rPr>
                        <a:t>m</a:t>
                      </a:r>
                      <a:r>
                        <a:rPr sz="1100" b="1" spc="5" dirty="0">
                          <a:solidFill>
                            <a:srgbClr val="9C6400"/>
                          </a:solidFill>
                          <a:latin typeface="+mn-lt"/>
                          <a:cs typeface="Arial"/>
                        </a:rPr>
                        <a:t>d</a:t>
                      </a:r>
                      <a:r>
                        <a:rPr sz="1100" b="1" dirty="0">
                          <a:solidFill>
                            <a:srgbClr val="9C6400"/>
                          </a:solidFill>
                          <a:latin typeface="+mn-lt"/>
                          <a:cs typeface="Arial"/>
                        </a:rPr>
                        <a:t>e  </a:t>
                      </a:r>
                      <a:r>
                        <a:rPr sz="1100" b="1" spc="-110" dirty="0">
                          <a:solidFill>
                            <a:srgbClr val="9C6400"/>
                          </a:solidFill>
                          <a:latin typeface="+mn-lt"/>
                          <a:cs typeface="Arial"/>
                        </a:rPr>
                        <a:t>saat  </a:t>
                      </a:r>
                      <a:r>
                        <a:rPr sz="1100" b="1" spc="-130" dirty="0">
                          <a:solidFill>
                            <a:srgbClr val="9C6400"/>
                          </a:solidFill>
                          <a:latin typeface="+mn-lt"/>
                          <a:cs typeface="Arial"/>
                        </a:rPr>
                        <a:t>17.00'den  </a:t>
                      </a:r>
                      <a:r>
                        <a:rPr sz="1100" b="1" spc="-170" dirty="0">
                          <a:solidFill>
                            <a:srgbClr val="9C6400"/>
                          </a:solidFill>
                          <a:latin typeface="+mn-lt"/>
                          <a:cs typeface="Arial"/>
                        </a:rPr>
                        <a:t>Sonra</a:t>
                      </a:r>
                      <a:r>
                        <a:rPr sz="1100" b="1" spc="-130" dirty="0">
                          <a:solidFill>
                            <a:srgbClr val="9C6400"/>
                          </a:solidFill>
                          <a:latin typeface="+mn-lt"/>
                          <a:cs typeface="Arial"/>
                        </a:rPr>
                        <a:t> </a:t>
                      </a:r>
                      <a:r>
                        <a:rPr sz="1100" b="1" spc="-155" dirty="0">
                          <a:solidFill>
                            <a:srgbClr val="9C6400"/>
                          </a:solidFill>
                          <a:latin typeface="+mn-lt"/>
                          <a:cs typeface="Arial"/>
                        </a:rPr>
                        <a:t>Saat</a:t>
                      </a:r>
                      <a:endParaRPr sz="1100" b="1" dirty="0">
                        <a:latin typeface="+mn-lt"/>
                        <a:cs typeface="Arial"/>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gridSpan="2">
                  <a:txBody>
                    <a:bodyPr/>
                    <a:lstStyle/>
                    <a:p>
                      <a:pPr marL="234315">
                        <a:lnSpc>
                          <a:spcPct val="100000"/>
                        </a:lnSpc>
                        <a:spcBef>
                          <a:spcPts val="545"/>
                        </a:spcBef>
                      </a:pPr>
                      <a:r>
                        <a:rPr sz="1100" b="1" spc="-95" dirty="0">
                          <a:latin typeface="+mn-lt"/>
                          <a:cs typeface="Arial"/>
                        </a:rPr>
                        <a:t>İkinci</a:t>
                      </a:r>
                      <a:r>
                        <a:rPr sz="1100" b="1" spc="-20" dirty="0">
                          <a:latin typeface="+mn-lt"/>
                          <a:cs typeface="Arial"/>
                        </a:rPr>
                        <a:t> </a:t>
                      </a:r>
                      <a:r>
                        <a:rPr sz="1100" b="1" spc="-114" dirty="0">
                          <a:latin typeface="+mn-lt"/>
                          <a:cs typeface="Arial"/>
                        </a:rPr>
                        <a:t>Öğretim</a:t>
                      </a:r>
                      <a:endParaRPr sz="1100" b="1">
                        <a:latin typeface="+mn-lt"/>
                        <a:cs typeface="Arial"/>
                      </a:endParaRPr>
                    </a:p>
                  </a:txBody>
                  <a:tcPr marL="0" marR="0" marT="692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hMerge="1">
                  <a:txBody>
                    <a:bodyPr/>
                    <a:lstStyle/>
                    <a:p>
                      <a:endParaRPr/>
                    </a:p>
                  </a:txBody>
                  <a:tcPr marL="0" marR="0" marT="0" marB="0"/>
                </a:tc>
                <a:tc rowSpan="2">
                  <a:txBody>
                    <a:bodyPr/>
                    <a:lstStyle/>
                    <a:p>
                      <a:pPr marL="149860">
                        <a:lnSpc>
                          <a:spcPts val="1190"/>
                        </a:lnSpc>
                      </a:pPr>
                      <a:r>
                        <a:rPr sz="1100" b="1" spc="-95" dirty="0">
                          <a:latin typeface="+mn-lt"/>
                          <a:cs typeface="Arial"/>
                        </a:rPr>
                        <a:t>İkinci</a:t>
                      </a:r>
                      <a:endParaRPr sz="1100" b="1">
                        <a:latin typeface="+mn-lt"/>
                        <a:cs typeface="Arial"/>
                      </a:endParaRPr>
                    </a:p>
                    <a:p>
                      <a:pPr marL="37465" marR="42545" indent="-635" algn="ctr">
                        <a:lnSpc>
                          <a:spcPct val="108700"/>
                        </a:lnSpc>
                      </a:pPr>
                      <a:r>
                        <a:rPr sz="1100" b="1" spc="-10" dirty="0">
                          <a:latin typeface="+mn-lt"/>
                          <a:cs typeface="Arial"/>
                        </a:rPr>
                        <a:t>Ö</a:t>
                      </a:r>
                      <a:r>
                        <a:rPr sz="1100" b="1" dirty="0">
                          <a:latin typeface="+mn-lt"/>
                          <a:cs typeface="Arial"/>
                        </a:rPr>
                        <a:t>ğr</a:t>
                      </a:r>
                      <a:r>
                        <a:rPr sz="1100" b="1" spc="45" dirty="0">
                          <a:latin typeface="+mn-lt"/>
                          <a:cs typeface="Arial"/>
                        </a:rPr>
                        <a:t>e</a:t>
                      </a:r>
                      <a:r>
                        <a:rPr sz="1100" b="1" spc="-25" dirty="0">
                          <a:latin typeface="+mn-lt"/>
                          <a:cs typeface="Arial"/>
                        </a:rPr>
                        <a:t>t</a:t>
                      </a:r>
                      <a:r>
                        <a:rPr sz="1100" b="1" spc="20" dirty="0">
                          <a:latin typeface="+mn-lt"/>
                          <a:cs typeface="Arial"/>
                        </a:rPr>
                        <a:t>i</a:t>
                      </a:r>
                      <a:r>
                        <a:rPr sz="1100" b="1" spc="25" dirty="0">
                          <a:latin typeface="+mn-lt"/>
                          <a:cs typeface="Arial"/>
                        </a:rPr>
                        <a:t>m</a:t>
                      </a:r>
                      <a:r>
                        <a:rPr sz="1100" b="1" dirty="0">
                          <a:latin typeface="+mn-lt"/>
                          <a:cs typeface="Arial"/>
                        </a:rPr>
                        <a:t>d  </a:t>
                      </a:r>
                      <a:r>
                        <a:rPr sz="1100" b="1" spc="-120" dirty="0">
                          <a:latin typeface="+mn-lt"/>
                          <a:cs typeface="Arial"/>
                        </a:rPr>
                        <a:t>e </a:t>
                      </a:r>
                      <a:r>
                        <a:rPr sz="1100" b="1" spc="-105" dirty="0">
                          <a:latin typeface="+mn-lt"/>
                          <a:cs typeface="Arial"/>
                        </a:rPr>
                        <a:t>saat  </a:t>
                      </a:r>
                      <a:r>
                        <a:rPr sz="1100" b="1" spc="-20" dirty="0">
                          <a:latin typeface="+mn-lt"/>
                          <a:cs typeface="Arial"/>
                        </a:rPr>
                        <a:t>17</a:t>
                      </a:r>
                      <a:r>
                        <a:rPr sz="1100" b="1" spc="20" dirty="0">
                          <a:latin typeface="+mn-lt"/>
                          <a:cs typeface="Arial"/>
                        </a:rPr>
                        <a:t>.</a:t>
                      </a:r>
                      <a:r>
                        <a:rPr sz="1100" b="1" spc="-20" dirty="0">
                          <a:latin typeface="+mn-lt"/>
                          <a:cs typeface="Arial"/>
                        </a:rPr>
                        <a:t>00</a:t>
                      </a:r>
                      <a:r>
                        <a:rPr sz="1100" b="1" spc="-10" dirty="0">
                          <a:latin typeface="+mn-lt"/>
                          <a:cs typeface="Arial"/>
                        </a:rPr>
                        <a:t>'</a:t>
                      </a:r>
                      <a:r>
                        <a:rPr sz="1100" b="1" dirty="0">
                          <a:latin typeface="+mn-lt"/>
                          <a:cs typeface="Arial"/>
                        </a:rPr>
                        <a:t>d</a:t>
                      </a:r>
                      <a:r>
                        <a:rPr sz="1100" b="1" spc="50" dirty="0">
                          <a:latin typeface="+mn-lt"/>
                          <a:cs typeface="Arial"/>
                        </a:rPr>
                        <a:t>e</a:t>
                      </a:r>
                      <a:r>
                        <a:rPr sz="1100" b="1" dirty="0">
                          <a:latin typeface="+mn-lt"/>
                          <a:cs typeface="Arial"/>
                        </a:rPr>
                        <a:t>n  </a:t>
                      </a:r>
                      <a:r>
                        <a:rPr sz="1100" b="1" spc="-120" dirty="0">
                          <a:latin typeface="+mn-lt"/>
                          <a:cs typeface="Arial"/>
                        </a:rPr>
                        <a:t>Sonra</a:t>
                      </a:r>
                      <a:endParaRPr sz="1100" b="1">
                        <a:latin typeface="+mn-lt"/>
                        <a:cs typeface="Arial"/>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rowSpan="2">
                  <a:txBody>
                    <a:bodyPr/>
                    <a:lstStyle/>
                    <a:p>
                      <a:pPr marL="19685">
                        <a:lnSpc>
                          <a:spcPts val="1190"/>
                        </a:lnSpc>
                      </a:pPr>
                      <a:r>
                        <a:rPr sz="1100" b="1" spc="-105" dirty="0">
                          <a:latin typeface="+mn-lt"/>
                          <a:cs typeface="Arial"/>
                        </a:rPr>
                        <a:t>Tamamının</a:t>
                      </a:r>
                      <a:endParaRPr sz="1100" b="1" dirty="0">
                        <a:latin typeface="+mn-lt"/>
                        <a:cs typeface="Arial"/>
                      </a:endParaRPr>
                    </a:p>
                    <a:p>
                      <a:pPr marL="62230" marR="72390" indent="6985" algn="ctr">
                        <a:lnSpc>
                          <a:spcPct val="108700"/>
                        </a:lnSpc>
                      </a:pPr>
                      <a:r>
                        <a:rPr sz="1100" b="1" spc="-105" dirty="0">
                          <a:latin typeface="+mn-lt"/>
                          <a:cs typeface="Arial"/>
                        </a:rPr>
                        <a:t>saat  </a:t>
                      </a:r>
                      <a:r>
                        <a:rPr sz="1100" b="1" spc="-114" dirty="0">
                          <a:latin typeface="+mn-lt"/>
                          <a:cs typeface="Arial"/>
                        </a:rPr>
                        <a:t>17.00'den  </a:t>
                      </a:r>
                      <a:r>
                        <a:rPr sz="1100" b="1" spc="-120" dirty="0">
                          <a:latin typeface="+mn-lt"/>
                          <a:cs typeface="Arial"/>
                        </a:rPr>
                        <a:t>Sonra  </a:t>
                      </a:r>
                      <a:r>
                        <a:rPr sz="1100" b="1" spc="-50" dirty="0">
                          <a:latin typeface="+mn-lt"/>
                          <a:cs typeface="Arial"/>
                        </a:rPr>
                        <a:t>Y</a:t>
                      </a:r>
                      <a:r>
                        <a:rPr sz="1100" b="1" spc="50" dirty="0">
                          <a:latin typeface="+mn-lt"/>
                          <a:cs typeface="Arial"/>
                        </a:rPr>
                        <a:t>a</a:t>
                      </a:r>
                      <a:r>
                        <a:rPr sz="1100" b="1" dirty="0">
                          <a:latin typeface="+mn-lt"/>
                          <a:cs typeface="Arial"/>
                        </a:rPr>
                        <a:t>p</a:t>
                      </a:r>
                      <a:r>
                        <a:rPr sz="1100" b="1" spc="25" dirty="0">
                          <a:latin typeface="+mn-lt"/>
                          <a:cs typeface="Arial"/>
                        </a:rPr>
                        <a:t>ı</a:t>
                      </a:r>
                      <a:r>
                        <a:rPr sz="1100" b="1" spc="20" dirty="0">
                          <a:latin typeface="+mn-lt"/>
                          <a:cs typeface="Arial"/>
                        </a:rPr>
                        <a:t>l</a:t>
                      </a:r>
                      <a:r>
                        <a:rPr sz="1100" b="1" spc="25" dirty="0">
                          <a:latin typeface="+mn-lt"/>
                          <a:cs typeface="Arial"/>
                        </a:rPr>
                        <a:t>m</a:t>
                      </a:r>
                      <a:r>
                        <a:rPr sz="1100" b="1" spc="50" dirty="0">
                          <a:latin typeface="+mn-lt"/>
                          <a:cs typeface="Arial"/>
                        </a:rPr>
                        <a:t>a</a:t>
                      </a:r>
                      <a:r>
                        <a:rPr sz="1100" b="1" spc="-90" dirty="0">
                          <a:latin typeface="+mn-lt"/>
                          <a:cs typeface="Arial"/>
                        </a:rPr>
                        <a:t>s</a:t>
                      </a:r>
                      <a:r>
                        <a:rPr sz="1100" b="1" dirty="0">
                          <a:latin typeface="+mn-lt"/>
                          <a:cs typeface="Arial"/>
                        </a:rPr>
                        <a:t>ı</a:t>
                      </a: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gridSpan="2">
                  <a:txBody>
                    <a:bodyPr/>
                    <a:lstStyle/>
                    <a:p>
                      <a:pPr marL="381635">
                        <a:lnSpc>
                          <a:spcPct val="100000"/>
                        </a:lnSpc>
                        <a:spcBef>
                          <a:spcPts val="545"/>
                        </a:spcBef>
                      </a:pPr>
                      <a:r>
                        <a:rPr sz="1100" b="1" spc="-125" dirty="0">
                          <a:latin typeface="+mn-lt"/>
                          <a:cs typeface="Arial"/>
                        </a:rPr>
                        <a:t>Yaz</a:t>
                      </a:r>
                      <a:r>
                        <a:rPr sz="1100" b="1" spc="-15" dirty="0">
                          <a:latin typeface="+mn-lt"/>
                          <a:cs typeface="Arial"/>
                        </a:rPr>
                        <a:t> </a:t>
                      </a:r>
                      <a:r>
                        <a:rPr sz="1100" b="1" spc="-125" dirty="0">
                          <a:latin typeface="+mn-lt"/>
                          <a:cs typeface="Arial"/>
                        </a:rPr>
                        <a:t>Okulu</a:t>
                      </a:r>
                      <a:endParaRPr sz="1100" b="1">
                        <a:latin typeface="+mn-lt"/>
                        <a:cs typeface="Arial"/>
                      </a:endParaRPr>
                    </a:p>
                  </a:txBody>
                  <a:tcPr marL="0" marR="0" marT="6921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hMerge="1">
                  <a:txBody>
                    <a:bodyPr/>
                    <a:lstStyle/>
                    <a:p>
                      <a:endParaRPr/>
                    </a:p>
                  </a:txBody>
                  <a:tcPr marL="0" marR="0" marT="0" marB="0"/>
                </a:tc>
                <a:tc gridSpan="2">
                  <a:txBody>
                    <a:bodyPr/>
                    <a:lstStyle/>
                    <a:p>
                      <a:pPr marL="16510">
                        <a:lnSpc>
                          <a:spcPct val="100000"/>
                        </a:lnSpc>
                        <a:spcBef>
                          <a:spcPts val="545"/>
                        </a:spcBef>
                      </a:pPr>
                      <a:r>
                        <a:rPr sz="1100" b="1" spc="-110" dirty="0">
                          <a:latin typeface="+mn-lt"/>
                          <a:cs typeface="Arial"/>
                        </a:rPr>
                        <a:t>Tezsiz </a:t>
                      </a:r>
                      <a:r>
                        <a:rPr sz="1100" b="1" spc="-145" dirty="0">
                          <a:latin typeface="+mn-lt"/>
                          <a:cs typeface="Arial"/>
                        </a:rPr>
                        <a:t>Yüksek </a:t>
                      </a:r>
                      <a:r>
                        <a:rPr sz="1100" b="1" spc="-120" dirty="0">
                          <a:latin typeface="+mn-lt"/>
                          <a:cs typeface="Arial"/>
                        </a:rPr>
                        <a:t>Lisans</a:t>
                      </a:r>
                      <a:r>
                        <a:rPr sz="1100" b="1" spc="-110" dirty="0">
                          <a:latin typeface="+mn-lt"/>
                          <a:cs typeface="Arial"/>
                        </a:rPr>
                        <a:t> </a:t>
                      </a:r>
                      <a:r>
                        <a:rPr sz="1100" b="1" spc="-90" dirty="0">
                          <a:latin typeface="+mn-lt"/>
                          <a:cs typeface="Arial"/>
                        </a:rPr>
                        <a:t>**</a:t>
                      </a:r>
                      <a:endParaRPr sz="1100" b="1">
                        <a:latin typeface="+mn-lt"/>
                        <a:cs typeface="Arial"/>
                      </a:endParaRPr>
                    </a:p>
                  </a:txBody>
                  <a:tcPr marL="0" marR="0" marT="6921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hMerge="1">
                  <a:txBody>
                    <a:bodyPr/>
                    <a:lstStyle/>
                    <a:p>
                      <a:endParaRPr/>
                    </a:p>
                  </a:txBody>
                  <a:tcPr marL="0" marR="0" marT="0" marB="0"/>
                </a:tc>
              </a:tr>
              <a:tr h="892152">
                <a:tc vMerge="1">
                  <a:txBody>
                    <a:bodyPr/>
                    <a:lstStyle/>
                    <a:p>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254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136525" marR="132080" indent="42545">
                        <a:lnSpc>
                          <a:spcPct val="108700"/>
                        </a:lnSpc>
                        <a:spcBef>
                          <a:spcPts val="600"/>
                        </a:spcBef>
                      </a:pPr>
                      <a:r>
                        <a:rPr sz="1000" b="1" spc="-155" dirty="0" err="1">
                          <a:solidFill>
                            <a:srgbClr val="006000"/>
                          </a:solidFill>
                          <a:latin typeface="+mn-lt"/>
                          <a:cs typeface="Arial"/>
                        </a:rPr>
                        <a:t>Saat</a:t>
                      </a:r>
                      <a:r>
                        <a:rPr sz="1000" b="1" spc="-155" dirty="0">
                          <a:solidFill>
                            <a:srgbClr val="006000"/>
                          </a:solidFill>
                          <a:latin typeface="+mn-lt"/>
                          <a:cs typeface="Arial"/>
                        </a:rPr>
                        <a:t>  </a:t>
                      </a:r>
                      <a:r>
                        <a:rPr sz="1000" b="1" spc="-25" dirty="0" err="1" smtClean="0">
                          <a:solidFill>
                            <a:srgbClr val="006000"/>
                          </a:solidFill>
                          <a:latin typeface="+mn-lt"/>
                          <a:cs typeface="Arial"/>
                        </a:rPr>
                        <a:t>Ü</a:t>
                      </a:r>
                      <a:r>
                        <a:rPr sz="1000" b="1" spc="30" dirty="0" err="1" smtClean="0">
                          <a:solidFill>
                            <a:srgbClr val="006000"/>
                          </a:solidFill>
                          <a:latin typeface="+mn-lt"/>
                          <a:cs typeface="Arial"/>
                        </a:rPr>
                        <a:t>c</a:t>
                      </a:r>
                      <a:r>
                        <a:rPr sz="1000" b="1" spc="-35" dirty="0" err="1" smtClean="0">
                          <a:solidFill>
                            <a:srgbClr val="006000"/>
                          </a:solidFill>
                          <a:latin typeface="+mn-lt"/>
                          <a:cs typeface="Arial"/>
                        </a:rPr>
                        <a:t>e</a:t>
                      </a:r>
                      <a:r>
                        <a:rPr sz="1000" b="1" spc="-25" dirty="0" err="1" smtClean="0">
                          <a:solidFill>
                            <a:srgbClr val="006000"/>
                          </a:solidFill>
                          <a:latin typeface="+mn-lt"/>
                          <a:cs typeface="Arial"/>
                        </a:rPr>
                        <a:t>t</a:t>
                      </a:r>
                      <a:r>
                        <a:rPr sz="1000" b="1" dirty="0" err="1" smtClean="0">
                          <a:solidFill>
                            <a:srgbClr val="006000"/>
                          </a:solidFill>
                          <a:latin typeface="+mn-lt"/>
                          <a:cs typeface="Arial"/>
                        </a:rPr>
                        <a:t>i</a:t>
                      </a:r>
                      <a:endParaRPr sz="1000" b="1" dirty="0">
                        <a:latin typeface="+mn-lt"/>
                        <a:cs typeface="Arial"/>
                      </a:endParaRPr>
                    </a:p>
                  </a:txBody>
                  <a:tcPr marL="0" marR="0" marT="7620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L="127635">
                        <a:lnSpc>
                          <a:spcPct val="100000"/>
                        </a:lnSpc>
                        <a:spcBef>
                          <a:spcPts val="40"/>
                        </a:spcBef>
                      </a:pPr>
                      <a:r>
                        <a:rPr sz="1100" b="1" spc="-105" dirty="0">
                          <a:solidFill>
                            <a:srgbClr val="006000"/>
                          </a:solidFill>
                          <a:latin typeface="+mn-lt"/>
                          <a:cs typeface="Arial"/>
                        </a:rPr>
                        <a:t>Haftalık</a:t>
                      </a:r>
                      <a:endParaRPr sz="1100" b="1">
                        <a:latin typeface="+mn-lt"/>
                        <a:cs typeface="Arial"/>
                      </a:endParaRPr>
                    </a:p>
                    <a:p>
                      <a:pPr marL="50165" marR="34925" algn="ctr">
                        <a:lnSpc>
                          <a:spcPct val="108700"/>
                        </a:lnSpc>
                      </a:pPr>
                      <a:r>
                        <a:rPr sz="1100" b="1" spc="-10" dirty="0">
                          <a:solidFill>
                            <a:srgbClr val="006000"/>
                          </a:solidFill>
                          <a:latin typeface="+mn-lt"/>
                          <a:cs typeface="Arial"/>
                        </a:rPr>
                        <a:t>M</a:t>
                      </a:r>
                      <a:r>
                        <a:rPr sz="1100" b="1" spc="50" dirty="0">
                          <a:solidFill>
                            <a:srgbClr val="006000"/>
                          </a:solidFill>
                          <a:latin typeface="+mn-lt"/>
                          <a:cs typeface="Arial"/>
                        </a:rPr>
                        <a:t>a</a:t>
                      </a:r>
                      <a:r>
                        <a:rPr sz="1100" b="1" dirty="0">
                          <a:solidFill>
                            <a:srgbClr val="006000"/>
                          </a:solidFill>
                          <a:latin typeface="+mn-lt"/>
                          <a:cs typeface="Arial"/>
                        </a:rPr>
                        <a:t>k</a:t>
                      </a:r>
                      <a:r>
                        <a:rPr sz="1100" b="1" spc="60" dirty="0">
                          <a:solidFill>
                            <a:srgbClr val="006000"/>
                          </a:solidFill>
                          <a:latin typeface="+mn-lt"/>
                          <a:cs typeface="Arial"/>
                        </a:rPr>
                        <a:t>s</a:t>
                      </a:r>
                      <a:r>
                        <a:rPr sz="1100" b="1" spc="65" dirty="0">
                          <a:solidFill>
                            <a:srgbClr val="006000"/>
                          </a:solidFill>
                          <a:latin typeface="+mn-lt"/>
                          <a:cs typeface="Arial"/>
                        </a:rPr>
                        <a:t>i</a:t>
                      </a:r>
                      <a:r>
                        <a:rPr sz="1100" b="1" spc="-30" dirty="0">
                          <a:solidFill>
                            <a:srgbClr val="006000"/>
                          </a:solidFill>
                          <a:latin typeface="+mn-lt"/>
                          <a:cs typeface="Arial"/>
                        </a:rPr>
                        <a:t>m</a:t>
                      </a:r>
                      <a:r>
                        <a:rPr sz="1100" b="1" spc="5" dirty="0">
                          <a:solidFill>
                            <a:srgbClr val="006000"/>
                          </a:solidFill>
                          <a:latin typeface="+mn-lt"/>
                          <a:cs typeface="Arial"/>
                        </a:rPr>
                        <a:t>u</a:t>
                      </a:r>
                      <a:r>
                        <a:rPr sz="1100" b="1" dirty="0">
                          <a:solidFill>
                            <a:srgbClr val="006000"/>
                          </a:solidFill>
                          <a:latin typeface="+mn-lt"/>
                          <a:cs typeface="Arial"/>
                        </a:rPr>
                        <a:t>m  </a:t>
                      </a:r>
                      <a:r>
                        <a:rPr sz="1100" b="1" spc="-135" dirty="0">
                          <a:solidFill>
                            <a:srgbClr val="006000"/>
                          </a:solidFill>
                          <a:latin typeface="+mn-lt"/>
                          <a:cs typeface="Arial"/>
                        </a:rPr>
                        <a:t>(20</a:t>
                      </a:r>
                      <a:r>
                        <a:rPr sz="1100" b="1" spc="-105" dirty="0">
                          <a:solidFill>
                            <a:srgbClr val="006000"/>
                          </a:solidFill>
                          <a:latin typeface="+mn-lt"/>
                          <a:cs typeface="Arial"/>
                        </a:rPr>
                        <a:t> </a:t>
                      </a:r>
                      <a:r>
                        <a:rPr sz="1100" b="1" spc="-114" dirty="0">
                          <a:solidFill>
                            <a:srgbClr val="006000"/>
                          </a:solidFill>
                          <a:latin typeface="+mn-lt"/>
                          <a:cs typeface="Arial"/>
                        </a:rPr>
                        <a:t>saat)</a:t>
                      </a:r>
                      <a:endParaRPr sz="1100" b="1">
                        <a:latin typeface="+mn-lt"/>
                        <a:cs typeface="Arial"/>
                      </a:endParaRPr>
                    </a:p>
                  </a:txBody>
                  <a:tcPr marL="0" marR="0" marT="508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vMerge="1">
                  <a:txBody>
                    <a:bodyPr/>
                    <a:lstStyle/>
                    <a:p>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a:txBody>
                    <a:bodyPr/>
                    <a:lstStyle/>
                    <a:p>
                      <a:pPr marL="122555" marR="111760" indent="34290">
                        <a:lnSpc>
                          <a:spcPct val="108700"/>
                        </a:lnSpc>
                        <a:spcBef>
                          <a:spcPts val="600"/>
                        </a:spcBef>
                      </a:pPr>
                      <a:r>
                        <a:rPr sz="1000" b="1" spc="-85" dirty="0">
                          <a:latin typeface="+mn-lt"/>
                          <a:cs typeface="Arial"/>
                        </a:rPr>
                        <a:t>Saat  </a:t>
                      </a:r>
                      <a:r>
                        <a:rPr sz="1000" b="1" spc="-30" dirty="0">
                          <a:latin typeface="+mn-lt"/>
                          <a:cs typeface="Arial"/>
                        </a:rPr>
                        <a:t>Ü</a:t>
                      </a:r>
                      <a:r>
                        <a:rPr sz="1000" b="1" spc="-20" dirty="0">
                          <a:latin typeface="+mn-lt"/>
                          <a:cs typeface="Arial"/>
                        </a:rPr>
                        <a:t>c</a:t>
                      </a:r>
                      <a:r>
                        <a:rPr sz="1000" b="1" spc="-5" dirty="0">
                          <a:latin typeface="+mn-lt"/>
                          <a:cs typeface="Arial"/>
                        </a:rPr>
                        <a:t>r</a:t>
                      </a:r>
                      <a:r>
                        <a:rPr sz="1000" b="1" spc="50" dirty="0">
                          <a:latin typeface="+mn-lt"/>
                          <a:cs typeface="Arial"/>
                        </a:rPr>
                        <a:t>e</a:t>
                      </a:r>
                      <a:r>
                        <a:rPr sz="1000" b="1" spc="-25" dirty="0">
                          <a:latin typeface="+mn-lt"/>
                          <a:cs typeface="Arial"/>
                        </a:rPr>
                        <a:t>t</a:t>
                      </a:r>
                      <a:r>
                        <a:rPr sz="1000" b="1" dirty="0">
                          <a:latin typeface="+mn-lt"/>
                          <a:cs typeface="Arial"/>
                        </a:rPr>
                        <a:t>i</a:t>
                      </a:r>
                    </a:p>
                  </a:txBody>
                  <a:tcPr marL="0" marR="0" marT="76200"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L="125730">
                        <a:lnSpc>
                          <a:spcPct val="100000"/>
                        </a:lnSpc>
                        <a:spcBef>
                          <a:spcPts val="40"/>
                        </a:spcBef>
                      </a:pPr>
                      <a:r>
                        <a:rPr sz="1100" b="1" spc="-90" dirty="0">
                          <a:latin typeface="+mn-lt"/>
                          <a:cs typeface="Arial"/>
                        </a:rPr>
                        <a:t>Haftalık</a:t>
                      </a:r>
                      <a:endParaRPr sz="1100" b="1">
                        <a:latin typeface="+mn-lt"/>
                        <a:cs typeface="Arial"/>
                      </a:endParaRPr>
                    </a:p>
                    <a:p>
                      <a:pPr marL="39370" marR="45720" algn="ctr">
                        <a:lnSpc>
                          <a:spcPct val="108700"/>
                        </a:lnSpc>
                      </a:pPr>
                      <a:r>
                        <a:rPr sz="1100" b="1" spc="5" dirty="0">
                          <a:latin typeface="+mn-lt"/>
                          <a:cs typeface="Arial"/>
                        </a:rPr>
                        <a:t>M</a:t>
                      </a:r>
                      <a:r>
                        <a:rPr sz="1100" b="1" spc="50" dirty="0">
                          <a:latin typeface="+mn-lt"/>
                          <a:cs typeface="Arial"/>
                        </a:rPr>
                        <a:t>a</a:t>
                      </a:r>
                      <a:r>
                        <a:rPr sz="1100" b="1" spc="-20" dirty="0">
                          <a:latin typeface="+mn-lt"/>
                          <a:cs typeface="Arial"/>
                        </a:rPr>
                        <a:t>k</a:t>
                      </a:r>
                      <a:r>
                        <a:rPr sz="1100" b="1" spc="-85" dirty="0">
                          <a:latin typeface="+mn-lt"/>
                          <a:cs typeface="Arial"/>
                        </a:rPr>
                        <a:t>s</a:t>
                      </a:r>
                      <a:r>
                        <a:rPr sz="1100" b="1" spc="20" dirty="0">
                          <a:latin typeface="+mn-lt"/>
                          <a:cs typeface="Arial"/>
                        </a:rPr>
                        <a:t>i</a:t>
                      </a:r>
                      <a:r>
                        <a:rPr sz="1100" b="1" spc="25" dirty="0">
                          <a:latin typeface="+mn-lt"/>
                          <a:cs typeface="Arial"/>
                        </a:rPr>
                        <a:t>m</a:t>
                      </a:r>
                      <a:r>
                        <a:rPr sz="1100" b="1" dirty="0">
                          <a:latin typeface="+mn-lt"/>
                          <a:cs typeface="Arial"/>
                        </a:rPr>
                        <a:t>um  </a:t>
                      </a:r>
                      <a:r>
                        <a:rPr sz="1100" b="1" spc="-120" dirty="0">
                          <a:latin typeface="+mn-lt"/>
                          <a:cs typeface="Arial"/>
                        </a:rPr>
                        <a:t>(10</a:t>
                      </a:r>
                      <a:r>
                        <a:rPr sz="1100" b="1" spc="-85" dirty="0">
                          <a:latin typeface="+mn-lt"/>
                          <a:cs typeface="Arial"/>
                        </a:rPr>
                        <a:t> </a:t>
                      </a:r>
                      <a:r>
                        <a:rPr sz="1100" b="1" spc="-105" dirty="0">
                          <a:latin typeface="+mn-lt"/>
                          <a:cs typeface="Arial"/>
                        </a:rPr>
                        <a:t>saat)</a:t>
                      </a:r>
                      <a:endParaRPr sz="1100" b="1">
                        <a:latin typeface="+mn-lt"/>
                        <a:cs typeface="Arial"/>
                      </a:endParaRPr>
                    </a:p>
                  </a:txBody>
                  <a:tcPr marL="0" marR="0" marT="508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vMerge="1">
                  <a:txBody>
                    <a:bodyPr/>
                    <a:lstStyle/>
                    <a:p>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vMerge="1">
                  <a:txBody>
                    <a:bodyPr/>
                    <a:lstStyle/>
                    <a:p>
                      <a:endParaRPr/>
                    </a:p>
                  </a:txBody>
                  <a:tcPr marL="0" marR="0" marT="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L="113664" marR="116205" indent="34290">
                        <a:lnSpc>
                          <a:spcPct val="108700"/>
                        </a:lnSpc>
                        <a:spcBef>
                          <a:spcPts val="600"/>
                        </a:spcBef>
                      </a:pPr>
                      <a:r>
                        <a:rPr sz="1000" b="1" spc="-85" dirty="0">
                          <a:latin typeface="+mn-lt"/>
                          <a:cs typeface="Arial"/>
                        </a:rPr>
                        <a:t>Saat  </a:t>
                      </a:r>
                      <a:r>
                        <a:rPr sz="1000" b="1" spc="-30" dirty="0">
                          <a:latin typeface="+mn-lt"/>
                          <a:cs typeface="Arial"/>
                        </a:rPr>
                        <a:t>Ü</a:t>
                      </a:r>
                      <a:r>
                        <a:rPr sz="1000" b="1" spc="-20" dirty="0">
                          <a:latin typeface="+mn-lt"/>
                          <a:cs typeface="Arial"/>
                        </a:rPr>
                        <a:t>c</a:t>
                      </a:r>
                      <a:r>
                        <a:rPr sz="1000" b="1" spc="-5" dirty="0">
                          <a:latin typeface="+mn-lt"/>
                          <a:cs typeface="Arial"/>
                        </a:rPr>
                        <a:t>r</a:t>
                      </a:r>
                      <a:r>
                        <a:rPr sz="1000" b="1" spc="50" dirty="0">
                          <a:latin typeface="+mn-lt"/>
                          <a:cs typeface="Arial"/>
                        </a:rPr>
                        <a:t>e</a:t>
                      </a:r>
                      <a:r>
                        <a:rPr sz="1000" b="1" spc="-25" dirty="0">
                          <a:latin typeface="+mn-lt"/>
                          <a:cs typeface="Arial"/>
                        </a:rPr>
                        <a:t>t</a:t>
                      </a:r>
                      <a:r>
                        <a:rPr sz="1000" b="1" dirty="0">
                          <a:latin typeface="+mn-lt"/>
                          <a:cs typeface="Arial"/>
                        </a:rPr>
                        <a:t>i</a:t>
                      </a:r>
                    </a:p>
                  </a:txBody>
                  <a:tcPr marL="0" marR="0" marT="7620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L="26670" marR="36195" indent="146050">
                        <a:lnSpc>
                          <a:spcPct val="108700"/>
                        </a:lnSpc>
                        <a:spcBef>
                          <a:spcPts val="600"/>
                        </a:spcBef>
                      </a:pPr>
                      <a:r>
                        <a:rPr sz="1100" b="1" spc="-90" dirty="0">
                          <a:latin typeface="+mn-lt"/>
                          <a:cs typeface="Arial"/>
                        </a:rPr>
                        <a:t>Haftalık  </a:t>
                      </a:r>
                      <a:r>
                        <a:rPr sz="1100" b="1" spc="-140" dirty="0">
                          <a:latin typeface="+mn-lt"/>
                          <a:cs typeface="Arial"/>
                        </a:rPr>
                        <a:t>Maksimum</a:t>
                      </a:r>
                      <a:r>
                        <a:rPr sz="1100" b="1" spc="10" dirty="0">
                          <a:latin typeface="+mn-lt"/>
                          <a:cs typeface="Arial"/>
                        </a:rPr>
                        <a:t> </a:t>
                      </a:r>
                      <a:r>
                        <a:rPr sz="1100" b="1" spc="-85" dirty="0">
                          <a:latin typeface="+mn-lt"/>
                          <a:cs typeface="Arial"/>
                        </a:rPr>
                        <a:t>*</a:t>
                      </a:r>
                      <a:endParaRPr sz="1100" b="1">
                        <a:latin typeface="+mn-lt"/>
                        <a:cs typeface="Arial"/>
                      </a:endParaRPr>
                    </a:p>
                  </a:txBody>
                  <a:tcPr marL="0" marR="0" marT="7620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L="111760" marR="118110" indent="34290">
                        <a:lnSpc>
                          <a:spcPct val="108700"/>
                        </a:lnSpc>
                        <a:spcBef>
                          <a:spcPts val="600"/>
                        </a:spcBef>
                      </a:pPr>
                      <a:r>
                        <a:rPr sz="1000" b="1" spc="-85" dirty="0">
                          <a:latin typeface="+mn-lt"/>
                          <a:cs typeface="Arial"/>
                        </a:rPr>
                        <a:t>Saat  </a:t>
                      </a:r>
                      <a:r>
                        <a:rPr sz="1000" b="1" spc="-30" dirty="0">
                          <a:latin typeface="+mn-lt"/>
                          <a:cs typeface="Arial"/>
                        </a:rPr>
                        <a:t>Ü</a:t>
                      </a:r>
                      <a:r>
                        <a:rPr sz="1000" b="1" spc="-20" dirty="0">
                          <a:latin typeface="+mn-lt"/>
                          <a:cs typeface="Arial"/>
                        </a:rPr>
                        <a:t>c</a:t>
                      </a:r>
                      <a:r>
                        <a:rPr sz="1000" b="1" spc="-5" dirty="0">
                          <a:latin typeface="+mn-lt"/>
                          <a:cs typeface="Arial"/>
                        </a:rPr>
                        <a:t>r</a:t>
                      </a:r>
                      <a:r>
                        <a:rPr sz="1000" b="1" spc="50" dirty="0">
                          <a:latin typeface="+mn-lt"/>
                          <a:cs typeface="Arial"/>
                        </a:rPr>
                        <a:t>e</a:t>
                      </a:r>
                      <a:r>
                        <a:rPr sz="1000" b="1" spc="-25" dirty="0">
                          <a:latin typeface="+mn-lt"/>
                          <a:cs typeface="Arial"/>
                        </a:rPr>
                        <a:t>t</a:t>
                      </a:r>
                      <a:r>
                        <a:rPr sz="1000" b="1" dirty="0">
                          <a:latin typeface="+mn-lt"/>
                          <a:cs typeface="Arial"/>
                        </a:rPr>
                        <a:t>i</a:t>
                      </a:r>
                    </a:p>
                  </a:txBody>
                  <a:tcPr marL="0" marR="0" marT="7620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a:txBody>
                    <a:bodyPr/>
                    <a:lstStyle/>
                    <a:p>
                      <a:pPr marL="76200" marR="90170" indent="85725">
                        <a:lnSpc>
                          <a:spcPct val="108700"/>
                        </a:lnSpc>
                        <a:spcBef>
                          <a:spcPts val="600"/>
                        </a:spcBef>
                      </a:pPr>
                      <a:r>
                        <a:rPr sz="1100" b="1" spc="-90" dirty="0">
                          <a:latin typeface="+mn-lt"/>
                          <a:cs typeface="Arial"/>
                        </a:rPr>
                        <a:t>Haftalık  </a:t>
                      </a:r>
                      <a:r>
                        <a:rPr sz="1100" b="1" spc="5" dirty="0">
                          <a:latin typeface="+mn-lt"/>
                          <a:cs typeface="Arial"/>
                        </a:rPr>
                        <a:t>M</a:t>
                      </a:r>
                      <a:r>
                        <a:rPr sz="1100" b="1" spc="50" dirty="0">
                          <a:latin typeface="+mn-lt"/>
                          <a:cs typeface="Arial"/>
                        </a:rPr>
                        <a:t>a</a:t>
                      </a:r>
                      <a:r>
                        <a:rPr sz="1100" b="1" spc="-20" dirty="0">
                          <a:latin typeface="+mn-lt"/>
                          <a:cs typeface="Arial"/>
                        </a:rPr>
                        <a:t>k</a:t>
                      </a:r>
                      <a:r>
                        <a:rPr sz="1100" b="1" spc="-85" dirty="0">
                          <a:latin typeface="+mn-lt"/>
                          <a:cs typeface="Arial"/>
                        </a:rPr>
                        <a:t>s</a:t>
                      </a:r>
                      <a:r>
                        <a:rPr sz="1100" b="1" spc="20" dirty="0">
                          <a:latin typeface="+mn-lt"/>
                          <a:cs typeface="Arial"/>
                        </a:rPr>
                        <a:t>i</a:t>
                      </a:r>
                      <a:r>
                        <a:rPr sz="1100" b="1" spc="25" dirty="0">
                          <a:latin typeface="+mn-lt"/>
                          <a:cs typeface="Arial"/>
                        </a:rPr>
                        <a:t>m</a:t>
                      </a:r>
                      <a:r>
                        <a:rPr sz="1100" b="1" dirty="0">
                          <a:latin typeface="+mn-lt"/>
                          <a:cs typeface="Arial"/>
                        </a:rPr>
                        <a:t>um</a:t>
                      </a:r>
                    </a:p>
                  </a:txBody>
                  <a:tcPr marL="0" marR="0" marT="7620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r>
              <a:tr h="259754">
                <a:tc>
                  <a:txBody>
                    <a:bodyPr/>
                    <a:lstStyle/>
                    <a:p>
                      <a:pPr marL="20955">
                        <a:lnSpc>
                          <a:spcPct val="100000"/>
                        </a:lnSpc>
                        <a:spcBef>
                          <a:spcPts val="470"/>
                        </a:spcBef>
                      </a:pPr>
                      <a:r>
                        <a:rPr sz="1000" b="1" spc="-95" dirty="0">
                          <a:latin typeface="+mn-lt"/>
                          <a:cs typeface="Arial"/>
                        </a:rPr>
                        <a:t>Profesör</a:t>
                      </a:r>
                      <a:endParaRPr sz="1000" b="1" dirty="0">
                        <a:latin typeface="+mn-lt"/>
                        <a:cs typeface="Arial"/>
                      </a:endParaRPr>
                    </a:p>
                  </a:txBody>
                  <a:tcPr marL="0" marR="0" marT="5969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305"/>
                        </a:spcBef>
                      </a:pPr>
                      <a:r>
                        <a:rPr sz="1250" b="1" spc="-225" dirty="0">
                          <a:latin typeface="+mn-lt"/>
                          <a:cs typeface="Arial"/>
                        </a:rPr>
                        <a:t>300</a:t>
                      </a:r>
                      <a:endParaRPr sz="1250" b="1" dirty="0">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R="5715" algn="r">
                        <a:lnSpc>
                          <a:spcPct val="100000"/>
                        </a:lnSpc>
                        <a:spcBef>
                          <a:spcPts val="305"/>
                        </a:spcBef>
                      </a:pPr>
                      <a:r>
                        <a:rPr sz="1250" b="1" spc="-45" dirty="0">
                          <a:solidFill>
                            <a:srgbClr val="006000"/>
                          </a:solidFill>
                          <a:latin typeface="+mn-lt"/>
                          <a:cs typeface="Arial"/>
                        </a:rPr>
                        <a:t>20</a:t>
                      </a:r>
                      <a:r>
                        <a:rPr sz="1250" b="1" spc="15" dirty="0">
                          <a:solidFill>
                            <a:srgbClr val="006000"/>
                          </a:solidFill>
                          <a:latin typeface="+mn-lt"/>
                          <a:cs typeface="Arial"/>
                        </a:rPr>
                        <a:t>,</a:t>
                      </a:r>
                      <a:r>
                        <a:rPr sz="1250" b="1" spc="-45" dirty="0">
                          <a:solidFill>
                            <a:srgbClr val="006000"/>
                          </a:solidFill>
                          <a:latin typeface="+mn-lt"/>
                          <a:cs typeface="Arial"/>
                        </a:rPr>
                        <a:t>0</a:t>
                      </a:r>
                      <a:r>
                        <a:rPr sz="1250" b="1" dirty="0">
                          <a:solidFill>
                            <a:srgbClr val="006000"/>
                          </a:solidFill>
                          <a:latin typeface="+mn-lt"/>
                          <a:cs typeface="Arial"/>
                        </a:rPr>
                        <a:t>4</a:t>
                      </a:r>
                      <a:endParaRPr sz="1250" b="1" dirty="0">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6350" algn="r">
                        <a:lnSpc>
                          <a:spcPct val="100000"/>
                        </a:lnSpc>
                        <a:spcBef>
                          <a:spcPts val="305"/>
                        </a:spcBef>
                      </a:pPr>
                      <a:r>
                        <a:rPr sz="1250" b="1" spc="-45" dirty="0">
                          <a:solidFill>
                            <a:srgbClr val="006000"/>
                          </a:solidFill>
                          <a:latin typeface="+mn-lt"/>
                          <a:cs typeface="Arial"/>
                        </a:rPr>
                        <a:t>400</a:t>
                      </a:r>
                      <a:r>
                        <a:rPr sz="1250" b="1" spc="15" dirty="0">
                          <a:solidFill>
                            <a:srgbClr val="006000"/>
                          </a:solidFill>
                          <a:latin typeface="+mn-lt"/>
                          <a:cs typeface="Arial"/>
                        </a:rPr>
                        <a:t>,</a:t>
                      </a:r>
                      <a:r>
                        <a:rPr sz="1250" b="1" spc="-45" dirty="0">
                          <a:solidFill>
                            <a:srgbClr val="006000"/>
                          </a:solidFill>
                          <a:latin typeface="+mn-lt"/>
                          <a:cs typeface="Arial"/>
                        </a:rPr>
                        <a:t>8</a:t>
                      </a:r>
                      <a:r>
                        <a:rPr sz="1250" b="1" dirty="0">
                          <a:solidFill>
                            <a:srgbClr val="006000"/>
                          </a:solidFill>
                          <a:latin typeface="+mn-lt"/>
                          <a:cs typeface="Arial"/>
                        </a:rPr>
                        <a:t>6</a:t>
                      </a:r>
                      <a:endParaRPr sz="1250" b="1" dirty="0">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2540" algn="r">
                        <a:lnSpc>
                          <a:spcPct val="100000"/>
                        </a:lnSpc>
                        <a:spcBef>
                          <a:spcPts val="305"/>
                        </a:spcBef>
                      </a:pPr>
                      <a:r>
                        <a:rPr sz="1250" b="1" spc="-45" dirty="0">
                          <a:solidFill>
                            <a:srgbClr val="9C6400"/>
                          </a:solidFill>
                          <a:latin typeface="+mn-lt"/>
                          <a:cs typeface="Arial"/>
                        </a:rPr>
                        <a:t>32</a:t>
                      </a:r>
                      <a:r>
                        <a:rPr sz="1250" b="1" spc="15" dirty="0">
                          <a:solidFill>
                            <a:srgbClr val="9C6400"/>
                          </a:solidFill>
                          <a:latin typeface="+mn-lt"/>
                          <a:cs typeface="Arial"/>
                        </a:rPr>
                        <a:t>,</a:t>
                      </a:r>
                      <a:r>
                        <a:rPr sz="1250" b="1" spc="-45" dirty="0">
                          <a:solidFill>
                            <a:srgbClr val="9C6400"/>
                          </a:solidFill>
                          <a:latin typeface="+mn-lt"/>
                          <a:cs typeface="Arial"/>
                        </a:rPr>
                        <a:t>0</a:t>
                      </a:r>
                      <a:r>
                        <a:rPr sz="1250" b="1" dirty="0">
                          <a:solidFill>
                            <a:srgbClr val="9C6400"/>
                          </a:solidFill>
                          <a:latin typeface="+mn-lt"/>
                          <a:cs typeface="Arial"/>
                        </a:rPr>
                        <a:t>7</a:t>
                      </a:r>
                      <a:endParaRPr sz="1250" b="1">
                        <a:latin typeface="+mn-lt"/>
                        <a:cs typeface="Arial"/>
                      </a:endParaRPr>
                    </a:p>
                  </a:txBody>
                  <a:tcPr marL="0" marR="0" marT="38735"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a:txBody>
                    <a:bodyPr/>
                    <a:lstStyle/>
                    <a:p>
                      <a:pPr marR="8255" algn="r">
                        <a:lnSpc>
                          <a:spcPct val="100000"/>
                        </a:lnSpc>
                        <a:spcBef>
                          <a:spcPts val="305"/>
                        </a:spcBef>
                      </a:pPr>
                      <a:r>
                        <a:rPr sz="1250" b="1" spc="-45" dirty="0">
                          <a:latin typeface="+mn-lt"/>
                          <a:cs typeface="Arial"/>
                        </a:rPr>
                        <a:t>40</a:t>
                      </a:r>
                      <a:r>
                        <a:rPr sz="1250" b="1" spc="15" dirty="0">
                          <a:latin typeface="+mn-lt"/>
                          <a:cs typeface="Arial"/>
                        </a:rPr>
                        <a:t>,</a:t>
                      </a:r>
                      <a:r>
                        <a:rPr sz="1250" b="1" spc="-45" dirty="0">
                          <a:latin typeface="+mn-lt"/>
                          <a:cs typeface="Arial"/>
                        </a:rPr>
                        <a:t>0</a:t>
                      </a:r>
                      <a:r>
                        <a:rPr sz="1250" b="1" dirty="0">
                          <a:latin typeface="+mn-lt"/>
                          <a:cs typeface="Arial"/>
                        </a:rPr>
                        <a:t>9</a:t>
                      </a:r>
                      <a:endParaRPr sz="1250" b="1">
                        <a:latin typeface="+mn-lt"/>
                        <a:cs typeface="Arial"/>
                      </a:endParaRPr>
                    </a:p>
                  </a:txBody>
                  <a:tcPr marL="0" marR="0" marT="3873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2700" algn="r">
                        <a:lnSpc>
                          <a:spcPct val="100000"/>
                        </a:lnSpc>
                        <a:spcBef>
                          <a:spcPts val="370"/>
                        </a:spcBef>
                      </a:pPr>
                      <a:r>
                        <a:rPr sz="1100" b="1" spc="-20" dirty="0">
                          <a:latin typeface="+mn-lt"/>
                          <a:cs typeface="Arial"/>
                        </a:rPr>
                        <a:t>400</a:t>
                      </a:r>
                      <a:r>
                        <a:rPr sz="1100" b="1" spc="20" dirty="0">
                          <a:latin typeface="+mn-lt"/>
                          <a:cs typeface="Arial"/>
                        </a:rPr>
                        <a:t>,</a:t>
                      </a:r>
                      <a:r>
                        <a:rPr sz="1100" b="1" spc="-20" dirty="0">
                          <a:latin typeface="+mn-lt"/>
                          <a:cs typeface="Arial"/>
                        </a:rPr>
                        <a:t>8</a:t>
                      </a:r>
                      <a:r>
                        <a:rPr sz="1100" b="1" dirty="0">
                          <a:latin typeface="+mn-lt"/>
                          <a:cs typeface="Arial"/>
                        </a:rPr>
                        <a:t>6</a:t>
                      </a:r>
                      <a:endParaRPr sz="1100" b="1">
                        <a:latin typeface="+mn-lt"/>
                        <a:cs typeface="Arial"/>
                      </a:endParaRPr>
                    </a:p>
                  </a:txBody>
                  <a:tcPr marL="0" marR="0" marT="4699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0795" algn="r">
                        <a:lnSpc>
                          <a:spcPct val="100000"/>
                        </a:lnSpc>
                        <a:spcBef>
                          <a:spcPts val="305"/>
                        </a:spcBef>
                      </a:pPr>
                      <a:r>
                        <a:rPr sz="1250" b="1" spc="-45" dirty="0">
                          <a:latin typeface="+mn-lt"/>
                          <a:cs typeface="Arial"/>
                        </a:rPr>
                        <a:t>64</a:t>
                      </a:r>
                      <a:r>
                        <a:rPr sz="1250" b="1" spc="15" dirty="0">
                          <a:latin typeface="+mn-lt"/>
                          <a:cs typeface="Arial"/>
                        </a:rPr>
                        <a:t>,</a:t>
                      </a:r>
                      <a:r>
                        <a:rPr sz="1250" b="1" spc="-45" dirty="0">
                          <a:latin typeface="+mn-lt"/>
                          <a:cs typeface="Arial"/>
                        </a:rPr>
                        <a:t>1</a:t>
                      </a:r>
                      <a:r>
                        <a:rPr sz="1250" b="1" dirty="0">
                          <a:latin typeface="+mn-lt"/>
                          <a:cs typeface="Arial"/>
                        </a:rPr>
                        <a:t>4</a:t>
                      </a:r>
                      <a:endParaRPr sz="1250" b="1">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a:txBody>
                    <a:bodyPr/>
                    <a:lstStyle/>
                    <a:p>
                      <a:pPr marR="11430" algn="r">
                        <a:lnSpc>
                          <a:spcPct val="100000"/>
                        </a:lnSpc>
                        <a:spcBef>
                          <a:spcPts val="305"/>
                        </a:spcBef>
                      </a:pPr>
                      <a:r>
                        <a:rPr sz="1250" b="1" spc="-45" dirty="0">
                          <a:latin typeface="+mn-lt"/>
                          <a:cs typeface="Arial"/>
                        </a:rPr>
                        <a:t>641</a:t>
                      </a:r>
                      <a:r>
                        <a:rPr sz="1250" b="1" spc="15" dirty="0">
                          <a:latin typeface="+mn-lt"/>
                          <a:cs typeface="Arial"/>
                        </a:rPr>
                        <a:t>,</a:t>
                      </a:r>
                      <a:r>
                        <a:rPr sz="1250" b="1" spc="-45" dirty="0">
                          <a:latin typeface="+mn-lt"/>
                          <a:cs typeface="Arial"/>
                        </a:rPr>
                        <a:t>3</a:t>
                      </a:r>
                      <a:r>
                        <a:rPr sz="1250" b="1" dirty="0">
                          <a:latin typeface="+mn-lt"/>
                          <a:cs typeface="Arial"/>
                        </a:rPr>
                        <a:t>7</a:t>
                      </a:r>
                      <a:endParaRPr sz="1250" b="1">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R="12700" algn="r">
                        <a:lnSpc>
                          <a:spcPct val="100000"/>
                        </a:lnSpc>
                        <a:spcBef>
                          <a:spcPts val="305"/>
                        </a:spcBef>
                      </a:pPr>
                      <a:r>
                        <a:rPr sz="1250" b="1" spc="-45" dirty="0">
                          <a:latin typeface="+mn-lt"/>
                          <a:cs typeface="Arial"/>
                        </a:rPr>
                        <a:t>100</a:t>
                      </a:r>
                      <a:r>
                        <a:rPr sz="1250" b="1" spc="15" dirty="0">
                          <a:latin typeface="+mn-lt"/>
                          <a:cs typeface="Arial"/>
                        </a:rPr>
                        <a:t>,</a:t>
                      </a:r>
                      <a:r>
                        <a:rPr sz="1250" b="1" spc="-45" dirty="0">
                          <a:latin typeface="+mn-lt"/>
                          <a:cs typeface="Arial"/>
                        </a:rPr>
                        <a:t>2</a:t>
                      </a:r>
                      <a:r>
                        <a:rPr sz="1250" b="1" dirty="0">
                          <a:latin typeface="+mn-lt"/>
                          <a:cs typeface="Arial"/>
                        </a:rPr>
                        <a:t>1</a:t>
                      </a:r>
                      <a:endParaRPr sz="1250" b="1">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L="10160" algn="ctr">
                        <a:lnSpc>
                          <a:spcPct val="100000"/>
                        </a:lnSpc>
                        <a:spcBef>
                          <a:spcPts val="370"/>
                        </a:spcBef>
                      </a:pPr>
                      <a:r>
                        <a:rPr sz="1100" b="1" spc="-114" dirty="0">
                          <a:latin typeface="+mn-lt"/>
                          <a:cs typeface="Arial"/>
                        </a:rPr>
                        <a:t>3.006,44</a:t>
                      </a:r>
                      <a:endParaRPr sz="1100" b="1">
                        <a:latin typeface="+mn-lt"/>
                        <a:cs typeface="Arial"/>
                      </a:endParaRPr>
                    </a:p>
                  </a:txBody>
                  <a:tcPr marL="0" marR="0" marT="4699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R="14604" algn="r">
                        <a:lnSpc>
                          <a:spcPct val="100000"/>
                        </a:lnSpc>
                        <a:spcBef>
                          <a:spcPts val="305"/>
                        </a:spcBef>
                      </a:pPr>
                      <a:r>
                        <a:rPr sz="1250" b="1" spc="-45" dirty="0">
                          <a:latin typeface="+mn-lt"/>
                          <a:cs typeface="Arial"/>
                        </a:rPr>
                        <a:t>200</a:t>
                      </a:r>
                      <a:r>
                        <a:rPr sz="1250" b="1" spc="15" dirty="0">
                          <a:latin typeface="+mn-lt"/>
                          <a:cs typeface="Arial"/>
                        </a:rPr>
                        <a:t>,</a:t>
                      </a:r>
                      <a:r>
                        <a:rPr sz="1250" b="1" spc="-45" dirty="0">
                          <a:latin typeface="+mn-lt"/>
                          <a:cs typeface="Arial"/>
                        </a:rPr>
                        <a:t>4</a:t>
                      </a:r>
                      <a:r>
                        <a:rPr sz="1250" b="1" dirty="0">
                          <a:latin typeface="+mn-lt"/>
                          <a:cs typeface="Arial"/>
                        </a:rPr>
                        <a:t>3</a:t>
                      </a:r>
                      <a:endParaRPr sz="1250" b="1">
                        <a:latin typeface="+mn-lt"/>
                        <a:cs typeface="Arial"/>
                      </a:endParaRPr>
                    </a:p>
                  </a:txBody>
                  <a:tcPr marL="0" marR="0" marT="3873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a:txBody>
                    <a:bodyPr/>
                    <a:lstStyle/>
                    <a:p>
                      <a:pPr marL="1270" algn="ctr">
                        <a:lnSpc>
                          <a:spcPct val="100000"/>
                        </a:lnSpc>
                        <a:spcBef>
                          <a:spcPts val="370"/>
                        </a:spcBef>
                      </a:pPr>
                      <a:r>
                        <a:rPr sz="1100" b="1" spc="-114" dirty="0">
                          <a:latin typeface="+mn-lt"/>
                          <a:cs typeface="Arial"/>
                        </a:rPr>
                        <a:t>2.004,30</a:t>
                      </a:r>
                      <a:endParaRPr sz="1100" b="1">
                        <a:latin typeface="+mn-lt"/>
                        <a:cs typeface="Arial"/>
                      </a:endParaRPr>
                    </a:p>
                  </a:txBody>
                  <a:tcPr marL="0" marR="0" marT="4699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r>
              <a:tr h="200488">
                <a:tc>
                  <a:txBody>
                    <a:bodyPr/>
                    <a:lstStyle/>
                    <a:p>
                      <a:pPr marL="20955">
                        <a:lnSpc>
                          <a:spcPct val="100000"/>
                        </a:lnSpc>
                        <a:spcBef>
                          <a:spcPts val="225"/>
                        </a:spcBef>
                      </a:pPr>
                      <a:r>
                        <a:rPr sz="1000" b="1" spc="-114" dirty="0">
                          <a:latin typeface="+mn-lt"/>
                          <a:cs typeface="Arial"/>
                        </a:rPr>
                        <a:t>Doçent</a:t>
                      </a:r>
                      <a:endParaRPr sz="1000" b="1" dirty="0">
                        <a:latin typeface="+mn-lt"/>
                        <a:cs typeface="Arial"/>
                      </a:endParaRPr>
                    </a:p>
                  </a:txBody>
                  <a:tcPr marL="0" marR="0" marT="285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55"/>
                        </a:spcBef>
                      </a:pPr>
                      <a:r>
                        <a:rPr sz="1250" b="1" spc="-225" dirty="0">
                          <a:latin typeface="+mn-lt"/>
                          <a:cs typeface="Arial"/>
                        </a:rPr>
                        <a:t>250</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R="5715" algn="r">
                        <a:lnSpc>
                          <a:spcPct val="100000"/>
                        </a:lnSpc>
                        <a:spcBef>
                          <a:spcPts val="55"/>
                        </a:spcBef>
                      </a:pPr>
                      <a:r>
                        <a:rPr sz="1250" b="1" spc="-45" dirty="0">
                          <a:solidFill>
                            <a:srgbClr val="006000"/>
                          </a:solidFill>
                          <a:latin typeface="+mn-lt"/>
                          <a:cs typeface="Arial"/>
                        </a:rPr>
                        <a:t>16</a:t>
                      </a:r>
                      <a:r>
                        <a:rPr sz="1250" b="1" spc="15" dirty="0">
                          <a:solidFill>
                            <a:srgbClr val="006000"/>
                          </a:solidFill>
                          <a:latin typeface="+mn-lt"/>
                          <a:cs typeface="Arial"/>
                        </a:rPr>
                        <a:t>,</a:t>
                      </a:r>
                      <a:r>
                        <a:rPr sz="1250" b="1" spc="-45" dirty="0">
                          <a:solidFill>
                            <a:srgbClr val="006000"/>
                          </a:solidFill>
                          <a:latin typeface="+mn-lt"/>
                          <a:cs typeface="Arial"/>
                        </a:rPr>
                        <a:t>7</a:t>
                      </a:r>
                      <a:r>
                        <a:rPr sz="1250" b="1" dirty="0">
                          <a:solidFill>
                            <a:srgbClr val="006000"/>
                          </a:solidFill>
                          <a:latin typeface="+mn-lt"/>
                          <a:cs typeface="Arial"/>
                        </a:rPr>
                        <a:t>0</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6350" algn="r">
                        <a:lnSpc>
                          <a:spcPct val="100000"/>
                        </a:lnSpc>
                        <a:spcBef>
                          <a:spcPts val="55"/>
                        </a:spcBef>
                      </a:pPr>
                      <a:r>
                        <a:rPr sz="1250" b="1" spc="-45" dirty="0">
                          <a:solidFill>
                            <a:srgbClr val="006000"/>
                          </a:solidFill>
                          <a:latin typeface="+mn-lt"/>
                          <a:cs typeface="Arial"/>
                        </a:rPr>
                        <a:t>334</a:t>
                      </a:r>
                      <a:r>
                        <a:rPr sz="1250" b="1" spc="15" dirty="0">
                          <a:solidFill>
                            <a:srgbClr val="006000"/>
                          </a:solidFill>
                          <a:latin typeface="+mn-lt"/>
                          <a:cs typeface="Arial"/>
                        </a:rPr>
                        <a:t>,</a:t>
                      </a:r>
                      <a:r>
                        <a:rPr sz="1250" b="1" spc="-45" dirty="0">
                          <a:solidFill>
                            <a:srgbClr val="006000"/>
                          </a:solidFill>
                          <a:latin typeface="+mn-lt"/>
                          <a:cs typeface="Arial"/>
                        </a:rPr>
                        <a:t>0</a:t>
                      </a:r>
                      <a:r>
                        <a:rPr sz="1250" b="1" dirty="0">
                          <a:solidFill>
                            <a:srgbClr val="006000"/>
                          </a:solidFill>
                          <a:latin typeface="+mn-lt"/>
                          <a:cs typeface="Arial"/>
                        </a:rPr>
                        <a:t>5</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2540" algn="r">
                        <a:lnSpc>
                          <a:spcPct val="100000"/>
                        </a:lnSpc>
                        <a:spcBef>
                          <a:spcPts val="55"/>
                        </a:spcBef>
                      </a:pPr>
                      <a:r>
                        <a:rPr sz="1250" b="1" spc="-45" dirty="0">
                          <a:solidFill>
                            <a:srgbClr val="9C6400"/>
                          </a:solidFill>
                          <a:latin typeface="+mn-lt"/>
                          <a:cs typeface="Arial"/>
                        </a:rPr>
                        <a:t>26</a:t>
                      </a:r>
                      <a:r>
                        <a:rPr sz="1250" b="1" spc="15" dirty="0">
                          <a:solidFill>
                            <a:srgbClr val="9C6400"/>
                          </a:solidFill>
                          <a:latin typeface="+mn-lt"/>
                          <a:cs typeface="Arial"/>
                        </a:rPr>
                        <a:t>,</a:t>
                      </a:r>
                      <a:r>
                        <a:rPr sz="1250" b="1" spc="-45" dirty="0">
                          <a:solidFill>
                            <a:srgbClr val="9C6400"/>
                          </a:solidFill>
                          <a:latin typeface="+mn-lt"/>
                          <a:cs typeface="Arial"/>
                        </a:rPr>
                        <a:t>7</a:t>
                      </a:r>
                      <a:r>
                        <a:rPr sz="1250" b="1" dirty="0">
                          <a:solidFill>
                            <a:srgbClr val="9C6400"/>
                          </a:solidFill>
                          <a:latin typeface="+mn-lt"/>
                          <a:cs typeface="Arial"/>
                        </a:rPr>
                        <a:t>2</a:t>
                      </a:r>
                      <a:endParaRPr sz="1250" b="1">
                        <a:latin typeface="+mn-lt"/>
                        <a:cs typeface="Arial"/>
                      </a:endParaRPr>
                    </a:p>
                  </a:txBody>
                  <a:tcPr marL="0" marR="0" marT="6985"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a:txBody>
                    <a:bodyPr/>
                    <a:lstStyle/>
                    <a:p>
                      <a:pPr marR="8255" algn="r">
                        <a:lnSpc>
                          <a:spcPct val="100000"/>
                        </a:lnSpc>
                        <a:spcBef>
                          <a:spcPts val="55"/>
                        </a:spcBef>
                      </a:pPr>
                      <a:r>
                        <a:rPr sz="1250" b="1" spc="-45" dirty="0">
                          <a:latin typeface="+mn-lt"/>
                          <a:cs typeface="Arial"/>
                        </a:rPr>
                        <a:t>33</a:t>
                      </a:r>
                      <a:r>
                        <a:rPr sz="1250" b="1" spc="15" dirty="0">
                          <a:latin typeface="+mn-lt"/>
                          <a:cs typeface="Arial"/>
                        </a:rPr>
                        <a:t>,</a:t>
                      </a:r>
                      <a:r>
                        <a:rPr sz="1250" b="1" spc="-45" dirty="0">
                          <a:latin typeface="+mn-lt"/>
                          <a:cs typeface="Arial"/>
                        </a:rPr>
                        <a:t>4</a:t>
                      </a:r>
                      <a:r>
                        <a:rPr sz="1250" b="1" dirty="0">
                          <a:latin typeface="+mn-lt"/>
                          <a:cs typeface="Arial"/>
                        </a:rPr>
                        <a:t>0</a:t>
                      </a:r>
                      <a:endParaRPr sz="1250" b="1">
                        <a:latin typeface="+mn-lt"/>
                        <a:cs typeface="Arial"/>
                      </a:endParaRPr>
                    </a:p>
                  </a:txBody>
                  <a:tcPr marL="0" marR="0" marT="698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2700" algn="r">
                        <a:lnSpc>
                          <a:spcPct val="100000"/>
                        </a:lnSpc>
                        <a:spcBef>
                          <a:spcPts val="125"/>
                        </a:spcBef>
                      </a:pPr>
                      <a:r>
                        <a:rPr sz="1100" b="1" spc="-20" dirty="0">
                          <a:latin typeface="+mn-lt"/>
                          <a:cs typeface="Arial"/>
                        </a:rPr>
                        <a:t>334</a:t>
                      </a:r>
                      <a:r>
                        <a:rPr sz="1100" b="1" spc="20" dirty="0">
                          <a:latin typeface="+mn-lt"/>
                          <a:cs typeface="Arial"/>
                        </a:rPr>
                        <a:t>,</a:t>
                      </a:r>
                      <a:r>
                        <a:rPr sz="1100" b="1" spc="-20" dirty="0">
                          <a:latin typeface="+mn-lt"/>
                          <a:cs typeface="Arial"/>
                        </a:rPr>
                        <a:t>0</a:t>
                      </a:r>
                      <a:r>
                        <a:rPr sz="1100" b="1" dirty="0">
                          <a:latin typeface="+mn-lt"/>
                          <a:cs typeface="Arial"/>
                        </a:rPr>
                        <a:t>5</a:t>
                      </a:r>
                      <a:endParaRPr sz="1100" b="1">
                        <a:latin typeface="+mn-lt"/>
                        <a:cs typeface="Arial"/>
                      </a:endParaRPr>
                    </a:p>
                  </a:txBody>
                  <a:tcPr marL="0" marR="0" marT="158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0795" algn="r">
                        <a:lnSpc>
                          <a:spcPct val="100000"/>
                        </a:lnSpc>
                        <a:spcBef>
                          <a:spcPts val="55"/>
                        </a:spcBef>
                      </a:pPr>
                      <a:r>
                        <a:rPr sz="1250" b="1" spc="-45" dirty="0">
                          <a:latin typeface="+mn-lt"/>
                          <a:cs typeface="Arial"/>
                        </a:rPr>
                        <a:t>53</a:t>
                      </a:r>
                      <a:r>
                        <a:rPr sz="1250" b="1" spc="15" dirty="0">
                          <a:latin typeface="+mn-lt"/>
                          <a:cs typeface="Arial"/>
                        </a:rPr>
                        <a:t>,</a:t>
                      </a:r>
                      <a:r>
                        <a:rPr sz="1250" b="1" spc="-45" dirty="0">
                          <a:latin typeface="+mn-lt"/>
                          <a:cs typeface="Arial"/>
                        </a:rPr>
                        <a:t>4</a:t>
                      </a:r>
                      <a:r>
                        <a:rPr sz="1250" b="1" dirty="0">
                          <a:latin typeface="+mn-lt"/>
                          <a:cs typeface="Arial"/>
                        </a:rPr>
                        <a:t>5</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a:txBody>
                    <a:bodyPr/>
                    <a:lstStyle/>
                    <a:p>
                      <a:pPr marR="11430" algn="r">
                        <a:lnSpc>
                          <a:spcPct val="100000"/>
                        </a:lnSpc>
                        <a:spcBef>
                          <a:spcPts val="55"/>
                        </a:spcBef>
                      </a:pPr>
                      <a:r>
                        <a:rPr sz="1250" b="1" spc="-45" dirty="0">
                          <a:latin typeface="+mn-lt"/>
                          <a:cs typeface="Arial"/>
                        </a:rPr>
                        <a:t>534</a:t>
                      </a:r>
                      <a:r>
                        <a:rPr sz="1250" b="1" spc="15" dirty="0">
                          <a:latin typeface="+mn-lt"/>
                          <a:cs typeface="Arial"/>
                        </a:rPr>
                        <a:t>,</a:t>
                      </a:r>
                      <a:r>
                        <a:rPr sz="1250" b="1" spc="-45" dirty="0">
                          <a:latin typeface="+mn-lt"/>
                          <a:cs typeface="Arial"/>
                        </a:rPr>
                        <a:t>4</a:t>
                      </a:r>
                      <a:r>
                        <a:rPr sz="1250" b="1" dirty="0">
                          <a:latin typeface="+mn-lt"/>
                          <a:cs typeface="Arial"/>
                        </a:rPr>
                        <a:t>8</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R="12700" algn="r">
                        <a:lnSpc>
                          <a:spcPct val="100000"/>
                        </a:lnSpc>
                        <a:spcBef>
                          <a:spcPts val="55"/>
                        </a:spcBef>
                      </a:pPr>
                      <a:r>
                        <a:rPr sz="1250" b="1" spc="-45" dirty="0">
                          <a:latin typeface="+mn-lt"/>
                          <a:cs typeface="Arial"/>
                        </a:rPr>
                        <a:t>83</a:t>
                      </a:r>
                      <a:r>
                        <a:rPr sz="1250" b="1" spc="15" dirty="0">
                          <a:latin typeface="+mn-lt"/>
                          <a:cs typeface="Arial"/>
                        </a:rPr>
                        <a:t>,</a:t>
                      </a:r>
                      <a:r>
                        <a:rPr sz="1250" b="1" spc="-45" dirty="0">
                          <a:latin typeface="+mn-lt"/>
                          <a:cs typeface="Arial"/>
                        </a:rPr>
                        <a:t>5</a:t>
                      </a:r>
                      <a:r>
                        <a:rPr sz="1250" b="1" dirty="0">
                          <a:latin typeface="+mn-lt"/>
                          <a:cs typeface="Arial"/>
                        </a:rPr>
                        <a:t>1</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L="10160" algn="ctr">
                        <a:lnSpc>
                          <a:spcPct val="100000"/>
                        </a:lnSpc>
                        <a:spcBef>
                          <a:spcPts val="125"/>
                        </a:spcBef>
                      </a:pPr>
                      <a:r>
                        <a:rPr sz="1100" b="1" spc="-114" dirty="0">
                          <a:latin typeface="+mn-lt"/>
                          <a:cs typeface="Arial"/>
                        </a:rPr>
                        <a:t>2.505,37</a:t>
                      </a:r>
                      <a:endParaRPr sz="1100" b="1">
                        <a:latin typeface="+mn-lt"/>
                        <a:cs typeface="Arial"/>
                      </a:endParaRPr>
                    </a:p>
                  </a:txBody>
                  <a:tcPr marL="0" marR="0" marT="158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R="14604" algn="r">
                        <a:lnSpc>
                          <a:spcPct val="100000"/>
                        </a:lnSpc>
                        <a:spcBef>
                          <a:spcPts val="55"/>
                        </a:spcBef>
                      </a:pPr>
                      <a:r>
                        <a:rPr sz="1250" b="1" spc="-45" dirty="0">
                          <a:latin typeface="+mn-lt"/>
                          <a:cs typeface="Arial"/>
                        </a:rPr>
                        <a:t>167</a:t>
                      </a:r>
                      <a:r>
                        <a:rPr sz="1250" b="1" spc="15" dirty="0">
                          <a:latin typeface="+mn-lt"/>
                          <a:cs typeface="Arial"/>
                        </a:rPr>
                        <a:t>,</a:t>
                      </a:r>
                      <a:r>
                        <a:rPr sz="1250" b="1" spc="-45" dirty="0">
                          <a:latin typeface="+mn-lt"/>
                          <a:cs typeface="Arial"/>
                        </a:rPr>
                        <a:t>0</a:t>
                      </a:r>
                      <a:r>
                        <a:rPr sz="1250" b="1" dirty="0">
                          <a:latin typeface="+mn-lt"/>
                          <a:cs typeface="Arial"/>
                        </a:rPr>
                        <a:t>2</a:t>
                      </a:r>
                      <a:endParaRPr sz="1250" b="1">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a:txBody>
                    <a:bodyPr/>
                    <a:lstStyle/>
                    <a:p>
                      <a:pPr marL="1270" algn="ctr">
                        <a:lnSpc>
                          <a:spcPct val="100000"/>
                        </a:lnSpc>
                        <a:spcBef>
                          <a:spcPts val="125"/>
                        </a:spcBef>
                      </a:pPr>
                      <a:r>
                        <a:rPr sz="1100" b="1" spc="-114" dirty="0">
                          <a:latin typeface="+mn-lt"/>
                          <a:cs typeface="Arial"/>
                        </a:rPr>
                        <a:t>1.670,25</a:t>
                      </a:r>
                      <a:endParaRPr sz="1100" b="1">
                        <a:latin typeface="+mn-lt"/>
                        <a:cs typeface="Arial"/>
                      </a:endParaRPr>
                    </a:p>
                  </a:txBody>
                  <a:tcPr marL="0" marR="0" marT="1587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r>
              <a:tr h="328509">
                <a:tc>
                  <a:txBody>
                    <a:bodyPr/>
                    <a:lstStyle/>
                    <a:p>
                      <a:pPr marL="20955">
                        <a:lnSpc>
                          <a:spcPct val="100000"/>
                        </a:lnSpc>
                        <a:spcBef>
                          <a:spcPts val="55"/>
                        </a:spcBef>
                      </a:pPr>
                      <a:r>
                        <a:rPr lang="tr-TR" sz="1000" b="1" dirty="0" smtClean="0">
                          <a:solidFill>
                            <a:schemeClr val="tx1"/>
                          </a:solidFill>
                        </a:rPr>
                        <a:t>Doktor Öğretim Üyesi </a:t>
                      </a:r>
                      <a:endParaRPr sz="1000" b="1" dirty="0">
                        <a:solidFill>
                          <a:schemeClr val="tx1"/>
                        </a:solidFill>
                        <a:latin typeface="+mn-lt"/>
                        <a:cs typeface="Arial"/>
                      </a:endParaRPr>
                    </a:p>
                  </a:txBody>
                  <a:tcPr marL="0" marR="0" marT="698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L="6985" algn="ctr">
                        <a:lnSpc>
                          <a:spcPct val="100000"/>
                        </a:lnSpc>
                        <a:spcBef>
                          <a:spcPts val="565"/>
                        </a:spcBef>
                      </a:pPr>
                      <a:r>
                        <a:rPr sz="1250" b="1" spc="-225" dirty="0">
                          <a:latin typeface="+mn-lt"/>
                          <a:cs typeface="Arial"/>
                        </a:rPr>
                        <a:t>200</a:t>
                      </a:r>
                      <a:endParaRPr sz="1250" b="1" dirty="0">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marR="5715" algn="r">
                        <a:lnSpc>
                          <a:spcPct val="100000"/>
                        </a:lnSpc>
                        <a:spcBef>
                          <a:spcPts val="565"/>
                        </a:spcBef>
                      </a:pPr>
                      <a:r>
                        <a:rPr sz="1250" b="1" spc="-45" dirty="0">
                          <a:solidFill>
                            <a:srgbClr val="006000"/>
                          </a:solidFill>
                          <a:latin typeface="+mn-lt"/>
                          <a:cs typeface="Arial"/>
                        </a:rPr>
                        <a:t>13</a:t>
                      </a:r>
                      <a:r>
                        <a:rPr sz="1250" b="1" spc="15" dirty="0">
                          <a:solidFill>
                            <a:srgbClr val="006000"/>
                          </a:solidFill>
                          <a:latin typeface="+mn-lt"/>
                          <a:cs typeface="Arial"/>
                        </a:rPr>
                        <a:t>,</a:t>
                      </a:r>
                      <a:r>
                        <a:rPr sz="1250" b="1" spc="-45" dirty="0">
                          <a:solidFill>
                            <a:srgbClr val="006000"/>
                          </a:solidFill>
                          <a:latin typeface="+mn-lt"/>
                          <a:cs typeface="Arial"/>
                        </a:rPr>
                        <a:t>3</a:t>
                      </a:r>
                      <a:r>
                        <a:rPr sz="1250" b="1" dirty="0">
                          <a:solidFill>
                            <a:srgbClr val="006000"/>
                          </a:solidFill>
                          <a:latin typeface="+mn-lt"/>
                          <a:cs typeface="Arial"/>
                        </a:rPr>
                        <a:t>6</a:t>
                      </a:r>
                      <a:endParaRPr sz="1250" b="1" dirty="0">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6350" algn="r">
                        <a:lnSpc>
                          <a:spcPct val="100000"/>
                        </a:lnSpc>
                        <a:spcBef>
                          <a:spcPts val="565"/>
                        </a:spcBef>
                      </a:pPr>
                      <a:r>
                        <a:rPr sz="1250" b="1" spc="-45" dirty="0">
                          <a:solidFill>
                            <a:srgbClr val="006000"/>
                          </a:solidFill>
                          <a:latin typeface="+mn-lt"/>
                          <a:cs typeface="Arial"/>
                        </a:rPr>
                        <a:t>267</a:t>
                      </a:r>
                      <a:r>
                        <a:rPr sz="1250" b="1" spc="15" dirty="0">
                          <a:solidFill>
                            <a:srgbClr val="006000"/>
                          </a:solidFill>
                          <a:latin typeface="+mn-lt"/>
                          <a:cs typeface="Arial"/>
                        </a:rPr>
                        <a:t>,</a:t>
                      </a:r>
                      <a:r>
                        <a:rPr sz="1250" b="1" spc="-45" dirty="0">
                          <a:solidFill>
                            <a:srgbClr val="006000"/>
                          </a:solidFill>
                          <a:latin typeface="+mn-lt"/>
                          <a:cs typeface="Arial"/>
                        </a:rPr>
                        <a:t>2</a:t>
                      </a:r>
                      <a:r>
                        <a:rPr sz="1250" b="1" dirty="0">
                          <a:solidFill>
                            <a:srgbClr val="006000"/>
                          </a:solidFill>
                          <a:latin typeface="+mn-lt"/>
                          <a:cs typeface="Arial"/>
                        </a:rPr>
                        <a:t>4</a:t>
                      </a:r>
                      <a:endParaRPr sz="1250" b="1" dirty="0">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marR="2540" algn="r">
                        <a:lnSpc>
                          <a:spcPct val="100000"/>
                        </a:lnSpc>
                        <a:spcBef>
                          <a:spcPts val="565"/>
                        </a:spcBef>
                      </a:pPr>
                      <a:r>
                        <a:rPr sz="1250" b="1" spc="-45" dirty="0">
                          <a:solidFill>
                            <a:srgbClr val="9C6400"/>
                          </a:solidFill>
                          <a:latin typeface="+mn-lt"/>
                          <a:cs typeface="Arial"/>
                        </a:rPr>
                        <a:t>21</a:t>
                      </a:r>
                      <a:r>
                        <a:rPr sz="1250" b="1" spc="15" dirty="0">
                          <a:solidFill>
                            <a:srgbClr val="9C6400"/>
                          </a:solidFill>
                          <a:latin typeface="+mn-lt"/>
                          <a:cs typeface="Arial"/>
                        </a:rPr>
                        <a:t>,</a:t>
                      </a:r>
                      <a:r>
                        <a:rPr sz="1250" b="1" spc="-45" dirty="0">
                          <a:solidFill>
                            <a:srgbClr val="9C6400"/>
                          </a:solidFill>
                          <a:latin typeface="+mn-lt"/>
                          <a:cs typeface="Arial"/>
                        </a:rPr>
                        <a:t>3</a:t>
                      </a:r>
                      <a:r>
                        <a:rPr sz="1250" b="1" dirty="0">
                          <a:solidFill>
                            <a:srgbClr val="9C6400"/>
                          </a:solidFill>
                          <a:latin typeface="+mn-lt"/>
                          <a:cs typeface="Arial"/>
                        </a:rPr>
                        <a:t>8</a:t>
                      </a:r>
                      <a:endParaRPr sz="1250" b="1">
                        <a:latin typeface="+mn-lt"/>
                        <a:cs typeface="Arial"/>
                      </a:endParaRPr>
                    </a:p>
                  </a:txBody>
                  <a:tcPr marL="0" marR="0" marT="71755"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a:txBody>
                    <a:bodyPr/>
                    <a:lstStyle/>
                    <a:p>
                      <a:pPr marR="8255" algn="r">
                        <a:lnSpc>
                          <a:spcPct val="100000"/>
                        </a:lnSpc>
                        <a:spcBef>
                          <a:spcPts val="565"/>
                        </a:spcBef>
                      </a:pPr>
                      <a:r>
                        <a:rPr sz="1250" b="1" spc="-45" dirty="0">
                          <a:latin typeface="+mn-lt"/>
                          <a:cs typeface="Arial"/>
                        </a:rPr>
                        <a:t>26</a:t>
                      </a:r>
                      <a:r>
                        <a:rPr sz="1250" b="1" spc="15" dirty="0">
                          <a:latin typeface="+mn-lt"/>
                          <a:cs typeface="Arial"/>
                        </a:rPr>
                        <a:t>,</a:t>
                      </a:r>
                      <a:r>
                        <a:rPr sz="1250" b="1" spc="-45" dirty="0">
                          <a:latin typeface="+mn-lt"/>
                          <a:cs typeface="Arial"/>
                        </a:rPr>
                        <a:t>7</a:t>
                      </a:r>
                      <a:r>
                        <a:rPr sz="1250" b="1" dirty="0">
                          <a:latin typeface="+mn-lt"/>
                          <a:cs typeface="Arial"/>
                        </a:rPr>
                        <a:t>2</a:t>
                      </a:r>
                    </a:p>
                  </a:txBody>
                  <a:tcPr marL="0" marR="0" marT="7175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2700" algn="r">
                        <a:lnSpc>
                          <a:spcPct val="100000"/>
                        </a:lnSpc>
                        <a:spcBef>
                          <a:spcPts val="630"/>
                        </a:spcBef>
                      </a:pPr>
                      <a:r>
                        <a:rPr sz="1100" b="1" spc="-20" dirty="0">
                          <a:latin typeface="+mn-lt"/>
                          <a:cs typeface="Arial"/>
                        </a:rPr>
                        <a:t>267</a:t>
                      </a:r>
                      <a:r>
                        <a:rPr sz="1100" b="1" spc="20" dirty="0">
                          <a:latin typeface="+mn-lt"/>
                          <a:cs typeface="Arial"/>
                        </a:rPr>
                        <a:t>,</a:t>
                      </a:r>
                      <a:r>
                        <a:rPr sz="1100" b="1" spc="-20" dirty="0">
                          <a:latin typeface="+mn-lt"/>
                          <a:cs typeface="Arial"/>
                        </a:rPr>
                        <a:t>2</a:t>
                      </a:r>
                      <a:r>
                        <a:rPr sz="1100" b="1" dirty="0">
                          <a:latin typeface="+mn-lt"/>
                          <a:cs typeface="Arial"/>
                        </a:rPr>
                        <a:t>4</a:t>
                      </a:r>
                      <a:endParaRPr sz="1100" b="1">
                        <a:latin typeface="+mn-lt"/>
                        <a:cs typeface="Arial"/>
                      </a:endParaRPr>
                    </a:p>
                  </a:txBody>
                  <a:tcPr marL="0" marR="0" marT="800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marR="10795" algn="r">
                        <a:lnSpc>
                          <a:spcPct val="100000"/>
                        </a:lnSpc>
                        <a:spcBef>
                          <a:spcPts val="565"/>
                        </a:spcBef>
                      </a:pPr>
                      <a:r>
                        <a:rPr sz="1250" b="1" spc="-45" dirty="0">
                          <a:latin typeface="+mn-lt"/>
                          <a:cs typeface="Arial"/>
                        </a:rPr>
                        <a:t>42</a:t>
                      </a:r>
                      <a:r>
                        <a:rPr sz="1250" b="1" spc="15" dirty="0">
                          <a:latin typeface="+mn-lt"/>
                          <a:cs typeface="Arial"/>
                        </a:rPr>
                        <a:t>,</a:t>
                      </a:r>
                      <a:r>
                        <a:rPr sz="1250" b="1" spc="-45" dirty="0">
                          <a:latin typeface="+mn-lt"/>
                          <a:cs typeface="Arial"/>
                        </a:rPr>
                        <a:t>7</a:t>
                      </a:r>
                      <a:r>
                        <a:rPr sz="1250" b="1" dirty="0">
                          <a:latin typeface="+mn-lt"/>
                          <a:cs typeface="Arial"/>
                        </a:rPr>
                        <a:t>6</a:t>
                      </a:r>
                      <a:endParaRPr sz="1250" b="1">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a:txBody>
                    <a:bodyPr/>
                    <a:lstStyle/>
                    <a:p>
                      <a:pPr marR="11430" algn="r">
                        <a:lnSpc>
                          <a:spcPct val="100000"/>
                        </a:lnSpc>
                        <a:spcBef>
                          <a:spcPts val="565"/>
                        </a:spcBef>
                      </a:pPr>
                      <a:r>
                        <a:rPr sz="1250" b="1" spc="-45" dirty="0">
                          <a:latin typeface="+mn-lt"/>
                          <a:cs typeface="Arial"/>
                        </a:rPr>
                        <a:t>427</a:t>
                      </a:r>
                      <a:r>
                        <a:rPr sz="1250" b="1" spc="15" dirty="0">
                          <a:latin typeface="+mn-lt"/>
                          <a:cs typeface="Arial"/>
                        </a:rPr>
                        <a:t>,</a:t>
                      </a:r>
                      <a:r>
                        <a:rPr sz="1250" b="1" spc="-45" dirty="0">
                          <a:latin typeface="+mn-lt"/>
                          <a:cs typeface="Arial"/>
                        </a:rPr>
                        <a:t>5</a:t>
                      </a:r>
                      <a:r>
                        <a:rPr sz="1250" b="1" dirty="0">
                          <a:latin typeface="+mn-lt"/>
                          <a:cs typeface="Arial"/>
                        </a:rPr>
                        <a:t>8</a:t>
                      </a:r>
                      <a:endParaRPr sz="1250" b="1">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marR="12700" algn="r">
                        <a:lnSpc>
                          <a:spcPct val="100000"/>
                        </a:lnSpc>
                        <a:spcBef>
                          <a:spcPts val="565"/>
                        </a:spcBef>
                      </a:pPr>
                      <a:r>
                        <a:rPr sz="1250" b="1" spc="-45" dirty="0">
                          <a:latin typeface="+mn-lt"/>
                          <a:cs typeface="Arial"/>
                        </a:rPr>
                        <a:t>66</a:t>
                      </a:r>
                      <a:r>
                        <a:rPr sz="1250" b="1" spc="15" dirty="0">
                          <a:latin typeface="+mn-lt"/>
                          <a:cs typeface="Arial"/>
                        </a:rPr>
                        <a:t>,</a:t>
                      </a:r>
                      <a:r>
                        <a:rPr sz="1250" b="1" spc="-45" dirty="0">
                          <a:latin typeface="+mn-lt"/>
                          <a:cs typeface="Arial"/>
                        </a:rPr>
                        <a:t>8</a:t>
                      </a:r>
                      <a:r>
                        <a:rPr sz="1250" b="1" dirty="0">
                          <a:latin typeface="+mn-lt"/>
                          <a:cs typeface="Arial"/>
                        </a:rPr>
                        <a:t>1</a:t>
                      </a:r>
                      <a:endParaRPr sz="1250" b="1">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L="10160" algn="ctr">
                        <a:lnSpc>
                          <a:spcPct val="100000"/>
                        </a:lnSpc>
                        <a:spcBef>
                          <a:spcPts val="630"/>
                        </a:spcBef>
                      </a:pPr>
                      <a:r>
                        <a:rPr sz="1100" b="1" spc="-114" dirty="0">
                          <a:latin typeface="+mn-lt"/>
                          <a:cs typeface="Arial"/>
                        </a:rPr>
                        <a:t>2.004,30</a:t>
                      </a:r>
                      <a:endParaRPr sz="1100" b="1">
                        <a:latin typeface="+mn-lt"/>
                        <a:cs typeface="Arial"/>
                      </a:endParaRPr>
                    </a:p>
                  </a:txBody>
                  <a:tcPr marL="0" marR="0" marT="800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marR="14604" algn="r">
                        <a:lnSpc>
                          <a:spcPct val="100000"/>
                        </a:lnSpc>
                        <a:spcBef>
                          <a:spcPts val="565"/>
                        </a:spcBef>
                      </a:pPr>
                      <a:r>
                        <a:rPr sz="1250" b="1" spc="-45" dirty="0">
                          <a:latin typeface="+mn-lt"/>
                          <a:cs typeface="Arial"/>
                        </a:rPr>
                        <a:t>133</a:t>
                      </a:r>
                      <a:r>
                        <a:rPr sz="1250" b="1" spc="15" dirty="0">
                          <a:latin typeface="+mn-lt"/>
                          <a:cs typeface="Arial"/>
                        </a:rPr>
                        <a:t>,</a:t>
                      </a:r>
                      <a:r>
                        <a:rPr sz="1250" b="1" spc="-45" dirty="0">
                          <a:latin typeface="+mn-lt"/>
                          <a:cs typeface="Arial"/>
                        </a:rPr>
                        <a:t>6</a:t>
                      </a:r>
                      <a:r>
                        <a:rPr sz="1250" b="1" dirty="0">
                          <a:latin typeface="+mn-lt"/>
                          <a:cs typeface="Arial"/>
                        </a:rPr>
                        <a:t>2</a:t>
                      </a:r>
                      <a:endParaRPr sz="1250" b="1">
                        <a:latin typeface="+mn-lt"/>
                        <a:cs typeface="Arial"/>
                      </a:endParaRPr>
                    </a:p>
                  </a:txBody>
                  <a:tcPr marL="0" marR="0" marT="71755"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a:txBody>
                    <a:bodyPr/>
                    <a:lstStyle/>
                    <a:p>
                      <a:pPr marL="1270" algn="ctr">
                        <a:lnSpc>
                          <a:spcPct val="100000"/>
                        </a:lnSpc>
                        <a:spcBef>
                          <a:spcPts val="630"/>
                        </a:spcBef>
                      </a:pPr>
                      <a:r>
                        <a:rPr sz="1100" b="1" spc="-114" dirty="0">
                          <a:latin typeface="+mn-lt"/>
                          <a:cs typeface="Arial"/>
                        </a:rPr>
                        <a:t>1.336,20</a:t>
                      </a:r>
                      <a:endParaRPr sz="1100" b="1" dirty="0">
                        <a:latin typeface="+mn-lt"/>
                        <a:cs typeface="Arial"/>
                      </a:endParaRPr>
                    </a:p>
                  </a:txBody>
                  <a:tcPr marL="0" marR="0" marT="800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r>
              <a:tr h="561312">
                <a:tc>
                  <a:txBody>
                    <a:bodyPr/>
                    <a:lstStyle/>
                    <a:p>
                      <a:pPr marL="20955" marR="6985">
                        <a:lnSpc>
                          <a:spcPct val="112500"/>
                        </a:lnSpc>
                        <a:spcBef>
                          <a:spcPts val="580"/>
                        </a:spcBef>
                      </a:pPr>
                      <a:r>
                        <a:rPr sz="1000" b="1" spc="-105" dirty="0" err="1">
                          <a:latin typeface="+mn-lt"/>
                          <a:cs typeface="Arial"/>
                        </a:rPr>
                        <a:t>Öğretim</a:t>
                      </a:r>
                      <a:r>
                        <a:rPr sz="1000" b="1" spc="-105" dirty="0">
                          <a:latin typeface="+mn-lt"/>
                          <a:cs typeface="Arial"/>
                        </a:rPr>
                        <a:t>  </a:t>
                      </a:r>
                      <a:r>
                        <a:rPr sz="1000" b="1" spc="-95" dirty="0" err="1" smtClean="0">
                          <a:latin typeface="+mn-lt"/>
                          <a:cs typeface="Arial"/>
                        </a:rPr>
                        <a:t>G</a:t>
                      </a:r>
                      <a:r>
                        <a:rPr sz="1000" b="1" spc="-25" dirty="0" err="1" smtClean="0">
                          <a:latin typeface="+mn-lt"/>
                          <a:cs typeface="Arial"/>
                        </a:rPr>
                        <a:t>ö</a:t>
                      </a:r>
                      <a:r>
                        <a:rPr sz="1000" b="1" spc="20" dirty="0" err="1" smtClean="0">
                          <a:latin typeface="+mn-lt"/>
                          <a:cs typeface="Arial"/>
                        </a:rPr>
                        <a:t>r</a:t>
                      </a:r>
                      <a:r>
                        <a:rPr lang="tr-TR" sz="1000" b="1" spc="-50" dirty="0" smtClean="0">
                          <a:latin typeface="+mn-lt"/>
                          <a:cs typeface="Arial"/>
                        </a:rPr>
                        <a:t>evlisi</a:t>
                      </a:r>
                      <a:endParaRPr sz="1000" b="1" dirty="0">
                        <a:latin typeface="+mn-lt"/>
                        <a:cs typeface="Arial"/>
                      </a:endParaRPr>
                    </a:p>
                  </a:txBody>
                  <a:tcPr marL="0" marR="0" marT="7366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050" b="1" dirty="0">
                        <a:latin typeface="+mn-lt"/>
                        <a:cs typeface="Times New Roman"/>
                      </a:endParaRPr>
                    </a:p>
                    <a:p>
                      <a:pPr marL="6985" algn="ctr">
                        <a:lnSpc>
                          <a:spcPct val="100000"/>
                        </a:lnSpc>
                      </a:pPr>
                      <a:r>
                        <a:rPr sz="1250" b="1" spc="-225" dirty="0">
                          <a:latin typeface="+mn-lt"/>
                          <a:cs typeface="Arial"/>
                        </a:rPr>
                        <a:t>160</a:t>
                      </a:r>
                      <a:endParaRPr sz="1250" b="1" dirty="0">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050" b="1">
                        <a:latin typeface="+mn-lt"/>
                        <a:cs typeface="Times New Roman"/>
                      </a:endParaRPr>
                    </a:p>
                    <a:p>
                      <a:pPr marR="5715" algn="r">
                        <a:lnSpc>
                          <a:spcPct val="100000"/>
                        </a:lnSpc>
                      </a:pPr>
                      <a:r>
                        <a:rPr sz="1250" b="1" spc="-45" dirty="0">
                          <a:solidFill>
                            <a:srgbClr val="006000"/>
                          </a:solidFill>
                          <a:latin typeface="+mn-lt"/>
                          <a:cs typeface="Arial"/>
                        </a:rPr>
                        <a:t>10</a:t>
                      </a:r>
                      <a:r>
                        <a:rPr sz="1250" b="1" spc="15" dirty="0">
                          <a:solidFill>
                            <a:srgbClr val="006000"/>
                          </a:solidFill>
                          <a:latin typeface="+mn-lt"/>
                          <a:cs typeface="Arial"/>
                        </a:rPr>
                        <a:t>,</a:t>
                      </a:r>
                      <a:r>
                        <a:rPr sz="1250" b="1" spc="-45" dirty="0">
                          <a:solidFill>
                            <a:srgbClr val="006000"/>
                          </a:solidFill>
                          <a:latin typeface="+mn-lt"/>
                          <a:cs typeface="Arial"/>
                        </a:rPr>
                        <a:t>6</a:t>
                      </a:r>
                      <a:r>
                        <a:rPr sz="1250" b="1" dirty="0">
                          <a:solidFill>
                            <a:srgbClr val="006000"/>
                          </a:solidFill>
                          <a:latin typeface="+mn-lt"/>
                          <a:cs typeface="Arial"/>
                        </a:rPr>
                        <a:t>9</a:t>
                      </a:r>
                      <a:endParaRPr sz="1250" b="1">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a:lnSpc>
                          <a:spcPct val="100000"/>
                        </a:lnSpc>
                        <a:spcBef>
                          <a:spcPts val="30"/>
                        </a:spcBef>
                      </a:pPr>
                      <a:endParaRPr sz="1050" b="1" dirty="0">
                        <a:latin typeface="+mn-lt"/>
                        <a:cs typeface="Times New Roman"/>
                      </a:endParaRPr>
                    </a:p>
                    <a:p>
                      <a:pPr marR="6350" algn="r">
                        <a:lnSpc>
                          <a:spcPct val="100000"/>
                        </a:lnSpc>
                      </a:pPr>
                      <a:r>
                        <a:rPr sz="1250" b="1" spc="-45" dirty="0">
                          <a:solidFill>
                            <a:srgbClr val="006000"/>
                          </a:solidFill>
                          <a:latin typeface="+mn-lt"/>
                          <a:cs typeface="Arial"/>
                        </a:rPr>
                        <a:t>213</a:t>
                      </a:r>
                      <a:r>
                        <a:rPr sz="1250" b="1" spc="15" dirty="0">
                          <a:solidFill>
                            <a:srgbClr val="006000"/>
                          </a:solidFill>
                          <a:latin typeface="+mn-lt"/>
                          <a:cs typeface="Arial"/>
                        </a:rPr>
                        <a:t>,</a:t>
                      </a:r>
                      <a:r>
                        <a:rPr sz="1250" b="1" spc="-45" dirty="0">
                          <a:solidFill>
                            <a:srgbClr val="006000"/>
                          </a:solidFill>
                          <a:latin typeface="+mn-lt"/>
                          <a:cs typeface="Arial"/>
                        </a:rPr>
                        <a:t>7</a:t>
                      </a:r>
                      <a:r>
                        <a:rPr sz="1250" b="1" dirty="0">
                          <a:solidFill>
                            <a:srgbClr val="006000"/>
                          </a:solidFill>
                          <a:latin typeface="+mn-lt"/>
                          <a:cs typeface="Arial"/>
                        </a:rPr>
                        <a:t>9</a:t>
                      </a:r>
                      <a:endParaRPr sz="1250" b="1" dirty="0">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5EECE"/>
                    </a:solidFill>
                  </a:tcPr>
                </a:tc>
                <a:tc>
                  <a:txBody>
                    <a:bodyPr/>
                    <a:lstStyle/>
                    <a:p>
                      <a:pPr>
                        <a:lnSpc>
                          <a:spcPct val="100000"/>
                        </a:lnSpc>
                        <a:spcBef>
                          <a:spcPts val="30"/>
                        </a:spcBef>
                      </a:pPr>
                      <a:endParaRPr sz="1050" b="1">
                        <a:latin typeface="+mn-lt"/>
                        <a:cs typeface="Times New Roman"/>
                      </a:endParaRPr>
                    </a:p>
                    <a:p>
                      <a:pPr marR="2540" algn="r">
                        <a:lnSpc>
                          <a:spcPct val="100000"/>
                        </a:lnSpc>
                      </a:pPr>
                      <a:r>
                        <a:rPr sz="1250" b="1" spc="-45" dirty="0">
                          <a:solidFill>
                            <a:srgbClr val="9C6400"/>
                          </a:solidFill>
                          <a:latin typeface="+mn-lt"/>
                          <a:cs typeface="Arial"/>
                        </a:rPr>
                        <a:t>17</a:t>
                      </a:r>
                      <a:r>
                        <a:rPr sz="1250" b="1" spc="15" dirty="0">
                          <a:solidFill>
                            <a:srgbClr val="9C6400"/>
                          </a:solidFill>
                          <a:latin typeface="+mn-lt"/>
                          <a:cs typeface="Arial"/>
                        </a:rPr>
                        <a:t>,</a:t>
                      </a:r>
                      <a:r>
                        <a:rPr sz="1250" b="1" spc="-45" dirty="0">
                          <a:solidFill>
                            <a:srgbClr val="9C6400"/>
                          </a:solidFill>
                          <a:latin typeface="+mn-lt"/>
                          <a:cs typeface="Arial"/>
                        </a:rPr>
                        <a:t>1</a:t>
                      </a:r>
                      <a:r>
                        <a:rPr sz="1250" b="1" dirty="0">
                          <a:solidFill>
                            <a:srgbClr val="9C6400"/>
                          </a:solidFill>
                          <a:latin typeface="+mn-lt"/>
                          <a:cs typeface="Arial"/>
                        </a:rPr>
                        <a:t>0</a:t>
                      </a:r>
                      <a:endParaRPr sz="1250" b="1">
                        <a:latin typeface="+mn-lt"/>
                        <a:cs typeface="Arial"/>
                      </a:endParaRPr>
                    </a:p>
                  </a:txBody>
                  <a:tcPr marL="0" marR="0" marT="381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FFEB9C"/>
                    </a:solidFill>
                  </a:tcPr>
                </a:tc>
                <a:tc>
                  <a:txBody>
                    <a:bodyPr/>
                    <a:lstStyle/>
                    <a:p>
                      <a:pPr>
                        <a:lnSpc>
                          <a:spcPct val="100000"/>
                        </a:lnSpc>
                        <a:spcBef>
                          <a:spcPts val="30"/>
                        </a:spcBef>
                      </a:pPr>
                      <a:endParaRPr sz="1050" b="1">
                        <a:latin typeface="+mn-lt"/>
                        <a:cs typeface="Times New Roman"/>
                      </a:endParaRPr>
                    </a:p>
                    <a:p>
                      <a:pPr marR="8255" algn="r">
                        <a:lnSpc>
                          <a:spcPct val="100000"/>
                        </a:lnSpc>
                      </a:pPr>
                      <a:r>
                        <a:rPr sz="1250" b="1" spc="-45" dirty="0">
                          <a:latin typeface="+mn-lt"/>
                          <a:cs typeface="Arial"/>
                        </a:rPr>
                        <a:t>21</a:t>
                      </a:r>
                      <a:r>
                        <a:rPr sz="1250" b="1" spc="15" dirty="0">
                          <a:latin typeface="+mn-lt"/>
                          <a:cs typeface="Arial"/>
                        </a:rPr>
                        <a:t>,</a:t>
                      </a:r>
                      <a:r>
                        <a:rPr sz="1250" b="1" spc="-45" dirty="0">
                          <a:latin typeface="+mn-lt"/>
                          <a:cs typeface="Arial"/>
                        </a:rPr>
                        <a:t>3</a:t>
                      </a:r>
                      <a:r>
                        <a:rPr sz="1250" b="1" dirty="0">
                          <a:latin typeface="+mn-lt"/>
                          <a:cs typeface="Arial"/>
                        </a:rPr>
                        <a:t>8</a:t>
                      </a:r>
                      <a:endParaRPr sz="1250" b="1">
                        <a:latin typeface="+mn-lt"/>
                        <a:cs typeface="Arial"/>
                      </a:endParaRPr>
                    </a:p>
                  </a:txBody>
                  <a:tcPr marL="0" marR="0" marT="3810"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a:lnSpc>
                          <a:spcPct val="100000"/>
                        </a:lnSpc>
                        <a:spcBef>
                          <a:spcPts val="10"/>
                        </a:spcBef>
                      </a:pPr>
                      <a:endParaRPr sz="1200" b="1" dirty="0">
                        <a:latin typeface="+mn-lt"/>
                        <a:cs typeface="Times New Roman"/>
                      </a:endParaRPr>
                    </a:p>
                    <a:p>
                      <a:pPr marR="12700" algn="r">
                        <a:lnSpc>
                          <a:spcPct val="100000"/>
                        </a:lnSpc>
                      </a:pPr>
                      <a:r>
                        <a:rPr sz="1100" b="1" spc="-20" dirty="0">
                          <a:latin typeface="+mn-lt"/>
                          <a:cs typeface="Arial"/>
                        </a:rPr>
                        <a:t>213</a:t>
                      </a:r>
                      <a:r>
                        <a:rPr sz="1100" b="1" spc="20" dirty="0">
                          <a:latin typeface="+mn-lt"/>
                          <a:cs typeface="Arial"/>
                        </a:rPr>
                        <a:t>,</a:t>
                      </a:r>
                      <a:r>
                        <a:rPr sz="1100" b="1" spc="-20" dirty="0">
                          <a:latin typeface="+mn-lt"/>
                          <a:cs typeface="Arial"/>
                        </a:rPr>
                        <a:t>7</a:t>
                      </a:r>
                      <a:r>
                        <a:rPr sz="1100" b="1" dirty="0">
                          <a:latin typeface="+mn-lt"/>
                          <a:cs typeface="Arial"/>
                        </a:rPr>
                        <a:t>9</a:t>
                      </a:r>
                    </a:p>
                  </a:txBody>
                  <a:tcPr marL="0" marR="0" marT="127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CDDC"/>
                    </a:solidFill>
                  </a:tcPr>
                </a:tc>
                <a:tc>
                  <a:txBody>
                    <a:bodyPr/>
                    <a:lstStyle/>
                    <a:p>
                      <a:pPr>
                        <a:lnSpc>
                          <a:spcPct val="100000"/>
                        </a:lnSpc>
                        <a:spcBef>
                          <a:spcPts val="30"/>
                        </a:spcBef>
                      </a:pPr>
                      <a:endParaRPr sz="1050" b="1">
                        <a:latin typeface="+mn-lt"/>
                        <a:cs typeface="Times New Roman"/>
                      </a:endParaRPr>
                    </a:p>
                    <a:p>
                      <a:pPr marR="10795" algn="r">
                        <a:lnSpc>
                          <a:spcPct val="100000"/>
                        </a:lnSpc>
                      </a:pPr>
                      <a:r>
                        <a:rPr sz="1250" b="1" spc="-45" dirty="0">
                          <a:latin typeface="+mn-lt"/>
                          <a:cs typeface="Arial"/>
                        </a:rPr>
                        <a:t>34</a:t>
                      </a:r>
                      <a:r>
                        <a:rPr sz="1250" b="1" spc="15" dirty="0">
                          <a:latin typeface="+mn-lt"/>
                          <a:cs typeface="Arial"/>
                        </a:rPr>
                        <a:t>,</a:t>
                      </a:r>
                      <a:r>
                        <a:rPr sz="1250" b="1" spc="-45" dirty="0">
                          <a:latin typeface="+mn-lt"/>
                          <a:cs typeface="Arial"/>
                        </a:rPr>
                        <a:t>2</a:t>
                      </a:r>
                      <a:r>
                        <a:rPr sz="1250" b="1" dirty="0">
                          <a:latin typeface="+mn-lt"/>
                          <a:cs typeface="Arial"/>
                        </a:rPr>
                        <a:t>1</a:t>
                      </a:r>
                      <a:endParaRPr sz="1250" b="1">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DAEDF3"/>
                    </a:solidFill>
                  </a:tcPr>
                </a:tc>
                <a:tc>
                  <a:txBody>
                    <a:bodyPr/>
                    <a:lstStyle/>
                    <a:p>
                      <a:pPr>
                        <a:lnSpc>
                          <a:spcPct val="100000"/>
                        </a:lnSpc>
                        <a:spcBef>
                          <a:spcPts val="30"/>
                        </a:spcBef>
                      </a:pPr>
                      <a:endParaRPr sz="1050" b="1">
                        <a:latin typeface="+mn-lt"/>
                        <a:cs typeface="Times New Roman"/>
                      </a:endParaRPr>
                    </a:p>
                    <a:p>
                      <a:pPr marR="11430" algn="r">
                        <a:lnSpc>
                          <a:spcPct val="100000"/>
                        </a:lnSpc>
                      </a:pPr>
                      <a:r>
                        <a:rPr sz="1250" b="1" spc="-45" dirty="0">
                          <a:latin typeface="+mn-lt"/>
                          <a:cs typeface="Arial"/>
                        </a:rPr>
                        <a:t>342</a:t>
                      </a:r>
                      <a:r>
                        <a:rPr sz="1250" b="1" spc="15" dirty="0">
                          <a:latin typeface="+mn-lt"/>
                          <a:cs typeface="Arial"/>
                        </a:rPr>
                        <a:t>,</a:t>
                      </a:r>
                      <a:r>
                        <a:rPr sz="1250" b="1" spc="-45" dirty="0">
                          <a:latin typeface="+mn-lt"/>
                          <a:cs typeface="Arial"/>
                        </a:rPr>
                        <a:t>0</a:t>
                      </a:r>
                      <a:r>
                        <a:rPr sz="1250" b="1" dirty="0">
                          <a:latin typeface="+mn-lt"/>
                          <a:cs typeface="Arial"/>
                        </a:rPr>
                        <a:t>7</a:t>
                      </a:r>
                      <a:endParaRPr sz="1250" b="1">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B7DEE8"/>
                    </a:solidFill>
                  </a:tcPr>
                </a:tc>
                <a:tc>
                  <a:txBody>
                    <a:bodyPr/>
                    <a:lstStyle/>
                    <a:p>
                      <a:pPr>
                        <a:lnSpc>
                          <a:spcPct val="100000"/>
                        </a:lnSpc>
                        <a:spcBef>
                          <a:spcPts val="30"/>
                        </a:spcBef>
                      </a:pPr>
                      <a:endParaRPr sz="1050" b="1">
                        <a:latin typeface="+mn-lt"/>
                        <a:cs typeface="Times New Roman"/>
                      </a:endParaRPr>
                    </a:p>
                    <a:p>
                      <a:pPr marR="12700" algn="r">
                        <a:lnSpc>
                          <a:spcPct val="100000"/>
                        </a:lnSpc>
                      </a:pPr>
                      <a:r>
                        <a:rPr sz="1250" b="1" spc="-45" dirty="0">
                          <a:latin typeface="+mn-lt"/>
                          <a:cs typeface="Arial"/>
                        </a:rPr>
                        <a:t>53</a:t>
                      </a:r>
                      <a:r>
                        <a:rPr sz="1250" b="1" spc="15" dirty="0">
                          <a:latin typeface="+mn-lt"/>
                          <a:cs typeface="Arial"/>
                        </a:rPr>
                        <a:t>,</a:t>
                      </a:r>
                      <a:r>
                        <a:rPr sz="1250" b="1" spc="-45" dirty="0">
                          <a:latin typeface="+mn-lt"/>
                          <a:cs typeface="Arial"/>
                        </a:rPr>
                        <a:t>4</a:t>
                      </a:r>
                      <a:r>
                        <a:rPr sz="1250" b="1" dirty="0">
                          <a:latin typeface="+mn-lt"/>
                          <a:cs typeface="Arial"/>
                        </a:rPr>
                        <a:t>5</a:t>
                      </a:r>
                      <a:endParaRPr sz="1250" b="1">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a:lnSpc>
                          <a:spcPct val="100000"/>
                        </a:lnSpc>
                        <a:spcBef>
                          <a:spcPts val="10"/>
                        </a:spcBef>
                      </a:pPr>
                      <a:endParaRPr sz="1200" b="1">
                        <a:latin typeface="+mn-lt"/>
                        <a:cs typeface="Times New Roman"/>
                      </a:endParaRPr>
                    </a:p>
                    <a:p>
                      <a:pPr marL="10160" algn="ctr">
                        <a:lnSpc>
                          <a:spcPct val="100000"/>
                        </a:lnSpc>
                      </a:pPr>
                      <a:r>
                        <a:rPr sz="1100" b="1" spc="-114" dirty="0">
                          <a:latin typeface="+mn-lt"/>
                          <a:cs typeface="Arial"/>
                        </a:rPr>
                        <a:t>1.710,33</a:t>
                      </a:r>
                      <a:endParaRPr sz="1100" b="1">
                        <a:latin typeface="+mn-lt"/>
                        <a:cs typeface="Arial"/>
                      </a:endParaRPr>
                    </a:p>
                  </a:txBody>
                  <a:tcPr marL="0" marR="0" marT="127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FCE9D9"/>
                    </a:solidFill>
                  </a:tcPr>
                </a:tc>
                <a:tc>
                  <a:txBody>
                    <a:bodyPr/>
                    <a:lstStyle/>
                    <a:p>
                      <a:pPr>
                        <a:lnSpc>
                          <a:spcPct val="100000"/>
                        </a:lnSpc>
                        <a:spcBef>
                          <a:spcPts val="30"/>
                        </a:spcBef>
                      </a:pPr>
                      <a:endParaRPr sz="1050" b="1">
                        <a:latin typeface="+mn-lt"/>
                        <a:cs typeface="Times New Roman"/>
                      </a:endParaRPr>
                    </a:p>
                    <a:p>
                      <a:pPr marR="14604" algn="r">
                        <a:lnSpc>
                          <a:spcPct val="100000"/>
                        </a:lnSpc>
                      </a:pPr>
                      <a:r>
                        <a:rPr sz="1250" b="1" spc="-45" dirty="0">
                          <a:latin typeface="+mn-lt"/>
                          <a:cs typeface="Arial"/>
                        </a:rPr>
                        <a:t>106</a:t>
                      </a:r>
                      <a:r>
                        <a:rPr sz="1250" b="1" spc="15" dirty="0">
                          <a:latin typeface="+mn-lt"/>
                          <a:cs typeface="Arial"/>
                        </a:rPr>
                        <a:t>,</a:t>
                      </a:r>
                      <a:r>
                        <a:rPr sz="1250" b="1" spc="-45" dirty="0">
                          <a:latin typeface="+mn-lt"/>
                          <a:cs typeface="Arial"/>
                        </a:rPr>
                        <a:t>9</a:t>
                      </a:r>
                      <a:r>
                        <a:rPr sz="1250" b="1" dirty="0">
                          <a:latin typeface="+mn-lt"/>
                          <a:cs typeface="Arial"/>
                        </a:rPr>
                        <a:t>0</a:t>
                      </a:r>
                      <a:endParaRPr sz="1250" b="1">
                        <a:latin typeface="+mn-lt"/>
                        <a:cs typeface="Arial"/>
                      </a:endParaRPr>
                    </a:p>
                  </a:txBody>
                  <a:tcPr marL="0" marR="0" marT="381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c>
                  <a:txBody>
                    <a:bodyPr/>
                    <a:lstStyle/>
                    <a:p>
                      <a:pPr>
                        <a:lnSpc>
                          <a:spcPct val="100000"/>
                        </a:lnSpc>
                        <a:spcBef>
                          <a:spcPts val="10"/>
                        </a:spcBef>
                      </a:pPr>
                      <a:endParaRPr sz="1200" b="1">
                        <a:latin typeface="+mn-lt"/>
                        <a:cs typeface="Times New Roman"/>
                      </a:endParaRPr>
                    </a:p>
                    <a:p>
                      <a:pPr marL="1270" algn="ctr">
                        <a:lnSpc>
                          <a:spcPct val="100000"/>
                        </a:lnSpc>
                      </a:pPr>
                      <a:r>
                        <a:rPr sz="1100" b="1" spc="-114" dirty="0">
                          <a:latin typeface="+mn-lt"/>
                          <a:cs typeface="Arial"/>
                        </a:rPr>
                        <a:t>1.068,96</a:t>
                      </a:r>
                      <a:endParaRPr sz="1100" b="1">
                        <a:latin typeface="+mn-lt"/>
                        <a:cs typeface="Arial"/>
                      </a:endParaRPr>
                    </a:p>
                  </a:txBody>
                  <a:tcPr marL="0" marR="0" marT="127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CCC0DA"/>
                    </a:solidFill>
                  </a:tcPr>
                </a:tc>
              </a:tr>
              <a:tr h="89833">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dirty="0">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400" b="1">
                        <a:latin typeface="+mn-lt"/>
                        <a:cs typeface="Times New Roman"/>
                      </a:endParaRPr>
                    </a:p>
                  </a:txBody>
                  <a:tcPr marL="0" marR="0" marT="0" marB="0">
                    <a:lnL w="9525">
                      <a:solidFill>
                        <a:srgbClr val="DADCDD"/>
                      </a:solidFill>
                      <a:prstDash val="solid"/>
                    </a:lnL>
                    <a:lnR w="9525">
                      <a:solidFill>
                        <a:srgbClr val="DADCDD"/>
                      </a:solidFill>
                      <a:prstDash val="solid"/>
                    </a:lnR>
                    <a:lnT w="12700">
                      <a:solidFill>
                        <a:srgbClr val="000000"/>
                      </a:solidFill>
                      <a:prstDash val="solid"/>
                    </a:lnT>
                    <a:lnB w="12700">
                      <a:solidFill>
                        <a:srgbClr val="000000"/>
                      </a:solidFill>
                      <a:prstDash val="solid"/>
                    </a:lnB>
                  </a:tcPr>
                </a:tc>
              </a:tr>
              <a:tr h="498208">
                <a:tc>
                  <a:txBody>
                    <a:bodyPr/>
                    <a:lstStyle/>
                    <a:p>
                      <a:pPr marL="20955" marR="105410">
                        <a:lnSpc>
                          <a:spcPct val="112599"/>
                        </a:lnSpc>
                        <a:spcBef>
                          <a:spcPts val="70"/>
                        </a:spcBef>
                      </a:pPr>
                      <a:r>
                        <a:rPr sz="1000" b="1" spc="-110" dirty="0">
                          <a:latin typeface="+mn-lt"/>
                          <a:cs typeface="Arial"/>
                        </a:rPr>
                        <a:t>Normal  </a:t>
                      </a:r>
                      <a:r>
                        <a:rPr sz="1000" b="1" spc="-25" dirty="0">
                          <a:latin typeface="+mn-lt"/>
                          <a:cs typeface="Arial"/>
                        </a:rPr>
                        <a:t>öğ</a:t>
                      </a:r>
                      <a:r>
                        <a:rPr sz="1000" b="1" spc="20" dirty="0">
                          <a:latin typeface="+mn-lt"/>
                          <a:cs typeface="Arial"/>
                        </a:rPr>
                        <a:t>re</a:t>
                      </a:r>
                      <a:r>
                        <a:rPr sz="1000" b="1" dirty="0">
                          <a:latin typeface="+mn-lt"/>
                          <a:cs typeface="Arial"/>
                        </a:rPr>
                        <a:t>t</a:t>
                      </a:r>
                      <a:r>
                        <a:rPr sz="1000" b="1" spc="-25" dirty="0">
                          <a:latin typeface="+mn-lt"/>
                          <a:cs typeface="Arial"/>
                        </a:rPr>
                        <a:t>i</a:t>
                      </a:r>
                      <a:r>
                        <a:rPr sz="1000" b="1" spc="15" dirty="0">
                          <a:latin typeface="+mn-lt"/>
                          <a:cs typeface="Arial"/>
                        </a:rPr>
                        <a:t>m</a:t>
                      </a:r>
                      <a:r>
                        <a:rPr sz="1000" b="1" dirty="0">
                          <a:latin typeface="+mn-lt"/>
                          <a:cs typeface="Arial"/>
                        </a:rPr>
                        <a:t>:</a:t>
                      </a:r>
                      <a:endParaRPr sz="1000" b="1">
                        <a:latin typeface="+mn-lt"/>
                        <a:cs typeface="Arial"/>
                      </a:endParaRPr>
                    </a:p>
                  </a:txBody>
                  <a:tcPr marL="0" marR="0" marT="889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gridSpan="12">
                  <a:txBody>
                    <a:bodyPr/>
                    <a:lstStyle/>
                    <a:p>
                      <a:pPr marL="25400">
                        <a:lnSpc>
                          <a:spcPct val="100000"/>
                        </a:lnSpc>
                        <a:spcBef>
                          <a:spcPts val="40"/>
                        </a:spcBef>
                      </a:pPr>
                      <a:r>
                        <a:rPr sz="1100" b="1" spc="-135" dirty="0">
                          <a:latin typeface="+mn-lt"/>
                          <a:cs typeface="Arial"/>
                        </a:rPr>
                        <a:t>2914 </a:t>
                      </a:r>
                      <a:r>
                        <a:rPr sz="1100" b="1" spc="-85" dirty="0">
                          <a:latin typeface="+mn-lt"/>
                          <a:cs typeface="Arial"/>
                        </a:rPr>
                        <a:t>sayılı </a:t>
                      </a:r>
                      <a:r>
                        <a:rPr sz="1100" b="1" spc="-135" dirty="0">
                          <a:latin typeface="+mn-lt"/>
                          <a:cs typeface="Arial"/>
                        </a:rPr>
                        <a:t>Kanunun </a:t>
                      </a:r>
                      <a:r>
                        <a:rPr sz="1100" b="1" spc="-130" dirty="0">
                          <a:latin typeface="+mn-lt"/>
                          <a:cs typeface="Arial"/>
                        </a:rPr>
                        <a:t>11 </a:t>
                      </a:r>
                      <a:r>
                        <a:rPr sz="1100" b="1" spc="-80" dirty="0">
                          <a:latin typeface="+mn-lt"/>
                          <a:cs typeface="Arial"/>
                        </a:rPr>
                        <a:t>inci </a:t>
                      </a:r>
                      <a:r>
                        <a:rPr sz="1100" b="1" spc="-125" dirty="0">
                          <a:latin typeface="+mn-lt"/>
                          <a:cs typeface="Arial"/>
                        </a:rPr>
                        <a:t>maddesi </a:t>
                      </a:r>
                      <a:r>
                        <a:rPr sz="1100" b="1" spc="-114" dirty="0">
                          <a:latin typeface="+mn-lt"/>
                          <a:cs typeface="Arial"/>
                        </a:rPr>
                        <a:t>uyarınca </a:t>
                      </a:r>
                      <a:r>
                        <a:rPr sz="1100" b="1" spc="-125" dirty="0">
                          <a:latin typeface="+mn-lt"/>
                          <a:cs typeface="Arial"/>
                        </a:rPr>
                        <a:t>ödenmekte </a:t>
                      </a:r>
                      <a:r>
                        <a:rPr sz="1100" b="1" spc="-170" dirty="0">
                          <a:latin typeface="+mn-lt"/>
                          <a:cs typeface="Arial"/>
                        </a:rPr>
                        <a:t>ve </a:t>
                      </a:r>
                      <a:r>
                        <a:rPr sz="1100" b="1" spc="-130" dirty="0">
                          <a:latin typeface="+mn-lt"/>
                          <a:cs typeface="Arial"/>
                        </a:rPr>
                        <a:t>11 </a:t>
                      </a:r>
                      <a:r>
                        <a:rPr sz="1100" b="1" spc="-80" dirty="0">
                          <a:latin typeface="+mn-lt"/>
                          <a:cs typeface="Arial"/>
                        </a:rPr>
                        <a:t>inci </a:t>
                      </a:r>
                      <a:r>
                        <a:rPr sz="1100" b="1" spc="-130" dirty="0">
                          <a:latin typeface="+mn-lt"/>
                          <a:cs typeface="Arial"/>
                        </a:rPr>
                        <a:t>maddedeki </a:t>
                      </a:r>
                      <a:r>
                        <a:rPr sz="1100" b="1" spc="-110" dirty="0">
                          <a:latin typeface="+mn-lt"/>
                          <a:cs typeface="Arial"/>
                        </a:rPr>
                        <a:t>göstergeler </a:t>
                      </a:r>
                      <a:r>
                        <a:rPr sz="1100" b="1" spc="-120" dirty="0">
                          <a:latin typeface="+mn-lt"/>
                          <a:cs typeface="Arial"/>
                        </a:rPr>
                        <a:t>esas </a:t>
                      </a:r>
                      <a:r>
                        <a:rPr sz="1100" b="1" spc="-110" dirty="0">
                          <a:latin typeface="+mn-lt"/>
                          <a:cs typeface="Arial"/>
                        </a:rPr>
                        <a:t>alınmaktadır. </a:t>
                      </a:r>
                      <a:r>
                        <a:rPr sz="1100" b="1" spc="-120" dirty="0">
                          <a:latin typeface="+mn-lt"/>
                          <a:cs typeface="Arial"/>
                        </a:rPr>
                        <a:t>17.00'den </a:t>
                      </a:r>
                      <a:r>
                        <a:rPr sz="1100" b="1" spc="-114" dirty="0">
                          <a:latin typeface="+mn-lt"/>
                          <a:cs typeface="Arial"/>
                        </a:rPr>
                        <a:t>sonra </a:t>
                      </a:r>
                      <a:r>
                        <a:rPr sz="1100" b="1" spc="-110" dirty="0">
                          <a:latin typeface="+mn-lt"/>
                          <a:cs typeface="Arial"/>
                        </a:rPr>
                        <a:t>başlayan </a:t>
                      </a:r>
                      <a:r>
                        <a:rPr sz="1100" b="1" spc="-120" dirty="0">
                          <a:latin typeface="+mn-lt"/>
                          <a:cs typeface="Arial"/>
                        </a:rPr>
                        <a:t>gece</a:t>
                      </a:r>
                      <a:r>
                        <a:rPr sz="1100" b="1" spc="-70" dirty="0">
                          <a:latin typeface="+mn-lt"/>
                          <a:cs typeface="Arial"/>
                        </a:rPr>
                        <a:t> </a:t>
                      </a:r>
                      <a:r>
                        <a:rPr sz="1100" b="1" spc="-105" dirty="0">
                          <a:latin typeface="+mn-lt"/>
                          <a:cs typeface="Arial"/>
                        </a:rPr>
                        <a:t>öğretimi</a:t>
                      </a:r>
                      <a:endParaRPr sz="1100" b="1" dirty="0">
                        <a:latin typeface="+mn-lt"/>
                        <a:cs typeface="Arial"/>
                      </a:endParaRPr>
                    </a:p>
                    <a:p>
                      <a:pPr marL="25400">
                        <a:lnSpc>
                          <a:spcPct val="100000"/>
                        </a:lnSpc>
                        <a:spcBef>
                          <a:spcPts val="114"/>
                        </a:spcBef>
                      </a:pPr>
                      <a:r>
                        <a:rPr sz="1100" b="1" spc="-70" dirty="0">
                          <a:latin typeface="+mn-lt"/>
                          <a:cs typeface="Arial"/>
                        </a:rPr>
                        <a:t>ile </a:t>
                      </a:r>
                      <a:r>
                        <a:rPr sz="1100" b="1" spc="-110" dirty="0">
                          <a:latin typeface="+mn-lt"/>
                          <a:cs typeface="Arial"/>
                        </a:rPr>
                        <a:t>hafta </a:t>
                      </a:r>
                      <a:r>
                        <a:rPr sz="1100" b="1" spc="-60" dirty="0">
                          <a:latin typeface="+mn-lt"/>
                          <a:cs typeface="Arial"/>
                        </a:rPr>
                        <a:t>tatili, </a:t>
                      </a:r>
                      <a:r>
                        <a:rPr sz="1100" b="1" spc="-95" dirty="0">
                          <a:latin typeface="+mn-lt"/>
                          <a:cs typeface="Arial"/>
                        </a:rPr>
                        <a:t>yarı </a:t>
                      </a:r>
                      <a:r>
                        <a:rPr sz="1100" b="1" spc="-80" dirty="0">
                          <a:latin typeface="+mn-lt"/>
                          <a:cs typeface="Arial"/>
                        </a:rPr>
                        <a:t>yıl </a:t>
                      </a:r>
                      <a:r>
                        <a:rPr sz="1100" b="1" spc="-140" dirty="0">
                          <a:latin typeface="+mn-lt"/>
                          <a:cs typeface="Arial"/>
                        </a:rPr>
                        <a:t>veya </a:t>
                      </a:r>
                      <a:r>
                        <a:rPr sz="1100" b="1" spc="-110" dirty="0">
                          <a:latin typeface="+mn-lt"/>
                          <a:cs typeface="Arial"/>
                        </a:rPr>
                        <a:t>yaz </a:t>
                      </a:r>
                      <a:r>
                        <a:rPr sz="1100" b="1" spc="-90" dirty="0">
                          <a:latin typeface="+mn-lt"/>
                          <a:cs typeface="Arial"/>
                        </a:rPr>
                        <a:t>tatillerinde </a:t>
                      </a:r>
                      <a:r>
                        <a:rPr sz="1100" b="1" spc="-110" dirty="0">
                          <a:latin typeface="+mn-lt"/>
                          <a:cs typeface="Arial"/>
                        </a:rPr>
                        <a:t>yapılan </a:t>
                      </a:r>
                      <a:r>
                        <a:rPr sz="1100" b="1" spc="-114" dirty="0">
                          <a:latin typeface="+mn-lt"/>
                          <a:cs typeface="Arial"/>
                        </a:rPr>
                        <a:t>öğretimde </a:t>
                      </a:r>
                      <a:r>
                        <a:rPr sz="1100" b="1" spc="-125" dirty="0">
                          <a:latin typeface="+mn-lt"/>
                          <a:cs typeface="Arial"/>
                        </a:rPr>
                        <a:t>ek ders </a:t>
                      </a:r>
                      <a:r>
                        <a:rPr sz="1100" b="1" spc="-95" dirty="0">
                          <a:latin typeface="+mn-lt"/>
                          <a:cs typeface="Arial"/>
                        </a:rPr>
                        <a:t>ücretleri </a:t>
                      </a:r>
                      <a:r>
                        <a:rPr sz="1100" b="1" spc="-195" dirty="0">
                          <a:latin typeface="+mn-lt"/>
                          <a:cs typeface="Arial"/>
                        </a:rPr>
                        <a:t>% </a:t>
                      </a:r>
                      <a:r>
                        <a:rPr sz="1100" b="1" spc="-130" dirty="0">
                          <a:latin typeface="+mn-lt"/>
                          <a:cs typeface="Arial"/>
                        </a:rPr>
                        <a:t>60 </a:t>
                      </a:r>
                      <a:r>
                        <a:rPr sz="1100" b="1" spc="-100" dirty="0">
                          <a:latin typeface="+mn-lt"/>
                          <a:cs typeface="Arial"/>
                        </a:rPr>
                        <a:t>zamlı</a:t>
                      </a:r>
                      <a:r>
                        <a:rPr sz="1100" b="1" dirty="0">
                          <a:latin typeface="+mn-lt"/>
                          <a:cs typeface="Arial"/>
                        </a:rPr>
                        <a:t> </a:t>
                      </a:r>
                      <a:r>
                        <a:rPr sz="1100" b="1" spc="-114" dirty="0">
                          <a:latin typeface="+mn-lt"/>
                          <a:cs typeface="Arial"/>
                        </a:rPr>
                        <a:t>ödenmektedir.</a:t>
                      </a:r>
                      <a:endParaRPr sz="1100" b="1" dirty="0">
                        <a:latin typeface="+mn-lt"/>
                        <a:cs typeface="Arial"/>
                      </a:endParaRPr>
                    </a:p>
                  </a:txBody>
                  <a:tcPr marL="0" marR="0" marT="508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97247">
                <a:tc>
                  <a:txBody>
                    <a:bodyPr/>
                    <a:lstStyle/>
                    <a:p>
                      <a:pPr>
                        <a:lnSpc>
                          <a:spcPct val="100000"/>
                        </a:lnSpc>
                        <a:spcBef>
                          <a:spcPts val="40"/>
                        </a:spcBef>
                      </a:pPr>
                      <a:endParaRPr sz="1200" b="1">
                        <a:latin typeface="+mn-lt"/>
                        <a:cs typeface="Times New Roman"/>
                      </a:endParaRPr>
                    </a:p>
                    <a:p>
                      <a:pPr marL="20955" marR="125095">
                        <a:lnSpc>
                          <a:spcPct val="112599"/>
                        </a:lnSpc>
                      </a:pPr>
                      <a:r>
                        <a:rPr sz="1000" b="1" spc="-85" dirty="0">
                          <a:latin typeface="+mn-lt"/>
                          <a:cs typeface="Arial"/>
                        </a:rPr>
                        <a:t>İkinci  </a:t>
                      </a:r>
                      <a:r>
                        <a:rPr sz="1000" b="1" spc="-25" dirty="0">
                          <a:latin typeface="+mn-lt"/>
                          <a:cs typeface="Arial"/>
                        </a:rPr>
                        <a:t>Öğ</a:t>
                      </a:r>
                      <a:r>
                        <a:rPr sz="1000" b="1" spc="20" dirty="0">
                          <a:latin typeface="+mn-lt"/>
                          <a:cs typeface="Arial"/>
                        </a:rPr>
                        <a:t>re</a:t>
                      </a:r>
                      <a:r>
                        <a:rPr sz="1000" b="1" dirty="0">
                          <a:latin typeface="+mn-lt"/>
                          <a:cs typeface="Arial"/>
                        </a:rPr>
                        <a:t>t</a:t>
                      </a:r>
                      <a:r>
                        <a:rPr sz="1000" b="1" spc="-25" dirty="0">
                          <a:latin typeface="+mn-lt"/>
                          <a:cs typeface="Arial"/>
                        </a:rPr>
                        <a:t>i</a:t>
                      </a:r>
                      <a:r>
                        <a:rPr sz="1000" b="1" dirty="0">
                          <a:latin typeface="+mn-lt"/>
                          <a:cs typeface="Arial"/>
                        </a:rPr>
                        <a:t>m</a:t>
                      </a:r>
                      <a:endParaRPr sz="1000" b="1">
                        <a:latin typeface="+mn-lt"/>
                        <a:cs typeface="Arial"/>
                      </a:endParaRPr>
                    </a:p>
                  </a:txBody>
                  <a:tcPr marL="0" marR="0" marT="508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gridSpan="12">
                  <a:txBody>
                    <a:bodyPr/>
                    <a:lstStyle/>
                    <a:p>
                      <a:pPr marL="25400">
                        <a:lnSpc>
                          <a:spcPct val="100000"/>
                        </a:lnSpc>
                        <a:spcBef>
                          <a:spcPts val="40"/>
                        </a:spcBef>
                      </a:pPr>
                      <a:r>
                        <a:rPr sz="1100" b="1" spc="-135" dirty="0">
                          <a:latin typeface="+mn-lt"/>
                          <a:cs typeface="Arial"/>
                        </a:rPr>
                        <a:t>3843 </a:t>
                      </a:r>
                      <a:r>
                        <a:rPr sz="1100" b="1" spc="-85" dirty="0">
                          <a:latin typeface="+mn-lt"/>
                          <a:cs typeface="Arial"/>
                        </a:rPr>
                        <a:t>sayılı </a:t>
                      </a:r>
                      <a:r>
                        <a:rPr sz="1100" b="1" spc="-135" dirty="0">
                          <a:latin typeface="+mn-lt"/>
                          <a:cs typeface="Arial"/>
                        </a:rPr>
                        <a:t>Kanunun </a:t>
                      </a:r>
                      <a:r>
                        <a:rPr sz="1100" b="1" spc="-130" dirty="0">
                          <a:latin typeface="+mn-lt"/>
                          <a:cs typeface="Arial"/>
                        </a:rPr>
                        <a:t>10 </a:t>
                      </a:r>
                      <a:r>
                        <a:rPr sz="1100" b="1" spc="-120" dirty="0">
                          <a:latin typeface="+mn-lt"/>
                          <a:cs typeface="Arial"/>
                        </a:rPr>
                        <a:t>uncu </a:t>
                      </a:r>
                      <a:r>
                        <a:rPr sz="1100" b="1" spc="-125" dirty="0">
                          <a:latin typeface="+mn-lt"/>
                          <a:cs typeface="Arial"/>
                        </a:rPr>
                        <a:t>maddesi </a:t>
                      </a:r>
                      <a:r>
                        <a:rPr sz="1100" b="1" spc="-114" dirty="0">
                          <a:latin typeface="+mn-lt"/>
                          <a:cs typeface="Arial"/>
                        </a:rPr>
                        <a:t>uyarınca </a:t>
                      </a:r>
                      <a:r>
                        <a:rPr sz="1100" b="1" spc="-120" dirty="0">
                          <a:latin typeface="+mn-lt"/>
                          <a:cs typeface="Arial"/>
                        </a:rPr>
                        <a:t>ödenmekte, </a:t>
                      </a:r>
                      <a:r>
                        <a:rPr sz="1100" b="1" spc="-135" dirty="0">
                          <a:latin typeface="+mn-lt"/>
                          <a:cs typeface="Arial"/>
                        </a:rPr>
                        <a:t>2914</a:t>
                      </a:r>
                      <a:r>
                        <a:rPr sz="1100" b="1" spc="35" dirty="0">
                          <a:latin typeface="+mn-lt"/>
                          <a:cs typeface="Arial"/>
                        </a:rPr>
                        <a:t> </a:t>
                      </a:r>
                      <a:r>
                        <a:rPr sz="1100" b="1" spc="-85" dirty="0">
                          <a:latin typeface="+mn-lt"/>
                          <a:cs typeface="Arial"/>
                        </a:rPr>
                        <a:t>sayılı </a:t>
                      </a:r>
                      <a:r>
                        <a:rPr sz="1100" b="1" spc="-130" dirty="0">
                          <a:latin typeface="+mn-lt"/>
                          <a:cs typeface="Arial"/>
                        </a:rPr>
                        <a:t>11 </a:t>
                      </a:r>
                      <a:r>
                        <a:rPr sz="1100" b="1" spc="-80" dirty="0">
                          <a:latin typeface="+mn-lt"/>
                          <a:cs typeface="Arial"/>
                        </a:rPr>
                        <a:t>inci </a:t>
                      </a:r>
                      <a:r>
                        <a:rPr sz="1100" b="1" spc="-130" dirty="0">
                          <a:latin typeface="+mn-lt"/>
                          <a:cs typeface="Arial"/>
                        </a:rPr>
                        <a:t>maddesinde </a:t>
                      </a:r>
                      <a:r>
                        <a:rPr sz="1100" b="1" spc="-125" dirty="0">
                          <a:latin typeface="+mn-lt"/>
                          <a:cs typeface="Arial"/>
                        </a:rPr>
                        <a:t>öngörülen </a:t>
                      </a:r>
                      <a:r>
                        <a:rPr sz="1100" b="1" spc="-100" dirty="0">
                          <a:latin typeface="+mn-lt"/>
                          <a:cs typeface="Arial"/>
                        </a:rPr>
                        <a:t>tutarların </a:t>
                      </a:r>
                      <a:r>
                        <a:rPr sz="1100" b="1" spc="-120" dirty="0">
                          <a:latin typeface="+mn-lt"/>
                          <a:cs typeface="Arial"/>
                        </a:rPr>
                        <a:t>3 </a:t>
                      </a:r>
                      <a:r>
                        <a:rPr sz="1100" b="1" spc="-95" dirty="0">
                          <a:latin typeface="+mn-lt"/>
                          <a:cs typeface="Arial"/>
                        </a:rPr>
                        <a:t>katını </a:t>
                      </a:r>
                      <a:r>
                        <a:rPr sz="1100" b="1" spc="-120" dirty="0">
                          <a:latin typeface="+mn-lt"/>
                          <a:cs typeface="Arial"/>
                        </a:rPr>
                        <a:t>aşmayacak </a:t>
                      </a:r>
                      <a:r>
                        <a:rPr sz="1100" b="1" spc="-95" dirty="0">
                          <a:latin typeface="+mn-lt"/>
                          <a:cs typeface="Arial"/>
                        </a:rPr>
                        <a:t>şekilde</a:t>
                      </a:r>
                      <a:r>
                        <a:rPr sz="1100" b="1" spc="-75" dirty="0">
                          <a:latin typeface="+mn-lt"/>
                          <a:cs typeface="Arial"/>
                        </a:rPr>
                        <a:t> </a:t>
                      </a:r>
                      <a:r>
                        <a:rPr sz="1100" b="1" spc="-110" dirty="0">
                          <a:latin typeface="+mn-lt"/>
                          <a:cs typeface="Arial"/>
                        </a:rPr>
                        <a:t>Bakanlar</a:t>
                      </a:r>
                      <a:endParaRPr sz="1100" b="1">
                        <a:latin typeface="+mn-lt"/>
                        <a:cs typeface="Arial"/>
                      </a:endParaRPr>
                    </a:p>
                    <a:p>
                      <a:pPr marL="25400" marR="15240">
                        <a:lnSpc>
                          <a:spcPts val="2200"/>
                        </a:lnSpc>
                        <a:spcBef>
                          <a:spcPts val="125"/>
                        </a:spcBef>
                      </a:pPr>
                      <a:r>
                        <a:rPr sz="1100" b="1" spc="-114" dirty="0">
                          <a:latin typeface="+mn-lt"/>
                          <a:cs typeface="Arial"/>
                        </a:rPr>
                        <a:t>Kurulunca </a:t>
                      </a:r>
                      <a:r>
                        <a:rPr sz="1100" b="1" spc="-105" dirty="0">
                          <a:latin typeface="+mn-lt"/>
                          <a:cs typeface="Arial"/>
                        </a:rPr>
                        <a:t>belirlenmesi </a:t>
                      </a:r>
                      <a:r>
                        <a:rPr sz="1100" b="1" spc="-130" dirty="0">
                          <a:latin typeface="+mn-lt"/>
                          <a:cs typeface="Arial"/>
                        </a:rPr>
                        <a:t>öngörülmüş </a:t>
                      </a:r>
                      <a:r>
                        <a:rPr sz="1100" b="1" spc="-170" dirty="0">
                          <a:latin typeface="+mn-lt"/>
                          <a:cs typeface="Arial"/>
                        </a:rPr>
                        <a:t>ve </a:t>
                      </a:r>
                      <a:r>
                        <a:rPr sz="1100" b="1" spc="-120" dirty="0">
                          <a:latin typeface="+mn-lt"/>
                          <a:cs typeface="Arial"/>
                        </a:rPr>
                        <a:t>31/3/1994-94/5593 </a:t>
                      </a:r>
                      <a:r>
                        <a:rPr sz="1100" b="1" spc="-85" dirty="0">
                          <a:latin typeface="+mn-lt"/>
                          <a:cs typeface="Arial"/>
                        </a:rPr>
                        <a:t>sayılı </a:t>
                      </a:r>
                      <a:r>
                        <a:rPr sz="1100" b="1" spc="-130" dirty="0">
                          <a:latin typeface="+mn-lt"/>
                          <a:cs typeface="Arial"/>
                        </a:rPr>
                        <a:t>BKK </a:t>
                      </a:r>
                      <a:r>
                        <a:rPr sz="1100" b="1" spc="-70" dirty="0">
                          <a:latin typeface="+mn-lt"/>
                          <a:cs typeface="Arial"/>
                        </a:rPr>
                        <a:t>ile </a:t>
                      </a:r>
                      <a:r>
                        <a:rPr sz="1100" b="1" spc="-100" dirty="0">
                          <a:latin typeface="+mn-lt"/>
                          <a:cs typeface="Arial"/>
                        </a:rPr>
                        <a:t>tutarların </a:t>
                      </a:r>
                      <a:r>
                        <a:rPr sz="1100" b="1" spc="-120" dirty="0">
                          <a:latin typeface="+mn-lt"/>
                          <a:cs typeface="Arial"/>
                        </a:rPr>
                        <a:t>1 </a:t>
                      </a:r>
                      <a:r>
                        <a:rPr sz="1100" b="1" spc="-95" dirty="0">
                          <a:latin typeface="+mn-lt"/>
                          <a:cs typeface="Arial"/>
                        </a:rPr>
                        <a:t>kat fazlası </a:t>
                      </a:r>
                      <a:r>
                        <a:rPr sz="1100" b="1" spc="-100" dirty="0">
                          <a:latin typeface="+mn-lt"/>
                          <a:cs typeface="Arial"/>
                        </a:rPr>
                        <a:t>şeklinde </a:t>
                      </a:r>
                      <a:r>
                        <a:rPr sz="1100" b="1" spc="-105" dirty="0">
                          <a:latin typeface="+mn-lt"/>
                          <a:cs typeface="Arial"/>
                        </a:rPr>
                        <a:t>belrileme </a:t>
                      </a:r>
                      <a:r>
                        <a:rPr sz="1100" b="1" spc="-100" dirty="0">
                          <a:latin typeface="+mn-lt"/>
                          <a:cs typeface="Arial"/>
                        </a:rPr>
                        <a:t>yapılmıştır. </a:t>
                      </a:r>
                      <a:r>
                        <a:rPr sz="1100" b="1" spc="-120" dirty="0">
                          <a:latin typeface="+mn-lt"/>
                          <a:cs typeface="Arial"/>
                        </a:rPr>
                        <a:t>17.00'den </a:t>
                      </a:r>
                      <a:r>
                        <a:rPr sz="1100" b="1" spc="-114" dirty="0">
                          <a:latin typeface="+mn-lt"/>
                          <a:cs typeface="Arial"/>
                        </a:rPr>
                        <a:t>sonra </a:t>
                      </a:r>
                      <a:r>
                        <a:rPr sz="1100" b="1" spc="-110" dirty="0">
                          <a:latin typeface="+mn-lt"/>
                          <a:cs typeface="Arial"/>
                        </a:rPr>
                        <a:t>başlayan  </a:t>
                      </a:r>
                      <a:r>
                        <a:rPr sz="1100" b="1" spc="-120" dirty="0">
                          <a:latin typeface="+mn-lt"/>
                          <a:cs typeface="Arial"/>
                        </a:rPr>
                        <a:t>gece </a:t>
                      </a:r>
                      <a:r>
                        <a:rPr sz="1100" b="1" spc="-105" dirty="0">
                          <a:latin typeface="+mn-lt"/>
                          <a:cs typeface="Arial"/>
                        </a:rPr>
                        <a:t>öğretimi </a:t>
                      </a:r>
                      <a:r>
                        <a:rPr sz="1100" b="1" spc="-70" dirty="0">
                          <a:latin typeface="+mn-lt"/>
                          <a:cs typeface="Arial"/>
                        </a:rPr>
                        <a:t>ile </a:t>
                      </a:r>
                      <a:r>
                        <a:rPr sz="1100" b="1" spc="-110" dirty="0">
                          <a:latin typeface="+mn-lt"/>
                          <a:cs typeface="Arial"/>
                        </a:rPr>
                        <a:t>hafta </a:t>
                      </a:r>
                      <a:r>
                        <a:rPr sz="1100" b="1" spc="-60" dirty="0">
                          <a:latin typeface="+mn-lt"/>
                          <a:cs typeface="Arial"/>
                        </a:rPr>
                        <a:t>tatili, </a:t>
                      </a:r>
                      <a:r>
                        <a:rPr sz="1100" b="1" spc="-95" dirty="0">
                          <a:latin typeface="+mn-lt"/>
                          <a:cs typeface="Arial"/>
                        </a:rPr>
                        <a:t>yarı </a:t>
                      </a:r>
                      <a:r>
                        <a:rPr sz="1100" b="1" spc="-80" dirty="0">
                          <a:latin typeface="+mn-lt"/>
                          <a:cs typeface="Arial"/>
                        </a:rPr>
                        <a:t>yıl </a:t>
                      </a:r>
                      <a:r>
                        <a:rPr sz="1100" b="1" spc="-140" dirty="0">
                          <a:latin typeface="+mn-lt"/>
                          <a:cs typeface="Arial"/>
                        </a:rPr>
                        <a:t>veya </a:t>
                      </a:r>
                      <a:r>
                        <a:rPr sz="1100" b="1" spc="-110" dirty="0">
                          <a:latin typeface="+mn-lt"/>
                          <a:cs typeface="Arial"/>
                        </a:rPr>
                        <a:t>yaz </a:t>
                      </a:r>
                      <a:r>
                        <a:rPr sz="1100" b="1" spc="-90" dirty="0">
                          <a:latin typeface="+mn-lt"/>
                          <a:cs typeface="Arial"/>
                        </a:rPr>
                        <a:t>tatillerinde </a:t>
                      </a:r>
                      <a:r>
                        <a:rPr sz="1100" b="1" spc="-110" dirty="0">
                          <a:latin typeface="+mn-lt"/>
                          <a:cs typeface="Arial"/>
                        </a:rPr>
                        <a:t>yapılan derslerde </a:t>
                      </a:r>
                      <a:r>
                        <a:rPr sz="1100" b="1" spc="-80" dirty="0">
                          <a:latin typeface="+mn-lt"/>
                          <a:cs typeface="Arial"/>
                        </a:rPr>
                        <a:t>ise </a:t>
                      </a:r>
                      <a:r>
                        <a:rPr sz="1100" b="1" spc="-125" dirty="0">
                          <a:latin typeface="+mn-lt"/>
                          <a:cs typeface="Arial"/>
                        </a:rPr>
                        <a:t>2914/11'de </a:t>
                      </a:r>
                      <a:r>
                        <a:rPr sz="1100" b="1" spc="-100" dirty="0">
                          <a:latin typeface="+mn-lt"/>
                          <a:cs typeface="Arial"/>
                        </a:rPr>
                        <a:t>yer </a:t>
                      </a:r>
                      <a:r>
                        <a:rPr sz="1100" b="1" spc="-114" dirty="0">
                          <a:latin typeface="+mn-lt"/>
                          <a:cs typeface="Arial"/>
                        </a:rPr>
                        <a:t>alan </a:t>
                      </a:r>
                      <a:r>
                        <a:rPr sz="1100" b="1" spc="-105" dirty="0">
                          <a:latin typeface="+mn-lt"/>
                          <a:cs typeface="Arial"/>
                        </a:rPr>
                        <a:t>göstergelerin </a:t>
                      </a:r>
                      <a:r>
                        <a:rPr sz="1100" b="1" spc="-100" dirty="0">
                          <a:latin typeface="+mn-lt"/>
                          <a:cs typeface="Arial"/>
                        </a:rPr>
                        <a:t>3,2 </a:t>
                      </a:r>
                      <a:r>
                        <a:rPr sz="1100" b="1" spc="-80" dirty="0">
                          <a:latin typeface="+mn-lt"/>
                          <a:cs typeface="Arial"/>
                        </a:rPr>
                        <a:t>katı</a:t>
                      </a:r>
                      <a:r>
                        <a:rPr sz="1100" b="1" spc="15" dirty="0">
                          <a:latin typeface="+mn-lt"/>
                          <a:cs typeface="Arial"/>
                        </a:rPr>
                        <a:t> </a:t>
                      </a:r>
                      <a:r>
                        <a:rPr sz="1100" b="1" spc="-110" dirty="0">
                          <a:latin typeface="+mn-lt"/>
                          <a:cs typeface="Arial"/>
                        </a:rPr>
                        <a:t>ödenebilmektedir.</a:t>
                      </a:r>
                      <a:endParaRPr sz="1100" b="1">
                        <a:latin typeface="+mn-lt"/>
                        <a:cs typeface="Arial"/>
                      </a:endParaRPr>
                    </a:p>
                  </a:txBody>
                  <a:tcPr marL="0" marR="0" marT="5080" marB="0">
                    <a:lnL w="9525">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76506">
                <a:tc>
                  <a:txBody>
                    <a:bodyPr/>
                    <a:lstStyle/>
                    <a:p>
                      <a:pPr marL="20955" marR="159385">
                        <a:lnSpc>
                          <a:spcPct val="112599"/>
                        </a:lnSpc>
                        <a:spcBef>
                          <a:spcPts val="155"/>
                        </a:spcBef>
                      </a:pPr>
                      <a:r>
                        <a:rPr sz="1000" b="1" spc="-90" dirty="0" err="1" smtClean="0">
                          <a:latin typeface="+mn-lt"/>
                          <a:cs typeface="Arial"/>
                        </a:rPr>
                        <a:t>Tezsi</a:t>
                      </a:r>
                      <a:r>
                        <a:rPr lang="tr-TR" sz="1000" b="1" spc="-90" dirty="0" smtClean="0">
                          <a:latin typeface="+mn-lt"/>
                          <a:cs typeface="Arial"/>
                        </a:rPr>
                        <a:t>z</a:t>
                      </a:r>
                      <a:r>
                        <a:rPr sz="1000" b="1" spc="-90" dirty="0" smtClean="0">
                          <a:latin typeface="+mn-lt"/>
                          <a:cs typeface="Arial"/>
                        </a:rPr>
                        <a:t>  </a:t>
                      </a:r>
                      <a:r>
                        <a:rPr sz="1000" b="1" spc="-70" dirty="0">
                          <a:latin typeface="+mn-lt"/>
                          <a:cs typeface="Arial"/>
                        </a:rPr>
                        <a:t>Y</a:t>
                      </a:r>
                      <a:r>
                        <a:rPr sz="1000" b="1" spc="-25" dirty="0">
                          <a:latin typeface="+mn-lt"/>
                          <a:cs typeface="Arial"/>
                        </a:rPr>
                        <a:t>ü</a:t>
                      </a:r>
                      <a:r>
                        <a:rPr sz="1000" b="1" spc="20" dirty="0">
                          <a:latin typeface="+mn-lt"/>
                          <a:cs typeface="Arial"/>
                        </a:rPr>
                        <a:t>kse</a:t>
                      </a:r>
                      <a:r>
                        <a:rPr sz="1000" b="1" dirty="0">
                          <a:latin typeface="+mn-lt"/>
                          <a:cs typeface="Arial"/>
                        </a:rPr>
                        <a:t>k  </a:t>
                      </a:r>
                      <a:r>
                        <a:rPr sz="1000" b="1" spc="-105" dirty="0">
                          <a:latin typeface="+mn-lt"/>
                          <a:cs typeface="Arial"/>
                        </a:rPr>
                        <a:t>Lisans</a:t>
                      </a:r>
                      <a:endParaRPr sz="1000" b="1" dirty="0">
                        <a:latin typeface="+mn-lt"/>
                        <a:cs typeface="Arial"/>
                      </a:endParaRPr>
                    </a:p>
                  </a:txBody>
                  <a:tcPr marL="0" marR="0" marT="19685" marB="0">
                    <a:lnL w="9525">
                      <a:solidFill>
                        <a:srgbClr val="000000"/>
                      </a:solidFill>
                      <a:prstDash val="soli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gridSpan="12">
                  <a:txBody>
                    <a:bodyPr/>
                    <a:lstStyle/>
                    <a:p>
                      <a:pPr marL="25400">
                        <a:lnSpc>
                          <a:spcPct val="100000"/>
                        </a:lnSpc>
                        <a:spcBef>
                          <a:spcPts val="40"/>
                        </a:spcBef>
                      </a:pPr>
                      <a:r>
                        <a:rPr sz="1100" b="1" spc="-135" dirty="0">
                          <a:latin typeface="+mn-lt"/>
                          <a:cs typeface="Arial"/>
                        </a:rPr>
                        <a:t>2547 </a:t>
                      </a:r>
                      <a:r>
                        <a:rPr sz="1100" b="1" spc="-85" dirty="0">
                          <a:latin typeface="+mn-lt"/>
                          <a:cs typeface="Arial"/>
                        </a:rPr>
                        <a:t>sayılı </a:t>
                      </a:r>
                      <a:r>
                        <a:rPr sz="1100" b="1" spc="-135" dirty="0">
                          <a:latin typeface="+mn-lt"/>
                          <a:cs typeface="Arial"/>
                        </a:rPr>
                        <a:t>Kanunun </a:t>
                      </a:r>
                      <a:r>
                        <a:rPr sz="1100" b="1" spc="-125" dirty="0">
                          <a:latin typeface="+mn-lt"/>
                          <a:cs typeface="Arial"/>
                        </a:rPr>
                        <a:t>ek </a:t>
                      </a:r>
                      <a:r>
                        <a:rPr sz="1100" b="1" spc="-130" dirty="0">
                          <a:latin typeface="+mn-lt"/>
                          <a:cs typeface="Arial"/>
                        </a:rPr>
                        <a:t>27 </a:t>
                      </a:r>
                      <a:r>
                        <a:rPr sz="1100" b="1" spc="-90" dirty="0">
                          <a:latin typeface="+mn-lt"/>
                          <a:cs typeface="Arial"/>
                        </a:rPr>
                        <a:t>nci </a:t>
                      </a:r>
                      <a:r>
                        <a:rPr sz="1100" b="1" spc="-125" dirty="0">
                          <a:latin typeface="+mn-lt"/>
                          <a:cs typeface="Arial"/>
                        </a:rPr>
                        <a:t>maddesi </a:t>
                      </a:r>
                      <a:r>
                        <a:rPr sz="1100" b="1" spc="-114" dirty="0">
                          <a:latin typeface="+mn-lt"/>
                          <a:cs typeface="Arial"/>
                        </a:rPr>
                        <a:t>uyarınca </a:t>
                      </a:r>
                      <a:r>
                        <a:rPr sz="1100" b="1" spc="-120" dirty="0">
                          <a:latin typeface="+mn-lt"/>
                          <a:cs typeface="Arial"/>
                        </a:rPr>
                        <a:t>ödenmekte, </a:t>
                      </a:r>
                      <a:r>
                        <a:rPr sz="1100" b="1" spc="-135" dirty="0">
                          <a:latin typeface="+mn-lt"/>
                          <a:cs typeface="Arial"/>
                        </a:rPr>
                        <a:t>2914 </a:t>
                      </a:r>
                      <a:r>
                        <a:rPr sz="1100" b="1" spc="-85" dirty="0">
                          <a:latin typeface="+mn-lt"/>
                          <a:cs typeface="Arial"/>
                        </a:rPr>
                        <a:t>sayılı </a:t>
                      </a:r>
                      <a:r>
                        <a:rPr sz="1100" b="1" spc="-135" dirty="0">
                          <a:latin typeface="+mn-lt"/>
                          <a:cs typeface="Arial"/>
                        </a:rPr>
                        <a:t>Kanunun </a:t>
                      </a:r>
                      <a:r>
                        <a:rPr sz="1100" b="1" spc="-130" dirty="0">
                          <a:latin typeface="+mn-lt"/>
                          <a:cs typeface="Arial"/>
                        </a:rPr>
                        <a:t>11 </a:t>
                      </a:r>
                      <a:r>
                        <a:rPr sz="1100" b="1" spc="-80" dirty="0">
                          <a:latin typeface="+mn-lt"/>
                          <a:cs typeface="Arial"/>
                        </a:rPr>
                        <a:t>inci </a:t>
                      </a:r>
                      <a:r>
                        <a:rPr sz="1100" b="1" spc="-130" dirty="0">
                          <a:latin typeface="+mn-lt"/>
                          <a:cs typeface="Arial"/>
                        </a:rPr>
                        <a:t>maddesinde </a:t>
                      </a:r>
                      <a:r>
                        <a:rPr sz="1100" b="1" spc="-100" dirty="0">
                          <a:latin typeface="+mn-lt"/>
                          <a:cs typeface="Arial"/>
                        </a:rPr>
                        <a:t>yer </a:t>
                      </a:r>
                      <a:r>
                        <a:rPr sz="1100" b="1" spc="-114" dirty="0">
                          <a:latin typeface="+mn-lt"/>
                          <a:cs typeface="Arial"/>
                        </a:rPr>
                        <a:t>alan </a:t>
                      </a:r>
                      <a:r>
                        <a:rPr sz="1100" b="1" spc="-100" dirty="0">
                          <a:latin typeface="+mn-lt"/>
                          <a:cs typeface="Arial"/>
                        </a:rPr>
                        <a:t>tutarların </a:t>
                      </a:r>
                      <a:r>
                        <a:rPr sz="1100" b="1" spc="-130" dirty="0">
                          <a:latin typeface="+mn-lt"/>
                          <a:cs typeface="Arial"/>
                        </a:rPr>
                        <a:t>10 </a:t>
                      </a:r>
                      <a:r>
                        <a:rPr sz="1100" b="1" spc="-95" dirty="0">
                          <a:latin typeface="+mn-lt"/>
                          <a:cs typeface="Arial"/>
                        </a:rPr>
                        <a:t>katını </a:t>
                      </a:r>
                      <a:r>
                        <a:rPr sz="1100" b="1" spc="-140" dirty="0">
                          <a:latin typeface="+mn-lt"/>
                          <a:cs typeface="Arial"/>
                        </a:rPr>
                        <a:t>geçmemek</a:t>
                      </a:r>
                      <a:r>
                        <a:rPr sz="1100" b="1" spc="-190" dirty="0">
                          <a:latin typeface="+mn-lt"/>
                          <a:cs typeface="Arial"/>
                        </a:rPr>
                        <a:t> </a:t>
                      </a:r>
                      <a:r>
                        <a:rPr sz="1100" b="1" spc="-114" dirty="0">
                          <a:latin typeface="+mn-lt"/>
                          <a:cs typeface="Arial"/>
                        </a:rPr>
                        <a:t>üzere</a:t>
                      </a:r>
                      <a:endParaRPr sz="1100" b="1" dirty="0">
                        <a:latin typeface="+mn-lt"/>
                        <a:cs typeface="Arial"/>
                      </a:endParaRPr>
                    </a:p>
                    <a:p>
                      <a:pPr marL="25400" marR="20955">
                        <a:lnSpc>
                          <a:spcPct val="115100"/>
                        </a:lnSpc>
                      </a:pPr>
                      <a:r>
                        <a:rPr sz="1100" b="1" spc="-105" dirty="0">
                          <a:latin typeface="+mn-lt"/>
                          <a:cs typeface="Arial"/>
                        </a:rPr>
                        <a:t>belirleme </a:t>
                      </a:r>
                      <a:r>
                        <a:rPr sz="1100" b="1" spc="-100" dirty="0">
                          <a:latin typeface="+mn-lt"/>
                          <a:cs typeface="Arial"/>
                        </a:rPr>
                        <a:t>yapılabilmektedir. </a:t>
                      </a:r>
                      <a:r>
                        <a:rPr sz="1100" b="1" spc="-120" dirty="0">
                          <a:latin typeface="+mn-lt"/>
                          <a:cs typeface="Arial"/>
                        </a:rPr>
                        <a:t>17.00'den </a:t>
                      </a:r>
                      <a:r>
                        <a:rPr sz="1100" b="1" spc="-114" dirty="0">
                          <a:latin typeface="+mn-lt"/>
                          <a:cs typeface="Arial"/>
                        </a:rPr>
                        <a:t>sonra </a:t>
                      </a:r>
                      <a:r>
                        <a:rPr sz="1100" b="1" spc="-110" dirty="0">
                          <a:latin typeface="+mn-lt"/>
                          <a:cs typeface="Arial"/>
                        </a:rPr>
                        <a:t>başlayan </a:t>
                      </a:r>
                      <a:r>
                        <a:rPr sz="1100" b="1" spc="-120" dirty="0">
                          <a:latin typeface="+mn-lt"/>
                          <a:cs typeface="Arial"/>
                        </a:rPr>
                        <a:t>gece </a:t>
                      </a:r>
                      <a:r>
                        <a:rPr sz="1100" b="1" spc="-105" dirty="0">
                          <a:latin typeface="+mn-lt"/>
                          <a:cs typeface="Arial"/>
                        </a:rPr>
                        <a:t>öğretimi </a:t>
                      </a:r>
                      <a:r>
                        <a:rPr sz="1100" b="1" spc="-70" dirty="0">
                          <a:latin typeface="+mn-lt"/>
                          <a:cs typeface="Arial"/>
                        </a:rPr>
                        <a:t>ile </a:t>
                      </a:r>
                      <a:r>
                        <a:rPr sz="1100" b="1" spc="-110" dirty="0">
                          <a:latin typeface="+mn-lt"/>
                          <a:cs typeface="Arial"/>
                        </a:rPr>
                        <a:t>hafta </a:t>
                      </a:r>
                      <a:r>
                        <a:rPr sz="1100" b="1" spc="-60" dirty="0">
                          <a:latin typeface="+mn-lt"/>
                          <a:cs typeface="Arial"/>
                        </a:rPr>
                        <a:t>tatili, </a:t>
                      </a:r>
                      <a:r>
                        <a:rPr sz="1100" b="1" spc="-95" dirty="0">
                          <a:latin typeface="+mn-lt"/>
                          <a:cs typeface="Arial"/>
                        </a:rPr>
                        <a:t>yarı </a:t>
                      </a:r>
                      <a:r>
                        <a:rPr sz="1100" b="1" spc="-80" dirty="0">
                          <a:latin typeface="+mn-lt"/>
                          <a:cs typeface="Arial"/>
                        </a:rPr>
                        <a:t>yıl </a:t>
                      </a:r>
                      <a:r>
                        <a:rPr sz="1100" b="1" spc="-140" dirty="0">
                          <a:latin typeface="+mn-lt"/>
                          <a:cs typeface="Arial"/>
                        </a:rPr>
                        <a:t>veya </a:t>
                      </a:r>
                      <a:r>
                        <a:rPr sz="1100" b="1" spc="-110" dirty="0">
                          <a:latin typeface="+mn-lt"/>
                          <a:cs typeface="Arial"/>
                        </a:rPr>
                        <a:t>yaz </a:t>
                      </a:r>
                      <a:r>
                        <a:rPr sz="1100" b="1" spc="-90" dirty="0">
                          <a:latin typeface="+mn-lt"/>
                          <a:cs typeface="Arial"/>
                        </a:rPr>
                        <a:t>tatillerinde </a:t>
                      </a:r>
                      <a:r>
                        <a:rPr sz="1100" b="1" spc="-110" dirty="0">
                          <a:latin typeface="+mn-lt"/>
                          <a:cs typeface="Arial"/>
                        </a:rPr>
                        <a:t>yapılan öğretimlerde </a:t>
                      </a:r>
                      <a:r>
                        <a:rPr sz="1100" b="1" spc="-100" dirty="0">
                          <a:latin typeface="+mn-lt"/>
                          <a:cs typeface="Arial"/>
                        </a:rPr>
                        <a:t>zamlı </a:t>
                      </a:r>
                      <a:r>
                        <a:rPr sz="1100" b="1" spc="-145" dirty="0">
                          <a:latin typeface="+mn-lt"/>
                          <a:cs typeface="Arial"/>
                        </a:rPr>
                        <a:t>ödeme </a:t>
                      </a:r>
                      <a:r>
                        <a:rPr sz="1100" b="1" spc="-110" dirty="0">
                          <a:latin typeface="+mn-lt"/>
                          <a:cs typeface="Arial"/>
                        </a:rPr>
                        <a:t>söz  </a:t>
                      </a:r>
                      <a:r>
                        <a:rPr sz="1100" b="1" spc="-120" dirty="0">
                          <a:latin typeface="+mn-lt"/>
                          <a:cs typeface="Arial"/>
                        </a:rPr>
                        <a:t>konusu</a:t>
                      </a:r>
                      <a:r>
                        <a:rPr sz="1100" b="1" spc="-60" dirty="0">
                          <a:latin typeface="+mn-lt"/>
                          <a:cs typeface="Arial"/>
                        </a:rPr>
                        <a:t> </a:t>
                      </a:r>
                      <a:r>
                        <a:rPr sz="1100" b="1" spc="-114" dirty="0">
                          <a:latin typeface="+mn-lt"/>
                          <a:cs typeface="Arial"/>
                        </a:rPr>
                        <a:t>olmamaktadır.</a:t>
                      </a:r>
                      <a:endParaRPr sz="1100" b="1" dirty="0">
                        <a:latin typeface="+mn-lt"/>
                        <a:cs typeface="Arial"/>
                      </a:endParaRPr>
                    </a:p>
                  </a:txBody>
                  <a:tcPr marL="0" marR="0" marT="5080" marB="0">
                    <a:lnL w="9525" cap="flat" cmpd="sng" algn="ctr">
                      <a:solidFill>
                        <a:srgbClr val="000000"/>
                      </a:solidFill>
                      <a:prstDash val="solid"/>
                      <a:round/>
                      <a:headEnd type="none" w="med" len="med"/>
                      <a:tailEnd type="none" w="med" len="med"/>
                    </a:lnL>
                    <a:lnR w="9525">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5" name="object 2"/>
          <p:cNvSpPr txBox="1">
            <a:spLocks/>
          </p:cNvSpPr>
          <p:nvPr/>
        </p:nvSpPr>
        <p:spPr>
          <a:xfrm>
            <a:off x="1835696" y="3071"/>
            <a:ext cx="5472608" cy="505267"/>
          </a:xfrm>
          <a:prstGeom prst="rect">
            <a:avLst/>
          </a:prstGeom>
        </p:spPr>
        <p:txBody>
          <a:bodyPr vert="horz" wrap="square" lIns="0" tIns="12700" rIns="0" bIns="0"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tr-TR" sz="3200" b="1" dirty="0" smtClean="0"/>
              <a:t>EK </a:t>
            </a:r>
            <a:r>
              <a:rPr lang="tr-TR" sz="3200" b="1" spc="-5" dirty="0" smtClean="0"/>
              <a:t>DERS</a:t>
            </a:r>
            <a:r>
              <a:rPr lang="tr-TR" sz="3200" b="1" spc="-45" dirty="0" smtClean="0"/>
              <a:t> </a:t>
            </a:r>
            <a:r>
              <a:rPr lang="tr-TR" sz="3200" b="1" spc="-5" dirty="0" smtClean="0"/>
              <a:t>ÜCRETLERİ</a:t>
            </a:r>
            <a:endParaRPr lang="tr-TR" sz="3200" b="1" dirty="0"/>
          </a:p>
        </p:txBody>
      </p:sp>
    </p:spTree>
    <p:extLst>
      <p:ext uri="{BB962C8B-B14F-4D97-AF65-F5344CB8AC3E}">
        <p14:creationId xmlns:p14="http://schemas.microsoft.com/office/powerpoint/2010/main" val="248515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8496944"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91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71296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120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082"/>
            <a:ext cx="864096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31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sp>
        <p:nvSpPr>
          <p:cNvPr id="4" name="Başlık 3"/>
          <p:cNvSpPr>
            <a:spLocks noGrp="1"/>
          </p:cNvSpPr>
          <p:nvPr>
            <p:ph type="title"/>
          </p:nvPr>
        </p:nvSpPr>
        <p:spPr>
          <a:xfrm>
            <a:off x="452845" y="1052736"/>
            <a:ext cx="8229600" cy="1296144"/>
          </a:xfrm>
        </p:spPr>
        <p:txBody>
          <a:bodyPr>
            <a:noAutofit/>
          </a:bodyPr>
          <a:lstStyle/>
          <a:p>
            <a:r>
              <a:rPr lang="tr-TR" sz="6000" b="1" dirty="0" smtClean="0">
                <a:solidFill>
                  <a:srgbClr val="701E46"/>
                </a:solidFill>
                <a:effectLst>
                  <a:outerShdw blurRad="38100" dist="38100" dir="2700000" algn="tl">
                    <a:srgbClr val="000000">
                      <a:alpha val="43137"/>
                    </a:srgbClr>
                  </a:outerShdw>
                </a:effectLst>
                <a:latin typeface="+mn-lt"/>
                <a:cs typeface="Arial" pitchFamily="34" charset="0"/>
              </a:rPr>
              <a:t>EK DERS İŞLEMLERİ</a:t>
            </a:r>
            <a:endParaRPr lang="tr-TR" sz="6000" b="1" dirty="0">
              <a:solidFill>
                <a:srgbClr val="701E46"/>
              </a:solidFill>
              <a:effectLst>
                <a:outerShdw blurRad="38100" dist="38100" dir="2700000" algn="tl">
                  <a:srgbClr val="000000">
                    <a:alpha val="43137"/>
                  </a:srgbClr>
                </a:outerShdw>
              </a:effectLst>
              <a:latin typeface="+mn-lt"/>
              <a:cs typeface="Arial" pitchFamily="34" charset="0"/>
            </a:endParaRPr>
          </a:p>
        </p:txBody>
      </p:sp>
      <p:sp>
        <p:nvSpPr>
          <p:cNvPr id="2" name="Dikdörtgen 1"/>
          <p:cNvSpPr/>
          <p:nvPr/>
        </p:nvSpPr>
        <p:spPr>
          <a:xfrm>
            <a:off x="2771800" y="2996952"/>
            <a:ext cx="4592860" cy="461665"/>
          </a:xfrm>
          <a:prstGeom prst="rect">
            <a:avLst/>
          </a:prstGeom>
        </p:spPr>
        <p:txBody>
          <a:bodyPr wrap="none">
            <a:spAutoFit/>
          </a:bodyPr>
          <a:lstStyle/>
          <a:p>
            <a:r>
              <a:rPr lang="tr-TR" sz="2400" b="1" dirty="0" smtClean="0">
                <a:solidFill>
                  <a:srgbClr val="701E46"/>
                </a:solidFill>
                <a:cs typeface="Arial" pitchFamily="34" charset="0"/>
              </a:rPr>
              <a:t>Strateji Geliştirme Daire Başkanlığı</a:t>
            </a:r>
            <a:endParaRPr lang="tr-TR" sz="2400" b="1" dirty="0">
              <a:solidFill>
                <a:srgbClr val="701E46"/>
              </a:solidFill>
            </a:endParaRPr>
          </a:p>
        </p:txBody>
      </p:sp>
    </p:spTree>
    <p:extLst>
      <p:ext uri="{BB962C8B-B14F-4D97-AF65-F5344CB8AC3E}">
        <p14:creationId xmlns:p14="http://schemas.microsoft.com/office/powerpoint/2010/main" val="23173149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 y="0"/>
            <a:ext cx="9144000" cy="6858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00" y="1916832"/>
            <a:ext cx="8568952"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15395" y="188640"/>
            <a:ext cx="8568952" cy="1354217"/>
          </a:xfrm>
          <a:prstGeom prst="rect">
            <a:avLst/>
          </a:prstGeom>
        </p:spPr>
        <p:txBody>
          <a:bodyPr wrap="square">
            <a:spAutoFit/>
          </a:bodyPr>
          <a:lstStyle/>
          <a:p>
            <a:endParaRPr lang="tr-TR" dirty="0"/>
          </a:p>
          <a:p>
            <a:pPr algn="ctr"/>
            <a:r>
              <a:rPr lang="tr-TR" sz="3200" b="1" dirty="0">
                <a:solidFill>
                  <a:schemeClr val="accent1">
                    <a:lumMod val="75000"/>
                  </a:schemeClr>
                </a:solidFill>
                <a:latin typeface="Arial" pitchFamily="34" charset="0"/>
                <a:cs typeface="Arial" pitchFamily="34" charset="0"/>
              </a:rPr>
              <a:t>Ek Ders Ücretleri ile İlgili Uygulamada Karşılaşılan Sorunlar </a:t>
            </a:r>
            <a:endParaRPr lang="tr-TR" sz="32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0818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3" y="1016732"/>
            <a:ext cx="856895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295636" y="421528"/>
            <a:ext cx="6552727" cy="400110"/>
          </a:xfrm>
          <a:prstGeom prst="rect">
            <a:avLst/>
          </a:prstGeom>
        </p:spPr>
        <p:txBody>
          <a:bodyPr wrap="square">
            <a:spAutoFit/>
          </a:bodyPr>
          <a:lstStyle/>
          <a:p>
            <a:pPr algn="ctr"/>
            <a:r>
              <a:rPr lang="tr-TR" sz="2000" b="1" dirty="0"/>
              <a:t>Ek </a:t>
            </a:r>
            <a:r>
              <a:rPr lang="tr-TR" sz="2000" b="1" spc="-5" dirty="0"/>
              <a:t>Ders Ücretleri </a:t>
            </a:r>
            <a:r>
              <a:rPr lang="tr-TR" sz="2000" b="1" dirty="0"/>
              <a:t>ile </a:t>
            </a:r>
            <a:r>
              <a:rPr lang="tr-TR" sz="2000" b="1" spc="-5" dirty="0"/>
              <a:t>İlgili Uygulamada </a:t>
            </a:r>
            <a:r>
              <a:rPr lang="tr-TR" sz="2000" b="1" dirty="0"/>
              <a:t>Karşılaşılan</a:t>
            </a:r>
            <a:r>
              <a:rPr lang="tr-TR" sz="2000" b="1" spc="-130" dirty="0"/>
              <a:t> </a:t>
            </a:r>
            <a:r>
              <a:rPr lang="tr-TR" sz="2000" b="1" spc="-5" dirty="0"/>
              <a:t>Sorunlar</a:t>
            </a:r>
            <a:endParaRPr lang="tr-TR" sz="2000" b="1" dirty="0"/>
          </a:p>
        </p:txBody>
      </p:sp>
    </p:spTree>
    <p:extLst>
      <p:ext uri="{BB962C8B-B14F-4D97-AF65-F5344CB8AC3E}">
        <p14:creationId xmlns:p14="http://schemas.microsoft.com/office/powerpoint/2010/main" val="791425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124744"/>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91580" y="170637"/>
            <a:ext cx="7560839" cy="954107"/>
          </a:xfrm>
          <a:prstGeom prst="rect">
            <a:avLst/>
          </a:prstGeom>
        </p:spPr>
        <p:txBody>
          <a:bodyPr wrap="square">
            <a:spAutoFit/>
          </a:bodyPr>
          <a:lstStyle/>
          <a:p>
            <a:pPr algn="ctr"/>
            <a:r>
              <a:rPr lang="tr-TR" sz="2800" b="1" dirty="0"/>
              <a:t>Ek </a:t>
            </a:r>
            <a:r>
              <a:rPr lang="tr-TR" sz="2800" b="1" spc="-5" dirty="0"/>
              <a:t>Ders Ücretleri </a:t>
            </a:r>
            <a:r>
              <a:rPr lang="tr-TR" sz="2800" b="1" dirty="0"/>
              <a:t>ile </a:t>
            </a:r>
            <a:r>
              <a:rPr lang="tr-TR" sz="2800" b="1" spc="-5" dirty="0"/>
              <a:t>İlgili Uygulamada </a:t>
            </a:r>
            <a:r>
              <a:rPr lang="tr-TR" sz="2800" b="1" dirty="0"/>
              <a:t>Karşılaşılan</a:t>
            </a:r>
            <a:r>
              <a:rPr lang="tr-TR" sz="2800" b="1" spc="-130" dirty="0"/>
              <a:t> </a:t>
            </a:r>
            <a:r>
              <a:rPr lang="tr-TR" sz="2800" b="1" spc="-5" dirty="0"/>
              <a:t>Sorunlar</a:t>
            </a:r>
            <a:endParaRPr lang="tr-TR" sz="2800" b="1" dirty="0"/>
          </a:p>
        </p:txBody>
      </p:sp>
    </p:spTree>
    <p:extLst>
      <p:ext uri="{BB962C8B-B14F-4D97-AF65-F5344CB8AC3E}">
        <p14:creationId xmlns:p14="http://schemas.microsoft.com/office/powerpoint/2010/main" val="3139995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86" y="2564904"/>
            <a:ext cx="854208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91580" y="913411"/>
            <a:ext cx="7560839" cy="1200329"/>
          </a:xfrm>
          <a:prstGeom prst="rect">
            <a:avLst/>
          </a:prstGeom>
        </p:spPr>
        <p:txBody>
          <a:bodyPr wrap="square">
            <a:spAutoFit/>
          </a:bodyPr>
          <a:lstStyle/>
          <a:p>
            <a:pPr algn="ctr"/>
            <a:r>
              <a:rPr lang="tr-TR" sz="3600" b="1" dirty="0"/>
              <a:t>Ek </a:t>
            </a:r>
            <a:r>
              <a:rPr lang="tr-TR" sz="3600" b="1" spc="-5" dirty="0"/>
              <a:t>Ders Ücretleri </a:t>
            </a:r>
            <a:r>
              <a:rPr lang="tr-TR" sz="3600" b="1" dirty="0"/>
              <a:t>ile </a:t>
            </a:r>
            <a:r>
              <a:rPr lang="tr-TR" sz="3600" b="1" spc="-5" dirty="0"/>
              <a:t>İlgili Uygulamada </a:t>
            </a:r>
            <a:r>
              <a:rPr lang="tr-TR" sz="3600" b="1" dirty="0"/>
              <a:t>Karşılaşılan</a:t>
            </a:r>
            <a:r>
              <a:rPr lang="tr-TR" sz="3600" b="1" spc="-130" dirty="0"/>
              <a:t> </a:t>
            </a:r>
            <a:r>
              <a:rPr lang="tr-TR" sz="3600" b="1" spc="-5" dirty="0"/>
              <a:t>Sorunlar</a:t>
            </a:r>
            <a:endParaRPr lang="tr-TR" sz="3600" b="1" dirty="0"/>
          </a:p>
        </p:txBody>
      </p:sp>
    </p:spTree>
    <p:extLst>
      <p:ext uri="{BB962C8B-B14F-4D97-AF65-F5344CB8AC3E}">
        <p14:creationId xmlns:p14="http://schemas.microsoft.com/office/powerpoint/2010/main" val="353490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56" y="1916832"/>
            <a:ext cx="85420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91580" y="836712"/>
            <a:ext cx="7560839" cy="954107"/>
          </a:xfrm>
          <a:prstGeom prst="rect">
            <a:avLst/>
          </a:prstGeom>
        </p:spPr>
        <p:txBody>
          <a:bodyPr wrap="square">
            <a:spAutoFit/>
          </a:bodyPr>
          <a:lstStyle/>
          <a:p>
            <a:pPr algn="ctr"/>
            <a:r>
              <a:rPr lang="tr-TR" sz="2800" b="1" dirty="0"/>
              <a:t>Ek </a:t>
            </a:r>
            <a:r>
              <a:rPr lang="tr-TR" sz="2800" b="1" spc="-5" dirty="0"/>
              <a:t>Ders Ücretleri </a:t>
            </a:r>
            <a:r>
              <a:rPr lang="tr-TR" sz="2800" b="1" dirty="0"/>
              <a:t>ile </a:t>
            </a:r>
            <a:r>
              <a:rPr lang="tr-TR" sz="2800" b="1" spc="-5" dirty="0"/>
              <a:t>İlgili Uygulamada </a:t>
            </a:r>
            <a:r>
              <a:rPr lang="tr-TR" sz="2800" b="1" dirty="0"/>
              <a:t>Karşılaşılan</a:t>
            </a:r>
            <a:r>
              <a:rPr lang="tr-TR" sz="2800" b="1" spc="-130" dirty="0"/>
              <a:t> </a:t>
            </a:r>
            <a:r>
              <a:rPr lang="tr-TR" sz="2800" b="1" spc="-5" dirty="0"/>
              <a:t>Sorunlar</a:t>
            </a:r>
            <a:endParaRPr lang="tr-TR" sz="2800" b="1" dirty="0"/>
          </a:p>
        </p:txBody>
      </p:sp>
    </p:spTree>
    <p:extLst>
      <p:ext uri="{BB962C8B-B14F-4D97-AF65-F5344CB8AC3E}">
        <p14:creationId xmlns:p14="http://schemas.microsoft.com/office/powerpoint/2010/main" val="377751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060848"/>
            <a:ext cx="8280920" cy="326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91579" y="916673"/>
            <a:ext cx="7560839" cy="954107"/>
          </a:xfrm>
          <a:prstGeom prst="rect">
            <a:avLst/>
          </a:prstGeom>
        </p:spPr>
        <p:txBody>
          <a:bodyPr wrap="square">
            <a:spAutoFit/>
          </a:bodyPr>
          <a:lstStyle/>
          <a:p>
            <a:pPr algn="ctr"/>
            <a:r>
              <a:rPr lang="tr-TR" sz="2800" b="1" dirty="0"/>
              <a:t>Ek </a:t>
            </a:r>
            <a:r>
              <a:rPr lang="tr-TR" sz="2800" b="1" spc="-5" dirty="0"/>
              <a:t>Ders Ücretleri </a:t>
            </a:r>
            <a:r>
              <a:rPr lang="tr-TR" sz="2800" b="1" dirty="0"/>
              <a:t>ile </a:t>
            </a:r>
            <a:r>
              <a:rPr lang="tr-TR" sz="2800" b="1" spc="-5" dirty="0"/>
              <a:t>İlgili Uygulamada </a:t>
            </a:r>
            <a:r>
              <a:rPr lang="tr-TR" sz="2800" b="1" dirty="0"/>
              <a:t>Karşılaşılan</a:t>
            </a:r>
            <a:r>
              <a:rPr lang="tr-TR" sz="2800" b="1" spc="-130" dirty="0"/>
              <a:t> </a:t>
            </a:r>
            <a:r>
              <a:rPr lang="tr-TR" sz="2800" b="1" spc="-5" dirty="0"/>
              <a:t>Sorunlar</a:t>
            </a:r>
            <a:endParaRPr lang="tr-TR" sz="2800" b="1" dirty="0"/>
          </a:p>
        </p:txBody>
      </p:sp>
    </p:spTree>
    <p:extLst>
      <p:ext uri="{BB962C8B-B14F-4D97-AF65-F5344CB8AC3E}">
        <p14:creationId xmlns:p14="http://schemas.microsoft.com/office/powerpoint/2010/main" val="30155066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89" y="2564904"/>
            <a:ext cx="738082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881589" y="1610797"/>
            <a:ext cx="7560839" cy="954107"/>
          </a:xfrm>
          <a:prstGeom prst="rect">
            <a:avLst/>
          </a:prstGeom>
        </p:spPr>
        <p:txBody>
          <a:bodyPr wrap="square">
            <a:spAutoFit/>
          </a:bodyPr>
          <a:lstStyle/>
          <a:p>
            <a:pPr algn="ctr"/>
            <a:r>
              <a:rPr lang="tr-TR" sz="2800" b="1" dirty="0"/>
              <a:t>Ek </a:t>
            </a:r>
            <a:r>
              <a:rPr lang="tr-TR" sz="2800" b="1" spc="-5" dirty="0"/>
              <a:t>Ders Ücretleri </a:t>
            </a:r>
            <a:r>
              <a:rPr lang="tr-TR" sz="2800" b="1" dirty="0"/>
              <a:t>ile </a:t>
            </a:r>
            <a:r>
              <a:rPr lang="tr-TR" sz="2800" b="1" spc="-5" dirty="0"/>
              <a:t>İlgili Uygulamada </a:t>
            </a:r>
            <a:r>
              <a:rPr lang="tr-TR" sz="2800" b="1" dirty="0"/>
              <a:t>Karşılaşılan</a:t>
            </a:r>
            <a:r>
              <a:rPr lang="tr-TR" sz="2800" b="1" spc="-130" dirty="0"/>
              <a:t> </a:t>
            </a:r>
            <a:r>
              <a:rPr lang="tr-TR" sz="2800" b="1" spc="-5" dirty="0"/>
              <a:t>Sorunlar</a:t>
            </a:r>
            <a:endParaRPr lang="tr-TR" sz="2800" b="1" dirty="0"/>
          </a:p>
        </p:txBody>
      </p:sp>
    </p:spTree>
    <p:extLst>
      <p:ext uri="{BB962C8B-B14F-4D97-AF65-F5344CB8AC3E}">
        <p14:creationId xmlns:p14="http://schemas.microsoft.com/office/powerpoint/2010/main" val="558229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32"/>
            <a:ext cx="9144000" cy="6858000"/>
          </a:xfrm>
          <a:prstGeom prst="rect">
            <a:avLst/>
          </a:prstGeom>
        </p:spPr>
      </p:pic>
      <p:sp>
        <p:nvSpPr>
          <p:cNvPr id="71682" name="Başlık 1"/>
          <p:cNvSpPr>
            <a:spLocks noGrp="1"/>
          </p:cNvSpPr>
          <p:nvPr>
            <p:ph type="title"/>
          </p:nvPr>
        </p:nvSpPr>
        <p:spPr/>
        <p:txBody>
          <a:bodyPr/>
          <a:lstStyle/>
          <a:p>
            <a:r>
              <a:rPr lang="tr-TR" altLang="tr-TR" sz="3200" b="1" dirty="0" smtClean="0">
                <a:solidFill>
                  <a:srgbClr val="FF0000"/>
                </a:solidFill>
                <a:latin typeface="Verdana" panose="020B0604030504040204" pitchFamily="34" charset="0"/>
              </a:rPr>
              <a:t>EK DERS ÜCRETLERİNİN ÖDENMESİ</a:t>
            </a:r>
          </a:p>
        </p:txBody>
      </p:sp>
      <p:sp>
        <p:nvSpPr>
          <p:cNvPr id="4" name="Dikdörtgen 3"/>
          <p:cNvSpPr/>
          <p:nvPr/>
        </p:nvSpPr>
        <p:spPr>
          <a:xfrm>
            <a:off x="611188" y="1628775"/>
            <a:ext cx="7881937" cy="3785652"/>
          </a:xfrm>
          <a:prstGeom prst="rect">
            <a:avLst/>
          </a:prstGeom>
        </p:spPr>
        <p:txBody>
          <a:bodyPr>
            <a:spAutoFit/>
          </a:bodyPr>
          <a:lstStyle/>
          <a:p>
            <a:pPr algn="just" eaLnBrk="1" hangingPunct="1">
              <a:defRPr/>
            </a:pPr>
            <a:r>
              <a:rPr lang="tr-TR" sz="2400" b="1" dirty="0">
                <a:solidFill>
                  <a:srgbClr val="701E46"/>
                </a:solidFill>
                <a:cs typeface="Arial" pitchFamily="34" charset="0"/>
              </a:rPr>
              <a:t>Merkezi</a:t>
            </a:r>
            <a:r>
              <a:rPr lang="tr-TR" sz="2400" dirty="0">
                <a:latin typeface="Arial" charset="0"/>
                <a:cs typeface="Arial" charset="0"/>
              </a:rPr>
              <a:t> </a:t>
            </a:r>
            <a:r>
              <a:rPr lang="tr-TR" sz="2400" b="1" dirty="0">
                <a:solidFill>
                  <a:srgbClr val="701E46"/>
                </a:solidFill>
                <a:cs typeface="Arial" pitchFamily="34" charset="0"/>
              </a:rPr>
              <a:t>Yönetim Harcama Belgeleri Yönetmeliğinin 13 üncü Maddesinin   ( c )  bendinde,  2914 sayılı Yasanın 11 inci Maddesi gereğince ödenmesi gereken ek ders ücretlerinin ödenmesinde ödeme emri belgesine; </a:t>
            </a:r>
          </a:p>
          <a:p>
            <a:pPr algn="just" eaLnBrk="1" hangingPunct="1">
              <a:defRPr/>
            </a:pPr>
            <a:r>
              <a:rPr lang="tr-TR" sz="2400" b="1" dirty="0">
                <a:solidFill>
                  <a:srgbClr val="701E46"/>
                </a:solidFill>
                <a:cs typeface="Arial" pitchFamily="34" charset="0"/>
              </a:rPr>
              <a:t>- Çeşitli Ödemeler Bordrosu (Örnek 13),</a:t>
            </a:r>
          </a:p>
          <a:p>
            <a:pPr algn="just" eaLnBrk="1" hangingPunct="1">
              <a:defRPr/>
            </a:pPr>
            <a:r>
              <a:rPr lang="tr-TR" sz="2400" b="1" dirty="0">
                <a:solidFill>
                  <a:srgbClr val="701E46"/>
                </a:solidFill>
                <a:cs typeface="Arial" pitchFamily="34" charset="0"/>
              </a:rPr>
              <a:t>- Yükseköğretim Ek Ders Ücreti Çizelgesi (Örnek : 15/A),</a:t>
            </a:r>
          </a:p>
          <a:p>
            <a:pPr marL="342900" indent="-342900" algn="just" eaLnBrk="1" hangingPunct="1">
              <a:buFontTx/>
              <a:buChar char="-"/>
              <a:defRPr/>
            </a:pPr>
            <a:r>
              <a:rPr lang="tr-TR" sz="2400" b="1" dirty="0">
                <a:solidFill>
                  <a:srgbClr val="701E46"/>
                </a:solidFill>
                <a:cs typeface="Arial" pitchFamily="34" charset="0"/>
              </a:rPr>
              <a:t>Her öğretim döneminin ilk ayında ders yükü dağılımını gösteren onay,</a:t>
            </a:r>
          </a:p>
          <a:p>
            <a:pPr marL="342900" indent="-342900" algn="just" eaLnBrk="1" hangingPunct="1">
              <a:buFontTx/>
              <a:buChar char="-"/>
              <a:defRPr/>
            </a:pPr>
            <a:r>
              <a:rPr lang="tr-TR" sz="2400" b="1" dirty="0">
                <a:solidFill>
                  <a:srgbClr val="701E46"/>
                </a:solidFill>
                <a:cs typeface="Arial" pitchFamily="34" charset="0"/>
              </a:rPr>
              <a:t>Akademik takvim (Programda değişiklik halinde onay yeniden alınır.), eklenmesi düzenlenmiş bulunmaktadır.</a:t>
            </a:r>
          </a:p>
        </p:txBody>
      </p:sp>
    </p:spTree>
    <p:extLst>
      <p:ext uri="{BB962C8B-B14F-4D97-AF65-F5344CB8AC3E}">
        <p14:creationId xmlns:p14="http://schemas.microsoft.com/office/powerpoint/2010/main" val="2005703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7" y="0"/>
            <a:ext cx="9144000" cy="6858000"/>
          </a:xfrm>
          <a:prstGeom prst="rect">
            <a:avLst/>
          </a:prstGeom>
        </p:spPr>
      </p:pic>
      <p:sp>
        <p:nvSpPr>
          <p:cNvPr id="75778" name="Başlık 1"/>
          <p:cNvSpPr>
            <a:spLocks noGrp="1"/>
          </p:cNvSpPr>
          <p:nvPr>
            <p:ph type="title"/>
          </p:nvPr>
        </p:nvSpPr>
        <p:spPr/>
        <p:txBody>
          <a:bodyPr/>
          <a:lstStyle/>
          <a:p>
            <a:r>
              <a:rPr lang="tr-TR" altLang="tr-TR" sz="3200" b="1" smtClean="0">
                <a:solidFill>
                  <a:srgbClr val="FF0000"/>
                </a:solidFill>
                <a:latin typeface="Verdana" panose="020B0604030504040204" pitchFamily="34" charset="0"/>
              </a:rPr>
              <a:t>İKİNCİ ÖĞRETİMDE EK DERS ÜCRET ÖDENMESİ (1)</a:t>
            </a:r>
            <a:endParaRPr lang="tr-TR" altLang="tr-TR" sz="3200" smtClean="0"/>
          </a:p>
        </p:txBody>
      </p:sp>
      <p:sp>
        <p:nvSpPr>
          <p:cNvPr id="75779" name="Dikdörtgen 3"/>
          <p:cNvSpPr>
            <a:spLocks noChangeArrowheads="1"/>
          </p:cNvSpPr>
          <p:nvPr/>
        </p:nvSpPr>
        <p:spPr bwMode="auto">
          <a:xfrm>
            <a:off x="1115616" y="1628800"/>
            <a:ext cx="74168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2400" b="1" dirty="0">
                <a:solidFill>
                  <a:srgbClr val="701E46"/>
                </a:solidFill>
                <a:latin typeface="+mn-lt"/>
              </a:rPr>
              <a:t>3843 sayılı Yasanın 12 </a:t>
            </a:r>
            <a:r>
              <a:rPr lang="tr-TR" altLang="tr-TR" sz="2400" b="1" dirty="0" err="1">
                <a:solidFill>
                  <a:srgbClr val="701E46"/>
                </a:solidFill>
                <a:latin typeface="+mn-lt"/>
              </a:rPr>
              <a:t>nci</a:t>
            </a:r>
            <a:r>
              <a:rPr lang="tr-TR" altLang="tr-TR" sz="2400" b="1" dirty="0">
                <a:solidFill>
                  <a:srgbClr val="701E46"/>
                </a:solidFill>
                <a:latin typeface="+mn-lt"/>
              </a:rPr>
              <a:t> Maddesi gereğince, ikinci öğretimde öğrencilerin eğitim-öğretimin karşılığı ödeyecekleri ücretlerden Strateji Geliştirme Dairesi Başkanlığı hesabına yatırılan tutarlardan elde edilen gelirlerin en fazla %70’i ikinci öğretimde ders vermekle görevlendirilen öğretim elemanlarının ders ve sınav ücretleri karşılığı ödenebilir.</a:t>
            </a:r>
          </a:p>
          <a:p>
            <a:pPr algn="just" eaLnBrk="1" hangingPunct="1"/>
            <a:r>
              <a:rPr lang="tr-TR" altLang="tr-TR" sz="2400" b="1" dirty="0">
                <a:solidFill>
                  <a:srgbClr val="701E46"/>
                </a:solidFill>
                <a:latin typeface="+mn-lt"/>
              </a:rPr>
              <a:t>Ayrıca bu tutardan ikinci öğretimde görev yapmakta olan idari personel ile akademik personelin fazla mesai ücretleri de %70’lik dilim içerisinde kalınmak suretiyle ödenebilecektir.</a:t>
            </a:r>
          </a:p>
        </p:txBody>
      </p:sp>
    </p:spTree>
    <p:extLst>
      <p:ext uri="{BB962C8B-B14F-4D97-AF65-F5344CB8AC3E}">
        <p14:creationId xmlns:p14="http://schemas.microsoft.com/office/powerpoint/2010/main" val="217160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6802" name="Başlık 1"/>
          <p:cNvSpPr>
            <a:spLocks noGrp="1"/>
          </p:cNvSpPr>
          <p:nvPr>
            <p:ph type="title"/>
          </p:nvPr>
        </p:nvSpPr>
        <p:spPr>
          <a:xfrm>
            <a:off x="1331739" y="274638"/>
            <a:ext cx="6768654" cy="1143000"/>
          </a:xfrm>
        </p:spPr>
        <p:txBody>
          <a:bodyPr/>
          <a:lstStyle/>
          <a:p>
            <a:pPr algn="l"/>
            <a:r>
              <a:rPr lang="tr-TR" altLang="tr-TR" sz="3200" b="1" dirty="0" smtClean="0">
                <a:solidFill>
                  <a:srgbClr val="FF0000"/>
                </a:solidFill>
                <a:latin typeface="Verdana" panose="020B0604030504040204" pitchFamily="34" charset="0"/>
              </a:rPr>
              <a:t>İKİNCİ ÖĞRETİMDE EK DERS ÜCRET ÖDENMESİ (2)</a:t>
            </a:r>
            <a:endParaRPr lang="tr-TR" altLang="tr-TR" sz="3200" dirty="0" smtClean="0"/>
          </a:p>
        </p:txBody>
      </p:sp>
      <p:sp>
        <p:nvSpPr>
          <p:cNvPr id="76803" name="Dikdörtgen 3"/>
          <p:cNvSpPr>
            <a:spLocks noChangeArrowheads="1"/>
          </p:cNvSpPr>
          <p:nvPr/>
        </p:nvSpPr>
        <p:spPr bwMode="auto">
          <a:xfrm>
            <a:off x="899592" y="1692276"/>
            <a:ext cx="756083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2800" b="1" dirty="0">
                <a:solidFill>
                  <a:srgbClr val="701E46"/>
                </a:solidFill>
                <a:latin typeface="+mn-lt"/>
              </a:rPr>
              <a:t>Öğretim elemanlarına ek ders ve sınav ücreti </a:t>
            </a:r>
            <a:r>
              <a:rPr lang="tr-TR" altLang="tr-TR" sz="2800" b="1" dirty="0" smtClean="0">
                <a:solidFill>
                  <a:srgbClr val="701E46"/>
                </a:solidFill>
                <a:latin typeface="+mn-lt"/>
              </a:rPr>
              <a:t>olarak </a:t>
            </a:r>
            <a:r>
              <a:rPr lang="tr-TR" altLang="tr-TR" sz="2800" b="1" dirty="0">
                <a:solidFill>
                  <a:srgbClr val="701E46"/>
                </a:solidFill>
                <a:latin typeface="+mn-lt"/>
              </a:rPr>
              <a:t>ödenebilecek miktarın toplamı, </a:t>
            </a:r>
            <a:r>
              <a:rPr lang="tr-TR" altLang="tr-TR" sz="2800" b="1" dirty="0" err="1">
                <a:solidFill>
                  <a:srgbClr val="701E46"/>
                </a:solidFill>
                <a:latin typeface="+mn-lt"/>
              </a:rPr>
              <a:t>kaydolunan</a:t>
            </a:r>
            <a:r>
              <a:rPr lang="tr-TR" altLang="tr-TR" sz="2800" b="1" dirty="0">
                <a:solidFill>
                  <a:srgbClr val="701E46"/>
                </a:solidFill>
                <a:latin typeface="+mn-lt"/>
              </a:rPr>
              <a:t> ödeneğin  %70’ini geçemeyeceğinden öğretim elemanlarına, kurum bütçesinden, döner sermaye, bilimsel araştırma projesi ve sair kaynaklardan ayrıca ders ve  sınav ücreti ödenemez; herhangi bir ödeme yapılamaz</a:t>
            </a:r>
            <a:r>
              <a:rPr lang="tr-TR" altLang="tr-TR" sz="2800" dirty="0">
                <a:latin typeface="+mn-lt"/>
              </a:rPr>
              <a:t>.</a:t>
            </a:r>
          </a:p>
        </p:txBody>
      </p:sp>
    </p:spTree>
    <p:extLst>
      <p:ext uri="{BB962C8B-B14F-4D97-AF65-F5344CB8AC3E}">
        <p14:creationId xmlns:p14="http://schemas.microsoft.com/office/powerpoint/2010/main" val="2774293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Başlık 2"/>
          <p:cNvSpPr>
            <a:spLocks noGrp="1"/>
          </p:cNvSpPr>
          <p:nvPr>
            <p:ph type="title"/>
          </p:nvPr>
        </p:nvSpPr>
        <p:spPr>
          <a:xfrm>
            <a:off x="719572" y="317339"/>
            <a:ext cx="8229600" cy="850106"/>
          </a:xfrm>
        </p:spPr>
        <p:txBody>
          <a:bodyPr>
            <a:normAutofit/>
          </a:bodyPr>
          <a:lstStyle/>
          <a:p>
            <a:pPr algn="l"/>
            <a:r>
              <a:rPr lang="tr-TR" sz="4000" b="1" dirty="0" smtClean="0">
                <a:solidFill>
                  <a:schemeClr val="accent1">
                    <a:lumMod val="75000"/>
                  </a:schemeClr>
                </a:solidFill>
                <a:latin typeface="Arial" pitchFamily="34" charset="0"/>
                <a:cs typeface="Arial" pitchFamily="34" charset="0"/>
              </a:rPr>
              <a:t>Ek Ders Mevzuatı</a:t>
            </a:r>
            <a:endParaRPr lang="tr-TR" sz="4000" b="1" dirty="0">
              <a:solidFill>
                <a:schemeClr val="accent1">
                  <a:lumMod val="75000"/>
                </a:schemeClr>
              </a:solidFill>
              <a:latin typeface="Arial" pitchFamily="34" charset="0"/>
              <a:cs typeface="Arial" pitchFamily="34" charset="0"/>
            </a:endParaRPr>
          </a:p>
        </p:txBody>
      </p:sp>
      <p:sp>
        <p:nvSpPr>
          <p:cNvPr id="4" name="Dikdörtgen 3"/>
          <p:cNvSpPr/>
          <p:nvPr/>
        </p:nvSpPr>
        <p:spPr>
          <a:xfrm>
            <a:off x="395536" y="1134687"/>
            <a:ext cx="8424936" cy="4708981"/>
          </a:xfrm>
          <a:prstGeom prst="rect">
            <a:avLst/>
          </a:prstGeom>
        </p:spPr>
        <p:txBody>
          <a:bodyPr wrap="square">
            <a:spAutoFit/>
          </a:bodyPr>
          <a:lstStyle/>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2547 sayılı Kanunun 36. maddesi </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2914 sayılı Kanunun 11. maddesi ve Ders Yükü Tespiti ve Ek Ders Ücreti Ödemelerinde Uyulacak Esaslar </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2547 sayılı Kanunun 44/e maddesi ve Yükseköğretim Kurumlarında Uzaktan Öğretime İlişkin Usul ve Esaslar</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2547 sayılı Kanunun Ek 26 maddesi ve Yaz Okulları Programları Uygulama Esas ve Usulleri </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2547 sayılı Kanunun Ek 27 maddesi ve Tezsiz Yüksek Lisans Programları Uygulama Esas ve Usulleri </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3843 sayılı Kanunun 10. maddesi ve 1994/5593 sayılı BKK </a:t>
            </a:r>
          </a:p>
          <a:p>
            <a:pPr marL="180000" indent="-342900" algn="just">
              <a:spcBef>
                <a:spcPts val="600"/>
              </a:spcBef>
              <a:spcAft>
                <a:spcPts val="600"/>
              </a:spcAft>
              <a:buFont typeface="Wingdings" pitchFamily="2" charset="2"/>
              <a:buChar char="Ø"/>
            </a:pPr>
            <a:r>
              <a:rPr lang="tr-TR" sz="2000" b="1" dirty="0">
                <a:solidFill>
                  <a:srgbClr val="701E46"/>
                </a:solidFill>
                <a:cs typeface="Arial" pitchFamily="34" charset="0"/>
              </a:rPr>
              <a:t>2547 sayılı Kanunun 10. maddesi ve buna dayanılarak çıkarılan usul ve esaslar </a:t>
            </a:r>
          </a:p>
        </p:txBody>
      </p:sp>
    </p:spTree>
    <p:extLst>
      <p:ext uri="{BB962C8B-B14F-4D97-AF65-F5344CB8AC3E}">
        <p14:creationId xmlns:p14="http://schemas.microsoft.com/office/powerpoint/2010/main" val="727884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Başlık 1"/>
          <p:cNvSpPr>
            <a:spLocks noGrp="1"/>
          </p:cNvSpPr>
          <p:nvPr>
            <p:ph type="title"/>
          </p:nvPr>
        </p:nvSpPr>
        <p:spPr>
          <a:xfrm>
            <a:off x="628650" y="340841"/>
            <a:ext cx="7886700" cy="1325563"/>
          </a:xfrm>
        </p:spPr>
        <p:txBody>
          <a:bodyPr/>
          <a:lstStyle/>
          <a:p>
            <a:r>
              <a:rPr lang="tr-TR" altLang="tr-TR" sz="3600" dirty="0" smtClean="0">
                <a:solidFill>
                  <a:srgbClr val="FF0000"/>
                </a:solidFill>
              </a:rPr>
              <a:t>Sayıştay 8.Dairesinin 17.04.2003 tarih ve 5268 sayılı Kararı:</a:t>
            </a:r>
            <a:endParaRPr lang="tr-TR" altLang="tr-TR" sz="3600" dirty="0" smtClean="0"/>
          </a:p>
        </p:txBody>
      </p:sp>
      <p:sp>
        <p:nvSpPr>
          <p:cNvPr id="7" name="İçerik Yer Tutucusu 2"/>
          <p:cNvSpPr txBox="1">
            <a:spLocks/>
          </p:cNvSpPr>
          <p:nvPr/>
        </p:nvSpPr>
        <p:spPr>
          <a:xfrm>
            <a:off x="628650" y="1655204"/>
            <a:ext cx="7327726" cy="42940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tr-TR" altLang="tr-TR" sz="2400" b="1" dirty="0">
                <a:solidFill>
                  <a:srgbClr val="701E46"/>
                </a:solidFill>
                <a:cs typeface="Arial" panose="020B0604020202020204" pitchFamily="34" charset="0"/>
              </a:rPr>
              <a:t>2914 sayılı Yükseköğretim Personel Kanununun 11’inci maddesi uyarınca bitirme ödevi ayrıca bir ders olmayıp, herhangi bir dersin bütünü içinde yer alması dolayısıyla yıl içerisinde diğer faaliyetler kapsamında değerlendirilecek ve bu çalışma için kanunda öngörülen ölçüler içerisinde yalnızca ek ders ücreti ödenecektir. </a:t>
            </a:r>
          </a:p>
          <a:p>
            <a:pPr marL="0" indent="0" algn="just">
              <a:buFontTx/>
              <a:buNone/>
              <a:defRPr/>
            </a:pPr>
            <a:endParaRPr lang="tr-TR" altLang="tr-TR" sz="2400" dirty="0" smtClean="0"/>
          </a:p>
          <a:p>
            <a:pPr algn="just">
              <a:defRPr/>
            </a:pPr>
            <a:r>
              <a:rPr lang="tr-TR" altLang="tr-TR" sz="2400" b="1" dirty="0" smtClean="0">
                <a:solidFill>
                  <a:srgbClr val="FF0000"/>
                </a:solidFill>
              </a:rPr>
              <a:t>Bu açıklamalar doğrultusunda, bitirme ödevi çalışması için sınav ücreti ödenmesinin mümkün olmadığına,</a:t>
            </a:r>
            <a:endParaRPr lang="tr-TR" altLang="tr-TR" dirty="0" smtClean="0"/>
          </a:p>
        </p:txBody>
      </p:sp>
    </p:spTree>
    <p:extLst>
      <p:ext uri="{BB962C8B-B14F-4D97-AF65-F5344CB8AC3E}">
        <p14:creationId xmlns:p14="http://schemas.microsoft.com/office/powerpoint/2010/main" val="3182513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Başlık 1"/>
          <p:cNvSpPr>
            <a:spLocks noGrp="1"/>
          </p:cNvSpPr>
          <p:nvPr>
            <p:ph type="title"/>
          </p:nvPr>
        </p:nvSpPr>
        <p:spPr>
          <a:xfrm>
            <a:off x="1907704" y="365125"/>
            <a:ext cx="6607646" cy="1325563"/>
          </a:xfrm>
        </p:spPr>
        <p:txBody>
          <a:bodyPr/>
          <a:lstStyle/>
          <a:p>
            <a:r>
              <a:rPr lang="tr-TR" altLang="tr-TR" sz="3600" dirty="0" smtClean="0">
                <a:solidFill>
                  <a:srgbClr val="FF0000"/>
                </a:solidFill>
              </a:rPr>
              <a:t>Sayıştay 1.Dairesinin 13.02.2001 tarih ve 7189 sayılı Kararı:</a:t>
            </a:r>
            <a:endParaRPr lang="tr-TR" altLang="tr-TR" sz="3600" dirty="0" smtClean="0"/>
          </a:p>
        </p:txBody>
      </p:sp>
      <p:sp>
        <p:nvSpPr>
          <p:cNvPr id="5" name="İçerik Yer Tutucusu 2"/>
          <p:cNvSpPr txBox="1">
            <a:spLocks/>
          </p:cNvSpPr>
          <p:nvPr/>
        </p:nvSpPr>
        <p:spPr bwMode="auto">
          <a:xfrm>
            <a:off x="628650" y="1825625"/>
            <a:ext cx="7886700" cy="4351338"/>
          </a:xfrm>
          <a:prstGeom prst="rect">
            <a:avLst/>
          </a:prstGeom>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altLang="tr-TR" sz="2400" b="1" dirty="0">
                <a:solidFill>
                  <a:srgbClr val="701E46"/>
                </a:solidFill>
                <a:cs typeface="Arial" panose="020B0604020202020204" pitchFamily="34" charset="0"/>
              </a:rPr>
              <a:t>3843 sayılı Yükseköğretim Kurumlarında İkili Öğretim Yapılması, 2547 sayılı Yükseköğretim Kanununun Bazı Maddelerinin Değiştirilmesi ve Bu Kanuna Bir Ek Madde Eklenmesi Hakkında Kanunun 12’nci maddesinde; “…Ancak öğretim elemanlarına aynı süre için ek ders ücreti ile birlikte fazla çalışma ücreti ödenmez.” hükmü yer almaktadır.</a:t>
            </a:r>
          </a:p>
          <a:p>
            <a:pPr algn="just"/>
            <a:r>
              <a:rPr lang="tr-TR" altLang="tr-TR" sz="2400" b="1" dirty="0">
                <a:solidFill>
                  <a:srgbClr val="701E46"/>
                </a:solidFill>
                <a:cs typeface="Arial" panose="020B0604020202020204" pitchFamily="34" charset="0"/>
              </a:rPr>
              <a:t>Bu hüküm uyarınca, bir öğretim elemanına aynı süreler için, hem ikinci öğretimden ek ders ücreti hem de fazla mesai ücreti verilmesinin mümkün bulunmadığına, </a:t>
            </a:r>
          </a:p>
        </p:txBody>
      </p:sp>
    </p:spTree>
    <p:extLst>
      <p:ext uri="{BB962C8B-B14F-4D97-AF65-F5344CB8AC3E}">
        <p14:creationId xmlns:p14="http://schemas.microsoft.com/office/powerpoint/2010/main" val="569799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 y="72008"/>
            <a:ext cx="9144000" cy="6858000"/>
          </a:xfrm>
          <a:prstGeom prst="rect">
            <a:avLst/>
          </a:prstGeom>
        </p:spPr>
      </p:pic>
      <p:sp>
        <p:nvSpPr>
          <p:cNvPr id="3" name="Başlık 1"/>
          <p:cNvSpPr>
            <a:spLocks noGrp="1"/>
          </p:cNvSpPr>
          <p:nvPr>
            <p:ph type="title"/>
          </p:nvPr>
        </p:nvSpPr>
        <p:spPr>
          <a:xfrm>
            <a:off x="628650" y="365125"/>
            <a:ext cx="7886700" cy="1325563"/>
          </a:xfrm>
        </p:spPr>
        <p:txBody>
          <a:bodyPr/>
          <a:lstStyle/>
          <a:p>
            <a:r>
              <a:rPr lang="tr-TR" altLang="tr-TR" sz="3600" smtClean="0">
                <a:solidFill>
                  <a:srgbClr val="FF0000"/>
                </a:solidFill>
              </a:rPr>
              <a:t>Sayıştay 1.Dairesinin 25.04.2006 tarih ve 8907 sayılı Kararı (1)</a:t>
            </a:r>
            <a:endParaRPr lang="tr-TR" altLang="tr-TR" sz="3600" smtClean="0"/>
          </a:p>
        </p:txBody>
      </p:sp>
      <p:sp>
        <p:nvSpPr>
          <p:cNvPr id="5" name="İçerik Yer Tutucusu 2"/>
          <p:cNvSpPr txBox="1">
            <a:spLocks/>
          </p:cNvSpPr>
          <p:nvPr/>
        </p:nvSpPr>
        <p:spPr bwMode="auto">
          <a:xfrm>
            <a:off x="628650" y="1825625"/>
            <a:ext cx="7886700" cy="4351338"/>
          </a:xfrm>
          <a:prstGeom prst="rect">
            <a:avLst/>
          </a:prstGeom>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altLang="tr-TR" sz="2400" b="1" dirty="0">
                <a:solidFill>
                  <a:srgbClr val="701E46"/>
                </a:solidFill>
                <a:cs typeface="Arial" panose="020B0604020202020204" pitchFamily="34" charset="0"/>
              </a:rPr>
              <a:t>2914 sayılı Yükseköğretim Personel Kanununun 11’inci ve 3843 sayılı Yükseköğretim Kurumlarında İkili Öğretim Yapılması Hakkında Kanunun 10’uncu maddesinde;</a:t>
            </a:r>
            <a:br>
              <a:rPr lang="tr-TR" altLang="tr-TR" sz="2400" b="1" dirty="0">
                <a:solidFill>
                  <a:srgbClr val="701E46"/>
                </a:solidFill>
                <a:cs typeface="Arial" panose="020B0604020202020204" pitchFamily="34" charset="0"/>
              </a:rPr>
            </a:br>
            <a:r>
              <a:rPr lang="tr-TR" altLang="tr-TR" sz="2400" b="1" dirty="0">
                <a:solidFill>
                  <a:srgbClr val="701E46"/>
                </a:solidFill>
                <a:cs typeface="Arial" panose="020B0604020202020204" pitchFamily="34" charset="0"/>
              </a:rPr>
              <a:t/>
            </a:r>
            <a:br>
              <a:rPr lang="tr-TR" altLang="tr-TR" sz="2400" b="1" dirty="0">
                <a:solidFill>
                  <a:srgbClr val="701E46"/>
                </a:solidFill>
                <a:cs typeface="Arial" panose="020B0604020202020204" pitchFamily="34" charset="0"/>
              </a:rPr>
            </a:br>
            <a:r>
              <a:rPr lang="tr-TR" altLang="tr-TR" sz="2400" b="1" dirty="0">
                <a:solidFill>
                  <a:srgbClr val="701E46"/>
                </a:solidFill>
                <a:cs typeface="Arial" panose="020B0604020202020204" pitchFamily="34" charset="0"/>
              </a:rPr>
              <a:t>II. Öğretimde ders veren öğretim görevlilerinin verdikleri her ders için alacakları ücretler birer kat fazlası ile ve saat 17:00’den sonra verilmiş ise ayrıca % 60 fazlası ile ödeneceği belirtilmiştir. </a:t>
            </a:r>
          </a:p>
          <a:p>
            <a:pPr algn="just"/>
            <a:r>
              <a:rPr lang="tr-TR" altLang="tr-TR" sz="2400" b="1" dirty="0">
                <a:solidFill>
                  <a:srgbClr val="701E46"/>
                </a:solidFill>
                <a:cs typeface="Arial" panose="020B0604020202020204" pitchFamily="34" charset="0"/>
              </a:rPr>
              <a:t>94/5593 Sayılı Bakanlar Kurulu Kararında ise II. öğretim için, ek ders ücretinden farklı olarak sınav ücretinin de birer kat fazlası ile ödeneceği belirtilmiştir. </a:t>
            </a:r>
          </a:p>
        </p:txBody>
      </p:sp>
    </p:spTree>
    <p:extLst>
      <p:ext uri="{BB962C8B-B14F-4D97-AF65-F5344CB8AC3E}">
        <p14:creationId xmlns:p14="http://schemas.microsoft.com/office/powerpoint/2010/main" val="720280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Başlık 1"/>
          <p:cNvSpPr>
            <a:spLocks noGrp="1"/>
          </p:cNvSpPr>
          <p:nvPr>
            <p:ph type="title"/>
          </p:nvPr>
        </p:nvSpPr>
        <p:spPr>
          <a:xfrm>
            <a:off x="628650" y="365125"/>
            <a:ext cx="7886700" cy="1325563"/>
          </a:xfrm>
        </p:spPr>
        <p:txBody>
          <a:bodyPr/>
          <a:lstStyle/>
          <a:p>
            <a:r>
              <a:rPr lang="tr-TR" altLang="tr-TR" sz="3600" smtClean="0">
                <a:solidFill>
                  <a:srgbClr val="FF0000"/>
                </a:solidFill>
              </a:rPr>
              <a:t>Sayıştay 1.Dairesinin 25.04.2006 tarih ve 8907 sayılı Kararı (2)</a:t>
            </a:r>
            <a:endParaRPr lang="tr-TR" altLang="tr-TR" sz="3600" smtClean="0"/>
          </a:p>
        </p:txBody>
      </p:sp>
      <p:sp>
        <p:nvSpPr>
          <p:cNvPr id="7" name="İçerik Yer Tutucusu 2"/>
          <p:cNvSpPr txBox="1">
            <a:spLocks/>
          </p:cNvSpPr>
          <p:nvPr/>
        </p:nvSpPr>
        <p:spPr>
          <a:xfrm>
            <a:off x="628650" y="1825624"/>
            <a:ext cx="7615758" cy="47717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tr-TR" altLang="tr-TR" sz="2400" b="1" dirty="0">
                <a:solidFill>
                  <a:srgbClr val="701E46"/>
                </a:solidFill>
                <a:cs typeface="Arial" panose="020B0604020202020204" pitchFamily="34" charset="0"/>
              </a:rPr>
              <a:t>Fakat 2914 sayılı Yükseköğretim Personel Kanununun 11’inci maddesinde normal çalışma günlerinde çalışma saatinin bitiminden ve saat 17:00’den sonra başlayan gece öğretimi ile hafta tatili, yarı yıl veya yaz tatillerinde yapılan öğretimde ek ders ücretleri %60 zamlı ödenir denmiş ve bu kısımda sınav ücretine değinilmemiştir. </a:t>
            </a:r>
          </a:p>
          <a:p>
            <a:pPr algn="just">
              <a:defRPr/>
            </a:pPr>
            <a:r>
              <a:rPr lang="tr-TR" altLang="tr-TR" sz="2400" b="1" dirty="0">
                <a:solidFill>
                  <a:srgbClr val="701E46"/>
                </a:solidFill>
                <a:cs typeface="Arial" panose="020B0604020202020204" pitchFamily="34" charset="0"/>
              </a:rPr>
              <a:t>Bu nedenle II. öğretimde yapılan sınavlar için I. öğretimin iki katı kadar ücret ödenmesi gerekmekte olup, ayrıca %60 ilave artış yapılmasının mümkün olmadığına, </a:t>
            </a:r>
          </a:p>
        </p:txBody>
      </p:sp>
    </p:spTree>
    <p:extLst>
      <p:ext uri="{BB962C8B-B14F-4D97-AF65-F5344CB8AC3E}">
        <p14:creationId xmlns:p14="http://schemas.microsoft.com/office/powerpoint/2010/main" val="2811704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0" y="0"/>
            <a:ext cx="9144000" cy="6858000"/>
          </a:xfrm>
          <a:prstGeom prst="rect">
            <a:avLst/>
          </a:prstGeom>
        </p:spPr>
      </p:pic>
      <p:pic>
        <p:nvPicPr>
          <p:cNvPr id="3" name="Resim 2"/>
          <p:cNvPicPr>
            <a:picLocks noChangeAspect="1"/>
          </p:cNvPicPr>
          <p:nvPr/>
        </p:nvPicPr>
        <p:blipFill>
          <a:blip r:embed="rId3"/>
          <a:stretch>
            <a:fillRect/>
          </a:stretch>
        </p:blipFill>
        <p:spPr>
          <a:xfrm>
            <a:off x="2362200" y="0"/>
            <a:ext cx="6781800" cy="6264696"/>
          </a:xfrm>
          <a:prstGeom prst="rect">
            <a:avLst/>
          </a:prstGeom>
        </p:spPr>
      </p:pic>
      <p:sp>
        <p:nvSpPr>
          <p:cNvPr id="5" name="Metin kutusu 4"/>
          <p:cNvSpPr txBox="1"/>
          <p:nvPr/>
        </p:nvSpPr>
        <p:spPr>
          <a:xfrm>
            <a:off x="107504" y="548680"/>
            <a:ext cx="2088232" cy="3416320"/>
          </a:xfrm>
          <a:prstGeom prst="rect">
            <a:avLst/>
          </a:prstGeom>
          <a:noFill/>
        </p:spPr>
        <p:txBody>
          <a:bodyPr wrap="square" rtlCol="0">
            <a:spAutoFit/>
          </a:bodyPr>
          <a:lstStyle/>
          <a:p>
            <a:r>
              <a:rPr lang="tr-TR" sz="3600" dirty="0" smtClean="0">
                <a:solidFill>
                  <a:srgbClr val="6C1E46"/>
                </a:solidFill>
              </a:rPr>
              <a:t>EK</a:t>
            </a:r>
          </a:p>
          <a:p>
            <a:r>
              <a:rPr lang="tr-TR" sz="3600" dirty="0" smtClean="0">
                <a:solidFill>
                  <a:srgbClr val="6C1E46"/>
                </a:solidFill>
              </a:rPr>
              <a:t>DERS</a:t>
            </a:r>
          </a:p>
          <a:p>
            <a:r>
              <a:rPr lang="tr-TR" sz="3600" dirty="0" smtClean="0">
                <a:solidFill>
                  <a:srgbClr val="6C1E46"/>
                </a:solidFill>
              </a:rPr>
              <a:t>ÖDEME </a:t>
            </a:r>
          </a:p>
          <a:p>
            <a:r>
              <a:rPr lang="tr-TR" sz="3600" dirty="0" smtClean="0">
                <a:solidFill>
                  <a:srgbClr val="6C1E46"/>
                </a:solidFill>
              </a:rPr>
              <a:t>EVRAK KONTROL LİSTESİ</a:t>
            </a:r>
            <a:endParaRPr lang="tr-TR" sz="3600" dirty="0">
              <a:solidFill>
                <a:srgbClr val="6C1E46"/>
              </a:solidFill>
            </a:endParaRPr>
          </a:p>
        </p:txBody>
      </p:sp>
    </p:spTree>
    <p:extLst>
      <p:ext uri="{BB962C8B-B14F-4D97-AF65-F5344CB8AC3E}">
        <p14:creationId xmlns:p14="http://schemas.microsoft.com/office/powerpoint/2010/main" val="1742014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0"/>
            <a:ext cx="9152709" cy="685800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620688"/>
            <a:ext cx="5482644" cy="2430530"/>
          </a:xfrm>
          <a:prstGeom prst="rect">
            <a:avLst/>
          </a:prstGeom>
        </p:spPr>
      </p:pic>
      <p:sp>
        <p:nvSpPr>
          <p:cNvPr id="8" name="Dikdörtgen 7"/>
          <p:cNvSpPr/>
          <p:nvPr/>
        </p:nvSpPr>
        <p:spPr>
          <a:xfrm>
            <a:off x="3131840" y="4799861"/>
            <a:ext cx="4592860" cy="461665"/>
          </a:xfrm>
          <a:prstGeom prst="rect">
            <a:avLst/>
          </a:prstGeom>
        </p:spPr>
        <p:txBody>
          <a:bodyPr wrap="none">
            <a:spAutoFit/>
          </a:bodyPr>
          <a:lstStyle/>
          <a:p>
            <a:r>
              <a:rPr lang="tr-TR" sz="2400" b="1" dirty="0" smtClean="0">
                <a:solidFill>
                  <a:srgbClr val="F9D1A9"/>
                </a:solidFill>
                <a:cs typeface="Arial" pitchFamily="34" charset="0"/>
              </a:rPr>
              <a:t>Strateji Geliştirme Daire Başkanlığı</a:t>
            </a:r>
            <a:endParaRPr lang="tr-TR" sz="2400" b="1" dirty="0">
              <a:solidFill>
                <a:srgbClr val="F9D1A9"/>
              </a:solidFill>
            </a:endParaRPr>
          </a:p>
        </p:txBody>
      </p:sp>
    </p:spTree>
    <p:extLst>
      <p:ext uri="{BB962C8B-B14F-4D97-AF65-F5344CB8AC3E}">
        <p14:creationId xmlns:p14="http://schemas.microsoft.com/office/powerpoint/2010/main" val="146949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Başlık 1"/>
          <p:cNvSpPr>
            <a:spLocks noGrp="1"/>
          </p:cNvSpPr>
          <p:nvPr>
            <p:ph type="title"/>
          </p:nvPr>
        </p:nvSpPr>
        <p:spPr>
          <a:xfrm>
            <a:off x="628650" y="116632"/>
            <a:ext cx="7886700" cy="1325563"/>
          </a:xfrm>
        </p:spPr>
        <p:txBody>
          <a:bodyPr>
            <a:normAutofit/>
          </a:bodyPr>
          <a:lstStyle/>
          <a:p>
            <a:r>
              <a:rPr lang="tr-TR" altLang="tr-TR" sz="3600" b="1" dirty="0" smtClean="0">
                <a:solidFill>
                  <a:schemeClr val="tx2">
                    <a:lumMod val="60000"/>
                    <a:lumOff val="40000"/>
                  </a:schemeClr>
                </a:solidFill>
                <a:latin typeface="+mn-lt"/>
              </a:rPr>
              <a:t>2914 sayılı Yükseköğretim Personel Kanununun 11 inci Maddesi;</a:t>
            </a:r>
            <a:endParaRPr lang="tr-TR" altLang="tr-TR" sz="3600" dirty="0" smtClean="0">
              <a:solidFill>
                <a:schemeClr val="tx2">
                  <a:lumMod val="60000"/>
                  <a:lumOff val="40000"/>
                </a:schemeClr>
              </a:solidFill>
              <a:latin typeface="+mn-lt"/>
            </a:endParaRPr>
          </a:p>
        </p:txBody>
      </p:sp>
      <p:sp>
        <p:nvSpPr>
          <p:cNvPr id="8" name="İçerik Yer Tutucusu 2"/>
          <p:cNvSpPr txBox="1">
            <a:spLocks/>
          </p:cNvSpPr>
          <p:nvPr/>
        </p:nvSpPr>
        <p:spPr bwMode="auto">
          <a:xfrm>
            <a:off x="467544" y="1442195"/>
            <a:ext cx="7886700" cy="4291061"/>
          </a:xfrm>
          <a:prstGeom prst="rect">
            <a:avLst/>
          </a:prstGeom>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altLang="tr-TR" sz="2400" b="1" dirty="0">
                <a:solidFill>
                  <a:srgbClr val="701E46"/>
                </a:solidFill>
                <a:cs typeface="Arial" pitchFamily="34" charset="0"/>
              </a:rPr>
              <a:t>2547 sayılı Yükseköğretim Kanununun 36 </a:t>
            </a:r>
            <a:r>
              <a:rPr lang="tr-TR" altLang="tr-TR" sz="2400" b="1" dirty="0" err="1">
                <a:solidFill>
                  <a:srgbClr val="701E46"/>
                </a:solidFill>
                <a:cs typeface="Arial" pitchFamily="34" charset="0"/>
              </a:rPr>
              <a:t>ncı</a:t>
            </a:r>
            <a:r>
              <a:rPr lang="tr-TR" altLang="tr-TR" sz="2400" b="1" dirty="0">
                <a:solidFill>
                  <a:srgbClr val="701E46"/>
                </a:solidFill>
                <a:cs typeface="Arial" pitchFamily="34" charset="0"/>
              </a:rPr>
              <a:t> maddesine göre haftalık okutulması mecburi ders yükü saati dışında, kısmi statüde bulunanlar dahil öğretim elemanlarına görev unvanlarına göre Maliye Bakanlığının görüşü üzerine Yükseköğretim Kurulu tarafından belirlenen mecburi ve isteğe bağlı dersler ve diğer faaliyetler  için bu ders ve faaliyetlerin haftalık ders programında yer alması ve fiilen yapılması şartıyla</a:t>
            </a:r>
            <a:r>
              <a:rPr lang="tr-TR" altLang="tr-TR" sz="2400" dirty="0" smtClean="0"/>
              <a:t> </a:t>
            </a:r>
            <a:r>
              <a:rPr lang="tr-TR" altLang="tr-TR" sz="2400" b="1" dirty="0" smtClean="0">
                <a:solidFill>
                  <a:srgbClr val="FF0000"/>
                </a:solidFill>
              </a:rPr>
              <a:t>en çok yirmi saate kadar, ikinci öğretimde ise en çok on saate kadar ek ders  ücreti ödenir</a:t>
            </a:r>
            <a:r>
              <a:rPr lang="tr-TR" altLang="tr-TR" sz="2400" dirty="0" smtClean="0"/>
              <a:t>. </a:t>
            </a:r>
            <a:r>
              <a:rPr lang="tr-TR" altLang="tr-TR" sz="2400" b="1" u="sng" dirty="0">
                <a:solidFill>
                  <a:srgbClr val="701E46"/>
                </a:solidFill>
                <a:cs typeface="Arial" pitchFamily="34" charset="0"/>
              </a:rPr>
              <a:t>Ders yüklerinin tamamlanmasında öncelikle normal örgün öğretimde verilen ders ve  faaliyetler dikkate alınır.</a:t>
            </a:r>
          </a:p>
        </p:txBody>
      </p:sp>
    </p:spTree>
    <p:extLst>
      <p:ext uri="{BB962C8B-B14F-4D97-AF65-F5344CB8AC3E}">
        <p14:creationId xmlns:p14="http://schemas.microsoft.com/office/powerpoint/2010/main" val="1956109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Başlık 1"/>
          <p:cNvSpPr>
            <a:spLocks noGrp="1"/>
          </p:cNvSpPr>
          <p:nvPr>
            <p:ph type="title"/>
          </p:nvPr>
        </p:nvSpPr>
        <p:spPr>
          <a:xfrm>
            <a:off x="628650" y="116632"/>
            <a:ext cx="7886700" cy="1325563"/>
          </a:xfrm>
        </p:spPr>
        <p:txBody>
          <a:bodyPr>
            <a:normAutofit/>
          </a:bodyPr>
          <a:lstStyle/>
          <a:p>
            <a:r>
              <a:rPr lang="tr-TR" altLang="tr-TR" sz="3600" b="1" dirty="0" smtClean="0">
                <a:solidFill>
                  <a:schemeClr val="tx2">
                    <a:lumMod val="60000"/>
                    <a:lumOff val="40000"/>
                  </a:schemeClr>
                </a:solidFill>
                <a:latin typeface="+mn-lt"/>
              </a:rPr>
              <a:t>2914 sayılı Yükseköğretim Personel Kanununun 11 inci Maddesi;</a:t>
            </a:r>
            <a:endParaRPr lang="tr-TR" altLang="tr-TR" sz="3600" dirty="0" smtClean="0">
              <a:solidFill>
                <a:schemeClr val="tx2">
                  <a:lumMod val="60000"/>
                  <a:lumOff val="40000"/>
                </a:schemeClr>
              </a:solidFill>
              <a:latin typeface="+mn-lt"/>
            </a:endParaRPr>
          </a:p>
        </p:txBody>
      </p:sp>
      <p:sp>
        <p:nvSpPr>
          <p:cNvPr id="2" name="Dikdörtgen 1"/>
          <p:cNvSpPr/>
          <p:nvPr/>
        </p:nvSpPr>
        <p:spPr>
          <a:xfrm>
            <a:off x="791580" y="1628800"/>
            <a:ext cx="7560840" cy="3570208"/>
          </a:xfrm>
          <a:prstGeom prst="rect">
            <a:avLst/>
          </a:prstGeom>
        </p:spPr>
        <p:txBody>
          <a:bodyPr wrap="square">
            <a:spAutoFit/>
          </a:bodyPr>
          <a:lstStyle/>
          <a:p>
            <a:pPr algn="just"/>
            <a:r>
              <a:rPr lang="tr-TR" sz="2000" b="1" dirty="0">
                <a:solidFill>
                  <a:srgbClr val="701E46"/>
                </a:solidFill>
                <a:cs typeface="Arial" pitchFamily="34" charset="0"/>
              </a:rPr>
              <a:t>Öğretim elemanlarının teorik derslerle yaptırdıkları uygulama, yönettikleri tez, seminer ve doktora çalışmalarının ve ara sınavların ne ölçüde ders yükünden sayılacağı Yükseköğretim Kurulunca belirlenir. Ara sınavlar için Yükseköğretim Kurulunca öğrenci sayısı </a:t>
            </a:r>
            <a:r>
              <a:rPr lang="tr-TR" sz="2000" b="1" dirty="0" err="1">
                <a:solidFill>
                  <a:srgbClr val="701E46"/>
                </a:solidFill>
                <a:cs typeface="Arial" pitchFamily="34" charset="0"/>
              </a:rPr>
              <a:t>gözönünde</a:t>
            </a:r>
            <a:r>
              <a:rPr lang="tr-TR" sz="2000" b="1" dirty="0">
                <a:solidFill>
                  <a:srgbClr val="701E46"/>
                </a:solidFill>
                <a:cs typeface="Arial" pitchFamily="34" charset="0"/>
              </a:rPr>
              <a:t> bulundurulmak suretiyle tespit edilecek ders yükü</a:t>
            </a:r>
            <a:r>
              <a:rPr lang="tr-TR" sz="2200" dirty="0"/>
              <a:t> </a:t>
            </a:r>
            <a:r>
              <a:rPr lang="tr-TR" sz="2200" dirty="0">
                <a:solidFill>
                  <a:srgbClr val="FF0000"/>
                </a:solidFill>
              </a:rPr>
              <a:t>beş saati</a:t>
            </a:r>
            <a:r>
              <a:rPr lang="tr-TR" sz="2200" dirty="0"/>
              <a:t>, </a:t>
            </a:r>
            <a:r>
              <a:rPr lang="tr-TR" sz="2000" b="1" dirty="0">
                <a:solidFill>
                  <a:srgbClr val="701E46"/>
                </a:solidFill>
                <a:cs typeface="Arial" pitchFamily="34" charset="0"/>
              </a:rPr>
              <a:t>diğer faaliyetler için belirlenecek ders yükü ise bir saati geçemez. Teorik dersler dışındaki faaliyetlerin ders yükünün tamamlanmasından sonraki kısmı ek ders ücretinin hesabında dikkate alınır. Ancak mecburi ders yükünün tamamlanmasında ve ek ders ücretinin hesabında, teorik dersler dışındaki faaliyetlerin haftalık en fazla</a:t>
            </a:r>
            <a:r>
              <a:rPr lang="tr-TR" sz="2200" dirty="0"/>
              <a:t> </a:t>
            </a:r>
            <a:r>
              <a:rPr lang="tr-TR" sz="2200" dirty="0">
                <a:solidFill>
                  <a:srgbClr val="FF0000"/>
                </a:solidFill>
              </a:rPr>
              <a:t>on saatlik </a:t>
            </a:r>
            <a:r>
              <a:rPr lang="tr-TR" sz="2000" b="1" dirty="0">
                <a:solidFill>
                  <a:srgbClr val="701E46"/>
                </a:solidFill>
                <a:cs typeface="Arial" pitchFamily="34" charset="0"/>
              </a:rPr>
              <a:t>kısmı dikkate alınır, kal an kısmı ise maaş karşılığı sayılır.</a:t>
            </a:r>
          </a:p>
        </p:txBody>
      </p:sp>
    </p:spTree>
    <p:extLst>
      <p:ext uri="{BB962C8B-B14F-4D97-AF65-F5344CB8AC3E}">
        <p14:creationId xmlns:p14="http://schemas.microsoft.com/office/powerpoint/2010/main" val="142922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08"/>
            <a:ext cx="9144000" cy="6858000"/>
          </a:xfrm>
          <a:prstGeom prst="rect">
            <a:avLst/>
          </a:prstGeom>
        </p:spPr>
      </p:pic>
      <p:sp>
        <p:nvSpPr>
          <p:cNvPr id="7" name="Başlık 1"/>
          <p:cNvSpPr>
            <a:spLocks noGrp="1"/>
          </p:cNvSpPr>
          <p:nvPr>
            <p:ph type="title"/>
          </p:nvPr>
        </p:nvSpPr>
        <p:spPr>
          <a:xfrm>
            <a:off x="628650" y="339414"/>
            <a:ext cx="7886700" cy="1325563"/>
          </a:xfrm>
        </p:spPr>
        <p:txBody>
          <a:bodyPr>
            <a:normAutofit/>
          </a:bodyPr>
          <a:lstStyle/>
          <a:p>
            <a:r>
              <a:rPr lang="tr-TR" altLang="tr-TR" sz="3600" b="1" dirty="0" smtClean="0">
                <a:solidFill>
                  <a:schemeClr val="tx2">
                    <a:lumMod val="60000"/>
                    <a:lumOff val="40000"/>
                  </a:schemeClr>
                </a:solidFill>
                <a:latin typeface="+mn-lt"/>
              </a:rPr>
              <a:t>2914 sayılı Yükseköğretim Personel Kanununun 11 inci Maddesi;</a:t>
            </a:r>
            <a:endParaRPr lang="tr-TR" altLang="tr-TR" sz="3600" dirty="0" smtClean="0">
              <a:solidFill>
                <a:schemeClr val="tx2">
                  <a:lumMod val="60000"/>
                  <a:lumOff val="40000"/>
                </a:schemeClr>
              </a:solidFill>
              <a:latin typeface="+mn-lt"/>
            </a:endParaRPr>
          </a:p>
        </p:txBody>
      </p:sp>
      <p:sp>
        <p:nvSpPr>
          <p:cNvPr id="2" name="Dikdörtgen 1"/>
          <p:cNvSpPr/>
          <p:nvPr/>
        </p:nvSpPr>
        <p:spPr>
          <a:xfrm>
            <a:off x="827584" y="1799564"/>
            <a:ext cx="7776864" cy="3108543"/>
          </a:xfrm>
          <a:prstGeom prst="rect">
            <a:avLst/>
          </a:prstGeom>
        </p:spPr>
        <p:txBody>
          <a:bodyPr wrap="square">
            <a:spAutoFit/>
          </a:bodyPr>
          <a:lstStyle/>
          <a:p>
            <a:pPr algn="just"/>
            <a:r>
              <a:rPr lang="tr-TR" sz="2400" b="1" dirty="0">
                <a:solidFill>
                  <a:srgbClr val="701E46"/>
                </a:solidFill>
                <a:cs typeface="Arial" pitchFamily="34" charset="0"/>
              </a:rPr>
              <a:t>Dersi veren öğretim elemanına her ders için ayrı ayrı olmak üzere yarı yıl ve yıl sonu dönemlerinde </a:t>
            </a:r>
            <a:r>
              <a:rPr lang="tr-TR" sz="2400" b="1" dirty="0">
                <a:solidFill>
                  <a:srgbClr val="FF0000"/>
                </a:solidFill>
              </a:rPr>
              <a:t>her 50 öğrenci için 300 gösterge rakamının Devlet Memurları Kanununa göre aylıklar için belirlenen katsayı ile çarpımı sonucu bulunacak tutarda sınav ücreti ödenir.</a:t>
            </a:r>
            <a:r>
              <a:rPr lang="tr-TR" sz="2800" b="1" dirty="0">
                <a:solidFill>
                  <a:srgbClr val="FF0000"/>
                </a:solidFill>
              </a:rPr>
              <a:t> </a:t>
            </a:r>
            <a:r>
              <a:rPr lang="tr-TR" sz="2400" b="1" dirty="0">
                <a:solidFill>
                  <a:srgbClr val="701E46"/>
                </a:solidFill>
                <a:cs typeface="Arial" pitchFamily="34" charset="0"/>
              </a:rPr>
              <a:t>Öğrenci sayısının hesabında küsurlar tama iblağ edilir ve 500 öğrenciden fazlası dikkate alınmaz. Ara sınavlar ve bütünleme sınavları için sınav ücreti ödenmez.</a:t>
            </a:r>
          </a:p>
        </p:txBody>
      </p:sp>
    </p:spTree>
    <p:extLst>
      <p:ext uri="{BB962C8B-B14F-4D97-AF65-F5344CB8AC3E}">
        <p14:creationId xmlns:p14="http://schemas.microsoft.com/office/powerpoint/2010/main" val="1940843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08"/>
            <a:ext cx="9144000" cy="6858000"/>
          </a:xfrm>
          <a:prstGeom prst="rect">
            <a:avLst/>
          </a:prstGeom>
        </p:spPr>
      </p:pic>
      <p:sp>
        <p:nvSpPr>
          <p:cNvPr id="7" name="Başlık 1"/>
          <p:cNvSpPr>
            <a:spLocks noGrp="1"/>
          </p:cNvSpPr>
          <p:nvPr>
            <p:ph type="title"/>
          </p:nvPr>
        </p:nvSpPr>
        <p:spPr>
          <a:xfrm>
            <a:off x="628650" y="339415"/>
            <a:ext cx="7886700" cy="713322"/>
          </a:xfrm>
        </p:spPr>
        <p:txBody>
          <a:bodyPr>
            <a:normAutofit fontScale="90000"/>
          </a:bodyPr>
          <a:lstStyle/>
          <a:p>
            <a:r>
              <a:rPr lang="tr-TR" altLang="tr-TR" sz="3600" b="1" dirty="0" smtClean="0">
                <a:solidFill>
                  <a:schemeClr val="tx2">
                    <a:lumMod val="60000"/>
                    <a:lumOff val="40000"/>
                  </a:schemeClr>
                </a:solidFill>
                <a:latin typeface="+mn-lt"/>
              </a:rPr>
              <a:t>2914 sayılı Yükseköğretim Personel Kanununun 11 inci Maddesi;</a:t>
            </a:r>
            <a:endParaRPr lang="tr-TR" altLang="tr-TR" sz="3600" dirty="0" smtClean="0">
              <a:solidFill>
                <a:schemeClr val="tx2">
                  <a:lumMod val="60000"/>
                  <a:lumOff val="40000"/>
                </a:schemeClr>
              </a:solidFill>
              <a:latin typeface="+mn-lt"/>
            </a:endParaRPr>
          </a:p>
        </p:txBody>
      </p:sp>
      <p:sp>
        <p:nvSpPr>
          <p:cNvPr id="2" name="Dikdörtgen 1"/>
          <p:cNvSpPr/>
          <p:nvPr/>
        </p:nvSpPr>
        <p:spPr>
          <a:xfrm>
            <a:off x="899592" y="1400860"/>
            <a:ext cx="6480720" cy="4401205"/>
          </a:xfrm>
          <a:prstGeom prst="rect">
            <a:avLst/>
          </a:prstGeom>
        </p:spPr>
        <p:txBody>
          <a:bodyPr wrap="square">
            <a:spAutoFit/>
          </a:bodyPr>
          <a:lstStyle/>
          <a:p>
            <a:pPr marL="342900" indent="-342900" algn="just">
              <a:buFont typeface="Arial" panose="020B0604020202020204" pitchFamily="34" charset="0"/>
              <a:buChar char="•"/>
            </a:pPr>
            <a:r>
              <a:rPr lang="tr-TR" altLang="tr-TR" sz="2000" b="1" dirty="0">
                <a:solidFill>
                  <a:srgbClr val="701E46"/>
                </a:solidFill>
                <a:cs typeface="Arial" pitchFamily="34" charset="0"/>
              </a:rPr>
              <a:t>Ek ders ücreti, aşağıdaki göstergelerin 657 sayılı Devlet Memurları Kanununa göre aylıklar için belirlenen katsayı ile çarpımından oluşur. Bu bağlamda; 4359 sayılı Kanunun 14 üncü maddesi ile değiştirilmiş olan unvanlara ilişkin gösterge tutarları;</a:t>
            </a:r>
          </a:p>
          <a:p>
            <a:r>
              <a:rPr lang="tr-TR" altLang="tr-TR" sz="2000" dirty="0">
                <a:solidFill>
                  <a:srgbClr val="FF0000"/>
                </a:solidFill>
              </a:rPr>
              <a:t> </a:t>
            </a:r>
            <a:r>
              <a:rPr lang="tr-TR" altLang="tr-TR" sz="2000" b="1" dirty="0" smtClean="0">
                <a:solidFill>
                  <a:srgbClr val="FF0000"/>
                </a:solidFill>
              </a:rPr>
              <a:t>­-</a:t>
            </a:r>
            <a:r>
              <a:rPr lang="tr-TR" altLang="tr-TR" sz="2000" dirty="0" smtClean="0">
                <a:solidFill>
                  <a:srgbClr val="FF0000"/>
                </a:solidFill>
              </a:rPr>
              <a:t> </a:t>
            </a:r>
            <a:r>
              <a:rPr lang="tr-TR" altLang="tr-TR" sz="2000" b="1" dirty="0" smtClean="0">
                <a:solidFill>
                  <a:srgbClr val="FF0000"/>
                </a:solidFill>
              </a:rPr>
              <a:t>Profesör </a:t>
            </a:r>
            <a:r>
              <a:rPr lang="tr-TR" altLang="tr-TR" sz="2000" b="1" dirty="0">
                <a:solidFill>
                  <a:srgbClr val="FF0000"/>
                </a:solidFill>
              </a:rPr>
              <a:t>300</a:t>
            </a:r>
            <a:br>
              <a:rPr lang="tr-TR" altLang="tr-TR" sz="2000" b="1" dirty="0">
                <a:solidFill>
                  <a:srgbClr val="FF0000"/>
                </a:solidFill>
              </a:rPr>
            </a:br>
            <a:r>
              <a:rPr lang="tr-TR" altLang="tr-TR" sz="2000" b="1" dirty="0">
                <a:solidFill>
                  <a:srgbClr val="FF0000"/>
                </a:solidFill>
              </a:rPr>
              <a:t> - Doçent 250</a:t>
            </a:r>
            <a:br>
              <a:rPr lang="tr-TR" altLang="tr-TR" sz="2000" b="1" dirty="0">
                <a:solidFill>
                  <a:srgbClr val="FF0000"/>
                </a:solidFill>
              </a:rPr>
            </a:br>
            <a:r>
              <a:rPr lang="tr-TR" altLang="tr-TR" sz="2000" b="1" dirty="0">
                <a:solidFill>
                  <a:srgbClr val="FF0000"/>
                </a:solidFill>
              </a:rPr>
              <a:t> </a:t>
            </a:r>
            <a:r>
              <a:rPr lang="tr-TR" altLang="tr-TR" sz="2000" b="1" dirty="0" smtClean="0">
                <a:solidFill>
                  <a:srgbClr val="FF0000"/>
                </a:solidFill>
              </a:rPr>
              <a:t>- </a:t>
            </a:r>
            <a:r>
              <a:rPr lang="tr-TR" sz="2000" b="1" dirty="0" smtClean="0">
                <a:solidFill>
                  <a:srgbClr val="FF0000"/>
                </a:solidFill>
              </a:rPr>
              <a:t>Doktor </a:t>
            </a:r>
            <a:r>
              <a:rPr lang="tr-TR" sz="2000" b="1" dirty="0">
                <a:solidFill>
                  <a:srgbClr val="FF0000"/>
                </a:solidFill>
              </a:rPr>
              <a:t>Öğretim </a:t>
            </a:r>
            <a:r>
              <a:rPr lang="tr-TR" sz="2000" b="1" dirty="0" smtClean="0">
                <a:solidFill>
                  <a:srgbClr val="FF0000"/>
                </a:solidFill>
              </a:rPr>
              <a:t>Üyesi </a:t>
            </a:r>
            <a:r>
              <a:rPr lang="tr-TR" sz="2000" b="1" dirty="0">
                <a:solidFill>
                  <a:srgbClr val="FF0000"/>
                </a:solidFill>
              </a:rPr>
              <a:t>200 </a:t>
            </a:r>
            <a:endParaRPr lang="tr-TR" sz="2000" b="1" dirty="0" smtClean="0">
              <a:solidFill>
                <a:srgbClr val="FF0000"/>
              </a:solidFill>
            </a:endParaRPr>
          </a:p>
          <a:p>
            <a:r>
              <a:rPr lang="tr-TR" sz="2000" b="1" dirty="0">
                <a:solidFill>
                  <a:srgbClr val="FF0000"/>
                </a:solidFill>
              </a:rPr>
              <a:t> </a:t>
            </a:r>
            <a:r>
              <a:rPr lang="tr-TR" sz="2000" b="1" dirty="0" smtClean="0">
                <a:solidFill>
                  <a:srgbClr val="FF0000"/>
                </a:solidFill>
              </a:rPr>
              <a:t>- Öğretim </a:t>
            </a:r>
            <a:r>
              <a:rPr lang="tr-TR" sz="2000" b="1" dirty="0">
                <a:solidFill>
                  <a:srgbClr val="FF0000"/>
                </a:solidFill>
              </a:rPr>
              <a:t>Görevlisi </a:t>
            </a:r>
            <a:r>
              <a:rPr lang="tr-TR" sz="2000" b="1" dirty="0" smtClean="0">
                <a:solidFill>
                  <a:srgbClr val="FF0000"/>
                </a:solidFill>
              </a:rPr>
              <a:t>160 </a:t>
            </a:r>
            <a:r>
              <a:rPr lang="tr-TR" altLang="tr-TR" sz="2000" b="1" dirty="0" smtClean="0">
                <a:solidFill>
                  <a:srgbClr val="FF0000"/>
                </a:solidFill>
              </a:rPr>
              <a:t>olarak </a:t>
            </a:r>
            <a:r>
              <a:rPr lang="tr-TR" altLang="tr-TR" sz="2000" b="1" dirty="0">
                <a:solidFill>
                  <a:srgbClr val="FF0000"/>
                </a:solidFill>
              </a:rPr>
              <a:t>belirlenmiştir</a:t>
            </a:r>
            <a:r>
              <a:rPr lang="tr-TR" altLang="tr-TR" sz="2000" dirty="0"/>
              <a:t>.</a:t>
            </a:r>
          </a:p>
          <a:p>
            <a:pPr marL="342900" indent="-342900" algn="just">
              <a:buFont typeface="Arial" panose="020B0604020202020204" pitchFamily="34" charset="0"/>
              <a:buChar char="•"/>
            </a:pPr>
            <a:r>
              <a:rPr lang="tr-TR" altLang="tr-TR" sz="2000" b="1" dirty="0">
                <a:solidFill>
                  <a:srgbClr val="701E46"/>
                </a:solidFill>
                <a:cs typeface="Arial" pitchFamily="34" charset="0"/>
              </a:rPr>
              <a:t>Yükseköğretim Kurumlarının kadrolarında olmayıp bu unvanları taşıyanlardan ders saati başına görevlendirilenlerin sosyal güvenlik kuruluşlarından almakta oldukları aylıklar bu şekilde görevlendirilmeleri nedeniyle kesilmez.</a:t>
            </a:r>
          </a:p>
        </p:txBody>
      </p:sp>
    </p:spTree>
    <p:extLst>
      <p:ext uri="{BB962C8B-B14F-4D97-AF65-F5344CB8AC3E}">
        <p14:creationId xmlns:p14="http://schemas.microsoft.com/office/powerpoint/2010/main" val="611142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08"/>
            <a:ext cx="9144000" cy="6858000"/>
          </a:xfrm>
          <a:prstGeom prst="rect">
            <a:avLst/>
          </a:prstGeom>
        </p:spPr>
      </p:pic>
      <p:sp>
        <p:nvSpPr>
          <p:cNvPr id="7" name="Başlık 1"/>
          <p:cNvSpPr>
            <a:spLocks noGrp="1"/>
          </p:cNvSpPr>
          <p:nvPr>
            <p:ph type="title"/>
          </p:nvPr>
        </p:nvSpPr>
        <p:spPr>
          <a:xfrm>
            <a:off x="628650" y="339414"/>
            <a:ext cx="7886700" cy="1325563"/>
          </a:xfrm>
        </p:spPr>
        <p:txBody>
          <a:bodyPr>
            <a:normAutofit/>
          </a:bodyPr>
          <a:lstStyle/>
          <a:p>
            <a:r>
              <a:rPr lang="tr-TR" altLang="tr-TR" sz="3600" b="1" dirty="0" smtClean="0">
                <a:solidFill>
                  <a:schemeClr val="tx2">
                    <a:lumMod val="60000"/>
                    <a:lumOff val="40000"/>
                  </a:schemeClr>
                </a:solidFill>
                <a:latin typeface="+mn-lt"/>
              </a:rPr>
              <a:t>2914 sayılı Yükseköğretim Personel Kanununun 11 inci Maddesi;</a:t>
            </a:r>
            <a:endParaRPr lang="tr-TR" altLang="tr-TR" sz="3600" dirty="0" smtClean="0">
              <a:solidFill>
                <a:schemeClr val="tx2">
                  <a:lumMod val="60000"/>
                  <a:lumOff val="40000"/>
                </a:schemeClr>
              </a:solidFill>
              <a:latin typeface="+mn-lt"/>
            </a:endParaRPr>
          </a:p>
        </p:txBody>
      </p:sp>
      <p:sp>
        <p:nvSpPr>
          <p:cNvPr id="6" name="İçerik Yer Tutucusu 2"/>
          <p:cNvSpPr txBox="1">
            <a:spLocks/>
          </p:cNvSpPr>
          <p:nvPr/>
        </p:nvSpPr>
        <p:spPr bwMode="auto">
          <a:xfrm>
            <a:off x="643997" y="2023447"/>
            <a:ext cx="7886700" cy="3492215"/>
          </a:xfrm>
          <a:prstGeom prst="rect">
            <a:avLst/>
          </a:prstGeom>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000" b="1" dirty="0">
                <a:solidFill>
                  <a:srgbClr val="701E46"/>
                </a:solidFill>
                <a:cs typeface="Arial" pitchFamily="34" charset="0"/>
              </a:rPr>
              <a:t>Müfredat programları uyarınca normal çalışma günlerinde çalışma saatinin bitiminden ve </a:t>
            </a:r>
            <a:r>
              <a:rPr lang="tr-TR" sz="2200" dirty="0">
                <a:solidFill>
                  <a:srgbClr val="FF0000"/>
                </a:solidFill>
              </a:rPr>
              <a:t>saat 17.00'den sonra başlayan gece öğretimi ile hafta tatili, yarı yıl veya yaz tatillerinde yapılan öğretimde yukarıdaki şekilde hesaplanan ek ders ücretleri % 60 zamlı ödenir. </a:t>
            </a:r>
            <a:endParaRPr lang="tr-TR" sz="2200" dirty="0" smtClean="0">
              <a:solidFill>
                <a:srgbClr val="FF0000"/>
              </a:solidFill>
            </a:endParaRPr>
          </a:p>
          <a:p>
            <a:pPr marL="0" indent="0" algn="just">
              <a:buNone/>
            </a:pPr>
            <a:endParaRPr lang="tr-TR" sz="2400" dirty="0"/>
          </a:p>
          <a:p>
            <a:pPr algn="just"/>
            <a:r>
              <a:rPr lang="tr-TR" sz="2000" b="1" dirty="0">
                <a:solidFill>
                  <a:srgbClr val="701E46"/>
                </a:solidFill>
                <a:cs typeface="Arial" pitchFamily="34" charset="0"/>
              </a:rPr>
              <a:t>Yaz ve yarı yıl tatillerinde yapılan öğretim için verilecek ek ders ücretinin hesabında ders yükü dikkate alınmaz</a:t>
            </a:r>
            <a:endParaRPr lang="tr-TR" altLang="tr-TR" sz="2000" b="1" dirty="0">
              <a:solidFill>
                <a:srgbClr val="701E46"/>
              </a:solidFill>
              <a:cs typeface="Arial" pitchFamily="34" charset="0"/>
            </a:endParaRPr>
          </a:p>
        </p:txBody>
      </p:sp>
    </p:spTree>
    <p:extLst>
      <p:ext uri="{BB962C8B-B14F-4D97-AF65-F5344CB8AC3E}">
        <p14:creationId xmlns:p14="http://schemas.microsoft.com/office/powerpoint/2010/main" val="50274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aşlık 1"/>
          <p:cNvSpPr txBox="1">
            <a:spLocks/>
          </p:cNvSpPr>
          <p:nvPr/>
        </p:nvSpPr>
        <p:spPr>
          <a:xfrm>
            <a:off x="628650" y="365126"/>
            <a:ext cx="7886700" cy="12468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smtClean="0">
                <a:solidFill>
                  <a:schemeClr val="accent2">
                    <a:lumMod val="50000"/>
                  </a:schemeClr>
                </a:solidFill>
                <a:latin typeface="Verdana" panose="020B0604030504040204" pitchFamily="34" charset="0"/>
              </a:rPr>
              <a:t>3843 sayılı Yasanın 10 uncu Maddesi:</a:t>
            </a:r>
          </a:p>
        </p:txBody>
      </p:sp>
      <p:sp>
        <p:nvSpPr>
          <p:cNvPr id="5" name="İçerik Yer Tutucusu 2"/>
          <p:cNvSpPr txBox="1">
            <a:spLocks/>
          </p:cNvSpPr>
          <p:nvPr/>
        </p:nvSpPr>
        <p:spPr bwMode="auto">
          <a:xfrm>
            <a:off x="628650" y="1825625"/>
            <a:ext cx="7886700" cy="4092807"/>
          </a:xfrm>
          <a:prstGeom prst="rect">
            <a:avLst/>
          </a:prstGeom>
        </p:spPr>
        <p:txBody>
          <a:bodyPr wrap="square"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altLang="tr-TR" sz="2000" b="1" dirty="0">
                <a:solidFill>
                  <a:srgbClr val="701E46"/>
                </a:solidFill>
                <a:cs typeface="Arial" pitchFamily="34" charset="0"/>
              </a:rPr>
              <a:t>Normal örgün öğretimde zorunlu ders yükünü doldurmuş olan öğretim elamanlarına ikinci öğretimde verdikleri her ders için; dolduramamış olan öğretim elemanlarına bu yükün doldurulmasından sonra verdikleri her ders için, 2914 sayılı Yükseköğretim Personel Kanununun 11 inci maddesinde öngörülen hükümler çerçevesinde ek ders ücreti ile ara sınav, yarıyıl ve yıl sonu sınavları için ödenecek </a:t>
            </a:r>
            <a:r>
              <a:rPr lang="tr-TR" altLang="tr-TR" sz="2400" b="1" dirty="0" smtClean="0">
                <a:solidFill>
                  <a:srgbClr val="FF0000"/>
                </a:solidFill>
              </a:rPr>
              <a:t>ücretlerin üç katını aşmayacak </a:t>
            </a:r>
            <a:r>
              <a:rPr lang="tr-TR" altLang="tr-TR" sz="2000" b="1" dirty="0">
                <a:solidFill>
                  <a:srgbClr val="701E46"/>
                </a:solidFill>
                <a:cs typeface="Arial" pitchFamily="34" charset="0"/>
              </a:rPr>
              <a:t>şekilde ikinci öğretim programları esas alınarak Yükseköğretim Kurulunun görüşü Milli Eğitim Bakanlığının teklifi üzerine Bakanlar </a:t>
            </a:r>
            <a:r>
              <a:rPr lang="tr-TR" altLang="tr-TR" sz="2000" b="1" dirty="0" smtClean="0">
                <a:solidFill>
                  <a:srgbClr val="701E46"/>
                </a:solidFill>
                <a:cs typeface="Arial" pitchFamily="34" charset="0"/>
              </a:rPr>
              <a:t>Kurulunca </a:t>
            </a:r>
            <a:r>
              <a:rPr lang="tr-TR" altLang="tr-TR" sz="2000" b="1" dirty="0">
                <a:solidFill>
                  <a:srgbClr val="701E46"/>
                </a:solidFill>
                <a:cs typeface="Arial" pitchFamily="34" charset="0"/>
              </a:rPr>
              <a:t>belirlenecek ders ücreti ödenir.</a:t>
            </a:r>
          </a:p>
          <a:p>
            <a:pPr marL="0" indent="0">
              <a:buNone/>
            </a:pPr>
            <a:endParaRPr lang="tr-TR" altLang="tr-TR" dirty="0" smtClean="0"/>
          </a:p>
        </p:txBody>
      </p:sp>
    </p:spTree>
    <p:extLst>
      <p:ext uri="{BB962C8B-B14F-4D97-AF65-F5344CB8AC3E}">
        <p14:creationId xmlns:p14="http://schemas.microsoft.com/office/powerpoint/2010/main" val="427317323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2556</TotalTime>
  <Words>1511</Words>
  <Application>Microsoft Office PowerPoint</Application>
  <PresentationFormat>Ekran Gösterisi (4:3)</PresentationFormat>
  <Paragraphs>226</Paragraphs>
  <Slides>35</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35</vt:i4>
      </vt:variant>
    </vt:vector>
  </HeadingPairs>
  <TitlesOfParts>
    <vt:vector size="43" baseType="lpstr">
      <vt:lpstr>Arial</vt:lpstr>
      <vt:lpstr>Calibri</vt:lpstr>
      <vt:lpstr>Calibri Light</vt:lpstr>
      <vt:lpstr>Times New Roman</vt:lpstr>
      <vt:lpstr>Verdana</vt:lpstr>
      <vt:lpstr>Wingdings</vt:lpstr>
      <vt:lpstr>Ofis Teması</vt:lpstr>
      <vt:lpstr>Office Teması</vt:lpstr>
      <vt:lpstr>PowerPoint Sunusu</vt:lpstr>
      <vt:lpstr>EK DERS İŞLEMLERİ</vt:lpstr>
      <vt:lpstr>Ek Ders Mevzuatı</vt:lpstr>
      <vt:lpstr>2914 sayılı Yükseköğretim Personel Kanununun 11 inci Maddesi;</vt:lpstr>
      <vt:lpstr>2914 sayılı Yükseköğretim Personel Kanununun 11 inci Maddesi;</vt:lpstr>
      <vt:lpstr>2914 sayılı Yükseköğretim Personel Kanununun 11 inci Maddesi;</vt:lpstr>
      <vt:lpstr>2914 sayılı Yükseköğretim Personel Kanununun 11 inci Maddesi;</vt:lpstr>
      <vt:lpstr>2914 sayılı Yükseköğretim Personel Kanununun 11 inci Maddesi;</vt:lpstr>
      <vt:lpstr>PowerPoint Sunusu</vt:lpstr>
      <vt:lpstr>Ders Görevleri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 DERS ÜCRETLERİNİN ÖDENMESİ</vt:lpstr>
      <vt:lpstr>İKİNCİ ÖĞRETİMDE EK DERS ÜCRET ÖDENMESİ (1)</vt:lpstr>
      <vt:lpstr>İKİNCİ ÖĞRETİMDE EK DERS ÜCRET ÖDENMESİ (2)</vt:lpstr>
      <vt:lpstr>Sayıştay 8.Dairesinin 17.04.2003 tarih ve 5268 sayılı Kararı:</vt:lpstr>
      <vt:lpstr>Sayıştay 1.Dairesinin 13.02.2001 tarih ve 7189 sayılı Kararı:</vt:lpstr>
      <vt:lpstr>Sayıştay 1.Dairesinin 25.04.2006 tarih ve 8907 sayılı Kararı (1)</vt:lpstr>
      <vt:lpstr>Sayıştay 1.Dairesinin 25.04.2006 tarih ve 8907 sayılı Kararı (2)</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dc:creator>
  <cp:lastModifiedBy>Tolga Ovalioglu</cp:lastModifiedBy>
  <cp:revision>151</cp:revision>
  <dcterms:created xsi:type="dcterms:W3CDTF">2015-05-29T11:24:04Z</dcterms:created>
  <dcterms:modified xsi:type="dcterms:W3CDTF">2019-10-22T06:15:59Z</dcterms:modified>
</cp:coreProperties>
</file>