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gce Aydogan" initials="TA" lastIdx="3" clrIdx="0">
    <p:extLst>
      <p:ext uri="{19B8F6BF-5375-455C-9EA6-DF929625EA0E}">
        <p15:presenceInfo xmlns:p15="http://schemas.microsoft.com/office/powerpoint/2012/main" userId="Tugce Aydogan" providerId="None"/>
      </p:ext>
    </p:extLst>
  </p:cmAuthor>
  <p:cmAuthor id="2" name="Deniz Erdem" initials="DE" lastIdx="2" clrIdx="1">
    <p:extLst>
      <p:ext uri="{19B8F6BF-5375-455C-9EA6-DF929625EA0E}">
        <p15:presenceInfo xmlns:p15="http://schemas.microsoft.com/office/powerpoint/2012/main" userId="Deniz Erde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1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7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58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23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7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2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0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99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6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36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1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79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3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91C2E-81F3-425C-86C9-69437F26B6D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 155"/>
          <p:cNvSpPr/>
          <p:nvPr/>
        </p:nvSpPr>
        <p:spPr>
          <a:xfrm>
            <a:off x="9851343" y="1448130"/>
            <a:ext cx="813113" cy="46295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600" kern="0" dirty="0">
                <a:solidFill>
                  <a:srgbClr val="FFFFFF"/>
                </a:solidFill>
                <a:latin typeface="Georgia"/>
              </a:rPr>
              <a:t>Risk Strateji Belgesi’nin Hazırlanması</a:t>
            </a: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/</a:t>
            </a: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Güncellenmesi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9854391" y="1959233"/>
            <a:ext cx="813113" cy="546123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600" kern="0" dirty="0">
                <a:solidFill>
                  <a:srgbClr val="FFFFFF"/>
                </a:solidFill>
                <a:latin typeface="Georgia"/>
              </a:rPr>
              <a:t>Eğitim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D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o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kümanlarının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Hazırlanması 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cxnSp>
        <p:nvCxnSpPr>
          <p:cNvPr id="171" name="Straight Arrow Connector 170"/>
          <p:cNvCxnSpPr>
            <a:stCxn id="179" idx="2"/>
          </p:cNvCxnSpPr>
          <p:nvPr/>
        </p:nvCxnSpPr>
        <p:spPr>
          <a:xfrm>
            <a:off x="1551602" y="4014082"/>
            <a:ext cx="9815334" cy="6281"/>
          </a:xfrm>
          <a:prstGeom prst="straightConnector1">
            <a:avLst/>
          </a:prstGeom>
          <a:noFill/>
          <a:ln w="38100" cap="flat" cmpd="sng" algn="ctr">
            <a:solidFill>
              <a:srgbClr val="968C6D"/>
            </a:solidFill>
            <a:prstDash val="solid"/>
            <a:headEnd type="none" w="med" len="med"/>
            <a:tailEnd type="triangle" w="med" len="med"/>
          </a:ln>
          <a:effectLst/>
        </p:spPr>
      </p:cxnSp>
      <p:cxnSp>
        <p:nvCxnSpPr>
          <p:cNvPr id="175" name="Straight Connector 174"/>
          <p:cNvCxnSpPr>
            <a:stCxn id="177" idx="2"/>
            <a:endCxn id="183" idx="0"/>
          </p:cNvCxnSpPr>
          <p:nvPr/>
        </p:nvCxnSpPr>
        <p:spPr>
          <a:xfrm flipH="1">
            <a:off x="10704253" y="3132258"/>
            <a:ext cx="20720" cy="772473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77" name="Rectangle 176"/>
          <p:cNvSpPr/>
          <p:nvPr/>
        </p:nvSpPr>
        <p:spPr>
          <a:xfrm>
            <a:off x="9797898" y="1283571"/>
            <a:ext cx="1854149" cy="1848687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tr-TR" sz="600" b="1" i="1" kern="0" dirty="0" smtClean="0">
                <a:solidFill>
                  <a:srgbClr val="968C6D"/>
                </a:solidFill>
                <a:latin typeface="Georgia"/>
              </a:rPr>
              <a:t> </a:t>
            </a: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Aralık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79" name="Oval 178"/>
          <p:cNvSpPr/>
          <p:nvPr/>
        </p:nvSpPr>
        <p:spPr bwMode="ltGray">
          <a:xfrm>
            <a:off x="155160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1135670" y="1012056"/>
            <a:ext cx="1002708" cy="2475559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Ocak</a:t>
            </a:r>
            <a:endParaRPr kumimoji="0" lang="nl-NL" sz="8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83" name="Oval 182"/>
          <p:cNvSpPr/>
          <p:nvPr/>
        </p:nvSpPr>
        <p:spPr bwMode="ltGray">
          <a:xfrm>
            <a:off x="10618831" y="390473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3601220" y="4424358"/>
            <a:ext cx="950598" cy="935943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Mart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190" name="Straight Connector 189"/>
          <p:cNvCxnSpPr>
            <a:stCxn id="191" idx="4"/>
          </p:cNvCxnSpPr>
          <p:nvPr/>
        </p:nvCxnSpPr>
        <p:spPr>
          <a:xfrm>
            <a:off x="4085321" y="4097313"/>
            <a:ext cx="0" cy="335318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91" name="Oval 190"/>
          <p:cNvSpPr/>
          <p:nvPr/>
        </p:nvSpPr>
        <p:spPr bwMode="ltGray">
          <a:xfrm>
            <a:off x="3999899" y="390473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98" name="Rectangle 197"/>
          <p:cNvSpPr/>
          <p:nvPr/>
        </p:nvSpPr>
        <p:spPr>
          <a:xfrm>
            <a:off x="4651049" y="2715173"/>
            <a:ext cx="895927" cy="833989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Nisan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5743510" y="4437421"/>
            <a:ext cx="1905173" cy="1395873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Haziran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7074539" y="1827274"/>
            <a:ext cx="918677" cy="826628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Temmuz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8417942" y="1638632"/>
            <a:ext cx="957385" cy="876682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Eylül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211" name="Straight Connector 210"/>
          <p:cNvCxnSpPr>
            <a:endCxn id="212" idx="0"/>
          </p:cNvCxnSpPr>
          <p:nvPr/>
        </p:nvCxnSpPr>
        <p:spPr>
          <a:xfrm flipH="1">
            <a:off x="5095989" y="3549161"/>
            <a:ext cx="3024" cy="368630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12" name="Oval 211"/>
          <p:cNvSpPr/>
          <p:nvPr/>
        </p:nvSpPr>
        <p:spPr bwMode="ltGray">
          <a:xfrm>
            <a:off x="5010567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26" name="Rectangle 225"/>
          <p:cNvSpPr/>
          <p:nvPr/>
        </p:nvSpPr>
        <p:spPr>
          <a:xfrm>
            <a:off x="5838156" y="4632927"/>
            <a:ext cx="850035" cy="51588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Azaltmak </a:t>
            </a:r>
          </a:p>
          <a:p>
            <a:pPr lvl="0"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için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Tanımlanan İlave Risk Yönetimi Faaliyetlerinin 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228" name="Straight Connector 227"/>
          <p:cNvCxnSpPr>
            <a:stCxn id="229" idx="4"/>
          </p:cNvCxnSpPr>
          <p:nvPr/>
        </p:nvCxnSpPr>
        <p:spPr>
          <a:xfrm>
            <a:off x="6374085" y="4110373"/>
            <a:ext cx="0" cy="334969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29" name="Oval 228"/>
          <p:cNvSpPr/>
          <p:nvPr/>
        </p:nvSpPr>
        <p:spPr bwMode="ltGray">
          <a:xfrm>
            <a:off x="628866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cxnSp>
        <p:nvCxnSpPr>
          <p:cNvPr id="233" name="Straight Connector 232"/>
          <p:cNvCxnSpPr>
            <a:stCxn id="203" idx="2"/>
            <a:endCxn id="234" idx="0"/>
          </p:cNvCxnSpPr>
          <p:nvPr/>
        </p:nvCxnSpPr>
        <p:spPr>
          <a:xfrm flipH="1">
            <a:off x="7522381" y="2653902"/>
            <a:ext cx="11497" cy="1256793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34" name="Oval 233"/>
          <p:cNvSpPr/>
          <p:nvPr/>
        </p:nvSpPr>
        <p:spPr bwMode="ltGray">
          <a:xfrm>
            <a:off x="7436959" y="3910695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40" name="Oval 239"/>
          <p:cNvSpPr/>
          <p:nvPr/>
        </p:nvSpPr>
        <p:spPr bwMode="ltGray">
          <a:xfrm>
            <a:off x="8803234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cxnSp>
        <p:nvCxnSpPr>
          <p:cNvPr id="252" name="Straight Connector 251"/>
          <p:cNvCxnSpPr>
            <a:stCxn id="209" idx="2"/>
            <a:endCxn id="240" idx="0"/>
          </p:cNvCxnSpPr>
          <p:nvPr/>
        </p:nvCxnSpPr>
        <p:spPr>
          <a:xfrm flipH="1">
            <a:off x="8888656" y="2515314"/>
            <a:ext cx="7979" cy="1402477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53" name="Rectangle 252"/>
          <p:cNvSpPr/>
          <p:nvPr/>
        </p:nvSpPr>
        <p:spPr>
          <a:xfrm>
            <a:off x="9581782" y="4770394"/>
            <a:ext cx="804316" cy="55673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60" name="Rectangle 259"/>
          <p:cNvSpPr/>
          <p:nvPr/>
        </p:nvSpPr>
        <p:spPr>
          <a:xfrm>
            <a:off x="9515915" y="4614208"/>
            <a:ext cx="931752" cy="791912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Ekim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62" name="Oval 261"/>
          <p:cNvSpPr/>
          <p:nvPr/>
        </p:nvSpPr>
        <p:spPr bwMode="ltGray">
          <a:xfrm>
            <a:off x="990522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cxnSp>
        <p:nvCxnSpPr>
          <p:cNvPr id="263" name="Straight Connector 262"/>
          <p:cNvCxnSpPr>
            <a:stCxn id="260" idx="0"/>
            <a:endCxn id="262" idx="4"/>
          </p:cNvCxnSpPr>
          <p:nvPr/>
        </p:nvCxnSpPr>
        <p:spPr>
          <a:xfrm flipV="1">
            <a:off x="9981791" y="4110373"/>
            <a:ext cx="8854" cy="503835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grpSp>
        <p:nvGrpSpPr>
          <p:cNvPr id="279" name="Group 278"/>
          <p:cNvGrpSpPr/>
          <p:nvPr/>
        </p:nvGrpSpPr>
        <p:grpSpPr>
          <a:xfrm>
            <a:off x="257875" y="6406520"/>
            <a:ext cx="1214694" cy="288466"/>
            <a:chOff x="1506889" y="6536034"/>
            <a:chExt cx="704362" cy="216000"/>
          </a:xfrm>
        </p:grpSpPr>
        <p:sp>
          <p:nvSpPr>
            <p:cNvPr id="280" name="Rectangle 279"/>
            <p:cNvSpPr/>
            <p:nvPr/>
          </p:nvSpPr>
          <p:spPr>
            <a:xfrm>
              <a:off x="1506889" y="6536034"/>
              <a:ext cx="214273" cy="2160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1752036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6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Strateji</a:t>
              </a:r>
              <a:r>
                <a:rPr kumimoji="0" lang="tr-TR" sz="600" b="1" i="1" u="none" strike="noStrike" kern="0" cap="none" spc="0" normalizeH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 Geliştirme Birimi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1600779" y="6406519"/>
            <a:ext cx="1054785" cy="288467"/>
            <a:chOff x="2439571" y="6536034"/>
            <a:chExt cx="704362" cy="216000"/>
          </a:xfrm>
        </p:grpSpPr>
        <p:sp>
          <p:nvSpPr>
            <p:cNvPr id="283" name="Rectangle 282"/>
            <p:cNvSpPr/>
            <p:nvPr/>
          </p:nvSpPr>
          <p:spPr>
            <a:xfrm>
              <a:off x="2439571" y="6536034"/>
              <a:ext cx="214273" cy="216000"/>
            </a:xfrm>
            <a:prstGeom prst="rect">
              <a:avLst/>
            </a:prstGeom>
            <a:solidFill>
              <a:srgbClr val="7B1766"/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4" name="Rectangle 283"/>
            <p:cNvSpPr/>
            <p:nvPr/>
          </p:nvSpPr>
          <p:spPr>
            <a:xfrm>
              <a:off x="2684718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Birim Yöneticileri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64" name="Rectangle 63"/>
          <p:cNvSpPr/>
          <p:nvPr/>
        </p:nvSpPr>
        <p:spPr>
          <a:xfrm>
            <a:off x="9857249" y="2553502"/>
            <a:ext cx="804628" cy="49133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Kurumsal Risk Yönetimi Çalışma Takvimi</a:t>
            </a:r>
            <a:r>
              <a:rPr kumimoji="0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’</a:t>
            </a:r>
            <a:r>
              <a:rPr kumimoji="0" lang="tr-TR" sz="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nin</a:t>
            </a: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Hazırlanması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685168" y="4593166"/>
            <a:ext cx="800304" cy="641940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Azaltmak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için 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Tanımlanan İlave Risk Yönetimi Faaliyetlerinin  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8486826" y="1813674"/>
            <a:ext cx="841758" cy="641940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Azaltmak </a:t>
            </a:r>
          </a:p>
          <a:p>
            <a:pPr lvl="0"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İçin 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Tanımlanan İlave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Yönetimi Faaliyetlerinin 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704636" y="2915162"/>
            <a:ext cx="790493" cy="55073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144220" y="2029289"/>
            <a:ext cx="790493" cy="55073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5836909" y="5203248"/>
            <a:ext cx="860245" cy="51355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224153" y="2351172"/>
            <a:ext cx="825743" cy="51483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 Strateji Belgesi’nin 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Değerlendirilmesi ve Onaylanması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216775" y="2919791"/>
            <a:ext cx="825743" cy="47456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700" kern="0" dirty="0">
                <a:solidFill>
                  <a:srgbClr val="FFFFFF"/>
                </a:solidFill>
                <a:latin typeface="Georgia"/>
              </a:rPr>
              <a:t>Eğitim 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D</a:t>
            </a:r>
            <a:r>
              <a:rPr lang="en-US" sz="700" kern="0" dirty="0" smtClean="0">
                <a:solidFill>
                  <a:srgbClr val="FFFFFF"/>
                </a:solidFill>
                <a:latin typeface="Georgia"/>
              </a:rPr>
              <a:t>o</a:t>
            </a:r>
            <a:r>
              <a:rPr lang="tr-TR" sz="700" kern="0" dirty="0" err="1" smtClean="0">
                <a:solidFill>
                  <a:srgbClr val="FFFFFF"/>
                </a:solidFill>
                <a:latin typeface="Georgia"/>
              </a:rPr>
              <a:t>kümanlarının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 Onaylanması 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224153" y="1771747"/>
            <a:ext cx="825743" cy="52879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7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Kurumsal Risk </a:t>
            </a:r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Yönetimi Çalışma Takvimi</a:t>
            </a:r>
            <a:r>
              <a:rPr kumimoji="0" 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’</a:t>
            </a:r>
            <a:r>
              <a:rPr kumimoji="0" lang="tr-TR" sz="7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nin</a:t>
            </a:r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Onaylanması</a:t>
            </a:r>
            <a:endParaRPr kumimoji="0" lang="en-GB" sz="7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06078" y="6406519"/>
            <a:ext cx="1134308" cy="288467"/>
            <a:chOff x="4391142" y="6406519"/>
            <a:chExt cx="1134308" cy="288467"/>
          </a:xfrm>
        </p:grpSpPr>
        <p:sp>
          <p:nvSpPr>
            <p:cNvPr id="61" name="Rectangle 60"/>
            <p:cNvSpPr/>
            <p:nvPr/>
          </p:nvSpPr>
          <p:spPr>
            <a:xfrm>
              <a:off x="4391142" y="6406519"/>
              <a:ext cx="373911" cy="28846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algn="ctr" defTabSz="1018824" fontAlgn="b">
                <a:defRPr/>
              </a:pPr>
              <a:endParaRPr lang="en-GB" sz="600" kern="0" dirty="0">
                <a:solidFill>
                  <a:srgbClr val="FFFFFF"/>
                </a:solidFill>
                <a:latin typeface="Georgia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837774" y="6406519"/>
              <a:ext cx="687676" cy="288467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İKİYK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17984" y="103217"/>
            <a:ext cx="6107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ÖRNEK KURUMSAL RİSK YÖNETİMİ TAKVİMİ</a:t>
            </a:r>
          </a:p>
        </p:txBody>
      </p:sp>
      <p:sp>
        <p:nvSpPr>
          <p:cNvPr id="65" name="Rectangle 64"/>
          <p:cNvSpPr/>
          <p:nvPr/>
        </p:nvSpPr>
        <p:spPr>
          <a:xfrm>
            <a:off x="2527277" y="1297535"/>
            <a:ext cx="895927" cy="1603631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Şubat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66" name="Straight Connector 65"/>
          <p:cNvCxnSpPr>
            <a:stCxn id="65" idx="2"/>
            <a:endCxn id="67" idx="0"/>
          </p:cNvCxnSpPr>
          <p:nvPr/>
        </p:nvCxnSpPr>
        <p:spPr>
          <a:xfrm>
            <a:off x="2975241" y="2901166"/>
            <a:ext cx="13510" cy="1007921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67" name="Oval 66"/>
          <p:cNvSpPr/>
          <p:nvPr/>
        </p:nvSpPr>
        <p:spPr bwMode="ltGray">
          <a:xfrm>
            <a:off x="2903329" y="3909087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86748" y="2117611"/>
            <a:ext cx="779475" cy="444521"/>
          </a:xfrm>
          <a:prstGeom prst="rect">
            <a:avLst/>
          </a:prstGeom>
          <a:solidFill>
            <a:srgbClr val="7B1766"/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7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590800" y="1503029"/>
            <a:ext cx="775424" cy="54518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586220" y="2455614"/>
            <a:ext cx="780003" cy="36292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3972" y="2290025"/>
            <a:ext cx="8943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Risk </a:t>
            </a:r>
            <a:r>
              <a:rPr lang="tr-TR" sz="600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Çalıştayı'nın</a:t>
            </a:r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Gerçekleştirilmesi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5836909" y="5201551"/>
            <a:ext cx="851282" cy="20456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43510" y="5193753"/>
            <a:ext cx="10700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Kayıt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ve İlave Risk Yönetimi Faaliyeti 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Takip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Formu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Gözden Geçirilmesi ve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Güncellenmesi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752355" y="4639912"/>
            <a:ext cx="828679" cy="51355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752355" y="4638215"/>
            <a:ext cx="825743" cy="236321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727459" y="4682176"/>
            <a:ext cx="894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Kurumsal Risk Yönetimi Takip Raporu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Hazırlanması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756993" y="2379474"/>
            <a:ext cx="828679" cy="66526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0762620" y="2377193"/>
            <a:ext cx="818736" cy="35414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732567" y="2506017"/>
            <a:ext cx="894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Kurumsal Risk Yönetimi Takip Raporu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Hazırlanması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6752355" y="5201551"/>
            <a:ext cx="828894" cy="51127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600" kern="0" smtClean="0">
                <a:solidFill>
                  <a:srgbClr val="FFFFFF"/>
                </a:solidFill>
                <a:latin typeface="Georgia"/>
              </a:rPr>
              <a:t>İKİYK’nın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</a:t>
            </a:r>
          </a:p>
          <a:p>
            <a:pPr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Toplanması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238410" y="1218791"/>
            <a:ext cx="797227" cy="51127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700" kern="0" dirty="0" err="1" smtClean="0">
                <a:solidFill>
                  <a:srgbClr val="FFFFFF"/>
                </a:solidFill>
                <a:latin typeface="Georgia"/>
              </a:rPr>
              <a:t>İKİYK’nın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 </a:t>
            </a:r>
          </a:p>
          <a:p>
            <a:pPr algn="ctr" defTabSz="1018824" fontAlgn="b">
              <a:defRPr/>
            </a:pP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Toplanması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0744015" y="1438463"/>
            <a:ext cx="837340" cy="838853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0744014" y="1436767"/>
            <a:ext cx="837341" cy="4743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774874" y="1495369"/>
            <a:ext cx="8064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Kayıt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ve İlave Risk Yönetimi Faaliyeti 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Takip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Formu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Gözden Geçirilmesi ve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Güncellenmesi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cxnSp>
        <p:nvCxnSpPr>
          <p:cNvPr id="96" name="Straight Connector 95"/>
          <p:cNvCxnSpPr>
            <a:stCxn id="182" idx="2"/>
            <a:endCxn id="179" idx="0"/>
          </p:cNvCxnSpPr>
          <p:nvPr/>
        </p:nvCxnSpPr>
        <p:spPr>
          <a:xfrm>
            <a:off x="1637024" y="3487615"/>
            <a:ext cx="1" cy="430176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98" name="TextBox 97"/>
          <p:cNvSpPr txBox="1"/>
          <p:nvPr/>
        </p:nvSpPr>
        <p:spPr>
          <a:xfrm>
            <a:off x="2577448" y="1590858"/>
            <a:ext cx="822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18824" fontAlgn="b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 err="1">
                <a:solidFill>
                  <a:srgbClr val="FFFFFF"/>
                </a:solidFill>
                <a:latin typeface="Georgia"/>
              </a:rPr>
              <a:t>Çalıştayı</a:t>
            </a:r>
            <a:r>
              <a:rPr lang="en-US" sz="600" kern="0" dirty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>
                <a:solidFill>
                  <a:srgbClr val="FFFFFF"/>
                </a:solidFill>
                <a:latin typeface="Georgia"/>
              </a:rPr>
              <a:t>nın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 Organize Edilmesi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31775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165</Words>
  <Application>Microsoft Office PowerPoint</Application>
  <PresentationFormat>Geniş ekran</PresentationFormat>
  <Paragraphs>40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Georgia</vt:lpstr>
      <vt:lpstr>Office Theme</vt:lpstr>
      <vt:lpstr>PowerPoint Sunusu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Deniz Erdem</dc:creator>
  <cp:lastModifiedBy>Hasan Hüseyin GÜNAL</cp:lastModifiedBy>
  <cp:revision>112</cp:revision>
  <dcterms:created xsi:type="dcterms:W3CDTF">2018-03-30T12:05:40Z</dcterms:created>
  <dcterms:modified xsi:type="dcterms:W3CDTF">2024-07-31T07:30:00Z</dcterms:modified>
</cp:coreProperties>
</file>