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6"/>
  </p:notesMasterIdLst>
  <p:sldIdLst>
    <p:sldId id="256" r:id="rId2"/>
    <p:sldId id="257" r:id="rId3"/>
    <p:sldId id="304" r:id="rId4"/>
    <p:sldId id="302" r:id="rId5"/>
    <p:sldId id="303" r:id="rId6"/>
    <p:sldId id="305" r:id="rId7"/>
    <p:sldId id="306" r:id="rId8"/>
    <p:sldId id="307" r:id="rId9"/>
    <p:sldId id="309" r:id="rId10"/>
    <p:sldId id="310" r:id="rId11"/>
    <p:sldId id="311" r:id="rId12"/>
    <p:sldId id="312" r:id="rId13"/>
    <p:sldId id="258" r:id="rId14"/>
    <p:sldId id="259" r:id="rId15"/>
    <p:sldId id="261" r:id="rId16"/>
    <p:sldId id="262" r:id="rId17"/>
    <p:sldId id="263" r:id="rId18"/>
    <p:sldId id="260"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301" r:id="rId45"/>
    <p:sldId id="289" r:id="rId46"/>
    <p:sldId id="300" r:id="rId47"/>
    <p:sldId id="290" r:id="rId48"/>
    <p:sldId id="291" r:id="rId49"/>
    <p:sldId id="292" r:id="rId50"/>
    <p:sldId id="293" r:id="rId51"/>
    <p:sldId id="294" r:id="rId52"/>
    <p:sldId id="295" r:id="rId53"/>
    <p:sldId id="296" r:id="rId54"/>
    <p:sldId id="297" r:id="rId55"/>
    <p:sldId id="298" r:id="rId56"/>
    <p:sldId id="313" r:id="rId57"/>
    <p:sldId id="314" r:id="rId58"/>
    <p:sldId id="315" r:id="rId59"/>
    <p:sldId id="316" r:id="rId60"/>
    <p:sldId id="317" r:id="rId61"/>
    <p:sldId id="318" r:id="rId62"/>
    <p:sldId id="319" r:id="rId63"/>
    <p:sldId id="320" r:id="rId64"/>
    <p:sldId id="299" r:id="rId65"/>
  </p:sldIdLst>
  <p:sldSz cx="9906000" cy="6858000" type="A4"/>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1D44"/>
    <a:srgbClr val="555557"/>
    <a:srgbClr val="575759"/>
    <a:srgbClr val="D1B3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58" autoAdjust="0"/>
    <p:restoredTop sz="91600" autoAdjust="0"/>
  </p:normalViewPr>
  <p:slideViewPr>
    <p:cSldViewPr snapToGrid="0">
      <p:cViewPr varScale="1">
        <p:scale>
          <a:sx n="106" d="100"/>
          <a:sy n="106" d="100"/>
        </p:scale>
        <p:origin x="426"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C0F0D6-D98F-4B26-97CE-73217057B23F}" type="datetimeFigureOut">
              <a:rPr lang="tr-TR" smtClean="0"/>
              <a:t>9.10.2019</a:t>
            </a:fld>
            <a:endParaRPr lang="tr-TR"/>
          </a:p>
        </p:txBody>
      </p:sp>
      <p:sp>
        <p:nvSpPr>
          <p:cNvPr id="4" name="Slayt Görüntüsü Yer Tutucusu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0EB65D-63E9-4137-8E67-F290862CE80E}" type="slidenum">
              <a:rPr lang="tr-TR" smtClean="0"/>
              <a:t>‹#›</a:t>
            </a:fld>
            <a:endParaRPr lang="tr-TR"/>
          </a:p>
        </p:txBody>
      </p:sp>
    </p:spTree>
    <p:extLst>
      <p:ext uri="{BB962C8B-B14F-4D97-AF65-F5344CB8AC3E}">
        <p14:creationId xmlns:p14="http://schemas.microsoft.com/office/powerpoint/2010/main" val="45864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760EB65D-63E9-4137-8E67-F290862CE80E}" type="slidenum">
              <a:rPr lang="tr-TR" smtClean="0"/>
              <a:t>51</a:t>
            </a:fld>
            <a:endParaRPr lang="tr-TR"/>
          </a:p>
        </p:txBody>
      </p:sp>
    </p:spTree>
    <p:extLst>
      <p:ext uri="{BB962C8B-B14F-4D97-AF65-F5344CB8AC3E}">
        <p14:creationId xmlns:p14="http://schemas.microsoft.com/office/powerpoint/2010/main" val="167936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126148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882263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15228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1" i="0">
                <a:solidFill>
                  <a:srgbClr val="FF0000"/>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10/9/2019</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defRPr sz="1200" b="0" i="0">
                <a:solidFill>
                  <a:srgbClr val="888888"/>
                </a:solidFill>
                <a:latin typeface="Arial"/>
                <a:cs typeface="Arial"/>
              </a:defRPr>
            </a:lvl1pPr>
          </a:lstStyle>
          <a:p>
            <a:pPr marL="25400">
              <a:lnSpc>
                <a:spcPts val="1240"/>
              </a:lnSpc>
            </a:pPr>
            <a:fld id="{81D60167-4931-47E6-BA6A-407CBD079E47}" type="slidenum">
              <a:rPr lang="tr-TR" spc="-60" smtClean="0"/>
              <a:pPr marL="25400">
                <a:lnSpc>
                  <a:spcPts val="1240"/>
                </a:lnSpc>
              </a:pPr>
              <a:t>‹#›</a:t>
            </a:fld>
            <a:endParaRPr lang="tr-TR" spc="-60" dirty="0"/>
          </a:p>
        </p:txBody>
      </p:sp>
    </p:spTree>
    <p:extLst>
      <p:ext uri="{BB962C8B-B14F-4D97-AF65-F5344CB8AC3E}">
        <p14:creationId xmlns:p14="http://schemas.microsoft.com/office/powerpoint/2010/main" val="3737487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1F5EB0EE-48F2-45EB-8D7D-48E54675DB95}" type="datetimeFigureOut">
              <a:rPr lang="tr-TR" smtClean="0"/>
              <a:t>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354337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F5EB0EE-48F2-45EB-8D7D-48E54675DB95}" type="datetimeFigureOut">
              <a:rPr lang="tr-TR" smtClean="0"/>
              <a:t>9.10.2019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0630379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1F5EB0EE-48F2-45EB-8D7D-48E54675DB95}" type="datetimeFigureOut">
              <a:rPr lang="tr-TR" smtClean="0"/>
              <a:t>9.10.2019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2290086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82329" y="2505075"/>
            <a:ext cx="4190702"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14913" y="2505075"/>
            <a:ext cx="4211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F5EB0EE-48F2-45EB-8D7D-48E54675DB95}" type="datetimeFigureOut">
              <a:rPr lang="tr-TR" smtClean="0"/>
              <a:t>9.10.2019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5366177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F5EB0EE-48F2-45EB-8D7D-48E54675DB95}" type="datetimeFigureOut">
              <a:rPr lang="tr-TR" smtClean="0"/>
              <a:t>9.10.2019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5352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5EB0EE-48F2-45EB-8D7D-48E54675DB95}" type="datetimeFigureOut">
              <a:rPr lang="tr-TR" smtClean="0"/>
              <a:t>9.10.2019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140010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9.10.2019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4141052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F5EB0EE-48F2-45EB-8D7D-48E54675DB95}" type="datetimeFigureOut">
              <a:rPr lang="tr-TR" smtClean="0"/>
              <a:t>9.10.2019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359C950C-434C-4B69-933B-31836432E62B}" type="slidenum">
              <a:rPr lang="tr-TR" smtClean="0"/>
              <a:t>‹#›</a:t>
            </a:fld>
            <a:endParaRPr lang="tr-TR"/>
          </a:p>
        </p:txBody>
      </p:sp>
    </p:spTree>
    <p:extLst>
      <p:ext uri="{BB962C8B-B14F-4D97-AF65-F5344CB8AC3E}">
        <p14:creationId xmlns:p14="http://schemas.microsoft.com/office/powerpoint/2010/main" val="3966846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5EB0EE-48F2-45EB-8D7D-48E54675DB95}" type="datetimeFigureOut">
              <a:rPr lang="tr-TR" smtClean="0"/>
              <a:t>9.10.2019</a:t>
            </a:fld>
            <a:endParaRPr lang="tr-TR"/>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9C950C-434C-4B69-933B-31836432E62B}" type="slidenum">
              <a:rPr lang="tr-TR" smtClean="0"/>
              <a:t>‹#›</a:t>
            </a:fld>
            <a:endParaRPr lang="tr-TR"/>
          </a:p>
        </p:txBody>
      </p:sp>
    </p:spTree>
    <p:extLst>
      <p:ext uri="{BB962C8B-B14F-4D97-AF65-F5344CB8AC3E}">
        <p14:creationId xmlns:p14="http://schemas.microsoft.com/office/powerpoint/2010/main" val="38912766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
            <a:ext cx="9906000" cy="6858000"/>
          </a:xfrm>
          <a:prstGeom prst="rect">
            <a:avLst/>
          </a:prstGeom>
        </p:spPr>
      </p:pic>
    </p:spTree>
    <p:extLst>
      <p:ext uri="{BB962C8B-B14F-4D97-AF65-F5344CB8AC3E}">
        <p14:creationId xmlns:p14="http://schemas.microsoft.com/office/powerpoint/2010/main" val="36298321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Resim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object 7"/>
          <p:cNvSpPr txBox="1">
            <a:spLocks noGrp="1"/>
          </p:cNvSpPr>
          <p:nvPr>
            <p:ph type="title"/>
          </p:nvPr>
        </p:nvSpPr>
        <p:spPr>
          <a:xfrm>
            <a:off x="3031944" y="527709"/>
            <a:ext cx="3265834" cy="689291"/>
          </a:xfrm>
          <a:prstGeom prst="rect">
            <a:avLst/>
          </a:prstGeom>
        </p:spPr>
        <p:txBody>
          <a:bodyPr vert="horz" wrap="square" lIns="0" tIns="12065" rIns="0" bIns="0" rtlCol="0" anchor="ctr">
            <a:spAutoFit/>
          </a:bodyPr>
          <a:lstStyle/>
          <a:p>
            <a:pPr marL="12700" algn="ctr">
              <a:lnSpc>
                <a:spcPct val="100000"/>
              </a:lnSpc>
              <a:spcBef>
                <a:spcPts val="95"/>
              </a:spcBef>
            </a:pPr>
            <a:r>
              <a:rPr b="1" spc="-10" dirty="0">
                <a:solidFill>
                  <a:srgbClr val="701E46"/>
                </a:solidFill>
                <a:latin typeface="+mn-lt"/>
              </a:rPr>
              <a:t>Günd</a:t>
            </a:r>
            <a:r>
              <a:rPr b="1" dirty="0">
                <a:solidFill>
                  <a:srgbClr val="701E46"/>
                </a:solidFill>
                <a:latin typeface="+mn-lt"/>
              </a:rPr>
              <a:t>e</a:t>
            </a:r>
            <a:r>
              <a:rPr b="1" spc="-5" dirty="0">
                <a:solidFill>
                  <a:srgbClr val="701E46"/>
                </a:solidFill>
                <a:latin typeface="+mn-lt"/>
              </a:rPr>
              <a:t>lik</a:t>
            </a:r>
          </a:p>
        </p:txBody>
      </p:sp>
      <p:sp>
        <p:nvSpPr>
          <p:cNvPr id="13" name="object 13"/>
          <p:cNvSpPr txBox="1"/>
          <p:nvPr/>
        </p:nvSpPr>
        <p:spPr>
          <a:xfrm>
            <a:off x="675822" y="1599853"/>
            <a:ext cx="8554355" cy="4053033"/>
          </a:xfrm>
          <a:prstGeom prst="rect">
            <a:avLst/>
          </a:prstGeom>
        </p:spPr>
        <p:txBody>
          <a:bodyPr vert="horz" wrap="square" lIns="0" tIns="13335" rIns="0" bIns="0" rtlCol="0">
            <a:spAutoFit/>
          </a:bodyPr>
          <a:lstStyle/>
          <a:p>
            <a:pPr marL="12700" marR="5715" algn="just">
              <a:spcBef>
                <a:spcPts val="105"/>
              </a:spcBef>
            </a:pP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Bu</a:t>
            </a: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Kanun </a:t>
            </a:r>
            <a:r>
              <a:rPr lang="tr-TR" sz="2000" dirty="0" smtClean="0">
                <a:solidFill>
                  <a:srgbClr val="681D44"/>
                </a:solidFill>
                <a:latin typeface="Calibri" panose="020F0502020204030204" pitchFamily="34" charset="0"/>
                <a:ea typeface="Calibri" panose="020F0502020204030204" pitchFamily="34" charset="0"/>
                <a:cs typeface="Times New Roman" panose="02020603050405020304" pitchFamily="18" charset="0"/>
              </a:rPr>
              <a:t>  gereğince</a:t>
            </a: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lang="tr-TR" sz="2000" dirty="0" smtClean="0">
                <a:solidFill>
                  <a:srgbClr val="681D44"/>
                </a:solidFill>
                <a:latin typeface="Calibri" panose="020F0502020204030204" pitchFamily="34" charset="0"/>
                <a:ea typeface="Calibri" panose="020F0502020204030204" pitchFamily="34" charset="0"/>
                <a:cs typeface="Times New Roman" panose="02020603050405020304" pitchFamily="18" charset="0"/>
              </a:rPr>
              <a:t>   yurtiçinde</a:t>
            </a: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verilecek gündeliklerin miktarı yılı </a:t>
            </a: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Merkezi</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Yönetim Bütçe Kanunu H Cetvelinde, yurtdışı gündeliklerinin  miktarı ise gidilecek ülkeye, memur ve hizmetlilerin aylık veya ücret tutarları  ile görevin mahiyetine göre, mali yıl itibariyle ve Maliye Bakanlığının teklifi  üzerine Bakanlar Kurulu Kararınca </a:t>
            </a: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tayin</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olunur</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a:t>
            </a:r>
            <a:endPar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5715" algn="just">
              <a:spcBef>
                <a:spcPts val="105"/>
              </a:spcBef>
            </a:pPr>
            <a:endPar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5715" algn="just">
              <a:spcBef>
                <a:spcPts val="105"/>
              </a:spcBef>
            </a:pP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Resmi</a:t>
            </a: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bir</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görevle memuriyet mahalli içinde bir yere </a:t>
            </a: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gönderilenlere</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gündelik</a:t>
            </a:r>
            <a:r>
              <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a:t>
            </a:r>
            <a:r>
              <a:rPr sz="2000" dirty="0" err="1">
                <a:solidFill>
                  <a:srgbClr val="681D44"/>
                </a:solidFill>
                <a:latin typeface="Calibri" panose="020F0502020204030204" pitchFamily="34" charset="0"/>
                <a:ea typeface="Calibri" panose="020F0502020204030204" pitchFamily="34" charset="0"/>
                <a:cs typeface="Times New Roman" panose="02020603050405020304" pitchFamily="18" charset="0"/>
              </a:rPr>
              <a:t>verilmez</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a:t>
            </a:r>
            <a:endParaRPr lang="tr-TR" sz="20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5715" algn="just">
              <a:spcBef>
                <a:spcPts val="105"/>
              </a:spcBef>
            </a:pPr>
            <a:endPar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5080" indent="359410" algn="just"/>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Geçici bir görevle memuriyet mahalli dışındaki bir yere gönderilenlerden,  buralarda ve yolda öğle (saat 13.00) ve akşam (saat 19.00) yemeği  zamanlarından birini geçirenlere 1/3, ikisini geçirenlere 2/3 oranında ve  geceyi de geçirenlere tam gündelik verilir.)</a:t>
            </a:r>
          </a:p>
        </p:txBody>
      </p:sp>
    </p:spTree>
    <p:extLst>
      <p:ext uri="{BB962C8B-B14F-4D97-AF65-F5344CB8AC3E}">
        <p14:creationId xmlns:p14="http://schemas.microsoft.com/office/powerpoint/2010/main" val="2586381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Resi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6" name="object 6"/>
          <p:cNvSpPr/>
          <p:nvPr/>
        </p:nvSpPr>
        <p:spPr>
          <a:xfrm>
            <a:off x="533400" y="385572"/>
            <a:ext cx="8839200" cy="2167128"/>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p>
        </p:txBody>
      </p:sp>
      <p:sp>
        <p:nvSpPr>
          <p:cNvPr id="7" name="object 7"/>
          <p:cNvSpPr txBox="1">
            <a:spLocks noGrp="1"/>
          </p:cNvSpPr>
          <p:nvPr>
            <p:ph type="title"/>
          </p:nvPr>
        </p:nvSpPr>
        <p:spPr>
          <a:xfrm>
            <a:off x="3456168" y="427715"/>
            <a:ext cx="2901671" cy="504625"/>
          </a:xfrm>
          <a:prstGeom prst="rect">
            <a:avLst/>
          </a:prstGeom>
        </p:spPr>
        <p:txBody>
          <a:bodyPr vert="horz" wrap="square" lIns="0" tIns="12065" rIns="0" bIns="0" rtlCol="0" anchor="ctr">
            <a:spAutoFit/>
          </a:bodyPr>
          <a:lstStyle/>
          <a:p>
            <a:pPr marL="12700" algn="ctr">
              <a:lnSpc>
                <a:spcPct val="100000"/>
              </a:lnSpc>
              <a:spcBef>
                <a:spcPts val="95"/>
              </a:spcBef>
            </a:pPr>
            <a:r>
              <a:rPr sz="3200" b="1" spc="-5" dirty="0">
                <a:solidFill>
                  <a:srgbClr val="701E46"/>
                </a:solidFill>
                <a:latin typeface="+mn-lt"/>
              </a:rPr>
              <a:t>Aile</a:t>
            </a:r>
            <a:r>
              <a:rPr sz="3200" b="1" spc="-75" dirty="0">
                <a:solidFill>
                  <a:srgbClr val="701E46"/>
                </a:solidFill>
                <a:latin typeface="+mn-lt"/>
              </a:rPr>
              <a:t> </a:t>
            </a:r>
            <a:r>
              <a:rPr sz="3200" b="1" spc="-5" dirty="0">
                <a:solidFill>
                  <a:srgbClr val="701E46"/>
                </a:solidFill>
                <a:latin typeface="+mn-lt"/>
              </a:rPr>
              <a:t>Gideri</a:t>
            </a:r>
          </a:p>
        </p:txBody>
      </p:sp>
      <p:sp>
        <p:nvSpPr>
          <p:cNvPr id="8" name="object 8"/>
          <p:cNvSpPr txBox="1"/>
          <p:nvPr/>
        </p:nvSpPr>
        <p:spPr>
          <a:xfrm>
            <a:off x="648836" y="1429042"/>
            <a:ext cx="8555355" cy="936154"/>
          </a:xfrm>
          <a:prstGeom prst="rect">
            <a:avLst/>
          </a:prstGeom>
        </p:spPr>
        <p:txBody>
          <a:bodyPr vert="horz" wrap="square" lIns="0" tIns="12700" rIns="0" bIns="0" rtlCol="0">
            <a:spAutoFit/>
          </a:bodyPr>
          <a:lstStyle/>
          <a:p>
            <a:pPr marL="12700" marR="5080" indent="359410" algn="just">
              <a:spcBef>
                <a:spcPts val="100"/>
              </a:spcBef>
            </a:pP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Aile gideri, memur ve hizmetlilerin sürekli bir görevle başka yere atanmaları  halinde aile fertlerinden her biri için bu kanun hükümlerine göre verilecek harcırahı  ifade eder.</a:t>
            </a:r>
          </a:p>
        </p:txBody>
      </p:sp>
      <p:sp>
        <p:nvSpPr>
          <p:cNvPr id="10" name="object 10"/>
          <p:cNvSpPr txBox="1"/>
          <p:nvPr/>
        </p:nvSpPr>
        <p:spPr>
          <a:xfrm>
            <a:off x="3195512" y="2173318"/>
            <a:ext cx="3641725" cy="452120"/>
          </a:xfrm>
          <a:prstGeom prst="rect">
            <a:avLst/>
          </a:prstGeom>
        </p:spPr>
        <p:txBody>
          <a:bodyPr vert="horz" wrap="square" lIns="0" tIns="12065" rIns="0" bIns="0" rtlCol="0">
            <a:spAutoFit/>
          </a:bodyPr>
          <a:lstStyle/>
          <a:p>
            <a:pPr marL="12700" algn="ctr">
              <a:spcBef>
                <a:spcPts val="95"/>
              </a:spcBef>
            </a:pPr>
            <a:r>
              <a:rPr sz="2800" b="1" spc="-60" dirty="0">
                <a:solidFill>
                  <a:srgbClr val="701E46"/>
                </a:solidFill>
                <a:cs typeface="Arial"/>
              </a:rPr>
              <a:t>Yer </a:t>
            </a:r>
            <a:r>
              <a:rPr sz="2800" b="1" spc="-5" dirty="0">
                <a:solidFill>
                  <a:srgbClr val="701E46"/>
                </a:solidFill>
                <a:cs typeface="Arial"/>
              </a:rPr>
              <a:t>Değiştirme</a:t>
            </a:r>
            <a:r>
              <a:rPr sz="2800" b="1" spc="20" dirty="0">
                <a:solidFill>
                  <a:srgbClr val="701E46"/>
                </a:solidFill>
                <a:cs typeface="Arial"/>
              </a:rPr>
              <a:t> </a:t>
            </a:r>
            <a:r>
              <a:rPr sz="2800" b="1" spc="-5" dirty="0">
                <a:solidFill>
                  <a:srgbClr val="701E46"/>
                </a:solidFill>
                <a:cs typeface="Arial"/>
              </a:rPr>
              <a:t>Gideri</a:t>
            </a:r>
            <a:endParaRPr sz="2800" dirty="0">
              <a:solidFill>
                <a:srgbClr val="701E46"/>
              </a:solidFill>
              <a:cs typeface="Arial"/>
            </a:endParaRPr>
          </a:p>
        </p:txBody>
      </p:sp>
      <p:sp>
        <p:nvSpPr>
          <p:cNvPr id="11" name="object 11"/>
          <p:cNvSpPr txBox="1"/>
          <p:nvPr/>
        </p:nvSpPr>
        <p:spPr>
          <a:xfrm>
            <a:off x="738379" y="2801276"/>
            <a:ext cx="8555990" cy="2808461"/>
          </a:xfrm>
          <a:prstGeom prst="rect">
            <a:avLst/>
          </a:prstGeom>
        </p:spPr>
        <p:txBody>
          <a:bodyPr vert="horz" wrap="square" lIns="0" tIns="12700" rIns="0" bIns="0" rtlCol="0">
            <a:spAutoFit/>
          </a:bodyPr>
          <a:lstStyle/>
          <a:p>
            <a:pPr marL="12700" marR="5080" indent="359410" algn="just">
              <a:spcBef>
                <a:spcPts val="100"/>
              </a:spcBef>
            </a:pP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Memur veya Hizmetlilerin sürekli bir görevle başka yere atanmaları halinde  kendisine veya aile fertlerine ait eşyaların taşıtılmasına ilişkin giderler için verilir. İki  unsurdan oluşmaktadır:</a:t>
            </a:r>
          </a:p>
          <a:p>
            <a:pPr marL="12700" marR="5080" indent="359410" algn="just">
              <a:spcBef>
                <a:spcPts val="100"/>
              </a:spcBef>
              <a:buAutoNum type="arabicParenR"/>
              <a:tabLst>
                <a:tab pos="355600" algn="l"/>
              </a:tabLst>
            </a:pPr>
            <a:r>
              <a:rPr sz="2000" b="1" dirty="0">
                <a:solidFill>
                  <a:srgbClr val="681D44"/>
                </a:solidFill>
                <a:latin typeface="Calibri" panose="020F0502020204030204" pitchFamily="34" charset="0"/>
                <a:ea typeface="Calibri" panose="020F0502020204030204" pitchFamily="34" charset="0"/>
                <a:cs typeface="Times New Roman" panose="02020603050405020304" pitchFamily="18" charset="0"/>
              </a:rPr>
              <a:t>Sabit Unsur: </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Memur veya hizmetliye sadece atanmış olması sebebiyle, hak  edilen gündeliğin kendisi için 20 katı, her bir aile ferdi için 10 katı (toplamda 40  katı geçmemek üzere) verilir.</a:t>
            </a:r>
          </a:p>
          <a:p>
            <a:pPr marL="12700" marR="5080" indent="359410" algn="just">
              <a:spcBef>
                <a:spcPts val="100"/>
              </a:spcBef>
              <a:buAutoNum type="arabicParenR"/>
              <a:tabLst>
                <a:tab pos="355600" algn="l"/>
              </a:tabLst>
            </a:pPr>
            <a:r>
              <a:rPr sz="2000" b="1" dirty="0">
                <a:solidFill>
                  <a:srgbClr val="681D44"/>
                </a:solidFill>
                <a:latin typeface="Calibri" panose="020F0502020204030204" pitchFamily="34" charset="0"/>
                <a:ea typeface="Calibri" panose="020F0502020204030204" pitchFamily="34" charset="0"/>
                <a:cs typeface="Times New Roman" panose="02020603050405020304" pitchFamily="18" charset="0"/>
              </a:rPr>
              <a:t>Değişken Unsur: </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Memur veya hizmetliye asıl görevli olduğu yer ile atandığı yer  arasındaki mesafeye bağlı olarak her bir km veya deniz mili için gündeliğin %5 i  oranında yapılan ödemedir.</a:t>
            </a:r>
          </a:p>
        </p:txBody>
      </p:sp>
    </p:spTree>
    <p:extLst>
      <p:ext uri="{BB962C8B-B14F-4D97-AF65-F5344CB8AC3E}">
        <p14:creationId xmlns:p14="http://schemas.microsoft.com/office/powerpoint/2010/main" val="9982126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object 7"/>
          <p:cNvSpPr txBox="1">
            <a:spLocks noGrp="1"/>
          </p:cNvSpPr>
          <p:nvPr>
            <p:ph type="title"/>
          </p:nvPr>
        </p:nvSpPr>
        <p:spPr>
          <a:xfrm>
            <a:off x="2755647" y="218136"/>
            <a:ext cx="4394703" cy="689291"/>
          </a:xfrm>
          <a:prstGeom prst="rect">
            <a:avLst/>
          </a:prstGeom>
        </p:spPr>
        <p:txBody>
          <a:bodyPr vert="horz" wrap="square" lIns="0" tIns="12065" rIns="0" bIns="0" rtlCol="0" anchor="ctr">
            <a:spAutoFit/>
          </a:bodyPr>
          <a:lstStyle/>
          <a:p>
            <a:pPr marL="12700" algn="ctr">
              <a:lnSpc>
                <a:spcPct val="100000"/>
              </a:lnSpc>
              <a:spcBef>
                <a:spcPts val="95"/>
              </a:spcBef>
            </a:pPr>
            <a:r>
              <a:rPr b="1" spc="-5" dirty="0">
                <a:solidFill>
                  <a:srgbClr val="701E46"/>
                </a:solidFill>
                <a:latin typeface="+mn-lt"/>
              </a:rPr>
              <a:t>Konaklama</a:t>
            </a:r>
            <a:r>
              <a:rPr b="1" spc="-45" dirty="0">
                <a:solidFill>
                  <a:srgbClr val="701E46"/>
                </a:solidFill>
                <a:latin typeface="+mn-lt"/>
              </a:rPr>
              <a:t> </a:t>
            </a:r>
            <a:r>
              <a:rPr b="1" spc="-5" dirty="0">
                <a:solidFill>
                  <a:srgbClr val="701E46"/>
                </a:solidFill>
                <a:latin typeface="+mn-lt"/>
              </a:rPr>
              <a:t>Gideri</a:t>
            </a:r>
          </a:p>
        </p:txBody>
      </p:sp>
      <p:sp>
        <p:nvSpPr>
          <p:cNvPr id="8" name="object 8"/>
          <p:cNvSpPr txBox="1"/>
          <p:nvPr/>
        </p:nvSpPr>
        <p:spPr>
          <a:xfrm>
            <a:off x="674687" y="979855"/>
            <a:ext cx="8556625" cy="5183470"/>
          </a:xfrm>
          <a:prstGeom prst="rect">
            <a:avLst/>
          </a:prstGeom>
        </p:spPr>
        <p:txBody>
          <a:bodyPr vert="horz" wrap="square" lIns="0" tIns="12700" rIns="0" bIns="0" rtlCol="0">
            <a:spAutoFit/>
          </a:bodyPr>
          <a:lstStyle/>
          <a:p>
            <a:pPr marL="12700" marR="5080" indent="359410" algn="just">
              <a:spcBef>
                <a:spcPts val="100"/>
              </a:spcBef>
            </a:pPr>
            <a:r>
              <a:rPr sz="2400" dirty="0">
                <a:solidFill>
                  <a:srgbClr val="681D44"/>
                </a:solidFill>
                <a:latin typeface="Calibri" panose="020F0502020204030204" pitchFamily="34" charset="0"/>
                <a:ea typeface="Calibri" panose="020F0502020204030204" pitchFamily="34" charset="0"/>
                <a:cs typeface="Times New Roman" panose="02020603050405020304" pitchFamily="18" charset="0"/>
              </a:rPr>
              <a:t>6245 sayılı Kanunun 33. maddesine eklenen (d) fıkrasına  göre bu Kanun hükümlerine göre gündelik ödenenlerden (b)  fıkrasına göre gündelik ödenenler hariç yurt içinde yatacak yer  temini için ödedikleri ücretleri belgelendirenlere, belge bedelini  aşmamak üzere gündeliklerinin tamamına kadar olan kısmı  ayrıca ödenmektedir.</a:t>
            </a:r>
          </a:p>
          <a:p>
            <a:pPr>
              <a:spcBef>
                <a:spcPts val="5"/>
              </a:spcBef>
            </a:pPr>
            <a:endParaRPr sz="24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6985" indent="359410" algn="just"/>
            <a:r>
              <a:rPr sz="2400" dirty="0">
                <a:solidFill>
                  <a:srgbClr val="681D44"/>
                </a:solidFill>
                <a:latin typeface="Calibri" panose="020F0502020204030204" pitchFamily="34" charset="0"/>
                <a:ea typeface="Calibri" panose="020F0502020204030204" pitchFamily="34" charset="0"/>
                <a:cs typeface="Times New Roman" panose="02020603050405020304" pitchFamily="18" charset="0"/>
              </a:rPr>
              <a:t>Birden fazla yeri kapsayacak görevlendirmelerde de yatacak  yer temini için ödenecek ücret, görevlendirme süresinin ilk on  günü ile sınırlıdır.</a:t>
            </a:r>
          </a:p>
          <a:p>
            <a:pPr>
              <a:spcBef>
                <a:spcPts val="5"/>
              </a:spcBef>
            </a:pPr>
            <a:endParaRPr sz="24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6350" indent="359410" algn="just"/>
            <a:r>
              <a:rPr sz="2400" dirty="0">
                <a:solidFill>
                  <a:srgbClr val="681D44"/>
                </a:solidFill>
                <a:latin typeface="Calibri" panose="020F0502020204030204" pitchFamily="34" charset="0"/>
                <a:ea typeface="Calibri" panose="020F0502020204030204" pitchFamily="34" charset="0"/>
                <a:cs typeface="Times New Roman" panose="02020603050405020304" pitchFamily="18" charset="0"/>
              </a:rPr>
              <a:t>Harcırah Kanununun 33 üncü maddesinin b ve d fıkralarına  göre yatacak yer temini için ödenecek ücretlerin hesabında,  gündeliklerinin %50 artırımlı tutarı esas alınır.</a:t>
            </a:r>
          </a:p>
        </p:txBody>
      </p:sp>
    </p:spTree>
    <p:extLst>
      <p:ext uri="{BB962C8B-B14F-4D97-AF65-F5344CB8AC3E}">
        <p14:creationId xmlns:p14="http://schemas.microsoft.com/office/powerpoint/2010/main" val="21859245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Dikdörtgen 6"/>
          <p:cNvSpPr/>
          <p:nvPr/>
        </p:nvSpPr>
        <p:spPr>
          <a:xfrm>
            <a:off x="768413" y="1816449"/>
            <a:ext cx="8369174" cy="2176750"/>
          </a:xfrm>
          <a:prstGeom prst="rect">
            <a:avLst/>
          </a:prstGeom>
        </p:spPr>
        <p:txBody>
          <a:bodyPr wrap="square">
            <a:spAutoFit/>
          </a:bodyPr>
          <a:lstStyle/>
          <a:p>
            <a:pPr algn="just">
              <a:lnSpc>
                <a:spcPct val="107000"/>
              </a:lnSpc>
              <a:spcAft>
                <a:spcPts val="800"/>
              </a:spcAft>
            </a:pPr>
            <a:r>
              <a:rPr lang="tr-TR" sz="3200" dirty="0">
                <a:solidFill>
                  <a:srgbClr val="681D44"/>
                </a:solidFill>
                <a:latin typeface="Calibri" panose="020F0502020204030204" pitchFamily="34" charset="0"/>
                <a:ea typeface="Calibri" panose="020F0502020204030204" pitchFamily="34" charset="0"/>
                <a:cs typeface="Times New Roman" panose="02020603050405020304" pitchFamily="18" charset="0"/>
              </a:rPr>
              <a:t>Harcırah ödemelerinin </a:t>
            </a:r>
            <a:r>
              <a:rPr lang="tr-TR" sz="3200" dirty="0">
                <a:solidFill>
                  <a:srgbClr val="681D44"/>
                </a:solidFill>
                <a:latin typeface="Calibri" panose="020F0502020204030204" pitchFamily="34" charset="0"/>
                <a:ea typeface="Calibri" panose="020F0502020204030204" pitchFamily="34" charset="0"/>
                <a:cs typeface="Times New Roman" panose="02020603050405020304" pitchFamily="18" charset="0"/>
              </a:rPr>
              <a:t>mevzuata uygun, kamu zararına sebebiyet vermeden ve personelimizin mağdur olmaması </a:t>
            </a:r>
            <a:r>
              <a:rPr lang="tr-TR" sz="3200" dirty="0">
                <a:solidFill>
                  <a:srgbClr val="681D44"/>
                </a:solidFill>
                <a:latin typeface="Calibri" panose="020F0502020204030204" pitchFamily="34" charset="0"/>
                <a:ea typeface="Calibri" panose="020F0502020204030204" pitchFamily="34" charset="0"/>
                <a:cs typeface="Times New Roman" panose="02020603050405020304" pitchFamily="18" charset="0"/>
              </a:rPr>
              <a:t>için aşağıdaki hususlara dikkat edilmelidir ;</a:t>
            </a:r>
            <a:endParaRPr lang="tr-TR" sz="32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22003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4" name="Dikdörtgen 3"/>
          <p:cNvSpPr/>
          <p:nvPr/>
        </p:nvSpPr>
        <p:spPr>
          <a:xfrm>
            <a:off x="881107" y="913893"/>
            <a:ext cx="8281000" cy="4273029"/>
          </a:xfrm>
          <a:prstGeom prst="rect">
            <a:avLst/>
          </a:prstGeom>
        </p:spPr>
        <p:txBody>
          <a:bodyPr wrap="square">
            <a:spAutoFit/>
          </a:bodyPr>
          <a:lstStyle/>
          <a:p>
            <a:pPr algn="just">
              <a:lnSpc>
                <a:spcPct val="107000"/>
              </a:lnSpc>
              <a:spcAft>
                <a:spcPts val="800"/>
              </a:spcAft>
            </a:pPr>
            <a:r>
              <a:rPr lang="tr-TR" sz="2800" b="1" dirty="0">
                <a:solidFill>
                  <a:srgbClr val="681D44"/>
                </a:solidFill>
                <a:latin typeface="Calibri" panose="020F0502020204030204" pitchFamily="34" charset="0"/>
                <a:ea typeface="Calibri" panose="020F0502020204030204" pitchFamily="34" charset="0"/>
                <a:cs typeface="Times New Roman" panose="02020603050405020304" pitchFamily="18" charset="0"/>
              </a:rPr>
              <a:t>1-</a:t>
            </a: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Görevlendirmeye ilişkin yönetim kurulu kararında ve görevlendirme onayında aşağıda belirtilen hususlar yer almalıdır:</a:t>
            </a:r>
          </a:p>
          <a:p>
            <a:pPr algn="just">
              <a:lnSpc>
                <a:spcPct val="107000"/>
              </a:lnSpc>
              <a:spcAft>
                <a:spcPts val="800"/>
              </a:spcAft>
            </a:pP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-Görevlendirilen kişinin adı-soyadı ve unvanı,</a:t>
            </a:r>
          </a:p>
          <a:p>
            <a:pPr algn="just">
              <a:lnSpc>
                <a:spcPct val="107000"/>
              </a:lnSpc>
              <a:spcAft>
                <a:spcPts val="800"/>
              </a:spcAft>
            </a:pP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-Görevin konusu,</a:t>
            </a:r>
          </a:p>
          <a:p>
            <a:pPr algn="just">
              <a:lnSpc>
                <a:spcPct val="107000"/>
              </a:lnSpc>
              <a:spcAft>
                <a:spcPts val="800"/>
              </a:spcAft>
            </a:pP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-Görevlendirildiği yer,</a:t>
            </a:r>
          </a:p>
          <a:p>
            <a:pPr algn="just">
              <a:lnSpc>
                <a:spcPct val="107000"/>
              </a:lnSpc>
              <a:spcAft>
                <a:spcPts val="800"/>
              </a:spcAft>
            </a:pP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-Görevlendirme tarihi ve süresi</a:t>
            </a:r>
          </a:p>
          <a:p>
            <a:pPr algn="just">
              <a:lnSpc>
                <a:spcPct val="107000"/>
              </a:lnSpc>
              <a:spcAft>
                <a:spcPts val="800"/>
              </a:spcAft>
            </a:pP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-Giderin bütçe tertibi</a:t>
            </a:r>
          </a:p>
        </p:txBody>
      </p:sp>
    </p:spTree>
    <p:extLst>
      <p:ext uri="{BB962C8B-B14F-4D97-AF65-F5344CB8AC3E}">
        <p14:creationId xmlns:p14="http://schemas.microsoft.com/office/powerpoint/2010/main" val="8567056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042"/>
            <a:ext cx="9906000" cy="7008042"/>
          </a:xfrm>
          <a:prstGeom prst="rect">
            <a:avLst/>
          </a:prstGeom>
        </p:spPr>
      </p:pic>
      <p:sp>
        <p:nvSpPr>
          <p:cNvPr id="2" name="Dikdörtgen 1"/>
          <p:cNvSpPr/>
          <p:nvPr/>
        </p:nvSpPr>
        <p:spPr>
          <a:xfrm>
            <a:off x="766082" y="233348"/>
            <a:ext cx="8373835" cy="5693866"/>
          </a:xfrm>
          <a:prstGeom prst="rect">
            <a:avLst/>
          </a:prstGeom>
        </p:spPr>
        <p:txBody>
          <a:bodyPr wrap="square">
            <a:spAutoFit/>
          </a:bodyPr>
          <a:lstStyle/>
          <a:p>
            <a:pPr algn="just"/>
            <a:r>
              <a:rPr lang="tr-TR" sz="2800" b="1" dirty="0">
                <a:solidFill>
                  <a:srgbClr val="681D44"/>
                </a:solidFill>
                <a:latin typeface="Calibri" panose="020F0502020204030204" pitchFamily="34" charset="0"/>
                <a:ea typeface="Calibri" panose="020F0502020204030204" pitchFamily="34" charset="0"/>
                <a:cs typeface="Times New Roman" panose="02020603050405020304" pitchFamily="18" charset="0"/>
              </a:rPr>
              <a:t>2-</a:t>
            </a: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Yolluk ödemesi; görevlendirme süresi, görevlendirme tarihleri, görevin yapılacağı yere gidiş-dönüş ve görevli olarak gidilecek yer ile mesafe dikkate alınarak belirlenmelidir. Görevlendirmelerde yol hariç veya yol dahil ibarelerine yer verilmelidir. Görevlendirmelerde görev yerinin uzaklığına göre bir gün öncesi ve bir gün sonrası için, ulaşımı 24 saati aşan seyahatlerde ise iki gün öncesi ve iki gün sonrası için görevlendirmelere ilave yapılabilir</a:t>
            </a:r>
            <a:r>
              <a:rPr lang="tr-TR" sz="2800" dirty="0" smtClean="0">
                <a:solidFill>
                  <a:srgbClr val="681D44"/>
                </a:solidFill>
                <a:latin typeface="Calibri" panose="020F0502020204030204" pitchFamily="34" charset="0"/>
                <a:ea typeface="Calibri" panose="020F0502020204030204" pitchFamily="34" charset="0"/>
                <a:cs typeface="Times New Roman" panose="02020603050405020304" pitchFamily="18" charset="0"/>
              </a:rPr>
              <a:t>.</a:t>
            </a:r>
          </a:p>
          <a:p>
            <a:pPr algn="just"/>
            <a:endParaRPr lang="tr-TR" sz="2800" dirty="0" smtClean="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algn="just"/>
            <a:r>
              <a:rPr lang="tr-TR" sz="2800" dirty="0" smtClean="0">
                <a:latin typeface="Calibri" panose="020F0502020204030204" pitchFamily="34" charset="0"/>
                <a:ea typeface="Calibri" panose="020F0502020204030204" pitchFamily="34" charset="0"/>
                <a:cs typeface="Times New Roman" panose="02020603050405020304" pitchFamily="18" charset="0"/>
              </a:rPr>
              <a:t>(</a:t>
            </a:r>
            <a:r>
              <a:rPr lang="tr-TR" sz="2800" dirty="0">
                <a:latin typeface="Calibri" panose="020F0502020204030204" pitchFamily="34" charset="0"/>
                <a:ea typeface="Calibri" panose="020F0502020204030204" pitchFamily="34" charset="0"/>
                <a:cs typeface="Times New Roman" panose="02020603050405020304" pitchFamily="18" charset="0"/>
              </a:rPr>
              <a:t>Örneğin 12-15 Eylül tarihleri arasında Gümüşhane'de düzenlenecek bir konferansa katılacak kişinin görevlendirme tarihleri 11-16 Eylül olarak belirlenebilir.)</a:t>
            </a:r>
            <a:endParaRPr lang="tr-TR" sz="2800" dirty="0"/>
          </a:p>
        </p:txBody>
      </p:sp>
    </p:spTree>
    <p:extLst>
      <p:ext uri="{BB962C8B-B14F-4D97-AF65-F5344CB8AC3E}">
        <p14:creationId xmlns:p14="http://schemas.microsoft.com/office/powerpoint/2010/main" val="23299274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65117" y="961307"/>
            <a:ext cx="8569417" cy="2068195"/>
          </a:xfrm>
          <a:prstGeom prst="rect">
            <a:avLst/>
          </a:prstGeom>
        </p:spPr>
        <p:txBody>
          <a:bodyPr wrap="square">
            <a:spAutoFit/>
          </a:bodyPr>
          <a:lstStyle/>
          <a:p>
            <a:pPr algn="just">
              <a:lnSpc>
                <a:spcPct val="107000"/>
              </a:lnSpc>
              <a:spcAft>
                <a:spcPts val="800"/>
              </a:spcAft>
            </a:pPr>
            <a:r>
              <a:rPr lang="tr-TR" sz="2800" b="1" dirty="0">
                <a:solidFill>
                  <a:srgbClr val="681D44"/>
                </a:solidFill>
                <a:latin typeface="Calibri" panose="020F0502020204030204" pitchFamily="34" charset="0"/>
                <a:ea typeface="Calibri" panose="020F0502020204030204" pitchFamily="34" charset="0"/>
                <a:cs typeface="Times New Roman" panose="02020603050405020304" pitchFamily="18" charset="0"/>
              </a:rPr>
              <a:t>3-</a:t>
            </a: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 Görevlendirme </a:t>
            </a:r>
            <a:r>
              <a:rPr lang="tr-TR" sz="2800" dirty="0">
                <a:solidFill>
                  <a:srgbClr val="681D44"/>
                </a:solidFill>
                <a:latin typeface="Calibri" panose="020F0502020204030204" pitchFamily="34" charset="0"/>
                <a:ea typeface="Calibri" panose="020F0502020204030204" pitchFamily="34" charset="0"/>
                <a:cs typeface="Times New Roman" panose="02020603050405020304" pitchFamily="18" charset="0"/>
              </a:rPr>
              <a:t>tarihinden önce gidilmesi veya görevlendirme tarihinden sonra dönülmesi durumunda karar ve onayda belirtilen tarihler dışındaki günler için ödeme yapılmaz</a:t>
            </a:r>
            <a:r>
              <a:rPr lang="tr-TR" sz="3600" dirty="0">
                <a:latin typeface="Calibri" panose="020F0502020204030204" pitchFamily="34" charset="0"/>
                <a:ea typeface="Calibri" panose="020F0502020204030204" pitchFamily="34" charset="0"/>
                <a:cs typeface="Times New Roman" panose="02020603050405020304" pitchFamily="18" charset="0"/>
              </a:rPr>
              <a:t>.</a:t>
            </a:r>
            <a:endParaRPr lang="tr-TR"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993111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24689" y="649730"/>
            <a:ext cx="8537418" cy="4401205"/>
          </a:xfrm>
          <a:prstGeom prst="rect">
            <a:avLst/>
          </a:prstGeom>
        </p:spPr>
        <p:txBody>
          <a:bodyPr wrap="square">
            <a:spAutoFit/>
          </a:bodyPr>
          <a:lstStyle/>
          <a:p>
            <a:pPr algn="just"/>
            <a:r>
              <a:rPr lang="tr-TR" sz="2800" b="1" dirty="0">
                <a:solidFill>
                  <a:srgbClr val="681D44"/>
                </a:solidFill>
              </a:rPr>
              <a:t>4- </a:t>
            </a:r>
            <a:r>
              <a:rPr lang="tr-TR" sz="2800" dirty="0">
                <a:solidFill>
                  <a:srgbClr val="681D44"/>
                </a:solidFill>
              </a:rPr>
              <a:t>Seyahatin uçakla yapılacak olması durumunda görevlendirmelerde uçakla </a:t>
            </a:r>
            <a:r>
              <a:rPr lang="tr-TR" sz="2800" dirty="0" smtClean="0">
                <a:solidFill>
                  <a:srgbClr val="681D44"/>
                </a:solidFill>
              </a:rPr>
              <a:t>seyahat edileceği </a:t>
            </a:r>
            <a:r>
              <a:rPr lang="tr-TR" sz="2800" dirty="0">
                <a:solidFill>
                  <a:srgbClr val="681D44"/>
                </a:solidFill>
              </a:rPr>
              <a:t>özellikle belirtilmeli ve bu durumdaki görevlendirmeler Üst Yönetici Olur'u </a:t>
            </a:r>
            <a:r>
              <a:rPr lang="tr-TR" sz="2800" dirty="0" smtClean="0">
                <a:solidFill>
                  <a:srgbClr val="681D44"/>
                </a:solidFill>
              </a:rPr>
              <a:t>ile olmalıdır</a:t>
            </a:r>
            <a:r>
              <a:rPr lang="tr-TR" sz="2800" dirty="0">
                <a:solidFill>
                  <a:srgbClr val="681D44"/>
                </a:solidFill>
              </a:rPr>
              <a:t>. Havayolu firmalarının web adreslerinden alınan elektronik bilet yolcu seyahat </a:t>
            </a:r>
            <a:r>
              <a:rPr lang="tr-TR" sz="2800" dirty="0" smtClean="0">
                <a:solidFill>
                  <a:srgbClr val="681D44"/>
                </a:solidFill>
              </a:rPr>
              <a:t>belgesi (elektronik </a:t>
            </a:r>
            <a:r>
              <a:rPr lang="tr-TR" sz="2800" dirty="0">
                <a:solidFill>
                  <a:srgbClr val="681D44"/>
                </a:solidFill>
              </a:rPr>
              <a:t>bilet yolcu seyahat belgelerinde "Fatura yerine geçer" ibaresi bulunacaktır) ya </a:t>
            </a:r>
            <a:r>
              <a:rPr lang="tr-TR" sz="2800" dirty="0" smtClean="0">
                <a:solidFill>
                  <a:srgbClr val="681D44"/>
                </a:solidFill>
              </a:rPr>
              <a:t>da firmalarca </a:t>
            </a:r>
            <a:r>
              <a:rPr lang="tr-TR" sz="2800" dirty="0">
                <a:solidFill>
                  <a:srgbClr val="681D44"/>
                </a:solidFill>
              </a:rPr>
              <a:t>düzenlenen uçak bileti veya ilgili firma tarafından düzenlenen fatura (asıl) ile </a:t>
            </a:r>
            <a:r>
              <a:rPr lang="tr-TR" sz="2800" dirty="0" smtClean="0">
                <a:solidFill>
                  <a:srgbClr val="681D44"/>
                </a:solidFill>
              </a:rPr>
              <a:t>biniş kartlarının </a:t>
            </a:r>
            <a:r>
              <a:rPr lang="tr-TR" sz="2800" dirty="0">
                <a:solidFill>
                  <a:srgbClr val="681D44"/>
                </a:solidFill>
              </a:rPr>
              <a:t>ödeme belgesine eklenmesi gerekmektedir.</a:t>
            </a:r>
          </a:p>
        </p:txBody>
      </p:sp>
    </p:spTree>
    <p:extLst>
      <p:ext uri="{BB962C8B-B14F-4D97-AF65-F5344CB8AC3E}">
        <p14:creationId xmlns:p14="http://schemas.microsoft.com/office/powerpoint/2010/main" val="4002022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6125"/>
            <a:ext cx="9906000" cy="6884125"/>
          </a:xfrm>
          <a:prstGeom prst="rect">
            <a:avLst/>
          </a:prstGeom>
        </p:spPr>
      </p:pic>
      <p:sp>
        <p:nvSpPr>
          <p:cNvPr id="2" name="Dikdörtgen 1"/>
          <p:cNvSpPr/>
          <p:nvPr/>
        </p:nvSpPr>
        <p:spPr>
          <a:xfrm>
            <a:off x="657130" y="944935"/>
            <a:ext cx="8591739" cy="2677656"/>
          </a:xfrm>
          <a:prstGeom prst="rect">
            <a:avLst/>
          </a:prstGeom>
        </p:spPr>
        <p:txBody>
          <a:bodyPr wrap="square">
            <a:spAutoFit/>
          </a:bodyPr>
          <a:lstStyle/>
          <a:p>
            <a:pPr algn="just"/>
            <a:r>
              <a:rPr lang="tr-TR" sz="2800" b="1" dirty="0">
                <a:solidFill>
                  <a:srgbClr val="681D44"/>
                </a:solidFill>
              </a:rPr>
              <a:t>5-</a:t>
            </a:r>
            <a:r>
              <a:rPr lang="tr-TR" sz="2800" dirty="0">
                <a:solidFill>
                  <a:srgbClr val="681D44"/>
                </a:solidFill>
              </a:rPr>
              <a:t> Üzerinde Elektronik Bilet Bilgisi yazan çıktıların, 462 sıra </a:t>
            </a:r>
            <a:r>
              <a:rPr lang="tr-TR" sz="2800" dirty="0" err="1">
                <a:solidFill>
                  <a:srgbClr val="681D44"/>
                </a:solidFill>
              </a:rPr>
              <a:t>no'lu</a:t>
            </a:r>
            <a:r>
              <a:rPr lang="tr-TR" sz="2800" dirty="0">
                <a:solidFill>
                  <a:srgbClr val="681D44"/>
                </a:solidFill>
              </a:rPr>
              <a:t> Vergi Usul </a:t>
            </a:r>
            <a:r>
              <a:rPr lang="tr-TR" sz="2800" dirty="0">
                <a:solidFill>
                  <a:srgbClr val="681D44"/>
                </a:solidFill>
              </a:rPr>
              <a:t>Kanunu Genel </a:t>
            </a:r>
            <a:r>
              <a:rPr lang="tr-TR" sz="2800" dirty="0">
                <a:solidFill>
                  <a:srgbClr val="681D44"/>
                </a:solidFill>
              </a:rPr>
              <a:t>Tebliği esaslarına uygun olmalı ve "Fatura Yerine Geçer" ibaresini taşımalıdır. </a:t>
            </a:r>
            <a:r>
              <a:rPr lang="tr-TR" sz="2800" dirty="0">
                <a:solidFill>
                  <a:srgbClr val="681D44"/>
                </a:solidFill>
              </a:rPr>
              <a:t>Üzerinde "Fatura </a:t>
            </a:r>
            <a:r>
              <a:rPr lang="tr-TR" sz="2800" dirty="0">
                <a:solidFill>
                  <a:srgbClr val="681D44"/>
                </a:solidFill>
              </a:rPr>
              <a:t>Yerine Geçer" ibaresi yer almayan e-posta çıktıları, elektronik bilet </a:t>
            </a:r>
            <a:r>
              <a:rPr lang="tr-TR" sz="2800" dirty="0">
                <a:solidFill>
                  <a:srgbClr val="681D44"/>
                </a:solidFill>
              </a:rPr>
              <a:t>ve fatura yerine geçmemektedir</a:t>
            </a:r>
            <a:endParaRPr lang="tr-TR" sz="2800" dirty="0">
              <a:solidFill>
                <a:srgbClr val="681D44"/>
              </a:solidFill>
            </a:endParaRPr>
          </a:p>
        </p:txBody>
      </p:sp>
    </p:spTree>
    <p:extLst>
      <p:ext uri="{BB962C8B-B14F-4D97-AF65-F5344CB8AC3E}">
        <p14:creationId xmlns:p14="http://schemas.microsoft.com/office/powerpoint/2010/main" val="36680548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724277" y="1149532"/>
            <a:ext cx="8501204" cy="3539430"/>
          </a:xfrm>
          <a:prstGeom prst="rect">
            <a:avLst/>
          </a:prstGeom>
        </p:spPr>
        <p:txBody>
          <a:bodyPr wrap="square">
            <a:spAutoFit/>
          </a:bodyPr>
          <a:lstStyle/>
          <a:p>
            <a:pPr algn="just"/>
            <a:r>
              <a:rPr lang="tr-TR" sz="2800" b="1" dirty="0">
                <a:solidFill>
                  <a:srgbClr val="681D44"/>
                </a:solidFill>
              </a:rPr>
              <a:t>6- </a:t>
            </a:r>
            <a:r>
              <a:rPr lang="tr-TR" sz="2800" dirty="0">
                <a:solidFill>
                  <a:srgbClr val="681D44"/>
                </a:solidFill>
              </a:rPr>
              <a:t>Görevlendirme olurlarının tarihleri, görevlendirme tarihinden önceki bir </a:t>
            </a:r>
            <a:r>
              <a:rPr lang="tr-TR" sz="2800" dirty="0" smtClean="0">
                <a:solidFill>
                  <a:srgbClr val="681D44"/>
                </a:solidFill>
              </a:rPr>
              <a:t>tarihi kapsamalıdır.</a:t>
            </a:r>
          </a:p>
          <a:p>
            <a:pPr algn="just"/>
            <a:endParaRPr lang="tr-TR" sz="2800" dirty="0">
              <a:solidFill>
                <a:srgbClr val="681D44"/>
              </a:solidFill>
            </a:endParaRPr>
          </a:p>
          <a:p>
            <a:pPr algn="just"/>
            <a:r>
              <a:rPr lang="tr-TR" sz="2800" b="1" dirty="0">
                <a:solidFill>
                  <a:srgbClr val="681D44"/>
                </a:solidFill>
              </a:rPr>
              <a:t>7- </a:t>
            </a:r>
            <a:r>
              <a:rPr lang="tr-TR" sz="2800" dirty="0">
                <a:solidFill>
                  <a:srgbClr val="681D44"/>
                </a:solidFill>
              </a:rPr>
              <a:t>Konaklama giderine ilişkin faturalarda; görevli personelin adı-soyadı, </a:t>
            </a:r>
            <a:r>
              <a:rPr lang="tr-TR" sz="2800" dirty="0" smtClean="0">
                <a:solidFill>
                  <a:srgbClr val="681D44"/>
                </a:solidFill>
              </a:rPr>
              <a:t>konaklama gün </a:t>
            </a:r>
            <a:r>
              <a:rPr lang="tr-TR" sz="2800" dirty="0">
                <a:solidFill>
                  <a:srgbClr val="681D44"/>
                </a:solidFill>
              </a:rPr>
              <a:t>sayısı, konaklama tarihleri, tutar, </a:t>
            </a:r>
            <a:r>
              <a:rPr lang="tr-TR" sz="2800" dirty="0" smtClean="0">
                <a:solidFill>
                  <a:srgbClr val="681D44"/>
                </a:solidFill>
              </a:rPr>
              <a:t>kaşe-imza mutlaka </a:t>
            </a:r>
            <a:r>
              <a:rPr lang="tr-TR" sz="2800" dirty="0">
                <a:solidFill>
                  <a:srgbClr val="681D44"/>
                </a:solidFill>
              </a:rPr>
              <a:t>bulunmalıdır. Konaklama </a:t>
            </a:r>
            <a:r>
              <a:rPr lang="tr-TR" sz="2800" dirty="0" smtClean="0">
                <a:solidFill>
                  <a:srgbClr val="681D44"/>
                </a:solidFill>
              </a:rPr>
              <a:t>giderine ait </a:t>
            </a:r>
            <a:r>
              <a:rPr lang="tr-TR" sz="2800" dirty="0">
                <a:solidFill>
                  <a:srgbClr val="681D44"/>
                </a:solidFill>
              </a:rPr>
              <a:t>fatura ya da belge tarihi görevlendirme tarihi ile uyumlu olmalıdır.</a:t>
            </a:r>
          </a:p>
        </p:txBody>
      </p:sp>
    </p:spTree>
    <p:extLst>
      <p:ext uri="{BB962C8B-B14F-4D97-AF65-F5344CB8AC3E}">
        <p14:creationId xmlns:p14="http://schemas.microsoft.com/office/powerpoint/2010/main" val="2583616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2" y="0"/>
            <a:ext cx="9920102" cy="6858000"/>
          </a:xfrm>
          <a:prstGeom prst="rect">
            <a:avLst/>
          </a:prstGeom>
        </p:spPr>
      </p:pic>
      <p:sp>
        <p:nvSpPr>
          <p:cNvPr id="7" name="Metin kutusu 6"/>
          <p:cNvSpPr txBox="1"/>
          <p:nvPr/>
        </p:nvSpPr>
        <p:spPr>
          <a:xfrm>
            <a:off x="3004802" y="2939702"/>
            <a:ext cx="5634445" cy="553998"/>
          </a:xfrm>
          <a:prstGeom prst="rect">
            <a:avLst/>
          </a:prstGeom>
          <a:noFill/>
        </p:spPr>
        <p:txBody>
          <a:bodyPr wrap="square" rtlCol="0">
            <a:spAutoFit/>
          </a:bodyPr>
          <a:lstStyle/>
          <a:p>
            <a:r>
              <a:rPr lang="tr-TR" sz="3000" b="1" dirty="0" smtClean="0">
                <a:solidFill>
                  <a:srgbClr val="681D44"/>
                </a:solidFill>
              </a:rPr>
              <a:t>Strateji Geliştirme Daire Başkanlığı</a:t>
            </a:r>
            <a:endParaRPr lang="tr-TR" sz="3000" dirty="0">
              <a:solidFill>
                <a:srgbClr val="681D44"/>
              </a:solidFill>
            </a:endParaRPr>
          </a:p>
        </p:txBody>
      </p:sp>
      <p:sp>
        <p:nvSpPr>
          <p:cNvPr id="5" name="Metin kutusu 4"/>
          <p:cNvSpPr txBox="1"/>
          <p:nvPr/>
        </p:nvSpPr>
        <p:spPr>
          <a:xfrm>
            <a:off x="2681720" y="592688"/>
            <a:ext cx="4528457" cy="1754326"/>
          </a:xfrm>
          <a:prstGeom prst="rect">
            <a:avLst/>
          </a:prstGeom>
          <a:noFill/>
        </p:spPr>
        <p:txBody>
          <a:bodyPr wrap="square" rtlCol="0">
            <a:spAutoFit/>
          </a:bodyPr>
          <a:lstStyle/>
          <a:p>
            <a:pPr algn="ctr"/>
            <a:r>
              <a:rPr lang="tr-TR" sz="5400" b="1" dirty="0" smtClean="0">
                <a:solidFill>
                  <a:srgbClr val="681D44"/>
                </a:solidFill>
              </a:rPr>
              <a:t>HARCIRAH EĞİTİMİ</a:t>
            </a:r>
            <a:endParaRPr lang="tr-TR" sz="5400" b="1" dirty="0">
              <a:solidFill>
                <a:srgbClr val="681D44"/>
              </a:solidFill>
            </a:endParaRPr>
          </a:p>
        </p:txBody>
      </p:sp>
    </p:spTree>
    <p:extLst>
      <p:ext uri="{BB962C8B-B14F-4D97-AF65-F5344CB8AC3E}">
        <p14:creationId xmlns:p14="http://schemas.microsoft.com/office/powerpoint/2010/main" val="1834095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50042"/>
            <a:ext cx="9906000" cy="7008042"/>
          </a:xfrm>
          <a:prstGeom prst="rect">
            <a:avLst/>
          </a:prstGeom>
        </p:spPr>
      </p:pic>
      <p:sp>
        <p:nvSpPr>
          <p:cNvPr id="2" name="Dikdörtgen 1"/>
          <p:cNvSpPr/>
          <p:nvPr/>
        </p:nvSpPr>
        <p:spPr>
          <a:xfrm>
            <a:off x="633548" y="709274"/>
            <a:ext cx="8614955" cy="2246769"/>
          </a:xfrm>
          <a:prstGeom prst="rect">
            <a:avLst/>
          </a:prstGeom>
        </p:spPr>
        <p:txBody>
          <a:bodyPr wrap="square">
            <a:spAutoFit/>
          </a:bodyPr>
          <a:lstStyle/>
          <a:p>
            <a:pPr algn="just"/>
            <a:r>
              <a:rPr lang="tr-TR" sz="2800" b="1" dirty="0">
                <a:solidFill>
                  <a:srgbClr val="681D44"/>
                </a:solidFill>
              </a:rPr>
              <a:t>8-</a:t>
            </a:r>
            <a:r>
              <a:rPr lang="tr-TR" sz="2800" dirty="0">
                <a:solidFill>
                  <a:srgbClr val="681D44"/>
                </a:solidFill>
              </a:rPr>
              <a:t> Konaklama gideri ve katılım bedeli tek fatura ile ödenmişse her bir gidere ait </a:t>
            </a:r>
            <a:r>
              <a:rPr lang="tr-TR" sz="2800" dirty="0">
                <a:solidFill>
                  <a:srgbClr val="681D44"/>
                </a:solidFill>
              </a:rPr>
              <a:t>tutarın fatura üzerinde </a:t>
            </a:r>
            <a:r>
              <a:rPr lang="tr-TR" sz="2800" dirty="0">
                <a:solidFill>
                  <a:srgbClr val="681D44"/>
                </a:solidFill>
              </a:rPr>
              <a:t>detayı gerekmektedir</a:t>
            </a:r>
            <a:r>
              <a:rPr lang="tr-TR" sz="2800" dirty="0">
                <a:solidFill>
                  <a:srgbClr val="681D44"/>
                </a:solidFill>
              </a:rPr>
              <a:t>. </a:t>
            </a:r>
            <a:r>
              <a:rPr lang="tr-TR" sz="2800" dirty="0">
                <a:solidFill>
                  <a:srgbClr val="681D44"/>
                </a:solidFill>
              </a:rPr>
              <a:t>(</a:t>
            </a:r>
            <a:r>
              <a:rPr lang="tr-TR" sz="2800" dirty="0">
                <a:solidFill>
                  <a:srgbClr val="681D44"/>
                </a:solidFill>
              </a:rPr>
              <a:t>Örneğin: 11-13 Eylül </a:t>
            </a:r>
            <a:r>
              <a:rPr lang="tr-TR" sz="2800" dirty="0">
                <a:solidFill>
                  <a:srgbClr val="681D44"/>
                </a:solidFill>
              </a:rPr>
              <a:t>2017 </a:t>
            </a:r>
            <a:r>
              <a:rPr lang="tr-TR" sz="2800" dirty="0">
                <a:solidFill>
                  <a:srgbClr val="681D44"/>
                </a:solidFill>
              </a:rPr>
              <a:t>tarihleri arası </a:t>
            </a:r>
            <a:r>
              <a:rPr lang="tr-TR" sz="2800" dirty="0" smtClean="0">
                <a:solidFill>
                  <a:srgbClr val="681D44"/>
                </a:solidFill>
              </a:rPr>
              <a:t> (</a:t>
            </a:r>
            <a:r>
              <a:rPr lang="tr-TR" sz="2800" dirty="0">
                <a:solidFill>
                  <a:srgbClr val="681D44"/>
                </a:solidFill>
              </a:rPr>
              <a:t>2 gece) konaklama ücreti ve (</a:t>
            </a:r>
            <a:r>
              <a:rPr lang="tr-TR" sz="2800" dirty="0">
                <a:solidFill>
                  <a:srgbClr val="681D44"/>
                </a:solidFill>
              </a:rPr>
              <a:t>x) Kongresine </a:t>
            </a:r>
            <a:r>
              <a:rPr lang="tr-TR" sz="2800" dirty="0">
                <a:solidFill>
                  <a:srgbClr val="681D44"/>
                </a:solidFill>
              </a:rPr>
              <a:t>Katılım Bedeli vb</a:t>
            </a:r>
            <a:r>
              <a:rPr lang="tr-TR" sz="2800" dirty="0">
                <a:solidFill>
                  <a:srgbClr val="681D44"/>
                </a:solidFill>
              </a:rPr>
              <a:t>.)</a:t>
            </a:r>
          </a:p>
        </p:txBody>
      </p:sp>
      <p:sp>
        <p:nvSpPr>
          <p:cNvPr id="3" name="Dikdörtgen 2"/>
          <p:cNvSpPr/>
          <p:nvPr/>
        </p:nvSpPr>
        <p:spPr>
          <a:xfrm>
            <a:off x="633548" y="3215194"/>
            <a:ext cx="8510452" cy="1384995"/>
          </a:xfrm>
          <a:prstGeom prst="rect">
            <a:avLst/>
          </a:prstGeom>
        </p:spPr>
        <p:txBody>
          <a:bodyPr wrap="square">
            <a:spAutoFit/>
          </a:bodyPr>
          <a:lstStyle/>
          <a:p>
            <a:pPr algn="just"/>
            <a:r>
              <a:rPr lang="tr-TR" sz="2800" b="1" dirty="0">
                <a:solidFill>
                  <a:srgbClr val="681D44"/>
                </a:solidFill>
              </a:rPr>
              <a:t>9-</a:t>
            </a:r>
            <a:r>
              <a:rPr lang="tr-TR" sz="2800" dirty="0">
                <a:solidFill>
                  <a:srgbClr val="681D44"/>
                </a:solidFill>
              </a:rPr>
              <a:t> 4734 sayılı Kamu İhale Kanunu kapsamında hizmet satın alınması yoluyla gidilen eğitimler için düzenlenen faturalarda konaklama giderine ilişkin bedel ödenemez.</a:t>
            </a:r>
          </a:p>
        </p:txBody>
      </p:sp>
    </p:spTree>
    <p:extLst>
      <p:ext uri="{BB962C8B-B14F-4D97-AF65-F5344CB8AC3E}">
        <p14:creationId xmlns:p14="http://schemas.microsoft.com/office/powerpoint/2010/main" val="8810864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8"/>
            <a:ext cx="9906000" cy="6869968"/>
          </a:xfrm>
          <a:prstGeom prst="rect">
            <a:avLst/>
          </a:prstGeom>
        </p:spPr>
      </p:pic>
      <p:sp>
        <p:nvSpPr>
          <p:cNvPr id="2" name="Dikdörtgen 1"/>
          <p:cNvSpPr/>
          <p:nvPr/>
        </p:nvSpPr>
        <p:spPr>
          <a:xfrm>
            <a:off x="534488" y="613386"/>
            <a:ext cx="8799635" cy="1815882"/>
          </a:xfrm>
          <a:prstGeom prst="rect">
            <a:avLst/>
          </a:prstGeom>
        </p:spPr>
        <p:txBody>
          <a:bodyPr wrap="square">
            <a:spAutoFit/>
          </a:bodyPr>
          <a:lstStyle/>
          <a:p>
            <a:pPr algn="just"/>
            <a:r>
              <a:rPr lang="tr-TR" sz="2800" b="1" dirty="0">
                <a:solidFill>
                  <a:srgbClr val="681D44"/>
                </a:solidFill>
              </a:rPr>
              <a:t>10-</a:t>
            </a:r>
            <a:r>
              <a:rPr lang="tr-TR" sz="2800" dirty="0">
                <a:solidFill>
                  <a:srgbClr val="681D44"/>
                </a:solidFill>
              </a:rPr>
              <a:t> Görevine ait mesleki ve sıhhi yeterliliklerinin tespiti veya görülen lüzum </a:t>
            </a:r>
            <a:r>
              <a:rPr lang="tr-TR" sz="2800" dirty="0">
                <a:solidFill>
                  <a:srgbClr val="681D44"/>
                </a:solidFill>
              </a:rPr>
              <a:t>üzerine sınav </a:t>
            </a:r>
            <a:r>
              <a:rPr lang="tr-TR" sz="2800" dirty="0">
                <a:solidFill>
                  <a:srgbClr val="681D44"/>
                </a:solidFill>
              </a:rPr>
              <a:t>ya da kurs için gönderilenlerin söz konusu sınava veya kursa katıldığını gösteren </a:t>
            </a:r>
            <a:r>
              <a:rPr lang="tr-TR" sz="2800" dirty="0">
                <a:solidFill>
                  <a:srgbClr val="681D44"/>
                </a:solidFill>
              </a:rPr>
              <a:t>belge olmadan </a:t>
            </a:r>
            <a:r>
              <a:rPr lang="tr-TR" sz="2800" dirty="0">
                <a:solidFill>
                  <a:srgbClr val="681D44"/>
                </a:solidFill>
              </a:rPr>
              <a:t>katılım bedeli ve yolluk ödemesi yapılamaz</a:t>
            </a:r>
            <a:r>
              <a:rPr lang="tr-TR" sz="2800" dirty="0">
                <a:solidFill>
                  <a:srgbClr val="681D44"/>
                </a:solidFill>
              </a:rPr>
              <a:t>.</a:t>
            </a:r>
            <a:endParaRPr lang="tr-TR" sz="2800" dirty="0">
              <a:solidFill>
                <a:srgbClr val="681D44"/>
              </a:solidFill>
            </a:endParaRPr>
          </a:p>
        </p:txBody>
      </p:sp>
      <p:sp>
        <p:nvSpPr>
          <p:cNvPr id="4" name="Dikdörtgen 3"/>
          <p:cNvSpPr/>
          <p:nvPr/>
        </p:nvSpPr>
        <p:spPr>
          <a:xfrm>
            <a:off x="534488" y="3152225"/>
            <a:ext cx="8879478" cy="1384995"/>
          </a:xfrm>
          <a:prstGeom prst="rect">
            <a:avLst/>
          </a:prstGeom>
        </p:spPr>
        <p:txBody>
          <a:bodyPr wrap="square">
            <a:spAutoFit/>
          </a:bodyPr>
          <a:lstStyle/>
          <a:p>
            <a:pPr algn="just"/>
            <a:r>
              <a:rPr lang="tr-TR" sz="2800" b="1" dirty="0">
                <a:solidFill>
                  <a:srgbClr val="681D44"/>
                </a:solidFill>
              </a:rPr>
              <a:t>11-</a:t>
            </a:r>
            <a:r>
              <a:rPr lang="tr-TR" sz="2800" dirty="0">
                <a:solidFill>
                  <a:srgbClr val="681D44"/>
                </a:solidFill>
              </a:rPr>
              <a:t> Aslı yabancı dilde düzenlenen makbuz, fatura, katılım belgesi vb. belgelerin Türkçe tercümelerinin belge ekine yapılarak yetkililerce onaylanması gerekmektedir.</a:t>
            </a:r>
          </a:p>
        </p:txBody>
      </p:sp>
    </p:spTree>
    <p:extLst>
      <p:ext uri="{BB962C8B-B14F-4D97-AF65-F5344CB8AC3E}">
        <p14:creationId xmlns:p14="http://schemas.microsoft.com/office/powerpoint/2010/main" val="39338800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42796" y="725550"/>
            <a:ext cx="8618899" cy="3108543"/>
          </a:xfrm>
          <a:prstGeom prst="rect">
            <a:avLst/>
          </a:prstGeom>
        </p:spPr>
        <p:txBody>
          <a:bodyPr wrap="square">
            <a:spAutoFit/>
          </a:bodyPr>
          <a:lstStyle/>
          <a:p>
            <a:pPr algn="just"/>
            <a:r>
              <a:rPr lang="tr-TR" sz="2800" b="1" dirty="0">
                <a:solidFill>
                  <a:srgbClr val="681D44"/>
                </a:solidFill>
              </a:rPr>
              <a:t>12</a:t>
            </a:r>
            <a:r>
              <a:rPr lang="tr-TR" sz="2800" dirty="0">
                <a:solidFill>
                  <a:srgbClr val="681D44"/>
                </a:solidFill>
              </a:rPr>
              <a:t>- Yurtiçi geçici görev yolluğu ödemelerinde; ikametgâh veya görev yeri ile </a:t>
            </a:r>
            <a:r>
              <a:rPr lang="tr-TR" sz="2800" dirty="0">
                <a:solidFill>
                  <a:srgbClr val="681D44"/>
                </a:solidFill>
              </a:rPr>
              <a:t>istasyon, havaalanı</a:t>
            </a:r>
            <a:r>
              <a:rPr lang="tr-TR" sz="2800" dirty="0">
                <a:solidFill>
                  <a:srgbClr val="681D44"/>
                </a:solidFill>
              </a:rPr>
              <a:t>, iskele veya durak arasındaki nakil vasıtası masrafları ödenir. (Belediye </a:t>
            </a:r>
            <a:r>
              <a:rPr lang="tr-TR" sz="2800" dirty="0">
                <a:solidFill>
                  <a:srgbClr val="681D44"/>
                </a:solidFill>
              </a:rPr>
              <a:t>hudutları haricinde</a:t>
            </a:r>
            <a:r>
              <a:rPr lang="tr-TR" sz="2800" dirty="0">
                <a:solidFill>
                  <a:srgbClr val="681D44"/>
                </a:solidFill>
              </a:rPr>
              <a:t>, taksiyle yapılan seyahatlerde fatura veya perakende satış fişi veya ödeme </a:t>
            </a:r>
            <a:r>
              <a:rPr lang="tr-TR" sz="2800" dirty="0">
                <a:solidFill>
                  <a:srgbClr val="681D44"/>
                </a:solidFill>
              </a:rPr>
              <a:t>kaydedici cihazlara </a:t>
            </a:r>
            <a:r>
              <a:rPr lang="tr-TR" sz="2800" dirty="0">
                <a:solidFill>
                  <a:srgbClr val="681D44"/>
                </a:solidFill>
              </a:rPr>
              <a:t>ait satış fişinin ödeme emri belgesine eklenmesi gerekmektedir.)</a:t>
            </a:r>
          </a:p>
        </p:txBody>
      </p:sp>
    </p:spTree>
    <p:extLst>
      <p:ext uri="{BB962C8B-B14F-4D97-AF65-F5344CB8AC3E}">
        <p14:creationId xmlns:p14="http://schemas.microsoft.com/office/powerpoint/2010/main" val="9040847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463732" y="612845"/>
            <a:ext cx="8797964" cy="5693866"/>
          </a:xfrm>
          <a:prstGeom prst="rect">
            <a:avLst/>
          </a:prstGeom>
        </p:spPr>
        <p:txBody>
          <a:bodyPr wrap="square">
            <a:spAutoFit/>
          </a:bodyPr>
          <a:lstStyle/>
          <a:p>
            <a:pPr algn="just"/>
            <a:r>
              <a:rPr lang="tr-TR" sz="2800" b="1" dirty="0">
                <a:solidFill>
                  <a:srgbClr val="681D44"/>
                </a:solidFill>
              </a:rPr>
              <a:t>13- </a:t>
            </a:r>
            <a:r>
              <a:rPr lang="tr-TR" sz="2800" dirty="0">
                <a:solidFill>
                  <a:srgbClr val="681D44"/>
                </a:solidFill>
              </a:rPr>
              <a:t>Geçici görev ile başka bir yere görevlendiren kişilere yapılan taksi vb. </a:t>
            </a:r>
            <a:r>
              <a:rPr lang="tr-TR" sz="2800" dirty="0" smtClean="0">
                <a:solidFill>
                  <a:srgbClr val="681D44"/>
                </a:solidFill>
              </a:rPr>
              <a:t>ödemeler, makul </a:t>
            </a:r>
            <a:r>
              <a:rPr lang="tr-TR" sz="2800" dirty="0">
                <a:solidFill>
                  <a:srgbClr val="681D44"/>
                </a:solidFill>
              </a:rPr>
              <a:t>bir fiyat olmalı yüksek miktar olup kamu zararına yol açmamalıdır. </a:t>
            </a:r>
            <a:r>
              <a:rPr lang="tr-TR" sz="2800" dirty="0" smtClean="0">
                <a:solidFill>
                  <a:srgbClr val="681D44"/>
                </a:solidFill>
              </a:rPr>
              <a:t>Görevlendirilmeleri sebebiyle </a:t>
            </a:r>
            <a:r>
              <a:rPr lang="tr-TR" sz="2800" dirty="0">
                <a:solidFill>
                  <a:srgbClr val="681D44"/>
                </a:solidFill>
              </a:rPr>
              <a:t>başka yere giden personelin ikametgâh-garaj-ikametgah veya görev </a:t>
            </a:r>
            <a:r>
              <a:rPr lang="tr-TR" sz="2800" dirty="0" smtClean="0">
                <a:solidFill>
                  <a:srgbClr val="681D44"/>
                </a:solidFill>
              </a:rPr>
              <a:t>yeri-otogar-görev yeri </a:t>
            </a:r>
            <a:r>
              <a:rPr lang="tr-TR" sz="2800" dirty="0">
                <a:solidFill>
                  <a:srgbClr val="681D44"/>
                </a:solidFill>
              </a:rPr>
              <a:t>gibi kısımlarında taksi kullanılmadan yolluk bildirimine taksi kullanılmış gibi </a:t>
            </a:r>
            <a:r>
              <a:rPr lang="tr-TR" sz="2800" dirty="0" smtClean="0">
                <a:solidFill>
                  <a:srgbClr val="681D44"/>
                </a:solidFill>
              </a:rPr>
              <a:t>bedel yazılması </a:t>
            </a:r>
            <a:r>
              <a:rPr lang="tr-TR" sz="2800" dirty="0">
                <a:solidFill>
                  <a:srgbClr val="681D44"/>
                </a:solidFill>
              </a:rPr>
              <a:t>sorumluluk doğuracağından, </a:t>
            </a:r>
            <a:r>
              <a:rPr lang="tr-TR" sz="2800" b="1" dirty="0">
                <a:solidFill>
                  <a:srgbClr val="681D44"/>
                </a:solidFill>
              </a:rPr>
              <a:t>bildirim yapan personel ile ödeme emri </a:t>
            </a:r>
            <a:r>
              <a:rPr lang="tr-TR" sz="2800" b="1" dirty="0" smtClean="0">
                <a:solidFill>
                  <a:srgbClr val="681D44"/>
                </a:solidFill>
              </a:rPr>
              <a:t>belgesini imzalayan </a:t>
            </a:r>
            <a:r>
              <a:rPr lang="tr-TR" sz="2800" b="1" dirty="0">
                <a:solidFill>
                  <a:srgbClr val="681D44"/>
                </a:solidFill>
              </a:rPr>
              <a:t>gerçekleştirme görevlileri ve harcama yetkilileri de kamu </a:t>
            </a:r>
            <a:r>
              <a:rPr lang="tr-TR" sz="2800" b="1" dirty="0" smtClean="0">
                <a:solidFill>
                  <a:srgbClr val="681D44"/>
                </a:solidFill>
              </a:rPr>
              <a:t>zararından </a:t>
            </a:r>
            <a:r>
              <a:rPr lang="tr-TR" sz="2800" b="1" dirty="0" err="1" smtClean="0">
                <a:solidFill>
                  <a:srgbClr val="681D44"/>
                </a:solidFill>
              </a:rPr>
              <a:t>müteselsilen</a:t>
            </a:r>
            <a:r>
              <a:rPr lang="tr-TR" sz="2800" b="1" dirty="0" smtClean="0">
                <a:solidFill>
                  <a:srgbClr val="681D44"/>
                </a:solidFill>
              </a:rPr>
              <a:t> </a:t>
            </a:r>
            <a:r>
              <a:rPr lang="tr-TR" sz="2800" b="1" dirty="0">
                <a:solidFill>
                  <a:srgbClr val="681D44"/>
                </a:solidFill>
              </a:rPr>
              <a:t>sorumlu olmaktadırlar</a:t>
            </a:r>
            <a:r>
              <a:rPr lang="tr-TR" sz="2800" dirty="0">
                <a:solidFill>
                  <a:srgbClr val="681D44"/>
                </a:solidFill>
              </a:rPr>
              <a:t>. Verilen beyanın gerçeğe aykırı olması durumunda </a:t>
            </a:r>
            <a:r>
              <a:rPr lang="tr-TR" sz="2800" dirty="0" smtClean="0">
                <a:solidFill>
                  <a:srgbClr val="681D44"/>
                </a:solidFill>
              </a:rPr>
              <a:t>6245 sayılı </a:t>
            </a:r>
            <a:r>
              <a:rPr lang="tr-TR" sz="2800" dirty="0">
                <a:solidFill>
                  <a:srgbClr val="681D44"/>
                </a:solidFill>
              </a:rPr>
              <a:t>Harcırah Kanununun 60. maddesi esastır.</a:t>
            </a:r>
          </a:p>
        </p:txBody>
      </p:sp>
    </p:spTree>
    <p:extLst>
      <p:ext uri="{BB962C8B-B14F-4D97-AF65-F5344CB8AC3E}">
        <p14:creationId xmlns:p14="http://schemas.microsoft.com/office/powerpoint/2010/main" val="36412310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 y="0"/>
            <a:ext cx="9906000" cy="6858000"/>
          </a:xfrm>
          <a:prstGeom prst="rect">
            <a:avLst/>
          </a:prstGeom>
        </p:spPr>
      </p:pic>
      <p:sp>
        <p:nvSpPr>
          <p:cNvPr id="2" name="Dikdörtgen 1"/>
          <p:cNvSpPr/>
          <p:nvPr/>
        </p:nvSpPr>
        <p:spPr>
          <a:xfrm>
            <a:off x="470780" y="596878"/>
            <a:ext cx="8765287" cy="1384995"/>
          </a:xfrm>
          <a:prstGeom prst="rect">
            <a:avLst/>
          </a:prstGeom>
        </p:spPr>
        <p:txBody>
          <a:bodyPr wrap="square">
            <a:spAutoFit/>
          </a:bodyPr>
          <a:lstStyle/>
          <a:p>
            <a:pPr algn="just"/>
            <a:r>
              <a:rPr lang="tr-TR" sz="2800" b="1" dirty="0">
                <a:solidFill>
                  <a:srgbClr val="681D44"/>
                </a:solidFill>
              </a:rPr>
              <a:t>14-</a:t>
            </a:r>
            <a:r>
              <a:rPr lang="tr-TR" sz="2800" dirty="0">
                <a:solidFill>
                  <a:srgbClr val="681D44"/>
                </a:solidFill>
              </a:rPr>
              <a:t> Yol ve taşıtların kullanımında mutat olan seçilmelidir. Örneğin Antalya'ya </a:t>
            </a:r>
            <a:r>
              <a:rPr lang="tr-TR" sz="2800" dirty="0">
                <a:solidFill>
                  <a:srgbClr val="681D44"/>
                </a:solidFill>
              </a:rPr>
              <a:t>Yozgat </a:t>
            </a:r>
            <a:r>
              <a:rPr lang="sv-SE" sz="2800" dirty="0">
                <a:solidFill>
                  <a:srgbClr val="681D44"/>
                </a:solidFill>
              </a:rPr>
              <a:t>üzerinden </a:t>
            </a:r>
            <a:r>
              <a:rPr lang="sv-SE" sz="2800" dirty="0">
                <a:solidFill>
                  <a:srgbClr val="681D44"/>
                </a:solidFill>
              </a:rPr>
              <a:t>gidilmesi durumunda bu seyahatin masrafı ödenmez</a:t>
            </a:r>
            <a:r>
              <a:rPr lang="sv-SE" sz="2800" dirty="0">
                <a:solidFill>
                  <a:srgbClr val="681D44"/>
                </a:solidFill>
              </a:rPr>
              <a:t>.</a:t>
            </a:r>
            <a:endParaRPr lang="sv-SE" sz="2800" dirty="0">
              <a:solidFill>
                <a:srgbClr val="681D44"/>
              </a:solidFill>
            </a:endParaRPr>
          </a:p>
        </p:txBody>
      </p:sp>
      <p:sp>
        <p:nvSpPr>
          <p:cNvPr id="3" name="Dikdörtgen 2"/>
          <p:cNvSpPr/>
          <p:nvPr/>
        </p:nvSpPr>
        <p:spPr>
          <a:xfrm>
            <a:off x="470780" y="2198505"/>
            <a:ext cx="8765287" cy="2677656"/>
          </a:xfrm>
          <a:prstGeom prst="rect">
            <a:avLst/>
          </a:prstGeom>
        </p:spPr>
        <p:txBody>
          <a:bodyPr wrap="square">
            <a:spAutoFit/>
          </a:bodyPr>
          <a:lstStyle/>
          <a:p>
            <a:pPr algn="just"/>
            <a:r>
              <a:rPr lang="tr-TR" sz="2800" b="1" dirty="0">
                <a:solidFill>
                  <a:srgbClr val="681D44"/>
                </a:solidFill>
              </a:rPr>
              <a:t>15-</a:t>
            </a:r>
            <a:r>
              <a:rPr lang="tr-TR" sz="2800" dirty="0">
                <a:solidFill>
                  <a:srgbClr val="681D44"/>
                </a:solidFill>
              </a:rPr>
              <a:t> Görevin sona ermesinden sonra memuriyet mahalline dönüş tarihinden itibaren bir ay zarfında harcırah beyannamesi verilmelidir. Avanslar, dönüş tarihinden (görevlendirmenin sona erdiği tarihten) itibaren en geç 1 ay içinde kapatılmalıdır. (süresi içinde kapatılmayan avanslara gecikme faizi uygulanması gerekmektedir.)</a:t>
            </a:r>
          </a:p>
        </p:txBody>
      </p:sp>
    </p:spTree>
    <p:extLst>
      <p:ext uri="{BB962C8B-B14F-4D97-AF65-F5344CB8AC3E}">
        <p14:creationId xmlns:p14="http://schemas.microsoft.com/office/powerpoint/2010/main" val="24313416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597528" y="686565"/>
            <a:ext cx="8682273" cy="3970318"/>
          </a:xfrm>
          <a:prstGeom prst="rect">
            <a:avLst/>
          </a:prstGeom>
        </p:spPr>
        <p:txBody>
          <a:bodyPr wrap="square">
            <a:spAutoFit/>
          </a:bodyPr>
          <a:lstStyle/>
          <a:p>
            <a:pPr algn="just"/>
            <a:r>
              <a:rPr lang="tr-TR" sz="2800" b="1" dirty="0">
                <a:solidFill>
                  <a:srgbClr val="681D44"/>
                </a:solidFill>
              </a:rPr>
              <a:t>16- </a:t>
            </a:r>
            <a:r>
              <a:rPr lang="tr-TR" sz="2800" dirty="0">
                <a:solidFill>
                  <a:srgbClr val="681D44"/>
                </a:solidFill>
              </a:rPr>
              <a:t>Harcırah için avans verilecekse avans tutarı gidiş tarihinden en erken 10 iş </a:t>
            </a:r>
            <a:r>
              <a:rPr lang="tr-TR" sz="2800" dirty="0">
                <a:solidFill>
                  <a:srgbClr val="681D44"/>
                </a:solidFill>
              </a:rPr>
              <a:t>günü öncesinde </a:t>
            </a:r>
            <a:r>
              <a:rPr lang="tr-TR" sz="2800" dirty="0">
                <a:solidFill>
                  <a:srgbClr val="681D44"/>
                </a:solidFill>
              </a:rPr>
              <a:t>kişinin hesabına yatırılabilir. Avans alınmadan görevlendirme tarihinden önce </a:t>
            </a:r>
            <a:r>
              <a:rPr lang="tr-TR" sz="2800" dirty="0">
                <a:solidFill>
                  <a:srgbClr val="681D44"/>
                </a:solidFill>
              </a:rPr>
              <a:t>yapılan harcamalar</a:t>
            </a:r>
            <a:r>
              <a:rPr lang="tr-TR" sz="2800" dirty="0">
                <a:solidFill>
                  <a:srgbClr val="681D44"/>
                </a:solidFill>
              </a:rPr>
              <a:t>, avansın mahsubunda kullanılamaz. Örneğin 10-15 Ekim tarihleri </a:t>
            </a:r>
            <a:r>
              <a:rPr lang="tr-TR" sz="2800" dirty="0">
                <a:solidFill>
                  <a:srgbClr val="681D44"/>
                </a:solidFill>
              </a:rPr>
              <a:t>için görevlendirilmesi </a:t>
            </a:r>
            <a:r>
              <a:rPr lang="tr-TR" sz="2800" dirty="0">
                <a:solidFill>
                  <a:srgbClr val="681D44"/>
                </a:solidFill>
              </a:rPr>
              <a:t>yapılan personel, görevlendirme tarihinden önceki bir tarihte (</a:t>
            </a:r>
            <a:r>
              <a:rPr lang="tr-TR" sz="2800" dirty="0" err="1">
                <a:solidFill>
                  <a:srgbClr val="681D44"/>
                </a:solidFill>
              </a:rPr>
              <a:t>Örn</a:t>
            </a:r>
            <a:r>
              <a:rPr lang="tr-TR" sz="2800" dirty="0">
                <a:solidFill>
                  <a:srgbClr val="681D44"/>
                </a:solidFill>
              </a:rPr>
              <a:t>. 30 </a:t>
            </a:r>
            <a:r>
              <a:rPr lang="tr-TR" sz="2800" dirty="0">
                <a:solidFill>
                  <a:srgbClr val="681D44"/>
                </a:solidFill>
              </a:rPr>
              <a:t>Eylül) almış </a:t>
            </a:r>
            <a:r>
              <a:rPr lang="tr-TR" sz="2800" dirty="0">
                <a:solidFill>
                  <a:srgbClr val="681D44"/>
                </a:solidFill>
              </a:rPr>
              <a:t>olduğu uçak veya otobüs biletine ilişkin giderini beyanına eklememesi gerekir.</a:t>
            </a:r>
          </a:p>
        </p:txBody>
      </p:sp>
    </p:spTree>
    <p:extLst>
      <p:ext uri="{BB962C8B-B14F-4D97-AF65-F5344CB8AC3E}">
        <p14:creationId xmlns:p14="http://schemas.microsoft.com/office/powerpoint/2010/main" val="980502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15636" y="732268"/>
            <a:ext cx="8627952" cy="2677656"/>
          </a:xfrm>
          <a:prstGeom prst="rect">
            <a:avLst/>
          </a:prstGeom>
        </p:spPr>
        <p:txBody>
          <a:bodyPr wrap="square">
            <a:spAutoFit/>
          </a:bodyPr>
          <a:lstStyle/>
          <a:p>
            <a:pPr algn="just"/>
            <a:r>
              <a:rPr lang="tr-TR" sz="2800" b="1" dirty="0">
                <a:solidFill>
                  <a:srgbClr val="681D44"/>
                </a:solidFill>
              </a:rPr>
              <a:t>17-</a:t>
            </a:r>
            <a:r>
              <a:rPr lang="tr-TR" sz="2800" b="1" dirty="0" smtClean="0"/>
              <a:t> </a:t>
            </a:r>
            <a:r>
              <a:rPr lang="tr-TR" sz="2800" dirty="0" smtClean="0">
                <a:solidFill>
                  <a:srgbClr val="681D44"/>
                </a:solidFill>
              </a:rPr>
              <a:t>Avans ödemeleri aceleye getirilmeden gidiş tarihine en yakın 5 iş gün içinde Üniversitemiz Strateji Geliştirme Dairesi Başkanlığında olacak şekilde düzenlenmelidir. Görevlendirmede seyahatin uçakla yapılacak olması belirtilmişse avans evrakı görevlendirme tarihinin 10 iş günü önce</a:t>
            </a:r>
            <a:r>
              <a:rPr lang="tr-TR" sz="2800" dirty="0">
                <a:solidFill>
                  <a:srgbClr val="681D44"/>
                </a:solidFill>
              </a:rPr>
              <a:t>sind</a:t>
            </a:r>
            <a:r>
              <a:rPr lang="tr-TR" sz="2800" dirty="0" smtClean="0">
                <a:solidFill>
                  <a:srgbClr val="681D44"/>
                </a:solidFill>
              </a:rPr>
              <a:t>en </a:t>
            </a:r>
            <a:r>
              <a:rPr lang="tr-TR" sz="2800" dirty="0">
                <a:solidFill>
                  <a:srgbClr val="681D44"/>
                </a:solidFill>
              </a:rPr>
              <a:t>ödemeye gönderilmelidir.</a:t>
            </a:r>
            <a:endParaRPr lang="tr-TR" sz="2800" dirty="0">
              <a:solidFill>
                <a:srgbClr val="681D44"/>
              </a:solidFill>
            </a:endParaRPr>
          </a:p>
        </p:txBody>
      </p:sp>
      <p:sp>
        <p:nvSpPr>
          <p:cNvPr id="3" name="Dikdörtgen 2"/>
          <p:cNvSpPr/>
          <p:nvPr/>
        </p:nvSpPr>
        <p:spPr>
          <a:xfrm>
            <a:off x="615635" y="3660549"/>
            <a:ext cx="8627953" cy="1384995"/>
          </a:xfrm>
          <a:prstGeom prst="rect">
            <a:avLst/>
          </a:prstGeom>
        </p:spPr>
        <p:txBody>
          <a:bodyPr wrap="square">
            <a:spAutoFit/>
          </a:bodyPr>
          <a:lstStyle/>
          <a:p>
            <a:pPr algn="just"/>
            <a:r>
              <a:rPr lang="tr-TR" sz="2800" b="1" dirty="0">
                <a:solidFill>
                  <a:srgbClr val="681D44"/>
                </a:solidFill>
              </a:rPr>
              <a:t>18-</a:t>
            </a:r>
            <a:r>
              <a:rPr lang="tr-TR" sz="2800" b="1" dirty="0"/>
              <a:t> </a:t>
            </a:r>
            <a:r>
              <a:rPr lang="tr-TR" sz="2800" dirty="0">
                <a:solidFill>
                  <a:srgbClr val="681D44"/>
                </a:solidFill>
              </a:rPr>
              <a:t>Özel nedenler yüzünden görev yerlerine 15 gün içinde hareket etmeyenler </a:t>
            </a:r>
            <a:r>
              <a:rPr lang="tr-TR" sz="2800" dirty="0">
                <a:solidFill>
                  <a:srgbClr val="681D44"/>
                </a:solidFill>
              </a:rPr>
              <a:t>alınan avans </a:t>
            </a:r>
            <a:r>
              <a:rPr lang="tr-TR" sz="2800" dirty="0">
                <a:solidFill>
                  <a:srgbClr val="681D44"/>
                </a:solidFill>
              </a:rPr>
              <a:t>tutarını en geç 3 iş günü içerisinde iade etmelidir.</a:t>
            </a:r>
          </a:p>
        </p:txBody>
      </p:sp>
    </p:spTree>
    <p:extLst>
      <p:ext uri="{BB962C8B-B14F-4D97-AF65-F5344CB8AC3E}">
        <p14:creationId xmlns:p14="http://schemas.microsoft.com/office/powerpoint/2010/main" val="4244688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516047" y="657712"/>
            <a:ext cx="8627951" cy="2246769"/>
          </a:xfrm>
          <a:prstGeom prst="rect">
            <a:avLst/>
          </a:prstGeom>
        </p:spPr>
        <p:txBody>
          <a:bodyPr wrap="square">
            <a:spAutoFit/>
          </a:bodyPr>
          <a:lstStyle/>
          <a:p>
            <a:pPr algn="just"/>
            <a:r>
              <a:rPr lang="tr-TR" sz="2800" b="1" dirty="0">
                <a:solidFill>
                  <a:srgbClr val="681D44"/>
                </a:solidFill>
              </a:rPr>
              <a:t>19-</a:t>
            </a:r>
            <a:r>
              <a:rPr lang="tr-TR" sz="2800" dirty="0">
                <a:solidFill>
                  <a:srgbClr val="681D44"/>
                </a:solidFill>
              </a:rPr>
              <a:t> Özel otomobilleriyle görev yerine seyahat edenlere, mutat olan taşıt ücreti ile </a:t>
            </a:r>
            <a:r>
              <a:rPr lang="tr-TR" sz="2800" dirty="0">
                <a:solidFill>
                  <a:srgbClr val="681D44"/>
                </a:solidFill>
              </a:rPr>
              <a:t>bu taşıta </a:t>
            </a:r>
            <a:r>
              <a:rPr lang="tr-TR" sz="2800" dirty="0">
                <a:solidFill>
                  <a:srgbClr val="681D44"/>
                </a:solidFill>
              </a:rPr>
              <a:t>göre geçecek günler için verilmesi gereken gündelikten fazla ödeme yapılamaz. </a:t>
            </a:r>
            <a:r>
              <a:rPr lang="tr-TR" sz="2800" dirty="0">
                <a:solidFill>
                  <a:srgbClr val="681D44"/>
                </a:solidFill>
              </a:rPr>
              <a:t>Kendi araçları </a:t>
            </a:r>
            <a:r>
              <a:rPr lang="tr-TR" sz="2800" dirty="0">
                <a:solidFill>
                  <a:srgbClr val="681D44"/>
                </a:solidFill>
              </a:rPr>
              <a:t>ile göreve giden personele gittikleri yerde otogar-görev yeri-otogar için taksi </a:t>
            </a:r>
            <a:r>
              <a:rPr lang="tr-TR" sz="2800" dirty="0">
                <a:solidFill>
                  <a:srgbClr val="681D44"/>
                </a:solidFill>
              </a:rPr>
              <a:t>ücreti ödenemez.</a:t>
            </a:r>
            <a:endParaRPr lang="tr-TR" sz="2800" dirty="0">
              <a:solidFill>
                <a:srgbClr val="681D44"/>
              </a:solidFill>
            </a:endParaRPr>
          </a:p>
        </p:txBody>
      </p:sp>
      <p:sp>
        <p:nvSpPr>
          <p:cNvPr id="4" name="Dikdörtgen 3"/>
          <p:cNvSpPr/>
          <p:nvPr/>
        </p:nvSpPr>
        <p:spPr>
          <a:xfrm>
            <a:off x="516047" y="3064336"/>
            <a:ext cx="8700379" cy="2246769"/>
          </a:xfrm>
          <a:prstGeom prst="rect">
            <a:avLst/>
          </a:prstGeom>
        </p:spPr>
        <p:txBody>
          <a:bodyPr wrap="square">
            <a:spAutoFit/>
          </a:bodyPr>
          <a:lstStyle/>
          <a:p>
            <a:pPr algn="just"/>
            <a:r>
              <a:rPr lang="tr-TR" sz="2800" b="1" dirty="0" smtClean="0">
                <a:solidFill>
                  <a:srgbClr val="681D44"/>
                </a:solidFill>
              </a:rPr>
              <a:t>20-</a:t>
            </a:r>
            <a:r>
              <a:rPr lang="tr-TR" sz="2800" dirty="0" smtClean="0">
                <a:solidFill>
                  <a:srgbClr val="681D44"/>
                </a:solidFill>
              </a:rPr>
              <a:t> Geçici </a:t>
            </a:r>
            <a:r>
              <a:rPr lang="tr-TR" sz="2800" dirty="0">
                <a:solidFill>
                  <a:srgbClr val="681D44"/>
                </a:solidFill>
              </a:rPr>
              <a:t>görev ile yabancı ülkelere gönderilenlere, özel anlaşmaları gereğince yabancı devlet, uluslararası kuruluş veya resmi diğer kuruluşlar tarafından ödeme yapıldığı takdirde bu ödemeler ödenecek olan gündeliklerinden indirilir.</a:t>
            </a:r>
          </a:p>
        </p:txBody>
      </p:sp>
    </p:spTree>
    <p:extLst>
      <p:ext uri="{BB962C8B-B14F-4D97-AF65-F5344CB8AC3E}">
        <p14:creationId xmlns:p14="http://schemas.microsoft.com/office/powerpoint/2010/main" val="38496756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29970" y="1659285"/>
            <a:ext cx="8646060" cy="3539430"/>
          </a:xfrm>
          <a:prstGeom prst="rect">
            <a:avLst/>
          </a:prstGeom>
        </p:spPr>
        <p:txBody>
          <a:bodyPr wrap="square">
            <a:spAutoFit/>
          </a:bodyPr>
          <a:lstStyle/>
          <a:p>
            <a:pPr algn="just"/>
            <a:r>
              <a:rPr lang="tr-TR" sz="2800" b="1" dirty="0">
                <a:solidFill>
                  <a:srgbClr val="681D44"/>
                </a:solidFill>
              </a:rPr>
              <a:t>21- </a:t>
            </a:r>
            <a:r>
              <a:rPr lang="tr-TR" sz="2800" dirty="0">
                <a:solidFill>
                  <a:srgbClr val="681D44"/>
                </a:solidFill>
              </a:rPr>
              <a:t>Proje kapmasındaki görevlendirmelerde kurslara katılım için katılım </a:t>
            </a:r>
            <a:r>
              <a:rPr lang="tr-TR" sz="2800" dirty="0">
                <a:solidFill>
                  <a:srgbClr val="681D44"/>
                </a:solidFill>
              </a:rPr>
              <a:t>bedeli ödenmesi </a:t>
            </a:r>
            <a:r>
              <a:rPr lang="tr-TR" sz="2800" dirty="0">
                <a:solidFill>
                  <a:srgbClr val="681D44"/>
                </a:solidFill>
              </a:rPr>
              <a:t>gereken durumlarda, görevlendirme olurlarında bu husus mutlaka </a:t>
            </a:r>
            <a:r>
              <a:rPr lang="tr-TR" sz="2800" dirty="0">
                <a:solidFill>
                  <a:srgbClr val="681D44"/>
                </a:solidFill>
              </a:rPr>
              <a:t>belirtilmelidir. Eğitim</a:t>
            </a:r>
            <a:r>
              <a:rPr lang="tr-TR" sz="2800" dirty="0">
                <a:solidFill>
                  <a:srgbClr val="681D44"/>
                </a:solidFill>
              </a:rPr>
              <a:t>, seminer ve kurslara katılan personelimizin katılıma ilişkin fatura ya da fatura </a:t>
            </a:r>
            <a:r>
              <a:rPr lang="tr-TR" sz="2800" dirty="0">
                <a:solidFill>
                  <a:srgbClr val="681D44"/>
                </a:solidFill>
              </a:rPr>
              <a:t>yerine geçen </a:t>
            </a:r>
            <a:r>
              <a:rPr lang="tr-TR" sz="2800" dirty="0">
                <a:solidFill>
                  <a:srgbClr val="681D44"/>
                </a:solidFill>
              </a:rPr>
              <a:t>resmi belgelerinin ödeme emri belgesine eklenmesi gerekmektedir. Bu belgelerin </a:t>
            </a:r>
            <a:r>
              <a:rPr lang="tr-TR" sz="2800" dirty="0">
                <a:solidFill>
                  <a:srgbClr val="681D44"/>
                </a:solidFill>
              </a:rPr>
              <a:t>temin edilmemesi </a:t>
            </a:r>
            <a:r>
              <a:rPr lang="tr-TR" sz="2800" dirty="0">
                <a:solidFill>
                  <a:srgbClr val="681D44"/>
                </a:solidFill>
              </a:rPr>
              <a:t>durumunda katılım giderleri ödenemeyecektir.</a:t>
            </a:r>
          </a:p>
        </p:txBody>
      </p:sp>
    </p:spTree>
    <p:extLst>
      <p:ext uri="{BB962C8B-B14F-4D97-AF65-F5344CB8AC3E}">
        <p14:creationId xmlns:p14="http://schemas.microsoft.com/office/powerpoint/2010/main" val="14248302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70711" y="1874728"/>
            <a:ext cx="8564578" cy="3108543"/>
          </a:xfrm>
          <a:prstGeom prst="rect">
            <a:avLst/>
          </a:prstGeom>
        </p:spPr>
        <p:txBody>
          <a:bodyPr wrap="square">
            <a:spAutoFit/>
          </a:bodyPr>
          <a:lstStyle/>
          <a:p>
            <a:pPr algn="just"/>
            <a:r>
              <a:rPr lang="tr-TR" sz="2800" b="1" dirty="0">
                <a:solidFill>
                  <a:srgbClr val="681D44"/>
                </a:solidFill>
              </a:rPr>
              <a:t>22-</a:t>
            </a:r>
            <a:r>
              <a:rPr lang="tr-TR" sz="2800" dirty="0">
                <a:solidFill>
                  <a:srgbClr val="681D44"/>
                </a:solidFill>
              </a:rPr>
              <a:t> Yolluk giderlerine ilişkin, yurtiçi geçici görev yolluğu bildirimlerinde, gidiş </a:t>
            </a:r>
            <a:r>
              <a:rPr lang="tr-TR" sz="2800" dirty="0">
                <a:solidFill>
                  <a:srgbClr val="681D44"/>
                </a:solidFill>
              </a:rPr>
              <a:t>ve dönüş </a:t>
            </a:r>
            <a:r>
              <a:rPr lang="tr-TR" sz="2800" dirty="0">
                <a:solidFill>
                  <a:srgbClr val="681D44"/>
                </a:solidFill>
              </a:rPr>
              <a:t>saati kısımlarının birimlerimizce doldurulmasına, 6245 sayılı harcırah Kanununun </a:t>
            </a:r>
            <a:r>
              <a:rPr lang="tr-TR" sz="2800" dirty="0">
                <a:solidFill>
                  <a:srgbClr val="681D44"/>
                </a:solidFill>
              </a:rPr>
              <a:t>39. maddesindeki </a:t>
            </a:r>
            <a:r>
              <a:rPr lang="tr-TR" sz="2800" dirty="0">
                <a:solidFill>
                  <a:srgbClr val="681D44"/>
                </a:solidFill>
              </a:rPr>
              <a:t>zamanlara uyulmasına ve geçici görev yolluğu ödemelerinde </a:t>
            </a:r>
            <a:r>
              <a:rPr lang="tr-TR" sz="2800" dirty="0">
                <a:solidFill>
                  <a:srgbClr val="681D44"/>
                </a:solidFill>
              </a:rPr>
              <a:t>görevlendirme belgesinin </a:t>
            </a:r>
            <a:r>
              <a:rPr lang="tr-TR" sz="2800" dirty="0">
                <a:solidFill>
                  <a:srgbClr val="681D44"/>
                </a:solidFill>
              </a:rPr>
              <a:t>aslının ödeme emri belgesi ekine eklenmesine özen gösterilmelidir.</a:t>
            </a:r>
          </a:p>
        </p:txBody>
      </p:sp>
    </p:spTree>
    <p:extLst>
      <p:ext uri="{BB962C8B-B14F-4D97-AF65-F5344CB8AC3E}">
        <p14:creationId xmlns:p14="http://schemas.microsoft.com/office/powerpoint/2010/main" val="2838459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object 10"/>
          <p:cNvSpPr txBox="1"/>
          <p:nvPr/>
        </p:nvSpPr>
        <p:spPr>
          <a:xfrm>
            <a:off x="926782" y="1653813"/>
            <a:ext cx="8052434" cy="4075475"/>
          </a:xfrm>
          <a:prstGeom prst="rect">
            <a:avLst/>
          </a:prstGeom>
          <a:noFill/>
        </p:spPr>
        <p:txBody>
          <a:bodyPr vert="horz" wrap="square" lIns="0" tIns="12700" rIns="0" bIns="0" rtlCol="0">
            <a:spAutoFit/>
          </a:bodyPr>
          <a:lstStyle/>
          <a:p>
            <a:pPr marL="12700" marR="5080" indent="359410" algn="just">
              <a:lnSpc>
                <a:spcPct val="100000"/>
              </a:lnSpc>
              <a:spcBef>
                <a:spcPts val="100"/>
              </a:spcBef>
            </a:pPr>
            <a:r>
              <a:rPr sz="2400" spc="-10" dirty="0">
                <a:solidFill>
                  <a:srgbClr val="681D44"/>
                </a:solidFill>
                <a:cs typeface="Arial"/>
              </a:rPr>
              <a:t>6245 </a:t>
            </a:r>
            <a:r>
              <a:rPr sz="2400" spc="-5" dirty="0">
                <a:solidFill>
                  <a:srgbClr val="681D44"/>
                </a:solidFill>
                <a:cs typeface="Arial"/>
              </a:rPr>
              <a:t>sayılı harcırah kanununa göre harcırah ödenmesi gereken </a:t>
            </a:r>
            <a:r>
              <a:rPr sz="2400" spc="-10" dirty="0">
                <a:solidFill>
                  <a:srgbClr val="681D44"/>
                </a:solidFill>
                <a:cs typeface="Arial"/>
              </a:rPr>
              <a:t>yol  </a:t>
            </a:r>
            <a:r>
              <a:rPr sz="2400" spc="-5" dirty="0">
                <a:solidFill>
                  <a:srgbClr val="681D44"/>
                </a:solidFill>
                <a:cs typeface="Arial"/>
              </a:rPr>
              <a:t>masrafı, gündelik, aile </a:t>
            </a:r>
            <a:r>
              <a:rPr sz="2400" dirty="0">
                <a:solidFill>
                  <a:srgbClr val="681D44"/>
                </a:solidFill>
                <a:cs typeface="Arial"/>
              </a:rPr>
              <a:t>masrafı </a:t>
            </a:r>
            <a:r>
              <a:rPr sz="2400" spc="-5" dirty="0">
                <a:solidFill>
                  <a:srgbClr val="681D44"/>
                </a:solidFill>
                <a:cs typeface="Arial"/>
              </a:rPr>
              <a:t>ve </a:t>
            </a:r>
            <a:r>
              <a:rPr sz="2400" spc="-10" dirty="0">
                <a:solidFill>
                  <a:srgbClr val="681D44"/>
                </a:solidFill>
                <a:cs typeface="Arial"/>
              </a:rPr>
              <a:t>yer </a:t>
            </a:r>
            <a:r>
              <a:rPr sz="2400" spc="-5" dirty="0">
                <a:solidFill>
                  <a:srgbClr val="681D44"/>
                </a:solidFill>
                <a:cs typeface="Arial"/>
              </a:rPr>
              <a:t>değiştirme masrafından birini, birkaçını  </a:t>
            </a:r>
            <a:r>
              <a:rPr sz="2400" spc="-10" dirty="0">
                <a:solidFill>
                  <a:srgbClr val="681D44"/>
                </a:solidFill>
                <a:cs typeface="Arial"/>
              </a:rPr>
              <a:t>veya </a:t>
            </a:r>
            <a:r>
              <a:rPr sz="2400" spc="-5" dirty="0">
                <a:solidFill>
                  <a:srgbClr val="681D44"/>
                </a:solidFill>
                <a:cs typeface="Arial"/>
              </a:rPr>
              <a:t>tamamını </a:t>
            </a:r>
            <a:r>
              <a:rPr sz="2400" spc="-10" dirty="0">
                <a:solidFill>
                  <a:srgbClr val="681D44"/>
                </a:solidFill>
                <a:cs typeface="Arial"/>
              </a:rPr>
              <a:t>ifade</a:t>
            </a:r>
            <a:r>
              <a:rPr sz="2400" spc="50" dirty="0">
                <a:solidFill>
                  <a:srgbClr val="681D44"/>
                </a:solidFill>
                <a:cs typeface="Arial"/>
              </a:rPr>
              <a:t> </a:t>
            </a:r>
            <a:r>
              <a:rPr sz="2400" spc="-15" dirty="0">
                <a:solidFill>
                  <a:srgbClr val="681D44"/>
                </a:solidFill>
                <a:cs typeface="Arial"/>
              </a:rPr>
              <a:t>etmektedir.</a:t>
            </a:r>
            <a:endParaRPr sz="2400" dirty="0">
              <a:solidFill>
                <a:srgbClr val="681D44"/>
              </a:solidFill>
              <a:cs typeface="Arial"/>
            </a:endParaRPr>
          </a:p>
          <a:p>
            <a:pPr>
              <a:lnSpc>
                <a:spcPct val="100000"/>
              </a:lnSpc>
              <a:spcBef>
                <a:spcPts val="30"/>
              </a:spcBef>
            </a:pPr>
            <a:endParaRPr sz="2400" dirty="0">
              <a:solidFill>
                <a:srgbClr val="681D44"/>
              </a:solidFill>
              <a:cs typeface="Times New Roman"/>
            </a:endParaRPr>
          </a:p>
          <a:p>
            <a:pPr marL="12700" marR="5715" indent="360045" algn="just">
              <a:lnSpc>
                <a:spcPct val="100000"/>
              </a:lnSpc>
            </a:pPr>
            <a:r>
              <a:rPr sz="2400" spc="-5" dirty="0">
                <a:solidFill>
                  <a:srgbClr val="681D44"/>
                </a:solidFill>
                <a:cs typeface="Arial"/>
              </a:rPr>
              <a:t>Uygulamada </a:t>
            </a:r>
            <a:r>
              <a:rPr sz="2400" dirty="0">
                <a:solidFill>
                  <a:srgbClr val="681D44"/>
                </a:solidFill>
                <a:cs typeface="Arial"/>
              </a:rPr>
              <a:t>ise </a:t>
            </a:r>
            <a:r>
              <a:rPr sz="2400" spc="-5" dirty="0">
                <a:solidFill>
                  <a:srgbClr val="681D44"/>
                </a:solidFill>
                <a:cs typeface="Arial"/>
              </a:rPr>
              <a:t>harcırah, asıl görevli bulundukları </a:t>
            </a:r>
            <a:r>
              <a:rPr sz="2400" spc="-10" dirty="0">
                <a:solidFill>
                  <a:srgbClr val="681D44"/>
                </a:solidFill>
                <a:cs typeface="Arial"/>
              </a:rPr>
              <a:t>yerden </a:t>
            </a:r>
            <a:r>
              <a:rPr sz="2400" spc="-5" dirty="0">
                <a:solidFill>
                  <a:srgbClr val="681D44"/>
                </a:solidFill>
                <a:cs typeface="Arial"/>
              </a:rPr>
              <a:t>başka yerlerde  geçici olarak görevlendirilenlere asıl görevli oldukları </a:t>
            </a:r>
            <a:r>
              <a:rPr sz="2400" spc="-10" dirty="0">
                <a:solidFill>
                  <a:srgbClr val="681D44"/>
                </a:solidFill>
                <a:cs typeface="Arial"/>
              </a:rPr>
              <a:t>yerde yapmak </a:t>
            </a:r>
            <a:r>
              <a:rPr sz="2400" dirty="0">
                <a:solidFill>
                  <a:srgbClr val="681D44"/>
                </a:solidFill>
                <a:cs typeface="Arial"/>
              </a:rPr>
              <a:t>zorunda  </a:t>
            </a:r>
            <a:r>
              <a:rPr sz="2400" spc="-5" dirty="0">
                <a:solidFill>
                  <a:srgbClr val="681D44"/>
                </a:solidFill>
                <a:cs typeface="Arial"/>
              </a:rPr>
              <a:t>olmadıkları giderler için veya asıl görevli bulundukları </a:t>
            </a:r>
            <a:r>
              <a:rPr sz="2400" spc="-10" dirty="0">
                <a:solidFill>
                  <a:srgbClr val="681D44"/>
                </a:solidFill>
                <a:cs typeface="Arial"/>
              </a:rPr>
              <a:t>yerlerden </a:t>
            </a:r>
            <a:r>
              <a:rPr sz="2400" spc="-5" dirty="0">
                <a:solidFill>
                  <a:srgbClr val="681D44"/>
                </a:solidFill>
                <a:cs typeface="Arial"/>
              </a:rPr>
              <a:t>başka  yerlerdeki görevlere naklen atanan memur ve hizmetlilere yeni görev </a:t>
            </a:r>
            <a:r>
              <a:rPr sz="2400" spc="-10" dirty="0">
                <a:solidFill>
                  <a:srgbClr val="681D44"/>
                </a:solidFill>
                <a:cs typeface="Arial"/>
              </a:rPr>
              <a:t>yerlerine  taşınmaktan dolayı yapacakları ek </a:t>
            </a:r>
            <a:r>
              <a:rPr sz="2400" spc="-5" dirty="0">
                <a:solidFill>
                  <a:srgbClr val="681D44"/>
                </a:solidFill>
                <a:cs typeface="Arial"/>
              </a:rPr>
              <a:t>masraflar için </a:t>
            </a:r>
            <a:r>
              <a:rPr sz="2400" spc="-10" dirty="0">
                <a:solidFill>
                  <a:srgbClr val="681D44"/>
                </a:solidFill>
                <a:cs typeface="Arial"/>
              </a:rPr>
              <a:t>yapılan</a:t>
            </a:r>
            <a:r>
              <a:rPr sz="2400" spc="204" dirty="0">
                <a:solidFill>
                  <a:srgbClr val="681D44"/>
                </a:solidFill>
                <a:cs typeface="Arial"/>
              </a:rPr>
              <a:t> </a:t>
            </a:r>
            <a:r>
              <a:rPr sz="2400" spc="-15" dirty="0">
                <a:solidFill>
                  <a:srgbClr val="681D44"/>
                </a:solidFill>
                <a:cs typeface="Arial"/>
              </a:rPr>
              <a:t>ödemelerdir.</a:t>
            </a:r>
            <a:endParaRPr sz="2400" dirty="0">
              <a:solidFill>
                <a:srgbClr val="681D44"/>
              </a:solidFill>
              <a:cs typeface="Arial"/>
            </a:endParaRPr>
          </a:p>
        </p:txBody>
      </p:sp>
      <p:sp>
        <p:nvSpPr>
          <p:cNvPr id="5" name="Dikdörtgen 4"/>
          <p:cNvSpPr/>
          <p:nvPr/>
        </p:nvSpPr>
        <p:spPr>
          <a:xfrm>
            <a:off x="3205375" y="591669"/>
            <a:ext cx="3495252" cy="707886"/>
          </a:xfrm>
          <a:prstGeom prst="rect">
            <a:avLst/>
          </a:prstGeom>
        </p:spPr>
        <p:txBody>
          <a:bodyPr wrap="none">
            <a:spAutoFit/>
          </a:bodyPr>
          <a:lstStyle/>
          <a:p>
            <a:pPr algn="ctr"/>
            <a:r>
              <a:rPr lang="tr-TR" sz="4000" b="1" spc="-5" dirty="0">
                <a:solidFill>
                  <a:srgbClr val="701E46"/>
                </a:solidFill>
              </a:rPr>
              <a:t>Harcırah</a:t>
            </a:r>
            <a:r>
              <a:rPr lang="tr-TR" sz="4000" b="1" spc="-70" dirty="0">
                <a:solidFill>
                  <a:srgbClr val="701E46"/>
                </a:solidFill>
              </a:rPr>
              <a:t> </a:t>
            </a:r>
            <a:r>
              <a:rPr lang="tr-TR" sz="4000" b="1" spc="-5" dirty="0">
                <a:solidFill>
                  <a:srgbClr val="701E46"/>
                </a:solidFill>
              </a:rPr>
              <a:t>N</a:t>
            </a:r>
            <a:r>
              <a:rPr lang="tr-TR" sz="4000" b="1" spc="-5" dirty="0" smtClean="0">
                <a:solidFill>
                  <a:srgbClr val="701E46"/>
                </a:solidFill>
              </a:rPr>
              <a:t>edir</a:t>
            </a:r>
            <a:r>
              <a:rPr lang="tr-TR" sz="4000" b="1" spc="-5" dirty="0">
                <a:solidFill>
                  <a:srgbClr val="701E46"/>
                </a:solidFill>
              </a:rPr>
              <a:t>?</a:t>
            </a:r>
            <a:endParaRPr lang="tr-TR" sz="4000" b="1" dirty="0"/>
          </a:p>
        </p:txBody>
      </p:sp>
    </p:spTree>
    <p:extLst>
      <p:ext uri="{BB962C8B-B14F-4D97-AF65-F5344CB8AC3E}">
        <p14:creationId xmlns:p14="http://schemas.microsoft.com/office/powerpoint/2010/main" val="28284346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771474" y="582067"/>
            <a:ext cx="8363052" cy="5693866"/>
          </a:xfrm>
          <a:prstGeom prst="rect">
            <a:avLst/>
          </a:prstGeom>
        </p:spPr>
        <p:txBody>
          <a:bodyPr wrap="square">
            <a:spAutoFit/>
          </a:bodyPr>
          <a:lstStyle/>
          <a:p>
            <a:pPr algn="just"/>
            <a:r>
              <a:rPr lang="tr-TR" sz="2800" b="1" dirty="0">
                <a:solidFill>
                  <a:srgbClr val="681D44"/>
                </a:solidFill>
              </a:rPr>
              <a:t>23-</a:t>
            </a:r>
            <a:r>
              <a:rPr lang="tr-TR" sz="2400" b="1" dirty="0"/>
              <a:t> </a:t>
            </a:r>
            <a:r>
              <a:rPr lang="tr-TR" sz="2800" dirty="0">
                <a:solidFill>
                  <a:srgbClr val="681D44"/>
                </a:solidFill>
              </a:rPr>
              <a:t>Yurtiçi veya Yurt Dışı Geçici Görev Yolluklarında ilgisine göre</a:t>
            </a:r>
            <a:r>
              <a:rPr lang="tr-TR" sz="2800" dirty="0">
                <a:solidFill>
                  <a:srgbClr val="681D44"/>
                </a:solidFill>
              </a:rPr>
              <a:t>;</a:t>
            </a:r>
          </a:p>
          <a:p>
            <a:pPr algn="just"/>
            <a:endParaRPr lang="tr-TR" sz="1400" dirty="0">
              <a:solidFill>
                <a:srgbClr val="681D44"/>
              </a:solidFill>
            </a:endParaRPr>
          </a:p>
          <a:p>
            <a:pPr algn="just"/>
            <a:r>
              <a:rPr lang="tr-TR" sz="2800" dirty="0">
                <a:solidFill>
                  <a:srgbClr val="681D44"/>
                </a:solidFill>
              </a:rPr>
              <a:t>-Harcama talimatı,</a:t>
            </a:r>
          </a:p>
          <a:p>
            <a:pPr algn="just"/>
            <a:r>
              <a:rPr lang="tr-TR" sz="2800" dirty="0">
                <a:solidFill>
                  <a:srgbClr val="681D44"/>
                </a:solidFill>
              </a:rPr>
              <a:t>-Görevlendirme oluru,</a:t>
            </a:r>
          </a:p>
          <a:p>
            <a:pPr algn="just"/>
            <a:r>
              <a:rPr lang="tr-TR" sz="2800" dirty="0">
                <a:solidFill>
                  <a:srgbClr val="681D44"/>
                </a:solidFill>
              </a:rPr>
              <a:t>-Geçici görev yolluğu bildirimi,</a:t>
            </a:r>
          </a:p>
          <a:p>
            <a:pPr algn="just"/>
            <a:r>
              <a:rPr lang="tr-TR" sz="2800" dirty="0">
                <a:solidFill>
                  <a:srgbClr val="681D44"/>
                </a:solidFill>
              </a:rPr>
              <a:t>-Yatacak yer temini içi ödenen ücretlere ilişkin fatura</a:t>
            </a:r>
          </a:p>
          <a:p>
            <a:pPr algn="just"/>
            <a:r>
              <a:rPr lang="tr-TR" sz="2800" dirty="0">
                <a:solidFill>
                  <a:srgbClr val="681D44"/>
                </a:solidFill>
              </a:rPr>
              <a:t>-Kurs veya Kongre Katılım Belgesi ve kurs kongre katılım ücreti ödemesine ilişkin</a:t>
            </a:r>
          </a:p>
          <a:p>
            <a:pPr algn="just"/>
            <a:r>
              <a:rPr lang="tr-TR" sz="2800" dirty="0">
                <a:solidFill>
                  <a:srgbClr val="681D44"/>
                </a:solidFill>
              </a:rPr>
              <a:t>-Yönetim Kurulu Kararı</a:t>
            </a:r>
          </a:p>
          <a:p>
            <a:pPr algn="just"/>
            <a:r>
              <a:rPr lang="tr-TR" sz="2800" dirty="0">
                <a:solidFill>
                  <a:srgbClr val="681D44"/>
                </a:solidFill>
              </a:rPr>
              <a:t>-Rektör Onayı</a:t>
            </a:r>
          </a:p>
          <a:p>
            <a:pPr algn="just"/>
            <a:r>
              <a:rPr lang="tr-TR" sz="2800" dirty="0">
                <a:solidFill>
                  <a:srgbClr val="681D44"/>
                </a:solidFill>
              </a:rPr>
              <a:t>-Uçakla seyahat edilmişse fatura/e-fatura ödeme emri belgesine eklenmesi gerekir.</a:t>
            </a:r>
          </a:p>
        </p:txBody>
      </p:sp>
    </p:spTree>
    <p:extLst>
      <p:ext uri="{BB962C8B-B14F-4D97-AF65-F5344CB8AC3E}">
        <p14:creationId xmlns:p14="http://schemas.microsoft.com/office/powerpoint/2010/main" val="1005031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38646" y="438910"/>
            <a:ext cx="8632103" cy="5847755"/>
          </a:xfrm>
          <a:prstGeom prst="rect">
            <a:avLst/>
          </a:prstGeom>
        </p:spPr>
        <p:txBody>
          <a:bodyPr wrap="square">
            <a:spAutoFit/>
          </a:bodyPr>
          <a:lstStyle/>
          <a:p>
            <a:pPr algn="just"/>
            <a:r>
              <a:rPr lang="tr-TR" sz="2800" b="1" dirty="0">
                <a:solidFill>
                  <a:srgbClr val="681D44"/>
                </a:solidFill>
              </a:rPr>
              <a:t>24-</a:t>
            </a:r>
            <a:r>
              <a:rPr lang="tr-TR" sz="2400" b="1" dirty="0"/>
              <a:t> </a:t>
            </a:r>
            <a:r>
              <a:rPr lang="tr-TR" sz="2800" dirty="0">
                <a:solidFill>
                  <a:srgbClr val="681D44"/>
                </a:solidFill>
              </a:rPr>
              <a:t>Sürekli Görev Yolluklarında ilgisine göre</a:t>
            </a:r>
            <a:r>
              <a:rPr lang="tr-TR" sz="2800" dirty="0" smtClean="0">
                <a:solidFill>
                  <a:srgbClr val="681D44"/>
                </a:solidFill>
              </a:rPr>
              <a:t>;</a:t>
            </a:r>
          </a:p>
          <a:p>
            <a:pPr algn="just"/>
            <a:endParaRPr lang="tr-TR" sz="1000" dirty="0">
              <a:solidFill>
                <a:srgbClr val="681D44"/>
              </a:solidFill>
            </a:endParaRPr>
          </a:p>
          <a:p>
            <a:pPr algn="just"/>
            <a:r>
              <a:rPr lang="tr-TR" sz="2800" dirty="0">
                <a:solidFill>
                  <a:srgbClr val="681D44"/>
                </a:solidFill>
              </a:rPr>
              <a:t>-İlgilinin dilekçesi,</a:t>
            </a:r>
          </a:p>
          <a:p>
            <a:pPr algn="just"/>
            <a:r>
              <a:rPr lang="tr-TR" sz="2800" dirty="0">
                <a:solidFill>
                  <a:srgbClr val="681D44"/>
                </a:solidFill>
              </a:rPr>
              <a:t>-Harcama talimatı,</a:t>
            </a:r>
          </a:p>
          <a:p>
            <a:pPr algn="just"/>
            <a:r>
              <a:rPr lang="tr-TR" sz="2800" dirty="0">
                <a:solidFill>
                  <a:srgbClr val="681D44"/>
                </a:solidFill>
              </a:rPr>
              <a:t>-Atama onayı,</a:t>
            </a:r>
          </a:p>
          <a:p>
            <a:pPr algn="just"/>
            <a:r>
              <a:rPr lang="tr-TR" sz="2800" dirty="0">
                <a:solidFill>
                  <a:srgbClr val="681D44"/>
                </a:solidFill>
              </a:rPr>
              <a:t>-Göreve başlama yazısı,</a:t>
            </a:r>
          </a:p>
          <a:p>
            <a:pPr algn="just"/>
            <a:r>
              <a:rPr lang="tr-TR" sz="2800" dirty="0">
                <a:solidFill>
                  <a:srgbClr val="681D44"/>
                </a:solidFill>
              </a:rPr>
              <a:t>-Aile bildirim formu,</a:t>
            </a:r>
          </a:p>
          <a:p>
            <a:pPr algn="just"/>
            <a:r>
              <a:rPr lang="tr-TR" sz="2800" dirty="0">
                <a:solidFill>
                  <a:srgbClr val="681D44"/>
                </a:solidFill>
              </a:rPr>
              <a:t>-Personel nakil bildirimi,</a:t>
            </a:r>
          </a:p>
          <a:p>
            <a:pPr algn="just"/>
            <a:r>
              <a:rPr lang="tr-TR" sz="2800" dirty="0">
                <a:solidFill>
                  <a:srgbClr val="681D44"/>
                </a:solidFill>
              </a:rPr>
              <a:t>-Sürekli görev yolluğu bildirimi,</a:t>
            </a:r>
          </a:p>
          <a:p>
            <a:pPr algn="just"/>
            <a:r>
              <a:rPr lang="tr-TR" sz="2800" dirty="0">
                <a:solidFill>
                  <a:srgbClr val="681D44"/>
                </a:solidFill>
              </a:rPr>
              <a:t>-Resmi mesafe haritasından gösterilmeyen yerler </a:t>
            </a:r>
            <a:r>
              <a:rPr lang="tr-TR" sz="2800" dirty="0">
                <a:solidFill>
                  <a:srgbClr val="681D44"/>
                </a:solidFill>
              </a:rPr>
              <a:t>için yetkili </a:t>
            </a:r>
            <a:r>
              <a:rPr lang="tr-TR" sz="2800" dirty="0">
                <a:solidFill>
                  <a:srgbClr val="681D44"/>
                </a:solidFill>
              </a:rPr>
              <a:t>mercilerden </a:t>
            </a:r>
            <a:r>
              <a:rPr lang="tr-TR" sz="2800" dirty="0">
                <a:solidFill>
                  <a:srgbClr val="681D44"/>
                </a:solidFill>
              </a:rPr>
              <a:t>alınacak onaylı </a:t>
            </a:r>
            <a:r>
              <a:rPr lang="tr-TR" sz="2800" dirty="0">
                <a:solidFill>
                  <a:srgbClr val="681D44"/>
                </a:solidFill>
              </a:rPr>
              <a:t>mesafe cetveli,</a:t>
            </a:r>
          </a:p>
          <a:p>
            <a:pPr algn="just"/>
            <a:r>
              <a:rPr lang="tr-TR" sz="2800" dirty="0">
                <a:solidFill>
                  <a:srgbClr val="681D44"/>
                </a:solidFill>
              </a:rPr>
              <a:t>-İlgilinin ikametgahının değişip değişmediğini gösteren adrese dayalı ikametgah </a:t>
            </a:r>
            <a:r>
              <a:rPr lang="tr-TR" sz="2800" dirty="0">
                <a:solidFill>
                  <a:srgbClr val="681D44"/>
                </a:solidFill>
              </a:rPr>
              <a:t>belgesi ödeme </a:t>
            </a:r>
            <a:r>
              <a:rPr lang="tr-TR" sz="2800" dirty="0">
                <a:solidFill>
                  <a:srgbClr val="681D44"/>
                </a:solidFill>
              </a:rPr>
              <a:t>emrine eklenmesi gerekmektedir.</a:t>
            </a:r>
          </a:p>
        </p:txBody>
      </p:sp>
    </p:spTree>
    <p:extLst>
      <p:ext uri="{BB962C8B-B14F-4D97-AF65-F5344CB8AC3E}">
        <p14:creationId xmlns:p14="http://schemas.microsoft.com/office/powerpoint/2010/main" val="3233974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053"/>
            <a:ext cx="9906000" cy="6858000"/>
          </a:xfrm>
          <a:prstGeom prst="rect">
            <a:avLst/>
          </a:prstGeom>
        </p:spPr>
      </p:pic>
      <p:sp>
        <p:nvSpPr>
          <p:cNvPr id="2" name="Dikdörtgen 1"/>
          <p:cNvSpPr/>
          <p:nvPr/>
        </p:nvSpPr>
        <p:spPr>
          <a:xfrm>
            <a:off x="579422" y="2099225"/>
            <a:ext cx="8754701" cy="2677656"/>
          </a:xfrm>
          <a:prstGeom prst="rect">
            <a:avLst/>
          </a:prstGeom>
        </p:spPr>
        <p:txBody>
          <a:bodyPr wrap="square">
            <a:spAutoFit/>
          </a:bodyPr>
          <a:lstStyle/>
          <a:p>
            <a:pPr algn="just"/>
            <a:r>
              <a:rPr lang="tr-TR" sz="2800" b="1" dirty="0">
                <a:solidFill>
                  <a:srgbClr val="681D44"/>
                </a:solidFill>
              </a:rPr>
              <a:t>25-</a:t>
            </a:r>
            <a:r>
              <a:rPr lang="tr-TR" sz="2800" dirty="0">
                <a:solidFill>
                  <a:srgbClr val="681D44"/>
                </a:solidFill>
              </a:rPr>
              <a:t> Uçak biletinin kaybedilmesi halinde kaybedilen biletin ilgili hava yolu </a:t>
            </a:r>
            <a:r>
              <a:rPr lang="tr-TR" sz="2800" dirty="0">
                <a:solidFill>
                  <a:srgbClr val="681D44"/>
                </a:solidFill>
              </a:rPr>
              <a:t>firmasında kalan </a:t>
            </a:r>
            <a:r>
              <a:rPr lang="tr-TR" sz="2800" dirty="0">
                <a:solidFill>
                  <a:srgbClr val="681D44"/>
                </a:solidFill>
              </a:rPr>
              <a:t>nüshanın onaylı bir örneğine, hava yolu firması tarafından seyahatin gerçekleştiğine </a:t>
            </a:r>
            <a:r>
              <a:rPr lang="tr-TR" sz="2800" dirty="0">
                <a:solidFill>
                  <a:srgbClr val="681D44"/>
                </a:solidFill>
              </a:rPr>
              <a:t>dair şerh </a:t>
            </a:r>
            <a:r>
              <a:rPr lang="tr-TR" sz="2800" dirty="0">
                <a:solidFill>
                  <a:srgbClr val="681D44"/>
                </a:solidFill>
              </a:rPr>
              <a:t>konulduktan sonra söz konusu onaylı bilet örneği ödeme emri belgesine </a:t>
            </a:r>
            <a:r>
              <a:rPr lang="tr-TR" sz="2800" dirty="0">
                <a:solidFill>
                  <a:srgbClr val="681D44"/>
                </a:solidFill>
              </a:rPr>
              <a:t>bağlanması gerekmektedir</a:t>
            </a:r>
            <a:r>
              <a:rPr lang="tr-TR" sz="2800" dirty="0">
                <a:solidFill>
                  <a:srgbClr val="681D44"/>
                </a:solidFill>
              </a:rPr>
              <a:t>.</a:t>
            </a:r>
          </a:p>
        </p:txBody>
      </p:sp>
    </p:spTree>
    <p:extLst>
      <p:ext uri="{BB962C8B-B14F-4D97-AF65-F5344CB8AC3E}">
        <p14:creationId xmlns:p14="http://schemas.microsoft.com/office/powerpoint/2010/main" val="427815492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17521" y="1874728"/>
            <a:ext cx="8670957" cy="3108543"/>
          </a:xfrm>
          <a:prstGeom prst="rect">
            <a:avLst/>
          </a:prstGeom>
        </p:spPr>
        <p:txBody>
          <a:bodyPr wrap="square">
            <a:spAutoFit/>
          </a:bodyPr>
          <a:lstStyle/>
          <a:p>
            <a:pPr algn="just"/>
            <a:r>
              <a:rPr lang="tr-TR" sz="2800" b="1" dirty="0">
                <a:solidFill>
                  <a:srgbClr val="681D44"/>
                </a:solidFill>
              </a:rPr>
              <a:t>26-</a:t>
            </a:r>
            <a:r>
              <a:rPr lang="tr-TR" sz="2800" dirty="0">
                <a:solidFill>
                  <a:srgbClr val="681D44"/>
                </a:solidFill>
              </a:rPr>
              <a:t> 2547 Sayılı Kanunun 13 üncü maddesinin (b) fıkrasının 4 numaralı </a:t>
            </a:r>
            <a:r>
              <a:rPr lang="tr-TR" sz="2800" dirty="0">
                <a:solidFill>
                  <a:srgbClr val="681D44"/>
                </a:solidFill>
              </a:rPr>
              <a:t>bendinden hareketle </a:t>
            </a:r>
            <a:r>
              <a:rPr lang="tr-TR" sz="2800" dirty="0">
                <a:solidFill>
                  <a:srgbClr val="681D44"/>
                </a:solidFill>
              </a:rPr>
              <a:t>bu görevlendirmelerde, 6245 sayılı Harcırah Kanununun 42 </a:t>
            </a:r>
            <a:r>
              <a:rPr lang="tr-TR" sz="2800" dirty="0" err="1">
                <a:solidFill>
                  <a:srgbClr val="681D44"/>
                </a:solidFill>
              </a:rPr>
              <a:t>nci</a:t>
            </a:r>
            <a:r>
              <a:rPr lang="tr-TR" sz="2800" dirty="0">
                <a:solidFill>
                  <a:srgbClr val="681D44"/>
                </a:solidFill>
              </a:rPr>
              <a:t> maddesinde </a:t>
            </a:r>
            <a:r>
              <a:rPr lang="tr-TR" sz="2800" dirty="0">
                <a:solidFill>
                  <a:srgbClr val="681D44"/>
                </a:solidFill>
              </a:rPr>
              <a:t>yurt içinde </a:t>
            </a:r>
            <a:r>
              <a:rPr lang="tr-TR" sz="2800" dirty="0">
                <a:solidFill>
                  <a:srgbClr val="681D44"/>
                </a:solidFill>
              </a:rPr>
              <a:t>bir yıllık dönem zarfında aynı yerde, aynı iş için ve aynı şahsa 180 günden </a:t>
            </a:r>
            <a:r>
              <a:rPr lang="tr-TR" sz="2800" dirty="0">
                <a:solidFill>
                  <a:srgbClr val="681D44"/>
                </a:solidFill>
              </a:rPr>
              <a:t>fazla gündelik </a:t>
            </a:r>
            <a:r>
              <a:rPr lang="tr-TR" sz="2800" dirty="0">
                <a:solidFill>
                  <a:srgbClr val="681D44"/>
                </a:solidFill>
              </a:rPr>
              <a:t>verilemeyeceği, ilk 90 gün için tam, takip eden 90 gün için 2/3 oranında </a:t>
            </a:r>
            <a:r>
              <a:rPr lang="tr-TR" sz="2800" dirty="0">
                <a:solidFill>
                  <a:srgbClr val="681D44"/>
                </a:solidFill>
              </a:rPr>
              <a:t>gündelik ödeneceği </a:t>
            </a:r>
            <a:r>
              <a:rPr lang="tr-TR" sz="2800" dirty="0">
                <a:solidFill>
                  <a:srgbClr val="681D44"/>
                </a:solidFill>
              </a:rPr>
              <a:t>hükme bağlanmıştır</a:t>
            </a:r>
            <a:r>
              <a:rPr lang="tr-TR" sz="2800" dirty="0"/>
              <a:t>. </a:t>
            </a:r>
          </a:p>
        </p:txBody>
      </p:sp>
    </p:spTree>
    <p:extLst>
      <p:ext uri="{BB962C8B-B14F-4D97-AF65-F5344CB8AC3E}">
        <p14:creationId xmlns:p14="http://schemas.microsoft.com/office/powerpoint/2010/main" val="661650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2" name="Dikdörtgen 1"/>
          <p:cNvSpPr/>
          <p:nvPr/>
        </p:nvSpPr>
        <p:spPr>
          <a:xfrm>
            <a:off x="729558" y="1087975"/>
            <a:ext cx="8595511" cy="4832092"/>
          </a:xfrm>
          <a:prstGeom prst="rect">
            <a:avLst/>
          </a:prstGeom>
        </p:spPr>
        <p:txBody>
          <a:bodyPr wrap="square">
            <a:spAutoFit/>
          </a:bodyPr>
          <a:lstStyle/>
          <a:p>
            <a:pPr algn="just"/>
            <a:r>
              <a:rPr lang="tr-TR" sz="2800" b="1" dirty="0">
                <a:solidFill>
                  <a:srgbClr val="681D44"/>
                </a:solidFill>
              </a:rPr>
              <a:t>26-</a:t>
            </a:r>
            <a:r>
              <a:rPr lang="tr-TR" sz="2800" dirty="0">
                <a:solidFill>
                  <a:srgbClr val="681D44"/>
                </a:solidFill>
              </a:rPr>
              <a:t> </a:t>
            </a:r>
            <a:r>
              <a:rPr lang="tr-TR" sz="2800" dirty="0">
                <a:solidFill>
                  <a:srgbClr val="681D44"/>
                </a:solidFill>
              </a:rPr>
              <a:t>Ancak </a:t>
            </a:r>
            <a:r>
              <a:rPr lang="tr-TR" sz="2800" dirty="0">
                <a:solidFill>
                  <a:srgbClr val="681D44"/>
                </a:solidFill>
              </a:rPr>
              <a:t>Bütçe ve Mali Kontrol Genel Müdürlüğünün 14.03.2012 tarihli ve 1761-3285 sayılı görüş yazısında belirtildiği gibi asli ve sürekli kamu hizmetlerinin, bu hizmetlerin yürütülmesi için ihdas edilmiş kadrolara atama yapılmaksızın, yılı aşan süreler (bir yıllık sürenin takvim yılı olarak değil, geçici görevin başlangıç tarihinden başlayan bir süre olarak kabul edilmesi gerekmektedir.) için yapılan geçici görevlendirmelerle yürütülmesi, 6245 sayılı Kanunun 14 üncü maddesinde düzenlenmiş olan "geçici görevlendirme" kapsamında değerlendirilmemesi gerekmektedir. </a:t>
            </a:r>
          </a:p>
        </p:txBody>
      </p:sp>
    </p:spTree>
    <p:extLst>
      <p:ext uri="{BB962C8B-B14F-4D97-AF65-F5344CB8AC3E}">
        <p14:creationId xmlns:p14="http://schemas.microsoft.com/office/powerpoint/2010/main" val="41013733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2" name="Dikdörtgen 1"/>
          <p:cNvSpPr/>
          <p:nvPr/>
        </p:nvSpPr>
        <p:spPr>
          <a:xfrm>
            <a:off x="669956" y="2165193"/>
            <a:ext cx="8627953" cy="2677656"/>
          </a:xfrm>
          <a:prstGeom prst="rect">
            <a:avLst/>
          </a:prstGeom>
        </p:spPr>
        <p:txBody>
          <a:bodyPr wrap="square">
            <a:spAutoFit/>
          </a:bodyPr>
          <a:lstStyle/>
          <a:p>
            <a:pPr algn="just"/>
            <a:r>
              <a:rPr lang="tr-TR" sz="2800" b="1" dirty="0">
                <a:solidFill>
                  <a:srgbClr val="681D44"/>
                </a:solidFill>
              </a:rPr>
              <a:t>26-</a:t>
            </a:r>
            <a:r>
              <a:rPr lang="tr-TR" sz="2800" dirty="0">
                <a:solidFill>
                  <a:srgbClr val="681D44"/>
                </a:solidFill>
              </a:rPr>
              <a:t> </a:t>
            </a:r>
            <a:r>
              <a:rPr lang="tr-TR" sz="2800" dirty="0">
                <a:solidFill>
                  <a:srgbClr val="681D44"/>
                </a:solidFill>
              </a:rPr>
              <a:t>Dolayısıyla</a:t>
            </a:r>
            <a:r>
              <a:rPr lang="tr-TR" sz="2800" dirty="0">
                <a:solidFill>
                  <a:srgbClr val="681D44"/>
                </a:solidFill>
              </a:rPr>
              <a:t>, söz konusu görevlendirmelerin görevin süresi yönünden değerlendirilmesi ve yukarıda yapılan açıklamalar çerçevesinde ilgililere geçici veya sürekli görev yolluğunun ödenmesi gerekmekte olup, bu durumda 19.madde de belirtilen açıklamanın dikkate alınarak ödemelerin yapılması gerekmektedir.</a:t>
            </a:r>
          </a:p>
        </p:txBody>
      </p:sp>
    </p:spTree>
    <p:extLst>
      <p:ext uri="{BB962C8B-B14F-4D97-AF65-F5344CB8AC3E}">
        <p14:creationId xmlns:p14="http://schemas.microsoft.com/office/powerpoint/2010/main" val="123365392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571500" y="1659285"/>
            <a:ext cx="8763000" cy="3539430"/>
          </a:xfrm>
          <a:prstGeom prst="rect">
            <a:avLst/>
          </a:prstGeom>
        </p:spPr>
        <p:txBody>
          <a:bodyPr wrap="square">
            <a:spAutoFit/>
          </a:bodyPr>
          <a:lstStyle/>
          <a:p>
            <a:pPr algn="just"/>
            <a:r>
              <a:rPr lang="tr-TR" sz="2800" b="1" dirty="0">
                <a:solidFill>
                  <a:srgbClr val="681D44"/>
                </a:solidFill>
              </a:rPr>
              <a:t>27-</a:t>
            </a:r>
            <a:r>
              <a:rPr lang="tr-TR" sz="2800" dirty="0">
                <a:solidFill>
                  <a:srgbClr val="681D44"/>
                </a:solidFill>
              </a:rPr>
              <a:t> Kamu görevlilerinden emekliliğini isteyen veya resen emekliye sevk </a:t>
            </a:r>
            <a:r>
              <a:rPr lang="tr-TR" sz="2800" dirty="0">
                <a:solidFill>
                  <a:srgbClr val="681D44"/>
                </a:solidFill>
              </a:rPr>
              <a:t>olunanlara, haklarında </a:t>
            </a:r>
            <a:r>
              <a:rPr lang="tr-TR" sz="2800" dirty="0">
                <a:solidFill>
                  <a:srgbClr val="681D44"/>
                </a:solidFill>
              </a:rPr>
              <a:t>toptan ödeme hükümleri uygulananlara, emekli iken yeniden hizmete </a:t>
            </a:r>
            <a:r>
              <a:rPr lang="tr-TR" sz="2800" dirty="0">
                <a:solidFill>
                  <a:srgbClr val="681D44"/>
                </a:solidFill>
              </a:rPr>
              <a:t>alındıktan sonra </a:t>
            </a:r>
            <a:r>
              <a:rPr lang="tr-TR" sz="2800" dirty="0" err="1">
                <a:solidFill>
                  <a:srgbClr val="681D44"/>
                </a:solidFill>
              </a:rPr>
              <a:t>cezaen</a:t>
            </a:r>
            <a:r>
              <a:rPr lang="tr-TR" sz="2800" dirty="0">
                <a:solidFill>
                  <a:srgbClr val="681D44"/>
                </a:solidFill>
              </a:rPr>
              <a:t> olmamak üzere görevlerine son verilenlere ve bunlardan görevde iken </a:t>
            </a:r>
            <a:r>
              <a:rPr lang="tr-TR" sz="2800" dirty="0">
                <a:solidFill>
                  <a:srgbClr val="681D44"/>
                </a:solidFill>
              </a:rPr>
              <a:t>vefat edenlerin </a:t>
            </a:r>
            <a:r>
              <a:rPr lang="tr-TR" sz="2800" dirty="0">
                <a:solidFill>
                  <a:srgbClr val="681D44"/>
                </a:solidFill>
              </a:rPr>
              <a:t>kanuni mirasçılarına mevzuatları gereğince verilen tazminatların ödenmesinde </a:t>
            </a:r>
            <a:r>
              <a:rPr lang="tr-TR" sz="2800" dirty="0">
                <a:solidFill>
                  <a:srgbClr val="681D44"/>
                </a:solidFill>
              </a:rPr>
              <a:t>ise yetkili </a:t>
            </a:r>
            <a:r>
              <a:rPr lang="tr-TR" sz="2800" dirty="0">
                <a:solidFill>
                  <a:srgbClr val="681D44"/>
                </a:solidFill>
              </a:rPr>
              <a:t>makamın onayı (Emeklilik Belgesi) ödeme emri belgesine bağlanır.</a:t>
            </a:r>
          </a:p>
        </p:txBody>
      </p:sp>
    </p:spTree>
    <p:extLst>
      <p:ext uri="{BB962C8B-B14F-4D97-AF65-F5344CB8AC3E}">
        <p14:creationId xmlns:p14="http://schemas.microsoft.com/office/powerpoint/2010/main" val="9318537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02240" y="537911"/>
            <a:ext cx="8786203" cy="2246769"/>
          </a:xfrm>
          <a:prstGeom prst="rect">
            <a:avLst/>
          </a:prstGeom>
        </p:spPr>
        <p:txBody>
          <a:bodyPr wrap="square">
            <a:spAutoFit/>
          </a:bodyPr>
          <a:lstStyle/>
          <a:p>
            <a:pPr algn="just"/>
            <a:r>
              <a:rPr lang="tr-TR" sz="2800" b="1" dirty="0">
                <a:solidFill>
                  <a:srgbClr val="681D44"/>
                </a:solidFill>
              </a:rPr>
              <a:t>28-</a:t>
            </a:r>
            <a:r>
              <a:rPr lang="tr-TR" sz="2800" dirty="0">
                <a:solidFill>
                  <a:srgbClr val="681D44"/>
                </a:solidFill>
              </a:rPr>
              <a:t> Yurtiçinde verilecek gündelikler her yıl </a:t>
            </a:r>
            <a:r>
              <a:rPr lang="tr-TR" sz="2800" dirty="0">
                <a:solidFill>
                  <a:srgbClr val="681D44"/>
                </a:solidFill>
              </a:rPr>
              <a:t>Bütçe Kanununun </a:t>
            </a:r>
            <a:r>
              <a:rPr lang="tr-TR" sz="2800" dirty="0">
                <a:solidFill>
                  <a:srgbClr val="681D44"/>
                </a:solidFill>
              </a:rPr>
              <a:t>H-Cetvelinde </a:t>
            </a:r>
            <a:r>
              <a:rPr lang="tr-TR" sz="2800" dirty="0">
                <a:solidFill>
                  <a:srgbClr val="681D44"/>
                </a:solidFill>
              </a:rPr>
              <a:t>belirlenen tutarlara </a:t>
            </a:r>
            <a:r>
              <a:rPr lang="tr-TR" sz="2800" dirty="0">
                <a:solidFill>
                  <a:srgbClr val="681D44"/>
                </a:solidFill>
              </a:rPr>
              <a:t>göre, Yurt dışı gündelikler ise her yıl yayımlanan Yurt Dışı Gündeliklerine </a:t>
            </a:r>
            <a:r>
              <a:rPr lang="tr-TR" sz="2800" dirty="0">
                <a:solidFill>
                  <a:srgbClr val="681D44"/>
                </a:solidFill>
              </a:rPr>
              <a:t>Dair Bakanlar </a:t>
            </a:r>
            <a:r>
              <a:rPr lang="tr-TR" sz="2800" dirty="0">
                <a:solidFill>
                  <a:srgbClr val="681D44"/>
                </a:solidFill>
              </a:rPr>
              <a:t>Kurulu Kararı ekindeki tabloda belirlenen tutarlara göre yapılması gerekmektedir</a:t>
            </a:r>
            <a:r>
              <a:rPr lang="tr-TR" sz="2800" dirty="0">
                <a:solidFill>
                  <a:srgbClr val="681D44"/>
                </a:solidFill>
              </a:rPr>
              <a:t>.</a:t>
            </a:r>
            <a:endParaRPr lang="tr-TR" sz="2800" dirty="0">
              <a:solidFill>
                <a:srgbClr val="681D44"/>
              </a:solidFill>
            </a:endParaRPr>
          </a:p>
        </p:txBody>
      </p:sp>
      <p:sp>
        <p:nvSpPr>
          <p:cNvPr id="3" name="Dikdörtgen 2"/>
          <p:cNvSpPr/>
          <p:nvPr/>
        </p:nvSpPr>
        <p:spPr>
          <a:xfrm>
            <a:off x="602241" y="3322590"/>
            <a:ext cx="8722828" cy="1815882"/>
          </a:xfrm>
          <a:prstGeom prst="rect">
            <a:avLst/>
          </a:prstGeom>
        </p:spPr>
        <p:txBody>
          <a:bodyPr wrap="square">
            <a:spAutoFit/>
          </a:bodyPr>
          <a:lstStyle/>
          <a:p>
            <a:pPr algn="just"/>
            <a:r>
              <a:rPr lang="tr-TR" sz="2800" b="1" dirty="0">
                <a:solidFill>
                  <a:srgbClr val="681D44"/>
                </a:solidFill>
              </a:rPr>
              <a:t>29-</a:t>
            </a:r>
            <a:r>
              <a:rPr lang="tr-TR" sz="2800" dirty="0">
                <a:solidFill>
                  <a:srgbClr val="681D44"/>
                </a:solidFill>
              </a:rPr>
              <a:t> Birimlerimize başka birimlerden </a:t>
            </a:r>
            <a:r>
              <a:rPr lang="tr-TR" sz="2800" dirty="0">
                <a:solidFill>
                  <a:srgbClr val="681D44"/>
                </a:solidFill>
              </a:rPr>
              <a:t>ek ders </a:t>
            </a:r>
            <a:r>
              <a:rPr lang="tr-TR" sz="2800" dirty="0">
                <a:solidFill>
                  <a:srgbClr val="681D44"/>
                </a:solidFill>
              </a:rPr>
              <a:t>ücret karşılığı görevlendirilen </a:t>
            </a:r>
            <a:r>
              <a:rPr lang="tr-TR" sz="2800" dirty="0">
                <a:solidFill>
                  <a:srgbClr val="681D44"/>
                </a:solidFill>
              </a:rPr>
              <a:t>akademik personelin </a:t>
            </a:r>
            <a:r>
              <a:rPr lang="tr-TR" sz="2800" dirty="0">
                <a:solidFill>
                  <a:srgbClr val="681D44"/>
                </a:solidFill>
              </a:rPr>
              <a:t>geçici görev yolluk ödemelerinin dönem sonuna bırakılmadan aylar </a:t>
            </a:r>
            <a:r>
              <a:rPr lang="tr-TR" sz="2800" dirty="0">
                <a:solidFill>
                  <a:srgbClr val="681D44"/>
                </a:solidFill>
              </a:rPr>
              <a:t>itibariyle yapılması </a:t>
            </a:r>
            <a:r>
              <a:rPr lang="tr-TR" sz="2800" dirty="0">
                <a:solidFill>
                  <a:srgbClr val="681D44"/>
                </a:solidFill>
              </a:rPr>
              <a:t>gerekmektedir</a:t>
            </a:r>
            <a:r>
              <a:rPr lang="tr-TR" sz="2800" dirty="0"/>
              <a:t>.</a:t>
            </a:r>
          </a:p>
        </p:txBody>
      </p:sp>
    </p:spTree>
    <p:extLst>
      <p:ext uri="{BB962C8B-B14F-4D97-AF65-F5344CB8AC3E}">
        <p14:creationId xmlns:p14="http://schemas.microsoft.com/office/powerpoint/2010/main" val="32446608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579423" y="1874728"/>
            <a:ext cx="8691326" cy="3108543"/>
          </a:xfrm>
          <a:prstGeom prst="rect">
            <a:avLst/>
          </a:prstGeom>
        </p:spPr>
        <p:txBody>
          <a:bodyPr wrap="square">
            <a:spAutoFit/>
          </a:bodyPr>
          <a:lstStyle/>
          <a:p>
            <a:pPr algn="just"/>
            <a:r>
              <a:rPr lang="tr-TR" sz="2800" b="1" dirty="0">
                <a:solidFill>
                  <a:srgbClr val="681D44"/>
                </a:solidFill>
              </a:rPr>
              <a:t>30-</a:t>
            </a:r>
            <a:r>
              <a:rPr lang="tr-TR" sz="2800" dirty="0">
                <a:solidFill>
                  <a:srgbClr val="681D44"/>
                </a:solidFill>
              </a:rPr>
              <a:t> Geçici görevle bir günden fazla süreyle bir görevin ifası için, yurt içinde başka </a:t>
            </a:r>
            <a:r>
              <a:rPr lang="tr-TR" sz="2800" dirty="0">
                <a:solidFill>
                  <a:srgbClr val="681D44"/>
                </a:solidFill>
              </a:rPr>
              <a:t>bir yere </a:t>
            </a:r>
            <a:r>
              <a:rPr lang="tr-TR" sz="2800" dirty="0">
                <a:solidFill>
                  <a:srgbClr val="681D44"/>
                </a:solidFill>
              </a:rPr>
              <a:t>gönderilenlere, gidiş ve dönüşlerdeki görev yeri ile ikamet yeri arasındaki nakil </a:t>
            </a:r>
            <a:r>
              <a:rPr lang="tr-TR" sz="2800" dirty="0">
                <a:solidFill>
                  <a:srgbClr val="681D44"/>
                </a:solidFill>
              </a:rPr>
              <a:t>vasıtası ücreti </a:t>
            </a:r>
            <a:r>
              <a:rPr lang="tr-TR" sz="2800" dirty="0">
                <a:solidFill>
                  <a:srgbClr val="681D44"/>
                </a:solidFill>
              </a:rPr>
              <a:t>ödenmesi mümkün olup, geçici görevin ifası sırasındaki ikamet yeri ile görev </a:t>
            </a:r>
            <a:r>
              <a:rPr lang="tr-TR" sz="2800" dirty="0">
                <a:solidFill>
                  <a:srgbClr val="681D44"/>
                </a:solidFill>
              </a:rPr>
              <a:t>yeri arasındaki </a:t>
            </a:r>
            <a:r>
              <a:rPr lang="tr-TR" sz="2800" dirty="0">
                <a:solidFill>
                  <a:srgbClr val="681D44"/>
                </a:solidFill>
              </a:rPr>
              <a:t>taksi ücretlerinin ödenmesi mümkün değildir. (14.03.2006 tarih ve 28414 </a:t>
            </a:r>
            <a:r>
              <a:rPr lang="tr-TR" sz="2800" dirty="0">
                <a:solidFill>
                  <a:srgbClr val="681D44"/>
                </a:solidFill>
              </a:rPr>
              <a:t>sayılı Sayıştay </a:t>
            </a:r>
            <a:r>
              <a:rPr lang="tr-TR" sz="2800" dirty="0">
                <a:solidFill>
                  <a:srgbClr val="681D44"/>
                </a:solidFill>
              </a:rPr>
              <a:t>Temyiz Kurulu Kararı)</a:t>
            </a:r>
          </a:p>
        </p:txBody>
      </p:sp>
    </p:spTree>
    <p:extLst>
      <p:ext uri="{BB962C8B-B14F-4D97-AF65-F5344CB8AC3E}">
        <p14:creationId xmlns:p14="http://schemas.microsoft.com/office/powerpoint/2010/main" val="39468494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2" name="Dikdörtgen 1"/>
          <p:cNvSpPr/>
          <p:nvPr/>
        </p:nvSpPr>
        <p:spPr>
          <a:xfrm>
            <a:off x="738612" y="1949749"/>
            <a:ext cx="8428776" cy="3108543"/>
          </a:xfrm>
          <a:prstGeom prst="rect">
            <a:avLst/>
          </a:prstGeom>
        </p:spPr>
        <p:txBody>
          <a:bodyPr wrap="square">
            <a:spAutoFit/>
          </a:bodyPr>
          <a:lstStyle/>
          <a:p>
            <a:pPr algn="just"/>
            <a:r>
              <a:rPr lang="tr-TR" sz="2800" b="1" dirty="0">
                <a:solidFill>
                  <a:srgbClr val="681D44"/>
                </a:solidFill>
              </a:rPr>
              <a:t>31-</a:t>
            </a:r>
            <a:r>
              <a:rPr lang="tr-TR" sz="2800" dirty="0">
                <a:solidFill>
                  <a:srgbClr val="681D44"/>
                </a:solidFill>
              </a:rPr>
              <a:t> 6245 sayılı Harcırah Kanununun 39.maddesine göre; geçici bir görevle </a:t>
            </a:r>
            <a:r>
              <a:rPr lang="tr-TR" sz="2800" dirty="0">
                <a:solidFill>
                  <a:srgbClr val="681D44"/>
                </a:solidFill>
              </a:rPr>
              <a:t>memuriyet mahalli </a:t>
            </a:r>
            <a:r>
              <a:rPr lang="tr-TR" sz="2800" dirty="0">
                <a:solidFill>
                  <a:srgbClr val="681D44"/>
                </a:solidFill>
              </a:rPr>
              <a:t>dışındaki bir yere günübirlik olarak gönderilenlerden, gönderildikleri yerde ve </a:t>
            </a:r>
            <a:r>
              <a:rPr lang="tr-TR" sz="2800" dirty="0">
                <a:solidFill>
                  <a:srgbClr val="681D44"/>
                </a:solidFill>
              </a:rPr>
              <a:t>yolda öğle </a:t>
            </a:r>
            <a:r>
              <a:rPr lang="tr-TR" sz="2800" dirty="0">
                <a:solidFill>
                  <a:srgbClr val="681D44"/>
                </a:solidFill>
              </a:rPr>
              <a:t>(saat 13:00) ve akşam (saat 19:00) yemeği zamanlarından birini geçirenlere 1/3, </a:t>
            </a:r>
            <a:r>
              <a:rPr lang="tr-TR" sz="2800" dirty="0">
                <a:solidFill>
                  <a:srgbClr val="681D44"/>
                </a:solidFill>
              </a:rPr>
              <a:t>ikisini geçirenlere </a:t>
            </a:r>
            <a:r>
              <a:rPr lang="tr-TR" sz="2800" dirty="0">
                <a:solidFill>
                  <a:srgbClr val="681D44"/>
                </a:solidFill>
              </a:rPr>
              <a:t>2/3 oranında ve geceyi de geçirenlere tam gündelik verilir.</a:t>
            </a:r>
          </a:p>
        </p:txBody>
      </p:sp>
    </p:spTree>
    <p:extLst>
      <p:ext uri="{BB962C8B-B14F-4D97-AF65-F5344CB8AC3E}">
        <p14:creationId xmlns:p14="http://schemas.microsoft.com/office/powerpoint/2010/main" val="22494920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1222218" y="1584905"/>
            <a:ext cx="7822193" cy="3688189"/>
          </a:xfrm>
          <a:prstGeom prst="rect">
            <a:avLst/>
          </a:prstGeom>
        </p:spPr>
        <p:txBody>
          <a:bodyPr wrap="square">
            <a:spAutoFit/>
          </a:bodyPr>
          <a:lstStyle/>
          <a:p>
            <a:pPr marL="396000" indent="-342900" algn="just">
              <a:lnSpc>
                <a:spcPct val="100000"/>
              </a:lnSpc>
              <a:spcBef>
                <a:spcPts val="1720"/>
              </a:spcBef>
              <a:buFont typeface="Wingdings"/>
              <a:buChar char=""/>
              <a:tabLst>
                <a:tab pos="355600" algn="l"/>
              </a:tabLst>
            </a:pPr>
            <a:r>
              <a:rPr lang="tr-TR" sz="2800" dirty="0">
                <a:solidFill>
                  <a:srgbClr val="681D44"/>
                </a:solidFill>
                <a:cs typeface="Times New Roman"/>
              </a:rPr>
              <a:t>6245 </a:t>
            </a:r>
            <a:r>
              <a:rPr lang="tr-TR" sz="2800" spc="-5" dirty="0">
                <a:solidFill>
                  <a:srgbClr val="681D44"/>
                </a:solidFill>
                <a:cs typeface="Times New Roman"/>
              </a:rPr>
              <a:t>Sayılı Harcırah</a:t>
            </a:r>
            <a:r>
              <a:rPr lang="tr-TR" sz="2800" spc="-40" dirty="0">
                <a:solidFill>
                  <a:srgbClr val="681D44"/>
                </a:solidFill>
                <a:cs typeface="Times New Roman"/>
              </a:rPr>
              <a:t> </a:t>
            </a:r>
            <a:r>
              <a:rPr lang="tr-TR" sz="2800" spc="-5" dirty="0">
                <a:solidFill>
                  <a:srgbClr val="681D44"/>
                </a:solidFill>
                <a:cs typeface="Times New Roman"/>
              </a:rPr>
              <a:t>Kanunu</a:t>
            </a:r>
            <a:endParaRPr lang="tr-TR" sz="2800" dirty="0">
              <a:solidFill>
                <a:srgbClr val="681D44"/>
              </a:solidFill>
              <a:cs typeface="Times New Roman"/>
            </a:endParaRPr>
          </a:p>
          <a:p>
            <a:pPr marL="396000" indent="-342900" algn="just">
              <a:lnSpc>
                <a:spcPct val="100000"/>
              </a:lnSpc>
              <a:spcBef>
                <a:spcPts val="1620"/>
              </a:spcBef>
              <a:buFont typeface="Wingdings"/>
              <a:buChar char=""/>
              <a:tabLst>
                <a:tab pos="355600" algn="l"/>
              </a:tabLst>
            </a:pPr>
            <a:r>
              <a:rPr lang="tr-TR" sz="2800" dirty="0">
                <a:solidFill>
                  <a:srgbClr val="681D44"/>
                </a:solidFill>
                <a:cs typeface="Times New Roman"/>
              </a:rPr>
              <a:t>2018 </a:t>
            </a:r>
            <a:r>
              <a:rPr lang="tr-TR" sz="2800" spc="-5" dirty="0">
                <a:solidFill>
                  <a:srgbClr val="681D44"/>
                </a:solidFill>
                <a:cs typeface="Times New Roman"/>
              </a:rPr>
              <a:t>Yılı </a:t>
            </a:r>
            <a:r>
              <a:rPr lang="tr-TR" sz="2800" dirty="0">
                <a:solidFill>
                  <a:srgbClr val="681D44"/>
                </a:solidFill>
                <a:cs typeface="Times New Roman"/>
              </a:rPr>
              <a:t>Bütçe </a:t>
            </a:r>
            <a:r>
              <a:rPr lang="tr-TR" sz="2800" spc="-5" dirty="0">
                <a:solidFill>
                  <a:srgbClr val="681D44"/>
                </a:solidFill>
                <a:cs typeface="Times New Roman"/>
              </a:rPr>
              <a:t>Kanununa </a:t>
            </a:r>
            <a:r>
              <a:rPr lang="tr-TR" sz="2800" dirty="0">
                <a:solidFill>
                  <a:srgbClr val="681D44"/>
                </a:solidFill>
                <a:cs typeface="Times New Roman"/>
              </a:rPr>
              <a:t>ekli H</a:t>
            </a:r>
            <a:r>
              <a:rPr lang="tr-TR" sz="2800" spc="-190" dirty="0">
                <a:solidFill>
                  <a:srgbClr val="681D44"/>
                </a:solidFill>
                <a:cs typeface="Times New Roman"/>
              </a:rPr>
              <a:t> </a:t>
            </a:r>
            <a:r>
              <a:rPr lang="tr-TR" sz="2800" dirty="0">
                <a:solidFill>
                  <a:srgbClr val="681D44"/>
                </a:solidFill>
                <a:cs typeface="Times New Roman"/>
              </a:rPr>
              <a:t>cetveli</a:t>
            </a:r>
          </a:p>
          <a:p>
            <a:pPr marL="396000" indent="-342900" algn="just">
              <a:lnSpc>
                <a:spcPct val="100000"/>
              </a:lnSpc>
              <a:spcBef>
                <a:spcPts val="1620"/>
              </a:spcBef>
              <a:buFont typeface="Wingdings"/>
              <a:buChar char=""/>
              <a:tabLst>
                <a:tab pos="355600" algn="l"/>
                <a:tab pos="4182110" algn="l"/>
              </a:tabLst>
            </a:pPr>
            <a:r>
              <a:rPr lang="tr-TR" sz="2800" spc="-40" dirty="0">
                <a:solidFill>
                  <a:srgbClr val="681D44"/>
                </a:solidFill>
                <a:cs typeface="Times New Roman"/>
              </a:rPr>
              <a:t>Yurtdışı</a:t>
            </a:r>
            <a:r>
              <a:rPr lang="tr-TR" sz="2800" spc="-15" dirty="0">
                <a:solidFill>
                  <a:srgbClr val="681D44"/>
                </a:solidFill>
                <a:cs typeface="Times New Roman"/>
              </a:rPr>
              <a:t> </a:t>
            </a:r>
            <a:r>
              <a:rPr lang="tr-TR" sz="2800" dirty="0" smtClean="0">
                <a:solidFill>
                  <a:srgbClr val="681D44"/>
                </a:solidFill>
                <a:cs typeface="Times New Roman"/>
              </a:rPr>
              <a:t>Gündeliklere </a:t>
            </a:r>
            <a:r>
              <a:rPr lang="tr-TR" sz="2800" spc="-5" dirty="0" smtClean="0">
                <a:solidFill>
                  <a:srgbClr val="681D44"/>
                </a:solidFill>
                <a:cs typeface="Times New Roman"/>
              </a:rPr>
              <a:t>Dair   </a:t>
            </a:r>
            <a:r>
              <a:rPr lang="tr-TR" sz="2800" dirty="0" smtClean="0">
                <a:solidFill>
                  <a:srgbClr val="681D44"/>
                </a:solidFill>
                <a:cs typeface="Times New Roman"/>
              </a:rPr>
              <a:t>Bakanlar </a:t>
            </a:r>
            <a:r>
              <a:rPr lang="tr-TR" sz="2800" spc="-5" dirty="0">
                <a:solidFill>
                  <a:srgbClr val="681D44"/>
                </a:solidFill>
                <a:cs typeface="Times New Roman"/>
              </a:rPr>
              <a:t>Kurulu</a:t>
            </a:r>
            <a:r>
              <a:rPr lang="tr-TR" sz="2800" spc="-90" dirty="0">
                <a:solidFill>
                  <a:srgbClr val="681D44"/>
                </a:solidFill>
                <a:cs typeface="Times New Roman"/>
              </a:rPr>
              <a:t> </a:t>
            </a:r>
            <a:r>
              <a:rPr lang="tr-TR" sz="2800" spc="-5" dirty="0">
                <a:solidFill>
                  <a:srgbClr val="681D44"/>
                </a:solidFill>
                <a:cs typeface="Times New Roman"/>
              </a:rPr>
              <a:t>Kararı</a:t>
            </a:r>
            <a:endParaRPr lang="tr-TR" sz="2800" dirty="0">
              <a:solidFill>
                <a:srgbClr val="681D44"/>
              </a:solidFill>
              <a:cs typeface="Times New Roman"/>
            </a:endParaRPr>
          </a:p>
          <a:p>
            <a:pPr marL="396000" marR="247015" indent="-342900" algn="just">
              <a:lnSpc>
                <a:spcPts val="4860"/>
              </a:lnSpc>
              <a:spcBef>
                <a:spcPts val="434"/>
              </a:spcBef>
              <a:buFont typeface="Wingdings"/>
              <a:buChar char=""/>
              <a:tabLst>
                <a:tab pos="355600" algn="l"/>
              </a:tabLst>
            </a:pPr>
            <a:r>
              <a:rPr lang="tr-TR" sz="2800" spc="-5" dirty="0">
                <a:solidFill>
                  <a:srgbClr val="681D44"/>
                </a:solidFill>
                <a:cs typeface="Times New Roman"/>
              </a:rPr>
              <a:t>Kuzey Kıbrıs </a:t>
            </a:r>
            <a:r>
              <a:rPr lang="tr-TR" sz="2800" dirty="0">
                <a:solidFill>
                  <a:srgbClr val="681D44"/>
                </a:solidFill>
                <a:cs typeface="Times New Roman"/>
              </a:rPr>
              <a:t>Türk Cumhuriyetine </a:t>
            </a:r>
            <a:r>
              <a:rPr lang="tr-TR" sz="2800" spc="-35" dirty="0">
                <a:solidFill>
                  <a:srgbClr val="681D44"/>
                </a:solidFill>
                <a:cs typeface="Times New Roman"/>
              </a:rPr>
              <a:t>Verilecek  </a:t>
            </a:r>
            <a:r>
              <a:rPr lang="tr-TR" sz="2800" dirty="0">
                <a:solidFill>
                  <a:srgbClr val="681D44"/>
                </a:solidFill>
                <a:cs typeface="Times New Roman"/>
              </a:rPr>
              <a:t>Gündeliklere </a:t>
            </a:r>
            <a:r>
              <a:rPr lang="tr-TR" sz="2800" spc="-5" dirty="0">
                <a:solidFill>
                  <a:srgbClr val="681D44"/>
                </a:solidFill>
                <a:cs typeface="Times New Roman"/>
              </a:rPr>
              <a:t>Dair </a:t>
            </a:r>
            <a:r>
              <a:rPr lang="tr-TR" sz="2800" dirty="0">
                <a:solidFill>
                  <a:srgbClr val="681D44"/>
                </a:solidFill>
                <a:cs typeface="Times New Roman"/>
              </a:rPr>
              <a:t>alınan Bakanlar </a:t>
            </a:r>
            <a:r>
              <a:rPr lang="tr-TR" sz="2800" spc="-5" dirty="0">
                <a:solidFill>
                  <a:srgbClr val="681D44"/>
                </a:solidFill>
                <a:cs typeface="Times New Roman"/>
              </a:rPr>
              <a:t>Kurulu</a:t>
            </a:r>
            <a:r>
              <a:rPr lang="tr-TR" sz="2800" spc="-100" dirty="0">
                <a:solidFill>
                  <a:srgbClr val="681D44"/>
                </a:solidFill>
                <a:cs typeface="Times New Roman"/>
              </a:rPr>
              <a:t> </a:t>
            </a:r>
            <a:r>
              <a:rPr lang="tr-TR" sz="2800" dirty="0">
                <a:solidFill>
                  <a:srgbClr val="681D44"/>
                </a:solidFill>
                <a:cs typeface="Times New Roman"/>
              </a:rPr>
              <a:t>Kararı.</a:t>
            </a:r>
          </a:p>
          <a:p>
            <a:pPr marL="396000" indent="-342900" algn="just">
              <a:lnSpc>
                <a:spcPct val="100000"/>
              </a:lnSpc>
              <a:spcBef>
                <a:spcPts val="1190"/>
              </a:spcBef>
              <a:buFont typeface="Wingdings"/>
              <a:buChar char=""/>
              <a:tabLst>
                <a:tab pos="355600" algn="l"/>
              </a:tabLst>
            </a:pPr>
            <a:r>
              <a:rPr lang="tr-TR" sz="2800" spc="-5" dirty="0">
                <a:solidFill>
                  <a:srgbClr val="681D44"/>
                </a:solidFill>
                <a:cs typeface="Times New Roman"/>
              </a:rPr>
              <a:t>Merkezi Yönetim </a:t>
            </a:r>
            <a:r>
              <a:rPr lang="tr-TR" sz="2800" spc="-10" dirty="0">
                <a:solidFill>
                  <a:srgbClr val="681D44"/>
                </a:solidFill>
                <a:cs typeface="Times New Roman"/>
              </a:rPr>
              <a:t>Harcama </a:t>
            </a:r>
            <a:r>
              <a:rPr lang="tr-TR" sz="2800" dirty="0">
                <a:solidFill>
                  <a:srgbClr val="681D44"/>
                </a:solidFill>
                <a:cs typeface="Times New Roman"/>
              </a:rPr>
              <a:t>Belgeleri</a:t>
            </a:r>
            <a:r>
              <a:rPr lang="tr-TR" sz="2800" spc="-200" dirty="0">
                <a:solidFill>
                  <a:srgbClr val="681D44"/>
                </a:solidFill>
                <a:cs typeface="Times New Roman"/>
              </a:rPr>
              <a:t> </a:t>
            </a:r>
            <a:r>
              <a:rPr lang="tr-TR" sz="2800" spc="-5" dirty="0">
                <a:solidFill>
                  <a:srgbClr val="681D44"/>
                </a:solidFill>
                <a:cs typeface="Times New Roman"/>
              </a:rPr>
              <a:t>Yönetmeliği</a:t>
            </a:r>
            <a:endParaRPr lang="tr-TR" sz="2800" dirty="0">
              <a:solidFill>
                <a:srgbClr val="681D44"/>
              </a:solidFill>
              <a:cs typeface="Times New Roman"/>
            </a:endParaRPr>
          </a:p>
        </p:txBody>
      </p:sp>
      <p:sp>
        <p:nvSpPr>
          <p:cNvPr id="4" name="Dikdörtgen 3"/>
          <p:cNvSpPr/>
          <p:nvPr/>
        </p:nvSpPr>
        <p:spPr>
          <a:xfrm>
            <a:off x="2784938" y="829384"/>
            <a:ext cx="4336123" cy="646331"/>
          </a:xfrm>
          <a:prstGeom prst="rect">
            <a:avLst/>
          </a:prstGeom>
        </p:spPr>
        <p:txBody>
          <a:bodyPr wrap="none">
            <a:spAutoFit/>
          </a:bodyPr>
          <a:lstStyle/>
          <a:p>
            <a:pPr marL="12700" algn="ctr">
              <a:spcBef>
                <a:spcPts val="105"/>
              </a:spcBef>
            </a:pPr>
            <a:r>
              <a:rPr lang="tr-TR" sz="3600" b="1" kern="0" dirty="0">
                <a:solidFill>
                  <a:srgbClr val="701E46"/>
                </a:solidFill>
                <a:cs typeface="Times New Roman"/>
              </a:rPr>
              <a:t>HARCIRAH</a:t>
            </a:r>
            <a:r>
              <a:rPr lang="tr-TR" sz="3600" b="1" kern="0" spc="-95" dirty="0">
                <a:solidFill>
                  <a:srgbClr val="701E46"/>
                </a:solidFill>
                <a:cs typeface="Times New Roman"/>
              </a:rPr>
              <a:t> </a:t>
            </a:r>
            <a:r>
              <a:rPr lang="tr-TR" sz="3600" b="1" kern="0" spc="-40" dirty="0">
                <a:solidFill>
                  <a:srgbClr val="701E46"/>
                </a:solidFill>
                <a:cs typeface="Times New Roman"/>
              </a:rPr>
              <a:t>MEVZUATI</a:t>
            </a:r>
          </a:p>
        </p:txBody>
      </p:sp>
    </p:spTree>
    <p:extLst>
      <p:ext uri="{BB962C8B-B14F-4D97-AF65-F5344CB8AC3E}">
        <p14:creationId xmlns:p14="http://schemas.microsoft.com/office/powerpoint/2010/main" val="258537487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575649" y="712872"/>
            <a:ext cx="8754701" cy="5432256"/>
          </a:xfrm>
          <a:prstGeom prst="rect">
            <a:avLst/>
          </a:prstGeom>
        </p:spPr>
        <p:txBody>
          <a:bodyPr wrap="square">
            <a:spAutoFit/>
          </a:bodyPr>
          <a:lstStyle/>
          <a:p>
            <a:pPr algn="just"/>
            <a:r>
              <a:rPr lang="tr-TR" sz="2800" b="1" dirty="0">
                <a:solidFill>
                  <a:srgbClr val="681D44"/>
                </a:solidFill>
              </a:rPr>
              <a:t>Görüş: </a:t>
            </a:r>
            <a:r>
              <a:rPr lang="tr-TR" sz="2800" dirty="0">
                <a:solidFill>
                  <a:srgbClr val="681D44"/>
                </a:solidFill>
              </a:rPr>
              <a:t>Maliye Bakanlığının 16/01/2013 tarihli ve 77112040-1815/476 sayılı </a:t>
            </a:r>
            <a:r>
              <a:rPr lang="tr-TR" sz="2800" dirty="0">
                <a:solidFill>
                  <a:srgbClr val="681D44"/>
                </a:solidFill>
              </a:rPr>
              <a:t>görüşünde de </a:t>
            </a:r>
            <a:r>
              <a:rPr lang="tr-TR" sz="2800" dirty="0">
                <a:solidFill>
                  <a:srgbClr val="681D44"/>
                </a:solidFill>
              </a:rPr>
              <a:t>tam gündeliğe hak kazanılabilmesi için yukarıdaki üç unsurun birlikte </a:t>
            </a:r>
            <a:r>
              <a:rPr lang="tr-TR" sz="2800" dirty="0">
                <a:solidFill>
                  <a:srgbClr val="681D44"/>
                </a:solidFill>
              </a:rPr>
              <a:t>gerçekleşmesi gerektiği </a:t>
            </a:r>
            <a:r>
              <a:rPr lang="tr-TR" sz="2800" dirty="0">
                <a:solidFill>
                  <a:srgbClr val="681D44"/>
                </a:solidFill>
              </a:rPr>
              <a:t>ifade </a:t>
            </a:r>
            <a:r>
              <a:rPr lang="tr-TR" sz="2800" dirty="0">
                <a:solidFill>
                  <a:srgbClr val="681D44"/>
                </a:solidFill>
              </a:rPr>
              <a:t>edilmektedir. </a:t>
            </a:r>
            <a:r>
              <a:rPr lang="tr-TR" sz="2800" dirty="0">
                <a:solidFill>
                  <a:srgbClr val="681D44"/>
                </a:solidFill>
              </a:rPr>
              <a:t>Bir </a:t>
            </a:r>
            <a:r>
              <a:rPr lang="tr-TR" sz="2800" dirty="0">
                <a:solidFill>
                  <a:srgbClr val="681D44"/>
                </a:solidFill>
              </a:rPr>
              <a:t>başka deyişle görev yerinden ayrıldıktan sonra öğle yemeği, akşam yemeği </a:t>
            </a:r>
            <a:r>
              <a:rPr lang="tr-TR" sz="2800" dirty="0">
                <a:solidFill>
                  <a:srgbClr val="681D44"/>
                </a:solidFill>
              </a:rPr>
              <a:t>ve gecenin </a:t>
            </a:r>
            <a:r>
              <a:rPr lang="tr-TR" sz="2800" dirty="0">
                <a:solidFill>
                  <a:srgbClr val="681D44"/>
                </a:solidFill>
              </a:rPr>
              <a:t>görev yerinde geçirilmediği durumda tam gündelik alınamaz</a:t>
            </a:r>
            <a:r>
              <a:rPr lang="tr-TR" sz="2800" dirty="0" smtClean="0">
                <a:solidFill>
                  <a:srgbClr val="681D44"/>
                </a:solidFill>
              </a:rPr>
              <a:t>.</a:t>
            </a:r>
          </a:p>
          <a:p>
            <a:pPr algn="just"/>
            <a:endParaRPr lang="tr-TR" sz="1100" dirty="0">
              <a:solidFill>
                <a:srgbClr val="681D44"/>
              </a:solidFill>
            </a:endParaRPr>
          </a:p>
          <a:p>
            <a:pPr algn="just"/>
            <a:r>
              <a:rPr lang="tr-TR" sz="2800" b="1" dirty="0">
                <a:solidFill>
                  <a:srgbClr val="681D44"/>
                </a:solidFill>
              </a:rPr>
              <a:t>Örneğin, </a:t>
            </a:r>
            <a:r>
              <a:rPr lang="tr-TR" sz="2800" dirty="0">
                <a:solidFill>
                  <a:srgbClr val="681D44"/>
                </a:solidFill>
              </a:rPr>
              <a:t>03/08/2015 tarihinde saat 16.00'da görev yerinden hareket eden ve ertesi </a:t>
            </a:r>
            <a:r>
              <a:rPr lang="tr-TR" sz="2800" dirty="0">
                <a:solidFill>
                  <a:srgbClr val="681D44"/>
                </a:solidFill>
              </a:rPr>
              <a:t>gün (04/08/2015</a:t>
            </a:r>
            <a:r>
              <a:rPr lang="tr-TR" sz="2800" dirty="0">
                <a:solidFill>
                  <a:srgbClr val="681D44"/>
                </a:solidFill>
              </a:rPr>
              <a:t>) saat 11.00'da görev yerine dönen memur akşam yemeği ve geceyi görev </a:t>
            </a:r>
            <a:r>
              <a:rPr lang="tr-TR" sz="2800" dirty="0">
                <a:solidFill>
                  <a:srgbClr val="681D44"/>
                </a:solidFill>
              </a:rPr>
              <a:t>yerinde geçirdiği </a:t>
            </a:r>
            <a:r>
              <a:rPr lang="tr-TR" sz="2800" dirty="0">
                <a:solidFill>
                  <a:srgbClr val="681D44"/>
                </a:solidFill>
              </a:rPr>
              <a:t>için takvim günü değişse bile </a:t>
            </a:r>
            <a:r>
              <a:rPr lang="tr-TR" sz="2800" dirty="0">
                <a:solidFill>
                  <a:srgbClr val="681D44"/>
                </a:solidFill>
              </a:rPr>
              <a:t>sadece </a:t>
            </a:r>
            <a:r>
              <a:rPr lang="tr-TR" sz="2800" dirty="0">
                <a:solidFill>
                  <a:srgbClr val="681D44"/>
                </a:solidFill>
              </a:rPr>
              <a:t>2/3 oranında gündelik alacaktır.</a:t>
            </a:r>
          </a:p>
        </p:txBody>
      </p:sp>
    </p:spTree>
    <p:extLst>
      <p:ext uri="{BB962C8B-B14F-4D97-AF65-F5344CB8AC3E}">
        <p14:creationId xmlns:p14="http://schemas.microsoft.com/office/powerpoint/2010/main" val="39231882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sp>
        <p:nvSpPr>
          <p:cNvPr id="2" name="Dikdörtgen 1"/>
          <p:cNvSpPr/>
          <p:nvPr/>
        </p:nvSpPr>
        <p:spPr>
          <a:xfrm>
            <a:off x="652604" y="1734306"/>
            <a:ext cx="8600792" cy="3539430"/>
          </a:xfrm>
          <a:prstGeom prst="rect">
            <a:avLst/>
          </a:prstGeom>
        </p:spPr>
        <p:txBody>
          <a:bodyPr wrap="square">
            <a:spAutoFit/>
          </a:bodyPr>
          <a:lstStyle/>
          <a:p>
            <a:pPr algn="just"/>
            <a:r>
              <a:rPr lang="tr-TR" sz="2800" b="1" dirty="0">
                <a:solidFill>
                  <a:srgbClr val="681D44"/>
                </a:solidFill>
              </a:rPr>
              <a:t>32-</a:t>
            </a:r>
            <a:r>
              <a:rPr lang="tr-TR" sz="2800" dirty="0">
                <a:solidFill>
                  <a:srgbClr val="681D44"/>
                </a:solidFill>
              </a:rPr>
              <a:t> Harcırah ödenmesi ve avansların mahsubu işlemlerinde aksi sabit oluncaya </a:t>
            </a:r>
            <a:r>
              <a:rPr lang="tr-TR" sz="2800" dirty="0">
                <a:solidFill>
                  <a:srgbClr val="681D44"/>
                </a:solidFill>
              </a:rPr>
              <a:t>kadar memurun </a:t>
            </a:r>
            <a:r>
              <a:rPr lang="tr-TR" sz="2800" dirty="0">
                <a:solidFill>
                  <a:srgbClr val="681D44"/>
                </a:solidFill>
              </a:rPr>
              <a:t>beyanına itibar olunur. Ancak mutemetlerce kişiler adına düzenlenen Geçici </a:t>
            </a:r>
            <a:r>
              <a:rPr lang="tr-TR" sz="2800" dirty="0">
                <a:solidFill>
                  <a:srgbClr val="681D44"/>
                </a:solidFill>
              </a:rPr>
              <a:t>Görev Yolluğu </a:t>
            </a:r>
            <a:r>
              <a:rPr lang="tr-TR" sz="2800" dirty="0">
                <a:solidFill>
                  <a:srgbClr val="681D44"/>
                </a:solidFill>
              </a:rPr>
              <a:t>Bildirimlerinde harcanmayan bir masrafın (örneğin ödenmeyen taksi </a:t>
            </a:r>
            <a:r>
              <a:rPr lang="tr-TR" sz="2800" dirty="0">
                <a:solidFill>
                  <a:srgbClr val="681D44"/>
                </a:solidFill>
              </a:rPr>
              <a:t>ücretinin bildirime </a:t>
            </a:r>
            <a:r>
              <a:rPr lang="tr-TR" sz="2800" dirty="0">
                <a:solidFill>
                  <a:srgbClr val="681D44"/>
                </a:solidFill>
              </a:rPr>
              <a:t>yazılması veya taksi ücreti olarak ödenen tutardan fazlasının bildirime yazılması vb</a:t>
            </a:r>
            <a:r>
              <a:rPr lang="tr-TR" sz="2800" dirty="0">
                <a:solidFill>
                  <a:srgbClr val="681D44"/>
                </a:solidFill>
              </a:rPr>
              <a:t>.) bildirime </a:t>
            </a:r>
            <a:r>
              <a:rPr lang="tr-TR" sz="2800" dirty="0">
                <a:solidFill>
                  <a:srgbClr val="681D44"/>
                </a:solidFill>
              </a:rPr>
              <a:t>eklenmemesi gerekmektedir.</a:t>
            </a:r>
          </a:p>
        </p:txBody>
      </p:sp>
    </p:spTree>
    <p:extLst>
      <p:ext uri="{BB962C8B-B14F-4D97-AF65-F5344CB8AC3E}">
        <p14:creationId xmlns:p14="http://schemas.microsoft.com/office/powerpoint/2010/main" val="362171511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95797" y="797510"/>
            <a:ext cx="8514406" cy="5262979"/>
          </a:xfrm>
          <a:prstGeom prst="rect">
            <a:avLst/>
          </a:prstGeom>
        </p:spPr>
        <p:txBody>
          <a:bodyPr wrap="square">
            <a:spAutoFit/>
          </a:bodyPr>
          <a:lstStyle/>
          <a:p>
            <a:pPr algn="just"/>
            <a:r>
              <a:rPr lang="tr-TR" sz="2800" b="1" dirty="0">
                <a:solidFill>
                  <a:srgbClr val="681D44"/>
                </a:solidFill>
              </a:rPr>
              <a:t>33-</a:t>
            </a:r>
            <a:r>
              <a:rPr lang="tr-TR" sz="2800" dirty="0">
                <a:solidFill>
                  <a:srgbClr val="681D44"/>
                </a:solidFill>
              </a:rPr>
              <a:t> Muhasebat Genel Müdürlüğünün 25/05/2015 tarih ve 4984 sayılı yazısı ile E- </a:t>
            </a:r>
            <a:r>
              <a:rPr lang="tr-TR" sz="2800" dirty="0">
                <a:solidFill>
                  <a:srgbClr val="681D44"/>
                </a:solidFill>
              </a:rPr>
              <a:t>yolluk uygulamasının </a:t>
            </a:r>
            <a:r>
              <a:rPr lang="tr-TR" sz="2800" dirty="0">
                <a:solidFill>
                  <a:srgbClr val="681D44"/>
                </a:solidFill>
              </a:rPr>
              <a:t>yaygınlaştırılması kapsamında; özel bütçeli kamu idarelerinin, 6245 </a:t>
            </a:r>
            <a:r>
              <a:rPr lang="tr-TR" sz="2800" dirty="0">
                <a:solidFill>
                  <a:srgbClr val="681D44"/>
                </a:solidFill>
              </a:rPr>
              <a:t>sayılı Harcırah </a:t>
            </a:r>
            <a:r>
              <a:rPr lang="tr-TR" sz="2800" dirty="0">
                <a:solidFill>
                  <a:srgbClr val="681D44"/>
                </a:solidFill>
              </a:rPr>
              <a:t>Kanunu kapsamındaki yurtiçi geçici görev yolluğu ödemelerine </a:t>
            </a:r>
            <a:r>
              <a:rPr lang="tr-TR" sz="2800" dirty="0">
                <a:solidFill>
                  <a:srgbClr val="681D44"/>
                </a:solidFill>
              </a:rPr>
              <a:t>ilişkin işlemlerin, Devlet </a:t>
            </a:r>
            <a:r>
              <a:rPr lang="tr-TR" sz="2800" dirty="0">
                <a:solidFill>
                  <a:srgbClr val="681D44"/>
                </a:solidFill>
              </a:rPr>
              <a:t>Muhasebesi Bilişim Sistemi ve e-devlet (https://www.turkiye.gov.tr) </a:t>
            </a:r>
            <a:r>
              <a:rPr lang="tr-TR" sz="2800" dirty="0">
                <a:solidFill>
                  <a:srgbClr val="681D44"/>
                </a:solidFill>
              </a:rPr>
              <a:t>kapısı üzerinden </a:t>
            </a:r>
            <a:r>
              <a:rPr lang="tr-TR" sz="2800" dirty="0">
                <a:solidFill>
                  <a:srgbClr val="681D44"/>
                </a:solidFill>
              </a:rPr>
              <a:t>yürütülmesi planlanmıştır. Duruma istinaden Ek Göstergesi 2300'ün altında ve </a:t>
            </a:r>
            <a:r>
              <a:rPr lang="tr-TR" sz="2800" dirty="0">
                <a:solidFill>
                  <a:srgbClr val="681D44"/>
                </a:solidFill>
              </a:rPr>
              <a:t>Ek Göstergesiz </a:t>
            </a:r>
            <a:r>
              <a:rPr lang="tr-TR" sz="2800" dirty="0">
                <a:solidFill>
                  <a:srgbClr val="681D44"/>
                </a:solidFill>
              </a:rPr>
              <a:t>görevde olanların bildirimleri sadece e-devlet üzerinden, Ek Göstergesi </a:t>
            </a:r>
            <a:r>
              <a:rPr lang="tr-TR" sz="2800" dirty="0">
                <a:solidFill>
                  <a:srgbClr val="681D44"/>
                </a:solidFill>
              </a:rPr>
              <a:t>2300'ün üstünde </a:t>
            </a:r>
            <a:r>
              <a:rPr lang="tr-TR" sz="2800" dirty="0">
                <a:solidFill>
                  <a:srgbClr val="681D44"/>
                </a:solidFill>
              </a:rPr>
              <a:t>olanların bildirimleri ise e-devlet ve e-yolluk sistemleri üzerinden düzenlenebilecektir.</a:t>
            </a:r>
          </a:p>
        </p:txBody>
      </p:sp>
    </p:spTree>
    <p:extLst>
      <p:ext uri="{BB962C8B-B14F-4D97-AF65-F5344CB8AC3E}">
        <p14:creationId xmlns:p14="http://schemas.microsoft.com/office/powerpoint/2010/main" val="8475329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77878" y="582067"/>
            <a:ext cx="8550243" cy="5693866"/>
          </a:xfrm>
          <a:prstGeom prst="rect">
            <a:avLst/>
          </a:prstGeom>
        </p:spPr>
        <p:txBody>
          <a:bodyPr wrap="square">
            <a:spAutoFit/>
          </a:bodyPr>
          <a:lstStyle/>
          <a:p>
            <a:pPr algn="just"/>
            <a:r>
              <a:rPr lang="tr-TR" sz="2800" b="1" dirty="0">
                <a:solidFill>
                  <a:srgbClr val="681D44"/>
                </a:solidFill>
              </a:rPr>
              <a:t>NOT: </a:t>
            </a:r>
            <a:r>
              <a:rPr lang="tr-TR" sz="2800" dirty="0">
                <a:solidFill>
                  <a:srgbClr val="681D44"/>
                </a:solidFill>
              </a:rPr>
              <a:t>6245 sayılı Harcırah Kanunun 60. Maddesi hükmü </a:t>
            </a:r>
            <a:r>
              <a:rPr lang="tr-TR" sz="2800" dirty="0">
                <a:solidFill>
                  <a:srgbClr val="681D44"/>
                </a:solidFill>
              </a:rPr>
              <a:t>gereğince; harcırah tutarını artıracak </a:t>
            </a:r>
            <a:r>
              <a:rPr lang="tr-TR" sz="2800" dirty="0">
                <a:solidFill>
                  <a:srgbClr val="681D44"/>
                </a:solidFill>
              </a:rPr>
              <a:t>şekilde-maddi hatalar hariç-hilafı hakikat beyanname verenler hakkında, </a:t>
            </a:r>
            <a:r>
              <a:rPr lang="tr-TR" sz="2800" dirty="0">
                <a:solidFill>
                  <a:srgbClr val="681D44"/>
                </a:solidFill>
              </a:rPr>
              <a:t>yetkili heyet </a:t>
            </a:r>
            <a:r>
              <a:rPr lang="tr-TR" sz="2800" dirty="0">
                <a:solidFill>
                  <a:srgbClr val="681D44"/>
                </a:solidFill>
              </a:rPr>
              <a:t>ve makamlarının kararı ile ve işlenen suçun mahiyet ve şekline göre </a:t>
            </a:r>
            <a:r>
              <a:rPr lang="tr-TR" sz="2800" dirty="0">
                <a:solidFill>
                  <a:srgbClr val="681D44"/>
                </a:solidFill>
              </a:rPr>
              <a:t>kademe ilerlemesinin </a:t>
            </a:r>
            <a:r>
              <a:rPr lang="tr-TR" sz="2800" dirty="0">
                <a:solidFill>
                  <a:srgbClr val="681D44"/>
                </a:solidFill>
              </a:rPr>
              <a:t>durdurulması veya memuriyetten çıkarma cezalarından her hangi biri verilir </a:t>
            </a:r>
            <a:r>
              <a:rPr lang="tr-TR" sz="2800" dirty="0">
                <a:solidFill>
                  <a:srgbClr val="681D44"/>
                </a:solidFill>
              </a:rPr>
              <a:t>ve bu </a:t>
            </a:r>
            <a:r>
              <a:rPr lang="tr-TR" sz="2800" dirty="0">
                <a:solidFill>
                  <a:srgbClr val="681D44"/>
                </a:solidFill>
              </a:rPr>
              <a:t>gibilerin bu suretle aldıkları fazla harcırah, Amme Alacaklarının Tahsil Usulü </a:t>
            </a:r>
            <a:r>
              <a:rPr lang="tr-TR" sz="2800" dirty="0">
                <a:solidFill>
                  <a:srgbClr val="681D44"/>
                </a:solidFill>
              </a:rPr>
              <a:t>Kanununa göre </a:t>
            </a:r>
            <a:r>
              <a:rPr lang="tr-TR" sz="2800" dirty="0">
                <a:solidFill>
                  <a:srgbClr val="681D44"/>
                </a:solidFill>
              </a:rPr>
              <a:t>ve bu kanuna tabi diğer kurumlarca da genel hükümlere göre tahsil olunur. </a:t>
            </a:r>
            <a:r>
              <a:rPr lang="tr-TR" sz="2800" dirty="0">
                <a:solidFill>
                  <a:srgbClr val="681D44"/>
                </a:solidFill>
              </a:rPr>
              <a:t>Suçlu hakkında </a:t>
            </a:r>
            <a:r>
              <a:rPr lang="tr-TR" sz="2800" dirty="0">
                <a:solidFill>
                  <a:srgbClr val="681D44"/>
                </a:solidFill>
              </a:rPr>
              <a:t>idarece alınmış düzenleyici kararlar cezai takibata mani olmayıp bu gibiler </a:t>
            </a:r>
            <a:r>
              <a:rPr lang="tr-TR" sz="2800" dirty="0">
                <a:solidFill>
                  <a:srgbClr val="681D44"/>
                </a:solidFill>
              </a:rPr>
              <a:t>hakkında ayrıca </a:t>
            </a:r>
            <a:r>
              <a:rPr lang="tr-TR" sz="2800" dirty="0">
                <a:solidFill>
                  <a:srgbClr val="681D44"/>
                </a:solidFill>
              </a:rPr>
              <a:t>hukuku amme davası ikame ve kanuni takibat icra olunur.</a:t>
            </a:r>
          </a:p>
        </p:txBody>
      </p:sp>
    </p:spTree>
    <p:extLst>
      <p:ext uri="{BB962C8B-B14F-4D97-AF65-F5344CB8AC3E}">
        <p14:creationId xmlns:p14="http://schemas.microsoft.com/office/powerpoint/2010/main" val="26321969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Dikdörtgen 1"/>
          <p:cNvSpPr/>
          <p:nvPr/>
        </p:nvSpPr>
        <p:spPr>
          <a:xfrm>
            <a:off x="605450" y="582067"/>
            <a:ext cx="8695099" cy="5693866"/>
          </a:xfrm>
          <a:prstGeom prst="rect">
            <a:avLst/>
          </a:prstGeom>
        </p:spPr>
        <p:txBody>
          <a:bodyPr wrap="square">
            <a:spAutoFit/>
          </a:bodyPr>
          <a:lstStyle/>
          <a:p>
            <a:pPr algn="just"/>
            <a:r>
              <a:rPr lang="tr-TR" sz="2800" b="1" dirty="0">
                <a:solidFill>
                  <a:srgbClr val="681D44"/>
                </a:solidFill>
              </a:rPr>
              <a:t>NOT: </a:t>
            </a:r>
            <a:r>
              <a:rPr lang="tr-TR" sz="2800" dirty="0">
                <a:solidFill>
                  <a:srgbClr val="681D44"/>
                </a:solidFill>
              </a:rPr>
              <a:t>Öğretim elemanlarının kurumlarından yolluk almaksızın yurt içinde ve dışında kongre, konferans, seminer ve benzeri bilimsel toplantılarla, bilim ve meslekleri ile ilgili diğer toplantılara katılmalarına, araştırma ve inceleme gezileri yapmalarına, araştırma ve incelemenin gerektirdiği yerde bulunmalarına, bir haftaya kadar dekan, enstitü ve yüksek okul müdürleri, </a:t>
            </a:r>
            <a:r>
              <a:rPr lang="tr-TR" sz="2800" dirty="0">
                <a:solidFill>
                  <a:srgbClr val="681D44"/>
                </a:solidFill>
              </a:rPr>
              <a:t>on beş </a:t>
            </a:r>
            <a:r>
              <a:rPr lang="tr-TR" sz="2800" dirty="0">
                <a:solidFill>
                  <a:srgbClr val="681D44"/>
                </a:solidFill>
              </a:rPr>
              <a:t>güne kadar rektörler izin verebilirler. Bu şekilde </a:t>
            </a:r>
            <a:r>
              <a:rPr lang="tr-TR" sz="2800" dirty="0">
                <a:solidFill>
                  <a:srgbClr val="681D44"/>
                </a:solidFill>
              </a:rPr>
              <a:t>on beş </a:t>
            </a:r>
            <a:r>
              <a:rPr lang="tr-TR" sz="2800" dirty="0">
                <a:solidFill>
                  <a:srgbClr val="681D44"/>
                </a:solidFill>
              </a:rPr>
              <a:t>günü aşan veya yolluk verilmesini gerektiren veya araştırma ve incelemenin gerektirdiği masrafların üniversite ile buna bağlı birimlerin bütçesinden veya döner sermaye gelirlerinden ödenmesi </a:t>
            </a:r>
            <a:r>
              <a:rPr lang="tr-TR" sz="2800" dirty="0">
                <a:solidFill>
                  <a:srgbClr val="681D44"/>
                </a:solidFill>
              </a:rPr>
              <a:t>icap eden </a:t>
            </a:r>
            <a:r>
              <a:rPr lang="tr-TR" sz="2800" dirty="0">
                <a:solidFill>
                  <a:srgbClr val="681D44"/>
                </a:solidFill>
              </a:rPr>
              <a:t>durumlarda, ilgili yönetim kurulunun kararı ve rektörün onayı gereklidir. </a:t>
            </a:r>
          </a:p>
        </p:txBody>
      </p:sp>
    </p:spTree>
    <p:extLst>
      <p:ext uri="{BB962C8B-B14F-4D97-AF65-F5344CB8AC3E}">
        <p14:creationId xmlns:p14="http://schemas.microsoft.com/office/powerpoint/2010/main" val="37433019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graphicFrame>
        <p:nvGraphicFramePr>
          <p:cNvPr id="2" name="Tablo 1"/>
          <p:cNvGraphicFramePr>
            <a:graphicFrameLocks noGrp="1"/>
          </p:cNvGraphicFramePr>
          <p:nvPr>
            <p:extLst>
              <p:ext uri="{D42A27DB-BD31-4B8C-83A1-F6EECF244321}">
                <p14:modId xmlns:p14="http://schemas.microsoft.com/office/powerpoint/2010/main" val="2333905143"/>
              </p:ext>
            </p:extLst>
          </p:nvPr>
        </p:nvGraphicFramePr>
        <p:xfrm>
          <a:off x="1033101" y="513408"/>
          <a:ext cx="7848349" cy="5163113"/>
        </p:xfrm>
        <a:graphic>
          <a:graphicData uri="http://schemas.openxmlformats.org/drawingml/2006/table">
            <a:tbl>
              <a:tblPr>
                <a:tableStyleId>{5C22544A-7EE6-4342-B048-85BDC9FD1C3A}</a:tableStyleId>
              </a:tblPr>
              <a:tblGrid>
                <a:gridCol w="3922289"/>
                <a:gridCol w="3926060"/>
              </a:tblGrid>
              <a:tr h="845682">
                <a:tc>
                  <a:txBody>
                    <a:bodyPr/>
                    <a:lstStyle/>
                    <a:p>
                      <a:pPr algn="ctr" fontAlgn="ctr"/>
                      <a:r>
                        <a:rPr lang="tr-TR" sz="1800" b="1" u="none" strike="noStrike" dirty="0">
                          <a:solidFill>
                            <a:srgbClr val="681D44"/>
                          </a:solidFill>
                          <a:effectLst/>
                        </a:rPr>
                        <a:t>Gidilecek Yer</a:t>
                      </a:r>
                      <a:endParaRPr lang="tr-TR" sz="1800" b="1"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tr-TR" sz="1800" b="1" u="none" strike="noStrike" dirty="0">
                          <a:solidFill>
                            <a:srgbClr val="681D44"/>
                          </a:solidFill>
                          <a:effectLst/>
                        </a:rPr>
                        <a:t>Azami Ödeme Miktarı</a:t>
                      </a:r>
                      <a:endParaRPr lang="tr-TR" sz="1800" b="1"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45682">
                <a:tc>
                  <a:txBody>
                    <a:bodyPr/>
                    <a:lstStyle/>
                    <a:p>
                      <a:pPr algn="ctr" fontAlgn="ctr"/>
                      <a:r>
                        <a:rPr lang="tr-TR" sz="1800" u="none" strike="noStrike" dirty="0">
                          <a:solidFill>
                            <a:srgbClr val="681D44"/>
                          </a:solidFill>
                          <a:effectLst/>
                        </a:rPr>
                        <a:t>Yurt İçi Görevlendirmeler</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tr-TR" sz="1800" u="none" strike="noStrike" dirty="0" smtClean="0">
                          <a:solidFill>
                            <a:srgbClr val="681D44"/>
                          </a:solidFill>
                          <a:effectLst/>
                        </a:rPr>
                        <a:t>  750 </a:t>
                      </a:r>
                      <a:r>
                        <a:rPr lang="tr-TR" sz="1800" u="none" strike="noStrike" dirty="0">
                          <a:solidFill>
                            <a:srgbClr val="681D44"/>
                          </a:solidFill>
                          <a:effectLst/>
                        </a:rPr>
                        <a:t>TL</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45682">
                <a:tc>
                  <a:txBody>
                    <a:bodyPr/>
                    <a:lstStyle/>
                    <a:p>
                      <a:pPr algn="ctr" fontAlgn="ctr"/>
                      <a:r>
                        <a:rPr lang="tr-TR" sz="1800" u="none" strike="noStrike">
                          <a:solidFill>
                            <a:srgbClr val="681D44"/>
                          </a:solidFill>
                          <a:effectLst/>
                        </a:rPr>
                        <a:t>KKTC</a:t>
                      </a:r>
                      <a:endParaRPr lang="tr-TR" sz="1800" b="0" i="0" u="none" strike="noStrike">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tr-TR" sz="1800" u="none" strike="noStrike" dirty="0" smtClean="0">
                          <a:solidFill>
                            <a:srgbClr val="681D44"/>
                          </a:solidFill>
                          <a:effectLst/>
                        </a:rPr>
                        <a:t>  1000 </a:t>
                      </a:r>
                      <a:r>
                        <a:rPr lang="tr-TR" sz="1800" u="none" strike="noStrike" dirty="0">
                          <a:solidFill>
                            <a:srgbClr val="681D44"/>
                          </a:solidFill>
                          <a:effectLst/>
                        </a:rPr>
                        <a:t>TL</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45682">
                <a:tc rowSpan="4">
                  <a:txBody>
                    <a:bodyPr/>
                    <a:lstStyle/>
                    <a:p>
                      <a:pPr algn="ctr" fontAlgn="ctr"/>
                      <a:r>
                        <a:rPr lang="tr-TR" sz="1800" u="none" strike="noStrike" dirty="0">
                          <a:solidFill>
                            <a:srgbClr val="681D44"/>
                          </a:solidFill>
                          <a:effectLst/>
                        </a:rPr>
                        <a:t>Yurtdışı Görevlendirmeler</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tr-TR" sz="1800" u="none" strike="noStrike" dirty="0" smtClean="0">
                          <a:solidFill>
                            <a:srgbClr val="681D44"/>
                          </a:solidFill>
                          <a:effectLst/>
                        </a:rPr>
                        <a:t>  Sözlü </a:t>
                      </a:r>
                      <a:r>
                        <a:rPr lang="tr-TR" sz="1800" u="none" strike="noStrike" dirty="0">
                          <a:solidFill>
                            <a:srgbClr val="681D44"/>
                          </a:solidFill>
                          <a:effectLst/>
                        </a:rPr>
                        <a:t>Sunulan Bildiri</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890193">
                <a:tc vMerge="1">
                  <a:txBody>
                    <a:bodyPr/>
                    <a:lstStyle/>
                    <a:p>
                      <a:endParaRPr lang="tr-TR"/>
                    </a:p>
                  </a:txBody>
                  <a:tcPr/>
                </a:tc>
                <a:tc>
                  <a:txBody>
                    <a:bodyPr/>
                    <a:lstStyle/>
                    <a:p>
                      <a:pPr algn="l" fontAlgn="ctr"/>
                      <a:r>
                        <a:rPr lang="tr-TR" sz="1800" u="none" strike="noStrike" dirty="0" smtClean="0">
                          <a:solidFill>
                            <a:srgbClr val="681D44"/>
                          </a:solidFill>
                          <a:effectLst/>
                        </a:rPr>
                        <a:t>  Amerika</a:t>
                      </a:r>
                      <a:r>
                        <a:rPr lang="tr-TR" sz="1800" u="none" strike="noStrike" dirty="0">
                          <a:solidFill>
                            <a:srgbClr val="681D44"/>
                          </a:solidFill>
                          <a:effectLst/>
                        </a:rPr>
                        <a:t>, Uzak Doğu, Avusturalya be </a:t>
                      </a:r>
                      <a:r>
                        <a:rPr lang="tr-TR" sz="1800" u="none" strike="noStrike" dirty="0" smtClean="0">
                          <a:solidFill>
                            <a:srgbClr val="681D44"/>
                          </a:solidFill>
                          <a:effectLst/>
                        </a:rPr>
                        <a:t> Güney </a:t>
                      </a:r>
                      <a:r>
                        <a:rPr lang="tr-TR" sz="1800" u="none" strike="noStrike" dirty="0">
                          <a:solidFill>
                            <a:srgbClr val="681D44"/>
                          </a:solidFill>
                          <a:effectLst/>
                        </a:rPr>
                        <a:t>Afrika İçin 3000 TL </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5096">
                <a:tc vMerge="1">
                  <a:txBody>
                    <a:bodyPr/>
                    <a:lstStyle/>
                    <a:p>
                      <a:endParaRPr lang="tr-TR"/>
                    </a:p>
                  </a:txBody>
                  <a:tcPr/>
                </a:tc>
                <a:tc>
                  <a:txBody>
                    <a:bodyPr/>
                    <a:lstStyle/>
                    <a:p>
                      <a:pPr algn="l" fontAlgn="ctr"/>
                      <a:r>
                        <a:rPr lang="tr-TR" sz="1800" u="none" strike="noStrike" dirty="0" smtClean="0">
                          <a:solidFill>
                            <a:srgbClr val="681D44"/>
                          </a:solidFill>
                          <a:effectLst/>
                        </a:rPr>
                        <a:t>Avrupa </a:t>
                      </a:r>
                      <a:r>
                        <a:rPr lang="tr-TR" sz="1800" u="none" strike="noStrike" dirty="0">
                          <a:solidFill>
                            <a:srgbClr val="681D44"/>
                          </a:solidFill>
                          <a:effectLst/>
                        </a:rPr>
                        <a:t>ve diğer ülkeler için 2000 TL </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445096">
                <a:tc vMerge="1">
                  <a:txBody>
                    <a:bodyPr/>
                    <a:lstStyle/>
                    <a:p>
                      <a:endParaRPr lang="tr-TR"/>
                    </a:p>
                  </a:txBody>
                  <a:tcPr/>
                </a:tc>
                <a:tc>
                  <a:txBody>
                    <a:bodyPr/>
                    <a:lstStyle/>
                    <a:p>
                      <a:pPr algn="l" fontAlgn="ctr"/>
                      <a:r>
                        <a:rPr lang="tr-TR" sz="1800" u="none" strike="noStrike" dirty="0">
                          <a:solidFill>
                            <a:srgbClr val="681D44"/>
                          </a:solidFill>
                          <a:effectLst/>
                        </a:rPr>
                        <a:t>POSTER: Tüm ülkeler için 1500 TL</a:t>
                      </a:r>
                      <a:endParaRPr lang="tr-TR" sz="1800" b="0" i="0" u="none" strike="noStrike" dirty="0">
                        <a:solidFill>
                          <a:srgbClr val="681D44"/>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26907265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375" y="0"/>
            <a:ext cx="10067453" cy="7070756"/>
          </a:xfrm>
          <a:prstGeom prst="rect">
            <a:avLst/>
          </a:prstGeom>
        </p:spPr>
      </p:pic>
      <p:pic>
        <p:nvPicPr>
          <p:cNvPr id="4" name="Resim 3"/>
          <p:cNvPicPr>
            <a:picLocks noChangeAspect="1"/>
          </p:cNvPicPr>
          <p:nvPr/>
        </p:nvPicPr>
        <p:blipFill rotWithShape="1">
          <a:blip r:embed="rId3"/>
          <a:srcRect t="3386" b="6591"/>
          <a:stretch/>
        </p:blipFill>
        <p:spPr>
          <a:xfrm>
            <a:off x="0" y="0"/>
            <a:ext cx="9906000" cy="6319320"/>
          </a:xfrm>
          <a:prstGeom prst="rect">
            <a:avLst/>
          </a:prstGeom>
        </p:spPr>
      </p:pic>
    </p:spTree>
    <p:extLst>
      <p:ext uri="{BB962C8B-B14F-4D97-AF65-F5344CB8AC3E}">
        <p14:creationId xmlns:p14="http://schemas.microsoft.com/office/powerpoint/2010/main" val="9261590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2" name="Resim 1"/>
          <p:cNvPicPr>
            <a:picLocks noChangeAspect="1"/>
          </p:cNvPicPr>
          <p:nvPr/>
        </p:nvPicPr>
        <p:blipFill>
          <a:blip r:embed="rId3">
            <a:duotone>
              <a:prstClr val="black"/>
              <a:srgbClr val="D9C3A5">
                <a:tint val="50000"/>
                <a:satMod val="180000"/>
              </a:srgbClr>
            </a:duotone>
          </a:blip>
          <a:stretch>
            <a:fillRect/>
          </a:stretch>
        </p:blipFill>
        <p:spPr>
          <a:xfrm>
            <a:off x="769546" y="557116"/>
            <a:ext cx="8175278" cy="5371227"/>
          </a:xfrm>
          <a:prstGeom prst="rect">
            <a:avLst/>
          </a:prstGeom>
        </p:spPr>
      </p:pic>
    </p:spTree>
    <p:extLst>
      <p:ext uri="{BB962C8B-B14F-4D97-AF65-F5344CB8AC3E}">
        <p14:creationId xmlns:p14="http://schemas.microsoft.com/office/powerpoint/2010/main" val="2052570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2" name="Resim 1"/>
          <p:cNvPicPr>
            <a:picLocks noChangeAspect="1"/>
          </p:cNvPicPr>
          <p:nvPr/>
        </p:nvPicPr>
        <p:blipFill>
          <a:blip r:embed="rId3"/>
          <a:stretch>
            <a:fillRect/>
          </a:stretch>
        </p:blipFill>
        <p:spPr>
          <a:xfrm>
            <a:off x="0" y="1971"/>
            <a:ext cx="9906001" cy="6290187"/>
          </a:xfrm>
          <a:prstGeom prst="rect">
            <a:avLst/>
          </a:prstGeom>
        </p:spPr>
      </p:pic>
    </p:spTree>
    <p:extLst>
      <p:ext uri="{BB962C8B-B14F-4D97-AF65-F5344CB8AC3E}">
        <p14:creationId xmlns:p14="http://schemas.microsoft.com/office/powerpoint/2010/main" val="123162735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2" name="Resim 1"/>
          <p:cNvPicPr>
            <a:picLocks noChangeAspect="1"/>
          </p:cNvPicPr>
          <p:nvPr/>
        </p:nvPicPr>
        <p:blipFill>
          <a:blip r:embed="rId3"/>
          <a:stretch>
            <a:fillRect/>
          </a:stretch>
        </p:blipFill>
        <p:spPr>
          <a:xfrm>
            <a:off x="680660" y="302866"/>
            <a:ext cx="8608195" cy="991780"/>
          </a:xfrm>
          <a:prstGeom prst="rect">
            <a:avLst/>
          </a:prstGeom>
        </p:spPr>
      </p:pic>
      <p:pic>
        <p:nvPicPr>
          <p:cNvPr id="3" name="Resim 2"/>
          <p:cNvPicPr>
            <a:picLocks noChangeAspect="1"/>
          </p:cNvPicPr>
          <p:nvPr/>
        </p:nvPicPr>
        <p:blipFill>
          <a:blip r:embed="rId4"/>
          <a:stretch>
            <a:fillRect/>
          </a:stretch>
        </p:blipFill>
        <p:spPr>
          <a:xfrm>
            <a:off x="860078" y="1113575"/>
            <a:ext cx="8863343" cy="5341546"/>
          </a:xfrm>
          <a:prstGeom prst="rect">
            <a:avLst/>
          </a:prstGeom>
        </p:spPr>
      </p:pic>
    </p:spTree>
    <p:extLst>
      <p:ext uri="{BB962C8B-B14F-4D97-AF65-F5344CB8AC3E}">
        <p14:creationId xmlns:p14="http://schemas.microsoft.com/office/powerpoint/2010/main" val="9274020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10" name="Dikdörtgen 9"/>
          <p:cNvSpPr/>
          <p:nvPr/>
        </p:nvSpPr>
        <p:spPr>
          <a:xfrm>
            <a:off x="3126057" y="872326"/>
            <a:ext cx="3653885" cy="646331"/>
          </a:xfrm>
          <a:prstGeom prst="rect">
            <a:avLst/>
          </a:prstGeom>
        </p:spPr>
        <p:txBody>
          <a:bodyPr wrap="none">
            <a:spAutoFit/>
          </a:bodyPr>
          <a:lstStyle/>
          <a:p>
            <a:r>
              <a:rPr lang="tr-TR" sz="3600" b="1" spc="-5" dirty="0">
                <a:solidFill>
                  <a:srgbClr val="701E46"/>
                </a:solidFill>
                <a:latin typeface="Calibri" panose="020F0502020204030204" pitchFamily="34" charset="0"/>
                <a:ea typeface="Calibri" panose="020F0502020204030204" pitchFamily="34" charset="0"/>
                <a:cs typeface="Arial" panose="020B0604020202020204" pitchFamily="34" charset="0"/>
              </a:rPr>
              <a:t>Harcırah</a:t>
            </a:r>
            <a:r>
              <a:rPr lang="tr-TR" sz="3600" b="1" spc="-20" dirty="0">
                <a:solidFill>
                  <a:srgbClr val="701E46"/>
                </a:solidFill>
                <a:latin typeface="Calibri" panose="020F0502020204030204" pitchFamily="34" charset="0"/>
                <a:ea typeface="Calibri" panose="020F0502020204030204" pitchFamily="34" charset="0"/>
                <a:cs typeface="Arial" panose="020B0604020202020204" pitchFamily="34" charset="0"/>
              </a:rPr>
              <a:t> </a:t>
            </a:r>
            <a:r>
              <a:rPr lang="tr-TR" sz="3600" b="1" spc="-5" dirty="0" smtClean="0">
                <a:solidFill>
                  <a:srgbClr val="701E46"/>
                </a:solidFill>
                <a:latin typeface="Calibri" panose="020F0502020204030204" pitchFamily="34" charset="0"/>
                <a:ea typeface="Calibri" panose="020F0502020204030204" pitchFamily="34" charset="0"/>
                <a:cs typeface="Arial" panose="020B0604020202020204" pitchFamily="34" charset="0"/>
              </a:rPr>
              <a:t>Unsurları</a:t>
            </a:r>
            <a:endParaRPr lang="tr-TR" sz="3600" dirty="0"/>
          </a:p>
        </p:txBody>
      </p:sp>
      <p:sp>
        <p:nvSpPr>
          <p:cNvPr id="11" name="Dikdörtgen 10"/>
          <p:cNvSpPr/>
          <p:nvPr/>
        </p:nvSpPr>
        <p:spPr>
          <a:xfrm>
            <a:off x="2085502" y="1518657"/>
            <a:ext cx="5861742" cy="3785652"/>
          </a:xfrm>
          <a:prstGeom prst="rect">
            <a:avLst/>
          </a:prstGeom>
        </p:spPr>
        <p:txBody>
          <a:bodyPr wrap="square">
            <a:spAutoFit/>
          </a:bodyPr>
          <a:lstStyle/>
          <a:p>
            <a:pPr marL="342900" lvl="0" indent="-342900">
              <a:lnSpc>
                <a:spcPct val="150000"/>
              </a:lnSpc>
              <a:spcAft>
                <a:spcPts val="0"/>
              </a:spcAft>
              <a:buFont typeface="+mj-lt"/>
              <a:buAutoNum type="arabicParenR"/>
              <a:tabLst>
                <a:tab pos="457200" algn="l"/>
              </a:tabLst>
            </a:pPr>
            <a:r>
              <a:rPr lang="tr-TR" sz="3200" dirty="0">
                <a:solidFill>
                  <a:srgbClr val="681D44"/>
                </a:solidFill>
                <a:ea typeface="Times New Roman" panose="02020603050405020304" pitchFamily="18" charset="0"/>
              </a:rPr>
              <a:t>Gündelik</a:t>
            </a:r>
          </a:p>
          <a:p>
            <a:pPr marL="342900" lvl="0" indent="-342900">
              <a:lnSpc>
                <a:spcPct val="150000"/>
              </a:lnSpc>
              <a:spcAft>
                <a:spcPts val="0"/>
              </a:spcAft>
              <a:buFont typeface="+mj-lt"/>
              <a:buAutoNum type="arabicParenR"/>
              <a:tabLst>
                <a:tab pos="457200" algn="l"/>
              </a:tabLst>
            </a:pPr>
            <a:r>
              <a:rPr lang="tr-TR" sz="3200" dirty="0">
                <a:solidFill>
                  <a:srgbClr val="681D44"/>
                </a:solidFill>
                <a:ea typeface="Times New Roman" panose="02020603050405020304" pitchFamily="18" charset="0"/>
              </a:rPr>
              <a:t>Yol Gideri</a:t>
            </a:r>
          </a:p>
          <a:p>
            <a:pPr marL="342900" lvl="0" indent="-342900">
              <a:lnSpc>
                <a:spcPct val="150000"/>
              </a:lnSpc>
              <a:spcAft>
                <a:spcPts val="0"/>
              </a:spcAft>
              <a:buFont typeface="+mj-lt"/>
              <a:buAutoNum type="arabicParenR"/>
              <a:tabLst>
                <a:tab pos="457200" algn="l"/>
              </a:tabLst>
            </a:pPr>
            <a:r>
              <a:rPr lang="tr-TR" sz="3200" dirty="0">
                <a:solidFill>
                  <a:srgbClr val="681D44"/>
                </a:solidFill>
                <a:ea typeface="Times New Roman" panose="02020603050405020304" pitchFamily="18" charset="0"/>
              </a:rPr>
              <a:t>Aile gideri</a:t>
            </a:r>
          </a:p>
          <a:p>
            <a:pPr marL="342900" lvl="0" indent="-342900">
              <a:lnSpc>
                <a:spcPct val="150000"/>
              </a:lnSpc>
              <a:spcAft>
                <a:spcPts val="0"/>
              </a:spcAft>
              <a:buFont typeface="+mj-lt"/>
              <a:buAutoNum type="arabicParenR"/>
              <a:tabLst>
                <a:tab pos="457200" algn="l"/>
              </a:tabLst>
            </a:pPr>
            <a:r>
              <a:rPr lang="tr-TR" sz="3200" dirty="0">
                <a:solidFill>
                  <a:srgbClr val="681D44"/>
                </a:solidFill>
                <a:ea typeface="Times New Roman" panose="02020603050405020304" pitchFamily="18" charset="0"/>
              </a:rPr>
              <a:t>Yer Değiştirme Gideri</a:t>
            </a:r>
          </a:p>
          <a:p>
            <a:pPr marL="342900" lvl="0" indent="-342900">
              <a:lnSpc>
                <a:spcPct val="150000"/>
              </a:lnSpc>
              <a:spcAft>
                <a:spcPts val="0"/>
              </a:spcAft>
              <a:buFont typeface="+mj-lt"/>
              <a:buAutoNum type="arabicParenR"/>
              <a:tabLst>
                <a:tab pos="457200" algn="l"/>
              </a:tabLst>
            </a:pPr>
            <a:r>
              <a:rPr lang="tr-TR" sz="3200" dirty="0">
                <a:solidFill>
                  <a:srgbClr val="681D44"/>
                </a:solidFill>
                <a:ea typeface="Times New Roman" panose="02020603050405020304" pitchFamily="18" charset="0"/>
              </a:rPr>
              <a:t>Konaklama Gideri</a:t>
            </a:r>
            <a:endParaRPr lang="tr-TR" sz="3200" dirty="0">
              <a:solidFill>
                <a:srgbClr val="681D44"/>
              </a:solidFill>
              <a:effectLst/>
              <a:ea typeface="Times New Roman" panose="02020603050405020304" pitchFamily="18" charset="0"/>
            </a:endParaRPr>
          </a:p>
        </p:txBody>
      </p:sp>
    </p:spTree>
    <p:extLst>
      <p:ext uri="{BB962C8B-B14F-4D97-AF65-F5344CB8AC3E}">
        <p14:creationId xmlns:p14="http://schemas.microsoft.com/office/powerpoint/2010/main" val="38108886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7008042"/>
          </a:xfrm>
          <a:prstGeom prst="rect">
            <a:avLst/>
          </a:prstGeom>
        </p:spPr>
      </p:pic>
      <p:pic>
        <p:nvPicPr>
          <p:cNvPr id="2" name="Resim 1"/>
          <p:cNvPicPr>
            <a:picLocks noChangeAspect="1"/>
          </p:cNvPicPr>
          <p:nvPr/>
        </p:nvPicPr>
        <p:blipFill>
          <a:blip r:embed="rId3"/>
          <a:stretch>
            <a:fillRect/>
          </a:stretch>
        </p:blipFill>
        <p:spPr>
          <a:xfrm>
            <a:off x="81480" y="72428"/>
            <a:ext cx="9750583" cy="5984340"/>
          </a:xfrm>
          <a:prstGeom prst="rect">
            <a:avLst/>
          </a:prstGeom>
        </p:spPr>
      </p:pic>
    </p:spTree>
    <p:extLst>
      <p:ext uri="{BB962C8B-B14F-4D97-AF65-F5344CB8AC3E}">
        <p14:creationId xmlns:p14="http://schemas.microsoft.com/office/powerpoint/2010/main" val="2001903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
            <a:ext cx="9906000" cy="6953061"/>
          </a:xfrm>
          <a:prstGeom prst="rect">
            <a:avLst/>
          </a:prstGeom>
        </p:spPr>
      </p:pic>
      <p:pic>
        <p:nvPicPr>
          <p:cNvPr id="2" name="Resim 1"/>
          <p:cNvPicPr>
            <a:picLocks noChangeAspect="1"/>
          </p:cNvPicPr>
          <p:nvPr/>
        </p:nvPicPr>
        <p:blipFill>
          <a:blip r:embed="rId4"/>
          <a:stretch>
            <a:fillRect/>
          </a:stretch>
        </p:blipFill>
        <p:spPr>
          <a:xfrm>
            <a:off x="251408" y="0"/>
            <a:ext cx="9403184" cy="4780230"/>
          </a:xfrm>
          <a:prstGeom prst="rect">
            <a:avLst/>
          </a:prstGeom>
        </p:spPr>
      </p:pic>
      <p:pic>
        <p:nvPicPr>
          <p:cNvPr id="3" name="Resim 2"/>
          <p:cNvPicPr>
            <a:picLocks noChangeAspect="1"/>
          </p:cNvPicPr>
          <p:nvPr/>
        </p:nvPicPr>
        <p:blipFill>
          <a:blip r:embed="rId5"/>
          <a:stretch>
            <a:fillRect/>
          </a:stretch>
        </p:blipFill>
        <p:spPr>
          <a:xfrm>
            <a:off x="323836" y="4598594"/>
            <a:ext cx="9001233" cy="1612084"/>
          </a:xfrm>
          <a:prstGeom prst="rect">
            <a:avLst/>
          </a:prstGeom>
        </p:spPr>
      </p:pic>
    </p:spTree>
    <p:extLst>
      <p:ext uri="{BB962C8B-B14F-4D97-AF65-F5344CB8AC3E}">
        <p14:creationId xmlns:p14="http://schemas.microsoft.com/office/powerpoint/2010/main" val="22237125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2" name="Resim 1"/>
          <p:cNvPicPr>
            <a:picLocks noChangeAspect="1"/>
          </p:cNvPicPr>
          <p:nvPr/>
        </p:nvPicPr>
        <p:blipFill>
          <a:blip r:embed="rId3"/>
          <a:stretch>
            <a:fillRect/>
          </a:stretch>
        </p:blipFill>
        <p:spPr>
          <a:xfrm>
            <a:off x="308572" y="93662"/>
            <a:ext cx="9288855" cy="6062694"/>
          </a:xfrm>
          <a:prstGeom prst="rect">
            <a:avLst/>
          </a:prstGeom>
        </p:spPr>
      </p:pic>
    </p:spTree>
    <p:extLst>
      <p:ext uri="{BB962C8B-B14F-4D97-AF65-F5344CB8AC3E}">
        <p14:creationId xmlns:p14="http://schemas.microsoft.com/office/powerpoint/2010/main" val="4131083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2" name="Resim 1"/>
          <p:cNvPicPr>
            <a:picLocks noChangeAspect="1"/>
          </p:cNvPicPr>
          <p:nvPr/>
        </p:nvPicPr>
        <p:blipFill>
          <a:blip r:embed="rId3"/>
          <a:stretch>
            <a:fillRect/>
          </a:stretch>
        </p:blipFill>
        <p:spPr>
          <a:xfrm>
            <a:off x="801061" y="1354125"/>
            <a:ext cx="8668864" cy="4008355"/>
          </a:xfrm>
          <a:prstGeom prst="rect">
            <a:avLst/>
          </a:prstGeom>
        </p:spPr>
      </p:pic>
    </p:spTree>
    <p:extLst>
      <p:ext uri="{BB962C8B-B14F-4D97-AF65-F5344CB8AC3E}">
        <p14:creationId xmlns:p14="http://schemas.microsoft.com/office/powerpoint/2010/main" val="9870943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2" name="Resim 1"/>
          <p:cNvPicPr>
            <a:picLocks noChangeAspect="1"/>
          </p:cNvPicPr>
          <p:nvPr/>
        </p:nvPicPr>
        <p:blipFill>
          <a:blip r:embed="rId3"/>
          <a:stretch>
            <a:fillRect/>
          </a:stretch>
        </p:blipFill>
        <p:spPr>
          <a:xfrm>
            <a:off x="606202" y="362138"/>
            <a:ext cx="8693596" cy="5680027"/>
          </a:xfrm>
          <a:prstGeom prst="rect">
            <a:avLst/>
          </a:prstGeom>
        </p:spPr>
      </p:pic>
    </p:spTree>
    <p:extLst>
      <p:ext uri="{BB962C8B-B14F-4D97-AF65-F5344CB8AC3E}">
        <p14:creationId xmlns:p14="http://schemas.microsoft.com/office/powerpoint/2010/main" val="353785953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pic>
        <p:nvPicPr>
          <p:cNvPr id="2" name="Resim 1"/>
          <p:cNvPicPr>
            <a:picLocks noChangeAspect="1"/>
          </p:cNvPicPr>
          <p:nvPr/>
        </p:nvPicPr>
        <p:blipFill>
          <a:blip r:embed="rId3"/>
          <a:stretch>
            <a:fillRect/>
          </a:stretch>
        </p:blipFill>
        <p:spPr>
          <a:xfrm>
            <a:off x="712984" y="1059255"/>
            <a:ext cx="8480031" cy="4590108"/>
          </a:xfrm>
          <a:prstGeom prst="rect">
            <a:avLst/>
          </a:prstGeom>
        </p:spPr>
      </p:pic>
    </p:spTree>
    <p:extLst>
      <p:ext uri="{BB962C8B-B14F-4D97-AF65-F5344CB8AC3E}">
        <p14:creationId xmlns:p14="http://schemas.microsoft.com/office/powerpoint/2010/main" val="3940661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object 2"/>
          <p:cNvSpPr txBox="1">
            <a:spLocks noGrp="1"/>
          </p:cNvSpPr>
          <p:nvPr>
            <p:ph type="title"/>
          </p:nvPr>
        </p:nvSpPr>
        <p:spPr>
          <a:xfrm>
            <a:off x="982140" y="985241"/>
            <a:ext cx="7941720" cy="1367682"/>
          </a:xfrm>
          <a:prstGeom prst="rect">
            <a:avLst/>
          </a:prstGeom>
        </p:spPr>
        <p:txBody>
          <a:bodyPr vert="horz" wrap="square" lIns="0" tIns="13335" rIns="0" bIns="0" rtlCol="0" anchor="ctr">
            <a:spAutoFit/>
          </a:bodyPr>
          <a:lstStyle/>
          <a:p>
            <a:pPr marL="465455" marR="5080" indent="-453390" algn="ctr">
              <a:lnSpc>
                <a:spcPct val="100000"/>
              </a:lnSpc>
              <a:spcBef>
                <a:spcPts val="105"/>
              </a:spcBef>
            </a:pPr>
            <a:r>
              <a:rPr spc="-204" dirty="0">
                <a:solidFill>
                  <a:srgbClr val="701E46"/>
                </a:solidFill>
              </a:rPr>
              <a:t>HARCIRAH</a:t>
            </a:r>
            <a:r>
              <a:rPr spc="-415" dirty="0">
                <a:solidFill>
                  <a:srgbClr val="701E46"/>
                </a:solidFill>
              </a:rPr>
              <a:t> </a:t>
            </a:r>
            <a:r>
              <a:rPr spc="-165" dirty="0" smtClean="0">
                <a:solidFill>
                  <a:srgbClr val="701E46"/>
                </a:solidFill>
              </a:rPr>
              <a:t>ÖDEMELERİND</a:t>
            </a:r>
            <a:r>
              <a:rPr lang="tr-TR" spc="-165" dirty="0" smtClean="0">
                <a:solidFill>
                  <a:srgbClr val="701E46"/>
                </a:solidFill>
              </a:rPr>
              <a:t>E </a:t>
            </a:r>
            <a:r>
              <a:rPr spc="-235" dirty="0" smtClean="0">
                <a:solidFill>
                  <a:srgbClr val="701E46"/>
                </a:solidFill>
              </a:rPr>
              <a:t>SIKÇA </a:t>
            </a:r>
            <a:r>
              <a:rPr spc="-190" dirty="0">
                <a:solidFill>
                  <a:srgbClr val="701E46"/>
                </a:solidFill>
              </a:rPr>
              <a:t>SORULAN</a:t>
            </a:r>
            <a:r>
              <a:rPr spc="-495" dirty="0">
                <a:solidFill>
                  <a:srgbClr val="701E46"/>
                </a:solidFill>
              </a:rPr>
              <a:t> </a:t>
            </a:r>
            <a:r>
              <a:rPr spc="-215" dirty="0">
                <a:solidFill>
                  <a:srgbClr val="701E46"/>
                </a:solidFill>
              </a:rPr>
              <a:t>SORULAR</a:t>
            </a:r>
          </a:p>
        </p:txBody>
      </p:sp>
      <p:pic>
        <p:nvPicPr>
          <p:cNvPr id="6" name="Resim 5"/>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12496" y="3633988"/>
            <a:ext cx="4481008" cy="1942947"/>
          </a:xfrm>
          <a:prstGeom prst="rect">
            <a:avLst/>
          </a:prstGeom>
        </p:spPr>
      </p:pic>
    </p:spTree>
    <p:extLst>
      <p:ext uri="{BB962C8B-B14F-4D97-AF65-F5344CB8AC3E}">
        <p14:creationId xmlns:p14="http://schemas.microsoft.com/office/powerpoint/2010/main" val="198783592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object 3"/>
          <p:cNvSpPr txBox="1"/>
          <p:nvPr/>
        </p:nvSpPr>
        <p:spPr>
          <a:xfrm>
            <a:off x="775055" y="1914162"/>
            <a:ext cx="8646160" cy="3029676"/>
          </a:xfrm>
          <a:prstGeom prst="rect">
            <a:avLst/>
          </a:prstGeom>
          <a:noFill/>
          <a:ln w="76200">
            <a:noFill/>
          </a:ln>
        </p:spPr>
        <p:txBody>
          <a:bodyPr vert="horz" wrap="square" lIns="0" tIns="13335" rIns="0" bIns="0" rtlCol="0">
            <a:spAutoFit/>
          </a:bodyPr>
          <a:lstStyle/>
          <a:p>
            <a:pPr marL="12700" marR="5080" algn="just">
              <a:spcBef>
                <a:spcPts val="105"/>
              </a:spcBef>
            </a:pPr>
            <a:r>
              <a:rPr sz="2800" spc="-120" dirty="0">
                <a:solidFill>
                  <a:srgbClr val="681D44"/>
                </a:solidFill>
                <a:cs typeface="Arial"/>
              </a:rPr>
              <a:t>“Harcırah</a:t>
            </a:r>
            <a:r>
              <a:rPr sz="2800" u="heavy" spc="-120" dirty="0">
                <a:solidFill>
                  <a:srgbClr val="FF0000"/>
                </a:solidFill>
                <a:uFill>
                  <a:solidFill>
                    <a:srgbClr val="FF0000"/>
                  </a:solidFill>
                </a:uFill>
                <a:cs typeface="Arial"/>
              </a:rPr>
              <a:t> </a:t>
            </a:r>
            <a:r>
              <a:rPr sz="2800" u="heavy" spc="-85" dirty="0">
                <a:solidFill>
                  <a:srgbClr val="FF0000"/>
                </a:solidFill>
                <a:uFill>
                  <a:solidFill>
                    <a:srgbClr val="FF0000"/>
                  </a:solidFill>
                </a:uFill>
                <a:cs typeface="Arial"/>
              </a:rPr>
              <a:t>hizmetin </a:t>
            </a:r>
            <a:r>
              <a:rPr sz="2800" u="heavy" spc="-80" dirty="0">
                <a:solidFill>
                  <a:srgbClr val="FF0000"/>
                </a:solidFill>
                <a:uFill>
                  <a:solidFill>
                    <a:srgbClr val="FF0000"/>
                  </a:solidFill>
                </a:uFill>
                <a:cs typeface="Arial"/>
              </a:rPr>
              <a:t>taallük </a:t>
            </a:r>
            <a:r>
              <a:rPr sz="2800" u="heavy" spc="-20" dirty="0">
                <a:solidFill>
                  <a:srgbClr val="FF0000"/>
                </a:solidFill>
                <a:uFill>
                  <a:solidFill>
                    <a:srgbClr val="FF0000"/>
                  </a:solidFill>
                </a:uFill>
                <a:cs typeface="Arial"/>
              </a:rPr>
              <a:t>ettiği </a:t>
            </a:r>
            <a:r>
              <a:rPr sz="2800" spc="-95" dirty="0">
                <a:solidFill>
                  <a:srgbClr val="681D44"/>
                </a:solidFill>
                <a:cs typeface="Arial"/>
              </a:rPr>
              <a:t>kurum </a:t>
            </a:r>
            <a:r>
              <a:rPr sz="2800" spc="-125" dirty="0">
                <a:solidFill>
                  <a:srgbClr val="681D44"/>
                </a:solidFill>
                <a:cs typeface="Arial"/>
              </a:rPr>
              <a:t>bütçesinden  </a:t>
            </a:r>
            <a:r>
              <a:rPr sz="2800" spc="-105" dirty="0">
                <a:solidFill>
                  <a:srgbClr val="681D44"/>
                </a:solidFill>
                <a:cs typeface="Arial"/>
              </a:rPr>
              <a:t>ödenir.” </a:t>
            </a:r>
            <a:r>
              <a:rPr sz="2800" spc="-150" dirty="0">
                <a:solidFill>
                  <a:srgbClr val="681D44"/>
                </a:solidFill>
                <a:cs typeface="Arial"/>
              </a:rPr>
              <a:t>(6245 </a:t>
            </a:r>
            <a:r>
              <a:rPr sz="2800" spc="-409" dirty="0" smtClean="0">
                <a:solidFill>
                  <a:srgbClr val="681D44"/>
                </a:solidFill>
                <a:cs typeface="Arial"/>
              </a:rPr>
              <a:t>S</a:t>
            </a:r>
            <a:r>
              <a:rPr lang="tr-TR" sz="2800" spc="-409" dirty="0" smtClean="0">
                <a:solidFill>
                  <a:srgbClr val="681D44"/>
                </a:solidFill>
                <a:cs typeface="Arial"/>
              </a:rPr>
              <a:t> </a:t>
            </a:r>
            <a:r>
              <a:rPr sz="2800" spc="-409" dirty="0" smtClean="0">
                <a:solidFill>
                  <a:srgbClr val="681D44"/>
                </a:solidFill>
                <a:cs typeface="Arial"/>
              </a:rPr>
              <a:t>K</a:t>
            </a:r>
            <a:r>
              <a:rPr sz="2800" spc="-409" dirty="0">
                <a:solidFill>
                  <a:srgbClr val="681D44"/>
                </a:solidFill>
                <a:cs typeface="Arial"/>
              </a:rPr>
              <a:t>. </a:t>
            </a:r>
            <a:r>
              <a:rPr sz="2800" spc="-135" dirty="0">
                <a:solidFill>
                  <a:srgbClr val="681D44"/>
                </a:solidFill>
                <a:cs typeface="Arial"/>
              </a:rPr>
              <a:t>57. </a:t>
            </a:r>
            <a:r>
              <a:rPr sz="2800" spc="-150" dirty="0">
                <a:solidFill>
                  <a:srgbClr val="681D44"/>
                </a:solidFill>
                <a:cs typeface="Arial"/>
              </a:rPr>
              <a:t>maddesi) </a:t>
            </a:r>
            <a:r>
              <a:rPr sz="2800" spc="-114" dirty="0">
                <a:solidFill>
                  <a:srgbClr val="681D44"/>
                </a:solidFill>
                <a:cs typeface="Arial"/>
              </a:rPr>
              <a:t>hükmü </a:t>
            </a:r>
            <a:r>
              <a:rPr sz="2800" spc="-160" dirty="0">
                <a:solidFill>
                  <a:srgbClr val="681D44"/>
                </a:solidFill>
                <a:cs typeface="Arial"/>
              </a:rPr>
              <a:t>gereğince  </a:t>
            </a:r>
            <a:r>
              <a:rPr sz="2800" spc="-125" dirty="0">
                <a:solidFill>
                  <a:srgbClr val="681D44"/>
                </a:solidFill>
                <a:cs typeface="Arial"/>
              </a:rPr>
              <a:t>(önceki </a:t>
            </a:r>
            <a:r>
              <a:rPr sz="2800" spc="-114" dirty="0">
                <a:solidFill>
                  <a:srgbClr val="681D44"/>
                </a:solidFill>
                <a:cs typeface="Arial"/>
              </a:rPr>
              <a:t>kurumunda </a:t>
            </a:r>
            <a:r>
              <a:rPr sz="2800" spc="-70" dirty="0">
                <a:solidFill>
                  <a:srgbClr val="681D44"/>
                </a:solidFill>
                <a:cs typeface="Arial"/>
              </a:rPr>
              <a:t>ifa </a:t>
            </a:r>
            <a:r>
              <a:rPr sz="2800" spc="-20" dirty="0">
                <a:solidFill>
                  <a:srgbClr val="681D44"/>
                </a:solidFill>
                <a:cs typeface="Arial"/>
              </a:rPr>
              <a:t>ettiği </a:t>
            </a:r>
            <a:r>
              <a:rPr sz="2800" spc="-165" dirty="0">
                <a:solidFill>
                  <a:srgbClr val="681D44"/>
                </a:solidFill>
                <a:cs typeface="Arial"/>
              </a:rPr>
              <a:t>kamu </a:t>
            </a:r>
            <a:r>
              <a:rPr sz="2800" spc="-70" dirty="0">
                <a:solidFill>
                  <a:srgbClr val="681D44"/>
                </a:solidFill>
                <a:cs typeface="Arial"/>
              </a:rPr>
              <a:t>hizmetini</a:t>
            </a:r>
            <a:r>
              <a:rPr sz="2800" spc="-455" dirty="0">
                <a:solidFill>
                  <a:srgbClr val="681D44"/>
                </a:solidFill>
                <a:cs typeface="Arial"/>
              </a:rPr>
              <a:t> </a:t>
            </a:r>
            <a:r>
              <a:rPr sz="2800" spc="-130" dirty="0">
                <a:solidFill>
                  <a:srgbClr val="681D44"/>
                </a:solidFill>
                <a:cs typeface="Arial"/>
              </a:rPr>
              <a:t>bundan  </a:t>
            </a:r>
            <a:r>
              <a:rPr sz="2800" spc="-165" dirty="0">
                <a:solidFill>
                  <a:srgbClr val="681D44"/>
                </a:solidFill>
                <a:cs typeface="Arial"/>
              </a:rPr>
              <a:t>sonra</a:t>
            </a:r>
            <a:r>
              <a:rPr sz="2800" u="heavy" spc="-165" dirty="0">
                <a:solidFill>
                  <a:srgbClr val="FF0000"/>
                </a:solidFill>
                <a:uFill>
                  <a:solidFill>
                    <a:srgbClr val="FF0000"/>
                  </a:solidFill>
                </a:uFill>
                <a:cs typeface="Arial"/>
              </a:rPr>
              <a:t> </a:t>
            </a:r>
            <a:r>
              <a:rPr sz="2800" u="heavy" spc="-114" dirty="0">
                <a:solidFill>
                  <a:srgbClr val="FF0000"/>
                </a:solidFill>
                <a:uFill>
                  <a:solidFill>
                    <a:srgbClr val="FF0000"/>
                  </a:solidFill>
                </a:uFill>
                <a:cs typeface="Arial"/>
              </a:rPr>
              <a:t>yeni kurumunda </a:t>
            </a:r>
            <a:r>
              <a:rPr sz="2800" u="heavy" spc="-135" dirty="0">
                <a:solidFill>
                  <a:srgbClr val="FF0000"/>
                </a:solidFill>
                <a:uFill>
                  <a:solidFill>
                    <a:srgbClr val="FF0000"/>
                  </a:solidFill>
                </a:uFill>
                <a:cs typeface="Arial"/>
              </a:rPr>
              <a:t>sürdüreceği</a:t>
            </a:r>
            <a:r>
              <a:rPr sz="2800" spc="-135" dirty="0">
                <a:solidFill>
                  <a:prstClr val="black"/>
                </a:solidFill>
                <a:cs typeface="Arial"/>
              </a:rPr>
              <a:t>,</a:t>
            </a:r>
            <a:r>
              <a:rPr sz="2800" spc="-250" dirty="0">
                <a:solidFill>
                  <a:prstClr val="black"/>
                </a:solidFill>
                <a:cs typeface="Arial"/>
              </a:rPr>
              <a:t> </a:t>
            </a:r>
            <a:r>
              <a:rPr sz="2800" spc="-155" dirty="0" err="1" smtClean="0">
                <a:solidFill>
                  <a:srgbClr val="681D44"/>
                </a:solidFill>
                <a:cs typeface="Arial"/>
              </a:rPr>
              <a:t>dolayısıyla</a:t>
            </a:r>
            <a:r>
              <a:rPr lang="tr-TR" sz="2800" dirty="0">
                <a:solidFill>
                  <a:srgbClr val="681D44"/>
                </a:solidFill>
                <a:cs typeface="Arial"/>
              </a:rPr>
              <a:t> </a:t>
            </a:r>
            <a:r>
              <a:rPr sz="2800" spc="-95" dirty="0" err="1" smtClean="0">
                <a:solidFill>
                  <a:srgbClr val="681D44"/>
                </a:solidFill>
                <a:cs typeface="Arial"/>
              </a:rPr>
              <a:t>hizmetinden</a:t>
            </a:r>
            <a:r>
              <a:rPr sz="2800" spc="-95" dirty="0" smtClean="0">
                <a:solidFill>
                  <a:srgbClr val="681D44"/>
                </a:solidFill>
                <a:cs typeface="Arial"/>
              </a:rPr>
              <a:t> </a:t>
            </a:r>
            <a:r>
              <a:rPr sz="2800" spc="-65" dirty="0">
                <a:solidFill>
                  <a:srgbClr val="681D44"/>
                </a:solidFill>
                <a:cs typeface="Arial"/>
              </a:rPr>
              <a:t>artık </a:t>
            </a:r>
            <a:r>
              <a:rPr sz="2800" spc="-145" dirty="0">
                <a:solidFill>
                  <a:srgbClr val="681D44"/>
                </a:solidFill>
                <a:cs typeface="Arial"/>
              </a:rPr>
              <a:t>atandığı </a:t>
            </a:r>
            <a:r>
              <a:rPr sz="2800" spc="-95" dirty="0">
                <a:solidFill>
                  <a:srgbClr val="681D44"/>
                </a:solidFill>
                <a:cs typeface="Arial"/>
              </a:rPr>
              <a:t>kurumun</a:t>
            </a:r>
            <a:r>
              <a:rPr sz="2800" spc="-270" dirty="0">
                <a:solidFill>
                  <a:srgbClr val="681D44"/>
                </a:solidFill>
                <a:cs typeface="Arial"/>
              </a:rPr>
              <a:t> </a:t>
            </a:r>
            <a:r>
              <a:rPr sz="2800" spc="-165" dirty="0">
                <a:solidFill>
                  <a:srgbClr val="681D44"/>
                </a:solidFill>
                <a:cs typeface="Arial"/>
              </a:rPr>
              <a:t>yararlanacağı,  </a:t>
            </a:r>
            <a:r>
              <a:rPr sz="2800" spc="-140" dirty="0">
                <a:solidFill>
                  <a:srgbClr val="681D44"/>
                </a:solidFill>
                <a:cs typeface="Arial"/>
              </a:rPr>
              <a:t>harcırah </a:t>
            </a:r>
            <a:r>
              <a:rPr sz="2800" spc="-190" dirty="0">
                <a:solidFill>
                  <a:srgbClr val="681D44"/>
                </a:solidFill>
                <a:cs typeface="Arial"/>
              </a:rPr>
              <a:t>kapsamında </a:t>
            </a:r>
            <a:r>
              <a:rPr sz="2800" spc="-110" dirty="0">
                <a:solidFill>
                  <a:srgbClr val="681D44"/>
                </a:solidFill>
                <a:cs typeface="Arial"/>
              </a:rPr>
              <a:t>yer </a:t>
            </a:r>
            <a:r>
              <a:rPr sz="2800" spc="-140" dirty="0">
                <a:solidFill>
                  <a:srgbClr val="681D44"/>
                </a:solidFill>
                <a:cs typeface="Arial"/>
              </a:rPr>
              <a:t>alan</a:t>
            </a:r>
            <a:r>
              <a:rPr sz="2800" u="heavy" spc="-140" dirty="0">
                <a:solidFill>
                  <a:srgbClr val="FF0000"/>
                </a:solidFill>
                <a:uFill>
                  <a:solidFill>
                    <a:srgbClr val="FF0000"/>
                  </a:solidFill>
                </a:uFill>
                <a:cs typeface="Arial"/>
              </a:rPr>
              <a:t> </a:t>
            </a:r>
            <a:r>
              <a:rPr sz="2800" u="heavy" spc="-140" dirty="0" err="1">
                <a:solidFill>
                  <a:srgbClr val="FF0000"/>
                </a:solidFill>
                <a:uFill>
                  <a:solidFill>
                    <a:srgbClr val="FF0000"/>
                  </a:solidFill>
                </a:uFill>
                <a:cs typeface="Arial"/>
              </a:rPr>
              <a:t>harcamalarının</a:t>
            </a:r>
            <a:r>
              <a:rPr sz="2800" u="heavy" spc="-204" dirty="0">
                <a:solidFill>
                  <a:srgbClr val="FF0000"/>
                </a:solidFill>
                <a:uFill>
                  <a:solidFill>
                    <a:srgbClr val="FF0000"/>
                  </a:solidFill>
                </a:uFill>
                <a:cs typeface="Arial"/>
              </a:rPr>
              <a:t> </a:t>
            </a:r>
            <a:r>
              <a:rPr sz="2800" u="heavy" spc="-110" dirty="0" err="1" smtClean="0">
                <a:solidFill>
                  <a:srgbClr val="FF0000"/>
                </a:solidFill>
                <a:uFill>
                  <a:solidFill>
                    <a:srgbClr val="FF0000"/>
                  </a:solidFill>
                </a:uFill>
                <a:cs typeface="Arial"/>
              </a:rPr>
              <a:t>yeni</a:t>
            </a:r>
            <a:r>
              <a:rPr lang="tr-TR" sz="2800" dirty="0">
                <a:solidFill>
                  <a:prstClr val="black"/>
                </a:solidFill>
                <a:cs typeface="Arial"/>
              </a:rPr>
              <a:t> </a:t>
            </a:r>
            <a:r>
              <a:rPr sz="2800" u="heavy" spc="-120" dirty="0" err="1" smtClean="0">
                <a:solidFill>
                  <a:srgbClr val="FF0000"/>
                </a:solidFill>
                <a:uFill>
                  <a:solidFill>
                    <a:srgbClr val="FF0000"/>
                  </a:solidFill>
                </a:uFill>
                <a:cs typeface="Arial"/>
              </a:rPr>
              <a:t>kurumda</a:t>
            </a:r>
            <a:r>
              <a:rPr sz="2800" u="heavy" spc="-120" dirty="0" smtClean="0">
                <a:solidFill>
                  <a:srgbClr val="FF0000"/>
                </a:solidFill>
                <a:uFill>
                  <a:solidFill>
                    <a:srgbClr val="FF0000"/>
                  </a:solidFill>
                </a:uFill>
                <a:cs typeface="Arial"/>
              </a:rPr>
              <a:t> </a:t>
            </a:r>
            <a:r>
              <a:rPr sz="2800" u="heavy" spc="-160" dirty="0">
                <a:solidFill>
                  <a:srgbClr val="FF0000"/>
                </a:solidFill>
                <a:uFill>
                  <a:solidFill>
                    <a:srgbClr val="FF0000"/>
                  </a:solidFill>
                </a:uFill>
                <a:cs typeface="Arial"/>
              </a:rPr>
              <a:t>göreve </a:t>
            </a:r>
            <a:r>
              <a:rPr sz="2800" u="heavy" spc="-155" dirty="0">
                <a:solidFill>
                  <a:srgbClr val="FF0000"/>
                </a:solidFill>
                <a:uFill>
                  <a:solidFill>
                    <a:srgbClr val="FF0000"/>
                  </a:solidFill>
                </a:uFill>
                <a:cs typeface="Arial"/>
              </a:rPr>
              <a:t>başlayabilmesi </a:t>
            </a:r>
            <a:r>
              <a:rPr sz="2800" u="heavy" spc="-75" dirty="0">
                <a:solidFill>
                  <a:srgbClr val="FF0000"/>
                </a:solidFill>
                <a:uFill>
                  <a:solidFill>
                    <a:srgbClr val="FF0000"/>
                  </a:solidFill>
                </a:uFill>
                <a:cs typeface="Arial"/>
              </a:rPr>
              <a:t>için </a:t>
            </a:r>
            <a:r>
              <a:rPr sz="2800" u="heavy" spc="-155" dirty="0">
                <a:solidFill>
                  <a:srgbClr val="FF0000"/>
                </a:solidFill>
                <a:uFill>
                  <a:solidFill>
                    <a:srgbClr val="FF0000"/>
                  </a:solidFill>
                </a:uFill>
                <a:cs typeface="Arial"/>
              </a:rPr>
              <a:t>yapıldığı</a:t>
            </a:r>
            <a:r>
              <a:rPr sz="2800" spc="-155" dirty="0">
                <a:solidFill>
                  <a:srgbClr val="FF0000"/>
                </a:solidFill>
                <a:cs typeface="Arial"/>
              </a:rPr>
              <a:t> </a:t>
            </a:r>
            <a:r>
              <a:rPr sz="2800" spc="-190" dirty="0">
                <a:solidFill>
                  <a:srgbClr val="681D44"/>
                </a:solidFill>
                <a:cs typeface="Arial"/>
              </a:rPr>
              <a:t>hususu  </a:t>
            </a:r>
            <a:r>
              <a:rPr sz="2800" spc="-175" dirty="0">
                <a:solidFill>
                  <a:srgbClr val="681D44"/>
                </a:solidFill>
                <a:cs typeface="Arial"/>
              </a:rPr>
              <a:t>da </a:t>
            </a:r>
            <a:r>
              <a:rPr sz="2800" spc="-110" dirty="0">
                <a:solidFill>
                  <a:srgbClr val="681D44"/>
                </a:solidFill>
                <a:cs typeface="Arial"/>
              </a:rPr>
              <a:t>dikkate </a:t>
            </a:r>
            <a:r>
              <a:rPr sz="2800" spc="-145" dirty="0">
                <a:solidFill>
                  <a:srgbClr val="681D44"/>
                </a:solidFill>
                <a:cs typeface="Arial"/>
              </a:rPr>
              <a:t>alındığında) </a:t>
            </a:r>
            <a:r>
              <a:rPr sz="2800" spc="-140" dirty="0">
                <a:solidFill>
                  <a:srgbClr val="681D44"/>
                </a:solidFill>
                <a:cs typeface="Arial"/>
              </a:rPr>
              <a:t>harcırahın </a:t>
            </a:r>
            <a:r>
              <a:rPr sz="2800" spc="-145" dirty="0">
                <a:solidFill>
                  <a:srgbClr val="681D44"/>
                </a:solidFill>
                <a:cs typeface="Arial"/>
              </a:rPr>
              <a:t>atandığı </a:t>
            </a:r>
            <a:r>
              <a:rPr sz="2800" spc="-95" dirty="0">
                <a:solidFill>
                  <a:srgbClr val="681D44"/>
                </a:solidFill>
                <a:cs typeface="Arial"/>
              </a:rPr>
              <a:t>kurum  </a:t>
            </a:r>
            <a:r>
              <a:rPr sz="2800" spc="-105" dirty="0">
                <a:solidFill>
                  <a:srgbClr val="681D44"/>
                </a:solidFill>
                <a:cs typeface="Arial"/>
              </a:rPr>
              <a:t>tarafından </a:t>
            </a:r>
            <a:r>
              <a:rPr sz="2800" spc="-140" dirty="0">
                <a:solidFill>
                  <a:srgbClr val="681D44"/>
                </a:solidFill>
                <a:cs typeface="Arial"/>
              </a:rPr>
              <a:t>ödenmesi</a:t>
            </a:r>
            <a:r>
              <a:rPr sz="2800" spc="-225" dirty="0">
                <a:solidFill>
                  <a:srgbClr val="681D44"/>
                </a:solidFill>
                <a:cs typeface="Arial"/>
              </a:rPr>
              <a:t> </a:t>
            </a:r>
            <a:r>
              <a:rPr sz="2800" spc="-125" dirty="0">
                <a:solidFill>
                  <a:srgbClr val="681D44"/>
                </a:solidFill>
                <a:cs typeface="Arial"/>
              </a:rPr>
              <a:t>gerekmektedir.</a:t>
            </a:r>
            <a:endParaRPr sz="2800" dirty="0">
              <a:solidFill>
                <a:srgbClr val="681D44"/>
              </a:solidFill>
              <a:cs typeface="Arial"/>
            </a:endParaRPr>
          </a:p>
        </p:txBody>
      </p:sp>
      <p:sp>
        <p:nvSpPr>
          <p:cNvPr id="5" name="Dikdörtgen 4"/>
          <p:cNvSpPr/>
          <p:nvPr/>
        </p:nvSpPr>
        <p:spPr>
          <a:xfrm>
            <a:off x="775055" y="353581"/>
            <a:ext cx="8646160" cy="1077218"/>
          </a:xfrm>
          <a:prstGeom prst="rect">
            <a:avLst/>
          </a:prstGeom>
        </p:spPr>
        <p:txBody>
          <a:bodyPr wrap="square">
            <a:spAutoFit/>
          </a:bodyPr>
          <a:lstStyle/>
          <a:p>
            <a:pPr algn="ctr"/>
            <a:r>
              <a:rPr lang="tr-TR" sz="3200" b="1" dirty="0" smtClean="0">
                <a:solidFill>
                  <a:srgbClr val="681D44"/>
                </a:solidFill>
              </a:rPr>
              <a:t>Kurumlar arası </a:t>
            </a:r>
            <a:r>
              <a:rPr lang="tr-TR" sz="3200" b="1" dirty="0">
                <a:solidFill>
                  <a:srgbClr val="681D44"/>
                </a:solidFill>
              </a:rPr>
              <a:t>nakil işlemlerinde sürekli  görev yolluğunu hangi kurum öder?</a:t>
            </a:r>
          </a:p>
        </p:txBody>
      </p:sp>
    </p:spTree>
    <p:extLst>
      <p:ext uri="{BB962C8B-B14F-4D97-AF65-F5344CB8AC3E}">
        <p14:creationId xmlns:p14="http://schemas.microsoft.com/office/powerpoint/2010/main" val="317758408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object 3"/>
          <p:cNvSpPr txBox="1"/>
          <p:nvPr/>
        </p:nvSpPr>
        <p:spPr>
          <a:xfrm>
            <a:off x="681037" y="2055817"/>
            <a:ext cx="8543925" cy="3706143"/>
          </a:xfrm>
          <a:prstGeom prst="rect">
            <a:avLst/>
          </a:prstGeom>
          <a:noFill/>
          <a:ln w="76200">
            <a:noFill/>
          </a:ln>
        </p:spPr>
        <p:txBody>
          <a:bodyPr vert="horz" wrap="square" lIns="0" tIns="12700" rIns="0" bIns="0" rtlCol="0">
            <a:spAutoFit/>
          </a:bodyPr>
          <a:lstStyle/>
          <a:p>
            <a:pPr marL="108000" marR="5080" algn="just">
              <a:lnSpc>
                <a:spcPct val="150100"/>
              </a:lnSpc>
              <a:spcBef>
                <a:spcPts val="100"/>
              </a:spcBef>
            </a:pPr>
            <a:r>
              <a:rPr sz="3200" spc="-130" dirty="0">
                <a:solidFill>
                  <a:srgbClr val="681D44"/>
                </a:solidFill>
                <a:cs typeface="Arial"/>
              </a:rPr>
              <a:t>Sürekli görev </a:t>
            </a:r>
            <a:r>
              <a:rPr sz="3200" spc="-90" dirty="0">
                <a:solidFill>
                  <a:srgbClr val="681D44"/>
                </a:solidFill>
                <a:cs typeface="Arial"/>
              </a:rPr>
              <a:t>yolluğu </a:t>
            </a:r>
            <a:r>
              <a:rPr sz="3200" spc="-80" dirty="0">
                <a:solidFill>
                  <a:srgbClr val="681D44"/>
                </a:solidFill>
                <a:cs typeface="Arial"/>
              </a:rPr>
              <a:t>memur </a:t>
            </a:r>
            <a:r>
              <a:rPr sz="3200" spc="-160" dirty="0">
                <a:solidFill>
                  <a:srgbClr val="681D44"/>
                </a:solidFill>
                <a:cs typeface="Arial"/>
              </a:rPr>
              <a:t>ve </a:t>
            </a:r>
            <a:r>
              <a:rPr sz="3200" spc="-65" dirty="0">
                <a:solidFill>
                  <a:srgbClr val="681D44"/>
                </a:solidFill>
                <a:cs typeface="Arial"/>
              </a:rPr>
              <a:t>hizmetlilere </a:t>
            </a:r>
            <a:r>
              <a:rPr sz="3200" spc="-140" dirty="0">
                <a:solidFill>
                  <a:srgbClr val="681D44"/>
                </a:solidFill>
                <a:cs typeface="Arial"/>
              </a:rPr>
              <a:t>eski</a:t>
            </a:r>
            <a:r>
              <a:rPr sz="3200" spc="-310" dirty="0">
                <a:solidFill>
                  <a:srgbClr val="681D44"/>
                </a:solidFill>
                <a:cs typeface="Arial"/>
              </a:rPr>
              <a:t> </a:t>
            </a:r>
            <a:r>
              <a:rPr sz="3200" spc="-65" dirty="0">
                <a:solidFill>
                  <a:srgbClr val="681D44"/>
                </a:solidFill>
                <a:cs typeface="Arial"/>
              </a:rPr>
              <a:t>memuriyet  </a:t>
            </a:r>
            <a:r>
              <a:rPr sz="3200" spc="-90" dirty="0">
                <a:solidFill>
                  <a:srgbClr val="681D44"/>
                </a:solidFill>
                <a:cs typeface="Arial"/>
              </a:rPr>
              <a:t>mahallinden </a:t>
            </a:r>
            <a:r>
              <a:rPr sz="3200" spc="-100" dirty="0">
                <a:solidFill>
                  <a:srgbClr val="681D44"/>
                </a:solidFill>
                <a:cs typeface="Arial"/>
              </a:rPr>
              <a:t>yeni </a:t>
            </a:r>
            <a:r>
              <a:rPr sz="3200" spc="-130" dirty="0">
                <a:solidFill>
                  <a:srgbClr val="681D44"/>
                </a:solidFill>
                <a:cs typeface="Arial"/>
              </a:rPr>
              <a:t>görev </a:t>
            </a:r>
            <a:r>
              <a:rPr sz="3200" spc="-80" dirty="0">
                <a:solidFill>
                  <a:srgbClr val="681D44"/>
                </a:solidFill>
                <a:cs typeface="Arial"/>
              </a:rPr>
              <a:t>mahallerine </a:t>
            </a:r>
            <a:r>
              <a:rPr sz="3200" spc="-130" dirty="0">
                <a:solidFill>
                  <a:srgbClr val="681D44"/>
                </a:solidFill>
                <a:cs typeface="Arial"/>
              </a:rPr>
              <a:t>kadar </a:t>
            </a:r>
            <a:r>
              <a:rPr sz="3200" u="heavy" spc="-80" dirty="0" err="1">
                <a:solidFill>
                  <a:srgbClr val="FF0000"/>
                </a:solidFill>
                <a:uFill>
                  <a:solidFill>
                    <a:srgbClr val="FF0000"/>
                  </a:solidFill>
                </a:uFill>
                <a:cs typeface="Arial"/>
              </a:rPr>
              <a:t>kendilerine</a:t>
            </a:r>
            <a:r>
              <a:rPr sz="3200" u="heavy" spc="-405" dirty="0">
                <a:solidFill>
                  <a:srgbClr val="FF0000"/>
                </a:solidFill>
                <a:uFill>
                  <a:solidFill>
                    <a:srgbClr val="FF0000"/>
                  </a:solidFill>
                </a:uFill>
                <a:cs typeface="Arial"/>
              </a:rPr>
              <a:t> </a:t>
            </a:r>
            <a:r>
              <a:rPr sz="3200" u="heavy" spc="-160" dirty="0" err="1">
                <a:solidFill>
                  <a:srgbClr val="FF0000"/>
                </a:solidFill>
                <a:uFill>
                  <a:solidFill>
                    <a:srgbClr val="FF0000"/>
                  </a:solidFill>
                </a:uFill>
                <a:cs typeface="Arial"/>
              </a:rPr>
              <a:t>ve</a:t>
            </a:r>
            <a:r>
              <a:rPr lang="tr-TR" sz="3200" dirty="0">
                <a:solidFill>
                  <a:prstClr val="black"/>
                </a:solidFill>
                <a:cs typeface="Arial"/>
              </a:rPr>
              <a:t> </a:t>
            </a:r>
            <a:r>
              <a:rPr lang="tr-TR" sz="3200" u="heavy" spc="-114" dirty="0" err="1">
                <a:solidFill>
                  <a:srgbClr val="FF0000"/>
                </a:solidFill>
                <a:uFill>
                  <a:solidFill>
                    <a:srgbClr val="FF0000"/>
                  </a:solidFill>
                </a:uFill>
                <a:cs typeface="Arial"/>
              </a:rPr>
              <a:t>ayn</a:t>
            </a:r>
            <a:r>
              <a:rPr sz="3200" u="heavy" spc="-114" dirty="0" err="1">
                <a:solidFill>
                  <a:srgbClr val="FF0000"/>
                </a:solidFill>
                <a:uFill>
                  <a:solidFill>
                    <a:srgbClr val="FF0000"/>
                  </a:solidFill>
                </a:uFill>
                <a:cs typeface="Arial"/>
              </a:rPr>
              <a:t>ı</a:t>
            </a:r>
            <a:r>
              <a:rPr sz="3200" u="heavy" spc="-114" dirty="0">
                <a:solidFill>
                  <a:srgbClr val="FF0000"/>
                </a:solidFill>
                <a:uFill>
                  <a:solidFill>
                    <a:srgbClr val="FF0000"/>
                  </a:solidFill>
                </a:uFill>
                <a:cs typeface="Arial"/>
              </a:rPr>
              <a:t> </a:t>
            </a:r>
            <a:r>
              <a:rPr sz="3200" u="heavy" spc="-180" dirty="0">
                <a:solidFill>
                  <a:srgbClr val="FF0000"/>
                </a:solidFill>
                <a:uFill>
                  <a:solidFill>
                    <a:srgbClr val="FF0000"/>
                  </a:solidFill>
                </a:uFill>
                <a:cs typeface="Arial"/>
              </a:rPr>
              <a:t>zamanda </a:t>
            </a:r>
            <a:r>
              <a:rPr sz="3200" u="heavy" spc="-85" dirty="0">
                <a:solidFill>
                  <a:srgbClr val="FF0000"/>
                </a:solidFill>
                <a:uFill>
                  <a:solidFill>
                    <a:srgbClr val="FF0000"/>
                  </a:solidFill>
                </a:uFill>
                <a:cs typeface="Arial"/>
              </a:rPr>
              <a:t>aile </a:t>
            </a:r>
            <a:r>
              <a:rPr sz="3200" u="heavy" spc="-30" dirty="0">
                <a:solidFill>
                  <a:srgbClr val="FF0000"/>
                </a:solidFill>
                <a:uFill>
                  <a:solidFill>
                    <a:srgbClr val="FF0000"/>
                  </a:solidFill>
                </a:uFill>
                <a:cs typeface="Arial"/>
              </a:rPr>
              <a:t>fertlerine </a:t>
            </a:r>
            <a:r>
              <a:rPr sz="3200" u="heavy" spc="-15" dirty="0">
                <a:solidFill>
                  <a:srgbClr val="FF0000"/>
                </a:solidFill>
                <a:uFill>
                  <a:solidFill>
                    <a:srgbClr val="FF0000"/>
                  </a:solidFill>
                </a:uFill>
                <a:cs typeface="Arial"/>
              </a:rPr>
              <a:t>ait </a:t>
            </a:r>
            <a:r>
              <a:rPr sz="3200" u="heavy" spc="-155" dirty="0">
                <a:solidFill>
                  <a:srgbClr val="FF0000"/>
                </a:solidFill>
                <a:uFill>
                  <a:solidFill>
                    <a:srgbClr val="FF0000"/>
                  </a:solidFill>
                </a:uFill>
                <a:cs typeface="Arial"/>
              </a:rPr>
              <a:t>ev </a:t>
            </a:r>
            <a:r>
              <a:rPr sz="3200" u="heavy" spc="-135" dirty="0" err="1">
                <a:solidFill>
                  <a:srgbClr val="FF0000"/>
                </a:solidFill>
                <a:uFill>
                  <a:solidFill>
                    <a:srgbClr val="FF0000"/>
                  </a:solidFill>
                </a:uFill>
                <a:cs typeface="Arial"/>
              </a:rPr>
              <a:t>eşyalarının</a:t>
            </a:r>
            <a:r>
              <a:rPr sz="3200" u="heavy" spc="-505" dirty="0">
                <a:solidFill>
                  <a:srgbClr val="FF0000"/>
                </a:solidFill>
                <a:uFill>
                  <a:solidFill>
                    <a:srgbClr val="FF0000"/>
                  </a:solidFill>
                </a:uFill>
                <a:cs typeface="Arial"/>
              </a:rPr>
              <a:t> </a:t>
            </a:r>
            <a:r>
              <a:rPr lang="tr-TR" sz="3200" u="heavy" spc="-505" dirty="0">
                <a:solidFill>
                  <a:srgbClr val="FF0000"/>
                </a:solidFill>
                <a:uFill>
                  <a:solidFill>
                    <a:srgbClr val="FF0000"/>
                  </a:solidFill>
                </a:uFill>
                <a:cs typeface="Arial"/>
              </a:rPr>
              <a:t> </a:t>
            </a:r>
            <a:r>
              <a:rPr sz="3200" u="heavy" spc="-20" dirty="0" err="1">
                <a:solidFill>
                  <a:srgbClr val="FF0000"/>
                </a:solidFill>
                <a:uFill>
                  <a:solidFill>
                    <a:srgbClr val="FF0000"/>
                  </a:solidFill>
                </a:uFill>
                <a:cs typeface="Arial"/>
              </a:rPr>
              <a:t>fiilen</a:t>
            </a:r>
            <a:r>
              <a:rPr lang="tr-TR" sz="3200" dirty="0">
                <a:solidFill>
                  <a:prstClr val="black"/>
                </a:solidFill>
                <a:cs typeface="Arial"/>
              </a:rPr>
              <a:t> </a:t>
            </a:r>
            <a:r>
              <a:rPr lang="tr-TR" sz="3200" u="heavy" spc="-755" dirty="0">
                <a:solidFill>
                  <a:srgbClr val="F9D1A9"/>
                </a:solidFill>
                <a:uFill>
                  <a:solidFill>
                    <a:srgbClr val="FF0000"/>
                  </a:solidFill>
                </a:uFill>
                <a:cs typeface="Arial"/>
              </a:rPr>
              <a:t>  </a:t>
            </a:r>
            <a:r>
              <a:rPr sz="3200" u="heavy" spc="-135" dirty="0">
                <a:solidFill>
                  <a:srgbClr val="FF0000"/>
                </a:solidFill>
                <a:uFill>
                  <a:solidFill>
                    <a:srgbClr val="FF0000"/>
                  </a:solidFill>
                </a:uFill>
                <a:cs typeface="Arial"/>
              </a:rPr>
              <a:t>t</a:t>
            </a:r>
            <a:r>
              <a:rPr lang="tr-TR" sz="3200" u="heavy" spc="-135" dirty="0">
                <a:solidFill>
                  <a:srgbClr val="FF0000"/>
                </a:solidFill>
                <a:uFill>
                  <a:solidFill>
                    <a:srgbClr val="FF0000"/>
                  </a:solidFill>
                </a:uFill>
                <a:cs typeface="Arial"/>
              </a:rPr>
              <a:t>aş</a:t>
            </a:r>
            <a:r>
              <a:rPr sz="3200" u="heavy" spc="-135" dirty="0" err="1">
                <a:solidFill>
                  <a:srgbClr val="FF0000"/>
                </a:solidFill>
                <a:uFill>
                  <a:solidFill>
                    <a:srgbClr val="FF0000"/>
                  </a:solidFill>
                </a:uFill>
                <a:cs typeface="Arial"/>
              </a:rPr>
              <a:t>ılması</a:t>
            </a:r>
            <a:r>
              <a:rPr sz="3200" u="heavy" spc="-135" dirty="0">
                <a:solidFill>
                  <a:srgbClr val="FF0000"/>
                </a:solidFill>
                <a:uFill>
                  <a:solidFill>
                    <a:srgbClr val="FF0000"/>
                  </a:solidFill>
                </a:uFill>
                <a:cs typeface="Arial"/>
              </a:rPr>
              <a:t> </a:t>
            </a:r>
            <a:r>
              <a:rPr sz="3200" u="heavy" spc="-160" dirty="0">
                <a:solidFill>
                  <a:srgbClr val="FF0000"/>
                </a:solidFill>
                <a:uFill>
                  <a:solidFill>
                    <a:srgbClr val="FF0000"/>
                  </a:solidFill>
                </a:uFill>
                <a:cs typeface="Arial"/>
              </a:rPr>
              <a:t>ve </a:t>
            </a:r>
            <a:r>
              <a:rPr sz="3200" u="heavy" spc="-90" dirty="0">
                <a:solidFill>
                  <a:srgbClr val="FF0000"/>
                </a:solidFill>
                <a:uFill>
                  <a:solidFill>
                    <a:srgbClr val="FF0000"/>
                  </a:solidFill>
                </a:uFill>
                <a:cs typeface="Arial"/>
              </a:rPr>
              <a:t>diğer </a:t>
            </a:r>
            <a:r>
              <a:rPr sz="3200" u="heavy" spc="-95" dirty="0">
                <a:solidFill>
                  <a:srgbClr val="FF0000"/>
                </a:solidFill>
                <a:uFill>
                  <a:solidFill>
                    <a:srgbClr val="FF0000"/>
                  </a:solidFill>
                </a:uFill>
                <a:cs typeface="Arial"/>
              </a:rPr>
              <a:t>zorunlu </a:t>
            </a:r>
            <a:r>
              <a:rPr sz="3200" u="heavy" spc="-70" dirty="0">
                <a:solidFill>
                  <a:srgbClr val="FF0000"/>
                </a:solidFill>
                <a:uFill>
                  <a:solidFill>
                    <a:srgbClr val="FF0000"/>
                  </a:solidFill>
                </a:uFill>
                <a:cs typeface="Arial"/>
              </a:rPr>
              <a:t>giderlerine </a:t>
            </a:r>
            <a:r>
              <a:rPr sz="3200" u="heavy" spc="-135" dirty="0">
                <a:solidFill>
                  <a:srgbClr val="FF0000"/>
                </a:solidFill>
                <a:uFill>
                  <a:solidFill>
                    <a:srgbClr val="FF0000"/>
                  </a:solidFill>
                </a:uFill>
                <a:cs typeface="Arial"/>
              </a:rPr>
              <a:t>karşılık</a:t>
            </a:r>
            <a:r>
              <a:rPr sz="3200" spc="-135" dirty="0">
                <a:solidFill>
                  <a:srgbClr val="FF0000"/>
                </a:solidFill>
                <a:cs typeface="Arial"/>
              </a:rPr>
              <a:t> </a:t>
            </a:r>
            <a:r>
              <a:rPr sz="3200" spc="-105" dirty="0">
                <a:solidFill>
                  <a:srgbClr val="681D44"/>
                </a:solidFill>
                <a:cs typeface="Arial"/>
              </a:rPr>
              <a:t>olarak  </a:t>
            </a:r>
            <a:r>
              <a:rPr sz="3200" spc="-75" dirty="0">
                <a:solidFill>
                  <a:srgbClr val="681D44"/>
                </a:solidFill>
                <a:cs typeface="Arial"/>
              </a:rPr>
              <a:t>verilmektedir.</a:t>
            </a:r>
            <a:endParaRPr sz="3200" dirty="0">
              <a:solidFill>
                <a:srgbClr val="681D44"/>
              </a:solidFill>
              <a:cs typeface="Arial"/>
            </a:endParaRPr>
          </a:p>
        </p:txBody>
      </p:sp>
      <p:sp>
        <p:nvSpPr>
          <p:cNvPr id="5" name="Unvan 4"/>
          <p:cNvSpPr>
            <a:spLocks noGrp="1"/>
          </p:cNvSpPr>
          <p:nvPr>
            <p:ph type="title"/>
          </p:nvPr>
        </p:nvSpPr>
        <p:spPr>
          <a:xfrm>
            <a:off x="681036" y="555250"/>
            <a:ext cx="8543925" cy="1325563"/>
          </a:xfrm>
        </p:spPr>
        <p:txBody>
          <a:bodyPr>
            <a:normAutofit/>
          </a:bodyPr>
          <a:lstStyle/>
          <a:p>
            <a:pPr algn="ctr"/>
            <a:r>
              <a:rPr lang="tr-TR" sz="3200" b="1" dirty="0">
                <a:solidFill>
                  <a:srgbClr val="681D44"/>
                </a:solidFill>
                <a:latin typeface="+mn-lt"/>
              </a:rPr>
              <a:t>İkametgahlarının Bulunduğu  Yere Atananlara Harcırah  Ödenir  mi?</a:t>
            </a:r>
          </a:p>
        </p:txBody>
      </p:sp>
    </p:spTree>
    <p:extLst>
      <p:ext uri="{BB962C8B-B14F-4D97-AF65-F5344CB8AC3E}">
        <p14:creationId xmlns:p14="http://schemas.microsoft.com/office/powerpoint/2010/main" val="2068684140"/>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2" name="object 2"/>
          <p:cNvSpPr txBox="1">
            <a:spLocks noGrp="1"/>
          </p:cNvSpPr>
          <p:nvPr>
            <p:ph type="title"/>
          </p:nvPr>
        </p:nvSpPr>
        <p:spPr>
          <a:xfrm>
            <a:off x="1065453" y="302883"/>
            <a:ext cx="7589660" cy="1123950"/>
          </a:xfrm>
          <a:prstGeom prst="rect">
            <a:avLst/>
          </a:prstGeom>
        </p:spPr>
        <p:txBody>
          <a:bodyPr vert="horz" wrap="square" lIns="0" tIns="12700" rIns="0" bIns="0" rtlCol="0" anchor="ctr">
            <a:spAutoFit/>
          </a:bodyPr>
          <a:lstStyle/>
          <a:p>
            <a:pPr marL="228600" marR="5080" indent="-216535" algn="ctr">
              <a:lnSpc>
                <a:spcPct val="100000"/>
              </a:lnSpc>
              <a:spcBef>
                <a:spcPts val="100"/>
              </a:spcBef>
            </a:pPr>
            <a:r>
              <a:rPr lang="tr-TR" sz="3600" b="1" spc="-130" dirty="0" smtClean="0">
                <a:solidFill>
                  <a:srgbClr val="681D44"/>
                </a:solidFill>
                <a:latin typeface="+mn-lt"/>
              </a:rPr>
              <a:t>İkametgahlarının </a:t>
            </a:r>
            <a:r>
              <a:rPr lang="tr-TR" sz="3600" b="1" spc="-140" dirty="0" smtClean="0">
                <a:solidFill>
                  <a:srgbClr val="681D44"/>
                </a:solidFill>
                <a:latin typeface="+mn-lt"/>
              </a:rPr>
              <a:t>Bulunduğu</a:t>
            </a:r>
            <a:r>
              <a:rPr lang="tr-TR" sz="3600" b="1" spc="-450" dirty="0" smtClean="0">
                <a:solidFill>
                  <a:srgbClr val="681D44"/>
                </a:solidFill>
                <a:latin typeface="+mn-lt"/>
              </a:rPr>
              <a:t> </a:t>
            </a:r>
            <a:r>
              <a:rPr lang="tr-TR" sz="3600" b="1" spc="-275" dirty="0" smtClean="0">
                <a:solidFill>
                  <a:srgbClr val="681D44"/>
                </a:solidFill>
                <a:latin typeface="+mn-lt"/>
              </a:rPr>
              <a:t>Yere  </a:t>
            </a:r>
            <a:r>
              <a:rPr lang="tr-TR" sz="3600" b="1" spc="-220" dirty="0" smtClean="0">
                <a:solidFill>
                  <a:srgbClr val="681D44"/>
                </a:solidFill>
                <a:latin typeface="+mn-lt"/>
              </a:rPr>
              <a:t>Atananlara </a:t>
            </a:r>
            <a:r>
              <a:rPr lang="tr-TR" sz="3600" b="1" spc="-165" dirty="0" smtClean="0">
                <a:solidFill>
                  <a:srgbClr val="681D44"/>
                </a:solidFill>
                <a:latin typeface="+mn-lt"/>
              </a:rPr>
              <a:t>Harcırah </a:t>
            </a:r>
            <a:r>
              <a:rPr lang="tr-TR" sz="3600" b="1" spc="-120" dirty="0" smtClean="0">
                <a:solidFill>
                  <a:srgbClr val="681D44"/>
                </a:solidFill>
                <a:latin typeface="+mn-lt"/>
              </a:rPr>
              <a:t>Ödenir</a:t>
            </a:r>
            <a:r>
              <a:rPr lang="tr-TR" sz="3600" b="1" spc="-445" dirty="0" smtClean="0">
                <a:solidFill>
                  <a:srgbClr val="681D44"/>
                </a:solidFill>
                <a:latin typeface="+mn-lt"/>
              </a:rPr>
              <a:t> </a:t>
            </a:r>
            <a:r>
              <a:rPr lang="tr-TR" sz="3600" b="1" spc="165" dirty="0">
                <a:solidFill>
                  <a:srgbClr val="681D44"/>
                </a:solidFill>
                <a:latin typeface="+mn-lt"/>
              </a:rPr>
              <a:t>m</a:t>
            </a:r>
            <a:r>
              <a:rPr lang="tr-TR" sz="3600" b="1" spc="165" dirty="0" smtClean="0">
                <a:solidFill>
                  <a:srgbClr val="681D44"/>
                </a:solidFill>
                <a:latin typeface="+mn-lt"/>
              </a:rPr>
              <a:t>i?</a:t>
            </a:r>
            <a:endParaRPr lang="tr-TR" sz="3600" b="1" dirty="0">
              <a:solidFill>
                <a:srgbClr val="681D44"/>
              </a:solidFill>
              <a:latin typeface="+mn-lt"/>
            </a:endParaRPr>
          </a:p>
        </p:txBody>
      </p:sp>
      <p:sp>
        <p:nvSpPr>
          <p:cNvPr id="3" name="object 3"/>
          <p:cNvSpPr txBox="1"/>
          <p:nvPr/>
        </p:nvSpPr>
        <p:spPr>
          <a:xfrm>
            <a:off x="860424" y="1581191"/>
            <a:ext cx="8419377" cy="4344907"/>
          </a:xfrm>
          <a:prstGeom prst="rect">
            <a:avLst/>
          </a:prstGeom>
          <a:noFill/>
          <a:ln w="76200">
            <a:noFill/>
          </a:ln>
        </p:spPr>
        <p:txBody>
          <a:bodyPr vert="horz" wrap="square" lIns="0" tIns="6985" rIns="0" bIns="0" rtlCol="0">
            <a:spAutoFit/>
          </a:bodyPr>
          <a:lstStyle/>
          <a:p>
            <a:pPr marL="108000" marR="63500" algn="just">
              <a:lnSpc>
                <a:spcPct val="101200"/>
              </a:lnSpc>
              <a:spcBef>
                <a:spcPts val="55"/>
              </a:spcBef>
            </a:pPr>
            <a:r>
              <a:rPr sz="2800" spc="-145" dirty="0">
                <a:solidFill>
                  <a:srgbClr val="681D44"/>
                </a:solidFill>
                <a:cs typeface="Arial"/>
              </a:rPr>
              <a:t>6245 </a:t>
            </a:r>
            <a:r>
              <a:rPr sz="2800" spc="-165" dirty="0">
                <a:solidFill>
                  <a:srgbClr val="681D44"/>
                </a:solidFill>
                <a:cs typeface="Arial"/>
              </a:rPr>
              <a:t>sayılı </a:t>
            </a:r>
            <a:r>
              <a:rPr sz="2800" spc="-145" dirty="0">
                <a:solidFill>
                  <a:srgbClr val="681D44"/>
                </a:solidFill>
                <a:cs typeface="Arial"/>
              </a:rPr>
              <a:t>Kanun’un 3 </a:t>
            </a:r>
            <a:r>
              <a:rPr sz="2800" spc="-125" dirty="0">
                <a:solidFill>
                  <a:srgbClr val="681D44"/>
                </a:solidFill>
                <a:cs typeface="Arial"/>
              </a:rPr>
              <a:t>üncü </a:t>
            </a:r>
            <a:r>
              <a:rPr sz="2800" spc="-114" dirty="0">
                <a:solidFill>
                  <a:srgbClr val="681D44"/>
                </a:solidFill>
                <a:cs typeface="Arial"/>
              </a:rPr>
              <a:t>maddesinin </a:t>
            </a:r>
            <a:r>
              <a:rPr sz="2800" dirty="0">
                <a:solidFill>
                  <a:srgbClr val="681D44"/>
                </a:solidFill>
                <a:cs typeface="Arial"/>
              </a:rPr>
              <a:t>"g" </a:t>
            </a:r>
            <a:r>
              <a:rPr sz="2800" spc="-105" dirty="0">
                <a:solidFill>
                  <a:srgbClr val="681D44"/>
                </a:solidFill>
                <a:cs typeface="Arial"/>
              </a:rPr>
              <a:t>bendinde  </a:t>
            </a:r>
            <a:r>
              <a:rPr sz="2800" spc="-70" dirty="0">
                <a:solidFill>
                  <a:srgbClr val="681D44"/>
                </a:solidFill>
                <a:cs typeface="Arial"/>
              </a:rPr>
              <a:t>memuriyet </a:t>
            </a:r>
            <a:r>
              <a:rPr sz="2800" spc="-85" dirty="0">
                <a:solidFill>
                  <a:srgbClr val="681D44"/>
                </a:solidFill>
                <a:cs typeface="Arial"/>
              </a:rPr>
              <a:t>mahalli </a:t>
            </a:r>
            <a:r>
              <a:rPr sz="2800" spc="-90" dirty="0">
                <a:solidFill>
                  <a:srgbClr val="681D44"/>
                </a:solidFill>
                <a:cs typeface="Arial"/>
              </a:rPr>
              <a:t>"...büyükşehir </a:t>
            </a:r>
            <a:r>
              <a:rPr sz="2800" spc="-75" dirty="0">
                <a:solidFill>
                  <a:srgbClr val="681D44"/>
                </a:solidFill>
                <a:cs typeface="Arial"/>
              </a:rPr>
              <a:t>belediyelerinin </a:t>
            </a:r>
            <a:r>
              <a:rPr sz="2800" spc="-105" dirty="0">
                <a:solidFill>
                  <a:srgbClr val="681D44"/>
                </a:solidFill>
                <a:cs typeface="Arial"/>
              </a:rPr>
              <a:t>olduğu  </a:t>
            </a:r>
            <a:r>
              <a:rPr sz="2800" spc="-60" dirty="0">
                <a:solidFill>
                  <a:srgbClr val="681D44"/>
                </a:solidFill>
                <a:cs typeface="Arial"/>
              </a:rPr>
              <a:t>illerde </a:t>
            </a:r>
            <a:r>
              <a:rPr sz="2800" spc="-155" dirty="0">
                <a:solidFill>
                  <a:srgbClr val="681D44"/>
                </a:solidFill>
                <a:cs typeface="Arial"/>
              </a:rPr>
              <a:t>ise </a:t>
            </a:r>
            <a:r>
              <a:rPr sz="2800" spc="15" dirty="0">
                <a:solidFill>
                  <a:srgbClr val="681D44"/>
                </a:solidFill>
                <a:cs typeface="Arial"/>
              </a:rPr>
              <a:t>il </a:t>
            </a:r>
            <a:r>
              <a:rPr sz="2800" spc="-60" dirty="0">
                <a:solidFill>
                  <a:srgbClr val="681D44"/>
                </a:solidFill>
                <a:cs typeface="Arial"/>
              </a:rPr>
              <a:t>mülki </a:t>
            </a:r>
            <a:r>
              <a:rPr sz="2800" spc="-110" dirty="0">
                <a:solidFill>
                  <a:srgbClr val="681D44"/>
                </a:solidFill>
                <a:cs typeface="Arial"/>
              </a:rPr>
              <a:t>sınırları </a:t>
            </a:r>
            <a:r>
              <a:rPr sz="2800" spc="-95" dirty="0">
                <a:solidFill>
                  <a:srgbClr val="681D44"/>
                </a:solidFill>
                <a:cs typeface="Arial"/>
              </a:rPr>
              <a:t>içinde </a:t>
            </a:r>
            <a:r>
              <a:rPr sz="2800" spc="-140" dirty="0">
                <a:solidFill>
                  <a:srgbClr val="681D44"/>
                </a:solidFill>
                <a:cs typeface="Arial"/>
              </a:rPr>
              <a:t>kalmak </a:t>
            </a:r>
            <a:r>
              <a:rPr sz="2800" spc="-155" dirty="0">
                <a:solidFill>
                  <a:srgbClr val="681D44"/>
                </a:solidFill>
                <a:cs typeface="Arial"/>
              </a:rPr>
              <a:t>kaydıyla </a:t>
            </a:r>
            <a:r>
              <a:rPr sz="2800" spc="-85" dirty="0">
                <a:solidFill>
                  <a:srgbClr val="681D44"/>
                </a:solidFill>
                <a:cs typeface="Arial"/>
              </a:rPr>
              <a:t>memur  </a:t>
            </a:r>
            <a:r>
              <a:rPr sz="2800" spc="-170" dirty="0" err="1">
                <a:solidFill>
                  <a:srgbClr val="681D44"/>
                </a:solidFill>
                <a:cs typeface="Arial"/>
              </a:rPr>
              <a:t>ve</a:t>
            </a:r>
            <a:r>
              <a:rPr sz="2800" spc="-170" dirty="0">
                <a:solidFill>
                  <a:srgbClr val="681D44"/>
                </a:solidFill>
                <a:cs typeface="Arial"/>
              </a:rPr>
              <a:t> </a:t>
            </a:r>
            <a:r>
              <a:rPr sz="2800" spc="-65" dirty="0" err="1" smtClean="0">
                <a:solidFill>
                  <a:srgbClr val="681D44"/>
                </a:solidFill>
                <a:cs typeface="Arial"/>
              </a:rPr>
              <a:t>hizmetlinin</a:t>
            </a:r>
            <a:r>
              <a:rPr lang="tr-TR" sz="2800" spc="-65" dirty="0" smtClean="0">
                <a:solidFill>
                  <a:prstClr val="black"/>
                </a:solidFill>
                <a:cs typeface="Arial"/>
              </a:rPr>
              <a:t> </a:t>
            </a:r>
            <a:r>
              <a:rPr sz="2800" u="heavy" spc="-165" dirty="0" err="1" smtClean="0">
                <a:solidFill>
                  <a:srgbClr val="FF0000"/>
                </a:solidFill>
                <a:uFill>
                  <a:solidFill>
                    <a:srgbClr val="FF0000"/>
                  </a:solidFill>
                </a:uFill>
                <a:cs typeface="Arial"/>
              </a:rPr>
              <a:t>asıl</a:t>
            </a:r>
            <a:r>
              <a:rPr sz="2800" u="heavy" spc="-165" dirty="0" smtClean="0">
                <a:solidFill>
                  <a:srgbClr val="FF0000"/>
                </a:solidFill>
                <a:uFill>
                  <a:solidFill>
                    <a:srgbClr val="FF0000"/>
                  </a:solidFill>
                </a:uFill>
                <a:cs typeface="Arial"/>
              </a:rPr>
              <a:t> </a:t>
            </a:r>
            <a:r>
              <a:rPr sz="2800" u="heavy" spc="-95" dirty="0">
                <a:solidFill>
                  <a:srgbClr val="FF0000"/>
                </a:solidFill>
                <a:uFill>
                  <a:solidFill>
                    <a:srgbClr val="FF0000"/>
                  </a:solidFill>
                </a:uFill>
                <a:cs typeface="Arial"/>
              </a:rPr>
              <a:t>görevli </a:t>
            </a:r>
            <a:r>
              <a:rPr sz="2800" u="heavy" spc="-105" dirty="0" err="1">
                <a:solidFill>
                  <a:srgbClr val="FF0000"/>
                </a:solidFill>
                <a:uFill>
                  <a:solidFill>
                    <a:srgbClr val="FF0000"/>
                  </a:solidFill>
                </a:uFill>
                <a:cs typeface="Arial"/>
              </a:rPr>
              <a:t>olduğu</a:t>
            </a:r>
            <a:r>
              <a:rPr sz="2800" spc="-105" dirty="0">
                <a:solidFill>
                  <a:srgbClr val="FF0000"/>
                </a:solidFill>
                <a:cs typeface="Arial"/>
              </a:rPr>
              <a:t> </a:t>
            </a:r>
            <a:r>
              <a:rPr sz="2800" spc="-190" dirty="0" err="1" smtClean="0">
                <a:solidFill>
                  <a:prstClr val="black"/>
                </a:solidFill>
                <a:cs typeface="Arial"/>
              </a:rPr>
              <a:t>veya</a:t>
            </a:r>
            <a:r>
              <a:rPr lang="tr-TR" sz="2800" spc="-190" dirty="0" smtClean="0">
                <a:solidFill>
                  <a:prstClr val="black"/>
                </a:solidFill>
                <a:cs typeface="Arial"/>
              </a:rPr>
              <a:t> </a:t>
            </a:r>
            <a:r>
              <a:rPr sz="2800" u="heavy" spc="-120" dirty="0" err="1" smtClean="0">
                <a:solidFill>
                  <a:srgbClr val="FF0000"/>
                </a:solidFill>
                <a:uFill>
                  <a:solidFill>
                    <a:srgbClr val="FF0000"/>
                  </a:solidFill>
                </a:uFill>
                <a:cs typeface="Arial"/>
              </a:rPr>
              <a:t>ikametgâhının</a:t>
            </a:r>
            <a:r>
              <a:rPr lang="tr-TR" sz="2800" dirty="0" smtClean="0">
                <a:solidFill>
                  <a:prstClr val="black"/>
                </a:solidFill>
                <a:cs typeface="Arial"/>
              </a:rPr>
              <a:t> </a:t>
            </a:r>
            <a:r>
              <a:rPr lang="tr-TR" sz="2800" spc="720" dirty="0" smtClean="0">
                <a:solidFill>
                  <a:srgbClr val="FF0000"/>
                </a:solidFill>
                <a:cs typeface="Arial"/>
              </a:rPr>
              <a:t> </a:t>
            </a:r>
            <a:r>
              <a:rPr lang="tr-TR" sz="2800" u="heavy" spc="-100" dirty="0">
                <a:solidFill>
                  <a:srgbClr val="FF0000"/>
                </a:solidFill>
                <a:uFill>
                  <a:solidFill>
                    <a:srgbClr val="FF0000"/>
                  </a:solidFill>
                </a:uFill>
                <a:cs typeface="Arial"/>
              </a:rPr>
              <a:t>bulu</a:t>
            </a:r>
            <a:r>
              <a:rPr sz="2800" u="heavy" spc="-100" dirty="0" err="1" smtClean="0">
                <a:solidFill>
                  <a:srgbClr val="FF0000"/>
                </a:solidFill>
                <a:uFill>
                  <a:solidFill>
                    <a:srgbClr val="FF0000"/>
                  </a:solidFill>
                </a:uFill>
                <a:cs typeface="Arial"/>
              </a:rPr>
              <a:t>nduğu</a:t>
            </a:r>
            <a:r>
              <a:rPr lang="tr-TR" sz="2800" u="heavy" spc="-100" dirty="0" smtClean="0">
                <a:solidFill>
                  <a:srgbClr val="FF0000"/>
                </a:solidFill>
                <a:uFill>
                  <a:solidFill>
                    <a:srgbClr val="FF0000"/>
                  </a:solidFill>
                </a:uFill>
                <a:cs typeface="Arial"/>
              </a:rPr>
              <a:t> </a:t>
            </a:r>
            <a:r>
              <a:rPr sz="2800" spc="-90" dirty="0" err="1" smtClean="0">
                <a:solidFill>
                  <a:srgbClr val="681D44"/>
                </a:solidFill>
                <a:cs typeface="Arial"/>
              </a:rPr>
              <a:t>ilçe</a:t>
            </a:r>
            <a:r>
              <a:rPr sz="2800" spc="-90" dirty="0" smtClean="0">
                <a:solidFill>
                  <a:srgbClr val="681D44"/>
                </a:solidFill>
                <a:cs typeface="Arial"/>
              </a:rPr>
              <a:t> </a:t>
            </a:r>
            <a:r>
              <a:rPr sz="2800" spc="-110" dirty="0">
                <a:solidFill>
                  <a:srgbClr val="681D44"/>
                </a:solidFill>
                <a:cs typeface="Arial"/>
              </a:rPr>
              <a:t>belediye sınırları </a:t>
            </a:r>
            <a:r>
              <a:rPr sz="2800" spc="-95" dirty="0">
                <a:solidFill>
                  <a:srgbClr val="681D44"/>
                </a:solidFill>
                <a:cs typeface="Arial"/>
              </a:rPr>
              <a:t>içinde </a:t>
            </a:r>
            <a:r>
              <a:rPr sz="2800" spc="-140" dirty="0">
                <a:solidFill>
                  <a:srgbClr val="681D44"/>
                </a:solidFill>
                <a:cs typeface="Arial"/>
              </a:rPr>
              <a:t>kalan </a:t>
            </a:r>
            <a:r>
              <a:rPr sz="2800" spc="-170" dirty="0">
                <a:solidFill>
                  <a:srgbClr val="681D44"/>
                </a:solidFill>
                <a:cs typeface="Arial"/>
              </a:rPr>
              <a:t>ve </a:t>
            </a:r>
            <a:r>
              <a:rPr sz="2800" spc="-110" dirty="0">
                <a:solidFill>
                  <a:srgbClr val="681D44"/>
                </a:solidFill>
                <a:cs typeface="Arial"/>
              </a:rPr>
              <a:t>yerleşim  </a:t>
            </a:r>
            <a:r>
              <a:rPr sz="2800" spc="-80" dirty="0">
                <a:solidFill>
                  <a:srgbClr val="681D44"/>
                </a:solidFill>
                <a:cs typeface="Arial"/>
              </a:rPr>
              <a:t>özellikleri </a:t>
            </a:r>
            <a:r>
              <a:rPr sz="2800" spc="-135" dirty="0">
                <a:solidFill>
                  <a:srgbClr val="681D44"/>
                </a:solidFill>
                <a:cs typeface="Arial"/>
              </a:rPr>
              <a:t>bakımından </a:t>
            </a:r>
            <a:r>
              <a:rPr sz="2800" spc="-60" dirty="0">
                <a:solidFill>
                  <a:srgbClr val="681D44"/>
                </a:solidFill>
                <a:cs typeface="Arial"/>
              </a:rPr>
              <a:t>bütünlük </a:t>
            </a:r>
            <a:r>
              <a:rPr sz="2800" spc="-160" dirty="0">
                <a:solidFill>
                  <a:srgbClr val="681D44"/>
                </a:solidFill>
                <a:cs typeface="Arial"/>
              </a:rPr>
              <a:t>arz </a:t>
            </a:r>
            <a:r>
              <a:rPr sz="2800" spc="-130" dirty="0">
                <a:solidFill>
                  <a:srgbClr val="681D44"/>
                </a:solidFill>
                <a:cs typeface="Arial"/>
              </a:rPr>
              <a:t>eden</a:t>
            </a:r>
            <a:r>
              <a:rPr sz="2800" spc="-180" dirty="0">
                <a:solidFill>
                  <a:srgbClr val="681D44"/>
                </a:solidFill>
                <a:cs typeface="Arial"/>
              </a:rPr>
              <a:t> </a:t>
            </a:r>
            <a:r>
              <a:rPr sz="2800" spc="-65" dirty="0">
                <a:solidFill>
                  <a:srgbClr val="681D44"/>
                </a:solidFill>
                <a:cs typeface="Arial"/>
              </a:rPr>
              <a:t>yerler;</a:t>
            </a:r>
            <a:endParaRPr sz="2800" dirty="0">
              <a:solidFill>
                <a:srgbClr val="681D44"/>
              </a:solidFill>
              <a:cs typeface="Arial"/>
            </a:endParaRPr>
          </a:p>
          <a:p>
            <a:pPr marL="108000" marR="5080" algn="just">
              <a:lnSpc>
                <a:spcPct val="101200"/>
              </a:lnSpc>
            </a:pPr>
            <a:r>
              <a:rPr sz="2800" spc="-110" dirty="0" err="1">
                <a:solidFill>
                  <a:srgbClr val="681D44"/>
                </a:solidFill>
                <a:cs typeface="Arial"/>
              </a:rPr>
              <a:t>Mezkur</a:t>
            </a:r>
            <a:r>
              <a:rPr sz="2800" spc="-110" dirty="0">
                <a:solidFill>
                  <a:srgbClr val="681D44"/>
                </a:solidFill>
                <a:cs typeface="Arial"/>
              </a:rPr>
              <a:t> </a:t>
            </a:r>
            <a:r>
              <a:rPr sz="2800" spc="-135" dirty="0">
                <a:solidFill>
                  <a:srgbClr val="681D44"/>
                </a:solidFill>
                <a:cs typeface="Arial"/>
              </a:rPr>
              <a:t>kanun </a:t>
            </a:r>
            <a:r>
              <a:rPr sz="2800" spc="-95" dirty="0">
                <a:solidFill>
                  <a:srgbClr val="681D44"/>
                </a:solidFill>
                <a:cs typeface="Arial"/>
              </a:rPr>
              <a:t>maddelerinden </a:t>
            </a:r>
            <a:r>
              <a:rPr sz="2800" spc="-130" dirty="0">
                <a:solidFill>
                  <a:srgbClr val="681D44"/>
                </a:solidFill>
                <a:cs typeface="Arial"/>
              </a:rPr>
              <a:t>de </a:t>
            </a:r>
            <a:r>
              <a:rPr sz="2800" spc="-145" dirty="0">
                <a:solidFill>
                  <a:srgbClr val="681D44"/>
                </a:solidFill>
                <a:cs typeface="Arial"/>
              </a:rPr>
              <a:t>anlaşıldığı </a:t>
            </a:r>
            <a:r>
              <a:rPr sz="2800" spc="-160" dirty="0">
                <a:solidFill>
                  <a:srgbClr val="681D44"/>
                </a:solidFill>
                <a:cs typeface="Arial"/>
              </a:rPr>
              <a:t>üzere </a:t>
            </a:r>
            <a:r>
              <a:rPr sz="2800" spc="-85" dirty="0" err="1">
                <a:solidFill>
                  <a:srgbClr val="681D44"/>
                </a:solidFill>
                <a:cs typeface="Arial"/>
              </a:rPr>
              <a:t>kişinin</a:t>
            </a:r>
            <a:r>
              <a:rPr sz="2800" spc="-85" dirty="0">
                <a:solidFill>
                  <a:prstClr val="black"/>
                </a:solidFill>
                <a:cs typeface="Arial"/>
              </a:rPr>
              <a:t>  </a:t>
            </a:r>
            <a:r>
              <a:rPr sz="2800" spc="-675" dirty="0">
                <a:solidFill>
                  <a:prstClr val="black"/>
                </a:solidFill>
                <a:cs typeface="Arial"/>
              </a:rPr>
              <a:t> </a:t>
            </a:r>
            <a:r>
              <a:rPr lang="tr-TR" sz="2800" u="heavy" spc="-1565" dirty="0">
                <a:solidFill>
                  <a:srgbClr val="FF0000"/>
                </a:solidFill>
                <a:uFill>
                  <a:solidFill>
                    <a:srgbClr val="FF0000"/>
                  </a:solidFill>
                </a:uFill>
                <a:cs typeface="Arial"/>
              </a:rPr>
              <a:t> </a:t>
            </a:r>
            <a:r>
              <a:rPr lang="tr-TR" sz="2800" u="heavy" spc="-1565" dirty="0" err="1">
                <a:solidFill>
                  <a:srgbClr val="FF0000"/>
                </a:solidFill>
                <a:uFill>
                  <a:solidFill>
                    <a:srgbClr val="FF0000"/>
                  </a:solidFill>
                </a:uFill>
                <a:cs typeface="Arial"/>
              </a:rPr>
              <a:t>g</a:t>
            </a:r>
            <a:r>
              <a:rPr lang="tr-TR" sz="2800" u="heavy" spc="-100" dirty="0" err="1">
                <a:solidFill>
                  <a:srgbClr val="FF0000"/>
                </a:solidFill>
                <a:uFill>
                  <a:solidFill>
                    <a:srgbClr val="FF0000"/>
                  </a:solidFill>
                </a:uFill>
                <a:cs typeface="Arial"/>
              </a:rPr>
              <a:t>göre</a:t>
            </a:r>
            <a:r>
              <a:rPr sz="2800" u="heavy" spc="-100" dirty="0">
                <a:solidFill>
                  <a:srgbClr val="FF0000"/>
                </a:solidFill>
                <a:uFill>
                  <a:solidFill>
                    <a:srgbClr val="FF0000"/>
                  </a:solidFill>
                </a:uFill>
                <a:cs typeface="Arial"/>
              </a:rPr>
              <a:t>v </a:t>
            </a:r>
            <a:r>
              <a:rPr sz="2800" u="heavy" spc="-125" dirty="0">
                <a:solidFill>
                  <a:srgbClr val="FF0000"/>
                </a:solidFill>
                <a:uFill>
                  <a:solidFill>
                    <a:srgbClr val="FF0000"/>
                  </a:solidFill>
                </a:uFill>
                <a:cs typeface="Arial"/>
              </a:rPr>
              <a:t>yaptığı </a:t>
            </a:r>
            <a:r>
              <a:rPr sz="2800" u="heavy" spc="-105" dirty="0">
                <a:solidFill>
                  <a:srgbClr val="FF0000"/>
                </a:solidFill>
                <a:uFill>
                  <a:solidFill>
                    <a:srgbClr val="FF0000"/>
                  </a:solidFill>
                </a:uFill>
                <a:cs typeface="Arial"/>
              </a:rPr>
              <a:t>yer </a:t>
            </a:r>
            <a:r>
              <a:rPr sz="2800" u="heavy" spc="-75" dirty="0">
                <a:solidFill>
                  <a:srgbClr val="FF0000"/>
                </a:solidFill>
                <a:uFill>
                  <a:solidFill>
                    <a:srgbClr val="FF0000"/>
                  </a:solidFill>
                </a:uFill>
                <a:cs typeface="Arial"/>
              </a:rPr>
              <a:t>gibi </a:t>
            </a:r>
            <a:r>
              <a:rPr sz="2800" u="heavy" spc="-125" dirty="0">
                <a:solidFill>
                  <a:srgbClr val="FF0000"/>
                </a:solidFill>
                <a:uFill>
                  <a:solidFill>
                    <a:srgbClr val="FF0000"/>
                  </a:solidFill>
                </a:uFill>
                <a:cs typeface="Arial"/>
              </a:rPr>
              <a:t>ikametgahı </a:t>
            </a:r>
            <a:r>
              <a:rPr sz="2800" u="heavy" spc="-160" dirty="0">
                <a:solidFill>
                  <a:srgbClr val="FF0000"/>
                </a:solidFill>
                <a:uFill>
                  <a:solidFill>
                    <a:srgbClr val="FF0000"/>
                  </a:solidFill>
                </a:uFill>
                <a:cs typeface="Arial"/>
              </a:rPr>
              <a:t>da </a:t>
            </a:r>
            <a:r>
              <a:rPr sz="2800" u="heavy" spc="-70" dirty="0">
                <a:solidFill>
                  <a:srgbClr val="FF0000"/>
                </a:solidFill>
                <a:uFill>
                  <a:solidFill>
                    <a:srgbClr val="FF0000"/>
                  </a:solidFill>
                </a:uFill>
                <a:cs typeface="Arial"/>
              </a:rPr>
              <a:t>memuriyet </a:t>
            </a:r>
            <a:r>
              <a:rPr sz="2800" u="heavy" spc="-85" dirty="0">
                <a:solidFill>
                  <a:srgbClr val="FF0000"/>
                </a:solidFill>
                <a:uFill>
                  <a:solidFill>
                    <a:srgbClr val="FF0000"/>
                  </a:solidFill>
                </a:uFill>
                <a:cs typeface="Arial"/>
              </a:rPr>
              <a:t>mahalli</a:t>
            </a:r>
            <a:r>
              <a:rPr sz="2800" spc="-85" dirty="0">
                <a:solidFill>
                  <a:srgbClr val="FF0000"/>
                </a:solidFill>
                <a:uFill>
                  <a:solidFill>
                    <a:srgbClr val="FF0000"/>
                  </a:solidFill>
                </a:uFill>
                <a:cs typeface="Arial"/>
              </a:rPr>
              <a:t> </a:t>
            </a:r>
            <a:r>
              <a:rPr sz="2800" spc="-85" dirty="0">
                <a:solidFill>
                  <a:srgbClr val="FF0000"/>
                </a:solidFill>
                <a:cs typeface="Arial"/>
              </a:rPr>
              <a:t> </a:t>
            </a:r>
            <a:r>
              <a:rPr sz="2800" spc="-114" dirty="0">
                <a:solidFill>
                  <a:srgbClr val="681D44"/>
                </a:solidFill>
                <a:cs typeface="Arial"/>
              </a:rPr>
              <a:t>tanımına </a:t>
            </a:r>
            <a:r>
              <a:rPr sz="2800" spc="-90" dirty="0">
                <a:solidFill>
                  <a:srgbClr val="681D44"/>
                </a:solidFill>
                <a:cs typeface="Arial"/>
              </a:rPr>
              <a:t>girdiğinden </a:t>
            </a:r>
            <a:r>
              <a:rPr sz="2800" spc="-110" dirty="0">
                <a:solidFill>
                  <a:srgbClr val="681D44"/>
                </a:solidFill>
                <a:cs typeface="Arial"/>
              </a:rPr>
              <a:t>ikametgahlarının </a:t>
            </a:r>
            <a:r>
              <a:rPr sz="2800" spc="-100" dirty="0">
                <a:solidFill>
                  <a:srgbClr val="681D44"/>
                </a:solidFill>
                <a:cs typeface="Arial"/>
              </a:rPr>
              <a:t>bulunduğu </a:t>
            </a:r>
            <a:r>
              <a:rPr sz="2800" spc="-130" dirty="0" err="1">
                <a:solidFill>
                  <a:srgbClr val="681D44"/>
                </a:solidFill>
                <a:cs typeface="Arial"/>
              </a:rPr>
              <a:t>yere</a:t>
            </a:r>
            <a:r>
              <a:rPr sz="2800" spc="-130" dirty="0">
                <a:solidFill>
                  <a:srgbClr val="681D44"/>
                </a:solidFill>
                <a:cs typeface="Arial"/>
              </a:rPr>
              <a:t>  </a:t>
            </a:r>
            <a:r>
              <a:rPr sz="2800" spc="-120" dirty="0" err="1" smtClean="0">
                <a:solidFill>
                  <a:srgbClr val="681D44"/>
                </a:solidFill>
                <a:cs typeface="Arial"/>
              </a:rPr>
              <a:t>atananlara</a:t>
            </a:r>
            <a:r>
              <a:rPr lang="tr-TR" sz="2800" spc="-120" dirty="0" smtClean="0">
                <a:solidFill>
                  <a:srgbClr val="681D44"/>
                </a:solidFill>
                <a:cs typeface="Arial"/>
              </a:rPr>
              <a:t> </a:t>
            </a:r>
            <a:r>
              <a:rPr sz="2800" u="heavy" spc="-125" dirty="0" err="1" smtClean="0">
                <a:solidFill>
                  <a:srgbClr val="FF0000"/>
                </a:solidFill>
                <a:uFill>
                  <a:solidFill>
                    <a:srgbClr val="FF0000"/>
                  </a:solidFill>
                </a:uFill>
                <a:cs typeface="Arial"/>
              </a:rPr>
              <a:t>harcırah</a:t>
            </a:r>
            <a:r>
              <a:rPr sz="2800" u="heavy" spc="-125" dirty="0" smtClean="0">
                <a:solidFill>
                  <a:srgbClr val="FF0000"/>
                </a:solidFill>
                <a:uFill>
                  <a:solidFill>
                    <a:srgbClr val="FF0000"/>
                  </a:solidFill>
                </a:uFill>
                <a:cs typeface="Arial"/>
              </a:rPr>
              <a:t> </a:t>
            </a:r>
            <a:r>
              <a:rPr sz="2800" u="heavy" spc="-130" dirty="0">
                <a:solidFill>
                  <a:srgbClr val="FF0000"/>
                </a:solidFill>
                <a:uFill>
                  <a:solidFill>
                    <a:srgbClr val="FF0000"/>
                  </a:solidFill>
                </a:uFill>
                <a:cs typeface="Arial"/>
              </a:rPr>
              <a:t>ödemesi</a:t>
            </a:r>
            <a:r>
              <a:rPr sz="2800" u="heavy" spc="-170" dirty="0">
                <a:solidFill>
                  <a:srgbClr val="FF0000"/>
                </a:solidFill>
                <a:uFill>
                  <a:solidFill>
                    <a:srgbClr val="FF0000"/>
                  </a:solidFill>
                </a:uFill>
                <a:cs typeface="Arial"/>
              </a:rPr>
              <a:t> </a:t>
            </a:r>
            <a:r>
              <a:rPr sz="2800" u="heavy" spc="-155" dirty="0">
                <a:solidFill>
                  <a:srgbClr val="FF0000"/>
                </a:solidFill>
                <a:uFill>
                  <a:solidFill>
                    <a:srgbClr val="FF0000"/>
                  </a:solidFill>
                </a:uFill>
                <a:cs typeface="Arial"/>
              </a:rPr>
              <a:t>yapılamaz</a:t>
            </a:r>
            <a:r>
              <a:rPr sz="2800" spc="-155" dirty="0">
                <a:solidFill>
                  <a:prstClr val="black"/>
                </a:solidFill>
                <a:cs typeface="Arial"/>
              </a:rPr>
              <a:t>.</a:t>
            </a:r>
            <a:endParaRPr sz="2800" dirty="0">
              <a:solidFill>
                <a:prstClr val="black"/>
              </a:solidFill>
              <a:cs typeface="Arial"/>
            </a:endParaRPr>
          </a:p>
        </p:txBody>
      </p:sp>
    </p:spTree>
    <p:extLst>
      <p:ext uri="{BB962C8B-B14F-4D97-AF65-F5344CB8AC3E}">
        <p14:creationId xmlns:p14="http://schemas.microsoft.com/office/powerpoint/2010/main" val="2179653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object 7"/>
          <p:cNvSpPr txBox="1">
            <a:spLocks/>
          </p:cNvSpPr>
          <p:nvPr/>
        </p:nvSpPr>
        <p:spPr>
          <a:xfrm>
            <a:off x="2025649" y="508576"/>
            <a:ext cx="5854700" cy="452120"/>
          </a:xfrm>
          <a:prstGeom prst="rect">
            <a:avLst/>
          </a:prstGeom>
        </p:spPr>
        <p:txBody>
          <a:bodyPr vert="horz" wrap="square" lIns="0" tIns="12065" rIns="0" bIns="0"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2700" algn="ctr">
              <a:lnSpc>
                <a:spcPct val="100000"/>
              </a:lnSpc>
              <a:spcBef>
                <a:spcPts val="95"/>
              </a:spcBef>
            </a:pPr>
            <a:r>
              <a:rPr lang="tr-TR" sz="2800" b="1" spc="-45" dirty="0" smtClean="0">
                <a:solidFill>
                  <a:srgbClr val="701E46"/>
                </a:solidFill>
                <a:latin typeface="+mn-lt"/>
              </a:rPr>
              <a:t>Yurt </a:t>
            </a:r>
            <a:r>
              <a:rPr lang="tr-TR" sz="2800" b="1" spc="-5" dirty="0" smtClean="0">
                <a:solidFill>
                  <a:srgbClr val="701E46"/>
                </a:solidFill>
                <a:latin typeface="+mn-lt"/>
              </a:rPr>
              <a:t>Dışı Gündeliklerine Dair</a:t>
            </a:r>
            <a:r>
              <a:rPr lang="tr-TR" sz="2800" b="1" spc="30" dirty="0" smtClean="0">
                <a:solidFill>
                  <a:srgbClr val="701E46"/>
                </a:solidFill>
                <a:latin typeface="+mn-lt"/>
              </a:rPr>
              <a:t> </a:t>
            </a:r>
            <a:r>
              <a:rPr lang="tr-TR" sz="2800" b="1" spc="-5" dirty="0" smtClean="0">
                <a:solidFill>
                  <a:srgbClr val="701E46"/>
                </a:solidFill>
                <a:latin typeface="+mn-lt"/>
              </a:rPr>
              <a:t>Karar</a:t>
            </a:r>
            <a:endParaRPr lang="tr-TR" sz="2800" b="1" spc="-5" dirty="0">
              <a:solidFill>
                <a:srgbClr val="701E46"/>
              </a:solidFill>
              <a:latin typeface="+mn-lt"/>
            </a:endParaRPr>
          </a:p>
        </p:txBody>
      </p:sp>
      <p:sp>
        <p:nvSpPr>
          <p:cNvPr id="4" name="object 8"/>
          <p:cNvSpPr txBox="1"/>
          <p:nvPr/>
        </p:nvSpPr>
        <p:spPr>
          <a:xfrm>
            <a:off x="660903" y="1096498"/>
            <a:ext cx="8600792" cy="4936608"/>
          </a:xfrm>
          <a:prstGeom prst="rect">
            <a:avLst/>
          </a:prstGeom>
        </p:spPr>
        <p:txBody>
          <a:bodyPr vert="horz" wrap="square" lIns="0" tIns="12065" rIns="0" bIns="0" rtlCol="0">
            <a:spAutoFit/>
          </a:bodyPr>
          <a:lstStyle/>
          <a:p>
            <a:pPr marL="12700" marR="5715" indent="359410" algn="just">
              <a:lnSpc>
                <a:spcPct val="100000"/>
              </a:lnSpc>
              <a:spcBef>
                <a:spcPts val="95"/>
              </a:spcBef>
            </a:pPr>
            <a:r>
              <a:rPr sz="2000" spc="-5" dirty="0">
                <a:solidFill>
                  <a:srgbClr val="072428"/>
                </a:solidFill>
                <a:cs typeface="Arial"/>
              </a:rPr>
              <a:t>Harcırah Kanunu 34. maddesine göre, yurt </a:t>
            </a:r>
            <a:r>
              <a:rPr sz="2000" dirty="0">
                <a:solidFill>
                  <a:srgbClr val="072428"/>
                </a:solidFill>
                <a:cs typeface="Arial"/>
              </a:rPr>
              <a:t>dışı </a:t>
            </a:r>
            <a:r>
              <a:rPr sz="2000" spc="-5" dirty="0">
                <a:solidFill>
                  <a:srgbClr val="072428"/>
                </a:solidFill>
                <a:cs typeface="Arial"/>
              </a:rPr>
              <a:t>gündeliklerin miktarı, gidilecek </a:t>
            </a:r>
            <a:r>
              <a:rPr sz="2000" dirty="0">
                <a:solidFill>
                  <a:srgbClr val="072428"/>
                </a:solidFill>
                <a:cs typeface="Arial"/>
              </a:rPr>
              <a:t>ülke, </a:t>
            </a:r>
            <a:r>
              <a:rPr sz="2000" spc="-5" dirty="0">
                <a:solidFill>
                  <a:srgbClr val="072428"/>
                </a:solidFill>
                <a:cs typeface="Arial"/>
              </a:rPr>
              <a:t>memur  </a:t>
            </a:r>
            <a:r>
              <a:rPr sz="2000" dirty="0">
                <a:solidFill>
                  <a:srgbClr val="072428"/>
                </a:solidFill>
                <a:cs typeface="Arial"/>
              </a:rPr>
              <a:t>ve </a:t>
            </a:r>
            <a:r>
              <a:rPr sz="2000" spc="-5" dirty="0">
                <a:solidFill>
                  <a:srgbClr val="072428"/>
                </a:solidFill>
                <a:cs typeface="Arial"/>
              </a:rPr>
              <a:t>hizmetlilerin </a:t>
            </a:r>
            <a:r>
              <a:rPr sz="2000" spc="-10" dirty="0">
                <a:solidFill>
                  <a:srgbClr val="072428"/>
                </a:solidFill>
                <a:cs typeface="Arial"/>
              </a:rPr>
              <a:t>aylık </a:t>
            </a:r>
            <a:r>
              <a:rPr sz="2000" spc="-5" dirty="0">
                <a:solidFill>
                  <a:srgbClr val="072428"/>
                </a:solidFill>
                <a:cs typeface="Arial"/>
              </a:rPr>
              <a:t>veya ücret tutarları </a:t>
            </a:r>
            <a:r>
              <a:rPr sz="2000" dirty="0">
                <a:solidFill>
                  <a:srgbClr val="072428"/>
                </a:solidFill>
                <a:cs typeface="Arial"/>
              </a:rPr>
              <a:t>ile </a:t>
            </a:r>
            <a:r>
              <a:rPr sz="2000" spc="-5" dirty="0">
                <a:solidFill>
                  <a:srgbClr val="072428"/>
                </a:solidFill>
                <a:cs typeface="Arial"/>
              </a:rPr>
              <a:t>görevin mahiyetine göre mali </a:t>
            </a:r>
            <a:r>
              <a:rPr sz="2000" spc="-10" dirty="0">
                <a:solidFill>
                  <a:srgbClr val="072428"/>
                </a:solidFill>
                <a:cs typeface="Arial"/>
              </a:rPr>
              <a:t>yıl </a:t>
            </a:r>
            <a:r>
              <a:rPr sz="2000" spc="-5" dirty="0">
                <a:solidFill>
                  <a:srgbClr val="072428"/>
                </a:solidFill>
                <a:cs typeface="Arial"/>
              </a:rPr>
              <a:t>itibari ile </a:t>
            </a:r>
            <a:r>
              <a:rPr sz="2000" spc="-10" dirty="0">
                <a:solidFill>
                  <a:srgbClr val="072428"/>
                </a:solidFill>
                <a:cs typeface="Arial"/>
              </a:rPr>
              <a:t>Maliye  Bakanlığının </a:t>
            </a:r>
            <a:r>
              <a:rPr sz="2000" spc="-5" dirty="0">
                <a:solidFill>
                  <a:srgbClr val="072428"/>
                </a:solidFill>
                <a:cs typeface="Arial"/>
              </a:rPr>
              <a:t>önerisi üzerine Bakanlar Kurulunca</a:t>
            </a:r>
            <a:r>
              <a:rPr sz="2000" spc="40" dirty="0">
                <a:solidFill>
                  <a:srgbClr val="072428"/>
                </a:solidFill>
                <a:cs typeface="Arial"/>
              </a:rPr>
              <a:t> </a:t>
            </a:r>
            <a:r>
              <a:rPr sz="2000" spc="-10" dirty="0">
                <a:solidFill>
                  <a:srgbClr val="072428"/>
                </a:solidFill>
                <a:cs typeface="Arial"/>
              </a:rPr>
              <a:t>belirlenmektedir.</a:t>
            </a:r>
            <a:endParaRPr sz="2000" dirty="0">
              <a:cs typeface="Arial"/>
            </a:endParaRPr>
          </a:p>
          <a:p>
            <a:pPr>
              <a:lnSpc>
                <a:spcPct val="100000"/>
              </a:lnSpc>
              <a:spcBef>
                <a:spcPts val="20"/>
              </a:spcBef>
            </a:pPr>
            <a:endParaRPr sz="2000" dirty="0">
              <a:cs typeface="Times New Roman"/>
            </a:endParaRPr>
          </a:p>
          <a:p>
            <a:pPr marL="12700" marR="6985" indent="359410" algn="just">
              <a:lnSpc>
                <a:spcPct val="100000"/>
              </a:lnSpc>
            </a:pPr>
            <a:r>
              <a:rPr sz="2000" spc="-5" dirty="0">
                <a:solidFill>
                  <a:srgbClr val="072428"/>
                </a:solidFill>
                <a:cs typeface="Arial"/>
              </a:rPr>
              <a:t>Harcırah </a:t>
            </a:r>
            <a:r>
              <a:rPr sz="2000" dirty="0">
                <a:solidFill>
                  <a:srgbClr val="072428"/>
                </a:solidFill>
                <a:cs typeface="Arial"/>
              </a:rPr>
              <a:t>için </a:t>
            </a:r>
            <a:r>
              <a:rPr sz="2000" spc="-5" dirty="0">
                <a:solidFill>
                  <a:srgbClr val="072428"/>
                </a:solidFill>
                <a:cs typeface="Arial"/>
              </a:rPr>
              <a:t>avans verilecekse, avansın Türk </a:t>
            </a:r>
            <a:r>
              <a:rPr sz="2000" dirty="0">
                <a:solidFill>
                  <a:srgbClr val="072428"/>
                </a:solidFill>
                <a:cs typeface="Arial"/>
              </a:rPr>
              <a:t>Lirası </a:t>
            </a:r>
            <a:r>
              <a:rPr sz="2000" spc="-5" dirty="0">
                <a:solidFill>
                  <a:srgbClr val="072428"/>
                </a:solidFill>
                <a:cs typeface="Arial"/>
              </a:rPr>
              <a:t>cinsinden tutarı, avans </a:t>
            </a:r>
            <a:r>
              <a:rPr sz="2000" dirty="0">
                <a:solidFill>
                  <a:srgbClr val="072428"/>
                </a:solidFill>
                <a:cs typeface="Arial"/>
              </a:rPr>
              <a:t>miktarının  </a:t>
            </a:r>
            <a:r>
              <a:rPr sz="2000" spc="-5" dirty="0">
                <a:solidFill>
                  <a:srgbClr val="072428"/>
                </a:solidFill>
                <a:cs typeface="Arial"/>
              </a:rPr>
              <a:t>tahakkuk tarihimdeki Türkiye Cumhuriyeti </a:t>
            </a:r>
            <a:r>
              <a:rPr sz="2000" dirty="0">
                <a:solidFill>
                  <a:srgbClr val="072428"/>
                </a:solidFill>
                <a:cs typeface="Arial"/>
              </a:rPr>
              <a:t>Merkez </a:t>
            </a:r>
            <a:r>
              <a:rPr sz="2000" spc="-5" dirty="0">
                <a:solidFill>
                  <a:srgbClr val="072428"/>
                </a:solidFill>
                <a:cs typeface="Arial"/>
              </a:rPr>
              <a:t>Bankasınca </a:t>
            </a:r>
            <a:r>
              <a:rPr sz="2000" spc="-10" dirty="0">
                <a:solidFill>
                  <a:srgbClr val="072428"/>
                </a:solidFill>
                <a:cs typeface="Arial"/>
              </a:rPr>
              <a:t>ilan </a:t>
            </a:r>
            <a:r>
              <a:rPr sz="2000" spc="-5" dirty="0">
                <a:solidFill>
                  <a:srgbClr val="072428"/>
                </a:solidFill>
                <a:cs typeface="Arial"/>
              </a:rPr>
              <a:t>edilen efektif satış kuru  esas </a:t>
            </a:r>
            <a:r>
              <a:rPr sz="2000" spc="-15" dirty="0">
                <a:solidFill>
                  <a:srgbClr val="072428"/>
                </a:solidFill>
                <a:cs typeface="Arial"/>
              </a:rPr>
              <a:t>alınır. </a:t>
            </a:r>
            <a:r>
              <a:rPr sz="2000" spc="-10" dirty="0">
                <a:solidFill>
                  <a:srgbClr val="072428"/>
                </a:solidFill>
                <a:cs typeface="Arial"/>
              </a:rPr>
              <a:t>Avansın </a:t>
            </a:r>
            <a:r>
              <a:rPr sz="2000" spc="-5" dirty="0">
                <a:solidFill>
                  <a:srgbClr val="072428"/>
                </a:solidFill>
                <a:cs typeface="Arial"/>
              </a:rPr>
              <a:t>mahsup işlemlerinde </a:t>
            </a:r>
            <a:r>
              <a:rPr sz="2000" dirty="0">
                <a:solidFill>
                  <a:srgbClr val="072428"/>
                </a:solidFill>
                <a:cs typeface="Arial"/>
              </a:rPr>
              <a:t>ise </a:t>
            </a:r>
            <a:r>
              <a:rPr sz="2000" spc="-10" dirty="0">
                <a:solidFill>
                  <a:srgbClr val="072428"/>
                </a:solidFill>
                <a:cs typeface="Arial"/>
              </a:rPr>
              <a:t>ilgiliye </a:t>
            </a:r>
            <a:r>
              <a:rPr sz="2000" spc="-5" dirty="0">
                <a:solidFill>
                  <a:srgbClr val="072428"/>
                </a:solidFill>
                <a:cs typeface="Arial"/>
              </a:rPr>
              <a:t>ödeme tarihindeki Türkiye Cumhuriyeti  Merkez Bankası </a:t>
            </a:r>
            <a:r>
              <a:rPr sz="2000" spc="-10" dirty="0">
                <a:solidFill>
                  <a:srgbClr val="072428"/>
                </a:solidFill>
                <a:cs typeface="Arial"/>
              </a:rPr>
              <a:t>satış </a:t>
            </a:r>
            <a:r>
              <a:rPr sz="2000" spc="-5" dirty="0">
                <a:solidFill>
                  <a:srgbClr val="072428"/>
                </a:solidFill>
                <a:cs typeface="Arial"/>
              </a:rPr>
              <a:t>kuru esas</a:t>
            </a:r>
            <a:r>
              <a:rPr sz="2000" spc="60" dirty="0">
                <a:solidFill>
                  <a:srgbClr val="072428"/>
                </a:solidFill>
                <a:cs typeface="Arial"/>
              </a:rPr>
              <a:t> </a:t>
            </a:r>
            <a:r>
              <a:rPr sz="2000" spc="-20" dirty="0">
                <a:solidFill>
                  <a:srgbClr val="072428"/>
                </a:solidFill>
                <a:cs typeface="Arial"/>
              </a:rPr>
              <a:t>alınır.</a:t>
            </a:r>
            <a:endParaRPr sz="2000" dirty="0">
              <a:cs typeface="Arial"/>
            </a:endParaRPr>
          </a:p>
          <a:p>
            <a:pPr>
              <a:lnSpc>
                <a:spcPct val="100000"/>
              </a:lnSpc>
              <a:spcBef>
                <a:spcPts val="25"/>
              </a:spcBef>
            </a:pPr>
            <a:endParaRPr sz="2000" dirty="0">
              <a:cs typeface="Times New Roman"/>
            </a:endParaRPr>
          </a:p>
          <a:p>
            <a:pPr marL="13335" marR="5715" indent="358775" algn="just">
              <a:lnSpc>
                <a:spcPct val="100000"/>
              </a:lnSpc>
            </a:pPr>
            <a:r>
              <a:rPr sz="2000" spc="-10" dirty="0">
                <a:solidFill>
                  <a:srgbClr val="072428"/>
                </a:solidFill>
                <a:cs typeface="Arial"/>
              </a:rPr>
              <a:t>Avans </a:t>
            </a:r>
            <a:r>
              <a:rPr sz="2000" spc="-5" dirty="0">
                <a:solidFill>
                  <a:srgbClr val="072428"/>
                </a:solidFill>
                <a:cs typeface="Arial"/>
              </a:rPr>
              <a:t>verilmemiş </a:t>
            </a:r>
            <a:r>
              <a:rPr sz="2000" dirty="0">
                <a:solidFill>
                  <a:srgbClr val="072428"/>
                </a:solidFill>
                <a:cs typeface="Arial"/>
              </a:rPr>
              <a:t>ise, </a:t>
            </a:r>
            <a:r>
              <a:rPr sz="2000" spc="-5" dirty="0">
                <a:solidFill>
                  <a:srgbClr val="072428"/>
                </a:solidFill>
                <a:cs typeface="Arial"/>
              </a:rPr>
              <a:t>beyanname düzenlenme tarihindeki </a:t>
            </a:r>
            <a:r>
              <a:rPr sz="2000" spc="-10" dirty="0">
                <a:solidFill>
                  <a:srgbClr val="072428"/>
                </a:solidFill>
                <a:cs typeface="Arial"/>
              </a:rPr>
              <a:t>TCMB </a:t>
            </a:r>
            <a:r>
              <a:rPr sz="2000" dirty="0">
                <a:solidFill>
                  <a:srgbClr val="072428"/>
                </a:solidFill>
                <a:cs typeface="Arial"/>
              </a:rPr>
              <a:t>döviz </a:t>
            </a:r>
            <a:r>
              <a:rPr sz="2000" spc="-10" dirty="0">
                <a:solidFill>
                  <a:srgbClr val="072428"/>
                </a:solidFill>
                <a:cs typeface="Arial"/>
              </a:rPr>
              <a:t>satış </a:t>
            </a:r>
            <a:r>
              <a:rPr sz="2000" dirty="0">
                <a:solidFill>
                  <a:srgbClr val="072428"/>
                </a:solidFill>
                <a:cs typeface="Arial"/>
              </a:rPr>
              <a:t>kuru </a:t>
            </a:r>
            <a:r>
              <a:rPr sz="2000" spc="-5" dirty="0">
                <a:solidFill>
                  <a:srgbClr val="072428"/>
                </a:solidFill>
                <a:cs typeface="Arial"/>
              </a:rPr>
              <a:t>esas  </a:t>
            </a:r>
            <a:r>
              <a:rPr sz="2000" spc="-20" dirty="0">
                <a:solidFill>
                  <a:srgbClr val="072428"/>
                </a:solidFill>
                <a:cs typeface="Arial"/>
              </a:rPr>
              <a:t>alınır.</a:t>
            </a:r>
            <a:endParaRPr sz="2000" dirty="0">
              <a:cs typeface="Arial"/>
            </a:endParaRPr>
          </a:p>
          <a:p>
            <a:pPr>
              <a:lnSpc>
                <a:spcPct val="100000"/>
              </a:lnSpc>
              <a:spcBef>
                <a:spcPts val="20"/>
              </a:spcBef>
            </a:pPr>
            <a:endParaRPr sz="2000" dirty="0">
              <a:cs typeface="Times New Roman"/>
            </a:endParaRPr>
          </a:p>
          <a:p>
            <a:pPr marL="13335" marR="5080" indent="359410" algn="just">
              <a:lnSpc>
                <a:spcPct val="100000"/>
              </a:lnSpc>
            </a:pPr>
            <a:r>
              <a:rPr sz="2000" spc="-5" dirty="0">
                <a:solidFill>
                  <a:srgbClr val="072428"/>
                </a:solidFill>
                <a:cs typeface="Arial"/>
              </a:rPr>
              <a:t>Müstehak olunan harcırah miktarının avans verilenden </a:t>
            </a:r>
            <a:r>
              <a:rPr sz="2000" dirty="0">
                <a:solidFill>
                  <a:srgbClr val="072428"/>
                </a:solidFill>
                <a:cs typeface="Arial"/>
              </a:rPr>
              <a:t>fazla </a:t>
            </a:r>
            <a:r>
              <a:rPr sz="2000" spc="-5" dirty="0">
                <a:solidFill>
                  <a:srgbClr val="072428"/>
                </a:solidFill>
                <a:cs typeface="Arial"/>
              </a:rPr>
              <a:t>olması halinde ise, fazla olan  </a:t>
            </a:r>
            <a:r>
              <a:rPr sz="2000" spc="-10" dirty="0">
                <a:solidFill>
                  <a:srgbClr val="072428"/>
                </a:solidFill>
                <a:cs typeface="Arial"/>
              </a:rPr>
              <a:t>kısım </a:t>
            </a:r>
            <a:r>
              <a:rPr sz="2000" dirty="0">
                <a:solidFill>
                  <a:srgbClr val="072428"/>
                </a:solidFill>
                <a:cs typeface="Arial"/>
              </a:rPr>
              <a:t>için </a:t>
            </a:r>
            <a:r>
              <a:rPr sz="2000" spc="-5" dirty="0">
                <a:solidFill>
                  <a:srgbClr val="072428"/>
                </a:solidFill>
                <a:cs typeface="Arial"/>
              </a:rPr>
              <a:t>beyanname düzenlenme tarihindeki </a:t>
            </a:r>
            <a:r>
              <a:rPr sz="2000" spc="-10" dirty="0">
                <a:solidFill>
                  <a:srgbClr val="072428"/>
                </a:solidFill>
                <a:cs typeface="Arial"/>
              </a:rPr>
              <a:t>TCMB </a:t>
            </a:r>
            <a:r>
              <a:rPr sz="2000" dirty="0">
                <a:solidFill>
                  <a:srgbClr val="072428"/>
                </a:solidFill>
                <a:cs typeface="Arial"/>
              </a:rPr>
              <a:t>döviz </a:t>
            </a:r>
            <a:r>
              <a:rPr sz="2000" spc="-10" dirty="0">
                <a:solidFill>
                  <a:srgbClr val="072428"/>
                </a:solidFill>
                <a:cs typeface="Arial"/>
              </a:rPr>
              <a:t>satış </a:t>
            </a:r>
            <a:r>
              <a:rPr sz="2000" spc="-5" dirty="0">
                <a:solidFill>
                  <a:srgbClr val="072428"/>
                </a:solidFill>
                <a:cs typeface="Arial"/>
              </a:rPr>
              <a:t>kuru</a:t>
            </a:r>
            <a:r>
              <a:rPr sz="2000" spc="95" dirty="0">
                <a:solidFill>
                  <a:srgbClr val="072428"/>
                </a:solidFill>
                <a:cs typeface="Arial"/>
              </a:rPr>
              <a:t> </a:t>
            </a:r>
            <a:r>
              <a:rPr sz="2000" spc="-15" dirty="0">
                <a:solidFill>
                  <a:srgbClr val="072428"/>
                </a:solidFill>
                <a:cs typeface="Arial"/>
              </a:rPr>
              <a:t>kullanılır.</a:t>
            </a:r>
            <a:endParaRPr sz="2000" dirty="0">
              <a:cs typeface="Arial"/>
            </a:endParaRPr>
          </a:p>
        </p:txBody>
      </p:sp>
    </p:spTree>
    <p:extLst>
      <p:ext uri="{BB962C8B-B14F-4D97-AF65-F5344CB8AC3E}">
        <p14:creationId xmlns:p14="http://schemas.microsoft.com/office/powerpoint/2010/main" val="377554556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5" name="Dikdörtgen 4"/>
          <p:cNvSpPr/>
          <p:nvPr/>
        </p:nvSpPr>
        <p:spPr>
          <a:xfrm>
            <a:off x="711199" y="1992444"/>
            <a:ext cx="8622923" cy="3785652"/>
          </a:xfrm>
          <a:prstGeom prst="rect">
            <a:avLst/>
          </a:prstGeom>
        </p:spPr>
        <p:txBody>
          <a:bodyPr wrap="square">
            <a:spAutoFit/>
          </a:bodyPr>
          <a:lstStyle/>
          <a:p>
            <a:pPr algn="just"/>
            <a:r>
              <a:rPr lang="tr-TR" sz="2400" dirty="0">
                <a:solidFill>
                  <a:srgbClr val="681D44"/>
                </a:solidFill>
              </a:rPr>
              <a:t>6245 sayılı Harcırah Kanununun 10 uncu maddesinde, sürekli bir göreve naklen atanan memur ve hizmetlilere yeni  görev yerlerine kadar sürekli görev yolluğu olarak</a:t>
            </a:r>
          </a:p>
          <a:p>
            <a:pPr marL="285750" indent="-285750" algn="just">
              <a:buFont typeface="Arial" panose="020B0604020202020204" pitchFamily="34" charset="0"/>
              <a:buChar char="•"/>
            </a:pPr>
            <a:r>
              <a:rPr lang="tr-TR" sz="2400" dirty="0">
                <a:solidFill>
                  <a:srgbClr val="681D44"/>
                </a:solidFill>
              </a:rPr>
              <a:t>yol masrafı,</a:t>
            </a:r>
          </a:p>
          <a:p>
            <a:pPr marL="285750" indent="-285750" algn="just">
              <a:buFont typeface="Arial" panose="020B0604020202020204" pitchFamily="34" charset="0"/>
              <a:buChar char="•"/>
            </a:pPr>
            <a:r>
              <a:rPr lang="tr-TR" sz="2400" dirty="0">
                <a:solidFill>
                  <a:srgbClr val="681D44"/>
                </a:solidFill>
              </a:rPr>
              <a:t>yevmiye,</a:t>
            </a:r>
          </a:p>
          <a:p>
            <a:pPr marL="285750" indent="-285750" algn="just">
              <a:buFont typeface="Arial" panose="020B0604020202020204" pitchFamily="34" charset="0"/>
              <a:buChar char="•"/>
            </a:pPr>
            <a:r>
              <a:rPr lang="tr-TR" sz="2400" dirty="0">
                <a:solidFill>
                  <a:srgbClr val="681D44"/>
                </a:solidFill>
              </a:rPr>
              <a:t>aile masrafı,</a:t>
            </a:r>
          </a:p>
          <a:p>
            <a:pPr marL="285750" indent="-285750" algn="just">
              <a:buFont typeface="Arial" panose="020B0604020202020204" pitchFamily="34" charset="0"/>
              <a:buChar char="•"/>
            </a:pPr>
            <a:r>
              <a:rPr lang="tr-TR" sz="2400" dirty="0">
                <a:solidFill>
                  <a:srgbClr val="681D44"/>
                </a:solidFill>
              </a:rPr>
              <a:t>yer değiştirme masrafı </a:t>
            </a:r>
            <a:endParaRPr lang="tr-TR" sz="2400" dirty="0" smtClean="0">
              <a:solidFill>
                <a:srgbClr val="681D44"/>
              </a:solidFill>
            </a:endParaRPr>
          </a:p>
          <a:p>
            <a:pPr algn="just"/>
            <a:r>
              <a:rPr lang="tr-TR" sz="2400" dirty="0" smtClean="0">
                <a:solidFill>
                  <a:srgbClr val="681D44"/>
                </a:solidFill>
              </a:rPr>
              <a:t>verileceği</a:t>
            </a:r>
            <a:r>
              <a:rPr lang="tr-TR" sz="2400" dirty="0">
                <a:solidFill>
                  <a:srgbClr val="681D44"/>
                </a:solidFill>
              </a:rPr>
              <a:t>, hükme bağlanmıştır. 44 üncü </a:t>
            </a:r>
            <a:r>
              <a:rPr lang="tr-TR" sz="2400" dirty="0" err="1">
                <a:solidFill>
                  <a:srgbClr val="681D44"/>
                </a:solidFill>
              </a:rPr>
              <a:t>maddedesinde</a:t>
            </a:r>
            <a:r>
              <a:rPr lang="tr-TR" sz="2400" dirty="0">
                <a:solidFill>
                  <a:srgbClr val="681D44"/>
                </a:solidFill>
              </a:rPr>
              <a:t> Aile masrafı, aile fertlerinden her biri için memur veya hizmetlilerin bu Kanuna göre </a:t>
            </a:r>
            <a:r>
              <a:rPr lang="tr-TR" sz="2400" dirty="0" err="1">
                <a:solidFill>
                  <a:srgbClr val="681D44"/>
                </a:solidFill>
              </a:rPr>
              <a:t>müstehak</a:t>
            </a:r>
            <a:r>
              <a:rPr lang="tr-TR" sz="2400" dirty="0">
                <a:solidFill>
                  <a:srgbClr val="681D44"/>
                </a:solidFill>
              </a:rPr>
              <a:t> oldukları taşıt ücreti ile gündeliklerinden </a:t>
            </a:r>
            <a:r>
              <a:rPr lang="tr-TR" sz="2400" dirty="0" smtClean="0">
                <a:solidFill>
                  <a:srgbClr val="681D44"/>
                </a:solidFill>
              </a:rPr>
              <a:t>oluşur.</a:t>
            </a:r>
            <a:endParaRPr lang="tr-TR" sz="2400" dirty="0">
              <a:solidFill>
                <a:srgbClr val="681D44"/>
              </a:solidFill>
            </a:endParaRPr>
          </a:p>
        </p:txBody>
      </p:sp>
      <p:sp>
        <p:nvSpPr>
          <p:cNvPr id="6" name="Dikdörtgen 5"/>
          <p:cNvSpPr/>
          <p:nvPr/>
        </p:nvSpPr>
        <p:spPr>
          <a:xfrm>
            <a:off x="711199" y="332249"/>
            <a:ext cx="8550496" cy="1569660"/>
          </a:xfrm>
          <a:prstGeom prst="rect">
            <a:avLst/>
          </a:prstGeom>
        </p:spPr>
        <p:txBody>
          <a:bodyPr wrap="square">
            <a:spAutoFit/>
          </a:bodyPr>
          <a:lstStyle/>
          <a:p>
            <a:pPr algn="ctr"/>
            <a:r>
              <a:rPr lang="tr-TR" sz="3200" b="1" dirty="0" smtClean="0">
                <a:solidFill>
                  <a:srgbClr val="681D44"/>
                </a:solidFill>
              </a:rPr>
              <a:t>İkametgahını Ve Aile Fertlerini  Yeni Memuriyet Mahalline Taşımayan  Personele Sürekli Görev Yolluğu  Ödenebilir Mi?</a:t>
            </a:r>
            <a:endParaRPr lang="tr-TR" sz="3200" b="1" dirty="0">
              <a:solidFill>
                <a:srgbClr val="681D44"/>
              </a:solidFill>
            </a:endParaRPr>
          </a:p>
        </p:txBody>
      </p:sp>
    </p:spTree>
    <p:extLst>
      <p:ext uri="{BB962C8B-B14F-4D97-AF65-F5344CB8AC3E}">
        <p14:creationId xmlns:p14="http://schemas.microsoft.com/office/powerpoint/2010/main" val="246494400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object 3"/>
          <p:cNvSpPr txBox="1"/>
          <p:nvPr/>
        </p:nvSpPr>
        <p:spPr>
          <a:xfrm>
            <a:off x="681038" y="2055817"/>
            <a:ext cx="8578215" cy="3484928"/>
          </a:xfrm>
          <a:prstGeom prst="rect">
            <a:avLst/>
          </a:prstGeom>
          <a:noFill/>
          <a:ln w="76200">
            <a:noFill/>
          </a:ln>
        </p:spPr>
        <p:txBody>
          <a:bodyPr vert="horz" wrap="square" lIns="0" tIns="12065" rIns="0" bIns="0" rtlCol="0">
            <a:spAutoFit/>
          </a:bodyPr>
          <a:lstStyle/>
          <a:p>
            <a:pPr marL="72000" algn="just">
              <a:spcBef>
                <a:spcPts val="95"/>
              </a:spcBef>
            </a:pPr>
            <a:r>
              <a:rPr sz="2800" spc="-140" dirty="0">
                <a:solidFill>
                  <a:srgbClr val="681D44"/>
                </a:solidFill>
                <a:cs typeface="Arial"/>
              </a:rPr>
              <a:t>45 </a:t>
            </a:r>
            <a:r>
              <a:rPr sz="2800" spc="-70" dirty="0">
                <a:solidFill>
                  <a:srgbClr val="681D44"/>
                </a:solidFill>
                <a:cs typeface="Arial"/>
              </a:rPr>
              <a:t>inci</a:t>
            </a:r>
            <a:r>
              <a:rPr sz="2800" spc="-130" dirty="0">
                <a:solidFill>
                  <a:srgbClr val="681D44"/>
                </a:solidFill>
                <a:cs typeface="Arial"/>
              </a:rPr>
              <a:t> </a:t>
            </a:r>
            <a:r>
              <a:rPr sz="2800" spc="-125" dirty="0">
                <a:solidFill>
                  <a:srgbClr val="681D44"/>
                </a:solidFill>
                <a:cs typeface="Arial"/>
              </a:rPr>
              <a:t>maddesinde;</a:t>
            </a:r>
            <a:endParaRPr sz="2800" dirty="0">
              <a:solidFill>
                <a:srgbClr val="681D44"/>
              </a:solidFill>
              <a:cs typeface="Arial"/>
            </a:endParaRPr>
          </a:p>
          <a:p>
            <a:pPr marL="72000" algn="just">
              <a:spcBef>
                <a:spcPts val="5"/>
              </a:spcBef>
            </a:pPr>
            <a:r>
              <a:rPr sz="2800" spc="-75" dirty="0">
                <a:solidFill>
                  <a:srgbClr val="681D44"/>
                </a:solidFill>
                <a:cs typeface="Arial"/>
              </a:rPr>
              <a:t>“Yurtiçinde </a:t>
            </a:r>
            <a:r>
              <a:rPr sz="2800" spc="-105" dirty="0">
                <a:solidFill>
                  <a:srgbClr val="681D44"/>
                </a:solidFill>
                <a:cs typeface="Arial"/>
              </a:rPr>
              <a:t>yer </a:t>
            </a:r>
            <a:r>
              <a:rPr sz="2800" spc="-95" dirty="0">
                <a:solidFill>
                  <a:srgbClr val="681D44"/>
                </a:solidFill>
                <a:cs typeface="Arial"/>
              </a:rPr>
              <a:t>değiştirme </a:t>
            </a:r>
            <a:r>
              <a:rPr sz="2800" spc="-135" dirty="0">
                <a:solidFill>
                  <a:srgbClr val="681D44"/>
                </a:solidFill>
                <a:cs typeface="Arial"/>
              </a:rPr>
              <a:t>masrafı </a:t>
            </a:r>
            <a:r>
              <a:rPr sz="2800" spc="-85" dirty="0">
                <a:solidFill>
                  <a:srgbClr val="681D44"/>
                </a:solidFill>
                <a:cs typeface="Arial"/>
              </a:rPr>
              <a:t>memur </a:t>
            </a:r>
            <a:r>
              <a:rPr sz="2800" spc="-190" dirty="0">
                <a:solidFill>
                  <a:srgbClr val="681D44"/>
                </a:solidFill>
                <a:cs typeface="Arial"/>
              </a:rPr>
              <a:t>veya</a:t>
            </a:r>
            <a:r>
              <a:rPr sz="2800" spc="-260" dirty="0">
                <a:solidFill>
                  <a:srgbClr val="681D44"/>
                </a:solidFill>
                <a:cs typeface="Arial"/>
              </a:rPr>
              <a:t> </a:t>
            </a:r>
            <a:r>
              <a:rPr sz="2800" spc="-60" dirty="0" err="1">
                <a:solidFill>
                  <a:srgbClr val="681D44"/>
                </a:solidFill>
                <a:cs typeface="Arial"/>
              </a:rPr>
              <a:t>hizmetlinin</a:t>
            </a:r>
            <a:r>
              <a:rPr sz="2800" spc="-60" dirty="0">
                <a:solidFill>
                  <a:srgbClr val="681D44"/>
                </a:solidFill>
                <a:cs typeface="Arial"/>
              </a:rPr>
              <a:t>;</a:t>
            </a:r>
            <a:endParaRPr sz="2800" dirty="0">
              <a:solidFill>
                <a:srgbClr val="681D44"/>
              </a:solidFill>
              <a:cs typeface="Times New Roman"/>
            </a:endParaRPr>
          </a:p>
          <a:p>
            <a:pPr marL="72000" indent="-340360" algn="just">
              <a:buFontTx/>
              <a:buAutoNum type="alphaLcPeriod"/>
              <a:tabLst>
                <a:tab pos="353695" algn="l"/>
              </a:tabLst>
            </a:pPr>
            <a:r>
              <a:rPr sz="2800" spc="-155" dirty="0">
                <a:solidFill>
                  <a:srgbClr val="681D44"/>
                </a:solidFill>
                <a:cs typeface="Arial"/>
              </a:rPr>
              <a:t>Kendisi </a:t>
            </a:r>
            <a:r>
              <a:rPr sz="2800" spc="-70" dirty="0">
                <a:solidFill>
                  <a:srgbClr val="681D44"/>
                </a:solidFill>
                <a:cs typeface="Arial"/>
              </a:rPr>
              <a:t>için </a:t>
            </a:r>
            <a:r>
              <a:rPr sz="2800" spc="-35" dirty="0">
                <a:solidFill>
                  <a:srgbClr val="681D44"/>
                </a:solidFill>
                <a:cs typeface="Arial"/>
              </a:rPr>
              <a:t>yurtiçi </a:t>
            </a:r>
            <a:r>
              <a:rPr sz="2800" spc="-90" dirty="0">
                <a:solidFill>
                  <a:srgbClr val="681D44"/>
                </a:solidFill>
                <a:cs typeface="Arial"/>
              </a:rPr>
              <a:t>gündeliğinin </a:t>
            </a:r>
            <a:r>
              <a:rPr sz="2800" spc="-35" dirty="0">
                <a:solidFill>
                  <a:srgbClr val="681D44"/>
                </a:solidFill>
                <a:cs typeface="Arial"/>
              </a:rPr>
              <a:t>yirmi </a:t>
            </a:r>
            <a:r>
              <a:rPr sz="2800" spc="-95" dirty="0">
                <a:solidFill>
                  <a:srgbClr val="681D44"/>
                </a:solidFill>
                <a:cs typeface="Arial"/>
              </a:rPr>
              <a:t>katı, </a:t>
            </a:r>
            <a:r>
              <a:rPr sz="2800" spc="-140" dirty="0">
                <a:solidFill>
                  <a:srgbClr val="FF0000"/>
                </a:solidFill>
                <a:cs typeface="Arial"/>
              </a:rPr>
              <a:t>(Sabit</a:t>
            </a:r>
            <a:r>
              <a:rPr sz="2800" spc="-455" dirty="0">
                <a:solidFill>
                  <a:srgbClr val="FF0000"/>
                </a:solidFill>
                <a:cs typeface="Arial"/>
              </a:rPr>
              <a:t> </a:t>
            </a:r>
            <a:r>
              <a:rPr sz="2800" spc="-130" dirty="0">
                <a:solidFill>
                  <a:srgbClr val="FF0000"/>
                </a:solidFill>
                <a:cs typeface="Arial"/>
              </a:rPr>
              <a:t>Unsur)</a:t>
            </a:r>
            <a:endParaRPr sz="2800" dirty="0">
              <a:solidFill>
                <a:prstClr val="black"/>
              </a:solidFill>
              <a:cs typeface="Arial"/>
            </a:endParaRPr>
          </a:p>
          <a:p>
            <a:pPr marL="72000" indent="-357505" algn="just">
              <a:spcBef>
                <a:spcPts val="135"/>
              </a:spcBef>
              <a:buFontTx/>
              <a:buAutoNum type="alphaLcPeriod"/>
              <a:tabLst>
                <a:tab pos="370840" algn="l"/>
              </a:tabLst>
            </a:pPr>
            <a:r>
              <a:rPr sz="2800" spc="-160" dirty="0">
                <a:solidFill>
                  <a:srgbClr val="681D44"/>
                </a:solidFill>
                <a:cs typeface="Arial"/>
              </a:rPr>
              <a:t>Harcıraha </a:t>
            </a:r>
            <a:r>
              <a:rPr sz="2800" spc="-130" dirty="0">
                <a:solidFill>
                  <a:srgbClr val="681D44"/>
                </a:solidFill>
                <a:cs typeface="Arial"/>
              </a:rPr>
              <a:t>müstehak </a:t>
            </a:r>
            <a:r>
              <a:rPr sz="2800" spc="-90" dirty="0">
                <a:solidFill>
                  <a:srgbClr val="681D44"/>
                </a:solidFill>
                <a:cs typeface="Arial"/>
              </a:rPr>
              <a:t>aile </a:t>
            </a:r>
            <a:r>
              <a:rPr sz="2800" spc="-25" dirty="0">
                <a:solidFill>
                  <a:srgbClr val="681D44"/>
                </a:solidFill>
                <a:cs typeface="Arial"/>
              </a:rPr>
              <a:t>fertlerinin </a:t>
            </a:r>
            <a:r>
              <a:rPr sz="2800" spc="-75" dirty="0">
                <a:solidFill>
                  <a:srgbClr val="681D44"/>
                </a:solidFill>
                <a:cs typeface="Arial"/>
              </a:rPr>
              <a:t>her </a:t>
            </a:r>
            <a:r>
              <a:rPr sz="2800" spc="-10" dirty="0">
                <a:solidFill>
                  <a:srgbClr val="681D44"/>
                </a:solidFill>
                <a:cs typeface="Arial"/>
              </a:rPr>
              <a:t>biri </a:t>
            </a:r>
            <a:r>
              <a:rPr sz="2800" spc="-70" dirty="0" err="1">
                <a:solidFill>
                  <a:srgbClr val="681D44"/>
                </a:solidFill>
                <a:cs typeface="Arial"/>
              </a:rPr>
              <a:t>için</a:t>
            </a:r>
            <a:r>
              <a:rPr sz="2800" spc="-420" dirty="0">
                <a:solidFill>
                  <a:srgbClr val="FF0000"/>
                </a:solidFill>
                <a:uFill>
                  <a:solidFill>
                    <a:srgbClr val="FF0000"/>
                  </a:solidFill>
                </a:uFill>
                <a:cs typeface="Arial"/>
              </a:rPr>
              <a:t> </a:t>
            </a:r>
            <a:r>
              <a:rPr sz="2800" u="heavy" spc="-35" dirty="0" err="1" smtClean="0">
                <a:solidFill>
                  <a:srgbClr val="FF0000"/>
                </a:solidFill>
                <a:uFill>
                  <a:solidFill>
                    <a:srgbClr val="FF0000"/>
                  </a:solidFill>
                </a:uFill>
                <a:cs typeface="Arial"/>
              </a:rPr>
              <a:t>yurtiçi</a:t>
            </a:r>
            <a:r>
              <a:rPr lang="tr-TR" sz="2800" dirty="0">
                <a:solidFill>
                  <a:prstClr val="black"/>
                </a:solidFill>
                <a:cs typeface="Arial"/>
              </a:rPr>
              <a:t> </a:t>
            </a:r>
            <a:r>
              <a:rPr sz="2800" u="heavy" spc="-90" dirty="0" err="1" smtClean="0">
                <a:solidFill>
                  <a:srgbClr val="FF0000"/>
                </a:solidFill>
                <a:uFill>
                  <a:solidFill>
                    <a:srgbClr val="FF0000"/>
                  </a:solidFill>
                </a:uFill>
                <a:cs typeface="Arial"/>
              </a:rPr>
              <a:t>gündeliğinin</a:t>
            </a:r>
            <a:r>
              <a:rPr sz="2800" u="heavy" spc="-90" dirty="0" smtClean="0">
                <a:solidFill>
                  <a:srgbClr val="FF0000"/>
                </a:solidFill>
                <a:uFill>
                  <a:solidFill>
                    <a:srgbClr val="FF0000"/>
                  </a:solidFill>
                </a:uFill>
                <a:cs typeface="Arial"/>
              </a:rPr>
              <a:t> </a:t>
            </a:r>
            <a:r>
              <a:rPr sz="2800" u="heavy" spc="-90" dirty="0">
                <a:solidFill>
                  <a:srgbClr val="FF0000"/>
                </a:solidFill>
                <a:uFill>
                  <a:solidFill>
                    <a:srgbClr val="FF0000"/>
                  </a:solidFill>
                </a:uFill>
                <a:cs typeface="Arial"/>
              </a:rPr>
              <a:t>on </a:t>
            </a:r>
            <a:r>
              <a:rPr sz="2800" u="heavy" spc="-100" dirty="0">
                <a:solidFill>
                  <a:srgbClr val="FF0000"/>
                </a:solidFill>
                <a:uFill>
                  <a:solidFill>
                    <a:srgbClr val="FF0000"/>
                  </a:solidFill>
                </a:uFill>
                <a:cs typeface="Arial"/>
              </a:rPr>
              <a:t>katı</a:t>
            </a:r>
            <a:r>
              <a:rPr sz="2800" spc="-100" dirty="0">
                <a:solidFill>
                  <a:srgbClr val="FF0000"/>
                </a:solidFill>
                <a:cs typeface="Arial"/>
              </a:rPr>
              <a:t> </a:t>
            </a:r>
            <a:r>
              <a:rPr sz="2800" spc="-180" dirty="0">
                <a:solidFill>
                  <a:srgbClr val="681D44"/>
                </a:solidFill>
                <a:cs typeface="Arial"/>
              </a:rPr>
              <a:t>(Bu </a:t>
            </a:r>
            <a:r>
              <a:rPr sz="2800" spc="-50" dirty="0">
                <a:solidFill>
                  <a:srgbClr val="681D44"/>
                </a:solidFill>
                <a:cs typeface="Arial"/>
              </a:rPr>
              <a:t>miktar </a:t>
            </a:r>
            <a:r>
              <a:rPr sz="2800" spc="-35" dirty="0">
                <a:solidFill>
                  <a:srgbClr val="681D44"/>
                </a:solidFill>
                <a:cs typeface="Arial"/>
              </a:rPr>
              <a:t>yurtiçi </a:t>
            </a:r>
            <a:r>
              <a:rPr sz="2800" spc="-90" dirty="0">
                <a:solidFill>
                  <a:srgbClr val="681D44"/>
                </a:solidFill>
                <a:cs typeface="Arial"/>
              </a:rPr>
              <a:t>gündeliğinin</a:t>
            </a:r>
            <a:r>
              <a:rPr sz="2800" spc="-330" dirty="0">
                <a:solidFill>
                  <a:srgbClr val="681D44"/>
                </a:solidFill>
                <a:cs typeface="Arial"/>
              </a:rPr>
              <a:t> </a:t>
            </a:r>
            <a:r>
              <a:rPr sz="2800" spc="-95" dirty="0">
                <a:solidFill>
                  <a:srgbClr val="681D44"/>
                </a:solidFill>
                <a:cs typeface="Arial"/>
              </a:rPr>
              <a:t>kırk  </a:t>
            </a:r>
            <a:r>
              <a:rPr sz="2800" spc="-105" dirty="0">
                <a:solidFill>
                  <a:srgbClr val="681D44"/>
                </a:solidFill>
                <a:cs typeface="Arial"/>
              </a:rPr>
              <a:t>katını </a:t>
            </a:r>
            <a:r>
              <a:rPr sz="2800" spc="-190" dirty="0">
                <a:solidFill>
                  <a:srgbClr val="681D44"/>
                </a:solidFill>
                <a:cs typeface="Arial"/>
              </a:rPr>
              <a:t>aşamaz), </a:t>
            </a:r>
            <a:r>
              <a:rPr sz="2800" spc="-140" dirty="0">
                <a:solidFill>
                  <a:srgbClr val="FF0000"/>
                </a:solidFill>
                <a:cs typeface="Arial"/>
              </a:rPr>
              <a:t>(Sabit</a:t>
            </a:r>
            <a:r>
              <a:rPr sz="2800" spc="-160" dirty="0">
                <a:solidFill>
                  <a:srgbClr val="FF0000"/>
                </a:solidFill>
                <a:cs typeface="Arial"/>
              </a:rPr>
              <a:t> </a:t>
            </a:r>
            <a:r>
              <a:rPr sz="2800" spc="-130" dirty="0">
                <a:solidFill>
                  <a:srgbClr val="FF0000"/>
                </a:solidFill>
                <a:cs typeface="Arial"/>
              </a:rPr>
              <a:t>Unsur)</a:t>
            </a:r>
            <a:endParaRPr sz="2800" dirty="0">
              <a:solidFill>
                <a:prstClr val="black"/>
              </a:solidFill>
              <a:cs typeface="Arial"/>
            </a:endParaRPr>
          </a:p>
          <a:p>
            <a:pPr marL="72000" indent="-320040" algn="just">
              <a:spcBef>
                <a:spcPts val="135"/>
              </a:spcBef>
              <a:buFontTx/>
              <a:buAutoNum type="alphaLcPeriod" startAt="3"/>
              <a:tabLst>
                <a:tab pos="333375" algn="l"/>
              </a:tabLst>
            </a:pPr>
            <a:r>
              <a:rPr sz="2800" spc="-140" dirty="0">
                <a:solidFill>
                  <a:srgbClr val="681D44"/>
                </a:solidFill>
                <a:cs typeface="Arial"/>
              </a:rPr>
              <a:t>Her </a:t>
            </a:r>
            <a:r>
              <a:rPr sz="2800" spc="-55" dirty="0">
                <a:solidFill>
                  <a:srgbClr val="681D44"/>
                </a:solidFill>
                <a:cs typeface="Arial"/>
              </a:rPr>
              <a:t>kilometre </a:t>
            </a:r>
            <a:r>
              <a:rPr sz="2800" spc="-190" dirty="0">
                <a:solidFill>
                  <a:srgbClr val="681D44"/>
                </a:solidFill>
                <a:cs typeface="Arial"/>
              </a:rPr>
              <a:t>veya </a:t>
            </a:r>
            <a:r>
              <a:rPr sz="2800" spc="-80" dirty="0">
                <a:solidFill>
                  <a:srgbClr val="681D44"/>
                </a:solidFill>
                <a:cs typeface="Arial"/>
              </a:rPr>
              <a:t>denizmili </a:t>
            </a:r>
            <a:r>
              <a:rPr sz="2800" spc="-170" dirty="0">
                <a:solidFill>
                  <a:srgbClr val="681D44"/>
                </a:solidFill>
                <a:cs typeface="Arial"/>
              </a:rPr>
              <a:t>başına, </a:t>
            </a:r>
            <a:r>
              <a:rPr sz="2800" spc="-155" dirty="0">
                <a:solidFill>
                  <a:srgbClr val="681D44"/>
                </a:solidFill>
                <a:cs typeface="Arial"/>
              </a:rPr>
              <a:t>yalnız </a:t>
            </a:r>
            <a:r>
              <a:rPr sz="2800" spc="-125" dirty="0" err="1">
                <a:solidFill>
                  <a:srgbClr val="681D44"/>
                </a:solidFill>
                <a:cs typeface="Arial"/>
              </a:rPr>
              <a:t>kendisi</a:t>
            </a:r>
            <a:r>
              <a:rPr sz="2800" spc="-135" dirty="0">
                <a:solidFill>
                  <a:srgbClr val="681D44"/>
                </a:solidFill>
                <a:cs typeface="Arial"/>
              </a:rPr>
              <a:t> </a:t>
            </a:r>
            <a:r>
              <a:rPr sz="2800" spc="-70" dirty="0" err="1" smtClean="0">
                <a:solidFill>
                  <a:srgbClr val="681D44"/>
                </a:solidFill>
                <a:cs typeface="Arial"/>
              </a:rPr>
              <a:t>için</a:t>
            </a:r>
            <a:r>
              <a:rPr lang="tr-TR" sz="2800" dirty="0">
                <a:solidFill>
                  <a:srgbClr val="681D44"/>
                </a:solidFill>
                <a:cs typeface="Arial"/>
              </a:rPr>
              <a:t> </a:t>
            </a:r>
            <a:r>
              <a:rPr sz="2800" spc="-35" dirty="0" err="1" smtClean="0">
                <a:solidFill>
                  <a:srgbClr val="681D44"/>
                </a:solidFill>
                <a:cs typeface="Arial"/>
              </a:rPr>
              <a:t>yurtiçi</a:t>
            </a:r>
            <a:r>
              <a:rPr sz="2800" spc="-35" dirty="0" smtClean="0">
                <a:solidFill>
                  <a:srgbClr val="681D44"/>
                </a:solidFill>
                <a:cs typeface="Arial"/>
              </a:rPr>
              <a:t> </a:t>
            </a:r>
            <a:r>
              <a:rPr sz="2800" spc="-90" dirty="0">
                <a:solidFill>
                  <a:srgbClr val="681D44"/>
                </a:solidFill>
                <a:cs typeface="Arial"/>
              </a:rPr>
              <a:t>gündeliğinin </a:t>
            </a:r>
            <a:r>
              <a:rPr sz="2800" spc="-175" dirty="0">
                <a:solidFill>
                  <a:srgbClr val="681D44"/>
                </a:solidFill>
                <a:cs typeface="Arial"/>
              </a:rPr>
              <a:t>yüzde </a:t>
            </a:r>
            <a:r>
              <a:rPr sz="2800" spc="-130" dirty="0">
                <a:solidFill>
                  <a:srgbClr val="681D44"/>
                </a:solidFill>
                <a:cs typeface="Arial"/>
              </a:rPr>
              <a:t>beşi, </a:t>
            </a:r>
            <a:r>
              <a:rPr sz="2800" spc="-114" dirty="0">
                <a:solidFill>
                  <a:srgbClr val="681D44"/>
                </a:solidFill>
                <a:cs typeface="Arial"/>
              </a:rPr>
              <a:t>olarak </a:t>
            </a:r>
            <a:r>
              <a:rPr sz="2800" spc="-150" dirty="0">
                <a:solidFill>
                  <a:srgbClr val="681D44"/>
                </a:solidFill>
                <a:cs typeface="Arial"/>
              </a:rPr>
              <a:t>hesaplanır. </a:t>
            </a:r>
            <a:r>
              <a:rPr sz="2800" spc="-180" dirty="0">
                <a:solidFill>
                  <a:srgbClr val="FF0000"/>
                </a:solidFill>
                <a:cs typeface="Arial"/>
              </a:rPr>
              <a:t>(Değişken  </a:t>
            </a:r>
            <a:r>
              <a:rPr sz="2800" spc="-130" dirty="0">
                <a:solidFill>
                  <a:srgbClr val="FF0000"/>
                </a:solidFill>
                <a:cs typeface="Arial"/>
              </a:rPr>
              <a:t>Unsur)</a:t>
            </a:r>
            <a:endParaRPr sz="2800" dirty="0">
              <a:solidFill>
                <a:prstClr val="black"/>
              </a:solidFill>
              <a:cs typeface="Arial"/>
            </a:endParaRPr>
          </a:p>
        </p:txBody>
      </p:sp>
      <p:sp>
        <p:nvSpPr>
          <p:cNvPr id="6" name="Unvan 5"/>
          <p:cNvSpPr>
            <a:spLocks noGrp="1"/>
          </p:cNvSpPr>
          <p:nvPr>
            <p:ph type="title"/>
          </p:nvPr>
        </p:nvSpPr>
        <p:spPr>
          <a:xfrm>
            <a:off x="681038" y="537143"/>
            <a:ext cx="8543925" cy="1325563"/>
          </a:xfrm>
        </p:spPr>
        <p:txBody>
          <a:bodyPr>
            <a:noAutofit/>
          </a:bodyPr>
          <a:lstStyle/>
          <a:p>
            <a:pPr algn="ctr"/>
            <a:r>
              <a:rPr lang="tr-TR" sz="2800" b="1" dirty="0">
                <a:solidFill>
                  <a:srgbClr val="681D44"/>
                </a:solidFill>
                <a:latin typeface="+mn-lt"/>
              </a:rPr>
              <a:t>İkametgahını Ve Aile Fertlerini Yeni Memuriyet Mahalline Taşımayarak Sadece  Kendi Nakil Olan Personele Sürekli Görev Yolluğu </a:t>
            </a:r>
            <a:r>
              <a:rPr lang="tr-TR" sz="2800" b="1" dirty="0" smtClean="0">
                <a:solidFill>
                  <a:srgbClr val="681D44"/>
                </a:solidFill>
                <a:latin typeface="+mn-lt"/>
              </a:rPr>
              <a:t>Ödenebilir mi</a:t>
            </a:r>
            <a:r>
              <a:rPr lang="tr-TR" sz="2800" b="1" dirty="0">
                <a:solidFill>
                  <a:srgbClr val="681D44"/>
                </a:solidFill>
                <a:latin typeface="+mn-lt"/>
              </a:rPr>
              <a:t>?</a:t>
            </a:r>
          </a:p>
        </p:txBody>
      </p:sp>
    </p:spTree>
    <p:extLst>
      <p:ext uri="{BB962C8B-B14F-4D97-AF65-F5344CB8AC3E}">
        <p14:creationId xmlns:p14="http://schemas.microsoft.com/office/powerpoint/2010/main" val="253004072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49374"/>
          </a:xfrm>
          <a:prstGeom prst="rect">
            <a:avLst/>
          </a:prstGeom>
        </p:spPr>
      </p:pic>
      <p:sp>
        <p:nvSpPr>
          <p:cNvPr id="2" name="object 2"/>
          <p:cNvSpPr txBox="1">
            <a:spLocks noGrp="1"/>
          </p:cNvSpPr>
          <p:nvPr>
            <p:ph type="title"/>
          </p:nvPr>
        </p:nvSpPr>
        <p:spPr>
          <a:xfrm>
            <a:off x="814812" y="384730"/>
            <a:ext cx="8492149" cy="997709"/>
          </a:xfrm>
          <a:prstGeom prst="rect">
            <a:avLst/>
          </a:prstGeom>
        </p:spPr>
        <p:txBody>
          <a:bodyPr vert="horz" wrap="square" lIns="0" tIns="12700" rIns="0" bIns="0" rtlCol="0" anchor="ctr">
            <a:spAutoFit/>
          </a:bodyPr>
          <a:lstStyle/>
          <a:p>
            <a:pPr marL="12700" marR="492125" algn="ctr">
              <a:lnSpc>
                <a:spcPct val="100000"/>
              </a:lnSpc>
              <a:spcBef>
                <a:spcPts val="100"/>
              </a:spcBef>
            </a:pPr>
            <a:r>
              <a:rPr sz="3200" b="1" spc="-285" dirty="0">
                <a:solidFill>
                  <a:srgbClr val="701E46"/>
                </a:solidFill>
                <a:latin typeface="+mn-lt"/>
              </a:rPr>
              <a:t>Geçici </a:t>
            </a:r>
            <a:r>
              <a:rPr sz="3200" b="1" spc="-235" dirty="0">
                <a:solidFill>
                  <a:srgbClr val="701E46"/>
                </a:solidFill>
                <a:latin typeface="+mn-lt"/>
              </a:rPr>
              <a:t>görevin </a:t>
            </a:r>
            <a:r>
              <a:rPr sz="3200" b="1" spc="-210" dirty="0">
                <a:solidFill>
                  <a:srgbClr val="701E46"/>
                </a:solidFill>
                <a:latin typeface="+mn-lt"/>
              </a:rPr>
              <a:t>ifası </a:t>
            </a:r>
            <a:r>
              <a:rPr sz="3200" b="1" spc="-204" dirty="0" err="1">
                <a:solidFill>
                  <a:srgbClr val="701E46"/>
                </a:solidFill>
                <a:latin typeface="+mn-lt"/>
              </a:rPr>
              <a:t>sırasında</a:t>
            </a:r>
            <a:r>
              <a:rPr sz="3200" b="1" spc="-570" dirty="0">
                <a:solidFill>
                  <a:srgbClr val="701E46"/>
                </a:solidFill>
                <a:latin typeface="+mn-lt"/>
              </a:rPr>
              <a:t> </a:t>
            </a:r>
            <a:r>
              <a:rPr sz="3200" b="1" spc="-240" dirty="0" err="1" smtClean="0">
                <a:solidFill>
                  <a:srgbClr val="701E46"/>
                </a:solidFill>
                <a:latin typeface="+mn-lt"/>
              </a:rPr>
              <a:t>şehir</a:t>
            </a:r>
            <a:r>
              <a:rPr lang="tr-TR" sz="3200" b="1" spc="-240" dirty="0">
                <a:solidFill>
                  <a:srgbClr val="701E46"/>
                </a:solidFill>
                <a:latin typeface="+mn-lt"/>
              </a:rPr>
              <a:t> </a:t>
            </a:r>
            <a:r>
              <a:rPr sz="3200" b="1" spc="-260" dirty="0" err="1" smtClean="0">
                <a:solidFill>
                  <a:srgbClr val="701E46"/>
                </a:solidFill>
                <a:latin typeface="+mn-lt"/>
              </a:rPr>
              <a:t>içinde</a:t>
            </a:r>
            <a:r>
              <a:rPr lang="tr-TR" sz="3200" b="1" spc="-260" dirty="0">
                <a:solidFill>
                  <a:srgbClr val="701E46"/>
                </a:solidFill>
                <a:latin typeface="+mn-lt"/>
              </a:rPr>
              <a:t> </a:t>
            </a:r>
            <a:r>
              <a:rPr lang="tr-TR" sz="3200" b="1" spc="-260" dirty="0" smtClean="0">
                <a:solidFill>
                  <a:srgbClr val="701E46"/>
                </a:solidFill>
                <a:latin typeface="+mn-lt"/>
              </a:rPr>
              <a:t>k</a:t>
            </a:r>
            <a:r>
              <a:rPr sz="3200" b="1" spc="-220" dirty="0" err="1" smtClean="0">
                <a:solidFill>
                  <a:srgbClr val="701E46"/>
                </a:solidFill>
                <a:latin typeface="+mn-lt"/>
              </a:rPr>
              <a:t>ullanılan</a:t>
            </a:r>
            <a:r>
              <a:rPr lang="tr-TR" sz="3200" b="1" spc="-220" dirty="0" smtClean="0">
                <a:solidFill>
                  <a:srgbClr val="701E46"/>
                </a:solidFill>
                <a:latin typeface="+mn-lt"/>
              </a:rPr>
              <a:t> </a:t>
            </a:r>
            <a:r>
              <a:rPr sz="3200" b="1" spc="-220" dirty="0" err="1" smtClean="0">
                <a:solidFill>
                  <a:srgbClr val="701E46"/>
                </a:solidFill>
                <a:latin typeface="+mn-lt"/>
              </a:rPr>
              <a:t>taksi</a:t>
            </a:r>
            <a:r>
              <a:rPr sz="3200" b="1" spc="-220" dirty="0" smtClean="0">
                <a:solidFill>
                  <a:srgbClr val="701E46"/>
                </a:solidFill>
                <a:latin typeface="+mn-lt"/>
              </a:rPr>
              <a:t> </a:t>
            </a:r>
            <a:r>
              <a:rPr sz="3200" b="1" spc="-290" dirty="0" err="1">
                <a:solidFill>
                  <a:srgbClr val="701E46"/>
                </a:solidFill>
                <a:latin typeface="+mn-lt"/>
              </a:rPr>
              <a:t>ve</a:t>
            </a:r>
            <a:r>
              <a:rPr sz="3200" b="1" spc="-580" dirty="0">
                <a:solidFill>
                  <a:srgbClr val="701E46"/>
                </a:solidFill>
                <a:latin typeface="+mn-lt"/>
              </a:rPr>
              <a:t> </a:t>
            </a:r>
            <a:r>
              <a:rPr lang="tr-TR" sz="3200" b="1" spc="-580" dirty="0">
                <a:solidFill>
                  <a:srgbClr val="701E46"/>
                </a:solidFill>
                <a:latin typeface="+mn-lt"/>
              </a:rPr>
              <a:t>  </a:t>
            </a:r>
            <a:r>
              <a:rPr sz="3200" b="1" spc="-315" dirty="0" err="1">
                <a:solidFill>
                  <a:srgbClr val="701E46"/>
                </a:solidFill>
                <a:latin typeface="+mn-lt"/>
              </a:rPr>
              <a:t>benzeri</a:t>
            </a:r>
            <a:r>
              <a:rPr lang="tr-TR" sz="3200" b="1" dirty="0">
                <a:solidFill>
                  <a:srgbClr val="701E46"/>
                </a:solidFill>
                <a:latin typeface="+mn-lt"/>
              </a:rPr>
              <a:t> </a:t>
            </a:r>
            <a:r>
              <a:rPr sz="3200" b="1" spc="-220" dirty="0" err="1">
                <a:solidFill>
                  <a:srgbClr val="701E46"/>
                </a:solidFill>
                <a:latin typeface="+mn-lt"/>
              </a:rPr>
              <a:t>nakil</a:t>
            </a:r>
            <a:r>
              <a:rPr sz="3200" b="1" spc="-220" dirty="0">
                <a:solidFill>
                  <a:srgbClr val="701E46"/>
                </a:solidFill>
                <a:latin typeface="+mn-lt"/>
              </a:rPr>
              <a:t> </a:t>
            </a:r>
            <a:r>
              <a:rPr sz="3200" b="1" spc="-200" dirty="0" err="1">
                <a:solidFill>
                  <a:srgbClr val="701E46"/>
                </a:solidFill>
                <a:latin typeface="+mn-lt"/>
              </a:rPr>
              <a:t>vasıtası</a:t>
            </a:r>
            <a:r>
              <a:rPr sz="3200" b="1" spc="-200" dirty="0">
                <a:solidFill>
                  <a:srgbClr val="701E46"/>
                </a:solidFill>
                <a:latin typeface="+mn-lt"/>
              </a:rPr>
              <a:t> </a:t>
            </a:r>
            <a:r>
              <a:rPr sz="3200" b="1" spc="-275" dirty="0" err="1" smtClean="0">
                <a:solidFill>
                  <a:srgbClr val="701E46"/>
                </a:solidFill>
                <a:latin typeface="+mn-lt"/>
              </a:rPr>
              <a:t>ücretleri</a:t>
            </a:r>
            <a:r>
              <a:rPr lang="tr-TR" sz="3200" b="1" spc="-275" dirty="0" smtClean="0">
                <a:solidFill>
                  <a:srgbClr val="701E46"/>
                </a:solidFill>
                <a:latin typeface="+mn-lt"/>
              </a:rPr>
              <a:t> </a:t>
            </a:r>
            <a:r>
              <a:rPr sz="3200" b="1" spc="-190" dirty="0" err="1" smtClean="0">
                <a:solidFill>
                  <a:srgbClr val="701E46"/>
                </a:solidFill>
                <a:latin typeface="+mn-lt"/>
              </a:rPr>
              <a:t>ödenir</a:t>
            </a:r>
            <a:r>
              <a:rPr lang="tr-TR" sz="3200" b="1" spc="-190" dirty="0" smtClean="0">
                <a:solidFill>
                  <a:srgbClr val="701E46"/>
                </a:solidFill>
                <a:latin typeface="+mn-lt"/>
              </a:rPr>
              <a:t> </a:t>
            </a:r>
            <a:r>
              <a:rPr sz="3200" b="1" spc="-190" dirty="0" smtClean="0">
                <a:solidFill>
                  <a:srgbClr val="701E46"/>
                </a:solidFill>
                <a:latin typeface="+mn-lt"/>
              </a:rPr>
              <a:t>mi</a:t>
            </a:r>
            <a:r>
              <a:rPr sz="3200" b="1" spc="-190" dirty="0">
                <a:solidFill>
                  <a:srgbClr val="701E46"/>
                </a:solidFill>
                <a:latin typeface="+mn-lt"/>
              </a:rPr>
              <a:t>?</a:t>
            </a:r>
            <a:endParaRPr sz="3200" b="1" dirty="0">
              <a:solidFill>
                <a:srgbClr val="701E46"/>
              </a:solidFill>
              <a:latin typeface="+mn-lt"/>
            </a:endParaRPr>
          </a:p>
        </p:txBody>
      </p:sp>
      <p:sp>
        <p:nvSpPr>
          <p:cNvPr id="5" name="Dikdörtgen 4"/>
          <p:cNvSpPr/>
          <p:nvPr/>
        </p:nvSpPr>
        <p:spPr>
          <a:xfrm>
            <a:off x="742384" y="1694742"/>
            <a:ext cx="8419723" cy="3539430"/>
          </a:xfrm>
          <a:prstGeom prst="rect">
            <a:avLst/>
          </a:prstGeom>
        </p:spPr>
        <p:txBody>
          <a:bodyPr wrap="square">
            <a:spAutoFit/>
          </a:bodyPr>
          <a:lstStyle/>
          <a:p>
            <a:pPr algn="just"/>
            <a:r>
              <a:rPr lang="tr-TR" sz="2800" dirty="0">
                <a:solidFill>
                  <a:srgbClr val="681D44"/>
                </a:solidFill>
              </a:rPr>
              <a:t>6245 sayılı Kanunun 14 üncü maddesi gereğince  memuriyet mahalli dışına görevlendirilenlere  ikametgah veya vazife mahalli ile otogar, istasyon veya iskele arasındaki taksi ücretinin ödeneceği  hüküm altına alınmıştır.</a:t>
            </a:r>
          </a:p>
          <a:p>
            <a:pPr algn="just"/>
            <a:r>
              <a:rPr lang="tr-TR" sz="2800" dirty="0">
                <a:solidFill>
                  <a:srgbClr val="681D44"/>
                </a:solidFill>
              </a:rPr>
              <a:t>Ancak, geçici görevin ifası sırasında şehir içinde  kullanılan taksi ve benzeri nakil vasıtası ücretlerinin  ödenmesine imkan bulunmamaktadır.</a:t>
            </a:r>
          </a:p>
        </p:txBody>
      </p:sp>
    </p:spTree>
    <p:extLst>
      <p:ext uri="{BB962C8B-B14F-4D97-AF65-F5344CB8AC3E}">
        <p14:creationId xmlns:p14="http://schemas.microsoft.com/office/powerpoint/2010/main" val="175486130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object 3"/>
          <p:cNvSpPr txBox="1"/>
          <p:nvPr/>
        </p:nvSpPr>
        <p:spPr>
          <a:xfrm>
            <a:off x="725031" y="1837151"/>
            <a:ext cx="8455935" cy="2598788"/>
          </a:xfrm>
          <a:prstGeom prst="rect">
            <a:avLst/>
          </a:prstGeom>
          <a:noFill/>
          <a:ln w="76200">
            <a:noFill/>
          </a:ln>
        </p:spPr>
        <p:txBody>
          <a:bodyPr vert="horz" wrap="square" lIns="0" tIns="13335" rIns="0" bIns="0" rtlCol="0">
            <a:spAutoFit/>
          </a:bodyPr>
          <a:lstStyle/>
          <a:p>
            <a:pPr marL="180000" algn="just">
              <a:spcBef>
                <a:spcPts val="105"/>
              </a:spcBef>
            </a:pPr>
            <a:r>
              <a:rPr sz="2800" spc="-114" dirty="0">
                <a:solidFill>
                  <a:srgbClr val="681D44"/>
                </a:solidFill>
                <a:cs typeface="Arial"/>
              </a:rPr>
              <a:t>Devlet </a:t>
            </a:r>
            <a:r>
              <a:rPr sz="2800" spc="-210" dirty="0">
                <a:solidFill>
                  <a:srgbClr val="681D44"/>
                </a:solidFill>
                <a:cs typeface="Arial"/>
              </a:rPr>
              <a:t>Harcama </a:t>
            </a:r>
            <a:r>
              <a:rPr sz="2800" spc="-125" dirty="0">
                <a:solidFill>
                  <a:srgbClr val="681D44"/>
                </a:solidFill>
                <a:cs typeface="Arial"/>
              </a:rPr>
              <a:t>Belgeleri </a:t>
            </a:r>
            <a:r>
              <a:rPr sz="2800" spc="-95" dirty="0" err="1">
                <a:solidFill>
                  <a:srgbClr val="681D44"/>
                </a:solidFill>
                <a:cs typeface="Arial"/>
              </a:rPr>
              <a:t>yönetmeliğine</a:t>
            </a:r>
            <a:r>
              <a:rPr sz="2800" spc="-245" dirty="0">
                <a:solidFill>
                  <a:srgbClr val="681D44"/>
                </a:solidFill>
                <a:cs typeface="Arial"/>
              </a:rPr>
              <a:t> </a:t>
            </a:r>
            <a:r>
              <a:rPr sz="2800" spc="-145" dirty="0" err="1" smtClean="0">
                <a:solidFill>
                  <a:srgbClr val="681D44"/>
                </a:solidFill>
                <a:cs typeface="Arial"/>
              </a:rPr>
              <a:t>göre</a:t>
            </a:r>
            <a:r>
              <a:rPr lang="tr-TR" sz="2800" dirty="0">
                <a:solidFill>
                  <a:srgbClr val="681D44"/>
                </a:solidFill>
                <a:cs typeface="Arial"/>
              </a:rPr>
              <a:t> </a:t>
            </a:r>
            <a:r>
              <a:rPr sz="2800" u="heavy" spc="-120" dirty="0" err="1" smtClean="0">
                <a:solidFill>
                  <a:srgbClr val="FF0000"/>
                </a:solidFill>
                <a:uFill>
                  <a:solidFill>
                    <a:srgbClr val="FF0000"/>
                  </a:solidFill>
                </a:uFill>
                <a:cs typeface="Arial"/>
              </a:rPr>
              <a:t>belediye</a:t>
            </a:r>
            <a:r>
              <a:rPr sz="2800" u="heavy" spc="-120" dirty="0" smtClean="0">
                <a:solidFill>
                  <a:srgbClr val="FF0000"/>
                </a:solidFill>
                <a:uFill>
                  <a:solidFill>
                    <a:srgbClr val="FF0000"/>
                  </a:solidFill>
                </a:uFill>
                <a:cs typeface="Arial"/>
              </a:rPr>
              <a:t> </a:t>
            </a:r>
            <a:r>
              <a:rPr sz="2800" u="heavy" spc="-120" dirty="0">
                <a:solidFill>
                  <a:srgbClr val="FF0000"/>
                </a:solidFill>
                <a:uFill>
                  <a:solidFill>
                    <a:srgbClr val="FF0000"/>
                  </a:solidFill>
                </a:uFill>
                <a:cs typeface="Arial"/>
              </a:rPr>
              <a:t>sınırları </a:t>
            </a:r>
            <a:r>
              <a:rPr sz="2800" u="heavy" spc="-95" dirty="0">
                <a:solidFill>
                  <a:srgbClr val="FF0000"/>
                </a:solidFill>
                <a:uFill>
                  <a:solidFill>
                    <a:srgbClr val="FF0000"/>
                  </a:solidFill>
                </a:uFill>
                <a:cs typeface="Arial"/>
              </a:rPr>
              <a:t>içindeki </a:t>
            </a:r>
            <a:r>
              <a:rPr sz="2800" u="heavy" spc="-140" dirty="0">
                <a:solidFill>
                  <a:srgbClr val="FF0000"/>
                </a:solidFill>
                <a:uFill>
                  <a:solidFill>
                    <a:srgbClr val="FF0000"/>
                  </a:solidFill>
                </a:uFill>
                <a:cs typeface="Arial"/>
              </a:rPr>
              <a:t>seyahatlerde</a:t>
            </a:r>
            <a:r>
              <a:rPr sz="2800" u="heavy" spc="-270" dirty="0">
                <a:solidFill>
                  <a:srgbClr val="FF0000"/>
                </a:solidFill>
                <a:uFill>
                  <a:solidFill>
                    <a:srgbClr val="FF0000"/>
                  </a:solidFill>
                </a:uFill>
                <a:cs typeface="Arial"/>
              </a:rPr>
              <a:t> </a:t>
            </a:r>
            <a:r>
              <a:rPr sz="2800" spc="-55" dirty="0">
                <a:solidFill>
                  <a:prstClr val="black"/>
                </a:solidFill>
                <a:cs typeface="Arial"/>
              </a:rPr>
              <a:t>ücretlerin  </a:t>
            </a:r>
            <a:r>
              <a:rPr sz="2800" u="heavy" spc="-105" dirty="0">
                <a:solidFill>
                  <a:srgbClr val="FF0000"/>
                </a:solidFill>
                <a:uFill>
                  <a:solidFill>
                    <a:srgbClr val="FF0000"/>
                  </a:solidFill>
                </a:uFill>
                <a:cs typeface="Arial"/>
              </a:rPr>
              <a:t>belgelendirilmesine </a:t>
            </a:r>
            <a:r>
              <a:rPr sz="2800" u="heavy" spc="-160" dirty="0">
                <a:solidFill>
                  <a:srgbClr val="FF0000"/>
                </a:solidFill>
                <a:uFill>
                  <a:solidFill>
                    <a:srgbClr val="FF0000"/>
                  </a:solidFill>
                </a:uFill>
                <a:cs typeface="Arial"/>
              </a:rPr>
              <a:t>gerek </a:t>
            </a:r>
            <a:r>
              <a:rPr sz="2800" u="heavy" spc="-105" dirty="0">
                <a:solidFill>
                  <a:srgbClr val="FF0000"/>
                </a:solidFill>
                <a:uFill>
                  <a:solidFill>
                    <a:srgbClr val="FF0000"/>
                  </a:solidFill>
                </a:uFill>
                <a:cs typeface="Arial"/>
              </a:rPr>
              <a:t>yoktur. </a:t>
            </a:r>
            <a:r>
              <a:rPr sz="2800" spc="-245" dirty="0">
                <a:solidFill>
                  <a:srgbClr val="681D44"/>
                </a:solidFill>
                <a:cs typeface="Arial"/>
              </a:rPr>
              <a:t>Bu </a:t>
            </a:r>
            <a:r>
              <a:rPr sz="2800" spc="-105" dirty="0">
                <a:solidFill>
                  <a:srgbClr val="681D44"/>
                </a:solidFill>
                <a:cs typeface="Arial"/>
              </a:rPr>
              <a:t>durumda  </a:t>
            </a:r>
            <a:r>
              <a:rPr sz="2800" spc="-95" dirty="0">
                <a:solidFill>
                  <a:srgbClr val="681D44"/>
                </a:solidFill>
                <a:cs typeface="Arial"/>
              </a:rPr>
              <a:t>memurun </a:t>
            </a:r>
            <a:r>
              <a:rPr sz="2800" spc="-170" dirty="0">
                <a:solidFill>
                  <a:srgbClr val="681D44"/>
                </a:solidFill>
                <a:cs typeface="Arial"/>
              </a:rPr>
              <a:t>beyanı</a:t>
            </a:r>
            <a:r>
              <a:rPr sz="2800" spc="-225" dirty="0">
                <a:solidFill>
                  <a:srgbClr val="681D44"/>
                </a:solidFill>
                <a:cs typeface="Arial"/>
              </a:rPr>
              <a:t> </a:t>
            </a:r>
            <a:r>
              <a:rPr sz="2800" spc="-190" dirty="0">
                <a:solidFill>
                  <a:srgbClr val="681D44"/>
                </a:solidFill>
                <a:cs typeface="Arial"/>
              </a:rPr>
              <a:t>esastır.</a:t>
            </a:r>
            <a:endParaRPr sz="2800" dirty="0">
              <a:solidFill>
                <a:srgbClr val="681D44"/>
              </a:solidFill>
              <a:cs typeface="Arial"/>
            </a:endParaRPr>
          </a:p>
          <a:p>
            <a:pPr marL="180000" algn="just">
              <a:spcBef>
                <a:spcPts val="30"/>
              </a:spcBef>
            </a:pPr>
            <a:endParaRPr sz="2800" dirty="0">
              <a:solidFill>
                <a:prstClr val="black"/>
              </a:solidFill>
              <a:cs typeface="Times New Roman"/>
            </a:endParaRPr>
          </a:p>
          <a:p>
            <a:pPr marL="180000" marR="5080" algn="just"/>
            <a:r>
              <a:rPr sz="2800" spc="-225" dirty="0">
                <a:solidFill>
                  <a:srgbClr val="681D44"/>
                </a:solidFill>
                <a:cs typeface="Arial"/>
              </a:rPr>
              <a:t>Fakat </a:t>
            </a:r>
            <a:r>
              <a:rPr sz="2800" spc="-80" dirty="0">
                <a:solidFill>
                  <a:srgbClr val="681D44"/>
                </a:solidFill>
                <a:cs typeface="Arial"/>
              </a:rPr>
              <a:t>idareler </a:t>
            </a:r>
            <a:r>
              <a:rPr sz="2800" spc="-125" dirty="0">
                <a:solidFill>
                  <a:srgbClr val="681D44"/>
                </a:solidFill>
                <a:cs typeface="Arial"/>
              </a:rPr>
              <a:t>taksi </a:t>
            </a:r>
            <a:r>
              <a:rPr sz="2800" spc="-55" dirty="0">
                <a:solidFill>
                  <a:srgbClr val="681D44"/>
                </a:solidFill>
                <a:cs typeface="Arial"/>
              </a:rPr>
              <a:t>ücretini </a:t>
            </a:r>
            <a:r>
              <a:rPr sz="2800" spc="-170" dirty="0">
                <a:solidFill>
                  <a:srgbClr val="681D44"/>
                </a:solidFill>
                <a:cs typeface="Arial"/>
              </a:rPr>
              <a:t>çok </a:t>
            </a:r>
            <a:r>
              <a:rPr sz="2800" spc="-85" dirty="0">
                <a:solidFill>
                  <a:srgbClr val="681D44"/>
                </a:solidFill>
                <a:cs typeface="Arial"/>
              </a:rPr>
              <a:t>abartılı </a:t>
            </a:r>
            <a:r>
              <a:rPr sz="2800" spc="-130" dirty="0">
                <a:solidFill>
                  <a:srgbClr val="681D44"/>
                </a:solidFill>
                <a:cs typeface="Arial"/>
              </a:rPr>
              <a:t>bulursa</a:t>
            </a:r>
            <a:r>
              <a:rPr sz="2800" spc="-375" dirty="0">
                <a:solidFill>
                  <a:srgbClr val="681D44"/>
                </a:solidFill>
                <a:cs typeface="Arial"/>
              </a:rPr>
              <a:t> </a:t>
            </a:r>
            <a:r>
              <a:rPr sz="2800" spc="-30" dirty="0">
                <a:solidFill>
                  <a:srgbClr val="681D44"/>
                </a:solidFill>
                <a:cs typeface="Arial"/>
              </a:rPr>
              <a:t>ilgili  </a:t>
            </a:r>
            <a:r>
              <a:rPr sz="2800" spc="-160" dirty="0">
                <a:solidFill>
                  <a:srgbClr val="681D44"/>
                </a:solidFill>
                <a:cs typeface="Arial"/>
              </a:rPr>
              <a:t>meslek </a:t>
            </a:r>
            <a:r>
              <a:rPr sz="2800" spc="-125" dirty="0">
                <a:solidFill>
                  <a:srgbClr val="681D44"/>
                </a:solidFill>
                <a:cs typeface="Arial"/>
              </a:rPr>
              <a:t>odalarından </a:t>
            </a:r>
            <a:r>
              <a:rPr sz="2800" spc="-204" dirty="0">
                <a:solidFill>
                  <a:srgbClr val="681D44"/>
                </a:solidFill>
                <a:cs typeface="Arial"/>
              </a:rPr>
              <a:t>alacağı </a:t>
            </a:r>
            <a:r>
              <a:rPr sz="2800" spc="-40" dirty="0">
                <a:solidFill>
                  <a:srgbClr val="681D44"/>
                </a:solidFill>
                <a:cs typeface="Arial"/>
              </a:rPr>
              <a:t>fiyat </a:t>
            </a:r>
            <a:r>
              <a:rPr sz="2800" spc="-85" dirty="0">
                <a:solidFill>
                  <a:srgbClr val="681D44"/>
                </a:solidFill>
                <a:cs typeface="Arial"/>
              </a:rPr>
              <a:t>tarifesine </a:t>
            </a:r>
            <a:r>
              <a:rPr sz="2800" spc="-140" dirty="0">
                <a:solidFill>
                  <a:srgbClr val="681D44"/>
                </a:solidFill>
                <a:cs typeface="Arial"/>
              </a:rPr>
              <a:t>göre  ödeme</a:t>
            </a:r>
            <a:r>
              <a:rPr sz="2800" spc="-175" dirty="0">
                <a:solidFill>
                  <a:srgbClr val="681D44"/>
                </a:solidFill>
                <a:cs typeface="Arial"/>
              </a:rPr>
              <a:t> </a:t>
            </a:r>
            <a:r>
              <a:rPr sz="2800" spc="-105" dirty="0">
                <a:solidFill>
                  <a:srgbClr val="681D44"/>
                </a:solidFill>
                <a:cs typeface="Arial"/>
              </a:rPr>
              <a:t>yapabilirler.</a:t>
            </a:r>
            <a:endParaRPr sz="2800" dirty="0">
              <a:solidFill>
                <a:srgbClr val="681D44"/>
              </a:solidFill>
              <a:cs typeface="Arial"/>
            </a:endParaRPr>
          </a:p>
        </p:txBody>
      </p:sp>
      <p:sp>
        <p:nvSpPr>
          <p:cNvPr id="8" name="Dikdörtgen 7"/>
          <p:cNvSpPr/>
          <p:nvPr/>
        </p:nvSpPr>
        <p:spPr>
          <a:xfrm>
            <a:off x="725031" y="441522"/>
            <a:ext cx="8455936" cy="954107"/>
          </a:xfrm>
          <a:prstGeom prst="rect">
            <a:avLst/>
          </a:prstGeom>
        </p:spPr>
        <p:txBody>
          <a:bodyPr wrap="square">
            <a:spAutoFit/>
          </a:bodyPr>
          <a:lstStyle/>
          <a:p>
            <a:pPr algn="ctr"/>
            <a:r>
              <a:rPr lang="tr-TR" sz="2800" b="1" dirty="0">
                <a:solidFill>
                  <a:srgbClr val="681D44"/>
                </a:solidFill>
              </a:rPr>
              <a:t>Geçici Görevlendirmelerde taksi ve  otobüs giderleri için belge gösterme  zorunluluğu </a:t>
            </a:r>
            <a:r>
              <a:rPr lang="tr-TR" sz="2800" b="1" dirty="0" smtClean="0">
                <a:solidFill>
                  <a:srgbClr val="681D44"/>
                </a:solidFill>
              </a:rPr>
              <a:t>var mıdır</a:t>
            </a:r>
            <a:r>
              <a:rPr lang="tr-TR" sz="2800" b="1" dirty="0">
                <a:solidFill>
                  <a:srgbClr val="681D44"/>
                </a:solidFill>
              </a:rPr>
              <a:t>?</a:t>
            </a:r>
          </a:p>
        </p:txBody>
      </p:sp>
    </p:spTree>
    <p:extLst>
      <p:ext uri="{BB962C8B-B14F-4D97-AF65-F5344CB8AC3E}">
        <p14:creationId xmlns:p14="http://schemas.microsoft.com/office/powerpoint/2010/main" val="125987075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02" y="0"/>
            <a:ext cx="9920102" cy="6858000"/>
          </a:xfrm>
          <a:prstGeom prst="rect">
            <a:avLst/>
          </a:prstGeom>
        </p:spPr>
      </p:pic>
      <p:sp>
        <p:nvSpPr>
          <p:cNvPr id="5" name="Metin kutusu 4"/>
          <p:cNvSpPr txBox="1"/>
          <p:nvPr/>
        </p:nvSpPr>
        <p:spPr>
          <a:xfrm>
            <a:off x="3004802" y="2939702"/>
            <a:ext cx="5634445" cy="553998"/>
          </a:xfrm>
          <a:prstGeom prst="rect">
            <a:avLst/>
          </a:prstGeom>
          <a:noFill/>
        </p:spPr>
        <p:txBody>
          <a:bodyPr wrap="square" rtlCol="0">
            <a:spAutoFit/>
          </a:bodyPr>
          <a:lstStyle/>
          <a:p>
            <a:r>
              <a:rPr lang="tr-TR" sz="3000" b="1" dirty="0" smtClean="0">
                <a:solidFill>
                  <a:srgbClr val="681D44"/>
                </a:solidFill>
              </a:rPr>
              <a:t>Strateji Geliştirme Daire Başkanlığı</a:t>
            </a:r>
            <a:endParaRPr lang="tr-TR" sz="3000" dirty="0">
              <a:solidFill>
                <a:srgbClr val="681D44"/>
              </a:solidFill>
            </a:endParaRPr>
          </a:p>
        </p:txBody>
      </p:sp>
      <p:sp>
        <p:nvSpPr>
          <p:cNvPr id="7" name="Metin kutusu 6"/>
          <p:cNvSpPr txBox="1"/>
          <p:nvPr/>
        </p:nvSpPr>
        <p:spPr>
          <a:xfrm>
            <a:off x="1602463" y="500355"/>
            <a:ext cx="6825426" cy="1938992"/>
          </a:xfrm>
          <a:prstGeom prst="rect">
            <a:avLst/>
          </a:prstGeom>
          <a:noFill/>
        </p:spPr>
        <p:txBody>
          <a:bodyPr wrap="square" rtlCol="0">
            <a:spAutoFit/>
          </a:bodyPr>
          <a:lstStyle/>
          <a:p>
            <a:pPr algn="ctr"/>
            <a:r>
              <a:rPr lang="tr-TR" sz="6000" b="1" dirty="0" smtClean="0">
                <a:solidFill>
                  <a:srgbClr val="681D44"/>
                </a:solidFill>
              </a:rPr>
              <a:t>KATILIMINIZ İÇİN TEŞEKKÜR EDERİZ</a:t>
            </a:r>
            <a:endParaRPr lang="tr-TR" sz="6000" b="1" dirty="0">
              <a:solidFill>
                <a:srgbClr val="681D44"/>
              </a:solidFill>
            </a:endParaRPr>
          </a:p>
        </p:txBody>
      </p:sp>
    </p:spTree>
    <p:extLst>
      <p:ext uri="{BB962C8B-B14F-4D97-AF65-F5344CB8AC3E}">
        <p14:creationId xmlns:p14="http://schemas.microsoft.com/office/powerpoint/2010/main" val="4620528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3" name="object 7"/>
          <p:cNvSpPr txBox="1"/>
          <p:nvPr/>
        </p:nvSpPr>
        <p:spPr>
          <a:xfrm>
            <a:off x="651849" y="81481"/>
            <a:ext cx="8802883" cy="6160661"/>
          </a:xfrm>
          <a:prstGeom prst="rect">
            <a:avLst/>
          </a:prstGeom>
          <a:noFill/>
          <a:ln w="76200">
            <a:noFill/>
          </a:ln>
        </p:spPr>
        <p:style>
          <a:lnRef idx="2">
            <a:schemeClr val="accent2"/>
          </a:lnRef>
          <a:fillRef idx="1">
            <a:schemeClr val="lt1"/>
          </a:fillRef>
          <a:effectRef idx="0">
            <a:schemeClr val="accent2"/>
          </a:effectRef>
          <a:fontRef idx="minor">
            <a:schemeClr val="dk1"/>
          </a:fontRef>
        </p:style>
        <p:txBody>
          <a:bodyPr vert="horz" wrap="square" lIns="0" tIns="12700" rIns="0" bIns="0" rtlCol="0">
            <a:spAutoFit/>
          </a:bodyPr>
          <a:lstStyle/>
          <a:p>
            <a:pPr marL="12700" marR="6985" indent="359410" algn="just">
              <a:lnSpc>
                <a:spcPct val="100000"/>
              </a:lnSpc>
              <a:spcBef>
                <a:spcPts val="100"/>
              </a:spcBef>
            </a:pPr>
            <a:endParaRPr lang="tr-TR" spc="-5" dirty="0" smtClean="0">
              <a:solidFill>
                <a:srgbClr val="072428"/>
              </a:solidFill>
              <a:cs typeface="Arial"/>
            </a:endParaRPr>
          </a:p>
          <a:p>
            <a:pPr marL="12700" marR="6985" indent="359410" algn="just">
              <a:lnSpc>
                <a:spcPct val="100000"/>
              </a:lnSpc>
              <a:spcBef>
                <a:spcPts val="100"/>
              </a:spcBef>
            </a:pPr>
            <a:endParaRPr lang="tr-TR" spc="-5" dirty="0" smtClean="0">
              <a:solidFill>
                <a:srgbClr val="072428"/>
              </a:solidFill>
              <a:cs typeface="Arial"/>
            </a:endParaRPr>
          </a:p>
          <a:p>
            <a:pPr marL="12700" marR="6985" indent="359410" algn="just">
              <a:lnSpc>
                <a:spcPct val="100000"/>
              </a:lnSpc>
              <a:spcBef>
                <a:spcPts val="100"/>
              </a:spcBef>
            </a:pPr>
            <a:endParaRPr lang="tr-TR" spc="-5" dirty="0" smtClean="0">
              <a:solidFill>
                <a:srgbClr val="072428"/>
              </a:solidFill>
              <a:cs typeface="Arial"/>
            </a:endParaRPr>
          </a:p>
          <a:p>
            <a:pPr marL="12700" marR="6985" indent="359410" algn="just">
              <a:lnSpc>
                <a:spcPct val="100000"/>
              </a:lnSpc>
              <a:spcBef>
                <a:spcPts val="100"/>
              </a:spcBef>
            </a:pPr>
            <a:r>
              <a:rPr spc="-5" dirty="0" err="1" smtClean="0">
                <a:solidFill>
                  <a:srgbClr val="681D44"/>
                </a:solidFill>
                <a:cs typeface="Arial"/>
              </a:rPr>
              <a:t>Geçici</a:t>
            </a:r>
            <a:r>
              <a:rPr spc="-5" dirty="0" smtClean="0">
                <a:solidFill>
                  <a:srgbClr val="681D44"/>
                </a:solidFill>
                <a:cs typeface="Arial"/>
              </a:rPr>
              <a:t> </a:t>
            </a:r>
            <a:r>
              <a:rPr spc="-10" dirty="0">
                <a:solidFill>
                  <a:srgbClr val="681D44"/>
                </a:solidFill>
                <a:cs typeface="Arial"/>
              </a:rPr>
              <a:t>görev </a:t>
            </a:r>
            <a:r>
              <a:rPr spc="-5" dirty="0">
                <a:solidFill>
                  <a:srgbClr val="681D44"/>
                </a:solidFill>
                <a:cs typeface="Arial"/>
              </a:rPr>
              <a:t>ile </a:t>
            </a:r>
            <a:r>
              <a:rPr spc="-10" dirty="0">
                <a:solidFill>
                  <a:srgbClr val="681D44"/>
                </a:solidFill>
                <a:cs typeface="Arial"/>
              </a:rPr>
              <a:t>yabancı </a:t>
            </a:r>
            <a:r>
              <a:rPr spc="-5" dirty="0">
                <a:solidFill>
                  <a:srgbClr val="681D44"/>
                </a:solidFill>
                <a:cs typeface="Arial"/>
              </a:rPr>
              <a:t>ülkelere gönderilenlere, </a:t>
            </a:r>
            <a:r>
              <a:rPr spc="-10" dirty="0">
                <a:solidFill>
                  <a:srgbClr val="681D44"/>
                </a:solidFill>
                <a:cs typeface="Arial"/>
              </a:rPr>
              <a:t>özel </a:t>
            </a:r>
            <a:r>
              <a:rPr spc="-5" dirty="0" err="1">
                <a:solidFill>
                  <a:srgbClr val="681D44"/>
                </a:solidFill>
                <a:cs typeface="Arial"/>
              </a:rPr>
              <a:t>anlaşmaları</a:t>
            </a:r>
            <a:r>
              <a:rPr spc="-5" dirty="0">
                <a:solidFill>
                  <a:srgbClr val="681D44"/>
                </a:solidFill>
                <a:cs typeface="Arial"/>
              </a:rPr>
              <a:t> </a:t>
            </a:r>
            <a:r>
              <a:rPr spc="-5" dirty="0" err="1" smtClean="0">
                <a:solidFill>
                  <a:srgbClr val="681D44"/>
                </a:solidFill>
                <a:cs typeface="Arial"/>
              </a:rPr>
              <a:t>gereğince</a:t>
            </a:r>
            <a:r>
              <a:rPr lang="tr-TR" spc="-5" dirty="0" smtClean="0">
                <a:solidFill>
                  <a:srgbClr val="681D44"/>
                </a:solidFill>
                <a:cs typeface="Arial"/>
              </a:rPr>
              <a:t> </a:t>
            </a:r>
            <a:r>
              <a:rPr spc="-5" dirty="0" err="1" smtClean="0">
                <a:solidFill>
                  <a:srgbClr val="681D44"/>
                </a:solidFill>
                <a:cs typeface="Arial"/>
              </a:rPr>
              <a:t>yabancı</a:t>
            </a:r>
            <a:r>
              <a:rPr spc="-5" dirty="0" smtClean="0">
                <a:solidFill>
                  <a:srgbClr val="681D44"/>
                </a:solidFill>
                <a:cs typeface="Arial"/>
              </a:rPr>
              <a:t> </a:t>
            </a:r>
            <a:r>
              <a:rPr spc="-5" dirty="0">
                <a:solidFill>
                  <a:srgbClr val="681D44"/>
                </a:solidFill>
                <a:cs typeface="Arial"/>
              </a:rPr>
              <a:t>devlet, uluslararası kuruluş veya </a:t>
            </a:r>
            <a:r>
              <a:rPr dirty="0">
                <a:solidFill>
                  <a:srgbClr val="681D44"/>
                </a:solidFill>
                <a:cs typeface="Arial"/>
              </a:rPr>
              <a:t>resmi </a:t>
            </a:r>
            <a:r>
              <a:rPr spc="-10" dirty="0">
                <a:solidFill>
                  <a:srgbClr val="681D44"/>
                </a:solidFill>
                <a:cs typeface="Arial"/>
              </a:rPr>
              <a:t>diğer </a:t>
            </a:r>
            <a:r>
              <a:rPr spc="-5" dirty="0">
                <a:solidFill>
                  <a:srgbClr val="681D44"/>
                </a:solidFill>
                <a:cs typeface="Arial"/>
              </a:rPr>
              <a:t>kuruluşlar tarafından </a:t>
            </a:r>
            <a:r>
              <a:rPr spc="-10" dirty="0">
                <a:solidFill>
                  <a:srgbClr val="681D44"/>
                </a:solidFill>
                <a:cs typeface="Arial"/>
              </a:rPr>
              <a:t>ödeme  yapıldığı </a:t>
            </a:r>
            <a:r>
              <a:rPr spc="-5" dirty="0">
                <a:solidFill>
                  <a:srgbClr val="681D44"/>
                </a:solidFill>
                <a:cs typeface="Arial"/>
              </a:rPr>
              <a:t>takdirde </a:t>
            </a:r>
            <a:r>
              <a:rPr spc="-10" dirty="0">
                <a:solidFill>
                  <a:srgbClr val="681D44"/>
                </a:solidFill>
                <a:cs typeface="Arial"/>
              </a:rPr>
              <a:t>bu ödemeler gündeliklerden</a:t>
            </a:r>
            <a:r>
              <a:rPr spc="155" dirty="0">
                <a:solidFill>
                  <a:srgbClr val="681D44"/>
                </a:solidFill>
                <a:cs typeface="Arial"/>
              </a:rPr>
              <a:t> </a:t>
            </a:r>
            <a:r>
              <a:rPr spc="-15" dirty="0">
                <a:solidFill>
                  <a:srgbClr val="681D44"/>
                </a:solidFill>
                <a:cs typeface="Arial"/>
              </a:rPr>
              <a:t>indirilir.</a:t>
            </a:r>
            <a:endParaRPr dirty="0">
              <a:solidFill>
                <a:srgbClr val="681D44"/>
              </a:solidFill>
              <a:cs typeface="Arial"/>
            </a:endParaRPr>
          </a:p>
          <a:p>
            <a:pPr>
              <a:lnSpc>
                <a:spcPct val="100000"/>
              </a:lnSpc>
              <a:spcBef>
                <a:spcPts val="30"/>
              </a:spcBef>
            </a:pPr>
            <a:endParaRPr dirty="0">
              <a:solidFill>
                <a:srgbClr val="681D44"/>
              </a:solidFill>
              <a:cs typeface="Times New Roman"/>
            </a:endParaRPr>
          </a:p>
          <a:p>
            <a:pPr marL="12700" marR="6350" indent="359410" algn="just">
              <a:lnSpc>
                <a:spcPct val="100000"/>
              </a:lnSpc>
            </a:pPr>
            <a:r>
              <a:rPr spc="-20" dirty="0">
                <a:solidFill>
                  <a:srgbClr val="681D44"/>
                </a:solidFill>
                <a:cs typeface="Arial"/>
              </a:rPr>
              <a:t>Kurumlar, </a:t>
            </a:r>
            <a:r>
              <a:rPr spc="-5" dirty="0">
                <a:solidFill>
                  <a:srgbClr val="681D44"/>
                </a:solidFill>
                <a:cs typeface="Arial"/>
              </a:rPr>
              <a:t>diğer kurum ve kuruluşlar tarafından geçici </a:t>
            </a:r>
            <a:r>
              <a:rPr spc="-5" dirty="0" err="1">
                <a:solidFill>
                  <a:srgbClr val="681D44"/>
                </a:solidFill>
                <a:cs typeface="Arial"/>
              </a:rPr>
              <a:t>görevlendirilen</a:t>
            </a:r>
            <a:r>
              <a:rPr spc="-5" dirty="0">
                <a:solidFill>
                  <a:srgbClr val="681D44"/>
                </a:solidFill>
                <a:cs typeface="Arial"/>
              </a:rPr>
              <a:t> </a:t>
            </a:r>
            <a:r>
              <a:rPr spc="-5" dirty="0" err="1" smtClean="0">
                <a:solidFill>
                  <a:srgbClr val="681D44"/>
                </a:solidFill>
                <a:cs typeface="Arial"/>
              </a:rPr>
              <a:t>kişiye</a:t>
            </a:r>
            <a:r>
              <a:rPr lang="tr-TR" spc="-5" dirty="0">
                <a:solidFill>
                  <a:srgbClr val="681D44"/>
                </a:solidFill>
                <a:cs typeface="Arial"/>
              </a:rPr>
              <a:t> </a:t>
            </a:r>
            <a:r>
              <a:rPr spc="-10" dirty="0" err="1" smtClean="0">
                <a:solidFill>
                  <a:srgbClr val="681D44"/>
                </a:solidFill>
                <a:cs typeface="Arial"/>
              </a:rPr>
              <a:t>ödeme</a:t>
            </a:r>
            <a:r>
              <a:rPr spc="-10" dirty="0" smtClean="0">
                <a:solidFill>
                  <a:srgbClr val="681D44"/>
                </a:solidFill>
                <a:cs typeface="Arial"/>
              </a:rPr>
              <a:t> </a:t>
            </a:r>
            <a:r>
              <a:rPr lang="tr-TR" spc="-10" dirty="0" smtClean="0">
                <a:solidFill>
                  <a:srgbClr val="681D44"/>
                </a:solidFill>
                <a:cs typeface="Arial"/>
              </a:rPr>
              <a:t>  </a:t>
            </a:r>
            <a:r>
              <a:rPr spc="-5" dirty="0" err="1" smtClean="0">
                <a:solidFill>
                  <a:srgbClr val="681D44"/>
                </a:solidFill>
                <a:cs typeface="Arial"/>
              </a:rPr>
              <a:t>yapılması</a:t>
            </a:r>
            <a:r>
              <a:rPr spc="-5" dirty="0">
                <a:solidFill>
                  <a:srgbClr val="681D44"/>
                </a:solidFill>
                <a:cs typeface="Arial"/>
              </a:rPr>
              <a:t>, ücretsiz veya </a:t>
            </a:r>
            <a:r>
              <a:rPr spc="-10" dirty="0">
                <a:solidFill>
                  <a:srgbClr val="681D44"/>
                </a:solidFill>
                <a:cs typeface="Arial"/>
              </a:rPr>
              <a:t>düşük </a:t>
            </a:r>
            <a:r>
              <a:rPr spc="-5" dirty="0">
                <a:solidFill>
                  <a:srgbClr val="681D44"/>
                </a:solidFill>
                <a:cs typeface="Arial"/>
              </a:rPr>
              <a:t>ücretli </a:t>
            </a:r>
            <a:r>
              <a:rPr spc="-10" dirty="0">
                <a:solidFill>
                  <a:srgbClr val="681D44"/>
                </a:solidFill>
                <a:cs typeface="Arial"/>
              </a:rPr>
              <a:t>yer </a:t>
            </a:r>
            <a:r>
              <a:rPr spc="-5" dirty="0">
                <a:solidFill>
                  <a:srgbClr val="681D44"/>
                </a:solidFill>
                <a:cs typeface="Arial"/>
              </a:rPr>
              <a:t>temin edilmesi, </a:t>
            </a:r>
            <a:r>
              <a:rPr spc="-10" dirty="0">
                <a:solidFill>
                  <a:srgbClr val="681D44"/>
                </a:solidFill>
                <a:cs typeface="Arial"/>
              </a:rPr>
              <a:t>yemek  </a:t>
            </a:r>
            <a:r>
              <a:rPr spc="-5" dirty="0">
                <a:solidFill>
                  <a:srgbClr val="681D44"/>
                </a:solidFill>
                <a:cs typeface="Arial"/>
              </a:rPr>
              <a:t>ihtiyaçlarının kısmen veya tamamen karşılanması gibi hususları dikkate </a:t>
            </a:r>
            <a:r>
              <a:rPr spc="-10" dirty="0">
                <a:solidFill>
                  <a:srgbClr val="681D44"/>
                </a:solidFill>
                <a:cs typeface="Arial"/>
              </a:rPr>
              <a:t>alarak </a:t>
            </a:r>
            <a:r>
              <a:rPr spc="-5" dirty="0">
                <a:solidFill>
                  <a:srgbClr val="681D44"/>
                </a:solidFill>
                <a:cs typeface="Arial"/>
              </a:rPr>
              <a:t>yurt  dışı gündeliklere </a:t>
            </a:r>
            <a:r>
              <a:rPr spc="-10" dirty="0">
                <a:solidFill>
                  <a:srgbClr val="681D44"/>
                </a:solidFill>
                <a:cs typeface="Arial"/>
              </a:rPr>
              <a:t>dair </a:t>
            </a:r>
            <a:r>
              <a:rPr spc="-5" dirty="0">
                <a:solidFill>
                  <a:srgbClr val="681D44"/>
                </a:solidFill>
                <a:cs typeface="Arial"/>
              </a:rPr>
              <a:t>kararın ekli cetvelinde gösterilen miktarlardan daha aşağıda  </a:t>
            </a:r>
            <a:r>
              <a:rPr spc="-10" dirty="0">
                <a:solidFill>
                  <a:srgbClr val="681D44"/>
                </a:solidFill>
                <a:cs typeface="Arial"/>
              </a:rPr>
              <a:t>gündelik </a:t>
            </a:r>
            <a:r>
              <a:rPr spc="-15" dirty="0">
                <a:solidFill>
                  <a:srgbClr val="681D44"/>
                </a:solidFill>
                <a:cs typeface="Arial"/>
              </a:rPr>
              <a:t>ödeyebilirler. </a:t>
            </a:r>
            <a:r>
              <a:rPr spc="-5" dirty="0">
                <a:solidFill>
                  <a:srgbClr val="681D44"/>
                </a:solidFill>
                <a:cs typeface="Arial"/>
              </a:rPr>
              <a:t>Ancak, </a:t>
            </a:r>
            <a:r>
              <a:rPr spc="-10" dirty="0">
                <a:solidFill>
                  <a:srgbClr val="681D44"/>
                </a:solidFill>
                <a:cs typeface="Arial"/>
              </a:rPr>
              <a:t>bu </a:t>
            </a:r>
            <a:r>
              <a:rPr spc="-5" dirty="0">
                <a:solidFill>
                  <a:srgbClr val="681D44"/>
                </a:solidFill>
                <a:cs typeface="Arial"/>
              </a:rPr>
              <a:t>şekilde ödenecek gündeliklerin ilgililerce kabul  edildiğinin görev mahallinden ayrılmadan </a:t>
            </a:r>
            <a:r>
              <a:rPr spc="-10" dirty="0">
                <a:solidFill>
                  <a:srgbClr val="681D44"/>
                </a:solidFill>
                <a:cs typeface="Arial"/>
              </a:rPr>
              <a:t>önce </a:t>
            </a:r>
            <a:r>
              <a:rPr spc="-5" dirty="0">
                <a:solidFill>
                  <a:srgbClr val="681D44"/>
                </a:solidFill>
                <a:cs typeface="Arial"/>
              </a:rPr>
              <a:t>idarelere yazılı olarak bildirilmesi  </a:t>
            </a:r>
            <a:r>
              <a:rPr spc="-20" dirty="0">
                <a:solidFill>
                  <a:srgbClr val="681D44"/>
                </a:solidFill>
                <a:cs typeface="Arial"/>
              </a:rPr>
              <a:t>gerekir.</a:t>
            </a:r>
            <a:endParaRPr dirty="0">
              <a:solidFill>
                <a:srgbClr val="681D44"/>
              </a:solidFill>
              <a:cs typeface="Arial"/>
            </a:endParaRPr>
          </a:p>
          <a:p>
            <a:pPr>
              <a:lnSpc>
                <a:spcPct val="100000"/>
              </a:lnSpc>
              <a:spcBef>
                <a:spcPts val="35"/>
              </a:spcBef>
            </a:pPr>
            <a:endParaRPr dirty="0">
              <a:solidFill>
                <a:srgbClr val="681D44"/>
              </a:solidFill>
              <a:cs typeface="Times New Roman"/>
            </a:endParaRPr>
          </a:p>
          <a:p>
            <a:pPr marL="12700" marR="5715" indent="359410" algn="just">
              <a:lnSpc>
                <a:spcPct val="100000"/>
              </a:lnSpc>
            </a:pPr>
            <a:r>
              <a:rPr spc="-5" dirty="0">
                <a:solidFill>
                  <a:srgbClr val="681D44"/>
                </a:solidFill>
                <a:cs typeface="Arial"/>
              </a:rPr>
              <a:t>Bu karar hükümlerine </a:t>
            </a:r>
            <a:r>
              <a:rPr spc="-10" dirty="0">
                <a:solidFill>
                  <a:srgbClr val="681D44"/>
                </a:solidFill>
                <a:cs typeface="Arial"/>
              </a:rPr>
              <a:t>göre </a:t>
            </a:r>
            <a:r>
              <a:rPr spc="-5" dirty="0">
                <a:solidFill>
                  <a:srgbClr val="681D44"/>
                </a:solidFill>
                <a:cs typeface="Arial"/>
              </a:rPr>
              <a:t>yurt dışına geçici </a:t>
            </a:r>
            <a:r>
              <a:rPr spc="-10" dirty="0">
                <a:solidFill>
                  <a:srgbClr val="681D44"/>
                </a:solidFill>
                <a:cs typeface="Arial"/>
              </a:rPr>
              <a:t>görevle </a:t>
            </a:r>
            <a:r>
              <a:rPr spc="-5" dirty="0">
                <a:solidFill>
                  <a:srgbClr val="681D44"/>
                </a:solidFill>
                <a:cs typeface="Arial"/>
              </a:rPr>
              <a:t>görevlendirilenlere seyahat  ve ikamet süresinin ilk </a:t>
            </a:r>
            <a:r>
              <a:rPr spc="-10" dirty="0">
                <a:solidFill>
                  <a:srgbClr val="681D44"/>
                </a:solidFill>
                <a:cs typeface="Arial"/>
              </a:rPr>
              <a:t>on günü </a:t>
            </a:r>
            <a:r>
              <a:rPr spc="-5" dirty="0">
                <a:solidFill>
                  <a:srgbClr val="681D44"/>
                </a:solidFill>
                <a:cs typeface="Arial"/>
              </a:rPr>
              <a:t>için ödenecek </a:t>
            </a:r>
            <a:r>
              <a:rPr spc="-15" dirty="0">
                <a:solidFill>
                  <a:srgbClr val="681D44"/>
                </a:solidFill>
                <a:cs typeface="Arial"/>
              </a:rPr>
              <a:t>gündelikler, </a:t>
            </a:r>
            <a:r>
              <a:rPr spc="-5" dirty="0">
                <a:solidFill>
                  <a:srgbClr val="681D44"/>
                </a:solidFill>
                <a:cs typeface="Arial"/>
              </a:rPr>
              <a:t>karara ekli cetveldeki  miktarların % </a:t>
            </a:r>
            <a:r>
              <a:rPr spc="-10" dirty="0">
                <a:solidFill>
                  <a:srgbClr val="681D44"/>
                </a:solidFill>
                <a:cs typeface="Arial"/>
              </a:rPr>
              <a:t>50 </a:t>
            </a:r>
            <a:r>
              <a:rPr spc="-5" dirty="0">
                <a:solidFill>
                  <a:srgbClr val="681D44"/>
                </a:solidFill>
                <a:cs typeface="Arial"/>
              </a:rPr>
              <a:t>artırılması </a:t>
            </a:r>
            <a:r>
              <a:rPr spc="-10" dirty="0">
                <a:solidFill>
                  <a:srgbClr val="681D44"/>
                </a:solidFill>
                <a:cs typeface="Arial"/>
              </a:rPr>
              <a:t>suretiyle</a:t>
            </a:r>
            <a:r>
              <a:rPr spc="90" dirty="0">
                <a:solidFill>
                  <a:srgbClr val="681D44"/>
                </a:solidFill>
                <a:cs typeface="Arial"/>
              </a:rPr>
              <a:t> </a:t>
            </a:r>
            <a:r>
              <a:rPr spc="-20" dirty="0">
                <a:solidFill>
                  <a:srgbClr val="681D44"/>
                </a:solidFill>
                <a:cs typeface="Arial"/>
              </a:rPr>
              <a:t>hesaplanır.</a:t>
            </a:r>
            <a:endParaRPr dirty="0">
              <a:solidFill>
                <a:srgbClr val="681D44"/>
              </a:solidFill>
              <a:cs typeface="Arial"/>
            </a:endParaRPr>
          </a:p>
          <a:p>
            <a:pPr>
              <a:lnSpc>
                <a:spcPct val="100000"/>
              </a:lnSpc>
              <a:spcBef>
                <a:spcPts val="30"/>
              </a:spcBef>
            </a:pPr>
            <a:endParaRPr dirty="0">
              <a:solidFill>
                <a:srgbClr val="681D44"/>
              </a:solidFill>
              <a:cs typeface="Times New Roman"/>
            </a:endParaRPr>
          </a:p>
          <a:p>
            <a:pPr marL="13335" marR="5080" indent="358775" algn="just">
              <a:lnSpc>
                <a:spcPct val="100000"/>
              </a:lnSpc>
            </a:pPr>
            <a:r>
              <a:rPr spc="-30" dirty="0">
                <a:solidFill>
                  <a:srgbClr val="681D44"/>
                </a:solidFill>
                <a:cs typeface="Arial"/>
              </a:rPr>
              <a:t>Yurt </a:t>
            </a:r>
            <a:r>
              <a:rPr spc="-5" dirty="0">
                <a:solidFill>
                  <a:srgbClr val="681D44"/>
                </a:solidFill>
                <a:cs typeface="Arial"/>
              </a:rPr>
              <a:t>dışında </a:t>
            </a:r>
            <a:r>
              <a:rPr spc="-10" dirty="0">
                <a:solidFill>
                  <a:srgbClr val="681D44"/>
                </a:solidFill>
                <a:cs typeface="Arial"/>
              </a:rPr>
              <a:t>yatacak </a:t>
            </a:r>
            <a:r>
              <a:rPr spc="-5" dirty="0">
                <a:solidFill>
                  <a:srgbClr val="681D44"/>
                </a:solidFill>
                <a:cs typeface="Arial"/>
              </a:rPr>
              <a:t>yer temini için </a:t>
            </a:r>
            <a:r>
              <a:rPr spc="-10" dirty="0">
                <a:solidFill>
                  <a:srgbClr val="681D44"/>
                </a:solidFill>
                <a:cs typeface="Arial"/>
              </a:rPr>
              <a:t>ödedikleri </a:t>
            </a:r>
            <a:r>
              <a:rPr spc="-5" dirty="0">
                <a:solidFill>
                  <a:srgbClr val="681D44"/>
                </a:solidFill>
                <a:cs typeface="Arial"/>
              </a:rPr>
              <a:t>ücretleri fatura </a:t>
            </a:r>
            <a:r>
              <a:rPr spc="-10" dirty="0">
                <a:solidFill>
                  <a:srgbClr val="681D44"/>
                </a:solidFill>
                <a:cs typeface="Arial"/>
              </a:rPr>
              <a:t>ile  </a:t>
            </a:r>
            <a:r>
              <a:rPr spc="-5" dirty="0">
                <a:solidFill>
                  <a:srgbClr val="681D44"/>
                </a:solidFill>
                <a:cs typeface="Arial"/>
              </a:rPr>
              <a:t>belgelendirenlere, </a:t>
            </a:r>
            <a:r>
              <a:rPr spc="-10" dirty="0">
                <a:solidFill>
                  <a:srgbClr val="681D44"/>
                </a:solidFill>
                <a:cs typeface="Arial"/>
              </a:rPr>
              <a:t>faturadaki günlük </a:t>
            </a:r>
            <a:r>
              <a:rPr spc="-5" dirty="0">
                <a:solidFill>
                  <a:srgbClr val="681D44"/>
                </a:solidFill>
                <a:cs typeface="Arial"/>
              </a:rPr>
              <a:t>konaklama ücretinin, </a:t>
            </a:r>
            <a:r>
              <a:rPr spc="-10" dirty="0">
                <a:solidFill>
                  <a:srgbClr val="681D44"/>
                </a:solidFill>
                <a:cs typeface="Arial"/>
              </a:rPr>
              <a:t>%50 </a:t>
            </a:r>
            <a:r>
              <a:rPr spc="-5" dirty="0">
                <a:solidFill>
                  <a:srgbClr val="681D44"/>
                </a:solidFill>
                <a:cs typeface="Arial"/>
              </a:rPr>
              <a:t>artırımlı hesaplanan  gündeliğin</a:t>
            </a:r>
            <a:r>
              <a:rPr spc="150" dirty="0">
                <a:solidFill>
                  <a:srgbClr val="681D44"/>
                </a:solidFill>
                <a:cs typeface="Arial"/>
              </a:rPr>
              <a:t> </a:t>
            </a:r>
            <a:r>
              <a:rPr dirty="0">
                <a:solidFill>
                  <a:srgbClr val="681D44"/>
                </a:solidFill>
                <a:cs typeface="Arial"/>
              </a:rPr>
              <a:t>%40</a:t>
            </a:r>
            <a:r>
              <a:rPr spc="145" dirty="0">
                <a:solidFill>
                  <a:srgbClr val="681D44"/>
                </a:solidFill>
                <a:cs typeface="Arial"/>
              </a:rPr>
              <a:t> </a:t>
            </a:r>
            <a:r>
              <a:rPr spc="-5" dirty="0">
                <a:solidFill>
                  <a:srgbClr val="681D44"/>
                </a:solidFill>
                <a:cs typeface="Arial"/>
              </a:rPr>
              <a:t>ına</a:t>
            </a:r>
            <a:r>
              <a:rPr spc="145" dirty="0">
                <a:solidFill>
                  <a:srgbClr val="681D44"/>
                </a:solidFill>
                <a:cs typeface="Arial"/>
              </a:rPr>
              <a:t> </a:t>
            </a:r>
            <a:r>
              <a:rPr spc="-5" dirty="0">
                <a:solidFill>
                  <a:srgbClr val="681D44"/>
                </a:solidFill>
                <a:cs typeface="Arial"/>
              </a:rPr>
              <a:t>kadar</a:t>
            </a:r>
            <a:r>
              <a:rPr spc="150" dirty="0">
                <a:solidFill>
                  <a:srgbClr val="681D44"/>
                </a:solidFill>
                <a:cs typeface="Arial"/>
              </a:rPr>
              <a:t> </a:t>
            </a:r>
            <a:r>
              <a:rPr spc="-5" dirty="0">
                <a:solidFill>
                  <a:srgbClr val="681D44"/>
                </a:solidFill>
                <a:cs typeface="Arial"/>
              </a:rPr>
              <a:t>olan</a:t>
            </a:r>
            <a:r>
              <a:rPr spc="150" dirty="0">
                <a:solidFill>
                  <a:srgbClr val="681D44"/>
                </a:solidFill>
                <a:cs typeface="Arial"/>
              </a:rPr>
              <a:t> </a:t>
            </a:r>
            <a:r>
              <a:rPr spc="-5" dirty="0">
                <a:solidFill>
                  <a:srgbClr val="681D44"/>
                </a:solidFill>
                <a:cs typeface="Arial"/>
              </a:rPr>
              <a:t>miktarı</a:t>
            </a:r>
            <a:r>
              <a:rPr spc="145" dirty="0">
                <a:solidFill>
                  <a:srgbClr val="681D44"/>
                </a:solidFill>
                <a:cs typeface="Arial"/>
              </a:rPr>
              <a:t> </a:t>
            </a:r>
            <a:r>
              <a:rPr spc="-5" dirty="0">
                <a:solidFill>
                  <a:srgbClr val="681D44"/>
                </a:solidFill>
                <a:cs typeface="Arial"/>
              </a:rPr>
              <a:t>için</a:t>
            </a:r>
            <a:r>
              <a:rPr spc="160" dirty="0">
                <a:solidFill>
                  <a:srgbClr val="681D44"/>
                </a:solidFill>
                <a:cs typeface="Arial"/>
              </a:rPr>
              <a:t> </a:t>
            </a:r>
            <a:r>
              <a:rPr spc="-10" dirty="0">
                <a:solidFill>
                  <a:srgbClr val="681D44"/>
                </a:solidFill>
                <a:cs typeface="Arial"/>
              </a:rPr>
              <a:t>ödeme</a:t>
            </a:r>
            <a:r>
              <a:rPr spc="160" dirty="0">
                <a:solidFill>
                  <a:srgbClr val="681D44"/>
                </a:solidFill>
                <a:cs typeface="Arial"/>
              </a:rPr>
              <a:t> </a:t>
            </a:r>
            <a:r>
              <a:rPr spc="-5" dirty="0">
                <a:solidFill>
                  <a:srgbClr val="681D44"/>
                </a:solidFill>
                <a:cs typeface="Arial"/>
              </a:rPr>
              <a:t>yapılmaz.</a:t>
            </a:r>
            <a:r>
              <a:rPr spc="155" dirty="0">
                <a:solidFill>
                  <a:srgbClr val="681D44"/>
                </a:solidFill>
                <a:cs typeface="Arial"/>
              </a:rPr>
              <a:t> </a:t>
            </a:r>
            <a:r>
              <a:rPr spc="-5" dirty="0">
                <a:solidFill>
                  <a:srgbClr val="681D44"/>
                </a:solidFill>
                <a:cs typeface="Arial"/>
              </a:rPr>
              <a:t>%</a:t>
            </a:r>
            <a:r>
              <a:rPr spc="145" dirty="0">
                <a:solidFill>
                  <a:srgbClr val="681D44"/>
                </a:solidFill>
                <a:cs typeface="Arial"/>
              </a:rPr>
              <a:t> </a:t>
            </a:r>
            <a:r>
              <a:rPr spc="-10" dirty="0">
                <a:solidFill>
                  <a:srgbClr val="681D44"/>
                </a:solidFill>
                <a:cs typeface="Arial"/>
              </a:rPr>
              <a:t>40</a:t>
            </a:r>
            <a:r>
              <a:rPr spc="145" dirty="0">
                <a:solidFill>
                  <a:srgbClr val="681D44"/>
                </a:solidFill>
                <a:cs typeface="Arial"/>
              </a:rPr>
              <a:t> </a:t>
            </a:r>
            <a:r>
              <a:rPr spc="-5" dirty="0">
                <a:solidFill>
                  <a:srgbClr val="681D44"/>
                </a:solidFill>
                <a:cs typeface="Arial"/>
              </a:rPr>
              <a:t>ını</a:t>
            </a:r>
            <a:r>
              <a:rPr spc="145" dirty="0">
                <a:solidFill>
                  <a:srgbClr val="681D44"/>
                </a:solidFill>
                <a:cs typeface="Arial"/>
              </a:rPr>
              <a:t> </a:t>
            </a:r>
            <a:r>
              <a:rPr spc="-10" dirty="0">
                <a:solidFill>
                  <a:srgbClr val="681D44"/>
                </a:solidFill>
                <a:cs typeface="Arial"/>
              </a:rPr>
              <a:t>aşan</a:t>
            </a:r>
            <a:r>
              <a:rPr spc="145" dirty="0">
                <a:solidFill>
                  <a:srgbClr val="681D44"/>
                </a:solidFill>
                <a:cs typeface="Arial"/>
              </a:rPr>
              <a:t> </a:t>
            </a:r>
            <a:r>
              <a:rPr spc="-5" dirty="0">
                <a:solidFill>
                  <a:srgbClr val="681D44"/>
                </a:solidFill>
                <a:cs typeface="Arial"/>
              </a:rPr>
              <a:t>kısımın</a:t>
            </a:r>
            <a:endParaRPr dirty="0">
              <a:solidFill>
                <a:srgbClr val="681D44"/>
              </a:solidFill>
              <a:cs typeface="Arial"/>
            </a:endParaRPr>
          </a:p>
          <a:p>
            <a:pPr marL="13335">
              <a:lnSpc>
                <a:spcPts val="2110"/>
              </a:lnSpc>
            </a:pPr>
            <a:r>
              <a:rPr spc="-10" dirty="0">
                <a:solidFill>
                  <a:srgbClr val="681D44"/>
                </a:solidFill>
                <a:cs typeface="Arial"/>
              </a:rPr>
              <a:t>%70 </a:t>
            </a:r>
            <a:r>
              <a:rPr spc="-5" dirty="0">
                <a:solidFill>
                  <a:srgbClr val="681D44"/>
                </a:solidFill>
                <a:cs typeface="Arial"/>
              </a:rPr>
              <a:t>i</a:t>
            </a:r>
            <a:r>
              <a:rPr spc="5" dirty="0">
                <a:solidFill>
                  <a:srgbClr val="681D44"/>
                </a:solidFill>
                <a:cs typeface="Arial"/>
              </a:rPr>
              <a:t> </a:t>
            </a:r>
            <a:r>
              <a:rPr spc="-25" dirty="0">
                <a:solidFill>
                  <a:srgbClr val="681D44"/>
                </a:solidFill>
                <a:cs typeface="Arial"/>
              </a:rPr>
              <a:t>ödenir.</a:t>
            </a:r>
            <a:endParaRPr dirty="0">
              <a:solidFill>
                <a:srgbClr val="681D44"/>
              </a:solidFill>
              <a:cs typeface="Arial"/>
            </a:endParaRPr>
          </a:p>
        </p:txBody>
      </p:sp>
      <p:sp>
        <p:nvSpPr>
          <p:cNvPr id="4" name="Unvan 7"/>
          <p:cNvSpPr txBox="1">
            <a:spLocks/>
          </p:cNvSpPr>
          <p:nvPr/>
        </p:nvSpPr>
        <p:spPr>
          <a:xfrm>
            <a:off x="1173232" y="341553"/>
            <a:ext cx="7704666" cy="4725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tr-TR" sz="3600" b="1" spc="-45" dirty="0" smtClean="0">
                <a:solidFill>
                  <a:srgbClr val="701E46"/>
                </a:solidFill>
                <a:latin typeface="+mn-lt"/>
              </a:rPr>
              <a:t>Yurt </a:t>
            </a:r>
            <a:r>
              <a:rPr lang="tr-TR" sz="3600" b="1" spc="-5" dirty="0" smtClean="0">
                <a:solidFill>
                  <a:srgbClr val="701E46"/>
                </a:solidFill>
                <a:latin typeface="+mn-lt"/>
              </a:rPr>
              <a:t>Dışı Gündeliklerine Dair</a:t>
            </a:r>
            <a:r>
              <a:rPr lang="tr-TR" sz="3600" b="1" spc="30" dirty="0" smtClean="0">
                <a:solidFill>
                  <a:srgbClr val="701E46"/>
                </a:solidFill>
                <a:latin typeface="+mn-lt"/>
              </a:rPr>
              <a:t> </a:t>
            </a:r>
            <a:r>
              <a:rPr lang="tr-TR" sz="3600" b="1" spc="-5" dirty="0" smtClean="0">
                <a:solidFill>
                  <a:srgbClr val="701E46"/>
                </a:solidFill>
                <a:latin typeface="+mn-lt"/>
              </a:rPr>
              <a:t>Karar</a:t>
            </a:r>
            <a:br>
              <a:rPr lang="tr-TR" sz="3600" b="1" spc="-5" dirty="0" smtClean="0">
                <a:solidFill>
                  <a:srgbClr val="701E46"/>
                </a:solidFill>
                <a:latin typeface="+mn-lt"/>
              </a:rPr>
            </a:br>
            <a:endParaRPr lang="tr-TR" sz="3600" b="1" dirty="0">
              <a:latin typeface="+mn-lt"/>
            </a:endParaRPr>
          </a:p>
        </p:txBody>
      </p:sp>
    </p:spTree>
    <p:extLst>
      <p:ext uri="{BB962C8B-B14F-4D97-AF65-F5344CB8AC3E}">
        <p14:creationId xmlns:p14="http://schemas.microsoft.com/office/powerpoint/2010/main" val="251067464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a:noFill/>
          <a:ln>
            <a:noFill/>
          </a:ln>
        </p:spPr>
      </p:pic>
      <p:graphicFrame>
        <p:nvGraphicFramePr>
          <p:cNvPr id="3" name="object 6"/>
          <p:cNvGraphicFramePr>
            <a:graphicFrameLocks noGrp="1"/>
          </p:cNvGraphicFramePr>
          <p:nvPr>
            <p:extLst>
              <p:ext uri="{D42A27DB-BD31-4B8C-83A1-F6EECF244321}">
                <p14:modId xmlns:p14="http://schemas.microsoft.com/office/powerpoint/2010/main" val="2268090347"/>
              </p:ext>
            </p:extLst>
          </p:nvPr>
        </p:nvGraphicFramePr>
        <p:xfrm>
          <a:off x="454759" y="823866"/>
          <a:ext cx="9145119" cy="4902125"/>
        </p:xfrm>
        <a:graphic>
          <a:graphicData uri="http://schemas.openxmlformats.org/drawingml/2006/table">
            <a:tbl>
              <a:tblPr firstRow="1" firstCol="1" lastRow="1" lastCol="1" bandRow="1" bandCol="1">
                <a:solidFill>
                  <a:srgbClr val="701E46"/>
                </a:solidFill>
              </a:tblPr>
              <a:tblGrid>
                <a:gridCol w="6192101"/>
                <a:gridCol w="2953018"/>
              </a:tblGrid>
              <a:tr h="1104522">
                <a:tc gridSpan="2">
                  <a:txBody>
                    <a:bodyPr/>
                    <a:lstStyle/>
                    <a:p>
                      <a:pPr marL="215900" marR="179070" indent="-3175" algn="ctr">
                        <a:lnSpc>
                          <a:spcPct val="100000"/>
                        </a:lnSpc>
                        <a:spcBef>
                          <a:spcPts val="425"/>
                        </a:spcBef>
                        <a:tabLst>
                          <a:tab pos="1280795" algn="l"/>
                        </a:tabLst>
                      </a:pPr>
                      <a:r>
                        <a:rPr sz="1800" spc="-5" dirty="0">
                          <a:solidFill>
                            <a:srgbClr val="681D44"/>
                          </a:solidFill>
                        </a:rPr>
                        <a:t>“</a:t>
                      </a:r>
                      <a:r>
                        <a:rPr sz="1800" u="none" spc="-5" dirty="0">
                          <a:solidFill>
                            <a:srgbClr val="681D44"/>
                          </a:solidFill>
                          <a:uFill>
                            <a:solidFill>
                              <a:srgbClr val="FFFFFF"/>
                            </a:solidFill>
                          </a:uFill>
                        </a:rPr>
                        <a:t>Kuzey Kıbrıs Türk Cumhuriyeti’ne </a:t>
                      </a:r>
                      <a:r>
                        <a:rPr sz="1800" u="none" spc="-20" dirty="0">
                          <a:solidFill>
                            <a:srgbClr val="681D44"/>
                          </a:solidFill>
                          <a:uFill>
                            <a:solidFill>
                              <a:srgbClr val="FFFFFF"/>
                            </a:solidFill>
                          </a:uFill>
                        </a:rPr>
                        <a:t>Yapılacak </a:t>
                      </a:r>
                      <a:r>
                        <a:rPr sz="1800" u="none" spc="-15" dirty="0">
                          <a:solidFill>
                            <a:srgbClr val="681D44"/>
                          </a:solidFill>
                          <a:uFill>
                            <a:solidFill>
                              <a:srgbClr val="FFFFFF"/>
                            </a:solidFill>
                          </a:uFill>
                        </a:rPr>
                        <a:t>Yolculuklarda </a:t>
                      </a:r>
                      <a:r>
                        <a:rPr sz="1800" u="none" spc="-20" dirty="0">
                          <a:solidFill>
                            <a:srgbClr val="681D44"/>
                          </a:solidFill>
                          <a:uFill>
                            <a:solidFill>
                              <a:srgbClr val="FFFFFF"/>
                            </a:solidFill>
                          </a:uFill>
                        </a:rPr>
                        <a:t>Verilecek </a:t>
                      </a:r>
                      <a:r>
                        <a:rPr sz="1800" u="none" spc="-20" dirty="0">
                          <a:solidFill>
                            <a:srgbClr val="681D44"/>
                          </a:solidFill>
                        </a:rPr>
                        <a:t> </a:t>
                      </a:r>
                      <a:r>
                        <a:rPr sz="1800" u="none" spc="-5" dirty="0">
                          <a:solidFill>
                            <a:srgbClr val="681D44"/>
                          </a:solidFill>
                          <a:uFill>
                            <a:solidFill>
                              <a:srgbClr val="FFFFFF"/>
                            </a:solidFill>
                          </a:uFill>
                        </a:rPr>
                        <a:t>Gündeliklere Dair </a:t>
                      </a:r>
                      <a:r>
                        <a:rPr sz="1800" u="none" spc="-10" dirty="0">
                          <a:solidFill>
                            <a:srgbClr val="681D44"/>
                          </a:solidFill>
                          <a:uFill>
                            <a:solidFill>
                              <a:srgbClr val="FFFFFF"/>
                            </a:solidFill>
                          </a:uFill>
                        </a:rPr>
                        <a:t>Karar</a:t>
                      </a:r>
                      <a:r>
                        <a:rPr sz="1800" u="none" spc="-10" dirty="0">
                          <a:solidFill>
                            <a:srgbClr val="681D44"/>
                          </a:solidFill>
                        </a:rPr>
                        <a:t> </a:t>
                      </a:r>
                      <a:r>
                        <a:rPr sz="1800" u="none" dirty="0">
                          <a:solidFill>
                            <a:srgbClr val="681D44"/>
                          </a:solidFill>
                        </a:rPr>
                        <a:t>ile </a:t>
                      </a:r>
                      <a:r>
                        <a:rPr sz="1800" u="none" spc="-15" dirty="0">
                          <a:solidFill>
                            <a:srgbClr val="681D44"/>
                          </a:solidFill>
                        </a:rPr>
                        <a:t>“</a:t>
                      </a:r>
                      <a:r>
                        <a:rPr sz="1800" u="none" spc="-15" dirty="0">
                          <a:solidFill>
                            <a:srgbClr val="681D44"/>
                          </a:solidFill>
                          <a:uFill>
                            <a:solidFill>
                              <a:srgbClr val="FFFFFF"/>
                            </a:solidFill>
                          </a:uFill>
                        </a:rPr>
                        <a:t>Yurtdışı </a:t>
                      </a:r>
                      <a:r>
                        <a:rPr sz="1800" u="none" spc="-5" dirty="0">
                          <a:solidFill>
                            <a:srgbClr val="681D44"/>
                          </a:solidFill>
                          <a:uFill>
                            <a:solidFill>
                              <a:srgbClr val="FFFFFF"/>
                            </a:solidFill>
                          </a:uFill>
                        </a:rPr>
                        <a:t>Gündeliklerine Dair </a:t>
                      </a:r>
                      <a:r>
                        <a:rPr sz="1800" u="none" spc="-10" dirty="0">
                          <a:solidFill>
                            <a:srgbClr val="681D44"/>
                          </a:solidFill>
                          <a:uFill>
                            <a:solidFill>
                              <a:srgbClr val="FFFFFF"/>
                            </a:solidFill>
                          </a:uFill>
                        </a:rPr>
                        <a:t>Karar</a:t>
                      </a:r>
                      <a:r>
                        <a:rPr sz="1800" spc="-10" dirty="0">
                          <a:solidFill>
                            <a:srgbClr val="681D44"/>
                          </a:solidFill>
                        </a:rPr>
                        <a:t>” </a:t>
                      </a:r>
                      <a:r>
                        <a:rPr sz="1800" spc="-10" dirty="0" smtClean="0">
                          <a:solidFill>
                            <a:srgbClr val="681D44"/>
                          </a:solidFill>
                        </a:rPr>
                        <a:t>0</a:t>
                      </a:r>
                      <a:r>
                        <a:rPr lang="tr-TR" sz="1800" spc="-10" dirty="0" smtClean="0">
                          <a:solidFill>
                            <a:srgbClr val="681D44"/>
                          </a:solidFill>
                        </a:rPr>
                        <a:t>8</a:t>
                      </a:r>
                      <a:r>
                        <a:rPr sz="1800" spc="-10" dirty="0" smtClean="0">
                          <a:solidFill>
                            <a:srgbClr val="681D44"/>
                          </a:solidFill>
                        </a:rPr>
                        <a:t>/01/201</a:t>
                      </a:r>
                      <a:r>
                        <a:rPr lang="tr-TR" sz="1800" spc="-10" dirty="0" smtClean="0">
                          <a:solidFill>
                            <a:srgbClr val="681D44"/>
                          </a:solidFill>
                        </a:rPr>
                        <a:t>8</a:t>
                      </a:r>
                      <a:r>
                        <a:rPr sz="1800" spc="-10" dirty="0" smtClean="0">
                          <a:solidFill>
                            <a:srgbClr val="681D44"/>
                          </a:solidFill>
                        </a:rPr>
                        <a:t>  </a:t>
                      </a:r>
                      <a:r>
                        <a:rPr sz="1800" spc="-5" dirty="0" err="1">
                          <a:solidFill>
                            <a:srgbClr val="681D44"/>
                          </a:solidFill>
                        </a:rPr>
                        <a:t>tarihli</a:t>
                      </a:r>
                      <a:r>
                        <a:rPr sz="1800" spc="-15" dirty="0">
                          <a:solidFill>
                            <a:srgbClr val="681D44"/>
                          </a:solidFill>
                        </a:rPr>
                        <a:t> </a:t>
                      </a:r>
                      <a:r>
                        <a:rPr sz="1800" spc="-25" dirty="0" err="1" smtClean="0">
                          <a:solidFill>
                            <a:srgbClr val="681D44"/>
                          </a:solidFill>
                        </a:rPr>
                        <a:t>ve</a:t>
                      </a:r>
                      <a:r>
                        <a:rPr lang="tr-TR" sz="1800" spc="-25" dirty="0" smtClean="0">
                          <a:solidFill>
                            <a:srgbClr val="681D44"/>
                          </a:solidFill>
                        </a:rPr>
                        <a:t> </a:t>
                      </a:r>
                      <a:r>
                        <a:rPr lang="tr-TR" sz="1800" spc="-10" dirty="0" smtClean="0">
                          <a:solidFill>
                            <a:srgbClr val="681D44"/>
                          </a:solidFill>
                        </a:rPr>
                        <a:t>11213</a:t>
                      </a:r>
                      <a:r>
                        <a:rPr sz="1800" spc="-10" dirty="0" smtClean="0">
                          <a:solidFill>
                            <a:srgbClr val="681D44"/>
                          </a:solidFill>
                        </a:rPr>
                        <a:t> </a:t>
                      </a:r>
                      <a:r>
                        <a:rPr sz="1800" spc="-10" dirty="0">
                          <a:solidFill>
                            <a:srgbClr val="681D44"/>
                          </a:solidFill>
                        </a:rPr>
                        <a:t>sayılı</a:t>
                      </a:r>
                      <a:r>
                        <a:rPr sz="1800" spc="30" dirty="0">
                          <a:solidFill>
                            <a:srgbClr val="681D44"/>
                          </a:solidFill>
                        </a:rPr>
                        <a:t> </a:t>
                      </a:r>
                      <a:r>
                        <a:rPr sz="1800" spc="-5" dirty="0">
                          <a:solidFill>
                            <a:srgbClr val="681D44"/>
                          </a:solidFill>
                        </a:rPr>
                        <a:t>BKK)</a:t>
                      </a:r>
                      <a:endParaRPr sz="1800" dirty="0">
                        <a:solidFill>
                          <a:srgbClr val="681D44"/>
                        </a:solidFill>
                        <a:latin typeface="Arial"/>
                        <a:cs typeface="Arial"/>
                      </a:endParaRPr>
                    </a:p>
                  </a:txBody>
                  <a:tcPr marL="0" marR="0" marT="539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0" marB="0"/>
                </a:tc>
              </a:tr>
              <a:tr h="494099">
                <a:tc gridSpan="2">
                  <a:txBody>
                    <a:bodyPr/>
                    <a:lstStyle/>
                    <a:p>
                      <a:pPr marL="2760980" marR="110489" indent="-2615565">
                        <a:lnSpc>
                          <a:spcPct val="100000"/>
                        </a:lnSpc>
                        <a:spcBef>
                          <a:spcPts val="204"/>
                        </a:spcBef>
                      </a:pPr>
                      <a:r>
                        <a:rPr sz="1600" spc="-10" dirty="0">
                          <a:solidFill>
                            <a:srgbClr val="681D44"/>
                          </a:solidFill>
                        </a:rPr>
                        <a:t>KUZEY KIBRIS TÜRK </a:t>
                      </a:r>
                      <a:r>
                        <a:rPr sz="1600" spc="-5" dirty="0">
                          <a:solidFill>
                            <a:srgbClr val="681D44"/>
                          </a:solidFill>
                        </a:rPr>
                        <a:t>CUMHURİYETİ’NE </a:t>
                      </a:r>
                      <a:r>
                        <a:rPr sz="1600" spc="-30" dirty="0">
                          <a:solidFill>
                            <a:srgbClr val="681D44"/>
                          </a:solidFill>
                        </a:rPr>
                        <a:t>YAPILACAK </a:t>
                      </a:r>
                      <a:r>
                        <a:rPr sz="1600" spc="-10" dirty="0">
                          <a:solidFill>
                            <a:srgbClr val="681D44"/>
                          </a:solidFill>
                        </a:rPr>
                        <a:t>YOLCULUKLARDA </a:t>
                      </a:r>
                      <a:r>
                        <a:rPr sz="1600" spc="-5" dirty="0">
                          <a:solidFill>
                            <a:srgbClr val="681D44"/>
                          </a:solidFill>
                        </a:rPr>
                        <a:t>VERİLECEK  </a:t>
                      </a:r>
                      <a:r>
                        <a:rPr sz="1600" spc="-10" dirty="0">
                          <a:solidFill>
                            <a:srgbClr val="681D44"/>
                          </a:solidFill>
                        </a:rPr>
                        <a:t>GÜNDELİKLERE </a:t>
                      </a:r>
                      <a:r>
                        <a:rPr sz="1600" spc="-15" dirty="0">
                          <a:solidFill>
                            <a:srgbClr val="681D44"/>
                          </a:solidFill>
                        </a:rPr>
                        <a:t>DAİR</a:t>
                      </a:r>
                      <a:r>
                        <a:rPr sz="1600" spc="40" dirty="0">
                          <a:solidFill>
                            <a:srgbClr val="681D44"/>
                          </a:solidFill>
                        </a:rPr>
                        <a:t> </a:t>
                      </a:r>
                      <a:r>
                        <a:rPr sz="1600" spc="-20" dirty="0">
                          <a:solidFill>
                            <a:srgbClr val="681D44"/>
                          </a:solidFill>
                        </a:rPr>
                        <a:t>KARAR</a:t>
                      </a:r>
                      <a:endParaRPr sz="1600" dirty="0">
                        <a:solidFill>
                          <a:srgbClr val="681D44"/>
                        </a:solidFill>
                        <a:latin typeface="Arial"/>
                        <a:cs typeface="Arial"/>
                      </a:endParaRPr>
                    </a:p>
                  </a:txBody>
                  <a:tcPr marL="0" marR="0" marT="26034"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0" marB="0"/>
                </a:tc>
              </a:tr>
              <a:tr h="309869">
                <a:tc>
                  <a:txBody>
                    <a:bodyPr/>
                    <a:lstStyle/>
                    <a:p>
                      <a:pPr marL="105410">
                        <a:lnSpc>
                          <a:spcPct val="100000"/>
                        </a:lnSpc>
                        <a:spcBef>
                          <a:spcPts val="320"/>
                        </a:spcBef>
                        <a:tabLst>
                          <a:tab pos="2530475" algn="l"/>
                        </a:tabLst>
                      </a:pPr>
                      <a:r>
                        <a:rPr sz="1600" spc="-5" dirty="0">
                          <a:solidFill>
                            <a:srgbClr val="681D44"/>
                          </a:solidFill>
                        </a:rPr>
                        <a:t>a)</a:t>
                      </a:r>
                      <a:r>
                        <a:rPr sz="1600" spc="-50" dirty="0">
                          <a:solidFill>
                            <a:srgbClr val="681D44"/>
                          </a:solidFill>
                        </a:rPr>
                        <a:t> </a:t>
                      </a:r>
                      <a:r>
                        <a:rPr sz="1600" spc="-15" dirty="0">
                          <a:solidFill>
                            <a:srgbClr val="681D44"/>
                          </a:solidFill>
                        </a:rPr>
                        <a:t>Aylık/kadro</a:t>
                      </a:r>
                      <a:r>
                        <a:rPr sz="1600" spc="75" dirty="0">
                          <a:solidFill>
                            <a:srgbClr val="681D44"/>
                          </a:solidFill>
                        </a:rPr>
                        <a:t> </a:t>
                      </a:r>
                      <a:r>
                        <a:rPr sz="1600" spc="-10" dirty="0">
                          <a:solidFill>
                            <a:srgbClr val="681D44"/>
                          </a:solidFill>
                        </a:rPr>
                        <a:t>derecesi	</a:t>
                      </a:r>
                      <a:r>
                        <a:rPr sz="1600" spc="-5" dirty="0">
                          <a:solidFill>
                            <a:srgbClr val="681D44"/>
                          </a:solidFill>
                        </a:rPr>
                        <a:t>1</a:t>
                      </a:r>
                      <a:r>
                        <a:rPr sz="1600" spc="5" dirty="0">
                          <a:solidFill>
                            <a:srgbClr val="681D44"/>
                          </a:solidFill>
                        </a:rPr>
                        <a:t> </a:t>
                      </a:r>
                      <a:r>
                        <a:rPr sz="1600" spc="-5" dirty="0">
                          <a:solidFill>
                            <a:srgbClr val="681D44"/>
                          </a:solidFill>
                        </a:rPr>
                        <a:t>olanlar</a:t>
                      </a:r>
                      <a:endParaRPr sz="1600" dirty="0">
                        <a:solidFill>
                          <a:srgbClr val="681D44"/>
                        </a:solidFill>
                        <a:latin typeface="Arial"/>
                        <a:cs typeface="Arial"/>
                      </a:endParaRPr>
                    </a:p>
                  </a:txBody>
                  <a:tcPr marL="0" marR="0" marT="4064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68580" algn="r">
                        <a:lnSpc>
                          <a:spcPct val="100000"/>
                        </a:lnSpc>
                        <a:spcBef>
                          <a:spcPts val="259"/>
                        </a:spcBef>
                      </a:pPr>
                      <a:r>
                        <a:rPr sz="1600" spc="-80" dirty="0" smtClean="0">
                          <a:solidFill>
                            <a:srgbClr val="681D44"/>
                          </a:solidFill>
                        </a:rPr>
                        <a:t>1</a:t>
                      </a:r>
                      <a:r>
                        <a:rPr lang="tr-TR" sz="1600" spc="-80" dirty="0" smtClean="0">
                          <a:solidFill>
                            <a:srgbClr val="681D44"/>
                          </a:solidFill>
                        </a:rPr>
                        <a:t>20,40</a:t>
                      </a:r>
                      <a:r>
                        <a:rPr lang="tr-TR" sz="1600" spc="-80" baseline="0" dirty="0" smtClean="0">
                          <a:solidFill>
                            <a:srgbClr val="681D44"/>
                          </a:solidFill>
                        </a:rPr>
                        <a:t> </a:t>
                      </a:r>
                      <a:r>
                        <a:rPr sz="1600" spc="-200" dirty="0" smtClean="0">
                          <a:solidFill>
                            <a:srgbClr val="681D44"/>
                          </a:solidFill>
                        </a:rPr>
                        <a:t>TL</a:t>
                      </a:r>
                      <a:endParaRPr sz="1600" dirty="0">
                        <a:solidFill>
                          <a:srgbClr val="681D44"/>
                        </a:solidFill>
                        <a:latin typeface="Trebuchet MS"/>
                        <a:cs typeface="Trebuchet MS"/>
                      </a:endParaRPr>
                    </a:p>
                  </a:txBody>
                  <a:tcPr marL="0" marR="0" marT="33019"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4425">
                <a:tc>
                  <a:txBody>
                    <a:bodyPr/>
                    <a:lstStyle/>
                    <a:p>
                      <a:pPr marL="105410">
                        <a:lnSpc>
                          <a:spcPct val="100000"/>
                        </a:lnSpc>
                        <a:spcBef>
                          <a:spcPts val="595"/>
                        </a:spcBef>
                        <a:tabLst>
                          <a:tab pos="2485390" algn="l"/>
                        </a:tabLst>
                      </a:pPr>
                      <a:r>
                        <a:rPr sz="1600" spc="-5" dirty="0">
                          <a:solidFill>
                            <a:srgbClr val="681D44"/>
                          </a:solidFill>
                        </a:rPr>
                        <a:t>b)</a:t>
                      </a:r>
                      <a:r>
                        <a:rPr sz="1600" spc="-45" dirty="0">
                          <a:solidFill>
                            <a:srgbClr val="681D44"/>
                          </a:solidFill>
                        </a:rPr>
                        <a:t> </a:t>
                      </a:r>
                      <a:r>
                        <a:rPr sz="1600" spc="-15" dirty="0">
                          <a:solidFill>
                            <a:srgbClr val="681D44"/>
                          </a:solidFill>
                        </a:rPr>
                        <a:t>Aylık/kadro</a:t>
                      </a:r>
                      <a:r>
                        <a:rPr sz="1600" spc="75" dirty="0">
                          <a:solidFill>
                            <a:srgbClr val="681D44"/>
                          </a:solidFill>
                        </a:rPr>
                        <a:t> </a:t>
                      </a:r>
                      <a:r>
                        <a:rPr sz="1600" spc="-10" dirty="0">
                          <a:solidFill>
                            <a:srgbClr val="681D44"/>
                          </a:solidFill>
                        </a:rPr>
                        <a:t>derecesi	</a:t>
                      </a:r>
                      <a:r>
                        <a:rPr sz="1600" spc="-5" dirty="0">
                          <a:solidFill>
                            <a:srgbClr val="681D44"/>
                          </a:solidFill>
                        </a:rPr>
                        <a:t>2-4</a:t>
                      </a:r>
                      <a:r>
                        <a:rPr sz="1600" spc="10" dirty="0">
                          <a:solidFill>
                            <a:srgbClr val="681D44"/>
                          </a:solidFill>
                        </a:rPr>
                        <a:t> </a:t>
                      </a:r>
                      <a:r>
                        <a:rPr sz="1600" spc="-5" dirty="0">
                          <a:solidFill>
                            <a:srgbClr val="681D44"/>
                          </a:solidFill>
                        </a:rPr>
                        <a:t>olanlar</a:t>
                      </a:r>
                      <a:endParaRPr sz="1600" dirty="0">
                        <a:solidFill>
                          <a:srgbClr val="681D44"/>
                        </a:solidFill>
                        <a:latin typeface="Arial"/>
                        <a:cs typeface="Arial"/>
                      </a:endParaRPr>
                    </a:p>
                  </a:txBody>
                  <a:tcPr marL="0" marR="0" marT="7556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68580" algn="r">
                        <a:lnSpc>
                          <a:spcPct val="100000"/>
                        </a:lnSpc>
                        <a:spcBef>
                          <a:spcPts val="530"/>
                        </a:spcBef>
                      </a:pPr>
                      <a:r>
                        <a:rPr lang="tr-TR" sz="1600" spc="-145" dirty="0" smtClean="0">
                          <a:solidFill>
                            <a:srgbClr val="681D44"/>
                          </a:solidFill>
                        </a:rPr>
                        <a:t>100,35</a:t>
                      </a:r>
                      <a:r>
                        <a:rPr lang="tr-TR" sz="1600" spc="-145" baseline="0" dirty="0" smtClean="0">
                          <a:solidFill>
                            <a:srgbClr val="681D44"/>
                          </a:solidFill>
                        </a:rPr>
                        <a:t> </a:t>
                      </a:r>
                      <a:r>
                        <a:rPr sz="1600" spc="-200" dirty="0" smtClean="0">
                          <a:solidFill>
                            <a:srgbClr val="681D44"/>
                          </a:solidFill>
                        </a:rPr>
                        <a:t>TL</a:t>
                      </a:r>
                      <a:endParaRPr sz="1600" dirty="0">
                        <a:solidFill>
                          <a:srgbClr val="681D44"/>
                        </a:solidFill>
                        <a:latin typeface="Trebuchet MS"/>
                        <a:cs typeface="Trebuchet MS"/>
                      </a:endParaRPr>
                    </a:p>
                  </a:txBody>
                  <a:tcPr marL="0" marR="0" marT="6731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17498">
                <a:tc>
                  <a:txBody>
                    <a:bodyPr/>
                    <a:lstStyle/>
                    <a:p>
                      <a:pPr marL="105410">
                        <a:lnSpc>
                          <a:spcPct val="100000"/>
                        </a:lnSpc>
                        <a:spcBef>
                          <a:spcPts val="350"/>
                        </a:spcBef>
                        <a:tabLst>
                          <a:tab pos="2473960" algn="l"/>
                        </a:tabLst>
                      </a:pPr>
                      <a:r>
                        <a:rPr sz="1600" spc="-5" dirty="0">
                          <a:solidFill>
                            <a:srgbClr val="681D44"/>
                          </a:solidFill>
                        </a:rPr>
                        <a:t>c)</a:t>
                      </a:r>
                      <a:r>
                        <a:rPr sz="1600" spc="-55" dirty="0">
                          <a:solidFill>
                            <a:srgbClr val="681D44"/>
                          </a:solidFill>
                        </a:rPr>
                        <a:t> </a:t>
                      </a:r>
                      <a:r>
                        <a:rPr sz="1600" spc="-15" dirty="0">
                          <a:solidFill>
                            <a:srgbClr val="681D44"/>
                          </a:solidFill>
                        </a:rPr>
                        <a:t>Aylık/kadro</a:t>
                      </a:r>
                      <a:r>
                        <a:rPr sz="1600" spc="75" dirty="0">
                          <a:solidFill>
                            <a:srgbClr val="681D44"/>
                          </a:solidFill>
                        </a:rPr>
                        <a:t> </a:t>
                      </a:r>
                      <a:r>
                        <a:rPr sz="1600" spc="-10" dirty="0">
                          <a:solidFill>
                            <a:srgbClr val="681D44"/>
                          </a:solidFill>
                        </a:rPr>
                        <a:t>derecesi	</a:t>
                      </a:r>
                      <a:r>
                        <a:rPr sz="1600" spc="-5" dirty="0">
                          <a:solidFill>
                            <a:srgbClr val="681D44"/>
                          </a:solidFill>
                        </a:rPr>
                        <a:t>5-15</a:t>
                      </a:r>
                      <a:r>
                        <a:rPr sz="1600" spc="10" dirty="0">
                          <a:solidFill>
                            <a:srgbClr val="681D44"/>
                          </a:solidFill>
                        </a:rPr>
                        <a:t> </a:t>
                      </a:r>
                      <a:r>
                        <a:rPr sz="1600" spc="-5" dirty="0">
                          <a:solidFill>
                            <a:srgbClr val="681D44"/>
                          </a:solidFill>
                        </a:rPr>
                        <a:t>olanlar</a:t>
                      </a:r>
                      <a:endParaRPr sz="1600" dirty="0">
                        <a:solidFill>
                          <a:srgbClr val="681D44"/>
                        </a:solidFill>
                        <a:latin typeface="Arial"/>
                        <a:cs typeface="Arial"/>
                      </a:endParaRPr>
                    </a:p>
                  </a:txBody>
                  <a:tcPr marL="0" marR="0" marT="444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R="68580" algn="r">
                        <a:lnSpc>
                          <a:spcPct val="100000"/>
                        </a:lnSpc>
                        <a:spcBef>
                          <a:spcPts val="290"/>
                        </a:spcBef>
                      </a:pPr>
                      <a:r>
                        <a:rPr lang="tr-TR" sz="1600" spc="-145" dirty="0" smtClean="0">
                          <a:solidFill>
                            <a:srgbClr val="681D44"/>
                          </a:solidFill>
                        </a:rPr>
                        <a:t>80,30</a:t>
                      </a:r>
                      <a:r>
                        <a:rPr lang="tr-TR" sz="1600" spc="-145" baseline="0" dirty="0" smtClean="0">
                          <a:solidFill>
                            <a:srgbClr val="681D44"/>
                          </a:solidFill>
                        </a:rPr>
                        <a:t> </a:t>
                      </a:r>
                      <a:r>
                        <a:rPr sz="1600" spc="-200" dirty="0" smtClean="0">
                          <a:solidFill>
                            <a:srgbClr val="681D44"/>
                          </a:solidFill>
                        </a:rPr>
                        <a:t>TL</a:t>
                      </a:r>
                      <a:endParaRPr sz="1600" dirty="0">
                        <a:solidFill>
                          <a:srgbClr val="681D44"/>
                        </a:solidFill>
                        <a:latin typeface="Trebuchet MS"/>
                        <a:cs typeface="Trebuchet MS"/>
                      </a:endParaRPr>
                    </a:p>
                  </a:txBody>
                  <a:tcPr marL="0" marR="0" marT="3683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301712">
                <a:tc gridSpan="2">
                  <a:txBody>
                    <a:bodyPr/>
                    <a:lstStyle/>
                    <a:p>
                      <a:pPr marL="391795" marR="69215" indent="-286385" algn="just">
                        <a:lnSpc>
                          <a:spcPct val="100000"/>
                        </a:lnSpc>
                        <a:spcBef>
                          <a:spcPts val="1125"/>
                        </a:spcBef>
                        <a:buSzPct val="131250"/>
                        <a:buFont typeface="Wingdings"/>
                        <a:buChar char=""/>
                        <a:tabLst>
                          <a:tab pos="442595" algn="l"/>
                        </a:tabLst>
                      </a:pPr>
                      <a:r>
                        <a:rPr sz="1600" spc="-5" dirty="0">
                          <a:solidFill>
                            <a:srgbClr val="681D44"/>
                          </a:solidFill>
                        </a:rPr>
                        <a:t>Kuzey Kıbrıs Türk Cumhuriyeti'ne geçici görevle gönderilen </a:t>
                      </a:r>
                      <a:r>
                        <a:rPr sz="1600" dirty="0">
                          <a:solidFill>
                            <a:srgbClr val="681D44"/>
                          </a:solidFill>
                        </a:rPr>
                        <a:t>ve </a:t>
                      </a:r>
                      <a:r>
                        <a:rPr sz="1600" spc="-10" dirty="0">
                          <a:solidFill>
                            <a:srgbClr val="681D44"/>
                          </a:solidFill>
                        </a:rPr>
                        <a:t>bu </a:t>
                      </a:r>
                      <a:r>
                        <a:rPr sz="1600" spc="-5" dirty="0">
                          <a:solidFill>
                            <a:srgbClr val="681D44"/>
                          </a:solidFill>
                        </a:rPr>
                        <a:t>Karar hükümlerine  göre gündelik ödenenlerden, yatacak </a:t>
                      </a:r>
                      <a:r>
                        <a:rPr sz="1600" spc="-10" dirty="0">
                          <a:solidFill>
                            <a:srgbClr val="681D44"/>
                          </a:solidFill>
                        </a:rPr>
                        <a:t>yer </a:t>
                      </a:r>
                      <a:r>
                        <a:rPr sz="1600" dirty="0">
                          <a:solidFill>
                            <a:srgbClr val="681D44"/>
                          </a:solidFill>
                        </a:rPr>
                        <a:t>temini </a:t>
                      </a:r>
                      <a:r>
                        <a:rPr sz="1600" spc="-5" dirty="0">
                          <a:solidFill>
                            <a:srgbClr val="681D44"/>
                          </a:solidFill>
                        </a:rPr>
                        <a:t>için ödedikleri ücretleri  belgelendirenlere, </a:t>
                      </a:r>
                      <a:r>
                        <a:rPr sz="1600" u="heavy" spc="-5" dirty="0">
                          <a:solidFill>
                            <a:srgbClr val="681D44"/>
                          </a:solidFill>
                          <a:uFill>
                            <a:solidFill>
                              <a:srgbClr val="002060"/>
                            </a:solidFill>
                          </a:uFill>
                        </a:rPr>
                        <a:t>belge bedelini aşmamak, </a:t>
                      </a:r>
                      <a:r>
                        <a:rPr sz="1600" u="heavy" spc="-15" dirty="0">
                          <a:solidFill>
                            <a:srgbClr val="681D44"/>
                          </a:solidFill>
                          <a:uFill>
                            <a:solidFill>
                              <a:srgbClr val="002060"/>
                            </a:solidFill>
                          </a:uFill>
                        </a:rPr>
                        <a:t>ve </a:t>
                      </a:r>
                      <a:r>
                        <a:rPr sz="1600" u="heavy" spc="-5" dirty="0">
                          <a:solidFill>
                            <a:srgbClr val="681D44"/>
                          </a:solidFill>
                          <a:uFill>
                            <a:solidFill>
                              <a:srgbClr val="002060"/>
                            </a:solidFill>
                          </a:uFill>
                        </a:rPr>
                        <a:t>her defasında on </a:t>
                      </a:r>
                      <a:r>
                        <a:rPr sz="1600" u="heavy" spc="-10" dirty="0">
                          <a:solidFill>
                            <a:srgbClr val="681D44"/>
                          </a:solidFill>
                          <a:uFill>
                            <a:solidFill>
                              <a:srgbClr val="002060"/>
                            </a:solidFill>
                          </a:uFill>
                        </a:rPr>
                        <a:t>gün </a:t>
                      </a:r>
                      <a:r>
                        <a:rPr sz="1600" u="heavy" spc="-5" dirty="0">
                          <a:solidFill>
                            <a:srgbClr val="681D44"/>
                          </a:solidFill>
                          <a:uFill>
                            <a:solidFill>
                              <a:srgbClr val="002060"/>
                            </a:solidFill>
                          </a:uFill>
                        </a:rPr>
                        <a:t>ile </a:t>
                      </a:r>
                      <a:r>
                        <a:rPr sz="1600" u="heavy" dirty="0">
                          <a:solidFill>
                            <a:srgbClr val="681D44"/>
                          </a:solidFill>
                          <a:uFill>
                            <a:solidFill>
                              <a:srgbClr val="002060"/>
                            </a:solidFill>
                          </a:uFill>
                        </a:rPr>
                        <a:t>sınırlı  </a:t>
                      </a:r>
                      <a:r>
                        <a:rPr sz="1600" u="heavy" spc="-5" dirty="0">
                          <a:solidFill>
                            <a:srgbClr val="681D44"/>
                          </a:solidFill>
                          <a:uFill>
                            <a:solidFill>
                              <a:srgbClr val="002060"/>
                            </a:solidFill>
                          </a:uFill>
                        </a:rPr>
                        <a:t>olmak üzere, gündeliklerinin yarısına kadar olan kısmı</a:t>
                      </a:r>
                      <a:r>
                        <a:rPr sz="1600" spc="-5" dirty="0">
                          <a:solidFill>
                            <a:srgbClr val="681D44"/>
                          </a:solidFill>
                        </a:rPr>
                        <a:t> yatacak </a:t>
                      </a:r>
                      <a:r>
                        <a:rPr sz="1600" spc="-10" dirty="0">
                          <a:solidFill>
                            <a:srgbClr val="681D44"/>
                          </a:solidFill>
                        </a:rPr>
                        <a:t>yer </a:t>
                      </a:r>
                      <a:r>
                        <a:rPr sz="1600" dirty="0">
                          <a:solidFill>
                            <a:srgbClr val="681D44"/>
                          </a:solidFill>
                        </a:rPr>
                        <a:t>ücreti </a:t>
                      </a:r>
                      <a:r>
                        <a:rPr sz="1600" spc="-5" dirty="0">
                          <a:solidFill>
                            <a:srgbClr val="681D44"/>
                          </a:solidFill>
                        </a:rPr>
                        <a:t>olarak  </a:t>
                      </a:r>
                      <a:r>
                        <a:rPr sz="1600" spc="-15" dirty="0">
                          <a:solidFill>
                            <a:srgbClr val="681D44"/>
                          </a:solidFill>
                        </a:rPr>
                        <a:t>ödenir.</a:t>
                      </a:r>
                      <a:endParaRPr sz="1600" dirty="0">
                        <a:solidFill>
                          <a:srgbClr val="681D44"/>
                        </a:solidFill>
                      </a:endParaRPr>
                    </a:p>
                    <a:p>
                      <a:pPr marL="391795" marR="67945" indent="-286385" algn="just">
                        <a:lnSpc>
                          <a:spcPct val="96000"/>
                        </a:lnSpc>
                        <a:spcBef>
                          <a:spcPts val="1235"/>
                        </a:spcBef>
                        <a:buSzPct val="150000"/>
                        <a:buFont typeface="Wingdings"/>
                        <a:buChar char=""/>
                        <a:tabLst>
                          <a:tab pos="392430" algn="l"/>
                        </a:tabLst>
                      </a:pPr>
                      <a:r>
                        <a:rPr sz="1600" spc="-5" dirty="0">
                          <a:solidFill>
                            <a:srgbClr val="681D44"/>
                          </a:solidFill>
                        </a:rPr>
                        <a:t>Bu Karar kapsamına girenlere, 6245 sayılı Harcırah Kanununun 46 </a:t>
                      </a:r>
                      <a:r>
                        <a:rPr sz="1600" dirty="0">
                          <a:solidFill>
                            <a:srgbClr val="681D44"/>
                          </a:solidFill>
                        </a:rPr>
                        <a:t>ncı </a:t>
                      </a:r>
                      <a:r>
                        <a:rPr sz="1600" spc="-5" dirty="0">
                          <a:solidFill>
                            <a:srgbClr val="681D44"/>
                          </a:solidFill>
                        </a:rPr>
                        <a:t>maddesi  uyarınca verilecek </a:t>
                      </a:r>
                      <a:r>
                        <a:rPr sz="1600" spc="-15" dirty="0">
                          <a:solidFill>
                            <a:srgbClr val="681D44"/>
                          </a:solidFill>
                        </a:rPr>
                        <a:t>yer </a:t>
                      </a:r>
                      <a:r>
                        <a:rPr sz="1600" spc="-5" dirty="0">
                          <a:solidFill>
                            <a:srgbClr val="681D44"/>
                          </a:solidFill>
                        </a:rPr>
                        <a:t>değiştirme giderinin hesabında, </a:t>
                      </a:r>
                      <a:r>
                        <a:rPr sz="1600" dirty="0">
                          <a:solidFill>
                            <a:srgbClr val="681D44"/>
                          </a:solidFill>
                        </a:rPr>
                        <a:t>ekli </a:t>
                      </a:r>
                      <a:r>
                        <a:rPr sz="1600" spc="-5" dirty="0">
                          <a:solidFill>
                            <a:srgbClr val="681D44"/>
                          </a:solidFill>
                        </a:rPr>
                        <a:t>cetvelde gösterilen  gündelik miktarlarının % 50 fazlası esas</a:t>
                      </a:r>
                      <a:r>
                        <a:rPr sz="1600" spc="65" dirty="0">
                          <a:solidFill>
                            <a:srgbClr val="681D44"/>
                          </a:solidFill>
                        </a:rPr>
                        <a:t> </a:t>
                      </a:r>
                      <a:r>
                        <a:rPr sz="1600" spc="-20" dirty="0">
                          <a:solidFill>
                            <a:srgbClr val="681D44"/>
                          </a:solidFill>
                        </a:rPr>
                        <a:t>alınır.</a:t>
                      </a:r>
                      <a:endParaRPr sz="1600" dirty="0">
                        <a:solidFill>
                          <a:srgbClr val="681D44"/>
                        </a:solidFill>
                        <a:latin typeface="Arial"/>
                        <a:cs typeface="Arial"/>
                      </a:endParaRPr>
                    </a:p>
                  </a:txBody>
                  <a:tcPr marL="0" marR="0" marT="14287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a:p>
                  </a:txBody>
                  <a:tcPr marL="0" marR="0" marT="0" marB="0"/>
                </a:tc>
              </a:tr>
            </a:tbl>
          </a:graphicData>
        </a:graphic>
      </p:graphicFrame>
    </p:spTree>
    <p:extLst>
      <p:ext uri="{BB962C8B-B14F-4D97-AF65-F5344CB8AC3E}">
        <p14:creationId xmlns:p14="http://schemas.microsoft.com/office/powerpoint/2010/main" val="19753031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906000" cy="6858000"/>
          </a:xfrm>
          <a:prstGeom prst="rect">
            <a:avLst/>
          </a:prstGeom>
        </p:spPr>
      </p:pic>
      <p:sp>
        <p:nvSpPr>
          <p:cNvPr id="7" name="object 7"/>
          <p:cNvSpPr txBox="1">
            <a:spLocks noGrp="1"/>
          </p:cNvSpPr>
          <p:nvPr>
            <p:ph type="title"/>
          </p:nvPr>
        </p:nvSpPr>
        <p:spPr>
          <a:xfrm>
            <a:off x="3400991" y="340967"/>
            <a:ext cx="3104018" cy="689291"/>
          </a:xfrm>
          <a:prstGeom prst="rect">
            <a:avLst/>
          </a:prstGeom>
        </p:spPr>
        <p:txBody>
          <a:bodyPr vert="horz" wrap="square" lIns="0" tIns="12065" rIns="0" bIns="0" rtlCol="0" anchor="ctr">
            <a:spAutoFit/>
          </a:bodyPr>
          <a:lstStyle/>
          <a:p>
            <a:pPr marL="12700" algn="ctr">
              <a:lnSpc>
                <a:spcPct val="100000"/>
              </a:lnSpc>
              <a:spcBef>
                <a:spcPts val="95"/>
              </a:spcBef>
            </a:pPr>
            <a:r>
              <a:rPr b="1" spc="-75" dirty="0">
                <a:solidFill>
                  <a:srgbClr val="701E46"/>
                </a:solidFill>
                <a:latin typeface="+mn-lt"/>
              </a:rPr>
              <a:t>Yol</a:t>
            </a:r>
            <a:r>
              <a:rPr b="1" spc="-85" dirty="0">
                <a:solidFill>
                  <a:srgbClr val="701E46"/>
                </a:solidFill>
                <a:latin typeface="+mn-lt"/>
              </a:rPr>
              <a:t> </a:t>
            </a:r>
            <a:r>
              <a:rPr b="1" spc="-5" dirty="0">
                <a:solidFill>
                  <a:srgbClr val="701E46"/>
                </a:solidFill>
                <a:latin typeface="+mn-lt"/>
              </a:rPr>
              <a:t>Gideri</a:t>
            </a:r>
          </a:p>
        </p:txBody>
      </p:sp>
      <p:sp>
        <p:nvSpPr>
          <p:cNvPr id="8" name="object 8"/>
          <p:cNvSpPr txBox="1"/>
          <p:nvPr/>
        </p:nvSpPr>
        <p:spPr>
          <a:xfrm>
            <a:off x="666938" y="1360334"/>
            <a:ext cx="8572123" cy="4013919"/>
          </a:xfrm>
          <a:prstGeom prst="rect">
            <a:avLst/>
          </a:prstGeom>
        </p:spPr>
        <p:txBody>
          <a:bodyPr vert="horz" wrap="square" lIns="0" tIns="12700" rIns="0" bIns="0" rtlCol="0">
            <a:spAutoFit/>
          </a:bodyPr>
          <a:lstStyle/>
          <a:p>
            <a:pPr marL="12700" marR="5080" indent="359410" algn="just">
              <a:spcBef>
                <a:spcPts val="100"/>
              </a:spcBef>
            </a:pP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Genel olarak biri görevin yapılması amacıyla bulundukları yerden (memuriyet   mahallinden) başka bir yere sürekli veya geçici görevle gönderilen memur ve  hizmetlilerin yolculuk edecekleri taşıt araçlarına ödeyecekleri ücreti ifade etmektedir.</a:t>
            </a:r>
          </a:p>
          <a:p>
            <a:pPr>
              <a:spcBef>
                <a:spcPts val="30"/>
              </a:spcBef>
            </a:pPr>
            <a:endPar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5715" indent="359410" algn="just"/>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Kanunda aksine hüküm bulunmadıkça, gidip gelmeye en uygun ve kullanılması  mutat olan yol ve taşıt araçları üzerinden verilir. Gidip gelmeye en uygun ve  kullanılması mutat olan yolda hem muayyen, hem gayrimuayyen tarifeli taşıt  işletilmekte ise harcırah hesabında muayyen tarifeli taşıt esas alınır.</a:t>
            </a:r>
          </a:p>
          <a:p>
            <a:pPr>
              <a:spcBef>
                <a:spcPts val="35"/>
              </a:spcBef>
            </a:pPr>
            <a:endPar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endParaRPr>
          </a:p>
          <a:p>
            <a:pPr marL="12700" marR="5715" indent="359410" algn="just"/>
            <a:r>
              <a:rPr sz="2000" b="1" dirty="0">
                <a:solidFill>
                  <a:srgbClr val="681D44"/>
                </a:solidFill>
                <a:latin typeface="Calibri" panose="020F0502020204030204" pitchFamily="34" charset="0"/>
                <a:ea typeface="Calibri" panose="020F0502020204030204" pitchFamily="34" charset="0"/>
                <a:cs typeface="Times New Roman" panose="02020603050405020304" pitchFamily="18" charset="0"/>
              </a:rPr>
              <a:t>Mutat Taşıt – Mutat Yol: </a:t>
            </a:r>
            <a:r>
              <a:rPr sz="2000" dirty="0">
                <a:solidFill>
                  <a:srgbClr val="681D44"/>
                </a:solidFill>
                <a:latin typeface="Calibri" panose="020F0502020204030204" pitchFamily="34" charset="0"/>
                <a:ea typeface="Calibri" panose="020F0502020204030204" pitchFamily="34" charset="0"/>
                <a:cs typeface="Times New Roman" panose="02020603050405020304" pitchFamily="18" charset="0"/>
              </a:rPr>
              <a:t>Güvenli, kolay ve aktarmasız olarak gidilip gelinebilen,  kullanılması adet halini almış, o yerdeki vatandaşların çoğu tarafından tercih edilen  yol ve taşıt aracıdır.</a:t>
            </a:r>
          </a:p>
        </p:txBody>
      </p:sp>
    </p:spTree>
    <p:extLst>
      <p:ext uri="{BB962C8B-B14F-4D97-AF65-F5344CB8AC3E}">
        <p14:creationId xmlns:p14="http://schemas.microsoft.com/office/powerpoint/2010/main" val="264107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827</TotalTime>
  <Words>3387</Words>
  <Application>Microsoft Office PowerPoint</Application>
  <PresentationFormat>A4 Kağıt (210x297 mm)</PresentationFormat>
  <Paragraphs>182</Paragraphs>
  <Slides>64</Slides>
  <Notes>1</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64</vt:i4>
      </vt:variant>
    </vt:vector>
  </HeadingPairs>
  <TitlesOfParts>
    <vt:vector size="71" baseType="lpstr">
      <vt:lpstr>Arial</vt:lpstr>
      <vt:lpstr>Calibri</vt:lpstr>
      <vt:lpstr>Calibri Light</vt:lpstr>
      <vt:lpstr>Times New Roman</vt:lpstr>
      <vt:lpstr>Trebuchet MS</vt:lpstr>
      <vt:lpstr>Wingdings</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Yol Gideri</vt:lpstr>
      <vt:lpstr>Gündelik</vt:lpstr>
      <vt:lpstr>Aile Gideri</vt:lpstr>
      <vt:lpstr>Konaklama Gideri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HARCIRAH ÖDEMELERİNDE SIKÇA SORULAN SORULAR</vt:lpstr>
      <vt:lpstr>PowerPoint Sunusu</vt:lpstr>
      <vt:lpstr>İkametgahlarının Bulunduğu  Yere Atananlara Harcırah  Ödenir  mi?</vt:lpstr>
      <vt:lpstr>İkametgahlarının Bulunduğu Yere  Atananlara Harcırah Ödenir mi?</vt:lpstr>
      <vt:lpstr>PowerPoint Sunusu</vt:lpstr>
      <vt:lpstr>İkametgahını Ve Aile Fertlerini Yeni Memuriyet Mahalline Taşımayarak Sadece  Kendi Nakil Olan Personele Sürekli Görev Yolluğu Ödenebilir mi?</vt:lpstr>
      <vt:lpstr>Geçici görevin ifası sırasında şehir içinde kullanılan taksi ve   benzeri nakil vasıtası ücretleri ödenir mi?</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user</dc:creator>
  <cp:lastModifiedBy>Ekrem Yilmaz</cp:lastModifiedBy>
  <cp:revision>77</cp:revision>
  <dcterms:created xsi:type="dcterms:W3CDTF">2018-01-09T09:15:13Z</dcterms:created>
  <dcterms:modified xsi:type="dcterms:W3CDTF">2019-10-09T08:08:00Z</dcterms:modified>
</cp:coreProperties>
</file>