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1" r:id="rId1"/>
  </p:sldMasterIdLst>
  <p:handoutMasterIdLst>
    <p:handoutMasterId r:id="rId13"/>
  </p:handoutMasterIdLst>
  <p:sldIdLst>
    <p:sldId id="478" r:id="rId2"/>
    <p:sldId id="371" r:id="rId3"/>
    <p:sldId id="416" r:id="rId4"/>
    <p:sldId id="480" r:id="rId5"/>
    <p:sldId id="481" r:id="rId6"/>
    <p:sldId id="482" r:id="rId7"/>
    <p:sldId id="485" r:id="rId8"/>
    <p:sldId id="483" r:id="rId9"/>
    <p:sldId id="484" r:id="rId10"/>
    <p:sldId id="486" r:id="rId11"/>
    <p:sldId id="450" r:id="rId12"/>
  </p:sldIdLst>
  <p:sldSz cx="12192000" cy="6858000"/>
  <p:notesSz cx="9872663"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1E46"/>
    <a:srgbClr val="F9D1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74" autoAdjust="0"/>
    <p:restoredTop sz="99795" autoAdjust="0"/>
  </p:normalViewPr>
  <p:slideViewPr>
    <p:cSldViewPr>
      <p:cViewPr varScale="1">
        <p:scale>
          <a:sx n="103" d="100"/>
          <a:sy n="103" d="100"/>
        </p:scale>
        <p:origin x="96" y="37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279230" cy="34103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591128" y="0"/>
            <a:ext cx="4279230" cy="341031"/>
          </a:xfrm>
          <a:prstGeom prst="rect">
            <a:avLst/>
          </a:prstGeom>
        </p:spPr>
        <p:txBody>
          <a:bodyPr vert="horz" lIns="91440" tIns="45720" rIns="91440" bIns="45720" rtlCol="0"/>
          <a:lstStyle>
            <a:lvl1pPr algn="r">
              <a:defRPr sz="1200"/>
            </a:lvl1pPr>
          </a:lstStyle>
          <a:p>
            <a:fld id="{6FF3C561-3488-411A-B017-5A0E5843328D}" type="datetimeFigureOut">
              <a:rPr lang="tr-TR" smtClean="0"/>
              <a:t>8.10.2018</a:t>
            </a:fld>
            <a:endParaRPr lang="tr-TR"/>
          </a:p>
        </p:txBody>
      </p:sp>
      <p:sp>
        <p:nvSpPr>
          <p:cNvPr id="4" name="Altbilgi Yer Tutucusu 3"/>
          <p:cNvSpPr>
            <a:spLocks noGrp="1"/>
          </p:cNvSpPr>
          <p:nvPr>
            <p:ph type="ftr" sz="quarter" idx="2"/>
          </p:nvPr>
        </p:nvSpPr>
        <p:spPr>
          <a:xfrm>
            <a:off x="0" y="6456644"/>
            <a:ext cx="4279230" cy="34103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591128" y="6456644"/>
            <a:ext cx="4279230" cy="341031"/>
          </a:xfrm>
          <a:prstGeom prst="rect">
            <a:avLst/>
          </a:prstGeom>
        </p:spPr>
        <p:txBody>
          <a:bodyPr vert="horz" lIns="91440" tIns="45720" rIns="91440" bIns="45720" rtlCol="0" anchor="b"/>
          <a:lstStyle>
            <a:lvl1pPr algn="r">
              <a:defRPr sz="1200"/>
            </a:lvl1pPr>
          </a:lstStyle>
          <a:p>
            <a:fld id="{89F82E21-B65F-4D8A-9845-C6B6089BD64E}" type="slidenum">
              <a:rPr lang="tr-TR" smtClean="0"/>
              <a:t>‹#›</a:t>
            </a:fld>
            <a:endParaRPr lang="tr-TR"/>
          </a:p>
        </p:txBody>
      </p:sp>
    </p:spTree>
    <p:extLst>
      <p:ext uri="{BB962C8B-B14F-4D97-AF65-F5344CB8AC3E}">
        <p14:creationId xmlns:p14="http://schemas.microsoft.com/office/powerpoint/2010/main" val="10503693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8.10.2018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28014526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8.10.2018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01675457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8.10.2018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246125160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5949B2-58AF-4639-A15D-A65649B744E8}" type="datetimeFigureOut">
              <a:rPr lang="tr-TR" smtClean="0"/>
              <a:pPr/>
              <a:t>8.10.2018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9016974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949B2-58AF-4639-A15D-A65649B744E8}" type="datetimeFigureOut">
              <a:rPr lang="tr-TR" smtClean="0"/>
              <a:pPr/>
              <a:t>8.10.2018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24386638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15949B2-58AF-4639-A15D-A65649B744E8}" type="datetimeFigureOut">
              <a:rPr lang="tr-TR" smtClean="0"/>
              <a:pPr/>
              <a:t>8.10.2018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426715247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15949B2-58AF-4639-A15D-A65649B744E8}" type="datetimeFigureOut">
              <a:rPr lang="tr-TR" smtClean="0"/>
              <a:pPr/>
              <a:t>8.10.2018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01784186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15949B2-58AF-4639-A15D-A65649B744E8}" type="datetimeFigureOut">
              <a:rPr lang="tr-TR" smtClean="0"/>
              <a:pPr/>
              <a:t>8.10.2018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26402770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49B2-58AF-4639-A15D-A65649B744E8}" type="datetimeFigureOut">
              <a:rPr lang="tr-TR" smtClean="0"/>
              <a:pPr/>
              <a:t>8.10.2018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314645037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8.10.2018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60885984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949B2-58AF-4639-A15D-A65649B744E8}" type="datetimeFigureOut">
              <a:rPr lang="tr-TR" smtClean="0"/>
              <a:pPr/>
              <a:t>8.10.2018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extLst>
      <p:ext uri="{BB962C8B-B14F-4D97-AF65-F5344CB8AC3E}">
        <p14:creationId xmlns:p14="http://schemas.microsoft.com/office/powerpoint/2010/main" val="1988499293"/>
      </p:ext>
    </p:extLst>
  </p:cSld>
  <p:clrMapOvr>
    <a:masterClrMapping/>
  </p:clrMapOvr>
  <mc:AlternateContent xmlns:mc="http://schemas.openxmlformats.org/markup-compatibility/2006" xmlns:p14="http://schemas.microsoft.com/office/powerpoint/2010/main">
    <mc:Choice Requires="p14">
      <p:transition spd="slow">
        <p14:gallery dir="l"/>
        <p:sndAc>
          <p:stSnd>
            <p:snd r:embed="rId1" name="type.wav"/>
          </p:stSnd>
        </p:sndAc>
      </p:transition>
    </mc:Choice>
    <mc:Fallback xmlns="">
      <p:transition spd="slow">
        <p:fade/>
        <p:sndAc>
          <p:stSnd>
            <p:snd r:embed="rId3" name="type.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949B2-58AF-4639-A15D-A65649B744E8}" type="datetimeFigureOut">
              <a:rPr lang="tr-TR" smtClean="0"/>
              <a:pPr/>
              <a:t>8.10.2018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86528-2F04-457D-8FED-47AA3420C7EB}" type="slidenum">
              <a:rPr lang="tr-TR" smtClean="0"/>
              <a:pPr/>
              <a:t>‹#›</a:t>
            </a:fld>
            <a:endParaRPr lang="tr-TR"/>
          </a:p>
        </p:txBody>
      </p:sp>
    </p:spTree>
    <p:extLst>
      <p:ext uri="{BB962C8B-B14F-4D97-AF65-F5344CB8AC3E}">
        <p14:creationId xmlns:p14="http://schemas.microsoft.com/office/powerpoint/2010/main" val="1783472475"/>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Lst>
  <mc:AlternateContent xmlns:mc="http://schemas.openxmlformats.org/markup-compatibility/2006" xmlns:p14="http://schemas.microsoft.com/office/powerpoint/2010/main">
    <mc:Choice Requires="p14">
      <p:transition spd="slow">
        <p14:gallery dir="l"/>
        <p:sndAc>
          <p:stSnd>
            <p:snd r:embed="rId13" name="type.wav"/>
          </p:stSnd>
        </p:sndAc>
      </p:transition>
    </mc:Choice>
    <mc:Fallback xmlns="">
      <p:transition spd="slow">
        <p:fade/>
        <p:sndAc>
          <p:stSnd>
            <p:snd r:embed="rId20" name="type.wav"/>
          </p:stSnd>
        </p:sndAc>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269570714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pic>
        <p:nvPicPr>
          <p:cNvPr id="4" name="İçerik Yer Tutucusu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136205" y="0"/>
            <a:ext cx="5919589" cy="6176963"/>
          </a:xfrm>
        </p:spPr>
      </p:pic>
    </p:spTree>
    <p:extLst>
      <p:ext uri="{BB962C8B-B14F-4D97-AF65-F5344CB8AC3E}">
        <p14:creationId xmlns:p14="http://schemas.microsoft.com/office/powerpoint/2010/main" val="107156300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 name="Rectangle 30"/>
          <p:cNvSpPr>
            <a:spLocks noChangeArrowheads="1"/>
          </p:cNvSpPr>
          <p:nvPr/>
        </p:nvSpPr>
        <p:spPr bwMode="auto">
          <a:xfrm>
            <a:off x="2053606" y="-20756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35" name="Rectangle 36"/>
          <p:cNvSpPr>
            <a:spLocks noChangeArrowheads="1"/>
          </p:cNvSpPr>
          <p:nvPr/>
        </p:nvSpPr>
        <p:spPr bwMode="auto">
          <a:xfrm>
            <a:off x="2053606" y="-184708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b="1"/>
          </a:p>
        </p:txBody>
      </p:sp>
      <p:sp>
        <p:nvSpPr>
          <p:cNvPr id="2" name="Unvan 1"/>
          <p:cNvSpPr>
            <a:spLocks noGrp="1"/>
          </p:cNvSpPr>
          <p:nvPr>
            <p:ph type="title"/>
          </p:nvPr>
        </p:nvSpPr>
        <p:spPr>
          <a:xfrm>
            <a:off x="1828800" y="1196752"/>
            <a:ext cx="8534400" cy="1507067"/>
          </a:xfrm>
        </p:spPr>
        <p:txBody>
          <a:bodyPr>
            <a:normAutofit/>
          </a:bodyPr>
          <a:lstStyle/>
          <a:p>
            <a:pPr algn="ctr"/>
            <a:r>
              <a:rPr lang="tr-TR" sz="8800" b="1" dirty="0">
                <a:solidFill>
                  <a:srgbClr val="781E46"/>
                </a:solidFill>
                <a:latin typeface="+mn-lt"/>
                <a:ea typeface="+mn-ea"/>
                <a:cs typeface="+mn-cs"/>
              </a:rPr>
              <a:t>Teşekkürler</a:t>
            </a:r>
          </a:p>
        </p:txBody>
      </p:sp>
    </p:spTree>
    <p:extLst>
      <p:ext uri="{BB962C8B-B14F-4D97-AF65-F5344CB8AC3E}">
        <p14:creationId xmlns:p14="http://schemas.microsoft.com/office/powerpoint/2010/main" val="207580281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p:cNvSpPr>
            <a:spLocks noGrp="1"/>
          </p:cNvSpPr>
          <p:nvPr>
            <p:ph type="ctrTitle"/>
          </p:nvPr>
        </p:nvSpPr>
        <p:spPr>
          <a:xfrm>
            <a:off x="4007769" y="2923694"/>
            <a:ext cx="5616624" cy="432048"/>
          </a:xfrm>
        </p:spPr>
        <p:txBody>
          <a:bodyPr>
            <a:normAutofit/>
          </a:bodyPr>
          <a:lstStyle/>
          <a:p>
            <a:r>
              <a:rPr lang="tr-TR" sz="2400" b="1" dirty="0">
                <a:solidFill>
                  <a:srgbClr val="781E46"/>
                </a:solidFill>
                <a:latin typeface="+mn-lt"/>
                <a:cs typeface="Times New Roman" panose="02020603050405020304" pitchFamily="18" charset="0"/>
              </a:rPr>
              <a:t>STRATEJİ GELİŞTİRME </a:t>
            </a:r>
            <a:r>
              <a:rPr lang="tr-TR" sz="2400" b="1" dirty="0" smtClean="0">
                <a:solidFill>
                  <a:srgbClr val="781E46"/>
                </a:solidFill>
                <a:latin typeface="+mn-lt"/>
                <a:cs typeface="Times New Roman" panose="02020603050405020304" pitchFamily="18" charset="0"/>
              </a:rPr>
              <a:t>DAİRE </a:t>
            </a:r>
            <a:r>
              <a:rPr lang="tr-TR" sz="2400" b="1" dirty="0">
                <a:solidFill>
                  <a:srgbClr val="781E46"/>
                </a:solidFill>
                <a:latin typeface="+mn-lt"/>
                <a:cs typeface="Times New Roman" panose="02020603050405020304" pitchFamily="18" charset="0"/>
              </a:rPr>
              <a:t>BAŞKANLIĞI</a:t>
            </a:r>
            <a:endParaRPr lang="en-US" sz="2400" b="1" dirty="0">
              <a:solidFill>
                <a:srgbClr val="781E46"/>
              </a:solidFill>
              <a:latin typeface="+mn-lt"/>
              <a:cs typeface="Times New Roman" panose="02020603050405020304" pitchFamily="18" charset="0"/>
            </a:endParaRPr>
          </a:p>
        </p:txBody>
      </p:sp>
      <p:sp>
        <p:nvSpPr>
          <p:cNvPr id="3" name="Dikdörtgen 2"/>
          <p:cNvSpPr/>
          <p:nvPr/>
        </p:nvSpPr>
        <p:spPr>
          <a:xfrm>
            <a:off x="2476969" y="692696"/>
            <a:ext cx="7147424" cy="1754326"/>
          </a:xfrm>
          <a:prstGeom prst="rect">
            <a:avLst/>
          </a:prstGeom>
        </p:spPr>
        <p:txBody>
          <a:bodyPr wrap="square">
            <a:spAutoFit/>
          </a:bodyPr>
          <a:lstStyle/>
          <a:p>
            <a:pPr algn="ctr"/>
            <a:r>
              <a:rPr lang="tr-TR" sz="5400" b="1" dirty="0" smtClean="0">
                <a:solidFill>
                  <a:srgbClr val="781E46"/>
                </a:solidFill>
              </a:rPr>
              <a:t>MUHTASAR VE PRİM HİZMET BEYANNAMESİ </a:t>
            </a:r>
            <a:endParaRPr lang="tr-TR" sz="5400" dirty="0">
              <a:solidFill>
                <a:srgbClr val="781E46"/>
              </a:solidFill>
            </a:endParaRP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4000" b="1" dirty="0" smtClean="0">
              <a:solidFill>
                <a:srgbClr val="781E46"/>
              </a:solidFill>
            </a:endParaRPr>
          </a:p>
          <a:p>
            <a:pPr algn="ctr"/>
            <a:r>
              <a:rPr lang="tr-TR" sz="4000" b="1" dirty="0" smtClean="0">
                <a:solidFill>
                  <a:srgbClr val="781E46"/>
                </a:solidFill>
              </a:rPr>
              <a:t>MUHTASAR </a:t>
            </a:r>
            <a:r>
              <a:rPr lang="tr-TR" sz="4000" b="1" dirty="0">
                <a:solidFill>
                  <a:srgbClr val="781E46"/>
                </a:solidFill>
              </a:rPr>
              <a:t>VE PRİM HİZMET BEYANNAMESİ </a:t>
            </a:r>
            <a:endParaRPr lang="tr-TR" sz="4000" dirty="0">
              <a:solidFill>
                <a:srgbClr val="781E46"/>
              </a:solidFill>
            </a:endParaRPr>
          </a:p>
          <a:p>
            <a:pPr marL="0" indent="0" algn="just">
              <a:buNone/>
            </a:pPr>
            <a:endParaRPr lang="tr-TR" sz="1100" dirty="0" smtClean="0"/>
          </a:p>
          <a:p>
            <a:pPr marL="0" indent="0" algn="just">
              <a:buNone/>
            </a:pPr>
            <a:r>
              <a:rPr lang="tr-TR" sz="4000" dirty="0"/>
              <a:t>	</a:t>
            </a:r>
            <a:r>
              <a:rPr lang="tr-TR" sz="3200" b="1" dirty="0" smtClean="0">
                <a:solidFill>
                  <a:srgbClr val="781E46"/>
                </a:solidFill>
              </a:rPr>
              <a:t>Muhtasar </a:t>
            </a:r>
            <a:r>
              <a:rPr lang="tr-TR" sz="3200" b="1" dirty="0">
                <a:solidFill>
                  <a:srgbClr val="781E46"/>
                </a:solidFill>
              </a:rPr>
              <a:t>ve Prim Hizmet Beyannamesi, vergi kanunlarına göre verilmesi gereken muhtasar beyanname ile 31/5/2006 tarihli ve 5510 sayılı Sosyal Sigortalar ve Genel Sağlık Sigortası Kanunu uyarınca verilmesi gereken aylık prim ve hizmet belgesinin birleştirilerek, kesilen vergilerin matrahlarıyla birlikte sigortalının sigorta primleri ve kazançları toplamı ile prim ödeme gün sayılarının bildirilmesine mahsustur.     </a:t>
            </a:r>
            <a:endParaRPr lang="tr-TR" sz="4000" b="1" dirty="0">
              <a:solidFill>
                <a:srgbClr val="781E46"/>
              </a:solidFill>
            </a:endParaRPr>
          </a:p>
        </p:txBody>
      </p:sp>
    </p:spTree>
    <p:extLst>
      <p:ext uri="{BB962C8B-B14F-4D97-AF65-F5344CB8AC3E}">
        <p14:creationId xmlns:p14="http://schemas.microsoft.com/office/powerpoint/2010/main" val="3714466725"/>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1600" b="1" dirty="0" smtClean="0">
              <a:solidFill>
                <a:srgbClr val="781E46"/>
              </a:solidFill>
            </a:endParaRPr>
          </a:p>
          <a:p>
            <a:pPr algn="ctr"/>
            <a:r>
              <a:rPr lang="tr-TR" sz="4000" b="1" dirty="0" smtClean="0">
                <a:solidFill>
                  <a:srgbClr val="781E46"/>
                </a:solidFill>
              </a:rPr>
              <a:t>MUHTASAR </a:t>
            </a:r>
            <a:r>
              <a:rPr lang="tr-TR" sz="4000" b="1" dirty="0">
                <a:solidFill>
                  <a:srgbClr val="781E46"/>
                </a:solidFill>
              </a:rPr>
              <a:t>VE PRİM HİZMET BEYANNAMESİ </a:t>
            </a:r>
            <a:endParaRPr lang="tr-TR" sz="4000" dirty="0">
              <a:solidFill>
                <a:srgbClr val="781E46"/>
              </a:solidFill>
            </a:endParaRPr>
          </a:p>
          <a:p>
            <a:pPr marL="0" indent="0" algn="just">
              <a:buNone/>
            </a:pPr>
            <a:endParaRPr lang="tr-TR" sz="1100" dirty="0" smtClean="0"/>
          </a:p>
          <a:p>
            <a:pPr marL="0" indent="0" algn="just">
              <a:buNone/>
            </a:pPr>
            <a:r>
              <a:rPr lang="tr-TR" sz="3200" b="1" dirty="0">
                <a:solidFill>
                  <a:srgbClr val="781E46"/>
                </a:solidFill>
              </a:rPr>
              <a:t>a) Vergi kanunlarına göre vergi kesintisi yapmak zorunda olanlar, bir ay içinde yaptıkları ödemeleri veya tahakkuk ettirdikleri kârlar ve iratlar ile bunlardan kestikleri vergileri, </a:t>
            </a:r>
          </a:p>
          <a:p>
            <a:pPr marL="0" indent="0" algn="just">
              <a:buNone/>
            </a:pPr>
            <a:r>
              <a:rPr lang="tr-TR" sz="3200" b="1" dirty="0">
                <a:solidFill>
                  <a:srgbClr val="781E46"/>
                </a:solidFill>
              </a:rPr>
              <a:t>b) 5510 sayılı Kanuna göre sigortalıların prime esas kazanç ve hizmet bilgilerini bildirmekle yükümlü olanlar/işverenler, sigortalıların cari aya ait prime esas kazanç ve hizmet </a:t>
            </a:r>
            <a:r>
              <a:rPr lang="tr-TR" sz="3200" b="1" dirty="0" smtClean="0">
                <a:solidFill>
                  <a:srgbClr val="781E46"/>
                </a:solidFill>
              </a:rPr>
              <a:t>bilgilerini,</a:t>
            </a:r>
            <a:endParaRPr lang="tr-TR" sz="3200" b="1" dirty="0">
              <a:solidFill>
                <a:srgbClr val="781E46"/>
              </a:solidFill>
            </a:endParaRPr>
          </a:p>
          <a:p>
            <a:pPr marL="0" indent="0" algn="just">
              <a:buNone/>
            </a:pPr>
            <a:endParaRPr lang="tr-TR" sz="1200" b="1" dirty="0">
              <a:solidFill>
                <a:srgbClr val="781E46"/>
              </a:solidFill>
            </a:endParaRPr>
          </a:p>
          <a:p>
            <a:pPr marL="0" indent="0" algn="just">
              <a:buNone/>
            </a:pPr>
            <a:r>
              <a:rPr lang="tr-TR" sz="3200" b="1" dirty="0" smtClean="0">
                <a:solidFill>
                  <a:srgbClr val="781E46"/>
                </a:solidFill>
              </a:rPr>
              <a:t>	Muhtasar </a:t>
            </a:r>
            <a:r>
              <a:rPr lang="tr-TR" sz="3200" b="1" dirty="0">
                <a:solidFill>
                  <a:srgbClr val="781E46"/>
                </a:solidFill>
              </a:rPr>
              <a:t>ve Prim Hizmet Beyannamesi ile bildirmek zorundadırlar. </a:t>
            </a:r>
            <a:endParaRPr lang="tr-TR" sz="3600" b="1" dirty="0">
              <a:solidFill>
                <a:srgbClr val="781E46"/>
              </a:solidFill>
            </a:endParaRPr>
          </a:p>
        </p:txBody>
      </p:sp>
    </p:spTree>
    <p:extLst>
      <p:ext uri="{BB962C8B-B14F-4D97-AF65-F5344CB8AC3E}">
        <p14:creationId xmlns:p14="http://schemas.microsoft.com/office/powerpoint/2010/main" val="164604438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1600" b="1" dirty="0" smtClean="0">
              <a:solidFill>
                <a:srgbClr val="781E46"/>
              </a:solidFill>
            </a:endParaRPr>
          </a:p>
          <a:p>
            <a:pPr algn="ctr"/>
            <a:r>
              <a:rPr lang="tr-TR" sz="4000" b="1" dirty="0">
                <a:solidFill>
                  <a:srgbClr val="781E46"/>
                </a:solidFill>
              </a:rPr>
              <a:t>MUHTASAR VE PRİM HİZMET BEYANNAMESİNİN MÜKELLEFLERİ</a:t>
            </a:r>
            <a:endParaRPr lang="tr-TR" sz="1100" dirty="0" smtClean="0"/>
          </a:p>
          <a:p>
            <a:pPr algn="just">
              <a:buFont typeface="Wingdings" panose="05000000000000000000" pitchFamily="2" charset="2"/>
              <a:buChar char="Ø"/>
            </a:pPr>
            <a:r>
              <a:rPr lang="tr-TR" sz="3200" b="1" dirty="0" smtClean="0">
                <a:solidFill>
                  <a:srgbClr val="781E46"/>
                </a:solidFill>
              </a:rPr>
              <a:t> Vergi </a:t>
            </a:r>
            <a:r>
              <a:rPr lang="tr-TR" sz="3200" b="1" dirty="0">
                <a:solidFill>
                  <a:srgbClr val="781E46"/>
                </a:solidFill>
              </a:rPr>
              <a:t>kanunlarına göre vergi kesintisi yapan gelir vergisi stopajı mükellefleri</a:t>
            </a:r>
          </a:p>
          <a:p>
            <a:pPr marL="0" indent="0" algn="just">
              <a:buNone/>
            </a:pPr>
            <a:r>
              <a:rPr lang="tr-TR" sz="2400" b="1" dirty="0" smtClean="0">
                <a:solidFill>
                  <a:srgbClr val="781E46"/>
                </a:solidFill>
              </a:rPr>
              <a:t>	(</a:t>
            </a:r>
            <a:r>
              <a:rPr lang="tr-TR" sz="2400" b="1" dirty="0">
                <a:solidFill>
                  <a:srgbClr val="781E46"/>
                </a:solidFill>
              </a:rPr>
              <a:t>Kamu idare ve müesseseleri, iktisadî kamu müesseseleri, sair kurumlar, ticaret </a:t>
            </a:r>
            <a:r>
              <a:rPr lang="tr-TR" sz="2400" b="1" dirty="0" smtClean="0">
                <a:solidFill>
                  <a:srgbClr val="781E46"/>
                </a:solidFill>
              </a:rPr>
              <a:t>	şirketleri</a:t>
            </a:r>
            <a:r>
              <a:rPr lang="tr-TR" sz="2400" b="1" dirty="0">
                <a:solidFill>
                  <a:srgbClr val="781E46"/>
                </a:solidFill>
              </a:rPr>
              <a:t>, iş ortaklıkları, dernekler, vakıflar, dernek ve vakıfların iktisadî </a:t>
            </a:r>
            <a:r>
              <a:rPr lang="tr-TR" sz="2400" b="1" dirty="0" smtClean="0">
                <a:solidFill>
                  <a:srgbClr val="781E46"/>
                </a:solidFill>
              </a:rPr>
              <a:t>	işletmeleri</a:t>
            </a:r>
            <a:r>
              <a:rPr lang="tr-TR" sz="2400" b="1" dirty="0">
                <a:solidFill>
                  <a:srgbClr val="781E46"/>
                </a:solidFill>
              </a:rPr>
              <a:t>, kooperatifler, yatırım fonu yönetenler, gerçek gelirlerini beyan </a:t>
            </a:r>
            <a:r>
              <a:rPr lang="tr-TR" sz="2400" b="1" dirty="0" smtClean="0">
                <a:solidFill>
                  <a:srgbClr val="781E46"/>
                </a:solidFill>
              </a:rPr>
              <a:t>	etmeye </a:t>
            </a:r>
            <a:r>
              <a:rPr lang="tr-TR" sz="2400" b="1" dirty="0">
                <a:solidFill>
                  <a:srgbClr val="781E46"/>
                </a:solidFill>
              </a:rPr>
              <a:t>mecbur olan ticaret ve serbest meslek erbabı, zirai kazançlarını bilanço </a:t>
            </a:r>
            <a:r>
              <a:rPr lang="tr-TR" sz="2400" b="1" dirty="0" smtClean="0">
                <a:solidFill>
                  <a:srgbClr val="781E46"/>
                </a:solidFill>
              </a:rPr>
              <a:t>	veya </a:t>
            </a:r>
            <a:r>
              <a:rPr lang="tr-TR" sz="2400" b="1" dirty="0">
                <a:solidFill>
                  <a:srgbClr val="781E46"/>
                </a:solidFill>
              </a:rPr>
              <a:t>ziraî işletme hesabı esasına göre tespit eden </a:t>
            </a:r>
            <a:r>
              <a:rPr lang="tr-TR" sz="2400" b="1" dirty="0" smtClean="0">
                <a:solidFill>
                  <a:srgbClr val="781E46"/>
                </a:solidFill>
              </a:rPr>
              <a:t>çiftçiler)</a:t>
            </a:r>
          </a:p>
          <a:p>
            <a:pPr marL="0" indent="0" algn="just">
              <a:buNone/>
            </a:pPr>
            <a:endParaRPr lang="tr-TR" sz="200" b="1" dirty="0">
              <a:solidFill>
                <a:srgbClr val="781E46"/>
              </a:solidFill>
            </a:endParaRPr>
          </a:p>
          <a:p>
            <a:pPr algn="just">
              <a:buFont typeface="Wingdings" panose="05000000000000000000" pitchFamily="2" charset="2"/>
              <a:buChar char="Ø"/>
            </a:pPr>
            <a:r>
              <a:rPr lang="tr-TR" sz="3200" b="1" dirty="0">
                <a:solidFill>
                  <a:srgbClr val="781E46"/>
                </a:solidFill>
              </a:rPr>
              <a:t> </a:t>
            </a:r>
            <a:r>
              <a:rPr lang="tr-TR" sz="3200" b="1" dirty="0" smtClean="0">
                <a:solidFill>
                  <a:srgbClr val="781E46"/>
                </a:solidFill>
              </a:rPr>
              <a:t>5510 </a:t>
            </a:r>
            <a:r>
              <a:rPr lang="tr-TR" sz="3200" b="1" dirty="0">
                <a:solidFill>
                  <a:srgbClr val="781E46"/>
                </a:solidFill>
              </a:rPr>
              <a:t>Sayılı Kanun madde 4/1-a’ya göre bildirimde bulunması gerekenler</a:t>
            </a:r>
            <a:endParaRPr lang="tr-TR" sz="3600" b="1" dirty="0">
              <a:solidFill>
                <a:srgbClr val="781E46"/>
              </a:solidFill>
            </a:endParaRPr>
          </a:p>
        </p:txBody>
      </p:sp>
    </p:spTree>
    <p:extLst>
      <p:ext uri="{BB962C8B-B14F-4D97-AF65-F5344CB8AC3E}">
        <p14:creationId xmlns:p14="http://schemas.microsoft.com/office/powerpoint/2010/main" val="593006078"/>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1600" b="1" dirty="0" smtClean="0">
              <a:solidFill>
                <a:srgbClr val="781E46"/>
              </a:solidFill>
            </a:endParaRPr>
          </a:p>
          <a:p>
            <a:pPr algn="ctr"/>
            <a:r>
              <a:rPr lang="tr-TR" sz="4000" b="1" dirty="0">
                <a:solidFill>
                  <a:srgbClr val="781E46"/>
                </a:solidFill>
              </a:rPr>
              <a:t>MUHTASAR VE PRİM HİZMET BEYANNAMESİNİN VERİLECEĞİ VERGİ </a:t>
            </a:r>
            <a:r>
              <a:rPr lang="tr-TR" sz="4000" b="1" dirty="0" smtClean="0">
                <a:solidFill>
                  <a:srgbClr val="781E46"/>
                </a:solidFill>
              </a:rPr>
              <a:t>DAİRESİ</a:t>
            </a:r>
          </a:p>
          <a:p>
            <a:pPr algn="ctr"/>
            <a:endParaRPr lang="tr-TR" sz="4000" b="1" dirty="0" smtClean="0">
              <a:solidFill>
                <a:srgbClr val="781E46"/>
              </a:solidFill>
            </a:endParaRPr>
          </a:p>
          <a:p>
            <a:pPr algn="just">
              <a:buFont typeface="Wingdings" panose="05000000000000000000" pitchFamily="2" charset="2"/>
              <a:buChar char="Ø"/>
            </a:pPr>
            <a:r>
              <a:rPr lang="tr-TR" sz="3200" b="1" dirty="0">
                <a:solidFill>
                  <a:srgbClr val="781E46"/>
                </a:solidFill>
              </a:rPr>
              <a:t> </a:t>
            </a:r>
            <a:r>
              <a:rPr lang="tr-TR" sz="3200" b="1" dirty="0" smtClean="0">
                <a:solidFill>
                  <a:srgbClr val="781E46"/>
                </a:solidFill>
              </a:rPr>
              <a:t>Vergi </a:t>
            </a:r>
            <a:r>
              <a:rPr lang="tr-TR" sz="3200" b="1" dirty="0">
                <a:solidFill>
                  <a:srgbClr val="781E46"/>
                </a:solidFill>
              </a:rPr>
              <a:t>kanunlarına göre vergi kesintisi yapma yükümlülüğü bulunanlar için yapılan ödemeler veya tahakkuk ettirilen kazanç ve iratlar ile bunlardan kesilen vergilere ilişkin ödeme veya tahakkukun </a:t>
            </a:r>
            <a:r>
              <a:rPr lang="tr-TR" sz="3200" b="1" dirty="0" smtClean="0">
                <a:solidFill>
                  <a:srgbClr val="781E46"/>
                </a:solidFill>
              </a:rPr>
              <a:t>yapıldığı yer vergi dairesidir.</a:t>
            </a:r>
            <a:endParaRPr lang="tr-TR" sz="3600" b="1" dirty="0">
              <a:solidFill>
                <a:srgbClr val="781E46"/>
              </a:solidFill>
            </a:endParaRPr>
          </a:p>
        </p:txBody>
      </p:sp>
    </p:spTree>
    <p:extLst>
      <p:ext uri="{BB962C8B-B14F-4D97-AF65-F5344CB8AC3E}">
        <p14:creationId xmlns:p14="http://schemas.microsoft.com/office/powerpoint/2010/main" val="2865406712"/>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1600" b="1" dirty="0" smtClean="0">
              <a:solidFill>
                <a:srgbClr val="781E46"/>
              </a:solidFill>
            </a:endParaRPr>
          </a:p>
          <a:p>
            <a:pPr algn="ctr"/>
            <a:endParaRPr lang="tr-TR" sz="1400" b="1" dirty="0" smtClean="0">
              <a:solidFill>
                <a:srgbClr val="781E46"/>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4108715050"/>
              </p:ext>
            </p:extLst>
          </p:nvPr>
        </p:nvGraphicFramePr>
        <p:xfrm>
          <a:off x="2495600" y="36945"/>
          <a:ext cx="7056784" cy="6208905"/>
        </p:xfrm>
        <a:graphic>
          <a:graphicData uri="http://schemas.openxmlformats.org/drawingml/2006/table">
            <a:tbl>
              <a:tblPr firstRow="1" firstCol="1" bandRow="1">
                <a:tableStyleId>{5C22544A-7EE6-4342-B048-85BDC9FD1C3A}</a:tableStyleId>
              </a:tblPr>
              <a:tblGrid>
                <a:gridCol w="5621256"/>
                <a:gridCol w="1435528"/>
              </a:tblGrid>
              <a:tr h="514214">
                <a:tc gridSpan="2">
                  <a:txBody>
                    <a:bodyPr/>
                    <a:lstStyle/>
                    <a:p>
                      <a:pPr algn="ctr">
                        <a:lnSpc>
                          <a:spcPct val="107000"/>
                        </a:lnSpc>
                        <a:spcAft>
                          <a:spcPts val="800"/>
                        </a:spcAft>
                      </a:pPr>
                      <a:r>
                        <a:rPr lang="tr-TR" sz="1050" dirty="0">
                          <a:solidFill>
                            <a:srgbClr val="F9D1A9"/>
                          </a:solidFill>
                          <a:effectLst/>
                        </a:rPr>
                        <a:t>T.C.</a:t>
                      </a:r>
                    </a:p>
                    <a:p>
                      <a:pPr algn="ctr">
                        <a:lnSpc>
                          <a:spcPct val="107000"/>
                        </a:lnSpc>
                        <a:spcAft>
                          <a:spcPts val="800"/>
                        </a:spcAft>
                      </a:pPr>
                      <a:r>
                        <a:rPr lang="tr-TR" sz="1050" dirty="0">
                          <a:solidFill>
                            <a:srgbClr val="F9D1A9"/>
                          </a:solidFill>
                          <a:effectLst/>
                        </a:rPr>
                        <a:t>ANKARA SOSYAL BİLİMLER ÜNİVERSİTESİ</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ctr">
                    <a:solidFill>
                      <a:srgbClr val="781E46"/>
                    </a:solidFill>
                  </a:tcPr>
                </a:tc>
                <a:tc hMerge="1">
                  <a:txBody>
                    <a:bodyPr/>
                    <a:lstStyle/>
                    <a:p>
                      <a:endParaRPr lang="tr-TR"/>
                    </a:p>
                  </a:txBody>
                  <a:tcPr/>
                </a:tc>
              </a:tr>
              <a:tr h="394407">
                <a:tc>
                  <a:txBody>
                    <a:bodyPr/>
                    <a:lstStyle/>
                    <a:p>
                      <a:pPr algn="ctr">
                        <a:lnSpc>
                          <a:spcPct val="107000"/>
                        </a:lnSpc>
                        <a:spcAft>
                          <a:spcPts val="0"/>
                        </a:spcAft>
                      </a:pPr>
                      <a:r>
                        <a:rPr lang="tr-TR" sz="1050" dirty="0">
                          <a:solidFill>
                            <a:srgbClr val="F9D1A9"/>
                          </a:solidFill>
                          <a:effectLst/>
                        </a:rPr>
                        <a:t>HARCAMA BİRİMİ</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ctr">
                    <a:solidFill>
                      <a:srgbClr val="781E46"/>
                    </a:solidFill>
                  </a:tcPr>
                </a:tc>
                <a:tc>
                  <a:txBody>
                    <a:bodyPr/>
                    <a:lstStyle/>
                    <a:p>
                      <a:pPr algn="ctr">
                        <a:lnSpc>
                          <a:spcPct val="107000"/>
                        </a:lnSpc>
                        <a:spcAft>
                          <a:spcPts val="0"/>
                        </a:spcAft>
                      </a:pPr>
                      <a:r>
                        <a:rPr lang="tr-TR" sz="1050" dirty="0">
                          <a:solidFill>
                            <a:srgbClr val="F9D1A9"/>
                          </a:solidFill>
                          <a:effectLst/>
                        </a:rPr>
                        <a:t>VERGİ NO</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ctr">
                    <a:solidFill>
                      <a:srgbClr val="781E46"/>
                    </a:solidFill>
                  </a:tcPr>
                </a:tc>
              </a:tr>
              <a:tr h="202352">
                <a:tc>
                  <a:txBody>
                    <a:bodyPr/>
                    <a:lstStyle/>
                    <a:p>
                      <a:pPr algn="l">
                        <a:lnSpc>
                          <a:spcPct val="107000"/>
                        </a:lnSpc>
                        <a:spcAft>
                          <a:spcPts val="0"/>
                        </a:spcAft>
                      </a:pPr>
                      <a:r>
                        <a:rPr lang="tr-TR" sz="1050" dirty="0">
                          <a:solidFill>
                            <a:srgbClr val="F9D1A9"/>
                          </a:solidFill>
                          <a:effectLst/>
                        </a:rPr>
                        <a:t>Türk Dünyası Araştırmaları Enstitüsü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8760623428</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Sosyal Bilimler Enstitüsü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7750425234</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Doğu ve Afrika Araştırmaları Enstitüsü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3090347842</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Batı Dünyası Araştırmaları Enstitüsü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1500566136</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Hacı Bayram Veli İslami Araştırmaları Enstitüsü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4810579809</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Hukuk Fakültesi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4640582162</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Siyasal Bilgiler Fakültesi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7720648005</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Sosyal ve Beşeri Bilimler Fakültesi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7750425226</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Dini İlimler Fakültesi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3000288666</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Yabancı Diller Fakültesi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9270511156</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Özel Kalem (Rektörlük)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0690470663</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Özel Kalem (Genel Sekreterlik)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0690470671</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İdari ve Mali İşler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0690470689</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Personel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0690470698</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Kütüphane ve Dokümantasyon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0690470702</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Sağlık, Kültür ve Spor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7390502267</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Bilgi İşlem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1720377445</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Strateji Geliştirme Daire Başkanlığı (</a:t>
                      </a:r>
                      <a:r>
                        <a:rPr lang="tr-TR" sz="1050" dirty="0" err="1">
                          <a:solidFill>
                            <a:srgbClr val="F9D1A9"/>
                          </a:solidFill>
                          <a:effectLst/>
                        </a:rPr>
                        <a:t>Kızılbey</a:t>
                      </a:r>
                      <a:r>
                        <a:rPr lang="tr-TR" sz="1050" dirty="0">
                          <a:solidFill>
                            <a:srgbClr val="F9D1A9"/>
                          </a:solidFill>
                          <a:effectLst/>
                        </a:rPr>
                        <a: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0690470710</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Yapı İşleri ve Teknik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9370691217</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Öğrenci İşleri Daire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6510536031</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spcAft>
                          <a:spcPts val="0"/>
                        </a:spcAft>
                      </a:pPr>
                      <a:r>
                        <a:rPr lang="tr-TR" sz="1050" dirty="0">
                          <a:solidFill>
                            <a:srgbClr val="F9D1A9"/>
                          </a:solidFill>
                          <a:effectLst/>
                        </a:rPr>
                        <a:t>Hukuk Müşavirliği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4640582154</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12135">
                <a:tc>
                  <a:txBody>
                    <a:bodyPr/>
                    <a:lstStyle/>
                    <a:p>
                      <a:pPr algn="l">
                        <a:lnSpc>
                          <a:spcPct val="107000"/>
                        </a:lnSpc>
                        <a:spcAft>
                          <a:spcPts val="0"/>
                        </a:spcAft>
                      </a:pPr>
                      <a:r>
                        <a:rPr lang="tr-TR" sz="1050" dirty="0">
                          <a:solidFill>
                            <a:srgbClr val="F9D1A9"/>
                          </a:solidFill>
                          <a:effectLst/>
                        </a:rPr>
                        <a:t>İç Denetim Birimi Başkanlığı (Hitit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0690481142</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12135">
                <a:tc>
                  <a:txBody>
                    <a:bodyPr/>
                    <a:lstStyle/>
                    <a:p>
                      <a:pPr algn="l">
                        <a:lnSpc>
                          <a:spcPct val="107000"/>
                        </a:lnSpc>
                        <a:spcAft>
                          <a:spcPts val="0"/>
                        </a:spcAft>
                      </a:pPr>
                      <a:r>
                        <a:rPr lang="tr-TR" sz="1050">
                          <a:solidFill>
                            <a:srgbClr val="F9D1A9"/>
                          </a:solidFill>
                          <a:effectLst/>
                        </a:rPr>
                        <a:t>Yabancı Diller Yüksekokulu (Kızılbey Vergi D.M.)</a:t>
                      </a:r>
                      <a:endParaRPr lang="tr-TR" sz="105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0690526197</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12135">
                <a:tc>
                  <a:txBody>
                    <a:bodyPr/>
                    <a:lstStyle/>
                    <a:p>
                      <a:pPr algn="l">
                        <a:lnSpc>
                          <a:spcPct val="107000"/>
                        </a:lnSpc>
                        <a:spcAft>
                          <a:spcPts val="0"/>
                        </a:spcAft>
                      </a:pPr>
                      <a:r>
                        <a:rPr lang="tr-TR" sz="1050" dirty="0">
                          <a:solidFill>
                            <a:srgbClr val="F9D1A9"/>
                          </a:solidFill>
                          <a:effectLst/>
                        </a:rPr>
                        <a:t>Sanat ve Tasarım Fakültesi (</a:t>
                      </a:r>
                      <a:r>
                        <a:rPr lang="tr-TR" sz="1050" dirty="0" err="1">
                          <a:solidFill>
                            <a:srgbClr val="F9D1A9"/>
                          </a:solidFill>
                          <a:effectLst/>
                        </a:rPr>
                        <a:t>Kızılbey</a:t>
                      </a:r>
                      <a:r>
                        <a:rPr lang="tr-TR" sz="1050" dirty="0">
                          <a:solidFill>
                            <a:srgbClr val="F9D1A9"/>
                          </a:solidFill>
                          <a:effectLst/>
                        </a:rPr>
                        <a: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0690526201</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12135">
                <a:tc>
                  <a:txBody>
                    <a:bodyPr/>
                    <a:lstStyle/>
                    <a:p>
                      <a:pPr algn="l">
                        <a:lnSpc>
                          <a:spcPct val="107000"/>
                        </a:lnSpc>
                        <a:spcAft>
                          <a:spcPts val="0"/>
                        </a:spcAft>
                      </a:pPr>
                      <a:r>
                        <a:rPr lang="tr-TR" sz="1050" dirty="0">
                          <a:solidFill>
                            <a:srgbClr val="F9D1A9"/>
                          </a:solidFill>
                          <a:effectLst/>
                        </a:rPr>
                        <a:t>İletişim Fakültesi (</a:t>
                      </a:r>
                      <a:r>
                        <a:rPr lang="tr-TR" sz="1050" dirty="0" err="1">
                          <a:solidFill>
                            <a:srgbClr val="F9D1A9"/>
                          </a:solidFill>
                          <a:effectLst/>
                        </a:rPr>
                        <a:t>Kızılbey</a:t>
                      </a:r>
                      <a:r>
                        <a:rPr lang="tr-TR" sz="1050" dirty="0">
                          <a:solidFill>
                            <a:srgbClr val="F9D1A9"/>
                          </a:solidFill>
                          <a:effectLst/>
                        </a:rPr>
                        <a:t> Vergi D.M.)</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c>
                  <a:txBody>
                    <a:bodyPr/>
                    <a:lstStyle/>
                    <a:p>
                      <a:pPr algn="r">
                        <a:lnSpc>
                          <a:spcPct val="107000"/>
                        </a:lnSpc>
                        <a:spcAft>
                          <a:spcPts val="0"/>
                        </a:spcAft>
                      </a:pPr>
                      <a:r>
                        <a:rPr lang="tr-TR" sz="1050" dirty="0">
                          <a:solidFill>
                            <a:srgbClr val="F9D1A9"/>
                          </a:solidFill>
                          <a:effectLst/>
                        </a:rPr>
                        <a:t>0860943754</a:t>
                      </a:r>
                      <a:endParaRPr lang="tr-TR" sz="1050" dirty="0">
                        <a:solidFill>
                          <a:srgbClr val="F9D1A9"/>
                        </a:solidFill>
                        <a:effectLst/>
                        <a:latin typeface="Calibri" panose="020F0502020204030204" pitchFamily="34" charset="0"/>
                        <a:ea typeface="Calibri" panose="020F0502020204030204" pitchFamily="34" charset="0"/>
                        <a:cs typeface="Times New Roman" panose="02020603050405020304" pitchFamily="18" charset="0"/>
                      </a:endParaRPr>
                    </a:p>
                  </a:txBody>
                  <a:tcPr marL="25081" marR="25081" marT="0" marB="0" anchor="b">
                    <a:solidFill>
                      <a:srgbClr val="781E46"/>
                    </a:solidFill>
                  </a:tcPr>
                </a:tc>
              </a:tr>
              <a:tr h="202352">
                <a:tc>
                  <a:txBody>
                    <a:bodyPr/>
                    <a:lstStyle/>
                    <a:p>
                      <a:pPr algn="l">
                        <a:lnSpc>
                          <a:spcPct val="107000"/>
                        </a:lnSpc>
                      </a:pPr>
                      <a:endParaRPr lang="tr-TR" sz="1050" dirty="0">
                        <a:solidFill>
                          <a:srgbClr val="F9D1A9"/>
                        </a:solidFill>
                        <a:effectLst/>
                        <a:latin typeface="Calibri" panose="020F0502020204030204" pitchFamily="34" charset="0"/>
                      </a:endParaRPr>
                    </a:p>
                  </a:txBody>
                  <a:tcPr marL="25081" marR="25081" marT="0" marB="0" anchor="b">
                    <a:solidFill>
                      <a:srgbClr val="781E46"/>
                    </a:solidFill>
                  </a:tcPr>
                </a:tc>
                <a:tc>
                  <a:txBody>
                    <a:bodyPr/>
                    <a:lstStyle/>
                    <a:p>
                      <a:pPr algn="l">
                        <a:lnSpc>
                          <a:spcPct val="107000"/>
                        </a:lnSpc>
                      </a:pPr>
                      <a:endParaRPr lang="tr-TR" sz="1050" dirty="0">
                        <a:solidFill>
                          <a:srgbClr val="F9D1A9"/>
                        </a:solidFill>
                        <a:effectLst/>
                        <a:latin typeface="Calibri" panose="020F0502020204030204" pitchFamily="34" charset="0"/>
                      </a:endParaRPr>
                    </a:p>
                  </a:txBody>
                  <a:tcPr marL="25081" marR="25081" marT="0" marB="0" anchor="b">
                    <a:solidFill>
                      <a:srgbClr val="781E46"/>
                    </a:solidFill>
                  </a:tcPr>
                </a:tc>
              </a:tr>
            </a:tbl>
          </a:graphicData>
        </a:graphic>
      </p:graphicFrame>
    </p:spTree>
    <p:extLst>
      <p:ext uri="{BB962C8B-B14F-4D97-AF65-F5344CB8AC3E}">
        <p14:creationId xmlns:p14="http://schemas.microsoft.com/office/powerpoint/2010/main" val="73652711"/>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184576"/>
          </a:xfrm>
        </p:spPr>
        <p:txBody>
          <a:bodyPr>
            <a:noAutofit/>
          </a:bodyPr>
          <a:lstStyle/>
          <a:p>
            <a:pPr algn="ctr"/>
            <a:endParaRPr lang="tr-TR" sz="1600" b="1" dirty="0" smtClean="0">
              <a:solidFill>
                <a:srgbClr val="781E46"/>
              </a:solidFill>
            </a:endParaRPr>
          </a:p>
          <a:p>
            <a:pPr algn="ctr"/>
            <a:r>
              <a:rPr lang="tr-TR" sz="4000" b="1" dirty="0">
                <a:solidFill>
                  <a:srgbClr val="781E46"/>
                </a:solidFill>
              </a:rPr>
              <a:t>MUHTASAR VE PRİM HİZMET BEYANNAMESİNİN VERİLME </a:t>
            </a:r>
            <a:r>
              <a:rPr lang="tr-TR" sz="4000" b="1" dirty="0" smtClean="0">
                <a:solidFill>
                  <a:srgbClr val="781E46"/>
                </a:solidFill>
              </a:rPr>
              <a:t>ZAMANI</a:t>
            </a:r>
          </a:p>
          <a:p>
            <a:pPr algn="ctr"/>
            <a:endParaRPr lang="tr-TR" sz="100" b="1" dirty="0" smtClean="0">
              <a:solidFill>
                <a:srgbClr val="781E46"/>
              </a:solidFill>
            </a:endParaRPr>
          </a:p>
          <a:p>
            <a:pPr algn="just">
              <a:buFont typeface="Wingdings" panose="05000000000000000000" pitchFamily="2" charset="2"/>
              <a:buChar char="Ø"/>
            </a:pPr>
            <a:r>
              <a:rPr lang="tr-TR" sz="3200" b="1" dirty="0">
                <a:solidFill>
                  <a:srgbClr val="781E46"/>
                </a:solidFill>
              </a:rPr>
              <a:t> </a:t>
            </a:r>
            <a:r>
              <a:rPr lang="tr-TR" sz="3000" b="1" dirty="0">
                <a:solidFill>
                  <a:srgbClr val="781E46"/>
                </a:solidFill>
              </a:rPr>
              <a:t>Muhtasar ve Prim Hizmet Beyannamesi vergi kesintileri ile prim ve hizmetin ait olduğu ayı </a:t>
            </a:r>
            <a:r>
              <a:rPr lang="tr-TR" sz="3000" b="1" dirty="0" smtClean="0">
                <a:solidFill>
                  <a:srgbClr val="781E46"/>
                </a:solidFill>
              </a:rPr>
              <a:t>takip eden </a:t>
            </a:r>
            <a:r>
              <a:rPr lang="tr-TR" sz="3000" b="1" dirty="0">
                <a:solidFill>
                  <a:srgbClr val="781E46"/>
                </a:solidFill>
              </a:rPr>
              <a:t>ayın 23 üncü günü akşamı saat 23.59'a kadar elektronik ortamda gönderilmesi gerekmektedir</a:t>
            </a:r>
            <a:r>
              <a:rPr lang="tr-TR" sz="3000" b="1" dirty="0" smtClean="0">
                <a:solidFill>
                  <a:srgbClr val="781E46"/>
                </a:solidFill>
              </a:rPr>
              <a:t>.</a:t>
            </a:r>
          </a:p>
          <a:p>
            <a:pPr algn="just">
              <a:buFont typeface="Wingdings" panose="05000000000000000000" pitchFamily="2" charset="2"/>
              <a:buChar char="Ø"/>
            </a:pPr>
            <a:endParaRPr lang="tr-TR" sz="800" b="1" dirty="0" smtClean="0">
              <a:solidFill>
                <a:srgbClr val="781E46"/>
              </a:solidFill>
            </a:endParaRPr>
          </a:p>
          <a:p>
            <a:pPr algn="just">
              <a:buFont typeface="Wingdings" panose="05000000000000000000" pitchFamily="2" charset="2"/>
              <a:buChar char="Ø"/>
            </a:pPr>
            <a:r>
              <a:rPr lang="tr-TR" sz="3000" b="1" dirty="0">
                <a:solidFill>
                  <a:srgbClr val="781E46"/>
                </a:solidFill>
              </a:rPr>
              <a:t>Yarım çalışma ödeneği alan sigortalıların prime esas kazanç ve hizmet bilgilerini içeren Muhtasar ve Prim Hizmet Beyannamesi, Türkiye İş Kurumu Genel Müdürlüğü tarafından en geç beyannamenin ilgili olduğu ayı takip eden üçüncü ayın 23 üncü günü saat 23.59'a kadar elektronik ortamda gönderilecektir.</a:t>
            </a:r>
          </a:p>
        </p:txBody>
      </p:sp>
    </p:spTree>
    <p:extLst>
      <p:ext uri="{BB962C8B-B14F-4D97-AF65-F5344CB8AC3E}">
        <p14:creationId xmlns:p14="http://schemas.microsoft.com/office/powerpoint/2010/main" val="1748031766"/>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590"/>
            <a:ext cx="12192000" cy="6858000"/>
          </a:xfrm>
          <a:prstGeom prst="rect">
            <a:avLst/>
          </a:prstGeom>
        </p:spPr>
      </p:pic>
      <p:sp>
        <p:nvSpPr>
          <p:cNvPr id="3" name="İçerik Yer Tutucusu 2"/>
          <p:cNvSpPr>
            <a:spLocks noGrp="1"/>
          </p:cNvSpPr>
          <p:nvPr>
            <p:ph idx="1"/>
          </p:nvPr>
        </p:nvSpPr>
        <p:spPr>
          <a:xfrm>
            <a:off x="551384" y="404664"/>
            <a:ext cx="11233248" cy="5616624"/>
          </a:xfrm>
        </p:spPr>
        <p:txBody>
          <a:bodyPr>
            <a:noAutofit/>
          </a:bodyPr>
          <a:lstStyle/>
          <a:p>
            <a:pPr algn="ctr"/>
            <a:r>
              <a:rPr lang="tr-TR" sz="4000" b="1" dirty="0" smtClean="0">
                <a:solidFill>
                  <a:srgbClr val="781E46"/>
                </a:solidFill>
              </a:rPr>
              <a:t>MUHTASAR </a:t>
            </a:r>
            <a:r>
              <a:rPr lang="tr-TR" sz="4000" b="1" dirty="0">
                <a:solidFill>
                  <a:srgbClr val="781E46"/>
                </a:solidFill>
              </a:rPr>
              <a:t>VE PRİM HİZMET BEYANNAMESİNİN VERGİLENDİRME DÖNEMİ</a:t>
            </a:r>
            <a:endParaRPr lang="tr-TR" sz="100" b="1" dirty="0" smtClean="0">
              <a:solidFill>
                <a:srgbClr val="781E46"/>
              </a:solidFill>
            </a:endParaRPr>
          </a:p>
          <a:p>
            <a:pPr algn="just">
              <a:buFont typeface="Wingdings" panose="05000000000000000000" pitchFamily="2" charset="2"/>
              <a:buChar char="Ø"/>
            </a:pPr>
            <a:r>
              <a:rPr lang="tr-TR" sz="3200" b="1" dirty="0">
                <a:solidFill>
                  <a:srgbClr val="781E46"/>
                </a:solidFill>
              </a:rPr>
              <a:t> </a:t>
            </a:r>
            <a:r>
              <a:rPr lang="tr-TR" sz="3000" b="1" dirty="0">
                <a:solidFill>
                  <a:srgbClr val="781E46"/>
                </a:solidFill>
              </a:rPr>
              <a:t>İşçi çalıştıran mükellefler için muhtasar ve prim hizmet beyannamesinin aylık olarak verilmesi zorunludur</a:t>
            </a:r>
            <a:r>
              <a:rPr lang="tr-TR" sz="3000" b="1" dirty="0" smtClean="0">
                <a:solidFill>
                  <a:srgbClr val="781E46"/>
                </a:solidFill>
              </a:rPr>
              <a:t>.</a:t>
            </a:r>
          </a:p>
          <a:p>
            <a:pPr algn="just">
              <a:buFont typeface="Wingdings" panose="05000000000000000000" pitchFamily="2" charset="2"/>
              <a:buChar char="Ø"/>
            </a:pPr>
            <a:endParaRPr lang="tr-TR" sz="1500" b="1" dirty="0" smtClean="0">
              <a:solidFill>
                <a:srgbClr val="781E46"/>
              </a:solidFill>
            </a:endParaRPr>
          </a:p>
          <a:p>
            <a:pPr algn="ctr"/>
            <a:r>
              <a:rPr lang="tr-TR" sz="4000" b="1" dirty="0">
                <a:solidFill>
                  <a:srgbClr val="781E46"/>
                </a:solidFill>
              </a:rPr>
              <a:t>MUHTASAR VE PRİM HİZMET BEYANNAMESİNİN ELEKTRONİK ORTAMDA </a:t>
            </a:r>
            <a:r>
              <a:rPr lang="tr-TR" sz="4000" b="1" dirty="0" smtClean="0">
                <a:solidFill>
                  <a:srgbClr val="781E46"/>
                </a:solidFill>
              </a:rPr>
              <a:t>GÖNDERİLMESİ</a:t>
            </a:r>
          </a:p>
          <a:p>
            <a:pPr>
              <a:buFont typeface="Wingdings" panose="05000000000000000000" pitchFamily="2" charset="2"/>
              <a:buChar char="Ø"/>
            </a:pPr>
            <a:r>
              <a:rPr lang="tr-TR" sz="3000" b="1" dirty="0">
                <a:solidFill>
                  <a:srgbClr val="781E46"/>
                </a:solidFill>
              </a:rPr>
              <a:t>Muhtasar ve Prim Hizmet Beyannamesinin elektronik ortamda gönderilmesi zorunludur</a:t>
            </a:r>
            <a:r>
              <a:rPr lang="tr-TR" sz="3000" b="1" dirty="0" smtClean="0">
                <a:solidFill>
                  <a:srgbClr val="781E46"/>
                </a:solidFill>
              </a:rPr>
              <a:t>.</a:t>
            </a:r>
          </a:p>
          <a:p>
            <a:pPr>
              <a:buFont typeface="Wingdings" panose="05000000000000000000" pitchFamily="2" charset="2"/>
              <a:buChar char="Ø"/>
            </a:pPr>
            <a:r>
              <a:rPr lang="tr-TR" sz="3000" b="1" dirty="0">
                <a:solidFill>
                  <a:srgbClr val="781E46"/>
                </a:solidFill>
              </a:rPr>
              <a:t>E-beyanname kullanıcısı olan mükellefler, bizzat kullanıcı kodu, parola ve şifresini kullanarak elektronik ortamda göndereceklerdir.</a:t>
            </a:r>
          </a:p>
          <a:p>
            <a:pPr algn="just">
              <a:buFont typeface="Wingdings" panose="05000000000000000000" pitchFamily="2" charset="2"/>
              <a:buChar char="Ø"/>
            </a:pPr>
            <a:endParaRPr lang="tr-TR" sz="800" b="1" dirty="0" smtClean="0">
              <a:solidFill>
                <a:srgbClr val="781E46"/>
              </a:solidFill>
            </a:endParaRPr>
          </a:p>
        </p:txBody>
      </p:sp>
    </p:spTree>
    <p:extLst>
      <p:ext uri="{BB962C8B-B14F-4D97-AF65-F5344CB8AC3E}">
        <p14:creationId xmlns:p14="http://schemas.microsoft.com/office/powerpoint/2010/main" val="2830641907"/>
      </p:ext>
    </p:extLst>
  </p:cSld>
  <p:clrMapOvr>
    <a:masterClrMapping/>
  </p:clrMapOvr>
  <mc:AlternateContent xmlns:mc="http://schemas.openxmlformats.org/markup-compatibility/2006" xmlns:p14="http://schemas.microsoft.com/office/powerpoint/2010/main">
    <mc:Choice Requires="p14">
      <p:transition spd="slow">
        <p14:gallery dir="l"/>
        <p:sndAc>
          <p:stSnd>
            <p:snd r:embed="rId2" name="type.wav"/>
          </p:stSnd>
        </p:sndAc>
      </p:transition>
    </mc:Choice>
    <mc:Fallback xmlns="">
      <p:transition spd="slow">
        <p:fade/>
        <p:sndAc>
          <p:stSnd>
            <p:snd r:embed="rId4" name="type.wav"/>
          </p:stSnd>
        </p:sndAc>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TM03457464[[fn=Kar Payı]]</Template>
  <TotalTime>5108</TotalTime>
  <Words>532</Words>
  <Application>Microsoft Office PowerPoint</Application>
  <PresentationFormat>Geniş ekran</PresentationFormat>
  <Paragraphs>90</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Times New Roman</vt:lpstr>
      <vt:lpstr>Wingdings</vt:lpstr>
      <vt:lpstr>Office Theme</vt:lpstr>
      <vt:lpstr>PowerPoint Sunusu</vt:lpstr>
      <vt:lpstr>STRATEJİ GELİŞTİRME DAİRE BAŞKANLIĞI</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Tolga Ovalioglu</cp:lastModifiedBy>
  <cp:revision>481</cp:revision>
  <cp:lastPrinted>2016-03-23T08:13:40Z</cp:lastPrinted>
  <dcterms:created xsi:type="dcterms:W3CDTF">2010-06-25T07:05:29Z</dcterms:created>
  <dcterms:modified xsi:type="dcterms:W3CDTF">2018-10-08T14:58:03Z</dcterms:modified>
</cp:coreProperties>
</file>