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handoutMasterIdLst>
    <p:handoutMasterId r:id="rId43"/>
  </p:handoutMasterIdLst>
  <p:sldIdLst>
    <p:sldId id="371" r:id="rId2"/>
    <p:sldId id="519" r:id="rId3"/>
    <p:sldId id="520" r:id="rId4"/>
    <p:sldId id="556" r:id="rId5"/>
    <p:sldId id="557" r:id="rId6"/>
    <p:sldId id="558" r:id="rId7"/>
    <p:sldId id="518" r:id="rId8"/>
    <p:sldId id="517" r:id="rId9"/>
    <p:sldId id="516" r:id="rId10"/>
    <p:sldId id="515" r:id="rId11"/>
    <p:sldId id="514" r:id="rId12"/>
    <p:sldId id="513" r:id="rId13"/>
    <p:sldId id="512" r:id="rId14"/>
    <p:sldId id="511" r:id="rId15"/>
    <p:sldId id="506" r:id="rId16"/>
    <p:sldId id="505" r:id="rId17"/>
    <p:sldId id="530" r:id="rId18"/>
    <p:sldId id="527" r:id="rId19"/>
    <p:sldId id="526" r:id="rId20"/>
    <p:sldId id="522" r:id="rId21"/>
    <p:sldId id="521" r:id="rId22"/>
    <p:sldId id="533" r:id="rId23"/>
    <p:sldId id="538" r:id="rId24"/>
    <p:sldId id="537" r:id="rId25"/>
    <p:sldId id="536" r:id="rId26"/>
    <p:sldId id="535" r:id="rId27"/>
    <p:sldId id="539" r:id="rId28"/>
    <p:sldId id="542" r:id="rId29"/>
    <p:sldId id="534" r:id="rId30"/>
    <p:sldId id="541" r:id="rId31"/>
    <p:sldId id="546" r:id="rId32"/>
    <p:sldId id="545" r:id="rId33"/>
    <p:sldId id="544" r:id="rId34"/>
    <p:sldId id="552" r:id="rId35"/>
    <p:sldId id="553" r:id="rId36"/>
    <p:sldId id="551" r:id="rId37"/>
    <p:sldId id="554" r:id="rId38"/>
    <p:sldId id="550" r:id="rId39"/>
    <p:sldId id="549" r:id="rId40"/>
    <p:sldId id="548" r:id="rId41"/>
    <p:sldId id="417" r:id="rId42"/>
  </p:sldIdLst>
  <p:sldSz cx="12192000" cy="6858000"/>
  <p:notesSz cx="9872663"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1A9"/>
    <a:srgbClr val="781E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1" autoAdjust="0"/>
    <p:restoredTop sz="99795" autoAdjust="0"/>
  </p:normalViewPr>
  <p:slideViewPr>
    <p:cSldViewPr>
      <p:cViewPr varScale="1">
        <p:scale>
          <a:sx n="114" d="100"/>
          <a:sy n="114" d="100"/>
        </p:scale>
        <p:origin x="108" y="45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9230" cy="34103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91128" y="0"/>
            <a:ext cx="4279230" cy="341031"/>
          </a:xfrm>
          <a:prstGeom prst="rect">
            <a:avLst/>
          </a:prstGeom>
        </p:spPr>
        <p:txBody>
          <a:bodyPr vert="horz" lIns="91440" tIns="45720" rIns="91440" bIns="45720" rtlCol="0"/>
          <a:lstStyle>
            <a:lvl1pPr algn="r">
              <a:defRPr sz="1200"/>
            </a:lvl1pPr>
          </a:lstStyle>
          <a:p>
            <a:fld id="{6FF3C561-3488-411A-B017-5A0E5843328D}" type="datetimeFigureOut">
              <a:rPr lang="tr-TR" smtClean="0"/>
              <a:t>27.10.2017</a:t>
            </a:fld>
            <a:endParaRPr lang="tr-TR"/>
          </a:p>
        </p:txBody>
      </p:sp>
      <p:sp>
        <p:nvSpPr>
          <p:cNvPr id="4" name="Altbilgi Yer Tutucusu 3"/>
          <p:cNvSpPr>
            <a:spLocks noGrp="1"/>
          </p:cNvSpPr>
          <p:nvPr>
            <p:ph type="ftr" sz="quarter" idx="2"/>
          </p:nvPr>
        </p:nvSpPr>
        <p:spPr>
          <a:xfrm>
            <a:off x="0" y="6456644"/>
            <a:ext cx="4279230" cy="34103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91128" y="6456644"/>
            <a:ext cx="4279230" cy="341031"/>
          </a:xfrm>
          <a:prstGeom prst="rect">
            <a:avLst/>
          </a:prstGeom>
        </p:spPr>
        <p:txBody>
          <a:bodyPr vert="horz" lIns="91440" tIns="45720" rIns="91440" bIns="45720" rtlCol="0" anchor="b"/>
          <a:lstStyle>
            <a:lvl1pPr algn="r">
              <a:defRPr sz="1200"/>
            </a:lvl1pPr>
          </a:lstStyle>
          <a:p>
            <a:fld id="{89F82E21-B65F-4D8A-9845-C6B6089BD64E}" type="slidenum">
              <a:rPr lang="tr-TR" smtClean="0"/>
              <a:t>‹#›</a:t>
            </a:fld>
            <a:endParaRPr lang="tr-TR"/>
          </a:p>
        </p:txBody>
      </p:sp>
    </p:spTree>
    <p:extLst>
      <p:ext uri="{BB962C8B-B14F-4D97-AF65-F5344CB8AC3E}">
        <p14:creationId xmlns:p14="http://schemas.microsoft.com/office/powerpoint/2010/main" val="10503693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70086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902994431"/>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42484373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43219328"/>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42563563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65439608"/>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3552686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144985257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107930556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80173962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54130064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69112334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95626938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51254462"/>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408410406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308649597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15949B2-58AF-4639-A15D-A65649B744E8}" type="datetimeFigureOut">
              <a:rPr lang="tr-TR" smtClean="0"/>
              <a:pPr/>
              <a:t>27.10.2017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C786528-2F04-457D-8FED-47AA3420C7EB}" type="slidenum">
              <a:rPr lang="tr-TR" smtClean="0"/>
              <a:pPr/>
              <a:t>‹#›</a:t>
            </a:fld>
            <a:endParaRPr lang="tr-TR"/>
          </a:p>
        </p:txBody>
      </p:sp>
    </p:spTree>
    <p:extLst>
      <p:ext uri="{BB962C8B-B14F-4D97-AF65-F5344CB8AC3E}">
        <p14:creationId xmlns:p14="http://schemas.microsoft.com/office/powerpoint/2010/main" val="231041832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1" name="type.wav"/>
          </p:stSnd>
        </p:sndAc>
      </p:transition>
    </mc:Choice>
    <mc:Fallback xmlns="">
      <p:transition spd="slow">
        <p:fade/>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alpha val="0"/>
                <a:lumMod val="0"/>
                <a:lumOff val="100000"/>
              </a:schemeClr>
            </a:gs>
            <a:gs pos="10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15949B2-58AF-4639-A15D-A65649B744E8}" type="datetimeFigureOut">
              <a:rPr lang="tr-TR" smtClean="0"/>
              <a:pPr/>
              <a:t>27.10.2017</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C786528-2F04-457D-8FED-47AA3420C7EB}" type="slidenum">
              <a:rPr lang="tr-TR" smtClean="0"/>
              <a:pPr/>
              <a:t>‹#›</a:t>
            </a:fld>
            <a:endParaRPr lang="tr-TR"/>
          </a:p>
        </p:txBody>
      </p:sp>
    </p:spTree>
    <p:extLst>
      <p:ext uri="{BB962C8B-B14F-4D97-AF65-F5344CB8AC3E}">
        <p14:creationId xmlns:p14="http://schemas.microsoft.com/office/powerpoint/2010/main" val="3002523553"/>
      </p:ext>
    </p:extLst>
  </p:cSld>
  <p:clrMap bg1="dk1" tx1="lt1" bg2="dk2" tx2="lt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Lst>
  <mc:AlternateContent xmlns:mc="http://schemas.openxmlformats.org/markup-compatibility/2006" xmlns:p14="http://schemas.microsoft.com/office/powerpoint/2010/main">
    <mc:Choice Requires="p14">
      <p:transition spd="slow">
        <p14:gallery dir="l"/>
        <p:sndAc>
          <p:stSnd>
            <p:snd r:embed="rId19" name="type.wav"/>
          </p:stSnd>
        </p:sndAc>
      </p:transition>
    </mc:Choice>
    <mc:Fallback xmlns="">
      <p:transition spd="slow">
        <p:fade/>
        <p:sndAc>
          <p:stSnd>
            <p:snd r:embed="rId20" name="type.wav"/>
          </p:stSnd>
        </p:sndAc>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5.emf"/><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7.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hyperlink" Target="http://bkmybs.maliye.gov.tr/bkmybs-politika-belgesi-eylem-plani-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711624" y="4502485"/>
            <a:ext cx="7128792" cy="652300"/>
          </a:xfrm>
        </p:spPr>
        <p:txBody>
          <a:bodyPr>
            <a:normAutofit/>
          </a:bodyPr>
          <a:lstStyle/>
          <a:p>
            <a:r>
              <a:rPr lang="tr-TR" sz="2400" b="1" dirty="0">
                <a:solidFill>
                  <a:srgbClr val="F9D1A9"/>
                </a:solidFill>
                <a:latin typeface="Times New Roman" panose="02020603050405020304" pitchFamily="18" charset="0"/>
                <a:cs typeface="Times New Roman" panose="02020603050405020304" pitchFamily="18" charset="0"/>
              </a:rPr>
              <a:t>STRATEJİ GELİŞTİRME DAİRESİ BAŞKANLIĞI</a:t>
            </a:r>
            <a:endParaRPr lang="en-US" sz="2400" b="1" dirty="0">
              <a:solidFill>
                <a:srgbClr val="F9D1A9"/>
              </a:solidFill>
              <a:latin typeface="Times New Roman" panose="02020603050405020304" pitchFamily="18" charset="0"/>
              <a:cs typeface="Times New Roman" panose="02020603050405020304" pitchFamily="18" charset="0"/>
            </a:endParaRPr>
          </a:p>
        </p:txBody>
      </p:sp>
      <p:sp>
        <p:nvSpPr>
          <p:cNvPr id="2" name="Dikdörtgen 1"/>
          <p:cNvSpPr/>
          <p:nvPr/>
        </p:nvSpPr>
        <p:spPr>
          <a:xfrm>
            <a:off x="5483932" y="5470103"/>
            <a:ext cx="2124236" cy="400110"/>
          </a:xfrm>
          <a:prstGeom prst="rect">
            <a:avLst/>
          </a:prstGeom>
        </p:spPr>
        <p:txBody>
          <a:bodyPr wrap="square">
            <a:spAutoFit/>
          </a:bodyPr>
          <a:lstStyle/>
          <a:p>
            <a:r>
              <a:rPr lang="tr-TR" sz="2000" b="1" dirty="0" smtClean="0">
                <a:solidFill>
                  <a:srgbClr val="F9D1A9"/>
                </a:solidFill>
                <a:latin typeface="Times New Roman" panose="02020603050405020304" pitchFamily="18" charset="0"/>
              </a:rPr>
              <a:t>EKİM, 2017</a:t>
            </a:r>
            <a:endParaRPr lang="tr-TR" sz="2000" b="1" dirty="0">
              <a:solidFill>
                <a:srgbClr val="F9D1A9"/>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9559" y="620688"/>
            <a:ext cx="3792922" cy="379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Çapraz Köşesi Kesik Dikdörtgen 11"/>
          <p:cNvSpPr/>
          <p:nvPr/>
        </p:nvSpPr>
        <p:spPr>
          <a:xfrm>
            <a:off x="5636" y="6064731"/>
            <a:ext cx="12192000" cy="800100"/>
          </a:xfrm>
          <a:prstGeom prst="snip2DiagRect">
            <a:avLst>
              <a:gd name="adj1" fmla="val 0"/>
              <a:gd name="adj2" fmla="val 24316"/>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endParaRPr lang="tr-TR"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14" name="Dikdörtgen 13"/>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Tree>
    <p:extLst>
      <p:ext uri="{BB962C8B-B14F-4D97-AF65-F5344CB8AC3E}">
        <p14:creationId xmlns:p14="http://schemas.microsoft.com/office/powerpoint/2010/main" val="316995752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5" name="Dikdörtgen 4"/>
          <p:cNvSpPr/>
          <p:nvPr/>
        </p:nvSpPr>
        <p:spPr>
          <a:xfrm>
            <a:off x="443372" y="416235"/>
            <a:ext cx="11305256" cy="5232262"/>
          </a:xfrm>
          <a:prstGeom prst="rect">
            <a:avLst/>
          </a:prstGeom>
        </p:spPr>
        <p:txBody>
          <a:bodyPr wrap="square">
            <a:spAutoFit/>
          </a:bodyPr>
          <a:lstStyle/>
          <a:p>
            <a:r>
              <a:rPr lang="tr-TR" sz="2800" b="1" dirty="0">
                <a:solidFill>
                  <a:srgbClr val="F9D1A9"/>
                </a:solidFill>
              </a:rPr>
              <a:t>B. Harcama Yönetim Sistemi </a:t>
            </a:r>
            <a:r>
              <a:rPr lang="tr-TR" sz="2800" b="1" dirty="0" smtClean="0">
                <a:solidFill>
                  <a:srgbClr val="F9D1A9"/>
                </a:solidFill>
              </a:rPr>
              <a:t>Giriş</a:t>
            </a:r>
            <a:endParaRPr lang="tr-TR" sz="2800" b="1" dirty="0">
              <a:solidFill>
                <a:srgbClr val="F9D1A9"/>
              </a:solidFill>
            </a:endParaRPr>
          </a:p>
          <a:p>
            <a:r>
              <a:rPr lang="tr-TR" sz="2800" b="1" dirty="0"/>
              <a:t>Harcama Birimleri, </a:t>
            </a:r>
            <a:r>
              <a:rPr lang="tr-TR" sz="2800" b="1" dirty="0">
                <a:solidFill>
                  <a:srgbClr val="0070C0"/>
                </a:solidFill>
              </a:rPr>
              <a:t>https://mys.muhasebat.gov.tr/ </a:t>
            </a:r>
            <a:r>
              <a:rPr lang="tr-TR" sz="2800" b="1" dirty="0"/>
              <a:t>adresinden Harcama Yönetim </a:t>
            </a:r>
            <a:r>
              <a:rPr lang="tr-TR" sz="2800" b="1" dirty="0" smtClean="0"/>
              <a:t>Sistemine </a:t>
            </a:r>
            <a:r>
              <a:rPr lang="tr-TR" sz="2800" b="1" dirty="0"/>
              <a:t>ulaşabilir.</a:t>
            </a:r>
          </a:p>
          <a:p>
            <a:r>
              <a:rPr lang="tr-TR" sz="2800" b="1" dirty="0"/>
              <a:t>Sistemde “Veri Giriş Görevlisi”, “</a:t>
            </a:r>
            <a:r>
              <a:rPr lang="tr-TR" sz="2800" b="1" dirty="0" smtClean="0"/>
              <a:t>Gerçekleştirme </a:t>
            </a:r>
            <a:r>
              <a:rPr lang="tr-TR" sz="2800" b="1" dirty="0"/>
              <a:t>Görevlisi”, “Harcama Yetkilisi” ve “Strateji Kullanıcısı” olarak dört farklı rol bulunmaktadır.</a:t>
            </a:r>
          </a:p>
          <a:p>
            <a:r>
              <a:rPr lang="tr-TR" sz="2800" b="1" dirty="0"/>
              <a:t> Veri Giriş Görevlisi; “Harcama Talimatı Onay Belgesi” ile “Ödeme Emri </a:t>
            </a:r>
            <a:r>
              <a:rPr lang="tr-TR" sz="2800" b="1" dirty="0" smtClean="0"/>
              <a:t>Belgesini </a:t>
            </a:r>
            <a:r>
              <a:rPr lang="tr-TR" sz="2800" b="1" dirty="0"/>
              <a:t>sistem üzerinden hazırlayarak Gerçekleştirme Görevlisine göndermektedir. </a:t>
            </a:r>
            <a:r>
              <a:rPr lang="tr-TR" sz="2800" b="1" dirty="0" smtClean="0"/>
              <a:t>Belgeler </a:t>
            </a:r>
            <a:endParaRPr lang="tr-TR" sz="2800" dirty="0"/>
          </a:p>
          <a:p>
            <a:r>
              <a:rPr lang="tr-TR" sz="2800" b="1" dirty="0"/>
              <a:t>üzerinde imzası bulunmamakta ancak yaptığı işlemlerin kaydı sistem üzerinde tutulmaktadır. </a:t>
            </a:r>
          </a:p>
          <a:p>
            <a:endParaRPr lang="tr-TR" sz="2800" b="1" dirty="0"/>
          </a:p>
        </p:txBody>
      </p:sp>
    </p:spTree>
    <p:extLst>
      <p:ext uri="{BB962C8B-B14F-4D97-AF65-F5344CB8AC3E}">
        <p14:creationId xmlns:p14="http://schemas.microsoft.com/office/powerpoint/2010/main" val="1594978282"/>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33852"/>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sp>
        <p:nvSpPr>
          <p:cNvPr id="5" name="Dikdörtgen 4"/>
          <p:cNvSpPr/>
          <p:nvPr/>
        </p:nvSpPr>
        <p:spPr>
          <a:xfrm>
            <a:off x="407368" y="438056"/>
            <a:ext cx="11377264" cy="5262979"/>
          </a:xfrm>
          <a:prstGeom prst="rect">
            <a:avLst/>
          </a:prstGeom>
        </p:spPr>
        <p:txBody>
          <a:bodyPr wrap="square">
            <a:spAutoFit/>
          </a:bodyPr>
          <a:lstStyle/>
          <a:p>
            <a:r>
              <a:rPr lang="tr-TR" sz="2400" b="1" dirty="0"/>
              <a:t> </a:t>
            </a:r>
            <a:r>
              <a:rPr lang="tr-TR" sz="2400" b="1" dirty="0">
                <a:solidFill>
                  <a:srgbClr val="F9D1A9"/>
                </a:solidFill>
              </a:rPr>
              <a:t>Gerçekleştirme Görevlisi; </a:t>
            </a:r>
            <a:r>
              <a:rPr lang="tr-TR" sz="2400" b="1" dirty="0"/>
              <a:t>Veri Giriş Görevlisi tarafından hazırlanan belgeleri kontrol ederek onaylamakta veya belgeleri kendisi hazırlayarak sistem üzerinden Harcama Yetkilisine göndermektedir. Gerçekleştirme Görevlisinin Harcama Talimatı Onay Belgesinde “Düzenleyen”, Ödeme Emri Belgesinde ise “Gerçekleştirme Görevlisi” sıfatıyla imzası bulunmaktadır.</a:t>
            </a:r>
          </a:p>
          <a:p>
            <a:r>
              <a:rPr lang="tr-TR" sz="2400" b="1" dirty="0"/>
              <a:t> </a:t>
            </a:r>
            <a:r>
              <a:rPr lang="tr-TR" sz="2400" b="1" dirty="0">
                <a:solidFill>
                  <a:srgbClr val="F9D1A9"/>
                </a:solidFill>
              </a:rPr>
              <a:t>Harcama Yetkilisi; </a:t>
            </a:r>
            <a:r>
              <a:rPr lang="tr-TR" sz="2400" b="1" dirty="0"/>
              <a:t>Gerçekleştirme Görevlisi tarafından sistem üzerinden gönderilen Harcama Talimatı Onay Belgesi veya Ödeme Emri Belgesini onaylayarak imzalamakta ve elektronik ortamda muhasebe sistemine göndermektedir.</a:t>
            </a:r>
          </a:p>
          <a:p>
            <a:r>
              <a:rPr lang="tr-TR" sz="2400" b="1" dirty="0"/>
              <a:t> </a:t>
            </a:r>
            <a:r>
              <a:rPr lang="tr-TR" sz="2400" b="1" dirty="0">
                <a:solidFill>
                  <a:srgbClr val="F9D1A9"/>
                </a:solidFill>
              </a:rPr>
              <a:t>Strateji Kullanıcısı;</a:t>
            </a:r>
            <a:r>
              <a:rPr lang="tr-TR" sz="2400" b="1" dirty="0"/>
              <a:t> harcama sürecine ilişkin ön mali kontrol işlemlerini yapmakta ve sistem üzerinden gerçekleştirdiği kontrollere ilişkin görüş yazısı düzenleyerek Harcama Yetkilisi veya Gerçekleştirme Görevlisine göndermektedir.</a:t>
            </a:r>
          </a:p>
          <a:p>
            <a:r>
              <a:rPr lang="tr-TR" sz="2400" b="1" dirty="0"/>
              <a:t>Kullanıcı, TC Kimlik Numarası ve şifresini girerek sisteme giriş yapabilir</a:t>
            </a:r>
            <a:r>
              <a:rPr lang="tr-TR" sz="2400" b="1" dirty="0" smtClean="0"/>
              <a:t>.</a:t>
            </a:r>
            <a:endParaRPr lang="tr-TR" sz="2400" b="1" dirty="0"/>
          </a:p>
        </p:txBody>
      </p:sp>
    </p:spTree>
    <p:extLst>
      <p:ext uri="{BB962C8B-B14F-4D97-AF65-F5344CB8AC3E}">
        <p14:creationId xmlns:p14="http://schemas.microsoft.com/office/powerpoint/2010/main" val="247466105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5548767" y="1692267"/>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1919536" y="188640"/>
            <a:ext cx="8116139" cy="4176799"/>
          </a:xfrm>
          <a:prstGeom prst="rect">
            <a:avLst/>
          </a:prstGeom>
        </p:spPr>
      </p:pic>
      <p:sp>
        <p:nvSpPr>
          <p:cNvPr id="8" name="Dikdörtgen 7"/>
          <p:cNvSpPr/>
          <p:nvPr/>
        </p:nvSpPr>
        <p:spPr>
          <a:xfrm>
            <a:off x="1919536" y="4568606"/>
            <a:ext cx="8285493" cy="984885"/>
          </a:xfrm>
          <a:prstGeom prst="rect">
            <a:avLst/>
          </a:prstGeom>
        </p:spPr>
        <p:txBody>
          <a:bodyPr wrap="square">
            <a:spAutoFit/>
          </a:bodyPr>
          <a:lstStyle/>
          <a:p>
            <a:r>
              <a:rPr lang="tr-TR" sz="1600" b="1" dirty="0" smtClean="0">
                <a:latin typeface="Times New Roman" panose="02020603050405020304" pitchFamily="18" charset="0"/>
              </a:rPr>
              <a:t>                                                 Harcama </a:t>
            </a:r>
            <a:r>
              <a:rPr lang="tr-TR" sz="1600" b="1" dirty="0">
                <a:latin typeface="Times New Roman" panose="02020603050405020304" pitchFamily="18" charset="0"/>
              </a:rPr>
              <a:t>Yönetim Sistemi </a:t>
            </a:r>
            <a:r>
              <a:rPr lang="tr-TR" sz="1600" b="1" dirty="0" smtClean="0">
                <a:latin typeface="Times New Roman" panose="02020603050405020304" pitchFamily="18" charset="0"/>
              </a:rPr>
              <a:t>Giriş </a:t>
            </a:r>
            <a:r>
              <a:rPr lang="tr-TR" sz="1600" b="1" dirty="0">
                <a:latin typeface="Times New Roman" panose="02020603050405020304" pitchFamily="18" charset="0"/>
              </a:rPr>
              <a:t>Ekranı </a:t>
            </a:r>
            <a:endParaRPr lang="tr-TR" sz="1600" b="1" dirty="0" smtClean="0">
              <a:latin typeface="Times New Roman" panose="02020603050405020304" pitchFamily="18" charset="0"/>
            </a:endParaRPr>
          </a:p>
          <a:p>
            <a:endParaRPr lang="tr-TR" sz="1200" b="1" dirty="0">
              <a:latin typeface="Times New Roman" panose="02020603050405020304" pitchFamily="18" charset="0"/>
            </a:endParaRPr>
          </a:p>
          <a:p>
            <a:endParaRPr lang="tr-TR" sz="1200" b="1" dirty="0">
              <a:latin typeface="Times New Roman" panose="02020603050405020304" pitchFamily="18" charset="0"/>
            </a:endParaRPr>
          </a:p>
          <a:p>
            <a:r>
              <a:rPr lang="tr-TR" b="1" dirty="0">
                <a:latin typeface="Times New Roman" panose="02020603050405020304" pitchFamily="18" charset="0"/>
              </a:rPr>
              <a:t>Sisteme giriş yapıldığında aşağıdaki Kurumsal Kod ve Rol Seçim Ekranına ulaşılır. </a:t>
            </a:r>
            <a:endParaRPr lang="tr-TR" b="1" dirty="0"/>
          </a:p>
        </p:txBody>
      </p:sp>
    </p:spTree>
    <p:extLst>
      <p:ext uri="{BB962C8B-B14F-4D97-AF65-F5344CB8AC3E}">
        <p14:creationId xmlns:p14="http://schemas.microsoft.com/office/powerpoint/2010/main" val="1862201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sp>
        <p:nvSpPr>
          <p:cNvPr id="5" name="Rectangle 4"/>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8" name="Group 1"/>
          <p:cNvGrpSpPr>
            <a:grpSpLocks/>
          </p:cNvGrpSpPr>
          <p:nvPr/>
        </p:nvGrpSpPr>
        <p:grpSpPr bwMode="auto">
          <a:xfrm>
            <a:off x="407368" y="267380"/>
            <a:ext cx="8928992" cy="2825868"/>
            <a:chOff x="0" y="0"/>
            <a:chExt cx="9100" cy="2298"/>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 y="14"/>
              <a:ext cx="9070" cy="22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7" y="7"/>
              <a:ext cx="9085" cy="2283"/>
            </a:xfrm>
            <a:prstGeom prst="rect">
              <a:avLst/>
            </a:prstGeom>
            <a:noFill/>
            <a:ln w="9525">
              <a:solidFill>
                <a:srgbClr val="BEBEBE"/>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1" name="Dikdörtgen 10"/>
          <p:cNvSpPr/>
          <p:nvPr/>
        </p:nvSpPr>
        <p:spPr>
          <a:xfrm>
            <a:off x="1885373" y="3432709"/>
            <a:ext cx="5900974" cy="369332"/>
          </a:xfrm>
          <a:prstGeom prst="rect">
            <a:avLst/>
          </a:prstGeom>
        </p:spPr>
        <p:txBody>
          <a:bodyPr wrap="none">
            <a:spAutoFit/>
          </a:bodyPr>
          <a:lstStyle/>
          <a:p>
            <a:pPr marL="2136775">
              <a:spcBef>
                <a:spcPts val="570"/>
              </a:spcBef>
              <a:spcAft>
                <a:spcPts val="0"/>
              </a:spcAft>
            </a:pPr>
            <a:r>
              <a:rPr lang="tr-TR" b="1" dirty="0">
                <a:latin typeface="Times New Roman" panose="02020603050405020304" pitchFamily="18" charset="0"/>
                <a:ea typeface="Times New Roman" panose="02020603050405020304" pitchFamily="18" charset="0"/>
              </a:rPr>
              <a:t>Kurumsal Kod ve Rol Seçim Ekranı</a:t>
            </a:r>
            <a:endParaRPr lang="tr-TR" sz="2800" dirty="0">
              <a:effectLst/>
              <a:latin typeface="Times New Roman" panose="02020603050405020304" pitchFamily="18" charset="0"/>
              <a:ea typeface="Times New Roman" panose="02020603050405020304" pitchFamily="18" charset="0"/>
            </a:endParaRPr>
          </a:p>
        </p:txBody>
      </p:sp>
      <p:sp>
        <p:nvSpPr>
          <p:cNvPr id="12" name="Dikdörtgen 11"/>
          <p:cNvSpPr/>
          <p:nvPr/>
        </p:nvSpPr>
        <p:spPr>
          <a:xfrm>
            <a:off x="919164" y="3633615"/>
            <a:ext cx="10658472" cy="2308324"/>
          </a:xfrm>
          <a:prstGeom prst="rect">
            <a:avLst/>
          </a:prstGeom>
        </p:spPr>
        <p:txBody>
          <a:bodyPr wrap="square">
            <a:spAutoFit/>
          </a:bodyPr>
          <a:lstStyle/>
          <a:p>
            <a:pPr marL="137160" marR="95250" indent="448945" algn="just">
              <a:lnSpc>
                <a:spcPct val="150000"/>
              </a:lnSpc>
              <a:spcBef>
                <a:spcPts val="5"/>
              </a:spcBef>
              <a:spcAft>
                <a:spcPts val="0"/>
              </a:spcAft>
            </a:pPr>
            <a:r>
              <a:rPr lang="tr-TR" sz="2400" b="1" dirty="0">
                <a:latin typeface="Times New Roman" panose="02020603050405020304" pitchFamily="18" charset="0"/>
                <a:ea typeface="Times New Roman" panose="02020603050405020304" pitchFamily="18" charset="0"/>
              </a:rPr>
              <a:t>Kurumsal Kod ve Rol seçim ekranının sağ üst köşesinde sisteme giriş yapan kullanıcıya ilişkin bilgiler, ekranın sol kısmında ise sisteme ilişkin ana modüller bulunmaktadır. Sisteme giriş yapan kullanıcı sistemde tanımlanan rolü doğrultusunda kurumsal kodunu seçerek işlemlerine devam etmektedir.</a:t>
            </a:r>
            <a:endParaRPr lang="tr-TR"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148529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sp>
        <p:nvSpPr>
          <p:cNvPr id="8" name="Dikdörtgen 7"/>
          <p:cNvSpPr/>
          <p:nvPr/>
        </p:nvSpPr>
        <p:spPr>
          <a:xfrm>
            <a:off x="1261814" y="337574"/>
            <a:ext cx="9802738" cy="5531647"/>
          </a:xfrm>
          <a:prstGeom prst="rect">
            <a:avLst/>
          </a:prstGeom>
        </p:spPr>
        <p:txBody>
          <a:bodyPr wrap="square">
            <a:spAutoFit/>
          </a:bodyPr>
          <a:lstStyle/>
          <a:p>
            <a:r>
              <a:rPr lang="tr-TR" sz="3600" b="1" dirty="0">
                <a:solidFill>
                  <a:srgbClr val="F9D1A9"/>
                </a:solidFill>
                <a:latin typeface="Times New Roman" panose="02020603050405020304" pitchFamily="18" charset="0"/>
              </a:rPr>
              <a:t>C. Harcama Yönetim Sistemi Modülleri </a:t>
            </a:r>
          </a:p>
          <a:p>
            <a:r>
              <a:rPr lang="tr-TR" sz="3200" b="1" dirty="0">
                <a:solidFill>
                  <a:srgbClr val="F9D1A9"/>
                </a:solidFill>
                <a:latin typeface="Times New Roman" panose="02020603050405020304" pitchFamily="18" charset="0"/>
              </a:rPr>
              <a:t>1. Harcama Yönetimi </a:t>
            </a:r>
          </a:p>
          <a:p>
            <a:r>
              <a:rPr lang="tr-TR" sz="2400" b="1" dirty="0">
                <a:latin typeface="Times New Roman" panose="02020603050405020304" pitchFamily="18" charset="0"/>
              </a:rPr>
              <a:t>Harcama yönetimi modülü, </a:t>
            </a:r>
          </a:p>
          <a:p>
            <a:r>
              <a:rPr lang="tr-TR" sz="2400" b="1" dirty="0">
                <a:latin typeface="Wingdings" panose="05000000000000000000" pitchFamily="2" charset="2"/>
              </a:rPr>
              <a:t> </a:t>
            </a:r>
            <a:r>
              <a:rPr lang="tr-TR" sz="2400" b="1" i="1" dirty="0">
                <a:latin typeface="Times New Roman" panose="02020603050405020304" pitchFamily="18" charset="0"/>
              </a:rPr>
              <a:t>Harcamalar, </a:t>
            </a:r>
            <a:endParaRPr lang="tr-TR" sz="2400" b="1" dirty="0">
              <a:latin typeface="Times New Roman" panose="02020603050405020304" pitchFamily="18" charset="0"/>
            </a:endParaRPr>
          </a:p>
          <a:p>
            <a:r>
              <a:rPr lang="tr-TR" sz="2400" b="1" dirty="0">
                <a:latin typeface="Wingdings" panose="05000000000000000000" pitchFamily="2" charset="2"/>
              </a:rPr>
              <a:t> </a:t>
            </a:r>
            <a:r>
              <a:rPr lang="tr-TR" sz="2400" b="1" i="1" dirty="0">
                <a:latin typeface="Times New Roman" panose="02020603050405020304" pitchFamily="18" charset="0"/>
              </a:rPr>
              <a:t>Tanımlamalar, </a:t>
            </a:r>
            <a:endParaRPr lang="tr-TR" sz="2400" b="1" dirty="0">
              <a:latin typeface="Times New Roman" panose="02020603050405020304" pitchFamily="18" charset="0"/>
            </a:endParaRPr>
          </a:p>
          <a:p>
            <a:r>
              <a:rPr lang="tr-TR" sz="2400" b="1" dirty="0">
                <a:latin typeface="Wingdings" panose="05000000000000000000" pitchFamily="2" charset="2"/>
              </a:rPr>
              <a:t> </a:t>
            </a:r>
            <a:r>
              <a:rPr lang="tr-TR" sz="2400" b="1" i="1" dirty="0">
                <a:latin typeface="Times New Roman" panose="02020603050405020304" pitchFamily="18" charset="0"/>
              </a:rPr>
              <a:t>Yolluk İşlemleri, </a:t>
            </a:r>
            <a:endParaRPr lang="tr-TR" sz="2400" b="1" dirty="0">
              <a:latin typeface="Times New Roman" panose="02020603050405020304" pitchFamily="18" charset="0"/>
            </a:endParaRPr>
          </a:p>
          <a:p>
            <a:r>
              <a:rPr lang="tr-TR" sz="2400" b="1" dirty="0">
                <a:latin typeface="Wingdings" panose="05000000000000000000" pitchFamily="2" charset="2"/>
              </a:rPr>
              <a:t> </a:t>
            </a:r>
            <a:r>
              <a:rPr lang="tr-TR" sz="2400" b="1" i="1" dirty="0">
                <a:latin typeface="Times New Roman" panose="02020603050405020304" pitchFamily="18" charset="0"/>
              </a:rPr>
              <a:t>Referanslar, </a:t>
            </a:r>
            <a:endParaRPr lang="tr-TR" sz="2400" b="1" dirty="0">
              <a:latin typeface="Times New Roman" panose="02020603050405020304" pitchFamily="18" charset="0"/>
            </a:endParaRPr>
          </a:p>
          <a:p>
            <a:endParaRPr lang="tr-TR" sz="2400" b="1" dirty="0">
              <a:latin typeface="Times New Roman" panose="02020603050405020304" pitchFamily="18" charset="0"/>
            </a:endParaRPr>
          </a:p>
          <a:p>
            <a:r>
              <a:rPr lang="tr-TR" sz="2400" b="1" dirty="0">
                <a:latin typeface="Times New Roman" panose="02020603050405020304" pitchFamily="18" charset="0"/>
              </a:rPr>
              <a:t>alt modüllerinden oluşmaktadır. </a:t>
            </a:r>
          </a:p>
          <a:p>
            <a:r>
              <a:rPr lang="tr-TR" sz="3200" b="1" dirty="0">
                <a:solidFill>
                  <a:srgbClr val="F9D1A9"/>
                </a:solidFill>
                <a:latin typeface="Times New Roman" panose="02020603050405020304" pitchFamily="18" charset="0"/>
              </a:rPr>
              <a:t>2.1. Harcamalar </a:t>
            </a:r>
          </a:p>
          <a:p>
            <a:r>
              <a:rPr lang="tr-TR" sz="3200" b="1" dirty="0">
                <a:solidFill>
                  <a:srgbClr val="F9D1A9"/>
                </a:solidFill>
                <a:latin typeface="Times New Roman" panose="02020603050405020304" pitchFamily="18" charset="0"/>
              </a:rPr>
              <a:t>2.1.1. Harcamalar </a:t>
            </a:r>
          </a:p>
          <a:p>
            <a:r>
              <a:rPr lang="tr-TR" sz="2400" b="1" dirty="0">
                <a:latin typeface="Times New Roman" panose="02020603050405020304" pitchFamily="18" charset="0"/>
              </a:rPr>
              <a:t>Harcama Yönetimi modülünden </a:t>
            </a:r>
            <a:r>
              <a:rPr lang="tr-TR" sz="2400" b="1" dirty="0" smtClean="0">
                <a:latin typeface="Times New Roman" panose="02020603050405020304" pitchFamily="18" charset="0"/>
              </a:rPr>
              <a:t>                        alt </a:t>
            </a:r>
            <a:r>
              <a:rPr lang="tr-TR" sz="2400" b="1" dirty="0">
                <a:latin typeface="Times New Roman" panose="02020603050405020304" pitchFamily="18" charset="0"/>
              </a:rPr>
              <a:t>modülü seçilir ve </a:t>
            </a:r>
            <a:r>
              <a:rPr lang="tr-TR" sz="2400" b="1" dirty="0" smtClean="0">
                <a:latin typeface="Times New Roman" panose="02020603050405020304" pitchFamily="18" charset="0"/>
              </a:rPr>
              <a:t>                     ekranı </a:t>
            </a:r>
            <a:r>
              <a:rPr lang="tr-TR" sz="2400" b="1" dirty="0">
                <a:latin typeface="Times New Roman" panose="02020603050405020304" pitchFamily="18" charset="0"/>
              </a:rPr>
              <a:t>görüntülenir. </a:t>
            </a:r>
            <a:endParaRPr lang="tr-TR" sz="2400" b="1" dirty="0"/>
          </a:p>
        </p:txBody>
      </p:sp>
      <p:pic>
        <p:nvPicPr>
          <p:cNvPr id="10" name="Resim 9"/>
          <p:cNvPicPr>
            <a:picLocks noChangeAspect="1"/>
          </p:cNvPicPr>
          <p:nvPr/>
        </p:nvPicPr>
        <p:blipFill>
          <a:blip r:embed="rId4"/>
          <a:stretch>
            <a:fillRect/>
          </a:stretch>
        </p:blipFill>
        <p:spPr>
          <a:xfrm>
            <a:off x="5786367" y="4869160"/>
            <a:ext cx="1351500" cy="320333"/>
          </a:xfrm>
          <a:prstGeom prst="rect">
            <a:avLst/>
          </a:prstGeom>
        </p:spPr>
      </p:pic>
    </p:spTree>
    <p:extLst>
      <p:ext uri="{BB962C8B-B14F-4D97-AF65-F5344CB8AC3E}">
        <p14:creationId xmlns:p14="http://schemas.microsoft.com/office/powerpoint/2010/main" val="135132349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1271464" y="218945"/>
            <a:ext cx="9236379" cy="4619103"/>
          </a:xfrm>
          <a:prstGeom prst="rect">
            <a:avLst/>
          </a:prstGeom>
        </p:spPr>
      </p:pic>
      <p:sp>
        <p:nvSpPr>
          <p:cNvPr id="8" name="Dikdörtgen 7"/>
          <p:cNvSpPr/>
          <p:nvPr/>
        </p:nvSpPr>
        <p:spPr>
          <a:xfrm>
            <a:off x="4477878" y="5466748"/>
            <a:ext cx="2189702" cy="369332"/>
          </a:xfrm>
          <a:prstGeom prst="rect">
            <a:avLst/>
          </a:prstGeom>
        </p:spPr>
        <p:txBody>
          <a:bodyPr wrap="none">
            <a:spAutoFit/>
          </a:bodyPr>
          <a:lstStyle/>
          <a:p>
            <a:r>
              <a:rPr lang="tr-TR" b="1" dirty="0">
                <a:latin typeface="Times New Roman" panose="02020603050405020304" pitchFamily="18" charset="0"/>
              </a:rPr>
              <a:t>Harcamalar Ekranı </a:t>
            </a:r>
            <a:endParaRPr lang="tr-TR" dirty="0"/>
          </a:p>
        </p:txBody>
      </p:sp>
    </p:spTree>
    <p:extLst>
      <p:ext uri="{BB962C8B-B14F-4D97-AF65-F5344CB8AC3E}">
        <p14:creationId xmlns:p14="http://schemas.microsoft.com/office/powerpoint/2010/main" val="26280523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sp>
        <p:nvSpPr>
          <p:cNvPr id="39" name="Dikdörtgen 38"/>
          <p:cNvSpPr/>
          <p:nvPr/>
        </p:nvSpPr>
        <p:spPr>
          <a:xfrm>
            <a:off x="639069" y="550129"/>
            <a:ext cx="11378448" cy="4893647"/>
          </a:xfrm>
          <a:prstGeom prst="rect">
            <a:avLst/>
          </a:prstGeom>
        </p:spPr>
        <p:txBody>
          <a:bodyPr wrap="square">
            <a:spAutoFit/>
          </a:bodyPr>
          <a:lstStyle/>
          <a:p>
            <a:r>
              <a:rPr lang="tr-TR" sz="2400" b="1" dirty="0">
                <a:latin typeface="Times New Roman" panose="02020603050405020304" pitchFamily="18" charset="0"/>
              </a:rPr>
              <a:t>Harcamalar ekranından; önceden girilen harcama kayıtları görüntülenmekte, onaylanmamış harcamalar üzerinde düzenleme yapılabilmekte ve yeni harcama kayıtları başlatılmaktadır. </a:t>
            </a:r>
            <a:endParaRPr lang="tr-TR" sz="2400" b="1" dirty="0" smtClean="0">
              <a:latin typeface="Times New Roman" panose="02020603050405020304" pitchFamily="18" charset="0"/>
            </a:endParaRPr>
          </a:p>
          <a:p>
            <a:endParaRPr lang="tr-TR" sz="2400" b="1" dirty="0">
              <a:latin typeface="Times New Roman" panose="02020603050405020304" pitchFamily="18" charset="0"/>
            </a:endParaRPr>
          </a:p>
          <a:p>
            <a:r>
              <a:rPr lang="tr-TR" sz="2400" b="1" dirty="0" smtClean="0">
                <a:latin typeface="Times New Roman" panose="02020603050405020304" pitchFamily="18" charset="0"/>
              </a:rPr>
              <a:t> Harcama </a:t>
            </a:r>
            <a:r>
              <a:rPr lang="tr-TR" sz="2400" b="1" dirty="0">
                <a:latin typeface="Times New Roman" panose="02020603050405020304" pitchFamily="18" charset="0"/>
              </a:rPr>
              <a:t>kayıtlarına ilişkin sorgulama yapmak için </a:t>
            </a:r>
            <a:r>
              <a:rPr lang="tr-TR" sz="2400" b="1" dirty="0">
                <a:solidFill>
                  <a:schemeClr val="bg1"/>
                </a:solidFill>
                <a:latin typeface="Times New Roman" panose="02020603050405020304" pitchFamily="18" charset="0"/>
              </a:rPr>
              <a:t>Harcama Sorgula </a:t>
            </a:r>
            <a:r>
              <a:rPr lang="tr-TR" sz="2400" b="1" dirty="0">
                <a:latin typeface="Times New Roman" panose="02020603050405020304" pitchFamily="18" charset="0"/>
              </a:rPr>
              <a:t>bölümündeki parametrelerden en az bir tanesi girilerek </a:t>
            </a:r>
            <a:r>
              <a:rPr lang="tr-TR" sz="2400" b="1" dirty="0" smtClean="0">
                <a:latin typeface="Times New Roman" panose="02020603050405020304" pitchFamily="18" charset="0"/>
              </a:rPr>
              <a:t>                  butonu </a:t>
            </a:r>
            <a:r>
              <a:rPr lang="tr-TR" sz="2400" b="1" dirty="0">
                <a:latin typeface="Times New Roman" panose="02020603050405020304" pitchFamily="18" charset="0"/>
              </a:rPr>
              <a:t>tıklanır. Sorgulama </a:t>
            </a:r>
            <a:r>
              <a:rPr lang="tr-TR" sz="2400" b="1" dirty="0" smtClean="0">
                <a:latin typeface="Times New Roman" panose="02020603050405020304" pitchFamily="18" charset="0"/>
              </a:rPr>
              <a:t>sonucunda   gelen </a:t>
            </a:r>
            <a:r>
              <a:rPr lang="tr-TR" sz="2400" b="1" dirty="0">
                <a:latin typeface="Times New Roman" panose="02020603050405020304" pitchFamily="18" charset="0"/>
              </a:rPr>
              <a:t>harcama kayıtlarının, herhangi birini görüntülemek için ilgili kayıt </a:t>
            </a:r>
            <a:r>
              <a:rPr lang="tr-TR" sz="2400" b="1" dirty="0" smtClean="0">
                <a:latin typeface="Times New Roman" panose="02020603050405020304" pitchFamily="18" charset="0"/>
              </a:rPr>
              <a:t>seçilerek                     </a:t>
            </a:r>
            <a:r>
              <a:rPr lang="tr-TR" sz="2400" b="1" dirty="0">
                <a:latin typeface="Times New Roman" panose="02020603050405020304" pitchFamily="18" charset="0"/>
              </a:rPr>
              <a:t>butonu tıklanır. </a:t>
            </a:r>
            <a:endParaRPr lang="tr-TR" sz="2400" b="1" dirty="0" smtClean="0">
              <a:latin typeface="Times New Roman" panose="02020603050405020304" pitchFamily="18" charset="0"/>
            </a:endParaRPr>
          </a:p>
          <a:p>
            <a:endParaRPr lang="tr-TR" sz="2400" b="1" dirty="0" smtClean="0">
              <a:latin typeface="Times New Roman" panose="02020603050405020304" pitchFamily="18" charset="0"/>
            </a:endParaRPr>
          </a:p>
          <a:p>
            <a:r>
              <a:rPr lang="tr-TR" sz="2400" b="1" dirty="0" smtClean="0">
                <a:latin typeface="Times New Roman" panose="02020603050405020304" pitchFamily="18" charset="0"/>
              </a:rPr>
              <a:t>Henüz </a:t>
            </a:r>
            <a:r>
              <a:rPr lang="tr-TR" sz="2400" b="1" dirty="0">
                <a:latin typeface="Times New Roman" panose="02020603050405020304" pitchFamily="18" charset="0"/>
              </a:rPr>
              <a:t>onaylanmamış durumdaki harcama kayıtları üzerinde</a:t>
            </a:r>
            <a:r>
              <a:rPr lang="tr-TR" sz="2400" b="1" dirty="0" smtClean="0">
                <a:latin typeface="Times New Roman" panose="02020603050405020304" pitchFamily="18" charset="0"/>
              </a:rPr>
              <a:t>,                    </a:t>
            </a:r>
            <a:r>
              <a:rPr lang="tr-TR" sz="2400" b="1" dirty="0">
                <a:latin typeface="Times New Roman" panose="02020603050405020304" pitchFamily="18" charset="0"/>
              </a:rPr>
              <a:t>butonu tıklanarak yeniden düzenleme yapılabilir. </a:t>
            </a:r>
          </a:p>
          <a:p>
            <a:r>
              <a:rPr lang="tr-TR" sz="2400" b="1" dirty="0">
                <a:latin typeface="Times New Roman" panose="02020603050405020304" pitchFamily="18" charset="0"/>
              </a:rPr>
              <a:t>Yeni harcama başlatmak için, ekranda yer </a:t>
            </a:r>
            <a:r>
              <a:rPr lang="tr-TR" sz="2400" b="1" dirty="0" smtClean="0">
                <a:latin typeface="Times New Roman" panose="02020603050405020304" pitchFamily="18" charset="0"/>
              </a:rPr>
              <a:t>alan                         </a:t>
            </a:r>
            <a:r>
              <a:rPr lang="tr-TR" sz="2400" b="1" dirty="0">
                <a:latin typeface="Times New Roman" panose="02020603050405020304" pitchFamily="18" charset="0"/>
              </a:rPr>
              <a:t>butonu tıklanarak Harcama Bilgi </a:t>
            </a:r>
            <a:r>
              <a:rPr lang="tr-TR" sz="2400" b="1" dirty="0" smtClean="0">
                <a:latin typeface="Times New Roman" panose="02020603050405020304" pitchFamily="18" charset="0"/>
              </a:rPr>
              <a:t>Girişi </a:t>
            </a:r>
            <a:r>
              <a:rPr lang="tr-TR" sz="2400" b="1" dirty="0">
                <a:latin typeface="Times New Roman" panose="02020603050405020304" pitchFamily="18" charset="0"/>
              </a:rPr>
              <a:t>ekranı görüntülenir. </a:t>
            </a:r>
            <a:endParaRPr lang="tr-TR" sz="4000" b="1" dirty="0"/>
          </a:p>
        </p:txBody>
      </p:sp>
      <p:pic>
        <p:nvPicPr>
          <p:cNvPr id="57" name="image9.png"/>
          <p:cNvPicPr/>
          <p:nvPr/>
        </p:nvPicPr>
        <p:blipFill>
          <a:blip r:embed="rId4" cstate="print"/>
          <a:stretch>
            <a:fillRect/>
          </a:stretch>
        </p:blipFill>
        <p:spPr>
          <a:xfrm>
            <a:off x="6311311" y="2480414"/>
            <a:ext cx="1027847" cy="367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9" name="image10.png"/>
          <p:cNvPicPr/>
          <p:nvPr/>
        </p:nvPicPr>
        <p:blipFill>
          <a:blip r:embed="rId5" cstate="print"/>
          <a:stretch>
            <a:fillRect/>
          </a:stretch>
        </p:blipFill>
        <p:spPr>
          <a:xfrm>
            <a:off x="1962858" y="3358956"/>
            <a:ext cx="1324829" cy="430084"/>
          </a:xfrm>
          <a:prstGeom prst="rect">
            <a:avLst/>
          </a:prstGeom>
        </p:spPr>
      </p:pic>
      <p:pic>
        <p:nvPicPr>
          <p:cNvPr id="60" name="image11.png"/>
          <p:cNvPicPr/>
          <p:nvPr/>
        </p:nvPicPr>
        <p:blipFill>
          <a:blip r:embed="rId6" cstate="print"/>
          <a:stretch>
            <a:fillRect/>
          </a:stretch>
        </p:blipFill>
        <p:spPr>
          <a:xfrm>
            <a:off x="8976320" y="4005064"/>
            <a:ext cx="1008112" cy="504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 name="image12.png"/>
          <p:cNvPicPr/>
          <p:nvPr/>
        </p:nvPicPr>
        <p:blipFill>
          <a:blip r:embed="rId7" cstate="print"/>
          <a:stretch>
            <a:fillRect/>
          </a:stretch>
        </p:blipFill>
        <p:spPr>
          <a:xfrm>
            <a:off x="7046912" y="4574607"/>
            <a:ext cx="1497360" cy="589224"/>
          </a:xfrm>
          <a:prstGeom prst="rect">
            <a:avLst/>
          </a:prstGeom>
        </p:spPr>
      </p:pic>
    </p:spTree>
    <p:extLst>
      <p:ext uri="{BB962C8B-B14F-4D97-AF65-F5344CB8AC3E}">
        <p14:creationId xmlns:p14="http://schemas.microsoft.com/office/powerpoint/2010/main" val="2863575916"/>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8" name="typ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407368" y="406435"/>
            <a:ext cx="10643986" cy="4750483"/>
          </a:xfrm>
          <a:prstGeom prst="rect">
            <a:avLst/>
          </a:prstGeom>
        </p:spPr>
      </p:pic>
      <p:sp>
        <p:nvSpPr>
          <p:cNvPr id="8" name="Dikdörtgen 7"/>
          <p:cNvSpPr/>
          <p:nvPr/>
        </p:nvSpPr>
        <p:spPr>
          <a:xfrm>
            <a:off x="4151784" y="5233673"/>
            <a:ext cx="2740943" cy="338554"/>
          </a:xfrm>
          <a:prstGeom prst="rect">
            <a:avLst/>
          </a:prstGeom>
        </p:spPr>
        <p:txBody>
          <a:bodyPr wrap="none">
            <a:spAutoFit/>
          </a:bodyPr>
          <a:lstStyle/>
          <a:p>
            <a:r>
              <a:rPr lang="tr-TR" sz="1600" b="1" dirty="0">
                <a:latin typeface="Times New Roman" panose="02020603050405020304" pitchFamily="18" charset="0"/>
              </a:rPr>
              <a:t>Harcama Bilgi </a:t>
            </a:r>
            <a:r>
              <a:rPr lang="tr-TR" sz="1600" b="1" dirty="0" smtClean="0">
                <a:latin typeface="Times New Roman" panose="02020603050405020304" pitchFamily="18" charset="0"/>
              </a:rPr>
              <a:t>Girişi </a:t>
            </a:r>
            <a:r>
              <a:rPr lang="tr-TR" sz="1600" b="1" dirty="0">
                <a:latin typeface="Times New Roman" panose="02020603050405020304" pitchFamily="18" charset="0"/>
              </a:rPr>
              <a:t>Ekranı </a:t>
            </a:r>
            <a:endParaRPr lang="tr-TR" sz="1600" dirty="0"/>
          </a:p>
        </p:txBody>
      </p:sp>
    </p:spTree>
    <p:extLst>
      <p:ext uri="{BB962C8B-B14F-4D97-AF65-F5344CB8AC3E}">
        <p14:creationId xmlns:p14="http://schemas.microsoft.com/office/powerpoint/2010/main" val="4205146878"/>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8" name="Dikdörtgen 7"/>
          <p:cNvSpPr/>
          <p:nvPr/>
        </p:nvSpPr>
        <p:spPr>
          <a:xfrm>
            <a:off x="401732" y="63087"/>
            <a:ext cx="11790268" cy="6001643"/>
          </a:xfrm>
          <a:prstGeom prst="rect">
            <a:avLst/>
          </a:prstGeom>
        </p:spPr>
        <p:txBody>
          <a:bodyPr wrap="square">
            <a:spAutoFit/>
          </a:bodyPr>
          <a:lstStyle/>
          <a:p>
            <a:r>
              <a:rPr lang="tr-TR" sz="2800" dirty="0">
                <a:latin typeface="Times New Roman" panose="02020603050405020304" pitchFamily="18" charset="0"/>
              </a:rPr>
              <a:t>Harcama Bilgi Girişi ekranında aşağıdaki alanlar yer alır: </a:t>
            </a:r>
          </a:p>
          <a:p>
            <a:r>
              <a:rPr lang="tr-TR" sz="2000" dirty="0">
                <a:latin typeface="Wingdings" panose="05000000000000000000" pitchFamily="2" charset="2"/>
              </a:rPr>
              <a:t> </a:t>
            </a:r>
            <a:r>
              <a:rPr lang="tr-TR" sz="2000" b="1" dirty="0">
                <a:solidFill>
                  <a:srgbClr val="F9D1A9"/>
                </a:solidFill>
                <a:latin typeface="Times New Roman" panose="02020603050405020304" pitchFamily="18" charset="0"/>
              </a:rPr>
              <a:t>Bütçe Yılı;</a:t>
            </a:r>
            <a:r>
              <a:rPr lang="tr-TR" sz="2000" b="1" dirty="0">
                <a:latin typeface="Times New Roman" panose="02020603050405020304" pitchFamily="18" charset="0"/>
              </a:rPr>
              <a:t> </a:t>
            </a:r>
            <a:r>
              <a:rPr lang="tr-TR" sz="2000" dirty="0">
                <a:latin typeface="Times New Roman" panose="02020603050405020304" pitchFamily="18" charset="0"/>
              </a:rPr>
              <a:t>içinde bulunan mali yıl bilgisi sistem tarafından otomatik olarak getirilir. </a:t>
            </a:r>
            <a:endParaRPr lang="tr-TR" sz="2000" dirty="0">
              <a:solidFill>
                <a:srgbClr val="000000"/>
              </a:solidFill>
              <a:latin typeface="Wingdings" panose="05000000000000000000" pitchFamily="2" charset="2"/>
            </a:endParaRPr>
          </a:p>
          <a:p>
            <a:r>
              <a:rPr lang="tr-TR" sz="2400" b="1" dirty="0">
                <a:latin typeface="Wingdings" panose="05000000000000000000" pitchFamily="2" charset="2"/>
              </a:rPr>
              <a:t> </a:t>
            </a:r>
            <a:r>
              <a:rPr lang="tr-TR" sz="2400" b="1" dirty="0" smtClean="0">
                <a:solidFill>
                  <a:srgbClr val="F9D1A9"/>
                </a:solidFill>
                <a:latin typeface="Times New Roman" panose="02020603050405020304" pitchFamily="18" charset="0"/>
              </a:rPr>
              <a:t>işin </a:t>
            </a:r>
            <a:r>
              <a:rPr lang="tr-TR" sz="2400" b="1" dirty="0">
                <a:solidFill>
                  <a:srgbClr val="F9D1A9"/>
                </a:solidFill>
                <a:latin typeface="Times New Roman" panose="02020603050405020304" pitchFamily="18" charset="0"/>
              </a:rPr>
              <a:t>Adı; </a:t>
            </a:r>
            <a:r>
              <a:rPr lang="tr-TR" sz="2400" b="1" dirty="0">
                <a:latin typeface="Times New Roman" panose="02020603050405020304" pitchFamily="18" charset="0"/>
              </a:rPr>
              <a:t>gerçekleştirilecek harcamanın adı yazılır. (</a:t>
            </a:r>
            <a:r>
              <a:rPr lang="tr-TR" sz="2400" b="1" dirty="0" err="1">
                <a:latin typeface="Times New Roman" panose="02020603050405020304" pitchFamily="18" charset="0"/>
              </a:rPr>
              <a:t>Örn</a:t>
            </a:r>
            <a:r>
              <a:rPr lang="tr-TR" sz="2400" b="1" dirty="0">
                <a:latin typeface="Times New Roman" panose="02020603050405020304" pitchFamily="18" charset="0"/>
              </a:rPr>
              <a:t>; Mal Alımı) </a:t>
            </a:r>
          </a:p>
          <a:p>
            <a:r>
              <a:rPr lang="tr-TR" sz="2400" b="1" dirty="0">
                <a:latin typeface="Wingdings" panose="05000000000000000000" pitchFamily="2" charset="2"/>
              </a:rPr>
              <a:t> </a:t>
            </a:r>
            <a:r>
              <a:rPr lang="tr-TR" sz="2400" b="1" dirty="0" smtClean="0">
                <a:solidFill>
                  <a:srgbClr val="F9D1A9"/>
                </a:solidFill>
                <a:latin typeface="Times New Roman" panose="02020603050405020304" pitchFamily="18" charset="0"/>
              </a:rPr>
              <a:t>işin </a:t>
            </a:r>
            <a:r>
              <a:rPr lang="tr-TR" sz="2400" b="1" dirty="0">
                <a:solidFill>
                  <a:srgbClr val="F9D1A9"/>
                </a:solidFill>
                <a:latin typeface="Times New Roman" panose="02020603050405020304" pitchFamily="18" charset="0"/>
              </a:rPr>
              <a:t>Tanımı; </a:t>
            </a:r>
            <a:r>
              <a:rPr lang="tr-TR" sz="2400" b="1" dirty="0">
                <a:latin typeface="Times New Roman" panose="02020603050405020304" pitchFamily="18" charset="0"/>
              </a:rPr>
              <a:t>gerçekleştirilecek harcamanın tanımı yazılır. (</a:t>
            </a:r>
            <a:r>
              <a:rPr lang="tr-TR" sz="2400" b="1" dirty="0" err="1">
                <a:latin typeface="Times New Roman" panose="02020603050405020304" pitchFamily="18" charset="0"/>
              </a:rPr>
              <a:t>Örn</a:t>
            </a:r>
            <a:r>
              <a:rPr lang="tr-TR" sz="2400" b="1" dirty="0">
                <a:latin typeface="Times New Roman" panose="02020603050405020304" pitchFamily="18" charset="0"/>
              </a:rPr>
              <a:t>; Demirbaş Alımı) </a:t>
            </a:r>
          </a:p>
          <a:p>
            <a:r>
              <a:rPr lang="tr-TR" sz="2400" b="1" dirty="0">
                <a:latin typeface="Wingdings" panose="05000000000000000000" pitchFamily="2" charset="2"/>
              </a:rPr>
              <a:t> </a:t>
            </a:r>
            <a:r>
              <a:rPr lang="tr-TR" sz="2400" b="1" dirty="0">
                <a:latin typeface="Times New Roman" panose="02020603050405020304" pitchFamily="18" charset="0"/>
              </a:rPr>
              <a:t>Not; gerçekleştirilecek harcamaya ilişkin açıklamaların girileceği alandır. </a:t>
            </a:r>
          </a:p>
          <a:p>
            <a:r>
              <a:rPr lang="tr-TR" sz="2400" b="1" dirty="0">
                <a:latin typeface="Wingdings" panose="05000000000000000000" pitchFamily="2" charset="2"/>
              </a:rPr>
              <a:t> </a:t>
            </a:r>
            <a:r>
              <a:rPr lang="tr-TR" sz="2400" b="1" dirty="0">
                <a:solidFill>
                  <a:srgbClr val="F9D1A9"/>
                </a:solidFill>
                <a:latin typeface="Times New Roman" panose="02020603050405020304" pitchFamily="18" charset="0"/>
              </a:rPr>
              <a:t>Ödeme Kaynağı Türü; </a:t>
            </a:r>
            <a:r>
              <a:rPr lang="tr-TR" sz="2400" b="1" dirty="0">
                <a:latin typeface="Times New Roman" panose="02020603050405020304" pitchFamily="18" charset="0"/>
              </a:rPr>
              <a:t>tanımlanan referans değerler içerisinden seçilir. (</a:t>
            </a:r>
            <a:r>
              <a:rPr lang="tr-TR" sz="2400" b="1" dirty="0" err="1">
                <a:latin typeface="Times New Roman" panose="02020603050405020304" pitchFamily="18" charset="0"/>
              </a:rPr>
              <a:t>Örn</a:t>
            </a:r>
            <a:r>
              <a:rPr lang="tr-TR" sz="2400" b="1" dirty="0">
                <a:latin typeface="Times New Roman" panose="02020603050405020304" pitchFamily="18" charset="0"/>
              </a:rPr>
              <a:t>; Merkezi Yönetim Bütçesi) </a:t>
            </a:r>
          </a:p>
          <a:p>
            <a:r>
              <a:rPr lang="tr-TR" sz="2400" b="1" dirty="0">
                <a:latin typeface="Wingdings" panose="05000000000000000000" pitchFamily="2" charset="2"/>
              </a:rPr>
              <a:t> </a:t>
            </a:r>
            <a:r>
              <a:rPr lang="tr-TR" sz="2400" b="1" dirty="0">
                <a:solidFill>
                  <a:srgbClr val="F9D1A9"/>
                </a:solidFill>
                <a:latin typeface="Times New Roman" panose="02020603050405020304" pitchFamily="18" charset="0"/>
              </a:rPr>
              <a:t>Ödeme Kaynağı Alt Türü; </a:t>
            </a:r>
            <a:r>
              <a:rPr lang="tr-TR" sz="2400" b="1" dirty="0">
                <a:latin typeface="Times New Roman" panose="02020603050405020304" pitchFamily="18" charset="0"/>
              </a:rPr>
              <a:t>tanımlanan referans değerler içerisinden seçilir. (</a:t>
            </a:r>
            <a:r>
              <a:rPr lang="tr-TR" sz="2400" b="1" dirty="0" err="1">
                <a:latin typeface="Times New Roman" panose="02020603050405020304" pitchFamily="18" charset="0"/>
              </a:rPr>
              <a:t>Örn</a:t>
            </a:r>
            <a:r>
              <a:rPr lang="tr-TR" sz="2400" b="1" dirty="0">
                <a:latin typeface="Times New Roman" panose="02020603050405020304" pitchFamily="18" charset="0"/>
              </a:rPr>
              <a:t>; Maliye Bakanlığı Bütçesi) </a:t>
            </a:r>
          </a:p>
          <a:p>
            <a:r>
              <a:rPr lang="tr-TR" sz="2400" b="1" dirty="0">
                <a:latin typeface="Wingdings" panose="05000000000000000000" pitchFamily="2" charset="2"/>
              </a:rPr>
              <a:t> </a:t>
            </a:r>
            <a:r>
              <a:rPr lang="tr-TR" sz="2400" b="1" dirty="0">
                <a:solidFill>
                  <a:srgbClr val="F9D1A9"/>
                </a:solidFill>
                <a:latin typeface="Times New Roman" panose="02020603050405020304" pitchFamily="18" charset="0"/>
              </a:rPr>
              <a:t>Harcama Türü;</a:t>
            </a:r>
            <a:r>
              <a:rPr lang="tr-TR" sz="2400" b="1" dirty="0">
                <a:latin typeface="Times New Roman" panose="02020603050405020304" pitchFamily="18" charset="0"/>
              </a:rPr>
              <a:t> tanımlanan referans değerler içerisinden seçilir. (</a:t>
            </a:r>
            <a:r>
              <a:rPr lang="tr-TR" sz="2400" b="1" dirty="0" err="1">
                <a:latin typeface="Times New Roman" panose="02020603050405020304" pitchFamily="18" charset="0"/>
              </a:rPr>
              <a:t>Örn</a:t>
            </a:r>
            <a:r>
              <a:rPr lang="tr-TR" sz="2400" b="1" dirty="0">
                <a:latin typeface="Times New Roman" panose="02020603050405020304" pitchFamily="18" charset="0"/>
              </a:rPr>
              <a:t>; Mal ve Hizmet Alımları) </a:t>
            </a:r>
          </a:p>
          <a:p>
            <a:r>
              <a:rPr lang="tr-TR" sz="2400" b="1" dirty="0">
                <a:latin typeface="Wingdings" panose="05000000000000000000" pitchFamily="2" charset="2"/>
              </a:rPr>
              <a:t> </a:t>
            </a:r>
            <a:r>
              <a:rPr lang="tr-TR" sz="2400" b="1" dirty="0">
                <a:solidFill>
                  <a:srgbClr val="F9D1A9"/>
                </a:solidFill>
                <a:latin typeface="Times New Roman" panose="02020603050405020304" pitchFamily="18" charset="0"/>
              </a:rPr>
              <a:t>Harcama Alt Türü; </a:t>
            </a:r>
            <a:r>
              <a:rPr lang="tr-TR" sz="2400" b="1" dirty="0">
                <a:latin typeface="Times New Roman" panose="02020603050405020304" pitchFamily="18" charset="0"/>
              </a:rPr>
              <a:t>tanımlanan referans değerler içerisinden seçilir. (</a:t>
            </a:r>
            <a:r>
              <a:rPr lang="tr-TR" sz="2400" b="1" dirty="0" err="1">
                <a:latin typeface="Times New Roman" panose="02020603050405020304" pitchFamily="18" charset="0"/>
              </a:rPr>
              <a:t>Örn</a:t>
            </a:r>
            <a:r>
              <a:rPr lang="tr-TR" sz="2400" b="1" dirty="0">
                <a:latin typeface="Times New Roman" panose="02020603050405020304" pitchFamily="18" charset="0"/>
              </a:rPr>
              <a:t>; Taşınır Mal Alımı) </a:t>
            </a:r>
          </a:p>
          <a:p>
            <a:r>
              <a:rPr lang="tr-TR" sz="2400" b="1" dirty="0">
                <a:latin typeface="Wingdings" panose="05000000000000000000" pitchFamily="2" charset="2"/>
              </a:rPr>
              <a:t> </a:t>
            </a:r>
            <a:r>
              <a:rPr lang="tr-TR" sz="2400" b="1" dirty="0">
                <a:solidFill>
                  <a:srgbClr val="F9D1A9"/>
                </a:solidFill>
                <a:latin typeface="Times New Roman" panose="02020603050405020304" pitchFamily="18" charset="0"/>
              </a:rPr>
              <a:t>Ön Ödeme Türü; </a:t>
            </a:r>
            <a:r>
              <a:rPr lang="tr-TR" sz="2400" b="1" dirty="0">
                <a:latin typeface="Times New Roman" panose="02020603050405020304" pitchFamily="18" charset="0"/>
              </a:rPr>
              <a:t>gerçekleştirilecek harcamaya ilişkin ön ödeme yapılıp yapılmayacağı, ön ödeme yapılacaksa ön ödeme türü, ödemenin kime yapılacağı ve tutar bilgisi girilir. </a:t>
            </a:r>
          </a:p>
        </p:txBody>
      </p:sp>
    </p:spTree>
    <p:extLst>
      <p:ext uri="{BB962C8B-B14F-4D97-AF65-F5344CB8AC3E}">
        <p14:creationId xmlns:p14="http://schemas.microsoft.com/office/powerpoint/2010/main" val="3031572036"/>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695400" y="585787"/>
            <a:ext cx="9489023" cy="3657731"/>
          </a:xfrm>
          <a:prstGeom prst="rect">
            <a:avLst/>
          </a:prstGeom>
        </p:spPr>
      </p:pic>
      <p:sp>
        <p:nvSpPr>
          <p:cNvPr id="8" name="Dikdörtgen 7"/>
          <p:cNvSpPr/>
          <p:nvPr/>
        </p:nvSpPr>
        <p:spPr>
          <a:xfrm>
            <a:off x="2312479" y="4616563"/>
            <a:ext cx="7567042" cy="369332"/>
          </a:xfrm>
          <a:prstGeom prst="rect">
            <a:avLst/>
          </a:prstGeom>
        </p:spPr>
        <p:txBody>
          <a:bodyPr wrap="square">
            <a:spAutoFit/>
          </a:bodyPr>
          <a:lstStyle/>
          <a:p>
            <a:r>
              <a:rPr lang="tr-TR" b="1" dirty="0">
                <a:latin typeface="Times New Roman" panose="02020603050405020304" pitchFamily="18" charset="0"/>
              </a:rPr>
              <a:t>Harcama Bilgi </a:t>
            </a:r>
            <a:r>
              <a:rPr lang="tr-TR" b="1" dirty="0" smtClean="0">
                <a:latin typeface="Times New Roman" panose="02020603050405020304" pitchFamily="18" charset="0"/>
              </a:rPr>
              <a:t>Girişi </a:t>
            </a:r>
            <a:r>
              <a:rPr lang="tr-TR" b="1" dirty="0">
                <a:latin typeface="Times New Roman" panose="02020603050405020304" pitchFamily="18" charset="0"/>
              </a:rPr>
              <a:t>Ekranı – Ön Ödeme Yapılacak </a:t>
            </a:r>
            <a:r>
              <a:rPr lang="tr-TR" b="1" dirty="0" smtClean="0">
                <a:latin typeface="Times New Roman" panose="02020603050405020304" pitchFamily="18" charset="0"/>
              </a:rPr>
              <a:t>Kişi/Kurum </a:t>
            </a:r>
            <a:r>
              <a:rPr lang="tr-TR" b="1" dirty="0">
                <a:latin typeface="Times New Roman" panose="02020603050405020304" pitchFamily="18" charset="0"/>
              </a:rPr>
              <a:t>Alanı </a:t>
            </a:r>
            <a:endParaRPr lang="tr-TR" dirty="0"/>
          </a:p>
        </p:txBody>
      </p:sp>
    </p:spTree>
    <p:extLst>
      <p:ext uri="{BB962C8B-B14F-4D97-AF65-F5344CB8AC3E}">
        <p14:creationId xmlns:p14="http://schemas.microsoft.com/office/powerpoint/2010/main" val="1547298083"/>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rgbClr val="FFFF00"/>
                </a:solidFill>
                <a:latin typeface="Open Sans"/>
              </a:rPr>
              <a:t>Bütünleşik </a:t>
            </a:r>
            <a:r>
              <a:rPr lang="tr-TR" sz="4000" b="1" dirty="0">
                <a:solidFill>
                  <a:srgbClr val="FFFF00"/>
                </a:solidFill>
                <a:latin typeface="Open Sans"/>
              </a:rPr>
              <a:t>Kamu Mali Yönetim Bilişim Sistemi</a:t>
            </a:r>
            <a:endParaRPr lang="tr-TR" sz="4000" b="1" dirty="0">
              <a:solidFill>
                <a:srgbClr val="FFFF00"/>
              </a:solidFill>
            </a:endParaRPr>
          </a:p>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10" name="Dikdörtgen 9"/>
          <p:cNvSpPr/>
          <p:nvPr/>
        </p:nvSpPr>
        <p:spPr>
          <a:xfrm>
            <a:off x="623392" y="3102644"/>
            <a:ext cx="11233248" cy="1046440"/>
          </a:xfrm>
          <a:prstGeom prst="rect">
            <a:avLst/>
          </a:prstGeom>
        </p:spPr>
        <p:txBody>
          <a:bodyPr wrap="square">
            <a:spAutoFit/>
          </a:bodyPr>
          <a:lstStyle/>
          <a:p>
            <a:pPr marL="139065" marR="60325" algn="ctr">
              <a:lnSpc>
                <a:spcPct val="155000"/>
              </a:lnSpc>
              <a:spcBef>
                <a:spcPts val="395"/>
              </a:spcBef>
              <a:spcAft>
                <a:spcPts val="0"/>
              </a:spcAft>
            </a:pPr>
            <a:r>
              <a:rPr lang="tr-TR" sz="4000" b="1" dirty="0" smtClean="0">
                <a:solidFill>
                  <a:srgbClr val="F9D1A9"/>
                </a:solidFill>
                <a:latin typeface="Times New Roman" panose="02020603050405020304" pitchFamily="18" charset="0"/>
                <a:ea typeface="Times New Roman" panose="02020603050405020304" pitchFamily="18" charset="0"/>
              </a:rPr>
              <a:t>*MUHASEBE YÖNETİM  SİSTEMİ EĞİTİMİ</a:t>
            </a:r>
            <a:endParaRPr lang="tr-TR" sz="1600" dirty="0">
              <a:solidFill>
                <a:srgbClr val="F9D1A9"/>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524541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sp>
        <p:nvSpPr>
          <p:cNvPr id="5" name="Dikdörtgen 4"/>
          <p:cNvSpPr/>
          <p:nvPr/>
        </p:nvSpPr>
        <p:spPr>
          <a:xfrm>
            <a:off x="485144" y="611015"/>
            <a:ext cx="11155472" cy="5016758"/>
          </a:xfrm>
          <a:prstGeom prst="rect">
            <a:avLst/>
          </a:prstGeom>
        </p:spPr>
        <p:txBody>
          <a:bodyPr wrap="square">
            <a:spAutoFit/>
          </a:bodyPr>
          <a:lstStyle/>
          <a:p>
            <a:r>
              <a:rPr lang="tr-TR" sz="3200" b="1" dirty="0">
                <a:latin typeface="Times New Roman" panose="02020603050405020304" pitchFamily="18" charset="0"/>
              </a:rPr>
              <a:t>Harcama Bilgi Girişi ekranındaki alanlara gerekli bilgiler girilir </a:t>
            </a:r>
            <a:r>
              <a:rPr lang="tr-TR" sz="3200" b="1" dirty="0" smtClean="0">
                <a:latin typeface="Times New Roman" panose="02020603050405020304" pitchFamily="18" charset="0"/>
              </a:rPr>
              <a:t>            ve              butonları </a:t>
            </a:r>
            <a:r>
              <a:rPr lang="tr-TR" sz="3200" b="1" dirty="0">
                <a:latin typeface="Times New Roman" panose="02020603050405020304" pitchFamily="18" charset="0"/>
              </a:rPr>
              <a:t>tıklanır. </a:t>
            </a:r>
          </a:p>
          <a:p>
            <a:r>
              <a:rPr lang="tr-TR" sz="3200" b="1" dirty="0">
                <a:latin typeface="Times New Roman" panose="02020603050405020304" pitchFamily="18" charset="0"/>
              </a:rPr>
              <a:t>Gerçekleştirilecek harcama “Harcama Talimatı Onay Belgesi” düzenlenen bir harcama türü ise sistem üzerinden süreç devam ettirilerek “Harcama Talimatı Onay Belgesi” oluşturulur ve “Ödeme Emri Belgesi” oluşturma ekranlarına geçilir. </a:t>
            </a:r>
          </a:p>
          <a:p>
            <a:r>
              <a:rPr lang="tr-TR" sz="3200" b="1" dirty="0">
                <a:latin typeface="Times New Roman" panose="02020603050405020304" pitchFamily="18" charset="0"/>
              </a:rPr>
              <a:t>Gerçekleştirilecek harcama “Harcama Talimatı Onay Belgesi” düzenlenmeyen bir harcama türü ise doğrudan “Harcama Görüntüleme” ekranına geçilerek “Ödeme Emri Belgesi” oluşturma ekranlarından süreç devam ettirilir. </a:t>
            </a:r>
            <a:endParaRPr lang="tr-TR" sz="4800" b="1" dirty="0"/>
          </a:p>
        </p:txBody>
      </p:sp>
      <p:pic>
        <p:nvPicPr>
          <p:cNvPr id="8" name="Resim 7"/>
          <p:cNvPicPr>
            <a:picLocks noChangeAspect="1"/>
          </p:cNvPicPr>
          <p:nvPr/>
        </p:nvPicPr>
        <p:blipFill>
          <a:blip r:embed="rId4"/>
          <a:stretch>
            <a:fillRect/>
          </a:stretch>
        </p:blipFill>
        <p:spPr>
          <a:xfrm>
            <a:off x="1765501" y="1216409"/>
            <a:ext cx="993750" cy="444333"/>
          </a:xfrm>
          <a:prstGeom prst="rect">
            <a:avLst/>
          </a:prstGeom>
        </p:spPr>
      </p:pic>
      <p:pic>
        <p:nvPicPr>
          <p:cNvPr id="10" name="Resim 9"/>
          <p:cNvPicPr>
            <a:picLocks noChangeAspect="1"/>
          </p:cNvPicPr>
          <p:nvPr/>
        </p:nvPicPr>
        <p:blipFill>
          <a:blip r:embed="rId5"/>
          <a:stretch>
            <a:fillRect/>
          </a:stretch>
        </p:blipFill>
        <p:spPr>
          <a:xfrm>
            <a:off x="3568760" y="1216409"/>
            <a:ext cx="874500" cy="403000"/>
          </a:xfrm>
          <a:prstGeom prst="rect">
            <a:avLst/>
          </a:prstGeom>
        </p:spPr>
      </p:pic>
    </p:spTree>
    <p:extLst>
      <p:ext uri="{BB962C8B-B14F-4D97-AF65-F5344CB8AC3E}">
        <p14:creationId xmlns:p14="http://schemas.microsoft.com/office/powerpoint/2010/main" val="2216712813"/>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6" name="type.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906" y="472069"/>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sp>
        <p:nvSpPr>
          <p:cNvPr id="5" name="Dikdörtgen 4"/>
          <p:cNvSpPr/>
          <p:nvPr/>
        </p:nvSpPr>
        <p:spPr>
          <a:xfrm>
            <a:off x="407368" y="1261208"/>
            <a:ext cx="11986858" cy="3662541"/>
          </a:xfrm>
          <a:prstGeom prst="rect">
            <a:avLst/>
          </a:prstGeom>
        </p:spPr>
        <p:txBody>
          <a:bodyPr wrap="square">
            <a:spAutoFit/>
          </a:bodyPr>
          <a:lstStyle/>
          <a:p>
            <a:r>
              <a:rPr lang="tr-TR" sz="4000" b="1" dirty="0">
                <a:solidFill>
                  <a:srgbClr val="F9D1A9"/>
                </a:solidFill>
                <a:latin typeface="Times New Roman" panose="02020603050405020304" pitchFamily="18" charset="0"/>
              </a:rPr>
              <a:t>2.1.1.1. Harcama Talimatı Düzenlenen Harcamalar </a:t>
            </a:r>
            <a:endParaRPr lang="tr-TR" sz="4000" dirty="0">
              <a:solidFill>
                <a:srgbClr val="F9D1A9"/>
              </a:solidFill>
              <a:latin typeface="Times New Roman" panose="02020603050405020304" pitchFamily="18" charset="0"/>
            </a:endParaRPr>
          </a:p>
          <a:p>
            <a:r>
              <a:rPr lang="tr-TR" sz="3200" b="1" dirty="0">
                <a:latin typeface="Times New Roman" panose="02020603050405020304" pitchFamily="18" charset="0"/>
              </a:rPr>
              <a:t>Gerçekleştirilecek harcama için “Harcama Talimatı Onay Belgesi” düzenlenmesi gerekiyorsa; Harcama Bilgi Girişi ekranından “Harcama Bilgileri” ekranına geçilir. Ancak tanımlanan bazı harcama tür ve alt türleri seçildiğinde Harcama Bilgileri ekranından önce “</a:t>
            </a:r>
            <a:r>
              <a:rPr lang="tr-TR" sz="3200" b="1" dirty="0" smtClean="0">
                <a:latin typeface="Times New Roman" panose="02020603050405020304" pitchFamily="18" charset="0"/>
              </a:rPr>
              <a:t>Yaklaşık </a:t>
            </a:r>
            <a:r>
              <a:rPr lang="tr-TR" sz="3200" b="1" dirty="0">
                <a:latin typeface="Times New Roman" panose="02020603050405020304" pitchFamily="18" charset="0"/>
              </a:rPr>
              <a:t>Maliyet Hesap Cetveli” ekranına geçilmektedir. </a:t>
            </a:r>
            <a:endParaRPr lang="tr-TR" sz="3200" b="1" dirty="0"/>
          </a:p>
        </p:txBody>
      </p:sp>
    </p:spTree>
    <p:extLst>
      <p:ext uri="{BB962C8B-B14F-4D97-AF65-F5344CB8AC3E}">
        <p14:creationId xmlns:p14="http://schemas.microsoft.com/office/powerpoint/2010/main" val="175759236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grpSp>
        <p:nvGrpSpPr>
          <p:cNvPr id="2" name="Group 2"/>
          <p:cNvGrpSpPr>
            <a:grpSpLocks/>
          </p:cNvGrpSpPr>
          <p:nvPr/>
        </p:nvGrpSpPr>
        <p:grpSpPr bwMode="auto">
          <a:xfrm>
            <a:off x="407368" y="347968"/>
            <a:ext cx="8582488" cy="3258698"/>
            <a:chOff x="0" y="0"/>
            <a:chExt cx="9101" cy="2711"/>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 y="14"/>
              <a:ext cx="9071" cy="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7" y="7"/>
              <a:ext cx="9086" cy="2696"/>
            </a:xfrm>
            <a:prstGeom prst="rect">
              <a:avLst/>
            </a:prstGeom>
            <a:noFill/>
            <a:ln w="9525">
              <a:solidFill>
                <a:srgbClr val="BEBEBE"/>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3" name="Dikdörtgen 12"/>
          <p:cNvSpPr/>
          <p:nvPr/>
        </p:nvSpPr>
        <p:spPr>
          <a:xfrm>
            <a:off x="421513" y="3627767"/>
            <a:ext cx="11017224" cy="2308324"/>
          </a:xfrm>
          <a:prstGeom prst="rect">
            <a:avLst/>
          </a:prstGeom>
        </p:spPr>
        <p:txBody>
          <a:bodyPr wrap="square">
            <a:spAutoFit/>
          </a:bodyPr>
          <a:lstStyle/>
          <a:p>
            <a:r>
              <a:rPr lang="tr-TR" sz="2400" b="1" dirty="0" smtClean="0">
                <a:solidFill>
                  <a:srgbClr val="F9D1A9"/>
                </a:solidFill>
              </a:rPr>
              <a:t>Yaklaşık </a:t>
            </a:r>
            <a:r>
              <a:rPr lang="tr-TR" sz="2400" b="1" dirty="0">
                <a:solidFill>
                  <a:srgbClr val="F9D1A9"/>
                </a:solidFill>
              </a:rPr>
              <a:t>Maliyet Hesap Cetveli </a:t>
            </a:r>
            <a:r>
              <a:rPr lang="tr-TR" sz="2400" b="1" dirty="0" smtClean="0">
                <a:solidFill>
                  <a:srgbClr val="F9D1A9"/>
                </a:solidFill>
              </a:rPr>
              <a:t>Ekranı</a:t>
            </a:r>
            <a:endParaRPr lang="tr-TR" dirty="0"/>
          </a:p>
          <a:p>
            <a:r>
              <a:rPr lang="tr-TR" sz="2400" b="1" dirty="0"/>
              <a:t>Ürün bazında birden fazla marka, model, ürün numarası ve birim tutarı tespit edilmesi durumunda, kullanıcı araştırmaları sonucunda elde etmiş olduğu bilgileri yaklaşık </a:t>
            </a:r>
            <a:r>
              <a:rPr lang="tr-TR" sz="2400" b="1" dirty="0" smtClean="0"/>
              <a:t>maliyet             hesap </a:t>
            </a:r>
            <a:r>
              <a:rPr lang="tr-TR" sz="2400" b="1" dirty="0"/>
              <a:t>cetveline girecektir. Ürüne ilişkin bilgileri girebilmek için ekranın sağ üst köşesindeki   butonuna tıklanır.</a:t>
            </a:r>
          </a:p>
        </p:txBody>
      </p:sp>
      <p:pic>
        <p:nvPicPr>
          <p:cNvPr id="15" name="image18.png"/>
          <p:cNvPicPr/>
          <p:nvPr/>
        </p:nvPicPr>
        <p:blipFill>
          <a:blip r:embed="rId5" cstate="print"/>
          <a:stretch>
            <a:fillRect/>
          </a:stretch>
        </p:blipFill>
        <p:spPr>
          <a:xfrm>
            <a:off x="5807968" y="4797152"/>
            <a:ext cx="850577" cy="319055"/>
          </a:xfrm>
          <a:prstGeom prst="rect">
            <a:avLst/>
          </a:prstGeom>
        </p:spPr>
      </p:pic>
    </p:spTree>
    <p:extLst>
      <p:ext uri="{BB962C8B-B14F-4D97-AF65-F5344CB8AC3E}">
        <p14:creationId xmlns:p14="http://schemas.microsoft.com/office/powerpoint/2010/main" val="265222839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6" name="type.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999656" y="1044146"/>
            <a:ext cx="13406805" cy="847701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sp>
        <p:nvSpPr>
          <p:cNvPr id="13" name="Dikdörtgen 12"/>
          <p:cNvSpPr/>
          <p:nvPr/>
        </p:nvSpPr>
        <p:spPr>
          <a:xfrm>
            <a:off x="3635464" y="4645144"/>
            <a:ext cx="4365298" cy="369332"/>
          </a:xfrm>
          <a:prstGeom prst="rect">
            <a:avLst/>
          </a:prstGeom>
        </p:spPr>
        <p:txBody>
          <a:bodyPr wrap="none">
            <a:spAutoFit/>
          </a:bodyPr>
          <a:lstStyle/>
          <a:p>
            <a:r>
              <a:rPr lang="tr-TR" b="1" dirty="0" smtClean="0"/>
              <a:t>Yaklaşık </a:t>
            </a:r>
            <a:r>
              <a:rPr lang="tr-TR" b="1" dirty="0"/>
              <a:t>Maliyet Hesap Cetveli Ekranı</a:t>
            </a:r>
          </a:p>
        </p:txBody>
      </p:sp>
      <p:grpSp>
        <p:nvGrpSpPr>
          <p:cNvPr id="16" name="Group 8"/>
          <p:cNvGrpSpPr>
            <a:grpSpLocks/>
          </p:cNvGrpSpPr>
          <p:nvPr/>
        </p:nvGrpSpPr>
        <p:grpSpPr bwMode="auto">
          <a:xfrm>
            <a:off x="1005311" y="308671"/>
            <a:ext cx="9626663" cy="4191954"/>
            <a:chOff x="1432" y="249"/>
            <a:chExt cx="9102" cy="3406"/>
          </a:xfrm>
        </p:grpSpPr>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 y="264"/>
              <a:ext cx="9072"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
            <p:cNvSpPr>
              <a:spLocks noChangeArrowheads="1"/>
            </p:cNvSpPr>
            <p:nvPr/>
          </p:nvSpPr>
          <p:spPr bwMode="auto">
            <a:xfrm>
              <a:off x="1439" y="256"/>
              <a:ext cx="9087" cy="3391"/>
            </a:xfrm>
            <a:prstGeom prst="rect">
              <a:avLst/>
            </a:prstGeom>
            <a:noFill/>
            <a:ln w="9525">
              <a:solidFill>
                <a:srgbClr val="BEBEBE"/>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26" name="Dikdörtgen 25"/>
          <p:cNvSpPr/>
          <p:nvPr/>
        </p:nvSpPr>
        <p:spPr>
          <a:xfrm>
            <a:off x="3048000" y="3105835"/>
            <a:ext cx="6096000" cy="646331"/>
          </a:xfrm>
          <a:prstGeom prst="rect">
            <a:avLst/>
          </a:prstGeom>
        </p:spPr>
        <p:txBody>
          <a:bodyPr>
            <a:spAutoFit/>
          </a:bodyPr>
          <a:lstStyle/>
          <a:p>
            <a:r>
              <a:rPr lang="tr-TR" dirty="0"/>
              <a:t>Eğer birden fazla ürün için fiyat araştırması yapılmış ise aynı şekilde </a:t>
            </a:r>
          </a:p>
        </p:txBody>
      </p:sp>
      <p:sp>
        <p:nvSpPr>
          <p:cNvPr id="30" name="Dikdörtgen 29"/>
          <p:cNvSpPr/>
          <p:nvPr/>
        </p:nvSpPr>
        <p:spPr>
          <a:xfrm>
            <a:off x="1832475" y="5043006"/>
            <a:ext cx="8416474" cy="369332"/>
          </a:xfrm>
          <a:prstGeom prst="rect">
            <a:avLst/>
          </a:prstGeom>
        </p:spPr>
        <p:txBody>
          <a:bodyPr wrap="square">
            <a:spAutoFit/>
          </a:bodyPr>
          <a:lstStyle/>
          <a:p>
            <a:r>
              <a:rPr lang="tr-TR" b="1" dirty="0"/>
              <a:t>Eğer birden fazla ürün için fiyat araştırması yapılmış ise aynı şekilde </a:t>
            </a:r>
          </a:p>
        </p:txBody>
      </p:sp>
      <p:pic>
        <p:nvPicPr>
          <p:cNvPr id="36" name="image18.png"/>
          <p:cNvPicPr/>
          <p:nvPr/>
        </p:nvPicPr>
        <p:blipFill>
          <a:blip r:embed="rId5" cstate="print"/>
          <a:stretch>
            <a:fillRect/>
          </a:stretch>
        </p:blipFill>
        <p:spPr>
          <a:xfrm>
            <a:off x="9453934" y="5102116"/>
            <a:ext cx="1204416" cy="304581"/>
          </a:xfrm>
          <a:prstGeom prst="rect">
            <a:avLst/>
          </a:prstGeom>
        </p:spPr>
      </p:pic>
      <p:sp>
        <p:nvSpPr>
          <p:cNvPr id="31" name="Dikdörtgen 30"/>
          <p:cNvSpPr/>
          <p:nvPr/>
        </p:nvSpPr>
        <p:spPr>
          <a:xfrm>
            <a:off x="36725" y="5440868"/>
            <a:ext cx="9074792" cy="408638"/>
          </a:xfrm>
          <a:prstGeom prst="rect">
            <a:avLst/>
          </a:prstGeom>
        </p:spPr>
        <p:txBody>
          <a:bodyPr wrap="none">
            <a:spAutoFit/>
          </a:bodyPr>
          <a:lstStyle/>
          <a:p>
            <a:pPr marL="137160" marR="107950" indent="448945" algn="just">
              <a:lnSpc>
                <a:spcPct val="111000"/>
              </a:lnSpc>
              <a:spcAft>
                <a:spcPts val="0"/>
              </a:spcAft>
            </a:pPr>
            <a:r>
              <a:rPr lang="tr-TR" sz="2000" b="1" dirty="0">
                <a:latin typeface="Times New Roman" panose="02020603050405020304" pitchFamily="18" charset="0"/>
                <a:ea typeface="Times New Roman" panose="02020603050405020304" pitchFamily="18" charset="0"/>
              </a:rPr>
              <a:t>butonuna tıklanarak yeni bir “Yaklaşık Maliyet Hesap Cetveli” eklenebilir.</a:t>
            </a:r>
            <a:endParaRPr lang="tr-TR"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1804466"/>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6" name="typ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sp>
        <p:nvSpPr>
          <p:cNvPr id="5" name="Dikdörtgen 4"/>
          <p:cNvSpPr/>
          <p:nvPr/>
        </p:nvSpPr>
        <p:spPr>
          <a:xfrm>
            <a:off x="249421" y="400876"/>
            <a:ext cx="11693157" cy="5262979"/>
          </a:xfrm>
          <a:prstGeom prst="rect">
            <a:avLst/>
          </a:prstGeom>
        </p:spPr>
        <p:txBody>
          <a:bodyPr wrap="square">
            <a:spAutoFit/>
          </a:bodyPr>
          <a:lstStyle/>
          <a:p>
            <a:r>
              <a:rPr lang="tr-TR" sz="2400" b="1" dirty="0"/>
              <a:t>Yaklaşık maliyet ekranında yer alan; </a:t>
            </a:r>
            <a:r>
              <a:rPr lang="tr-TR" sz="2400" b="1" dirty="0">
                <a:solidFill>
                  <a:schemeClr val="bg1"/>
                </a:solidFill>
              </a:rPr>
              <a:t>Ürün Adı, Firma VKN, Ürün Numarası, Model, Marka, Miktar ve Birim Tutarı </a:t>
            </a:r>
            <a:r>
              <a:rPr lang="tr-TR" sz="2400" b="1" dirty="0"/>
              <a:t>alanlarına gerekli bilgiler girilir. Her bir firma için yapılan fiyat araştırması ayrı ayrı girebilmek için </a:t>
            </a:r>
            <a:r>
              <a:rPr lang="tr-TR" sz="2400" b="1" dirty="0" smtClean="0"/>
              <a:t>               </a:t>
            </a:r>
            <a:r>
              <a:rPr lang="tr-TR" sz="2400" b="1" dirty="0"/>
              <a:t>butonuna tıklanır.</a:t>
            </a:r>
          </a:p>
          <a:p>
            <a:r>
              <a:rPr lang="tr-TR" sz="2400" b="1" dirty="0" smtClean="0"/>
              <a:t>    Ürün </a:t>
            </a:r>
            <a:r>
              <a:rPr lang="tr-TR" sz="2400" b="1" dirty="0"/>
              <a:t>araştırma bilgileri girildiğinde ürün bazında </a:t>
            </a:r>
            <a:r>
              <a:rPr lang="tr-TR" sz="2400" b="1" dirty="0">
                <a:solidFill>
                  <a:schemeClr val="bg1"/>
                </a:solidFill>
              </a:rPr>
              <a:t>Maksimum Tutar, Minimum Tutar ve Ortalama Tutar</a:t>
            </a:r>
            <a:r>
              <a:rPr lang="tr-TR" sz="2400" b="1" dirty="0"/>
              <a:t> alanları sistem tarafından otomatik olarak gelir. Ayrıca ürünlere ilişkin bilgilere göre Yaklaşık Maliyet Hesap Cetveli </a:t>
            </a:r>
            <a:r>
              <a:rPr lang="tr-TR" sz="2400" b="1" dirty="0">
                <a:solidFill>
                  <a:schemeClr val="bg1"/>
                </a:solidFill>
              </a:rPr>
              <a:t>“</a:t>
            </a:r>
            <a:r>
              <a:rPr lang="tr-TR" sz="2400" b="1" dirty="0" smtClean="0">
                <a:solidFill>
                  <a:schemeClr val="bg1"/>
                </a:solidFill>
              </a:rPr>
              <a:t>Yaklaşık </a:t>
            </a:r>
            <a:r>
              <a:rPr lang="tr-TR" sz="2400" b="1" dirty="0">
                <a:solidFill>
                  <a:schemeClr val="bg1"/>
                </a:solidFill>
              </a:rPr>
              <a:t>Maliyete Esas Toplam Ortalaması1”</a:t>
            </a:r>
            <a:r>
              <a:rPr lang="tr-TR" sz="2400" b="1" dirty="0"/>
              <a:t> ve </a:t>
            </a:r>
            <a:r>
              <a:rPr lang="tr-TR" sz="2400" b="1" dirty="0">
                <a:solidFill>
                  <a:schemeClr val="bg1"/>
                </a:solidFill>
              </a:rPr>
              <a:t>“</a:t>
            </a:r>
            <a:r>
              <a:rPr lang="tr-TR" sz="2400" b="1" dirty="0" smtClean="0">
                <a:solidFill>
                  <a:schemeClr val="bg1"/>
                </a:solidFill>
              </a:rPr>
              <a:t>Yaklaşık </a:t>
            </a:r>
            <a:r>
              <a:rPr lang="tr-TR" sz="2400" b="1" dirty="0">
                <a:solidFill>
                  <a:schemeClr val="bg1"/>
                </a:solidFill>
              </a:rPr>
              <a:t>Maliyet2” </a:t>
            </a:r>
            <a:r>
              <a:rPr lang="tr-TR" sz="2400" b="1" dirty="0"/>
              <a:t>bilgileri otomatik olarak sistem tarafından hesaplanır.</a:t>
            </a:r>
          </a:p>
          <a:p>
            <a:endParaRPr lang="tr-TR" sz="2400" b="1" dirty="0"/>
          </a:p>
          <a:p>
            <a:r>
              <a:rPr lang="tr-TR" sz="2400" b="1" dirty="0"/>
              <a:t>Yaklaşık   Maliyet   belirlendikten  sonra </a:t>
            </a:r>
            <a:r>
              <a:rPr lang="tr-TR" sz="2400" b="1" dirty="0" smtClean="0"/>
              <a:t>            ve            butonlarına </a:t>
            </a:r>
            <a:r>
              <a:rPr lang="tr-TR" sz="2400" b="1" dirty="0"/>
              <a:t>tıklanarak harcama bilgileri ekranına geçilir.</a:t>
            </a:r>
          </a:p>
          <a:p>
            <a:endParaRPr lang="tr-TR" sz="2400" b="1" dirty="0"/>
          </a:p>
          <a:p>
            <a:endParaRPr lang="tr-TR" sz="2400" b="1" dirty="0"/>
          </a:p>
        </p:txBody>
      </p:sp>
      <p:pic>
        <p:nvPicPr>
          <p:cNvPr id="10" name="image21.png"/>
          <p:cNvPicPr/>
          <p:nvPr/>
        </p:nvPicPr>
        <p:blipFill>
          <a:blip r:embed="rId4" cstate="print"/>
          <a:stretch>
            <a:fillRect/>
          </a:stretch>
        </p:blipFill>
        <p:spPr>
          <a:xfrm>
            <a:off x="8976320" y="1208997"/>
            <a:ext cx="1080120" cy="393832"/>
          </a:xfrm>
          <a:prstGeom prst="rect">
            <a:avLst/>
          </a:prstGeom>
        </p:spPr>
      </p:pic>
      <p:pic>
        <p:nvPicPr>
          <p:cNvPr id="11" name="image15.png"/>
          <p:cNvPicPr/>
          <p:nvPr/>
        </p:nvPicPr>
        <p:blipFill>
          <a:blip r:embed="rId5" cstate="print"/>
          <a:stretch>
            <a:fillRect/>
          </a:stretch>
        </p:blipFill>
        <p:spPr>
          <a:xfrm>
            <a:off x="6396410" y="4035215"/>
            <a:ext cx="817737" cy="423034"/>
          </a:xfrm>
          <a:prstGeom prst="rect">
            <a:avLst/>
          </a:prstGeom>
        </p:spPr>
      </p:pic>
      <p:pic>
        <p:nvPicPr>
          <p:cNvPr id="13" name="Resim 12"/>
          <p:cNvPicPr>
            <a:picLocks noChangeAspect="1"/>
          </p:cNvPicPr>
          <p:nvPr/>
        </p:nvPicPr>
        <p:blipFill>
          <a:blip r:embed="rId6"/>
          <a:stretch>
            <a:fillRect/>
          </a:stretch>
        </p:blipFill>
        <p:spPr>
          <a:xfrm>
            <a:off x="7752184" y="4035215"/>
            <a:ext cx="874500" cy="403000"/>
          </a:xfrm>
          <a:prstGeom prst="rect">
            <a:avLst/>
          </a:prstGeom>
        </p:spPr>
      </p:pic>
    </p:spTree>
    <p:extLst>
      <p:ext uri="{BB962C8B-B14F-4D97-AF65-F5344CB8AC3E}">
        <p14:creationId xmlns:p14="http://schemas.microsoft.com/office/powerpoint/2010/main" val="328900735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7" name="type.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pic>
        <p:nvPicPr>
          <p:cNvPr id="10" name="Resim 9"/>
          <p:cNvPicPr>
            <a:picLocks noChangeAspect="1"/>
          </p:cNvPicPr>
          <p:nvPr/>
        </p:nvPicPr>
        <p:blipFill>
          <a:blip r:embed="rId4"/>
          <a:stretch>
            <a:fillRect/>
          </a:stretch>
        </p:blipFill>
        <p:spPr>
          <a:xfrm>
            <a:off x="911424" y="116631"/>
            <a:ext cx="10369152" cy="4993308"/>
          </a:xfrm>
          <a:prstGeom prst="rect">
            <a:avLst/>
          </a:prstGeom>
        </p:spPr>
      </p:pic>
      <p:sp>
        <p:nvSpPr>
          <p:cNvPr id="11" name="Dikdörtgen 10"/>
          <p:cNvSpPr/>
          <p:nvPr/>
        </p:nvSpPr>
        <p:spPr>
          <a:xfrm>
            <a:off x="1991544" y="5248781"/>
            <a:ext cx="6096000" cy="677108"/>
          </a:xfrm>
          <a:prstGeom prst="rect">
            <a:avLst/>
          </a:prstGeom>
        </p:spPr>
        <p:txBody>
          <a:bodyPr>
            <a:spAutoFit/>
          </a:bodyPr>
          <a:lstStyle/>
          <a:p>
            <a:pPr marL="2391410">
              <a:spcBef>
                <a:spcPts val="975"/>
              </a:spcBef>
              <a:spcAft>
                <a:spcPts val="0"/>
              </a:spcAft>
            </a:pPr>
            <a:r>
              <a:rPr lang="tr-TR" b="1" dirty="0">
                <a:latin typeface="Times New Roman" panose="02020603050405020304" pitchFamily="18" charset="0"/>
                <a:ea typeface="Times New Roman" panose="02020603050405020304" pitchFamily="18" charset="0"/>
              </a:rPr>
              <a:t>Harcama Bilgileri Ekranı</a:t>
            </a:r>
            <a:endParaRPr lang="tr-TR" sz="2800" dirty="0">
              <a:latin typeface="Times New Roman" panose="02020603050405020304" pitchFamily="18" charset="0"/>
              <a:ea typeface="Times New Roman" panose="02020603050405020304" pitchFamily="18" charset="0"/>
            </a:endParaRPr>
          </a:p>
          <a:p>
            <a:pPr>
              <a:spcBef>
                <a:spcPts val="30"/>
              </a:spcBef>
              <a:spcAft>
                <a:spcPts val="0"/>
              </a:spcAft>
            </a:pPr>
            <a:r>
              <a:rPr lang="tr-TR" sz="2000" b="1" dirty="0">
                <a:latin typeface="Times New Roman" panose="02020603050405020304" pitchFamily="18" charset="0"/>
                <a:ea typeface="Times New Roman" panose="02020603050405020304" pitchFamily="18" charset="0"/>
              </a:rPr>
              <a:t> </a:t>
            </a:r>
            <a:endParaRPr lang="tr-TR"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5846662"/>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1384"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13" name="Dikdörtgen 12"/>
          <p:cNvSpPr/>
          <p:nvPr/>
        </p:nvSpPr>
        <p:spPr>
          <a:xfrm>
            <a:off x="191344" y="595019"/>
            <a:ext cx="11521280" cy="5016758"/>
          </a:xfrm>
          <a:prstGeom prst="rect">
            <a:avLst/>
          </a:prstGeom>
        </p:spPr>
        <p:txBody>
          <a:bodyPr wrap="square">
            <a:spAutoFit/>
          </a:bodyPr>
          <a:lstStyle/>
          <a:p>
            <a:r>
              <a:rPr lang="tr-TR" sz="2000" b="1" dirty="0"/>
              <a:t>Harcama Bilgileri ekranındaki</a:t>
            </a:r>
            <a:r>
              <a:rPr lang="tr-TR" sz="2000" b="1" dirty="0">
                <a:solidFill>
                  <a:srgbClr val="F9D1A9"/>
                </a:solidFill>
              </a:rPr>
              <a:t>, </a:t>
            </a:r>
            <a:r>
              <a:rPr lang="tr-TR" sz="2000" b="1" dirty="0" smtClean="0">
                <a:solidFill>
                  <a:srgbClr val="F9D1A9"/>
                </a:solidFill>
              </a:rPr>
              <a:t>işin </a:t>
            </a:r>
            <a:r>
              <a:rPr lang="tr-TR" sz="2000" b="1" dirty="0">
                <a:solidFill>
                  <a:srgbClr val="F9D1A9"/>
                </a:solidFill>
              </a:rPr>
              <a:t>Adı, </a:t>
            </a:r>
            <a:r>
              <a:rPr lang="tr-TR" sz="2000" b="1" dirty="0" smtClean="0">
                <a:solidFill>
                  <a:srgbClr val="F9D1A9"/>
                </a:solidFill>
              </a:rPr>
              <a:t>işin </a:t>
            </a:r>
            <a:r>
              <a:rPr lang="tr-TR" sz="2000" b="1" dirty="0">
                <a:solidFill>
                  <a:srgbClr val="F9D1A9"/>
                </a:solidFill>
              </a:rPr>
              <a:t>Tanımı, Harcama Türü</a:t>
            </a:r>
            <a:r>
              <a:rPr lang="tr-TR" sz="2000" b="1" dirty="0"/>
              <a:t> </a:t>
            </a:r>
            <a:r>
              <a:rPr lang="tr-TR" sz="2000" b="1" dirty="0">
                <a:solidFill>
                  <a:srgbClr val="F9D1A9"/>
                </a:solidFill>
              </a:rPr>
              <a:t>ve Harcama Alt Türü</a:t>
            </a:r>
            <a:r>
              <a:rPr lang="tr-TR" sz="2000" b="1" dirty="0"/>
              <a:t> alanları Harcama Bilgi Girişi ekranında girildiği için otomatik olarak sistem tarafından getirilir</a:t>
            </a:r>
            <a:r>
              <a:rPr lang="tr-TR" sz="2000" b="1" dirty="0" smtClean="0"/>
              <a:t>.</a:t>
            </a:r>
            <a:endParaRPr lang="tr-TR" sz="2000" b="1" dirty="0"/>
          </a:p>
          <a:p>
            <a:r>
              <a:rPr lang="tr-TR" sz="2000" b="1" dirty="0"/>
              <a:t>Diğer alanlar</a:t>
            </a:r>
            <a:r>
              <a:rPr lang="tr-TR" sz="2000" b="1" dirty="0" smtClean="0"/>
              <a:t>;</a:t>
            </a:r>
            <a:endParaRPr lang="tr-TR" sz="2000" b="1" dirty="0"/>
          </a:p>
          <a:p>
            <a:r>
              <a:rPr lang="tr-TR" sz="2000" b="1" dirty="0" smtClean="0"/>
              <a:t></a:t>
            </a:r>
            <a:r>
              <a:rPr lang="tr-TR" sz="2000" b="1" dirty="0" smtClean="0">
                <a:solidFill>
                  <a:srgbClr val="F9D1A9"/>
                </a:solidFill>
              </a:rPr>
              <a:t>Senaryo</a:t>
            </a:r>
            <a:r>
              <a:rPr lang="tr-TR" sz="2000" b="1" dirty="0">
                <a:solidFill>
                  <a:srgbClr val="F9D1A9"/>
                </a:solidFill>
              </a:rPr>
              <a:t>;</a:t>
            </a:r>
            <a:r>
              <a:rPr lang="tr-TR" sz="2000" b="1" dirty="0"/>
              <a:t> „</a:t>
            </a:r>
            <a:r>
              <a:rPr lang="tr-TR" sz="2000" b="1" dirty="0" smtClean="0"/>
              <a:t>TEMEL HARCAMA</a:t>
            </a:r>
            <a:r>
              <a:rPr lang="tr-TR" sz="2000" b="1" dirty="0"/>
              <a:t>‟ olarak sistem tarafından otomatik olarak getirilir.</a:t>
            </a:r>
          </a:p>
          <a:p>
            <a:r>
              <a:rPr lang="tr-TR" sz="2000" b="1" dirty="0" smtClean="0"/>
              <a:t></a:t>
            </a:r>
            <a:r>
              <a:rPr lang="tr-TR" sz="2000" b="1" dirty="0" smtClean="0">
                <a:solidFill>
                  <a:srgbClr val="F9D1A9"/>
                </a:solidFill>
              </a:rPr>
              <a:t>işin </a:t>
            </a:r>
            <a:r>
              <a:rPr lang="tr-TR" sz="2000" b="1" dirty="0">
                <a:solidFill>
                  <a:srgbClr val="F9D1A9"/>
                </a:solidFill>
              </a:rPr>
              <a:t>Miktarı; </a:t>
            </a:r>
            <a:r>
              <a:rPr lang="tr-TR" sz="2000" b="1" dirty="0"/>
              <a:t>gerçekleştirilecek harcamanın miktarı girilir.</a:t>
            </a:r>
          </a:p>
          <a:p>
            <a:r>
              <a:rPr lang="tr-TR" sz="2000" b="1" dirty="0" smtClean="0"/>
              <a:t></a:t>
            </a:r>
            <a:r>
              <a:rPr lang="tr-TR" sz="2000" b="1" dirty="0" smtClean="0">
                <a:solidFill>
                  <a:srgbClr val="F9D1A9"/>
                </a:solidFill>
              </a:rPr>
              <a:t>Hukuki </a:t>
            </a:r>
            <a:r>
              <a:rPr lang="tr-TR" sz="2000" b="1" dirty="0">
                <a:solidFill>
                  <a:srgbClr val="F9D1A9"/>
                </a:solidFill>
              </a:rPr>
              <a:t>Dayanak; </a:t>
            </a:r>
            <a:r>
              <a:rPr lang="tr-TR" sz="2000" b="1" dirty="0"/>
              <a:t>gerçekleştirilecek harcamanın dayanağını teşkil eden mevzuat bilgisi girilir.</a:t>
            </a:r>
          </a:p>
          <a:p>
            <a:r>
              <a:rPr lang="tr-TR" sz="2000" b="1" dirty="0" smtClean="0"/>
              <a:t></a:t>
            </a:r>
            <a:r>
              <a:rPr lang="tr-TR" sz="2000" b="1" dirty="0" smtClean="0">
                <a:solidFill>
                  <a:srgbClr val="F9D1A9"/>
                </a:solidFill>
              </a:rPr>
              <a:t>Yaklaşık </a:t>
            </a:r>
            <a:r>
              <a:rPr lang="tr-TR" sz="2000" b="1" dirty="0">
                <a:solidFill>
                  <a:srgbClr val="F9D1A9"/>
                </a:solidFill>
              </a:rPr>
              <a:t>Maliyet;</a:t>
            </a:r>
            <a:r>
              <a:rPr lang="tr-TR" sz="2000" b="1" dirty="0"/>
              <a:t> gerçekleştirilecek harcamanın yaklaşık tutarı girilir. Eğer yaklaşık maliyet hesap cetveli doldurulmuşsa bu alan otomatik olarak gelir.</a:t>
            </a:r>
          </a:p>
          <a:p>
            <a:r>
              <a:rPr lang="tr-TR" sz="2000" b="1" dirty="0" smtClean="0"/>
              <a:t></a:t>
            </a:r>
            <a:r>
              <a:rPr lang="tr-TR" sz="2000" b="1" dirty="0" smtClean="0">
                <a:solidFill>
                  <a:srgbClr val="F9D1A9"/>
                </a:solidFill>
              </a:rPr>
              <a:t>Yatırım Proje Numarası;   </a:t>
            </a:r>
            <a:r>
              <a:rPr lang="tr-TR" sz="2000" b="1" dirty="0" smtClean="0"/>
              <a:t>Yatırım harcamaları  için Kalkınma Bakanlığı </a:t>
            </a:r>
            <a:r>
              <a:rPr lang="tr-TR" sz="2000" b="1" dirty="0"/>
              <a:t>tarafından verilen Yatırım Proje Numarası girilir</a:t>
            </a:r>
            <a:r>
              <a:rPr lang="tr-TR" sz="2000" b="1" dirty="0" smtClean="0"/>
              <a:t>.</a:t>
            </a:r>
          </a:p>
          <a:p>
            <a:endParaRPr lang="tr-TR" sz="2000" b="1" dirty="0"/>
          </a:p>
          <a:p>
            <a:r>
              <a:rPr lang="tr-TR" sz="2000" b="1" dirty="0"/>
              <a:t>1 Girilen tutarların aritmetik ortalamasıdır.</a:t>
            </a:r>
          </a:p>
          <a:p>
            <a:r>
              <a:rPr lang="tr-TR" sz="2000" b="1" dirty="0"/>
              <a:t>2 Girilen fiyat araştırmaları sonucunda sistem tarafından otomatik olarak hesaplanır ve kullanıcı tarafından değiştirilebilir.</a:t>
            </a:r>
          </a:p>
          <a:p>
            <a:r>
              <a:rPr lang="tr-TR" sz="2000" dirty="0"/>
              <a:t> </a:t>
            </a:r>
          </a:p>
        </p:txBody>
      </p:sp>
    </p:spTree>
    <p:extLst>
      <p:ext uri="{BB962C8B-B14F-4D97-AF65-F5344CB8AC3E}">
        <p14:creationId xmlns:p14="http://schemas.microsoft.com/office/powerpoint/2010/main" val="374983392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1906213" y="93050"/>
            <a:ext cx="8379573" cy="5878631"/>
          </a:xfrm>
          <a:prstGeom prst="rect">
            <a:avLst/>
          </a:prstGeom>
        </p:spPr>
      </p:pic>
    </p:spTree>
    <p:extLst>
      <p:ext uri="{BB962C8B-B14F-4D97-AF65-F5344CB8AC3E}">
        <p14:creationId xmlns:p14="http://schemas.microsoft.com/office/powerpoint/2010/main" val="48301124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2207568" y="226692"/>
            <a:ext cx="8687414" cy="5684530"/>
          </a:xfrm>
          <a:prstGeom prst="rect">
            <a:avLst/>
          </a:prstGeom>
        </p:spPr>
      </p:pic>
    </p:spTree>
    <p:extLst>
      <p:ext uri="{BB962C8B-B14F-4D97-AF65-F5344CB8AC3E}">
        <p14:creationId xmlns:p14="http://schemas.microsoft.com/office/powerpoint/2010/main" val="228607519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05882" y="12404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13" name="Resim 12"/>
          <p:cNvPicPr>
            <a:picLocks noChangeAspect="1"/>
          </p:cNvPicPr>
          <p:nvPr/>
        </p:nvPicPr>
        <p:blipFill>
          <a:blip r:embed="rId4"/>
          <a:stretch>
            <a:fillRect/>
          </a:stretch>
        </p:blipFill>
        <p:spPr>
          <a:xfrm>
            <a:off x="2207568" y="225442"/>
            <a:ext cx="6408712" cy="5751098"/>
          </a:xfrm>
          <a:prstGeom prst="rect">
            <a:avLst/>
          </a:prstGeom>
        </p:spPr>
      </p:pic>
    </p:spTree>
    <p:extLst>
      <p:ext uri="{BB962C8B-B14F-4D97-AF65-F5344CB8AC3E}">
        <p14:creationId xmlns:p14="http://schemas.microsoft.com/office/powerpoint/2010/main" val="2168653686"/>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12" name="Çapraz Köşesi Kesik Dikdörtgen 11"/>
          <p:cNvSpPr/>
          <p:nvPr/>
        </p:nvSpPr>
        <p:spPr>
          <a:xfrm>
            <a:off x="5636" y="6064731"/>
            <a:ext cx="12192000" cy="800100"/>
          </a:xfrm>
          <a:prstGeom prst="snip2DiagRect">
            <a:avLst>
              <a:gd name="adj1" fmla="val 0"/>
              <a:gd name="adj2" fmla="val 24316"/>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endParaRPr lang="tr-TR"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14" name="Dikdörtgen 13"/>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623392" y="1916832"/>
            <a:ext cx="11161240" cy="1754326"/>
          </a:xfrm>
          <a:prstGeom prst="rect">
            <a:avLst/>
          </a:prstGeom>
        </p:spPr>
        <p:txBody>
          <a:bodyPr wrap="square">
            <a:spAutoFit/>
          </a:bodyPr>
          <a:lstStyle/>
          <a:p>
            <a:r>
              <a:rPr lang="tr-TR" dirty="0">
                <a:solidFill>
                  <a:srgbClr val="FFFFFF"/>
                </a:solidFill>
                <a:latin typeface="Open Sans"/>
              </a:rPr>
              <a:t>Projenin temel amacı</a:t>
            </a:r>
            <a:r>
              <a:rPr lang="tr-TR" dirty="0" smtClean="0">
                <a:solidFill>
                  <a:srgbClr val="FFFFFF"/>
                </a:solidFill>
                <a:latin typeface="Open Sans"/>
              </a:rPr>
              <a:t>,</a:t>
            </a:r>
          </a:p>
          <a:p>
            <a:endParaRPr lang="tr-TR" dirty="0">
              <a:solidFill>
                <a:srgbClr val="FFFFFF"/>
              </a:solidFill>
              <a:latin typeface="Open Sans"/>
            </a:endParaRPr>
          </a:p>
          <a:p>
            <a:r>
              <a:rPr lang="tr-TR" dirty="0" smtClean="0">
                <a:solidFill>
                  <a:srgbClr val="FFFFFF"/>
                </a:solidFill>
                <a:latin typeface="Open Sans"/>
              </a:rPr>
              <a:t> Bütçe </a:t>
            </a:r>
            <a:r>
              <a:rPr lang="tr-TR" dirty="0">
                <a:solidFill>
                  <a:srgbClr val="FFFFFF"/>
                </a:solidFill>
                <a:latin typeface="Open Sans"/>
              </a:rPr>
              <a:t>kanunu hazırlıklarının başlatılmasından kesin hesabın TBMM’de kanunlaşmasına kadar geçen mali işlemlere ilişkin süreçlerde kullanılan otomasyon sistemlerinin, elektronik belge, elektronik imza, otomatik muhasebe gibi yeni teknolojik imkanlara kavuşturulması ve mali yönetim sistemimiz için süreç odaklı bütünleşik bir bilişim sistemi altyapısının oluşturulmasıdır.</a:t>
            </a:r>
            <a:endParaRPr lang="tr-TR" dirty="0"/>
          </a:p>
        </p:txBody>
      </p:sp>
      <p:sp>
        <p:nvSpPr>
          <p:cNvPr id="3" name="Dikdörtgen 2"/>
          <p:cNvSpPr/>
          <p:nvPr/>
        </p:nvSpPr>
        <p:spPr>
          <a:xfrm>
            <a:off x="767408" y="836712"/>
            <a:ext cx="10369152" cy="584775"/>
          </a:xfrm>
          <a:prstGeom prst="rect">
            <a:avLst/>
          </a:prstGeom>
        </p:spPr>
        <p:txBody>
          <a:bodyPr wrap="square">
            <a:spAutoFit/>
          </a:bodyPr>
          <a:lstStyle/>
          <a:p>
            <a:r>
              <a:rPr lang="tr-TR" sz="3200" b="1" dirty="0">
                <a:solidFill>
                  <a:srgbClr val="FFFF00"/>
                </a:solidFill>
                <a:latin typeface="Open Sans"/>
              </a:rPr>
              <a:t>Bütünleşik Kamu Mali Yönetim Bilişim Sistemi</a:t>
            </a:r>
            <a:endParaRPr lang="tr-TR" sz="3200" b="1" dirty="0">
              <a:solidFill>
                <a:srgbClr val="FFFF00"/>
              </a:solidFill>
            </a:endParaRPr>
          </a:p>
        </p:txBody>
      </p:sp>
    </p:spTree>
    <p:extLst>
      <p:ext uri="{BB962C8B-B14F-4D97-AF65-F5344CB8AC3E}">
        <p14:creationId xmlns:p14="http://schemas.microsoft.com/office/powerpoint/2010/main" val="2801821459"/>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2068370" y="157404"/>
            <a:ext cx="7208000" cy="5749923"/>
          </a:xfrm>
          <a:prstGeom prst="rect">
            <a:avLst/>
          </a:prstGeom>
        </p:spPr>
      </p:pic>
    </p:spTree>
    <p:extLst>
      <p:ext uri="{BB962C8B-B14F-4D97-AF65-F5344CB8AC3E}">
        <p14:creationId xmlns:p14="http://schemas.microsoft.com/office/powerpoint/2010/main" val="1266610448"/>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2423592" y="130062"/>
            <a:ext cx="6840760" cy="5804608"/>
          </a:xfrm>
          <a:prstGeom prst="rect">
            <a:avLst/>
          </a:prstGeom>
        </p:spPr>
      </p:pic>
    </p:spTree>
    <p:extLst>
      <p:ext uri="{BB962C8B-B14F-4D97-AF65-F5344CB8AC3E}">
        <p14:creationId xmlns:p14="http://schemas.microsoft.com/office/powerpoint/2010/main" val="3054943492"/>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1991544" y="262798"/>
            <a:ext cx="7889500" cy="5629349"/>
          </a:xfrm>
          <a:prstGeom prst="rect">
            <a:avLst/>
          </a:prstGeom>
        </p:spPr>
      </p:pic>
    </p:spTree>
    <p:extLst>
      <p:ext uri="{BB962C8B-B14F-4D97-AF65-F5344CB8AC3E}">
        <p14:creationId xmlns:p14="http://schemas.microsoft.com/office/powerpoint/2010/main" val="413118655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2135560" y="119769"/>
            <a:ext cx="7416824" cy="5868208"/>
          </a:xfrm>
          <a:prstGeom prst="rect">
            <a:avLst/>
          </a:prstGeom>
        </p:spPr>
      </p:pic>
    </p:spTree>
    <p:extLst>
      <p:ext uri="{BB962C8B-B14F-4D97-AF65-F5344CB8AC3E}">
        <p14:creationId xmlns:p14="http://schemas.microsoft.com/office/powerpoint/2010/main" val="99588530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8" name="Resim 7"/>
          <p:cNvPicPr>
            <a:picLocks noChangeAspect="1"/>
          </p:cNvPicPr>
          <p:nvPr/>
        </p:nvPicPr>
        <p:blipFill>
          <a:blip r:embed="rId4"/>
          <a:stretch>
            <a:fillRect/>
          </a:stretch>
        </p:blipFill>
        <p:spPr>
          <a:xfrm>
            <a:off x="2427387" y="147965"/>
            <a:ext cx="6908974" cy="5840011"/>
          </a:xfrm>
          <a:prstGeom prst="rect">
            <a:avLst/>
          </a:prstGeom>
        </p:spPr>
      </p:pic>
    </p:spTree>
    <p:extLst>
      <p:ext uri="{BB962C8B-B14F-4D97-AF65-F5344CB8AC3E}">
        <p14:creationId xmlns:p14="http://schemas.microsoft.com/office/powerpoint/2010/main" val="172339684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2135560" y="80237"/>
            <a:ext cx="6840760" cy="5921755"/>
          </a:xfrm>
          <a:prstGeom prst="rect">
            <a:avLst/>
          </a:prstGeom>
        </p:spPr>
      </p:pic>
    </p:spTree>
    <p:extLst>
      <p:ext uri="{BB962C8B-B14F-4D97-AF65-F5344CB8AC3E}">
        <p14:creationId xmlns:p14="http://schemas.microsoft.com/office/powerpoint/2010/main" val="652747581"/>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8" name="Resim 7"/>
          <p:cNvPicPr>
            <a:picLocks noChangeAspect="1"/>
          </p:cNvPicPr>
          <p:nvPr/>
        </p:nvPicPr>
        <p:blipFill>
          <a:blip r:embed="rId4"/>
          <a:stretch>
            <a:fillRect/>
          </a:stretch>
        </p:blipFill>
        <p:spPr>
          <a:xfrm>
            <a:off x="2226323" y="295565"/>
            <a:ext cx="6537316" cy="5621397"/>
          </a:xfrm>
          <a:prstGeom prst="rect">
            <a:avLst/>
          </a:prstGeom>
        </p:spPr>
      </p:pic>
    </p:spTree>
    <p:extLst>
      <p:ext uri="{BB962C8B-B14F-4D97-AF65-F5344CB8AC3E}">
        <p14:creationId xmlns:p14="http://schemas.microsoft.com/office/powerpoint/2010/main" val="2833705092"/>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8" name="Resim 7"/>
          <p:cNvPicPr>
            <a:picLocks noChangeAspect="1"/>
          </p:cNvPicPr>
          <p:nvPr/>
        </p:nvPicPr>
        <p:blipFill>
          <a:blip r:embed="rId4"/>
          <a:stretch>
            <a:fillRect/>
          </a:stretch>
        </p:blipFill>
        <p:spPr>
          <a:xfrm>
            <a:off x="2423592" y="188639"/>
            <a:ext cx="6768752" cy="5756135"/>
          </a:xfrm>
          <a:prstGeom prst="rect">
            <a:avLst/>
          </a:prstGeom>
        </p:spPr>
      </p:pic>
    </p:spTree>
    <p:extLst>
      <p:ext uri="{BB962C8B-B14F-4D97-AF65-F5344CB8AC3E}">
        <p14:creationId xmlns:p14="http://schemas.microsoft.com/office/powerpoint/2010/main" val="345217315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2265396" y="89250"/>
            <a:ext cx="7431004" cy="5821972"/>
          </a:xfrm>
          <a:prstGeom prst="rect">
            <a:avLst/>
          </a:prstGeom>
        </p:spPr>
      </p:pic>
    </p:spTree>
    <p:extLst>
      <p:ext uri="{BB962C8B-B14F-4D97-AF65-F5344CB8AC3E}">
        <p14:creationId xmlns:p14="http://schemas.microsoft.com/office/powerpoint/2010/main" val="214655625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5" name="Resim 4"/>
          <p:cNvPicPr>
            <a:picLocks noChangeAspect="1"/>
          </p:cNvPicPr>
          <p:nvPr/>
        </p:nvPicPr>
        <p:blipFill>
          <a:blip r:embed="rId4"/>
          <a:stretch>
            <a:fillRect/>
          </a:stretch>
        </p:blipFill>
        <p:spPr>
          <a:xfrm>
            <a:off x="2351584" y="70595"/>
            <a:ext cx="7704856" cy="5917381"/>
          </a:xfrm>
          <a:prstGeom prst="rect">
            <a:avLst/>
          </a:prstGeom>
        </p:spPr>
      </p:pic>
    </p:spTree>
    <p:extLst>
      <p:ext uri="{BB962C8B-B14F-4D97-AF65-F5344CB8AC3E}">
        <p14:creationId xmlns:p14="http://schemas.microsoft.com/office/powerpoint/2010/main" val="2688987145"/>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12" name="Çapraz Köşesi Kesik Dikdörtgen 11"/>
          <p:cNvSpPr/>
          <p:nvPr/>
        </p:nvSpPr>
        <p:spPr>
          <a:xfrm>
            <a:off x="5636" y="6064731"/>
            <a:ext cx="12192000" cy="800100"/>
          </a:xfrm>
          <a:prstGeom prst="snip2DiagRect">
            <a:avLst>
              <a:gd name="adj1" fmla="val 0"/>
              <a:gd name="adj2" fmla="val 24316"/>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endParaRPr lang="tr-TR"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14" name="Dikdörtgen 13"/>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pic>
        <p:nvPicPr>
          <p:cNvPr id="1026" name="Picture 2" descr="http://bkmybs.maliye.gov.tr/wp-content/uploads/bfi_thumb/slider-1-nf6cysqas8n631u5znwptzrv05vinz46pa7cgip6o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64" y="188640"/>
            <a:ext cx="9865096" cy="547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1242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pic>
        <p:nvPicPr>
          <p:cNvPr id="8" name="Resim 7"/>
          <p:cNvPicPr>
            <a:picLocks noChangeAspect="1"/>
          </p:cNvPicPr>
          <p:nvPr/>
        </p:nvPicPr>
        <p:blipFill>
          <a:blip r:embed="rId4"/>
          <a:stretch>
            <a:fillRect/>
          </a:stretch>
        </p:blipFill>
        <p:spPr>
          <a:xfrm>
            <a:off x="1847528" y="991000"/>
            <a:ext cx="8212688" cy="4224796"/>
          </a:xfrm>
          <a:prstGeom prst="rect">
            <a:avLst/>
          </a:prstGeom>
        </p:spPr>
      </p:pic>
    </p:spTree>
    <p:extLst>
      <p:ext uri="{BB962C8B-B14F-4D97-AF65-F5344CB8AC3E}">
        <p14:creationId xmlns:p14="http://schemas.microsoft.com/office/powerpoint/2010/main" val="645218948"/>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4" name="Rectangle 30"/>
          <p:cNvSpPr>
            <a:spLocks noChangeArrowheads="1"/>
          </p:cNvSpPr>
          <p:nvPr/>
        </p:nvSpPr>
        <p:spPr bwMode="auto">
          <a:xfrm>
            <a:off x="2053606" y="-20756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b="1"/>
          </a:p>
        </p:txBody>
      </p:sp>
      <p:sp>
        <p:nvSpPr>
          <p:cNvPr id="35" name="Rectangle 36"/>
          <p:cNvSpPr>
            <a:spLocks noChangeArrowheads="1"/>
          </p:cNvSpPr>
          <p:nvPr/>
        </p:nvSpPr>
        <p:spPr bwMode="auto">
          <a:xfrm>
            <a:off x="2053606" y="-18470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b="1"/>
          </a:p>
        </p:txBody>
      </p:sp>
      <p:sp>
        <p:nvSpPr>
          <p:cNvPr id="21" name="Çapraz Köşesi Kesik Dikdörtgen 20"/>
          <p:cNvSpPr/>
          <p:nvPr/>
        </p:nvSpPr>
        <p:spPr>
          <a:xfrm>
            <a:off x="0" y="6095449"/>
            <a:ext cx="12192000" cy="800100"/>
          </a:xfrm>
          <a:prstGeom prst="snip2DiagRect">
            <a:avLst>
              <a:gd name="adj1" fmla="val 0"/>
              <a:gd name="adj2" fmla="val 20669"/>
            </a:avLst>
          </a:prstGeom>
          <a:solidFill>
            <a:srgbClr val="F9D1A9"/>
          </a:solidFill>
          <a:effectLst>
            <a:glow rad="25400">
              <a:schemeClr val="bg1">
                <a:alpha val="55000"/>
              </a:scheme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 name="Resim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6095448"/>
            <a:ext cx="2808312" cy="782559"/>
          </a:xfrm>
          <a:prstGeom prst="rect">
            <a:avLst/>
          </a:prstGeom>
        </p:spPr>
      </p:pic>
      <p:sp>
        <p:nvSpPr>
          <p:cNvPr id="36" name="Dikdörtgen 35"/>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38" name="Dikdörtgen 37"/>
          <p:cNvSpPr/>
          <p:nvPr/>
        </p:nvSpPr>
        <p:spPr>
          <a:xfrm>
            <a:off x="407368" y="6216527"/>
            <a:ext cx="4013916" cy="400110"/>
          </a:xfrm>
          <a:prstGeom prst="rect">
            <a:avLst/>
          </a:prstGeom>
        </p:spPr>
        <p:txBody>
          <a:bodyPr wrap="square">
            <a:spAutoFit/>
          </a:bodyPr>
          <a:lstStyle/>
          <a:p>
            <a:r>
              <a:rPr lang="tr-TR" sz="2000"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a:t>
            </a:r>
            <a:r>
              <a:rPr lang="tr-TR" b="1" dirty="0">
                <a:ln w="0"/>
                <a:solidFill>
                  <a:srgbClr val="781E46"/>
                </a:solidFill>
                <a:effectLst>
                  <a:outerShdw blurRad="38100" dist="25400" dir="5400000" algn="ctr" rotWithShape="0">
                    <a:srgbClr val="6E747A">
                      <a:alpha val="43000"/>
                    </a:srgbClr>
                  </a:outerShdw>
                </a:effectLst>
                <a:latin typeface="Calibri" panose="020F0502020204030204"/>
              </a:rPr>
              <a:t>Başkanlığı</a:t>
            </a:r>
            <a:endParaRPr lang="tr-TR" sz="2000"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sp>
        <p:nvSpPr>
          <p:cNvPr id="2" name="Unvan 1"/>
          <p:cNvSpPr>
            <a:spLocks noGrp="1"/>
          </p:cNvSpPr>
          <p:nvPr>
            <p:ph type="title"/>
          </p:nvPr>
        </p:nvSpPr>
        <p:spPr>
          <a:xfrm>
            <a:off x="983432" y="2564904"/>
            <a:ext cx="11784632" cy="2304257"/>
          </a:xfrm>
        </p:spPr>
        <p:txBody>
          <a:bodyPr>
            <a:normAutofit fontScale="90000"/>
          </a:bodyPr>
          <a:lstStyle/>
          <a:p>
            <a:r>
              <a:rPr lang="tr-TR" sz="7200" b="1" dirty="0" smtClean="0">
                <a:solidFill>
                  <a:srgbClr val="F9D1A9"/>
                </a:solidFill>
              </a:rPr>
              <a:t>     </a:t>
            </a:r>
            <a:r>
              <a:rPr lang="tr-TR" sz="4400" b="1" dirty="0" smtClean="0">
                <a:solidFill>
                  <a:srgbClr val="F9D1A9"/>
                </a:solidFill>
              </a:rPr>
              <a:t>İLGİNİZ İÇİN Teşekkürler.</a:t>
            </a:r>
            <a:r>
              <a:rPr lang="tr-TR" sz="4400" b="1" dirty="0">
                <a:solidFill>
                  <a:srgbClr val="F9D1A9"/>
                </a:solidFill>
              </a:rPr>
              <a:t/>
            </a:r>
            <a:br>
              <a:rPr lang="tr-TR" sz="4400" b="1" dirty="0">
                <a:solidFill>
                  <a:srgbClr val="F9D1A9"/>
                </a:solidFill>
              </a:rPr>
            </a:br>
            <a:r>
              <a:rPr lang="tr-TR" sz="4400" b="1" dirty="0" smtClean="0">
                <a:solidFill>
                  <a:srgbClr val="F9D1A9"/>
                </a:solidFill>
              </a:rPr>
              <a:t/>
            </a:r>
            <a:br>
              <a:rPr lang="tr-TR" sz="4400" b="1" dirty="0" smtClean="0">
                <a:solidFill>
                  <a:srgbClr val="F9D1A9"/>
                </a:solidFill>
              </a:rPr>
            </a:br>
            <a:r>
              <a:rPr lang="tr-TR" sz="4400" b="1" dirty="0" err="1" smtClean="0">
                <a:solidFill>
                  <a:srgbClr val="F9D1A9"/>
                </a:solidFill>
              </a:rPr>
              <a:t>Stratejİ</a:t>
            </a:r>
            <a:r>
              <a:rPr lang="tr-TR" sz="4400" b="1" dirty="0" smtClean="0">
                <a:solidFill>
                  <a:srgbClr val="F9D1A9"/>
                </a:solidFill>
              </a:rPr>
              <a:t> GELİŞTİRME DAİRE </a:t>
            </a:r>
            <a:r>
              <a:rPr lang="tr-TR" sz="4400" b="1" dirty="0" err="1" smtClean="0">
                <a:solidFill>
                  <a:srgbClr val="F9D1A9"/>
                </a:solidFill>
              </a:rPr>
              <a:t>BaŞKANLIĞI</a:t>
            </a:r>
            <a:endParaRPr lang="tr-TR" sz="4400" b="1" dirty="0">
              <a:solidFill>
                <a:srgbClr val="F9D1A9"/>
              </a:solidFill>
            </a:endParaRPr>
          </a:p>
        </p:txBody>
      </p:sp>
    </p:spTree>
    <p:extLst>
      <p:ext uri="{BB962C8B-B14F-4D97-AF65-F5344CB8AC3E}">
        <p14:creationId xmlns:p14="http://schemas.microsoft.com/office/powerpoint/2010/main" val="704337192"/>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12" name="Çapraz Köşesi Kesik Dikdörtgen 11"/>
          <p:cNvSpPr/>
          <p:nvPr/>
        </p:nvSpPr>
        <p:spPr>
          <a:xfrm>
            <a:off x="5636" y="6064731"/>
            <a:ext cx="12192000" cy="800100"/>
          </a:xfrm>
          <a:prstGeom prst="snip2DiagRect">
            <a:avLst>
              <a:gd name="adj1" fmla="val 0"/>
              <a:gd name="adj2" fmla="val 24316"/>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endParaRPr lang="tr-TR"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14" name="Dikdörtgen 13"/>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551384" y="476672"/>
            <a:ext cx="11161240" cy="5447645"/>
          </a:xfrm>
          <a:prstGeom prst="rect">
            <a:avLst/>
          </a:prstGeom>
        </p:spPr>
        <p:txBody>
          <a:bodyPr wrap="square">
            <a:spAutoFit/>
          </a:bodyPr>
          <a:lstStyle/>
          <a:p>
            <a:pPr fontAlgn="base"/>
            <a:r>
              <a:rPr lang="tr-TR" sz="2800" b="1" dirty="0" smtClean="0">
                <a:solidFill>
                  <a:schemeClr val="accent2">
                    <a:lumMod val="40000"/>
                    <a:lumOff val="60000"/>
                  </a:schemeClr>
                </a:solidFill>
                <a:latin typeface="Ubuntu"/>
              </a:rPr>
              <a:t>                                </a:t>
            </a:r>
            <a:r>
              <a:rPr lang="tr-TR" sz="2800" b="1" u="sng" dirty="0" smtClean="0">
                <a:solidFill>
                  <a:schemeClr val="accent2">
                    <a:lumMod val="40000"/>
                    <a:lumOff val="60000"/>
                  </a:schemeClr>
                </a:solidFill>
                <a:latin typeface="Ubuntu"/>
              </a:rPr>
              <a:t>Beklenen </a:t>
            </a:r>
            <a:r>
              <a:rPr lang="tr-TR" sz="2800" b="1" u="sng" dirty="0">
                <a:solidFill>
                  <a:schemeClr val="accent2">
                    <a:lumMod val="40000"/>
                    <a:lumOff val="60000"/>
                  </a:schemeClr>
                </a:solidFill>
                <a:latin typeface="Ubuntu"/>
              </a:rPr>
              <a:t>Faydalar</a:t>
            </a:r>
          </a:p>
          <a:p>
            <a:pPr fontAlgn="base">
              <a:buFont typeface="Arial" panose="020B0604020202020204" pitchFamily="34" charset="0"/>
              <a:buChar char="•"/>
            </a:pPr>
            <a:r>
              <a:rPr lang="tr-TR" sz="2000" b="1" dirty="0">
                <a:solidFill>
                  <a:srgbClr val="FFFF00"/>
                </a:solidFill>
                <a:latin typeface="inherit"/>
              </a:rPr>
              <a:t>Kamu kaynaklarının etkili, ekonomik ve verimli bir şekilde elde edilmesi ve kullanılması</a:t>
            </a:r>
            <a:r>
              <a:rPr lang="tr-TR" sz="2000" b="1" dirty="0" smtClean="0">
                <a:solidFill>
                  <a:srgbClr val="FFFF00"/>
                </a:solidFill>
                <a:latin typeface="inherit"/>
              </a:rPr>
              <a:t>,</a:t>
            </a:r>
          </a:p>
          <a:p>
            <a:pPr fontAlgn="base"/>
            <a:endParaRPr lang="tr-TR" sz="2000" b="1" dirty="0">
              <a:solidFill>
                <a:srgbClr val="FFFF00"/>
              </a:solidFill>
              <a:latin typeface="inherit"/>
            </a:endParaRPr>
          </a:p>
          <a:p>
            <a:pPr fontAlgn="base">
              <a:buFont typeface="Arial" panose="020B0604020202020204" pitchFamily="34" charset="0"/>
              <a:buChar char="•"/>
            </a:pPr>
            <a:r>
              <a:rPr lang="tr-TR" sz="2000" b="1" dirty="0">
                <a:solidFill>
                  <a:srgbClr val="FFFF00"/>
                </a:solidFill>
                <a:latin typeface="inherit"/>
              </a:rPr>
              <a:t>Harcama süreçlerindeki kontrol düzeyinin artması,</a:t>
            </a:r>
          </a:p>
          <a:p>
            <a:pPr fontAlgn="base">
              <a:buFont typeface="Arial" panose="020B0604020202020204" pitchFamily="34" charset="0"/>
              <a:buChar char="•"/>
            </a:pPr>
            <a:r>
              <a:rPr lang="tr-TR" sz="2000" b="1" dirty="0">
                <a:solidFill>
                  <a:srgbClr val="FFFF00"/>
                </a:solidFill>
                <a:latin typeface="inherit"/>
              </a:rPr>
              <a:t>Kamuda finansal raporlama imkanlarının geliştirilmesi</a:t>
            </a:r>
            <a:r>
              <a:rPr lang="tr-TR" sz="2000" b="1" dirty="0" smtClean="0">
                <a:solidFill>
                  <a:srgbClr val="FFFF00"/>
                </a:solidFill>
                <a:latin typeface="inherit"/>
              </a:rPr>
              <a:t>,</a:t>
            </a:r>
          </a:p>
          <a:p>
            <a:pPr fontAlgn="base">
              <a:buFont typeface="Arial" panose="020B0604020202020204" pitchFamily="34" charset="0"/>
              <a:buChar char="•"/>
            </a:pPr>
            <a:endParaRPr lang="tr-TR" sz="2000" b="1" dirty="0">
              <a:solidFill>
                <a:srgbClr val="FFFF00"/>
              </a:solidFill>
              <a:latin typeface="inherit"/>
            </a:endParaRPr>
          </a:p>
          <a:p>
            <a:pPr fontAlgn="base">
              <a:buFont typeface="Arial" panose="020B0604020202020204" pitchFamily="34" charset="0"/>
              <a:buChar char="•"/>
            </a:pPr>
            <a:r>
              <a:rPr lang="tr-TR" sz="2000" b="1" dirty="0">
                <a:solidFill>
                  <a:srgbClr val="FFFF00"/>
                </a:solidFill>
                <a:latin typeface="inherit"/>
              </a:rPr>
              <a:t>Karar alma süreçlerinde istatistiksel analiz yöntemlerinin etkin ve yaygın kullanılması,</a:t>
            </a:r>
          </a:p>
          <a:p>
            <a:pPr fontAlgn="base">
              <a:buFont typeface="Arial" panose="020B0604020202020204" pitchFamily="34" charset="0"/>
              <a:buChar char="•"/>
            </a:pPr>
            <a:r>
              <a:rPr lang="tr-TR" sz="2000" b="1" dirty="0">
                <a:solidFill>
                  <a:srgbClr val="FFFF00"/>
                </a:solidFill>
                <a:latin typeface="inherit"/>
              </a:rPr>
              <a:t>Mali süreçlerdeki iş ve işlemlerin daha hızlı ve doğru bir şekilde yerine getirilmesi</a:t>
            </a:r>
            <a:r>
              <a:rPr lang="tr-TR" sz="2000" b="1" dirty="0" smtClean="0">
                <a:solidFill>
                  <a:srgbClr val="FFFF00"/>
                </a:solidFill>
                <a:latin typeface="inherit"/>
              </a:rPr>
              <a:t>,</a:t>
            </a:r>
          </a:p>
          <a:p>
            <a:pPr fontAlgn="base"/>
            <a:endParaRPr lang="tr-TR" sz="2000" b="1" dirty="0">
              <a:solidFill>
                <a:srgbClr val="FFFF00"/>
              </a:solidFill>
              <a:latin typeface="inherit"/>
            </a:endParaRPr>
          </a:p>
          <a:p>
            <a:pPr fontAlgn="base">
              <a:buFont typeface="Arial" panose="020B0604020202020204" pitchFamily="34" charset="0"/>
              <a:buChar char="•"/>
            </a:pPr>
            <a:r>
              <a:rPr lang="tr-TR" sz="2000" b="1" dirty="0">
                <a:solidFill>
                  <a:srgbClr val="FFFF00"/>
                </a:solidFill>
                <a:latin typeface="inherit"/>
              </a:rPr>
              <a:t>Elektronik belgenin yaygınlaşmasıyla birlikte, kağıt kullanımının en aza </a:t>
            </a:r>
            <a:r>
              <a:rPr lang="tr-TR" sz="2000" b="1" dirty="0" err="1">
                <a:solidFill>
                  <a:srgbClr val="FFFF00"/>
                </a:solidFill>
                <a:latin typeface="inherit"/>
              </a:rPr>
              <a:t>indirilmesive</a:t>
            </a:r>
            <a:r>
              <a:rPr lang="tr-TR" sz="2000" b="1" dirty="0">
                <a:solidFill>
                  <a:srgbClr val="FFFF00"/>
                </a:solidFill>
                <a:latin typeface="inherit"/>
              </a:rPr>
              <a:t> kağıda dayalı süreçlerden dolayı oluşan sorunların giderilmesi</a:t>
            </a:r>
            <a:r>
              <a:rPr lang="tr-TR" sz="2000" b="1" dirty="0" smtClean="0">
                <a:solidFill>
                  <a:srgbClr val="FFFF00"/>
                </a:solidFill>
                <a:latin typeface="inherit"/>
              </a:rPr>
              <a:t>,</a:t>
            </a:r>
          </a:p>
          <a:p>
            <a:pPr fontAlgn="base"/>
            <a:endParaRPr lang="tr-TR" sz="2000" b="1" dirty="0">
              <a:solidFill>
                <a:srgbClr val="FFFF00"/>
              </a:solidFill>
              <a:latin typeface="inherit"/>
            </a:endParaRPr>
          </a:p>
          <a:p>
            <a:pPr fontAlgn="base">
              <a:buFont typeface="Arial" panose="020B0604020202020204" pitchFamily="34" charset="0"/>
              <a:buChar char="•"/>
            </a:pPr>
            <a:r>
              <a:rPr lang="tr-TR" sz="2000" b="1" dirty="0">
                <a:solidFill>
                  <a:srgbClr val="FFFF00"/>
                </a:solidFill>
                <a:latin typeface="inherit"/>
              </a:rPr>
              <a:t>Otomasyon düzeyindeki artışa bağlı olarak insan kaynağının verimli alanlarda değerlendirilmesi</a:t>
            </a:r>
            <a:r>
              <a:rPr lang="tr-TR" sz="2000" b="1" dirty="0" smtClean="0">
                <a:solidFill>
                  <a:srgbClr val="FFFF00"/>
                </a:solidFill>
                <a:latin typeface="inherit"/>
              </a:rPr>
              <a:t>,</a:t>
            </a:r>
          </a:p>
          <a:p>
            <a:pPr fontAlgn="base">
              <a:buFont typeface="Arial" panose="020B0604020202020204" pitchFamily="34" charset="0"/>
              <a:buChar char="•"/>
            </a:pPr>
            <a:endParaRPr lang="tr-TR" sz="2000" b="1" dirty="0">
              <a:solidFill>
                <a:srgbClr val="FFFF00"/>
              </a:solidFill>
              <a:latin typeface="inherit"/>
            </a:endParaRPr>
          </a:p>
          <a:p>
            <a:pPr fontAlgn="base">
              <a:buFont typeface="Arial" panose="020B0604020202020204" pitchFamily="34" charset="0"/>
              <a:buChar char="•"/>
            </a:pPr>
            <a:r>
              <a:rPr lang="tr-TR" sz="2000" b="1" dirty="0">
                <a:solidFill>
                  <a:srgbClr val="FFFF00"/>
                </a:solidFill>
                <a:latin typeface="inherit"/>
              </a:rPr>
              <a:t>İç ve dış denetim faaliyetlerinde bilgisayar destekli tekniklerin kullanım imkanının artması,</a:t>
            </a:r>
          </a:p>
          <a:p>
            <a:pPr fontAlgn="base">
              <a:buFont typeface="Arial" panose="020B0604020202020204" pitchFamily="34" charset="0"/>
              <a:buChar char="•"/>
            </a:pPr>
            <a:r>
              <a:rPr lang="tr-TR" sz="2000" b="1" dirty="0">
                <a:solidFill>
                  <a:srgbClr val="FFFF00"/>
                </a:solidFill>
                <a:latin typeface="inherit"/>
              </a:rPr>
              <a:t>Ülkemizin içinde bulunduğu e-Dönüşüm sürecinin hızlanması.</a:t>
            </a:r>
            <a:endParaRPr lang="tr-TR" sz="2000" b="1" i="0" dirty="0">
              <a:solidFill>
                <a:srgbClr val="FFFF00"/>
              </a:solidFill>
              <a:effectLst/>
              <a:latin typeface="inherit"/>
            </a:endParaRPr>
          </a:p>
        </p:txBody>
      </p:sp>
    </p:spTree>
    <p:extLst>
      <p:ext uri="{BB962C8B-B14F-4D97-AF65-F5344CB8AC3E}">
        <p14:creationId xmlns:p14="http://schemas.microsoft.com/office/powerpoint/2010/main" val="181161417"/>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12" name="Çapraz Köşesi Kesik Dikdörtgen 11"/>
          <p:cNvSpPr/>
          <p:nvPr/>
        </p:nvSpPr>
        <p:spPr>
          <a:xfrm>
            <a:off x="5636" y="6064731"/>
            <a:ext cx="12192000" cy="800100"/>
          </a:xfrm>
          <a:prstGeom prst="snip2DiagRect">
            <a:avLst>
              <a:gd name="adj1" fmla="val 0"/>
              <a:gd name="adj2" fmla="val 24316"/>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endParaRPr lang="tr-TR" b="1" dirty="0">
              <a:ln w="0"/>
              <a:solidFill>
                <a:srgbClr val="781E46"/>
              </a:solidFill>
              <a:effectLst>
                <a:outerShdw blurRad="38100" dist="25400" dir="5400000" algn="ctr" rotWithShape="0">
                  <a:srgbClr val="6E747A">
                    <a:alpha val="43000"/>
                  </a:srgbClr>
                </a:outerShdw>
              </a:effectLst>
              <a:latin typeface="Calibri" panose="020F0502020204030204"/>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14" name="Dikdörtgen 13"/>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2" name="Dikdörtgen 1"/>
          <p:cNvSpPr/>
          <p:nvPr/>
        </p:nvSpPr>
        <p:spPr>
          <a:xfrm>
            <a:off x="551384" y="476672"/>
            <a:ext cx="11161240" cy="400110"/>
          </a:xfrm>
          <a:prstGeom prst="rect">
            <a:avLst/>
          </a:prstGeom>
        </p:spPr>
        <p:txBody>
          <a:bodyPr wrap="square">
            <a:spAutoFit/>
          </a:bodyPr>
          <a:lstStyle/>
          <a:p>
            <a:pPr fontAlgn="base"/>
            <a:endParaRPr lang="tr-TR" sz="2000" b="1" i="0" dirty="0">
              <a:solidFill>
                <a:srgbClr val="FFFF00"/>
              </a:solidFill>
              <a:effectLst/>
              <a:latin typeface="inherit"/>
            </a:endParaRPr>
          </a:p>
        </p:txBody>
      </p:sp>
      <p:graphicFrame>
        <p:nvGraphicFramePr>
          <p:cNvPr id="3" name="Tablo 2"/>
          <p:cNvGraphicFramePr>
            <a:graphicFrameLocks noGrp="1"/>
          </p:cNvGraphicFramePr>
          <p:nvPr>
            <p:extLst>
              <p:ext uri="{D42A27DB-BD31-4B8C-83A1-F6EECF244321}">
                <p14:modId xmlns:p14="http://schemas.microsoft.com/office/powerpoint/2010/main" val="3246076145"/>
              </p:ext>
            </p:extLst>
          </p:nvPr>
        </p:nvGraphicFramePr>
        <p:xfrm>
          <a:off x="684211" y="1479707"/>
          <a:ext cx="10668372" cy="3101420"/>
        </p:xfrm>
        <a:graphic>
          <a:graphicData uri="http://schemas.openxmlformats.org/drawingml/2006/table">
            <a:tbl>
              <a:tblPr/>
              <a:tblGrid>
                <a:gridCol w="6563917"/>
                <a:gridCol w="4104455"/>
              </a:tblGrid>
              <a:tr h="1550710">
                <a:tc>
                  <a:txBody>
                    <a:bodyPr/>
                    <a:lstStyle/>
                    <a:p>
                      <a:pPr algn="l" rtl="0" fontAlgn="t"/>
                      <a:r>
                        <a:rPr lang="tr-TR" sz="2400" u="none" strike="noStrike" dirty="0" smtClean="0">
                          <a:solidFill>
                            <a:srgbClr val="01A5E2"/>
                          </a:solidFill>
                          <a:effectLst/>
                          <a:latin typeface="inherit"/>
                          <a:hlinkClick r:id="rId4"/>
                        </a:rPr>
                        <a:t> 2017/7 </a:t>
                      </a:r>
                      <a:r>
                        <a:rPr lang="tr-TR" sz="2400" u="none" strike="noStrike" dirty="0">
                          <a:solidFill>
                            <a:srgbClr val="01A5E2"/>
                          </a:solidFill>
                          <a:effectLst/>
                          <a:latin typeface="inherit"/>
                          <a:hlinkClick r:id="rId4"/>
                        </a:rPr>
                        <a:t>Sayılı Başbakanlık Genelgesi</a:t>
                      </a:r>
                      <a:endParaRPr lang="tr-TR" sz="2400" dirty="0">
                        <a:effectLst/>
                        <a:latin typeface="inherit"/>
                      </a:endParaRPr>
                    </a:p>
                  </a:txBody>
                  <a:tcPr marL="95250" marR="95250" marT="95250" marB="95250">
                    <a:lnL>
                      <a:noFill/>
                    </a:lnL>
                    <a:lnR>
                      <a:noFill/>
                    </a:lnR>
                    <a:lnT>
                      <a:noFill/>
                    </a:lnT>
                    <a:lnB>
                      <a:noFill/>
                    </a:lnB>
                    <a:solidFill>
                      <a:srgbClr val="FFFFFF"/>
                    </a:solidFill>
                  </a:tcPr>
                </a:tc>
                <a:tc>
                  <a:txBody>
                    <a:bodyPr/>
                    <a:lstStyle/>
                    <a:p>
                      <a:pPr algn="l" rtl="0" fontAlgn="t"/>
                      <a:r>
                        <a:rPr lang="tr-TR">
                          <a:effectLst/>
                          <a:latin typeface="inherit"/>
                        </a:rPr>
                        <a:t>Bütünleşik Kamu Mali Yönetim Bilişim. Sistemi Politika Belgesi ve Eylem Planı ile ilgili Başbakanlık Genelgesi</a:t>
                      </a:r>
                    </a:p>
                  </a:txBody>
                  <a:tcPr marL="95250" marR="95250" marT="95250" marB="95250">
                    <a:lnL>
                      <a:noFill/>
                    </a:lnL>
                    <a:lnR>
                      <a:noFill/>
                    </a:lnR>
                    <a:lnT>
                      <a:noFill/>
                    </a:lnT>
                    <a:lnB>
                      <a:noFill/>
                    </a:lnB>
                    <a:solidFill>
                      <a:srgbClr val="FFFFFF"/>
                    </a:solidFill>
                  </a:tcPr>
                </a:tc>
              </a:tr>
              <a:tr h="1550710">
                <a:tc>
                  <a:txBody>
                    <a:bodyPr/>
                    <a:lstStyle/>
                    <a:p>
                      <a:pPr algn="l" rtl="0" fontAlgn="t"/>
                      <a:r>
                        <a:rPr lang="tr-TR" sz="2000" u="none" strike="noStrike" dirty="0">
                          <a:solidFill>
                            <a:srgbClr val="01A5E2"/>
                          </a:solidFill>
                          <a:effectLst/>
                          <a:latin typeface="inherit"/>
                          <a:hlinkClick r:id="rId4"/>
                        </a:rPr>
                        <a:t>BKMYBS Politika Belgesi – Eylem Planı</a:t>
                      </a:r>
                      <a:endParaRPr lang="tr-TR" sz="2000" dirty="0">
                        <a:effectLst/>
                        <a:latin typeface="inherit"/>
                      </a:endParaRPr>
                    </a:p>
                  </a:txBody>
                  <a:tcPr marL="95250" marR="95250" marT="95250" marB="95250">
                    <a:lnL>
                      <a:noFill/>
                    </a:lnL>
                    <a:lnR>
                      <a:noFill/>
                    </a:lnR>
                    <a:lnT>
                      <a:noFill/>
                    </a:lnT>
                    <a:lnB>
                      <a:noFill/>
                    </a:lnB>
                    <a:solidFill>
                      <a:srgbClr val="F6F6F6"/>
                    </a:solidFill>
                  </a:tcPr>
                </a:tc>
                <a:tc>
                  <a:txBody>
                    <a:bodyPr/>
                    <a:lstStyle/>
                    <a:p>
                      <a:pPr algn="l" rtl="0" fontAlgn="t"/>
                      <a:r>
                        <a:rPr lang="tr-TR" dirty="0">
                          <a:effectLst/>
                          <a:latin typeface="inherit"/>
                        </a:rPr>
                        <a:t>Bütünleşik Kamu Mali Yönetim Bilişim Sistemi Projesi ile ilgili Politika Belgesi – Eylem Plan</a:t>
                      </a:r>
                    </a:p>
                  </a:txBody>
                  <a:tcPr marL="95250" marR="95250" marT="95250" marB="95250">
                    <a:lnL>
                      <a:noFill/>
                    </a:lnL>
                    <a:lnR>
                      <a:noFill/>
                    </a:lnR>
                    <a:lnT>
                      <a:noFill/>
                    </a:lnT>
                    <a:lnB>
                      <a:noFill/>
                    </a:lnB>
                    <a:solidFill>
                      <a:srgbClr val="F6F6F6"/>
                    </a:solidFill>
                  </a:tcPr>
                </a:tc>
              </a:tr>
            </a:tbl>
          </a:graphicData>
        </a:graphic>
      </p:graphicFrame>
    </p:spTree>
    <p:extLst>
      <p:ext uri="{BB962C8B-B14F-4D97-AF65-F5344CB8AC3E}">
        <p14:creationId xmlns:p14="http://schemas.microsoft.com/office/powerpoint/2010/main" val="409374690"/>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sp>
        <p:nvSpPr>
          <p:cNvPr id="10" name="Dikdörtgen 9"/>
          <p:cNvSpPr/>
          <p:nvPr/>
        </p:nvSpPr>
        <p:spPr>
          <a:xfrm>
            <a:off x="860262" y="410353"/>
            <a:ext cx="11203710" cy="5386090"/>
          </a:xfrm>
          <a:prstGeom prst="rect">
            <a:avLst/>
          </a:prstGeom>
        </p:spPr>
        <p:txBody>
          <a:bodyPr wrap="square">
            <a:spAutoFit/>
          </a:bodyPr>
          <a:lstStyle/>
          <a:p>
            <a:r>
              <a:rPr lang="tr-TR" sz="3200" b="1" dirty="0" smtClean="0">
                <a:latin typeface="Times New Roman" panose="02020603050405020304" pitchFamily="18" charset="0"/>
              </a:rPr>
              <a:t>                         İÇİNDEKİLER </a:t>
            </a:r>
            <a:r>
              <a:rPr lang="tr-TR" sz="3200" b="1" dirty="0">
                <a:latin typeface="Times New Roman" panose="02020603050405020304" pitchFamily="18" charset="0"/>
              </a:rPr>
              <a:t>TABLOSU </a:t>
            </a:r>
            <a:endParaRPr lang="tr-TR" sz="3200" dirty="0">
              <a:latin typeface="Times New Roman" panose="02020603050405020304" pitchFamily="18" charset="0"/>
            </a:endParaRPr>
          </a:p>
          <a:p>
            <a:r>
              <a:rPr lang="pt-BR" sz="2400" dirty="0">
                <a:latin typeface="Times New Roman" panose="02020603050405020304" pitchFamily="18" charset="0"/>
              </a:rPr>
              <a:t>A. Harcama Yönetim Sistemi Nedir? </a:t>
            </a:r>
            <a:r>
              <a:rPr lang="pt-BR" sz="2400" dirty="0" smtClean="0">
                <a:latin typeface="Times New Roman" panose="02020603050405020304" pitchFamily="18" charset="0"/>
              </a:rPr>
              <a:t>.......................................................................</a:t>
            </a:r>
            <a:r>
              <a:rPr lang="tr-TR" sz="2400" dirty="0">
                <a:latin typeface="Times New Roman" panose="02020603050405020304" pitchFamily="18" charset="0"/>
              </a:rPr>
              <a:t> </a:t>
            </a:r>
            <a:r>
              <a:rPr lang="pt-BR" sz="2400" dirty="0" smtClean="0">
                <a:latin typeface="Times New Roman" panose="02020603050405020304" pitchFamily="18" charset="0"/>
              </a:rPr>
              <a:t>4 </a:t>
            </a:r>
            <a:endParaRPr lang="pt-BR" sz="2400" dirty="0">
              <a:latin typeface="Times New Roman" panose="02020603050405020304" pitchFamily="18" charset="0"/>
            </a:endParaRPr>
          </a:p>
          <a:p>
            <a:r>
              <a:rPr lang="tr-TR" sz="2400" dirty="0">
                <a:latin typeface="Times New Roman" panose="02020603050405020304" pitchFamily="18" charset="0"/>
              </a:rPr>
              <a:t>B. Harcama Yönetim Sistemi Giriş </a:t>
            </a:r>
            <a:r>
              <a:rPr lang="tr-TR" sz="2400" dirty="0" smtClean="0">
                <a:latin typeface="Times New Roman" panose="02020603050405020304" pitchFamily="18" charset="0"/>
              </a:rPr>
              <a:t>.......................................................................... 4 </a:t>
            </a:r>
          </a:p>
          <a:p>
            <a:r>
              <a:rPr lang="tr-TR" sz="2400" dirty="0" smtClean="0">
                <a:latin typeface="Times New Roman" panose="02020603050405020304" pitchFamily="18" charset="0"/>
              </a:rPr>
              <a:t>C. Harcama Yönetim Sistemi Modülleri .................................................................. 6 </a:t>
            </a:r>
          </a:p>
          <a:p>
            <a:r>
              <a:rPr lang="tr-TR" sz="2400" dirty="0" smtClean="0">
                <a:latin typeface="Times New Roman" panose="02020603050405020304" pitchFamily="18" charset="0"/>
              </a:rPr>
              <a:t>1</a:t>
            </a:r>
            <a:r>
              <a:rPr lang="tr-TR" sz="2400" dirty="0">
                <a:latin typeface="Times New Roman" panose="02020603050405020304" pitchFamily="18" charset="0"/>
              </a:rPr>
              <a:t>. Harcama Yönetimi </a:t>
            </a:r>
            <a:r>
              <a:rPr lang="tr-TR" sz="2400" dirty="0" smtClean="0">
                <a:latin typeface="Times New Roman" panose="02020603050405020304" pitchFamily="18" charset="0"/>
              </a:rPr>
              <a:t>................................................................................................6 </a:t>
            </a:r>
            <a:endParaRPr lang="tr-TR" sz="2400" dirty="0">
              <a:latin typeface="Times New Roman" panose="02020603050405020304" pitchFamily="18" charset="0"/>
            </a:endParaRPr>
          </a:p>
          <a:p>
            <a:r>
              <a:rPr lang="tr-TR" sz="2400" dirty="0">
                <a:latin typeface="Times New Roman" panose="02020603050405020304" pitchFamily="18" charset="0"/>
              </a:rPr>
              <a:t>2.1. Harcamalar </a:t>
            </a:r>
            <a:r>
              <a:rPr lang="tr-TR" sz="2400" dirty="0" smtClean="0">
                <a:latin typeface="Times New Roman" panose="02020603050405020304" pitchFamily="18" charset="0"/>
              </a:rPr>
              <a:t>........................................................................................................ 6 </a:t>
            </a:r>
          </a:p>
          <a:p>
            <a:r>
              <a:rPr lang="tr-TR" sz="2400" dirty="0" smtClean="0">
                <a:latin typeface="Times New Roman" panose="02020603050405020304" pitchFamily="18" charset="0"/>
              </a:rPr>
              <a:t>2.1.1. Harcamalar ..................................................................................................... 6 </a:t>
            </a:r>
          </a:p>
          <a:p>
            <a:r>
              <a:rPr lang="tr-TR" sz="2400" dirty="0" smtClean="0">
                <a:latin typeface="Times New Roman" panose="02020603050405020304" pitchFamily="18" charset="0"/>
              </a:rPr>
              <a:t>2.1.1.1. Harcama Talimatı Düzenlenen Harcamalar ................................................. 8 </a:t>
            </a:r>
          </a:p>
          <a:p>
            <a:r>
              <a:rPr lang="tr-TR" sz="2400" dirty="0" smtClean="0">
                <a:latin typeface="Times New Roman" panose="02020603050405020304" pitchFamily="18" charset="0"/>
              </a:rPr>
              <a:t>2.1.1.2</a:t>
            </a:r>
            <a:r>
              <a:rPr lang="tr-TR" sz="2400" dirty="0">
                <a:latin typeface="Times New Roman" panose="02020603050405020304" pitchFamily="18" charset="0"/>
              </a:rPr>
              <a:t>. Harcama Talimatı Düzenlenmeyen Harcamalar ......................................... </a:t>
            </a:r>
            <a:r>
              <a:rPr lang="tr-TR" sz="2400" dirty="0" smtClean="0">
                <a:latin typeface="Times New Roman" panose="02020603050405020304" pitchFamily="18" charset="0"/>
              </a:rPr>
              <a:t>14 </a:t>
            </a:r>
            <a:endParaRPr lang="tr-TR" sz="2400" dirty="0">
              <a:latin typeface="Times New Roman" panose="02020603050405020304" pitchFamily="18" charset="0"/>
            </a:endParaRPr>
          </a:p>
          <a:p>
            <a:r>
              <a:rPr lang="tr-TR" sz="2400" dirty="0">
                <a:latin typeface="Times New Roman" panose="02020603050405020304" pitchFamily="18" charset="0"/>
              </a:rPr>
              <a:t>2.1.2. Ödeme Emirleri </a:t>
            </a:r>
            <a:r>
              <a:rPr lang="tr-TR" sz="2400" dirty="0" smtClean="0">
                <a:latin typeface="Times New Roman" panose="02020603050405020304" pitchFamily="18" charset="0"/>
              </a:rPr>
              <a:t>..............................................................................................15 </a:t>
            </a:r>
            <a:endParaRPr lang="tr-TR" sz="2400" dirty="0">
              <a:latin typeface="Times New Roman" panose="02020603050405020304" pitchFamily="18" charset="0"/>
            </a:endParaRPr>
          </a:p>
          <a:p>
            <a:r>
              <a:rPr lang="it-IT" sz="2400" dirty="0">
                <a:latin typeface="Times New Roman" panose="02020603050405020304" pitchFamily="18" charset="0"/>
              </a:rPr>
              <a:t>2.1.2.1. Ödeme Emri Giriş ....................................................................................... </a:t>
            </a:r>
            <a:r>
              <a:rPr lang="it-IT" sz="2400" dirty="0" smtClean="0">
                <a:latin typeface="Times New Roman" panose="02020603050405020304" pitchFamily="18" charset="0"/>
              </a:rPr>
              <a:t>16 </a:t>
            </a:r>
            <a:endParaRPr lang="it-IT" sz="2400" dirty="0">
              <a:latin typeface="Times New Roman" panose="02020603050405020304" pitchFamily="18" charset="0"/>
            </a:endParaRPr>
          </a:p>
          <a:p>
            <a:r>
              <a:rPr lang="tr-TR" sz="2400" dirty="0">
                <a:latin typeface="Times New Roman" panose="02020603050405020304" pitchFamily="18" charset="0"/>
              </a:rPr>
              <a:t>2.1.2.2. Ödeme Emirleri Detayı </a:t>
            </a:r>
            <a:r>
              <a:rPr lang="tr-TR" sz="2400" dirty="0" smtClean="0">
                <a:latin typeface="Times New Roman" panose="02020603050405020304" pitchFamily="18" charset="0"/>
              </a:rPr>
              <a:t>...............................................................................</a:t>
            </a:r>
            <a:r>
              <a:rPr lang="tr-TR" sz="2400" dirty="0">
                <a:latin typeface="Times New Roman" panose="02020603050405020304" pitchFamily="18" charset="0"/>
              </a:rPr>
              <a:t>.</a:t>
            </a:r>
            <a:r>
              <a:rPr lang="tr-TR" sz="2400" dirty="0" smtClean="0">
                <a:latin typeface="Times New Roman" panose="02020603050405020304" pitchFamily="18" charset="0"/>
              </a:rPr>
              <a:t>17 </a:t>
            </a:r>
            <a:endParaRPr lang="tr-TR" sz="2400" dirty="0">
              <a:latin typeface="Times New Roman" panose="02020603050405020304" pitchFamily="18" charset="0"/>
            </a:endParaRPr>
          </a:p>
          <a:p>
            <a:r>
              <a:rPr lang="tr-TR" sz="2400" dirty="0">
                <a:latin typeface="Times New Roman" panose="02020603050405020304" pitchFamily="18" charset="0"/>
              </a:rPr>
              <a:t>2.1.2.3. Ödeme Emri Ekleri </a:t>
            </a:r>
            <a:r>
              <a:rPr lang="tr-TR" sz="2400" dirty="0" smtClean="0">
                <a:latin typeface="Times New Roman" panose="02020603050405020304" pitchFamily="18" charset="0"/>
              </a:rPr>
              <a:t>...................................................................................... </a:t>
            </a:r>
            <a:r>
              <a:rPr lang="tr-TR" sz="2400" dirty="0">
                <a:latin typeface="Times New Roman" panose="02020603050405020304" pitchFamily="18" charset="0"/>
              </a:rPr>
              <a:t>21 </a:t>
            </a:r>
          </a:p>
          <a:p>
            <a:r>
              <a:rPr lang="tr-TR" sz="2400" dirty="0">
                <a:latin typeface="Times New Roman" panose="02020603050405020304" pitchFamily="18" charset="0"/>
              </a:rPr>
              <a:t>2.1.2.4. Ödeme Görüntüleme ................................................................................... </a:t>
            </a:r>
            <a:r>
              <a:rPr lang="tr-TR" sz="2400" dirty="0" smtClean="0">
                <a:latin typeface="Times New Roman" panose="02020603050405020304" pitchFamily="18" charset="0"/>
              </a:rPr>
              <a:t> 21 </a:t>
            </a:r>
            <a:endParaRPr lang="tr-TR" sz="2400" dirty="0"/>
          </a:p>
        </p:txBody>
      </p:sp>
    </p:spTree>
    <p:extLst>
      <p:ext uri="{BB962C8B-B14F-4D97-AF65-F5344CB8AC3E}">
        <p14:creationId xmlns:p14="http://schemas.microsoft.com/office/powerpoint/2010/main" val="2869161164"/>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2589212" y="1239715"/>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sp>
        <p:nvSpPr>
          <p:cNvPr id="8" name="Dikdörtgen 7"/>
          <p:cNvSpPr/>
          <p:nvPr/>
        </p:nvSpPr>
        <p:spPr>
          <a:xfrm>
            <a:off x="275506" y="930654"/>
            <a:ext cx="11922130" cy="4708981"/>
          </a:xfrm>
          <a:prstGeom prst="rect">
            <a:avLst/>
          </a:prstGeom>
        </p:spPr>
        <p:txBody>
          <a:bodyPr wrap="square">
            <a:spAutoFit/>
          </a:bodyPr>
          <a:lstStyle/>
          <a:p>
            <a:r>
              <a:rPr lang="pt-BR" sz="4800" b="1" dirty="0">
                <a:solidFill>
                  <a:srgbClr val="F9D1A9"/>
                </a:solidFill>
                <a:latin typeface="Times New Roman" panose="02020603050405020304" pitchFamily="18" charset="0"/>
              </a:rPr>
              <a:t>A. Harcama Yönetim Sistemi Nedir? </a:t>
            </a:r>
            <a:endParaRPr lang="pt-BR" sz="4800" dirty="0">
              <a:solidFill>
                <a:srgbClr val="F9D1A9"/>
              </a:solidFill>
              <a:latin typeface="Times New Roman" panose="02020603050405020304" pitchFamily="18" charset="0"/>
            </a:endParaRPr>
          </a:p>
          <a:p>
            <a:r>
              <a:rPr lang="tr-TR" sz="3600" b="1" dirty="0">
                <a:latin typeface="Times New Roman" panose="02020603050405020304" pitchFamily="18" charset="0"/>
              </a:rPr>
              <a:t>Harcama Yönetim Sistemi (HYS), “</a:t>
            </a:r>
            <a:r>
              <a:rPr lang="tr-TR" sz="3600" b="1" i="1" dirty="0">
                <a:latin typeface="Times New Roman" panose="02020603050405020304" pitchFamily="18" charset="0"/>
              </a:rPr>
              <a:t>Harcama Talimatı Onay Belgesi</a:t>
            </a:r>
            <a:r>
              <a:rPr lang="tr-TR" sz="3600" b="1" dirty="0">
                <a:latin typeface="Times New Roman" panose="02020603050405020304" pitchFamily="18" charset="0"/>
              </a:rPr>
              <a:t>” ile “</a:t>
            </a:r>
            <a:r>
              <a:rPr lang="tr-TR" sz="3600" b="1" i="1" dirty="0">
                <a:latin typeface="Times New Roman" panose="02020603050405020304" pitchFamily="18" charset="0"/>
              </a:rPr>
              <a:t>Ödeme Emri </a:t>
            </a:r>
            <a:r>
              <a:rPr lang="tr-TR" sz="3600" b="1" i="1" dirty="0" smtClean="0">
                <a:latin typeface="Times New Roman" panose="02020603050405020304" pitchFamily="18" charset="0"/>
              </a:rPr>
              <a:t>Belgesi</a:t>
            </a:r>
            <a:r>
              <a:rPr lang="tr-TR" sz="3600" b="1" dirty="0" smtClean="0">
                <a:latin typeface="Times New Roman" panose="02020603050405020304" pitchFamily="18" charset="0"/>
              </a:rPr>
              <a:t>’nin </a:t>
            </a:r>
            <a:r>
              <a:rPr lang="tr-TR" sz="3600" b="1" dirty="0">
                <a:latin typeface="Times New Roman" panose="02020603050405020304" pitchFamily="18" charset="0"/>
              </a:rPr>
              <a:t>e-belge standartlarına uygun olarak elektronik ortamda hazırlamasına ve harcama işlemlerini yürütebilmesine imkan tanıyan bilişim sistemidir. </a:t>
            </a:r>
          </a:p>
          <a:p>
            <a:r>
              <a:rPr lang="tr-TR" sz="3600" b="1" dirty="0">
                <a:latin typeface="Times New Roman" panose="02020603050405020304" pitchFamily="18" charset="0"/>
              </a:rPr>
              <a:t>Harcama Yönetim Sistemi aşağıdaki modülerden oluşmaktadır; </a:t>
            </a:r>
            <a:endParaRPr lang="tr-TR" sz="3600" b="1" dirty="0"/>
          </a:p>
        </p:txBody>
      </p:sp>
    </p:spTree>
    <p:extLst>
      <p:ext uri="{BB962C8B-B14F-4D97-AF65-F5344CB8AC3E}">
        <p14:creationId xmlns:p14="http://schemas.microsoft.com/office/powerpoint/2010/main" val="2929159526"/>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pattFill prst="pct90">
          <a:fgClr>
            <a:srgbClr val="781E46"/>
          </a:fgClr>
          <a:bgClr>
            <a:schemeClr val="bg1"/>
          </a:bgClr>
        </a:patt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7368" y="0"/>
            <a:ext cx="12109498" cy="6206797"/>
          </a:xfrm>
        </p:spPr>
        <p:txBody>
          <a:bodyPr>
            <a:normAutofit/>
          </a:bodyPr>
          <a:lstStyle/>
          <a:p>
            <a:pPr marL="0" indent="0" algn="ctr">
              <a:buNone/>
            </a:pPr>
            <a:r>
              <a:rPr lang="tr-TR" sz="4000" b="1" dirty="0" smtClean="0">
                <a:solidFill>
                  <a:schemeClr val="tx1"/>
                </a:solidFill>
              </a:rPr>
              <a:t>        </a:t>
            </a:r>
            <a:endParaRPr lang="tr-TR" sz="4000" dirty="0">
              <a:solidFill>
                <a:srgbClr val="FFC000"/>
              </a:solidFill>
            </a:endParaRPr>
          </a:p>
        </p:txBody>
      </p:sp>
      <p:sp>
        <p:nvSpPr>
          <p:cNvPr id="4" name="Çapraz Köşesi Kesik Dikdörtgen 3"/>
          <p:cNvSpPr/>
          <p:nvPr/>
        </p:nvSpPr>
        <p:spPr>
          <a:xfrm>
            <a:off x="5636" y="6064731"/>
            <a:ext cx="12192000" cy="800100"/>
          </a:xfrm>
          <a:prstGeom prst="snip2DiagRect">
            <a:avLst>
              <a:gd name="adj1" fmla="val 0"/>
              <a:gd name="adj2" fmla="val 21885"/>
            </a:avLst>
          </a:prstGeom>
          <a:solidFill>
            <a:srgbClr val="F9D1A9"/>
          </a:solidFill>
          <a:effectLst>
            <a:glow rad="12700">
              <a:schemeClr val="bg1">
                <a:alpha val="8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ln w="0"/>
                <a:solidFill>
                  <a:srgbClr val="781E46"/>
                </a:solidFill>
                <a:effectLst>
                  <a:outerShdw blurRad="38100" dist="25400" dir="5400000" algn="ctr" rotWithShape="0">
                    <a:srgbClr val="6E747A">
                      <a:alpha val="43000"/>
                    </a:srgbClr>
                  </a:outerShdw>
                </a:effectLst>
                <a:latin typeface="Calibri" panose="020F0502020204030204"/>
              </a:rPr>
              <a:t>Strateji Geliştirme Dairesi Başkanlığı</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6095448"/>
            <a:ext cx="2520280" cy="740049"/>
          </a:xfrm>
          <a:prstGeom prst="rect">
            <a:avLst/>
          </a:prstGeom>
        </p:spPr>
      </p:pic>
      <p:sp>
        <p:nvSpPr>
          <p:cNvPr id="7" name="Dikdörtgen 6"/>
          <p:cNvSpPr/>
          <p:nvPr/>
        </p:nvSpPr>
        <p:spPr>
          <a:xfrm>
            <a:off x="9336360" y="6095449"/>
            <a:ext cx="2778774" cy="738664"/>
          </a:xfrm>
          <a:prstGeom prst="rect">
            <a:avLst/>
          </a:prstGeom>
          <a:noFill/>
        </p:spPr>
        <p:txBody>
          <a:bodyPr wrap="none" lIns="91440" tIns="45720" rIns="91440" bIns="45720">
            <a:spAutoFit/>
          </a:bodyPr>
          <a:lstStyle/>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E-posta	:strateji@asbu.edu.tr</a:t>
            </a:r>
          </a:p>
          <a:p>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Web	: www.asbu.edu.tr</a:t>
            </a:r>
          </a:p>
          <a:p>
            <a:r>
              <a:rPr lang="tr-TR" sz="1400" b="1" dirty="0" err="1">
                <a:ln w="0"/>
                <a:solidFill>
                  <a:srgbClr val="781E46"/>
                </a:solidFill>
                <a:effectLst>
                  <a:outerShdw blurRad="38100" dist="25400" dir="5400000" algn="ctr" rotWithShape="0">
                    <a:srgbClr val="6E747A">
                      <a:alpha val="43000"/>
                    </a:srgbClr>
                  </a:outerShdw>
                </a:effectLst>
                <a:latin typeface="Calibri" panose="020F0502020204030204"/>
              </a:rPr>
              <a:t>Tlf</a:t>
            </a:r>
            <a:r>
              <a:rPr lang="tr-TR" sz="1400" b="1" dirty="0">
                <a:ln w="0"/>
                <a:solidFill>
                  <a:srgbClr val="781E46"/>
                </a:solidFill>
                <a:effectLst>
                  <a:outerShdw blurRad="38100" dist="25400" dir="5400000" algn="ctr" rotWithShape="0">
                    <a:srgbClr val="6E747A">
                      <a:alpha val="43000"/>
                    </a:srgbClr>
                  </a:outerShdw>
                </a:effectLst>
                <a:latin typeface="Calibri" panose="020F0502020204030204"/>
              </a:rPr>
              <a:t>	: 0 312 5964504</a:t>
            </a:r>
          </a:p>
        </p:txBody>
      </p:sp>
      <p:sp>
        <p:nvSpPr>
          <p:cNvPr id="9" name="İçerik Yer Tutucusu 2"/>
          <p:cNvSpPr txBox="1">
            <a:spLocks/>
          </p:cNvSpPr>
          <p:nvPr/>
        </p:nvSpPr>
        <p:spPr>
          <a:xfrm>
            <a:off x="1638300" y="980728"/>
            <a:ext cx="8915400" cy="467150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2800" b="1" dirty="0">
              <a:solidFill>
                <a:schemeClr val="tx1"/>
              </a:solidFill>
            </a:endParaRPr>
          </a:p>
        </p:txBody>
      </p:sp>
      <p:sp>
        <p:nvSpPr>
          <p:cNvPr id="8" name="Dikdörtgen 7"/>
          <p:cNvSpPr/>
          <p:nvPr/>
        </p:nvSpPr>
        <p:spPr>
          <a:xfrm>
            <a:off x="2207568" y="-244689"/>
            <a:ext cx="6480720" cy="6309420"/>
          </a:xfrm>
          <a:prstGeom prst="rect">
            <a:avLst/>
          </a:prstGeom>
        </p:spPr>
        <p:txBody>
          <a:bodyPr wrap="square">
            <a:spAutoFit/>
          </a:bodyPr>
          <a:lstStyle/>
          <a:p>
            <a:endParaRPr lang="tr-TR" sz="2000" dirty="0">
              <a:solidFill>
                <a:srgbClr val="000000"/>
              </a:solidFill>
              <a:latin typeface="Wingdings" panose="05000000000000000000" pitchFamily="2" charset="2"/>
            </a:endParaRPr>
          </a:p>
          <a:p>
            <a:r>
              <a:rPr lang="tr-TR" sz="2400" b="1" dirty="0" smtClean="0">
                <a:solidFill>
                  <a:srgbClr val="F9D1A9"/>
                </a:solidFill>
                <a:latin typeface="Wingdings" panose="05000000000000000000" pitchFamily="2" charset="2"/>
              </a:rPr>
              <a:t></a:t>
            </a:r>
            <a:r>
              <a:rPr lang="tr-TR" sz="2400" b="1" dirty="0" smtClean="0">
                <a:solidFill>
                  <a:srgbClr val="F9D1A9"/>
                </a:solidFill>
                <a:latin typeface="Times New Roman" panose="02020603050405020304" pitchFamily="18" charset="0"/>
              </a:rPr>
              <a:t>Harcama </a:t>
            </a:r>
            <a:r>
              <a:rPr lang="tr-TR" sz="2400" b="1" dirty="0">
                <a:solidFill>
                  <a:srgbClr val="F9D1A9"/>
                </a:solidFill>
                <a:latin typeface="Times New Roman" panose="02020603050405020304" pitchFamily="18" charset="0"/>
              </a:rPr>
              <a:t>Yönetimi </a:t>
            </a:r>
          </a:p>
          <a:p>
            <a:r>
              <a:rPr lang="tr-TR" sz="2400" b="1" dirty="0">
                <a:latin typeface="Courier New" panose="02070309020205020404" pitchFamily="49" charset="0"/>
              </a:rPr>
              <a:t>o </a:t>
            </a:r>
            <a:r>
              <a:rPr lang="tr-TR" sz="2400" b="1" i="1" dirty="0">
                <a:solidFill>
                  <a:srgbClr val="FFC000"/>
                </a:solidFill>
                <a:latin typeface="Times New Roman" panose="02020603050405020304" pitchFamily="18" charset="0"/>
              </a:rPr>
              <a:t>Harcamalar </a:t>
            </a:r>
            <a:endParaRPr lang="tr-TR" sz="2400" b="1" dirty="0" smtClean="0">
              <a:solidFill>
                <a:srgbClr val="FFC000"/>
              </a:solidFill>
              <a:latin typeface="Times New Roman" panose="02020603050405020304" pitchFamily="18" charset="0"/>
            </a:endParaRPr>
          </a:p>
          <a:p>
            <a:r>
              <a:rPr lang="tr-TR" sz="2400" b="1" dirty="0" smtClean="0">
                <a:latin typeface="Times New Roman" panose="02020603050405020304" pitchFamily="18" charset="0"/>
              </a:rPr>
              <a:t>    . Harcamalar </a:t>
            </a:r>
          </a:p>
          <a:p>
            <a:r>
              <a:rPr lang="tr-TR" sz="2400" b="1" dirty="0" smtClean="0">
                <a:latin typeface="Times New Roman" panose="02020603050405020304" pitchFamily="18" charset="0"/>
              </a:rPr>
              <a:t>    . </a:t>
            </a:r>
            <a:r>
              <a:rPr lang="tr-TR" sz="2400" b="1" dirty="0">
                <a:latin typeface="Times New Roman" panose="02020603050405020304" pitchFamily="18" charset="0"/>
              </a:rPr>
              <a:t>Ödeme Emirleri </a:t>
            </a:r>
          </a:p>
          <a:p>
            <a:r>
              <a:rPr lang="tr-TR" sz="2400" b="1" dirty="0">
                <a:latin typeface="Courier New" panose="02070309020205020404" pitchFamily="49" charset="0"/>
              </a:rPr>
              <a:t>o </a:t>
            </a:r>
            <a:r>
              <a:rPr lang="tr-TR" sz="2400" b="1" i="1" dirty="0">
                <a:solidFill>
                  <a:srgbClr val="FFC000"/>
                </a:solidFill>
                <a:latin typeface="Times New Roman" panose="02020603050405020304" pitchFamily="18" charset="0"/>
              </a:rPr>
              <a:t>Tanımlamalar </a:t>
            </a:r>
            <a:endParaRPr lang="tr-TR" sz="2400" b="1" dirty="0">
              <a:solidFill>
                <a:srgbClr val="FFC000"/>
              </a:solidFill>
              <a:latin typeface="Times New Roman" panose="02020603050405020304" pitchFamily="18" charset="0"/>
            </a:endParaRPr>
          </a:p>
          <a:p>
            <a:r>
              <a:rPr lang="tr-TR" sz="2400" b="1" dirty="0" smtClean="0">
                <a:latin typeface="Times New Roman" panose="02020603050405020304" pitchFamily="18" charset="0"/>
              </a:rPr>
              <a:t>     . </a:t>
            </a:r>
            <a:r>
              <a:rPr lang="tr-TR" sz="2400" b="1" dirty="0">
                <a:latin typeface="Times New Roman" panose="02020603050405020304" pitchFamily="18" charset="0"/>
              </a:rPr>
              <a:t>Abonelikler </a:t>
            </a:r>
          </a:p>
          <a:p>
            <a:r>
              <a:rPr lang="tr-TR" sz="2400" b="1" dirty="0" smtClean="0">
                <a:latin typeface="Times New Roman" panose="02020603050405020304" pitchFamily="18" charset="0"/>
              </a:rPr>
              <a:t>     . </a:t>
            </a:r>
            <a:r>
              <a:rPr lang="tr-TR" sz="2400" b="1" dirty="0">
                <a:latin typeface="Times New Roman" panose="02020603050405020304" pitchFamily="18" charset="0"/>
              </a:rPr>
              <a:t>e-Fatura </a:t>
            </a:r>
          </a:p>
          <a:p>
            <a:r>
              <a:rPr lang="tr-TR" sz="2400" b="1" dirty="0" smtClean="0">
                <a:latin typeface="Courier New" panose="02070309020205020404" pitchFamily="49" charset="0"/>
              </a:rPr>
              <a:t>O </a:t>
            </a:r>
            <a:r>
              <a:rPr lang="tr-TR" sz="2400" b="1" i="1" dirty="0" smtClean="0">
                <a:solidFill>
                  <a:srgbClr val="FFC000"/>
                </a:solidFill>
                <a:latin typeface="Times New Roman" panose="02020603050405020304" pitchFamily="18" charset="0"/>
              </a:rPr>
              <a:t>Yolluk </a:t>
            </a:r>
            <a:r>
              <a:rPr lang="tr-TR" sz="2400" b="1" i="1" dirty="0">
                <a:solidFill>
                  <a:srgbClr val="FFC000"/>
                </a:solidFill>
                <a:latin typeface="Times New Roman" panose="02020603050405020304" pitchFamily="18" charset="0"/>
              </a:rPr>
              <a:t>İşlemleri </a:t>
            </a:r>
            <a:endParaRPr lang="tr-TR" sz="2400" b="1" dirty="0">
              <a:solidFill>
                <a:srgbClr val="FFC000"/>
              </a:solidFill>
              <a:latin typeface="Times New Roman" panose="02020603050405020304" pitchFamily="18" charset="0"/>
            </a:endParaRPr>
          </a:p>
          <a:p>
            <a:r>
              <a:rPr lang="tr-TR" sz="2400" b="1" dirty="0" smtClean="0">
                <a:latin typeface="Times New Roman" panose="02020603050405020304" pitchFamily="18" charset="0"/>
              </a:rPr>
              <a:t>    .Denetim </a:t>
            </a:r>
            <a:r>
              <a:rPr lang="tr-TR" sz="2400" b="1" dirty="0">
                <a:latin typeface="Times New Roman" panose="02020603050405020304" pitchFamily="18" charset="0"/>
              </a:rPr>
              <a:t>Görevi Listesi </a:t>
            </a:r>
          </a:p>
          <a:p>
            <a:r>
              <a:rPr lang="tr-TR" sz="2400" b="1" dirty="0" smtClean="0">
                <a:latin typeface="Times New Roman" panose="02020603050405020304" pitchFamily="18" charset="0"/>
              </a:rPr>
              <a:t>    .Denetim </a:t>
            </a:r>
            <a:r>
              <a:rPr lang="tr-TR" sz="2400" b="1" dirty="0">
                <a:latin typeface="Times New Roman" panose="02020603050405020304" pitchFamily="18" charset="0"/>
              </a:rPr>
              <a:t>Avans Listesi </a:t>
            </a:r>
          </a:p>
          <a:p>
            <a:r>
              <a:rPr lang="tr-TR" sz="2400" b="1" dirty="0" smtClean="0">
                <a:latin typeface="Times New Roman" panose="02020603050405020304" pitchFamily="18" charset="0"/>
              </a:rPr>
              <a:t>    .Yolluk </a:t>
            </a:r>
            <a:r>
              <a:rPr lang="tr-TR" sz="2400" b="1" dirty="0">
                <a:latin typeface="Times New Roman" panose="02020603050405020304" pitchFamily="18" charset="0"/>
              </a:rPr>
              <a:t>Bilgi Girişi </a:t>
            </a:r>
          </a:p>
          <a:p>
            <a:r>
              <a:rPr lang="tr-TR" sz="2400" b="1" dirty="0">
                <a:latin typeface="Courier New" panose="02070309020205020404" pitchFamily="49" charset="0"/>
              </a:rPr>
              <a:t>o </a:t>
            </a:r>
            <a:r>
              <a:rPr lang="tr-TR" sz="2400" b="1" i="1" dirty="0">
                <a:latin typeface="Times New Roman" panose="02020603050405020304" pitchFamily="18" charset="0"/>
              </a:rPr>
              <a:t>Referanslar </a:t>
            </a:r>
            <a:endParaRPr lang="tr-TR" sz="2400" b="1" dirty="0">
              <a:latin typeface="Times New Roman" panose="02020603050405020304" pitchFamily="18" charset="0"/>
            </a:endParaRPr>
          </a:p>
          <a:p>
            <a:r>
              <a:rPr lang="tr-TR" sz="2400" b="1" dirty="0" smtClean="0">
                <a:latin typeface="Times New Roman" panose="02020603050405020304" pitchFamily="18" charset="0"/>
              </a:rPr>
              <a:t>    .Harcama </a:t>
            </a:r>
            <a:r>
              <a:rPr lang="tr-TR" sz="2400" b="1" dirty="0">
                <a:latin typeface="Times New Roman" panose="02020603050405020304" pitchFamily="18" charset="0"/>
              </a:rPr>
              <a:t>Birimi Sorgula </a:t>
            </a:r>
          </a:p>
          <a:p>
            <a:r>
              <a:rPr lang="tr-TR" sz="2400" b="1" dirty="0" smtClean="0">
                <a:latin typeface="Times New Roman" panose="02020603050405020304" pitchFamily="18" charset="0"/>
              </a:rPr>
              <a:t>    .Ödeme </a:t>
            </a:r>
            <a:r>
              <a:rPr lang="tr-TR" sz="2400" b="1" dirty="0">
                <a:latin typeface="Times New Roman" panose="02020603050405020304" pitchFamily="18" charset="0"/>
              </a:rPr>
              <a:t>Kalemi Türü Sorgula </a:t>
            </a:r>
          </a:p>
          <a:p>
            <a:r>
              <a:rPr lang="tr-TR" sz="2400" b="1" dirty="0" smtClean="0">
                <a:solidFill>
                  <a:srgbClr val="F9D1A9"/>
                </a:solidFill>
                <a:latin typeface="Wingdings" panose="05000000000000000000" pitchFamily="2" charset="2"/>
              </a:rPr>
              <a:t></a:t>
            </a:r>
            <a:r>
              <a:rPr lang="tr-TR" sz="2400" b="1" dirty="0" smtClean="0">
                <a:solidFill>
                  <a:srgbClr val="F9D1A9"/>
                </a:solidFill>
                <a:latin typeface="Times New Roman" panose="02020603050405020304" pitchFamily="18" charset="0"/>
              </a:rPr>
              <a:t>Taşınır </a:t>
            </a:r>
            <a:r>
              <a:rPr lang="tr-TR" sz="2400" b="1" dirty="0">
                <a:solidFill>
                  <a:srgbClr val="F9D1A9"/>
                </a:solidFill>
                <a:latin typeface="Times New Roman" panose="02020603050405020304" pitchFamily="18" charset="0"/>
              </a:rPr>
              <a:t>Yönetimi </a:t>
            </a:r>
          </a:p>
          <a:p>
            <a:r>
              <a:rPr lang="tr-TR" sz="2400" b="1" dirty="0">
                <a:latin typeface="Courier New" panose="02070309020205020404" pitchFamily="49" charset="0"/>
              </a:rPr>
              <a:t>o </a:t>
            </a:r>
            <a:r>
              <a:rPr lang="tr-TR" sz="2400" b="1" dirty="0">
                <a:latin typeface="Times New Roman" panose="02020603050405020304" pitchFamily="18" charset="0"/>
              </a:rPr>
              <a:t>Taşınır İşlemleri </a:t>
            </a:r>
          </a:p>
        </p:txBody>
      </p:sp>
    </p:spTree>
    <p:extLst>
      <p:ext uri="{BB962C8B-B14F-4D97-AF65-F5344CB8AC3E}">
        <p14:creationId xmlns:p14="http://schemas.microsoft.com/office/powerpoint/2010/main" val="1723270736"/>
      </p:ext>
    </p:extLst>
  </p:cSld>
  <p:clrMapOvr>
    <a:masterClrMapping/>
  </p:clrMapOvr>
  <mc:AlternateContent xmlns:mc="http://schemas.openxmlformats.org/markup-compatibility/2006" xmlns:p14="http://schemas.microsoft.com/office/powerpoint/2010/main">
    <mc:Choice Requires="p14">
      <p:transition spd="slow">
        <p14:gallery dir="l"/>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5422</TotalTime>
  <Words>1677</Words>
  <Application>Microsoft Office PowerPoint</Application>
  <PresentationFormat>Geniş ekran</PresentationFormat>
  <Paragraphs>335</Paragraphs>
  <Slides>41</Slides>
  <Notes>0</Notes>
  <HiddenSlides>33</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41</vt:i4>
      </vt:variant>
    </vt:vector>
  </HeadingPairs>
  <TitlesOfParts>
    <vt:vector size="52" baseType="lpstr">
      <vt:lpstr>Arial</vt:lpstr>
      <vt:lpstr>Calibri</vt:lpstr>
      <vt:lpstr>Century Gothic</vt:lpstr>
      <vt:lpstr>Courier New</vt:lpstr>
      <vt:lpstr>inherit</vt:lpstr>
      <vt:lpstr>Open Sans</vt:lpstr>
      <vt:lpstr>Times New Roman</vt:lpstr>
      <vt:lpstr>Ubuntu</vt:lpstr>
      <vt:lpstr>Wingdings</vt:lpstr>
      <vt:lpstr>Wingdings 3</vt:lpstr>
      <vt:lpstr>Dilim</vt:lpstr>
      <vt:lpstr>STRATEJİ GELİŞTİRME DAİRESİ BAŞKANLIĞI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İLGİNİZ İÇİN Teşekkürler.  Stratejİ GELİŞTİRME DAİRE BaŞKANLIĞI</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KBB ORGANİZASYON ŞEMASI</dc:title>
  <dc:creator>ozgur.ozden</dc:creator>
  <cp:lastModifiedBy>Bahattin Albas</cp:lastModifiedBy>
  <cp:revision>748</cp:revision>
  <cp:lastPrinted>2016-03-23T08:13:40Z</cp:lastPrinted>
  <dcterms:created xsi:type="dcterms:W3CDTF">2010-06-25T07:05:29Z</dcterms:created>
  <dcterms:modified xsi:type="dcterms:W3CDTF">2017-10-27T13:46:49Z</dcterms:modified>
</cp:coreProperties>
</file>