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handoutMasterIdLst>
    <p:handoutMasterId r:id="rId17"/>
  </p:handoutMasterIdLst>
  <p:sldIdLst>
    <p:sldId id="371" r:id="rId2"/>
    <p:sldId id="434" r:id="rId3"/>
    <p:sldId id="435" r:id="rId4"/>
    <p:sldId id="423" r:id="rId5"/>
    <p:sldId id="424" r:id="rId6"/>
    <p:sldId id="425" r:id="rId7"/>
    <p:sldId id="426" r:id="rId8"/>
    <p:sldId id="431" r:id="rId9"/>
    <p:sldId id="428" r:id="rId10"/>
    <p:sldId id="429" r:id="rId11"/>
    <p:sldId id="430" r:id="rId12"/>
    <p:sldId id="416" r:id="rId13"/>
    <p:sldId id="421" r:id="rId14"/>
    <p:sldId id="433" r:id="rId15"/>
    <p:sldId id="417" r:id="rId16"/>
  </p:sldIdLst>
  <p:sldSz cx="12192000" cy="6858000"/>
  <p:notesSz cx="9872663" cy="67976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1E46"/>
    <a:srgbClr val="F9D1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1" autoAdjust="0"/>
    <p:restoredTop sz="99795" autoAdjust="0"/>
  </p:normalViewPr>
  <p:slideViewPr>
    <p:cSldViewPr>
      <p:cViewPr varScale="1">
        <p:scale>
          <a:sx n="116" d="100"/>
          <a:sy n="116" d="100"/>
        </p:scale>
        <p:origin x="270"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4279230" cy="34103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591128" y="0"/>
            <a:ext cx="4279230" cy="341031"/>
          </a:xfrm>
          <a:prstGeom prst="rect">
            <a:avLst/>
          </a:prstGeom>
        </p:spPr>
        <p:txBody>
          <a:bodyPr vert="horz" lIns="91440" tIns="45720" rIns="91440" bIns="45720" rtlCol="0"/>
          <a:lstStyle>
            <a:lvl1pPr algn="r">
              <a:defRPr sz="1200"/>
            </a:lvl1pPr>
          </a:lstStyle>
          <a:p>
            <a:fld id="{6FF3C561-3488-411A-B017-5A0E5843328D}" type="datetimeFigureOut">
              <a:rPr lang="tr-TR" smtClean="0"/>
              <a:t>29.7.2019</a:t>
            </a:fld>
            <a:endParaRPr lang="tr-TR"/>
          </a:p>
        </p:txBody>
      </p:sp>
      <p:sp>
        <p:nvSpPr>
          <p:cNvPr id="4" name="Altbilgi Yer Tutucusu 3"/>
          <p:cNvSpPr>
            <a:spLocks noGrp="1"/>
          </p:cNvSpPr>
          <p:nvPr>
            <p:ph type="ftr" sz="quarter" idx="2"/>
          </p:nvPr>
        </p:nvSpPr>
        <p:spPr>
          <a:xfrm>
            <a:off x="0" y="6456644"/>
            <a:ext cx="4279230" cy="34103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591128" y="6456644"/>
            <a:ext cx="4279230" cy="341031"/>
          </a:xfrm>
          <a:prstGeom prst="rect">
            <a:avLst/>
          </a:prstGeom>
        </p:spPr>
        <p:txBody>
          <a:bodyPr vert="horz" lIns="91440" tIns="45720" rIns="91440" bIns="45720" rtlCol="0" anchor="b"/>
          <a:lstStyle>
            <a:lvl1pPr algn="r">
              <a:defRPr sz="1200"/>
            </a:lvl1pPr>
          </a:lstStyle>
          <a:p>
            <a:fld id="{89F82E21-B65F-4D8A-9845-C6B6089BD64E}" type="slidenum">
              <a:rPr lang="tr-TR" smtClean="0"/>
              <a:t>‹#›</a:t>
            </a:fld>
            <a:endParaRPr lang="tr-TR"/>
          </a:p>
        </p:txBody>
      </p:sp>
    </p:spTree>
    <p:extLst>
      <p:ext uri="{BB962C8B-B14F-4D97-AF65-F5344CB8AC3E}">
        <p14:creationId xmlns:p14="http://schemas.microsoft.com/office/powerpoint/2010/main" val="10503693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770086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15949B2-58AF-4639-A15D-A65649B744E8}" type="datetimeFigureOut">
              <a:rPr lang="tr-TR" smtClean="0"/>
              <a:pPr/>
              <a:t>29.7.2019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902994431"/>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424843739"/>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4321932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42563563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6543960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355268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44985257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0793055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80173962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29.7.2019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54130064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15949B2-58AF-4639-A15D-A65649B744E8}" type="datetimeFigureOut">
              <a:rPr lang="tr-TR" smtClean="0"/>
              <a:pPr/>
              <a:t>29.7.2019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69112334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15949B2-58AF-4639-A15D-A65649B744E8}" type="datetimeFigureOut">
              <a:rPr lang="tr-TR" smtClean="0"/>
              <a:pPr/>
              <a:t>29.7.2019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95626938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15949B2-58AF-4639-A15D-A65649B744E8}" type="datetimeFigureOut">
              <a:rPr lang="tr-TR" smtClean="0"/>
              <a:pPr/>
              <a:t>29.7.2019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5125446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949B2-58AF-4639-A15D-A65649B744E8}" type="datetimeFigureOut">
              <a:rPr lang="tr-TR" smtClean="0"/>
              <a:pPr/>
              <a:t>29.7.2019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408410406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5949B2-58AF-4639-A15D-A65649B744E8}" type="datetimeFigureOut">
              <a:rPr lang="tr-TR" smtClean="0"/>
              <a:pPr/>
              <a:t>29.7.2019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08649597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5949B2-58AF-4639-A15D-A65649B744E8}" type="datetimeFigureOut">
              <a:rPr lang="tr-TR" smtClean="0"/>
              <a:pPr/>
              <a:t>29.7.2019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310418329"/>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7000"/>
                <a:hueMod val="92000"/>
                <a:satMod val="169000"/>
                <a:alpha val="0"/>
                <a:lumMod val="0"/>
                <a:lumOff val="100000"/>
              </a:schemeClr>
            </a:gs>
            <a:gs pos="100000">
              <a:schemeClr val="bg2">
                <a:shade val="96000"/>
                <a:satMod val="120000"/>
                <a:lumMod val="90000"/>
              </a:schemeClr>
            </a:gs>
          </a:gsLst>
          <a:lin ang="162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15949B2-58AF-4639-A15D-A65649B744E8}" type="datetimeFigureOut">
              <a:rPr lang="tr-TR" smtClean="0"/>
              <a:pPr/>
              <a:t>29.7.2019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AC786528-2F04-457D-8FED-47AA3420C7EB}" type="slidenum">
              <a:rPr lang="tr-TR" smtClean="0"/>
              <a:pPr/>
              <a:t>‹#›</a:t>
            </a:fld>
            <a:endParaRPr lang="tr-TR"/>
          </a:p>
        </p:txBody>
      </p:sp>
    </p:spTree>
    <p:extLst>
      <p:ext uri="{BB962C8B-B14F-4D97-AF65-F5344CB8AC3E}">
        <p14:creationId xmlns:p14="http://schemas.microsoft.com/office/powerpoint/2010/main" val="3002523553"/>
      </p:ext>
    </p:extLst>
  </p:cSld>
  <p:clrMap bg1="dk1" tx1="lt1" bg2="dk2" tx2="lt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 id="2147484095" r:id="rId12"/>
    <p:sldLayoutId id="2147484096" r:id="rId13"/>
    <p:sldLayoutId id="2147484097" r:id="rId14"/>
    <p:sldLayoutId id="2147484098" r:id="rId15"/>
    <p:sldLayoutId id="2147484099" r:id="rId16"/>
    <p:sldLayoutId id="2147484100" r:id="rId17"/>
  </p:sldLayoutIdLst>
  <mc:AlternateContent xmlns:mc="http://schemas.openxmlformats.org/markup-compatibility/2006" xmlns:p14="http://schemas.microsoft.com/office/powerpoint/2010/main">
    <mc:Choice Requires="p14">
      <p:transition spd="slow">
        <p14:gallery dir="l"/>
        <p:sndAc>
          <p:stSnd>
            <p:snd r:embed="rId19" name="type.wav"/>
          </p:stSnd>
        </p:sndAc>
      </p:transition>
    </mc:Choice>
    <mc:Fallback xmlns="">
      <p:transition spd="slow">
        <p:fade/>
        <p:sndAc>
          <p:stSnd>
            <p:snd r:embed="rId20" name="type.wav"/>
          </p:stSnd>
        </p:sndAc>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wav"/><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wav"/><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19336" y="3962914"/>
            <a:ext cx="12241360" cy="1491053"/>
          </a:xfrm>
        </p:spPr>
        <p:txBody>
          <a:bodyPr>
            <a:normAutofit fontScale="90000"/>
          </a:bodyPr>
          <a:lstStyle/>
          <a:p>
            <a:pPr algn="ctr"/>
            <a:r>
              <a:rPr lang="tr-TR" sz="3600" b="1" dirty="0" smtClean="0">
                <a:latin typeface="Arial" panose="020B0604020202020204" pitchFamily="34" charset="0"/>
                <a:cs typeface="Arial" panose="020B0604020202020204" pitchFamily="34" charset="0"/>
              </a:rPr>
              <a:t/>
            </a:r>
            <a:br>
              <a:rPr lang="tr-TR" sz="3600" b="1" dirty="0" smtClean="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
            </a:r>
            <a:br>
              <a:rPr lang="tr-TR" sz="3600" b="1" dirty="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
            </a:r>
            <a:br>
              <a:rPr lang="tr-TR" sz="3600" b="1" dirty="0" smtClean="0">
                <a:latin typeface="Arial" panose="020B0604020202020204" pitchFamily="34" charset="0"/>
                <a:cs typeface="Arial" panose="020B0604020202020204" pitchFamily="34" charset="0"/>
              </a:rPr>
            </a:br>
            <a:r>
              <a:rPr lang="tr-TR" sz="3600" b="1" dirty="0">
                <a:latin typeface="Arial" panose="020B0604020202020204" pitchFamily="34" charset="0"/>
                <a:cs typeface="Arial" panose="020B0604020202020204" pitchFamily="34" charset="0"/>
              </a:rPr>
              <a:t/>
            </a:r>
            <a:br>
              <a:rPr lang="tr-TR" sz="3600" b="1" dirty="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
            </a:r>
            <a:br>
              <a:rPr lang="tr-TR" sz="3600" b="1" dirty="0" smtClean="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TAŞINIR MAL YÖNETİMİ KONTROL SÜRECİ</a:t>
            </a:r>
            <a:br>
              <a:rPr lang="tr-TR" sz="36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000" b="1" dirty="0" smtClean="0">
                <a:solidFill>
                  <a:srgbClr val="F9D1A9"/>
                </a:solidFill>
                <a:latin typeface="Arial" panose="020B0604020202020204" pitchFamily="34" charset="0"/>
                <a:cs typeface="Arial" panose="020B0604020202020204" pitchFamily="34" charset="0"/>
              </a:rPr>
              <a:t>STRATEJİ </a:t>
            </a:r>
            <a:r>
              <a:rPr lang="tr-TR" sz="2000" b="1" dirty="0">
                <a:solidFill>
                  <a:srgbClr val="F9D1A9"/>
                </a:solidFill>
                <a:latin typeface="Arial" panose="020B0604020202020204" pitchFamily="34" charset="0"/>
                <a:cs typeface="Arial" panose="020B0604020202020204" pitchFamily="34" charset="0"/>
              </a:rPr>
              <a:t>GELİŞTİRME DAİRESİ BAŞKANLIĞI</a:t>
            </a:r>
            <a:endParaRPr lang="en-US" sz="2000" b="1" dirty="0">
              <a:solidFill>
                <a:srgbClr val="F9D1A9"/>
              </a:solidFill>
              <a:latin typeface="Arial" panose="020B0604020202020204" pitchFamily="34" charset="0"/>
              <a:cs typeface="Arial" panose="020B0604020202020204" pitchFamily="34" charset="0"/>
            </a:endParaRPr>
          </a:p>
        </p:txBody>
      </p:sp>
      <p:sp>
        <p:nvSpPr>
          <p:cNvPr id="2" name="Dikdörtgen 1"/>
          <p:cNvSpPr/>
          <p:nvPr/>
        </p:nvSpPr>
        <p:spPr>
          <a:xfrm>
            <a:off x="5334040" y="5484685"/>
            <a:ext cx="1872208" cy="369332"/>
          </a:xfrm>
          <a:prstGeom prst="rect">
            <a:avLst/>
          </a:prstGeom>
        </p:spPr>
        <p:txBody>
          <a:bodyPr wrap="square">
            <a:spAutoFit/>
          </a:bodyPr>
          <a:lstStyle/>
          <a:p>
            <a:r>
              <a:rPr lang="tr-TR" b="1" dirty="0" smtClean="0">
                <a:solidFill>
                  <a:srgbClr val="F9D1A9"/>
                </a:solidFill>
                <a:latin typeface="Arial" panose="020B0604020202020204" pitchFamily="34" charset="0"/>
                <a:cs typeface="Arial" panose="020B0604020202020204" pitchFamily="34" charset="0"/>
              </a:rPr>
              <a:t>TEMMUZ,2019</a:t>
            </a:r>
            <a:endParaRPr lang="tr-TR" b="1" dirty="0">
              <a:solidFill>
                <a:srgbClr val="F9D1A9"/>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39816" y="464814"/>
            <a:ext cx="3312368" cy="350100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Çapraz Köşesi Kesik Dikdörtgen 11"/>
          <p:cNvSpPr/>
          <p:nvPr/>
        </p:nvSpPr>
        <p:spPr>
          <a:xfrm>
            <a:off x="5636" y="6064731"/>
            <a:ext cx="12192000" cy="800100"/>
          </a:xfrm>
          <a:prstGeom prst="snip2DiagRect">
            <a:avLst>
              <a:gd name="adj1" fmla="val 0"/>
              <a:gd name="adj2" fmla="val 24316"/>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endParaRPr lang="tr-TR"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pic>
        <p:nvPicPr>
          <p:cNvPr id="13" name="Resim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14" name="Dikdörtgen 13"/>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2" name="Dikdörtgen 1"/>
          <p:cNvSpPr/>
          <p:nvPr/>
        </p:nvSpPr>
        <p:spPr>
          <a:xfrm>
            <a:off x="2063552" y="692696"/>
            <a:ext cx="7787196" cy="487506"/>
          </a:xfrm>
          <a:prstGeom prst="rect">
            <a:avLst/>
          </a:prstGeom>
        </p:spPr>
        <p:txBody>
          <a:bodyPr wrap="none">
            <a:spAutoFit/>
          </a:bodyPr>
          <a:lstStyle/>
          <a:p>
            <a:pPr algn="just">
              <a:lnSpc>
                <a:spcPct val="107000"/>
              </a:lnSpc>
              <a:spcAft>
                <a:spcPts val="800"/>
              </a:spcAft>
            </a:pPr>
            <a:r>
              <a:rPr lang="en-US" sz="24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TAŞINIR </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KONSOLİDE</a:t>
            </a:r>
            <a:r>
              <a:rPr lang="en-US"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GÖREVLİSİ </a:t>
            </a:r>
            <a:r>
              <a:rPr lang="tr-TR" sz="2400" dirty="0">
                <a:solidFill>
                  <a:srgbClr val="FFFF00"/>
                </a:solidFill>
                <a:latin typeface="Calibri" panose="020F0502020204030204" pitchFamily="34" charset="0"/>
                <a:ea typeface="Calibri" panose="020F0502020204030204" pitchFamily="34" charset="0"/>
                <a:cs typeface="Times New Roman" panose="02020603050405020304" pitchFamily="18" charset="0"/>
              </a:rPr>
              <a:t>GÖREV VE </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SORUMLULUKLARI</a:t>
            </a:r>
            <a:endParaRPr lang="tr-TR"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623392" y="1700808"/>
            <a:ext cx="10585176" cy="4247317"/>
          </a:xfrm>
          <a:prstGeom prst="rect">
            <a:avLst/>
          </a:prstGeom>
        </p:spPr>
        <p:txBody>
          <a:bodyPr wrap="square">
            <a:spAutoFit/>
          </a:bodyPr>
          <a:lstStyle/>
          <a:p>
            <a:pPr marL="342900" lvl="0" indent="-342900" algn="just">
              <a:lnSpc>
                <a:spcPct val="150000"/>
              </a:lnSpc>
              <a:spcAft>
                <a:spcPts val="0"/>
              </a:spcAft>
              <a:buFont typeface="Times New Roman" panose="02020603050405020304" pitchFamily="18" charset="0"/>
              <a:buChar char="-"/>
              <a:tabLst>
                <a:tab pos="180340" algn="l"/>
              </a:tabLst>
            </a:pPr>
            <a:r>
              <a:rPr lang="tr-TR" dirty="0">
                <a:latin typeface="Calibri" panose="020F0502020204030204" pitchFamily="34" charset="0"/>
                <a:ea typeface="Times New Roman" panose="02020603050405020304" pitchFamily="18" charset="0"/>
                <a:cs typeface="Times New Roman" panose="02020603050405020304" pitchFamily="18" charset="0"/>
              </a:rPr>
              <a:t>İdarenin taşınır yönetimi ile ilgili hizmetlerin geliştirilmesi, bilgi ve verileri toplamak, analiz etmek ve yorumlamak,</a:t>
            </a:r>
            <a:endParaRPr lang="tr-TR" sz="2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tabLst>
                <a:tab pos="180340" algn="l"/>
              </a:tabLst>
            </a:pPr>
            <a:r>
              <a:rPr lang="tr-TR" dirty="0">
                <a:latin typeface="Calibri" panose="020F0502020204030204" pitchFamily="34" charset="0"/>
                <a:ea typeface="Times New Roman" panose="02020603050405020304" pitchFamily="18" charset="0"/>
                <a:cs typeface="Times New Roman" panose="02020603050405020304" pitchFamily="18" charset="0"/>
              </a:rPr>
              <a:t>İdare taşınırların kesin hesabı icmal cetvellerini plan ve yıllık programına uygun olarak hazırlamak</a:t>
            </a:r>
            <a:r>
              <a:rPr lang="tr-TR"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lnSpc>
                <a:spcPct val="150000"/>
              </a:lnSpc>
              <a:buFont typeface="Times New Roman" panose="02020603050405020304" pitchFamily="18" charset="0"/>
              <a:buChar char="-"/>
              <a:tabLst>
                <a:tab pos="180340" algn="l"/>
              </a:tabLst>
            </a:pPr>
            <a:r>
              <a:rPr lang="tr-TR" dirty="0">
                <a:latin typeface="Calibri" panose="020F0502020204030204" pitchFamily="34" charset="0"/>
              </a:rPr>
              <a:t>Taşınır Kayıt </a:t>
            </a:r>
            <a:r>
              <a:rPr lang="tr-TR" dirty="0" smtClean="0">
                <a:latin typeface="Calibri" panose="020F0502020204030204" pitchFamily="34" charset="0"/>
              </a:rPr>
              <a:t>Yetkilisi ve Kontrol Yetkilisinin </a:t>
            </a:r>
            <a:r>
              <a:rPr lang="tr-TR" dirty="0">
                <a:latin typeface="Calibri" panose="020F0502020204030204" pitchFamily="34" charset="0"/>
              </a:rPr>
              <a:t>yapacakları çalışmaların eksiksiz ve aksatmadan yürütülmesi için gereken önlemleri almak, birimler arası koordinasyon ve işbirliğini sağlayarak, </a:t>
            </a:r>
            <a:r>
              <a:rPr lang="tr-TR" dirty="0" smtClean="0">
                <a:latin typeface="Calibri" panose="020F0502020204030204" pitchFamily="34" charset="0"/>
              </a:rPr>
              <a:t>birimlerin uyumlu </a:t>
            </a:r>
            <a:r>
              <a:rPr lang="tr-TR" dirty="0">
                <a:latin typeface="Calibri" panose="020F0502020204030204" pitchFamily="34" charset="0"/>
              </a:rPr>
              <a:t>çalışılmasını sağlamak</a:t>
            </a:r>
            <a:r>
              <a:rPr lang="tr-TR" dirty="0" smtClean="0">
                <a:latin typeface="Calibri" panose="020F0502020204030204" pitchFamily="34" charset="0"/>
              </a:rPr>
              <a:t>,</a:t>
            </a:r>
          </a:p>
          <a:p>
            <a:pPr marL="342900" lvl="0" indent="-342900" algn="just">
              <a:lnSpc>
                <a:spcPct val="150000"/>
              </a:lnSpc>
              <a:buFont typeface="Times New Roman" panose="02020603050405020304" pitchFamily="18" charset="0"/>
              <a:buChar char="-"/>
              <a:tabLst>
                <a:tab pos="180340" algn="l"/>
              </a:tabLst>
            </a:pPr>
            <a:r>
              <a:rPr lang="tr-TR" dirty="0">
                <a:latin typeface="Calibri" panose="020F0502020204030204" pitchFamily="34" charset="0"/>
              </a:rPr>
              <a:t>Üniversitenin diğer idareler nezdinde ki taşınır malların takibinde gereken malî iş ve işlemlerini yürütülmesi ve sonuçlandırılması konularında harcama yetkililerine danışmanlık yapmak,</a:t>
            </a:r>
          </a:p>
          <a:p>
            <a:pPr marL="342900" lvl="0" indent="-342900" algn="just">
              <a:lnSpc>
                <a:spcPct val="150000"/>
              </a:lnSpc>
              <a:buFont typeface="Times New Roman" panose="02020603050405020304" pitchFamily="18" charset="0"/>
              <a:buChar char="-"/>
              <a:tabLst>
                <a:tab pos="180340" algn="l"/>
              </a:tabLst>
            </a:pPr>
            <a:r>
              <a:rPr lang="tr-TR" dirty="0">
                <a:latin typeface="Calibri" panose="020F0502020204030204" pitchFamily="34" charset="0"/>
              </a:rPr>
              <a:t>İdarenin mülkiyetinde veya kullanımında bulunan taşınırlara ilişkin icmal cetvellerini düzenlemek,</a:t>
            </a:r>
          </a:p>
          <a:p>
            <a:pPr lvl="0" algn="just">
              <a:lnSpc>
                <a:spcPct val="150000"/>
              </a:lnSpc>
              <a:spcAft>
                <a:spcPts val="0"/>
              </a:spcAft>
              <a:tabLst>
                <a:tab pos="180340" algn="l"/>
              </a:tabLst>
            </a:pPr>
            <a:r>
              <a:rPr lang="tr-TR" dirty="0" smtClean="0">
                <a:latin typeface="Arial" panose="020B0604020202020204" pitchFamily="34" charset="0"/>
                <a:ea typeface="Times New Roman" panose="02020603050405020304" pitchFamily="18" charset="0"/>
                <a:cs typeface="Times New Roman" panose="02020603050405020304" pitchFamily="18" charset="0"/>
              </a:rPr>
              <a:t> </a:t>
            </a:r>
            <a:endParaRPr lang="tr-TR"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7363079"/>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6" name="type.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0" y="6008892"/>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 name="Dikdörtgen 2"/>
          <p:cNvSpPr/>
          <p:nvPr/>
        </p:nvSpPr>
        <p:spPr>
          <a:xfrm>
            <a:off x="767408" y="746554"/>
            <a:ext cx="10297144" cy="4076885"/>
          </a:xfrm>
          <a:prstGeom prst="rect">
            <a:avLst/>
          </a:prstGeom>
        </p:spPr>
        <p:txBody>
          <a:bodyPr wrap="square">
            <a:spAutoFit/>
          </a:bodyPr>
          <a:lstStyle/>
          <a:p>
            <a:pPr algn="just">
              <a:lnSpc>
                <a:spcPct val="107000"/>
              </a:lnSpc>
              <a:spcAft>
                <a:spcPts val="0"/>
              </a:spcAft>
            </a:pP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TAŞINIR MAL DENETİMİ KAPSAMI VE DEĞERLENDİRME KRİTERLERİ </a:t>
            </a:r>
          </a:p>
          <a:p>
            <a:pPr algn="just">
              <a:lnSpc>
                <a:spcPct val="107000"/>
              </a:lnSpc>
              <a:spcAft>
                <a:spcPts val="0"/>
              </a:spcAft>
            </a:pPr>
            <a:endParaRPr lang="tr-TR" sz="24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0"/>
              </a:spcAft>
              <a:buFontTx/>
              <a:buChar char="-"/>
            </a:pPr>
            <a:r>
              <a:rPr lang="tr-TR" dirty="0" smtClean="0">
                <a:latin typeface="Calibri" panose="020F0502020204030204" pitchFamily="34" charset="0"/>
                <a:ea typeface="Calibri" panose="020F0502020204030204" pitchFamily="34" charset="0"/>
                <a:cs typeface="Times New Roman" panose="02020603050405020304" pitchFamily="18" charset="0"/>
              </a:rPr>
              <a:t>Üniversitemiz </a:t>
            </a:r>
            <a:r>
              <a:rPr lang="tr-TR" dirty="0">
                <a:latin typeface="Calibri" panose="020F0502020204030204" pitchFamily="34" charset="0"/>
                <a:ea typeface="Calibri" panose="020F0502020204030204" pitchFamily="34" charset="0"/>
                <a:cs typeface="Times New Roman" panose="02020603050405020304" pitchFamily="18" charset="0"/>
              </a:rPr>
              <a:t>Taşınır mallarının birimler arası etkin dağılımı,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0"/>
              </a:spcAft>
              <a:buFontTx/>
              <a:buChar char="-"/>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0"/>
              </a:spcAft>
              <a:buFontTx/>
              <a:buChar char="-"/>
            </a:pPr>
            <a:r>
              <a:rPr lang="tr-TR" dirty="0" smtClean="0">
                <a:latin typeface="Calibri" panose="020F0502020204030204" pitchFamily="34" charset="0"/>
                <a:ea typeface="Calibri" panose="020F0502020204030204" pitchFamily="34" charset="0"/>
                <a:cs typeface="Times New Roman" panose="02020603050405020304" pitchFamily="18" charset="0"/>
              </a:rPr>
              <a:t>Yılsonu </a:t>
            </a:r>
            <a:r>
              <a:rPr lang="tr-TR" dirty="0">
                <a:latin typeface="Calibri" panose="020F0502020204030204" pitchFamily="34" charset="0"/>
                <a:ea typeface="Calibri" panose="020F0502020204030204" pitchFamily="34" charset="0"/>
                <a:cs typeface="Times New Roman" panose="02020603050405020304" pitchFamily="18" charset="0"/>
              </a:rPr>
              <a:t>işlemlerinin sağlıklı bir şekilde tamamlanabilmesi</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0"/>
              </a:spcAft>
              <a:buFontTx/>
              <a:buChar char="-"/>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0"/>
              </a:spcAft>
              <a:buFontTx/>
              <a:buChar char="-"/>
            </a:pPr>
            <a:r>
              <a:rPr lang="tr-TR" dirty="0" smtClean="0">
                <a:latin typeface="Calibri" panose="020F0502020204030204" pitchFamily="34" charset="0"/>
                <a:ea typeface="Calibri" panose="020F0502020204030204" pitchFamily="34" charset="0"/>
                <a:cs typeface="Times New Roman" panose="02020603050405020304" pitchFamily="18" charset="0"/>
              </a:rPr>
              <a:t>Taşınır </a:t>
            </a:r>
            <a:r>
              <a:rPr lang="tr-TR" dirty="0">
                <a:latin typeface="Calibri" panose="020F0502020204030204" pitchFamily="34" charset="0"/>
                <a:ea typeface="Calibri" panose="020F0502020204030204" pitchFamily="34" charset="0"/>
                <a:cs typeface="Times New Roman" panose="02020603050405020304" pitchFamily="18" charset="0"/>
              </a:rPr>
              <a:t>Yönetim Dönemi hesaplarının </a:t>
            </a:r>
            <a:r>
              <a:rPr lang="tr-TR" dirty="0" smtClean="0">
                <a:latin typeface="Calibri" panose="020F0502020204030204" pitchFamily="34" charset="0"/>
                <a:ea typeface="Calibri" panose="020F0502020204030204" pitchFamily="34" charset="0"/>
                <a:cs typeface="Times New Roman" panose="02020603050405020304" pitchFamily="18" charset="0"/>
              </a:rPr>
              <a:t>doğruluğu,</a:t>
            </a:r>
          </a:p>
          <a:p>
            <a:pPr marL="285750" indent="-285750" algn="just">
              <a:lnSpc>
                <a:spcPct val="107000"/>
              </a:lnSpc>
              <a:spcAft>
                <a:spcPts val="0"/>
              </a:spcAft>
              <a:buFontTx/>
              <a:buChar char="-"/>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smtClean="0">
                <a:latin typeface="Calibri" panose="020F0502020204030204" pitchFamily="34" charset="0"/>
                <a:ea typeface="Calibri" panose="020F0502020204030204" pitchFamily="34" charset="0"/>
                <a:cs typeface="Times New Roman" panose="02020603050405020304" pitchFamily="18" charset="0"/>
              </a:rPr>
              <a:t>-   Sayıştay </a:t>
            </a:r>
            <a:r>
              <a:rPr lang="tr-TR" dirty="0">
                <a:latin typeface="Calibri" panose="020F0502020204030204" pitchFamily="34" charset="0"/>
                <a:ea typeface="Calibri" panose="020F0502020204030204" pitchFamily="34" charset="0"/>
                <a:cs typeface="Times New Roman" panose="02020603050405020304" pitchFamily="18" charset="0"/>
              </a:rPr>
              <a:t>denetimine hazırlık </a:t>
            </a:r>
            <a:r>
              <a:rPr lang="tr-TR" dirty="0" smtClean="0">
                <a:latin typeface="Calibri" panose="020F0502020204030204" pitchFamily="34" charset="0"/>
                <a:ea typeface="Calibri" panose="020F0502020204030204" pitchFamily="34" charset="0"/>
                <a:cs typeface="Times New Roman" panose="02020603050405020304" pitchFamily="18" charset="0"/>
              </a:rPr>
              <a:t>çalışmaları </a:t>
            </a:r>
            <a:r>
              <a:rPr lang="tr-TR" dirty="0">
                <a:latin typeface="Calibri" panose="020F0502020204030204" pitchFamily="34" charset="0"/>
                <a:ea typeface="Calibri" panose="020F0502020204030204" pitchFamily="34" charset="0"/>
                <a:cs typeface="Times New Roman" panose="02020603050405020304" pitchFamily="18" charset="0"/>
              </a:rPr>
              <a:t>kapsamında harcama birimleri ambarlarındaki Taşınır malların fiziki durumu ile taşınır konsolide raporlarındaki fiili durumun </a:t>
            </a:r>
            <a:r>
              <a:rPr lang="tr-TR" dirty="0" smtClean="0">
                <a:latin typeface="Calibri" panose="020F0502020204030204" pitchFamily="34" charset="0"/>
                <a:ea typeface="Calibri" panose="020F0502020204030204" pitchFamily="34" charset="0"/>
                <a:cs typeface="Times New Roman" panose="02020603050405020304" pitchFamily="18" charset="0"/>
              </a:rPr>
              <a:t>karşılaştırılması amacıyla Rektörlük Makamının 01/07/2019 tarihli ve 4402 sayılı yazısı gereği </a:t>
            </a:r>
            <a:r>
              <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Taşınır Kontrol Komisyonu </a:t>
            </a:r>
            <a:r>
              <a:rPr lang="tr-TR" dirty="0" smtClean="0">
                <a:latin typeface="Calibri" panose="020F0502020204030204" pitchFamily="34" charset="0"/>
                <a:ea typeface="Calibri" panose="020F0502020204030204" pitchFamily="34" charset="0"/>
                <a:cs typeface="Times New Roman" panose="02020603050405020304" pitchFamily="18" charset="0"/>
              </a:rPr>
              <a:t>oluşturulmuştur.</a:t>
            </a:r>
          </a:p>
          <a:p>
            <a:pPr algn="just">
              <a:lnSpc>
                <a:spcPct val="107000"/>
              </a:lnSpc>
              <a:spcAft>
                <a:spcPts val="0"/>
              </a:spcAft>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6194966"/>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7408" y="1124744"/>
            <a:ext cx="10585176" cy="4680520"/>
          </a:xfrm>
        </p:spPr>
        <p:txBody>
          <a:bodyPr>
            <a:normAutofit/>
          </a:bodyPr>
          <a:lstStyle/>
          <a:p>
            <a:pPr marL="0" indent="0">
              <a:buNone/>
            </a:pPr>
            <a:endParaRPr lang="tr-TR" sz="1800" dirty="0" smtClean="0">
              <a:solidFill>
                <a:schemeClr val="tx1"/>
              </a:solidFill>
            </a:endParaRPr>
          </a:p>
          <a:p>
            <a:endParaRPr lang="tr-TR" sz="3200"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5" name="Dikdörtgen 4"/>
          <p:cNvSpPr/>
          <p:nvPr/>
        </p:nvSpPr>
        <p:spPr>
          <a:xfrm>
            <a:off x="2351584" y="259834"/>
            <a:ext cx="5004556" cy="369332"/>
          </a:xfrm>
          <a:prstGeom prst="rect">
            <a:avLst/>
          </a:prstGeom>
        </p:spPr>
        <p:txBody>
          <a:bodyPr wrap="square">
            <a:spAutoFit/>
          </a:bodyPr>
          <a:lstStyle/>
          <a:p>
            <a:r>
              <a:rPr lang="tr-TR" b="1" dirty="0" smtClean="0">
                <a:solidFill>
                  <a:srgbClr val="FFFF00"/>
                </a:solidFill>
              </a:rPr>
              <a:t>                          </a:t>
            </a:r>
            <a:endParaRPr lang="tr-TR" sz="2800" dirty="0">
              <a:solidFill>
                <a:srgbClr val="FFFF00"/>
              </a:solidFill>
              <a:latin typeface="Calibri" panose="020F050202020403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3683798341"/>
              </p:ext>
            </p:extLst>
          </p:nvPr>
        </p:nvGraphicFramePr>
        <p:xfrm>
          <a:off x="623393" y="476668"/>
          <a:ext cx="10513168" cy="5112570"/>
        </p:xfrm>
        <a:graphic>
          <a:graphicData uri="http://schemas.openxmlformats.org/drawingml/2006/table">
            <a:tbl>
              <a:tblPr>
                <a:tableStyleId>{5C22544A-7EE6-4342-B048-85BDC9FD1C3A}</a:tableStyleId>
              </a:tblPr>
              <a:tblGrid>
                <a:gridCol w="2141126"/>
                <a:gridCol w="2056925"/>
                <a:gridCol w="1497584"/>
                <a:gridCol w="1750189"/>
                <a:gridCol w="1190851"/>
                <a:gridCol w="1876493"/>
              </a:tblGrid>
              <a:tr h="511531">
                <a:tc gridSpan="6">
                  <a:txBody>
                    <a:bodyPr/>
                    <a:lstStyle/>
                    <a:p>
                      <a:pPr algn="ctr" fontAlgn="ctr"/>
                      <a:r>
                        <a:rPr lang="tr-TR" sz="1400" u="none" strike="noStrike">
                          <a:effectLst/>
                        </a:rPr>
                        <a:t>ANKARA SOSYAL BİLİMLER ÜNİVERSİTESİ</a:t>
                      </a:r>
                      <a:endParaRPr lang="tr-TR" sz="1400" b="1" i="0" u="none" strike="noStrike">
                        <a:solidFill>
                          <a:srgbClr val="000000"/>
                        </a:solidFill>
                        <a:effectLst/>
                        <a:latin typeface="Calibri" panose="020F0502020204030204" pitchFamily="34" charset="0"/>
                      </a:endParaRPr>
                    </a:p>
                  </a:txBody>
                  <a:tcPr marL="7315" marR="7315" marT="731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28032">
                <a:tc gridSpan="6">
                  <a:txBody>
                    <a:bodyPr/>
                    <a:lstStyle/>
                    <a:p>
                      <a:pPr algn="ctr" fontAlgn="ctr"/>
                      <a:r>
                        <a:rPr lang="tr-TR" sz="1400" u="none" strike="noStrike">
                          <a:effectLst/>
                        </a:rPr>
                        <a:t>………..BİRİMİ TAŞINIR KONSOLİDE DEĞERLENDİRME RAPORU</a:t>
                      </a:r>
                      <a:endParaRPr lang="tr-TR" sz="1400" b="1" i="0" u="none" strike="noStrike">
                        <a:solidFill>
                          <a:srgbClr val="000000"/>
                        </a:solidFill>
                        <a:effectLst/>
                        <a:latin typeface="Calibri" panose="020F0502020204030204" pitchFamily="34" charset="0"/>
                      </a:endParaRPr>
                    </a:p>
                  </a:txBody>
                  <a:tcPr marL="7315" marR="7315" marT="731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3002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772797">
                <a:tc>
                  <a:txBody>
                    <a:bodyPr/>
                    <a:lstStyle/>
                    <a:p>
                      <a:pPr algn="ctr" fontAlgn="b"/>
                      <a:r>
                        <a:rPr lang="tr-TR" sz="1100" u="none" strike="noStrike">
                          <a:effectLst/>
                        </a:rPr>
                        <a:t>Değerlendirme Kriterleri</a:t>
                      </a:r>
                      <a:endParaRPr lang="tr-TR" sz="1100" b="1" i="0" u="none" strike="noStrike">
                        <a:solidFill>
                          <a:srgbClr val="000000"/>
                        </a:solidFill>
                        <a:effectLst/>
                        <a:latin typeface="Calibri" panose="020F0502020204030204" pitchFamily="34" charset="0"/>
                      </a:endParaRPr>
                    </a:p>
                  </a:txBody>
                  <a:tcPr marL="7315" marR="7315" marT="7315" marB="0" anchor="b"/>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7315" marR="7315" marT="7315" marB="0" anchor="b"/>
                </a:tc>
                <a:tc>
                  <a:txBody>
                    <a:bodyPr/>
                    <a:lstStyle/>
                    <a:p>
                      <a:pPr algn="ctr" fontAlgn="b"/>
                      <a:r>
                        <a:rPr lang="tr-TR" sz="1100" u="none" strike="noStrike">
                          <a:effectLst/>
                        </a:rPr>
                        <a:t>Mevcut Durum</a:t>
                      </a:r>
                      <a:endParaRPr lang="tr-TR" sz="1100" b="1" i="0" u="none" strike="noStrike">
                        <a:solidFill>
                          <a:srgbClr val="000000"/>
                        </a:solidFill>
                        <a:effectLst/>
                        <a:latin typeface="Calibri" panose="020F0502020204030204" pitchFamily="34" charset="0"/>
                      </a:endParaRPr>
                    </a:p>
                  </a:txBody>
                  <a:tcPr marL="7315" marR="7315" marT="7315" marB="0" anchor="b"/>
                </a:tc>
                <a:tc>
                  <a:txBody>
                    <a:bodyPr/>
                    <a:lstStyle/>
                    <a:p>
                      <a:pPr algn="ctr" fontAlgn="b"/>
                      <a:r>
                        <a:rPr lang="tr-TR" sz="1100" u="none" strike="noStrike">
                          <a:effectLst/>
                        </a:rPr>
                        <a:t>Olması Gereken Durum</a:t>
                      </a:r>
                      <a:endParaRPr lang="tr-TR" sz="1100" b="1" i="0" u="none" strike="noStrike">
                        <a:solidFill>
                          <a:srgbClr val="000000"/>
                        </a:solidFill>
                        <a:effectLst/>
                        <a:latin typeface="Calibri" panose="020F0502020204030204" pitchFamily="34" charset="0"/>
                      </a:endParaRPr>
                    </a:p>
                  </a:txBody>
                  <a:tcPr marL="7315" marR="7315" marT="7315" marB="0" anchor="b"/>
                </a:tc>
                <a:tc>
                  <a:txBody>
                    <a:bodyPr/>
                    <a:lstStyle/>
                    <a:p>
                      <a:pPr algn="ctr" fontAlgn="b"/>
                      <a:r>
                        <a:rPr lang="tr-TR" sz="1100" u="none" strike="noStrike">
                          <a:effectLst/>
                        </a:rPr>
                        <a:t>Fark</a:t>
                      </a:r>
                      <a:endParaRPr lang="tr-TR" sz="1100" b="1" i="0" u="none" strike="noStrike">
                        <a:solidFill>
                          <a:srgbClr val="000000"/>
                        </a:solidFill>
                        <a:effectLst/>
                        <a:latin typeface="Calibri" panose="020F0502020204030204" pitchFamily="34" charset="0"/>
                      </a:endParaRPr>
                    </a:p>
                  </a:txBody>
                  <a:tcPr marL="7315" marR="7315" marT="7315" marB="0" anchor="b"/>
                </a:tc>
                <a:tc>
                  <a:txBody>
                    <a:bodyPr/>
                    <a:lstStyle/>
                    <a:p>
                      <a:pPr algn="ctr" fontAlgn="b"/>
                      <a:r>
                        <a:rPr lang="tr-TR" sz="1100" u="none" strike="noStrike">
                          <a:effectLst/>
                        </a:rPr>
                        <a:t>Açıklama</a:t>
                      </a:r>
                      <a:endParaRPr lang="tr-TR" sz="1100" b="1" i="0" u="none" strike="noStrike">
                        <a:solidFill>
                          <a:srgbClr val="000000"/>
                        </a:solidFill>
                        <a:effectLst/>
                        <a:latin typeface="Calibri" panose="020F0502020204030204" pitchFamily="34" charset="0"/>
                      </a:endParaRPr>
                    </a:p>
                  </a:txBody>
                  <a:tcPr marL="7315" marR="7315" marT="7315" marB="0" anchor="b"/>
                </a:tc>
              </a:tr>
              <a:tr h="330021">
                <a:tc rowSpan="4">
                  <a:txBody>
                    <a:bodyPr/>
                    <a:lstStyle/>
                    <a:p>
                      <a:pPr algn="l" fontAlgn="ctr"/>
                      <a:r>
                        <a:rPr lang="tr-TR" sz="800" u="none" strike="noStrike">
                          <a:effectLst/>
                        </a:rPr>
                        <a:t>Ambar Sayımı / TKYS Denkliği</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ctr" fontAlgn="b"/>
                      <a:r>
                        <a:rPr lang="tr-TR" sz="800" u="none" strike="noStrike">
                          <a:effectLst/>
                        </a:rPr>
                        <a:t>150 Hesap</a:t>
                      </a:r>
                      <a:endParaRPr lang="tr-TR" sz="800" b="1"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vMerge="1">
                  <a:txBody>
                    <a:bodyPr/>
                    <a:lstStyle/>
                    <a:p>
                      <a:endParaRPr lang="tr-TR"/>
                    </a:p>
                  </a:txBody>
                  <a:tcPr/>
                </a:tc>
                <a:tc>
                  <a:txBody>
                    <a:bodyPr/>
                    <a:lstStyle/>
                    <a:p>
                      <a:pPr algn="ctr" fontAlgn="ctr"/>
                      <a:r>
                        <a:rPr lang="tr-TR" sz="800" u="none" strike="noStrike">
                          <a:effectLst/>
                        </a:rPr>
                        <a:t>253 Hesap</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vMerge="1">
                  <a:txBody>
                    <a:bodyPr/>
                    <a:lstStyle/>
                    <a:p>
                      <a:endParaRPr lang="tr-TR"/>
                    </a:p>
                  </a:txBody>
                  <a:tcPr/>
                </a:tc>
                <a:tc>
                  <a:txBody>
                    <a:bodyPr/>
                    <a:lstStyle/>
                    <a:p>
                      <a:pPr algn="ctr" fontAlgn="ctr"/>
                      <a:r>
                        <a:rPr lang="tr-TR" sz="800" u="none" strike="noStrike">
                          <a:effectLst/>
                        </a:rPr>
                        <a:t>254 Hesap </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vMerge="1">
                  <a:txBody>
                    <a:bodyPr/>
                    <a:lstStyle/>
                    <a:p>
                      <a:endParaRPr lang="tr-TR"/>
                    </a:p>
                  </a:txBody>
                  <a:tcPr/>
                </a:tc>
                <a:tc>
                  <a:txBody>
                    <a:bodyPr/>
                    <a:lstStyle/>
                    <a:p>
                      <a:pPr algn="ctr" fontAlgn="ctr"/>
                      <a:r>
                        <a:rPr lang="tr-TR" sz="800" u="none" strike="noStrike">
                          <a:effectLst/>
                        </a:rPr>
                        <a:t>255 Hesap</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a:txBody>
                    <a:bodyPr/>
                    <a:lstStyle/>
                    <a:p>
                      <a:pPr algn="l" fontAlgn="ctr"/>
                      <a:r>
                        <a:rPr lang="tr-TR" sz="800" u="none" strike="noStrike">
                          <a:effectLst/>
                        </a:rPr>
                        <a:t>Sicil Numarası Kontrolü</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ctr" fontAlgn="ctr"/>
                      <a:r>
                        <a:rPr lang="tr-TR" sz="800" u="none" strike="noStrike">
                          <a:effectLst/>
                        </a:rPr>
                        <a:t> </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a:txBody>
                    <a:bodyPr/>
                    <a:lstStyle/>
                    <a:p>
                      <a:pPr algn="l" fontAlgn="ctr"/>
                      <a:r>
                        <a:rPr lang="tr-TR" sz="800" u="none" strike="noStrike">
                          <a:effectLst/>
                        </a:rPr>
                        <a:t>Hurda Durum Kontrolü</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ctr" fontAlgn="ctr"/>
                      <a:r>
                        <a:rPr lang="tr-TR" sz="800" u="none" strike="noStrike">
                          <a:effectLst/>
                        </a:rPr>
                        <a:t> </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a:txBody>
                    <a:bodyPr/>
                    <a:lstStyle/>
                    <a:p>
                      <a:pPr algn="l" fontAlgn="ctr"/>
                      <a:r>
                        <a:rPr lang="tr-TR" sz="800" u="none" strike="noStrike">
                          <a:effectLst/>
                        </a:rPr>
                        <a:t>Yetkilendirme Evrakları Kontrolü</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ctr" fontAlgn="ctr"/>
                      <a:r>
                        <a:rPr lang="tr-TR" sz="800" u="none" strike="noStrike">
                          <a:effectLst/>
                        </a:rPr>
                        <a:t> </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a:txBody>
                    <a:bodyPr/>
                    <a:lstStyle/>
                    <a:p>
                      <a:pPr algn="l" fontAlgn="ctr"/>
                      <a:r>
                        <a:rPr lang="tr-TR" sz="800" u="none" strike="noStrike">
                          <a:effectLst/>
                        </a:rPr>
                        <a:t>Taşınır İstek Formları ve Çıkış Tifleri</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ctr" fontAlgn="ctr"/>
                      <a:r>
                        <a:rPr lang="tr-TR" sz="800" u="none" strike="noStrike">
                          <a:effectLst/>
                        </a:rPr>
                        <a:t> </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r>
              <a:tr h="330021">
                <a:tc>
                  <a:txBody>
                    <a:bodyPr/>
                    <a:lstStyle/>
                    <a:p>
                      <a:pPr algn="l" fontAlgn="ctr"/>
                      <a:r>
                        <a:rPr lang="tr-TR" sz="800" u="none" strike="noStrike">
                          <a:effectLst/>
                        </a:rPr>
                        <a:t>Zimmet Evrakları Durumu</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ctr" fontAlgn="ctr"/>
                      <a:r>
                        <a:rPr lang="tr-TR" sz="800" u="none" strike="noStrike">
                          <a:effectLst/>
                        </a:rPr>
                        <a:t> </a:t>
                      </a:r>
                      <a:endParaRPr lang="tr-TR" sz="800" b="1" i="0" u="none" strike="noStrike">
                        <a:solidFill>
                          <a:srgbClr val="000000"/>
                        </a:solidFill>
                        <a:effectLst/>
                        <a:latin typeface="Calibri" panose="020F0502020204030204" pitchFamily="34" charset="0"/>
                      </a:endParaRPr>
                    </a:p>
                  </a:txBody>
                  <a:tcPr marL="7315" marR="7315" marT="7315" marB="0" anchor="ctr"/>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315" marR="7315" marT="7315"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315" marR="7315" marT="7315" marB="0" anchor="b"/>
                </a:tc>
              </a:tr>
            </a:tbl>
          </a:graphicData>
        </a:graphic>
      </p:graphicFrame>
    </p:spTree>
    <p:extLst>
      <p:ext uri="{BB962C8B-B14F-4D97-AF65-F5344CB8AC3E}">
        <p14:creationId xmlns:p14="http://schemas.microsoft.com/office/powerpoint/2010/main" val="371446672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8" name="Dikdörtgen 7"/>
          <p:cNvSpPr/>
          <p:nvPr/>
        </p:nvSpPr>
        <p:spPr>
          <a:xfrm>
            <a:off x="893895" y="1628800"/>
            <a:ext cx="9865096" cy="3139321"/>
          </a:xfrm>
          <a:prstGeom prst="rect">
            <a:avLst/>
          </a:prstGeom>
        </p:spPr>
        <p:txBody>
          <a:bodyPr wrap="square">
            <a:spAutoFit/>
          </a:bodyPr>
          <a:lstStyle/>
          <a:p>
            <a:pPr algn="just"/>
            <a:r>
              <a:rPr lang="tr-TR" b="1" dirty="0" smtClean="0">
                <a:solidFill>
                  <a:srgbClr val="FFFF00"/>
                </a:solidFill>
                <a:latin typeface="Calibri" panose="020F0502020204030204" pitchFamily="34" charset="0"/>
              </a:rPr>
              <a:t>         </a:t>
            </a:r>
            <a:r>
              <a:rPr lang="tr-TR" b="1" dirty="0" smtClean="0">
                <a:latin typeface="Calibri" panose="020F0502020204030204" pitchFamily="34" charset="0"/>
              </a:rPr>
              <a:t>Strateji Geliştirme Daire Başkanlığınca 11/07/2019 tarihli ve 4679 sayılı yazısı gereğince taşınır kontrol komisyonu tarafından yapılacak olan değerlendirmelerde;</a:t>
            </a:r>
          </a:p>
          <a:p>
            <a:pPr algn="just"/>
            <a:endParaRPr lang="tr-TR" altLang="tr-TR" b="1" dirty="0">
              <a:latin typeface="Calibri" panose="020F0502020204030204" pitchFamily="34" charset="0"/>
            </a:endParaRPr>
          </a:p>
          <a:p>
            <a:pPr marL="342900" indent="-342900" algn="just">
              <a:buFontTx/>
              <a:buChar char="-"/>
            </a:pPr>
            <a:r>
              <a:rPr lang="tr-TR" altLang="tr-TR" b="1" dirty="0" smtClean="0">
                <a:latin typeface="Calibri" panose="020F0502020204030204" pitchFamily="34" charset="0"/>
              </a:rPr>
              <a:t>Hurda durumu, yetkilendirme evrakları, istek form ve çıkış </a:t>
            </a:r>
            <a:r>
              <a:rPr lang="tr-TR" altLang="tr-TR" b="1" dirty="0" err="1" smtClean="0">
                <a:latin typeface="Calibri" panose="020F0502020204030204" pitchFamily="34" charset="0"/>
              </a:rPr>
              <a:t>tifleri</a:t>
            </a:r>
            <a:r>
              <a:rPr lang="tr-TR" altLang="tr-TR" b="1" dirty="0" smtClean="0">
                <a:latin typeface="Calibri" panose="020F0502020204030204" pitchFamily="34" charset="0"/>
              </a:rPr>
              <a:t> ile zimmet evrakları kontrolleri ilgili harcama birimlerinin dosyalarından incelenmek suretiyle yapılacaktır, </a:t>
            </a:r>
          </a:p>
          <a:p>
            <a:pPr marL="342900" indent="-342900" algn="just">
              <a:buFontTx/>
              <a:buChar char="-"/>
            </a:pPr>
            <a:r>
              <a:rPr lang="tr-TR" altLang="tr-TR" b="1" dirty="0" smtClean="0">
                <a:latin typeface="Calibri" panose="020F0502020204030204" pitchFamily="34" charset="0"/>
              </a:rPr>
              <a:t>Harcama birimine ait tüm taşınır malların üzerinde sicil numaralarının bulunduğu </a:t>
            </a:r>
            <a:r>
              <a:rPr lang="tr-TR" altLang="tr-TR" b="1" dirty="0" err="1" smtClean="0">
                <a:latin typeface="Calibri" panose="020F0502020204030204" pitchFamily="34" charset="0"/>
              </a:rPr>
              <a:t>barkodlama</a:t>
            </a:r>
            <a:r>
              <a:rPr lang="tr-TR" altLang="tr-TR" b="1" dirty="0" smtClean="0">
                <a:latin typeface="Calibri" panose="020F0502020204030204" pitchFamily="34" charset="0"/>
              </a:rPr>
              <a:t> kontrolleri,</a:t>
            </a:r>
          </a:p>
          <a:p>
            <a:pPr marL="342900" indent="-342900" algn="just">
              <a:buFontTx/>
              <a:buChar char="-"/>
            </a:pPr>
            <a:r>
              <a:rPr lang="tr-TR" altLang="tr-TR" b="1" dirty="0" smtClean="0">
                <a:latin typeface="Calibri" panose="020F0502020204030204" pitchFamily="34" charset="0"/>
              </a:rPr>
              <a:t>Ambarların fiziki durumu ile TKYS filli durumunun kontrolü,</a:t>
            </a:r>
          </a:p>
          <a:p>
            <a:pPr marL="342900" indent="-342900" algn="just">
              <a:buFontTx/>
              <a:buChar char="-"/>
            </a:pPr>
            <a:endParaRPr lang="tr-TR" altLang="tr-TR" b="1" dirty="0">
              <a:latin typeface="Calibri" panose="020F0502020204030204" pitchFamily="34" charset="0"/>
            </a:endParaRPr>
          </a:p>
          <a:p>
            <a:pPr algn="just"/>
            <a:r>
              <a:rPr lang="tr-TR" altLang="tr-TR" b="1" dirty="0" smtClean="0">
                <a:latin typeface="Calibri" panose="020F0502020204030204" pitchFamily="34" charset="0"/>
              </a:rPr>
              <a:t>NOT: Kontrol Komisyonunca yapılacak değerlendirme takvimi ayrıca yazı ile birimlerimize duyurulacaktır.</a:t>
            </a:r>
            <a:endParaRPr lang="tr-TR" altLang="tr-TR" dirty="0">
              <a:latin typeface="Calibri" panose="020F0502020204030204" pitchFamily="34" charset="0"/>
            </a:endParaRPr>
          </a:p>
        </p:txBody>
      </p:sp>
    </p:spTree>
    <p:extLst>
      <p:ext uri="{BB962C8B-B14F-4D97-AF65-F5344CB8AC3E}">
        <p14:creationId xmlns:p14="http://schemas.microsoft.com/office/powerpoint/2010/main" val="2025478281"/>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12" name="Çapraz Köşesi Kesik Dikdörtgen 11"/>
          <p:cNvSpPr/>
          <p:nvPr/>
        </p:nvSpPr>
        <p:spPr>
          <a:xfrm>
            <a:off x="5636" y="6064731"/>
            <a:ext cx="12192000" cy="800100"/>
          </a:xfrm>
          <a:prstGeom prst="snip2DiagRect">
            <a:avLst>
              <a:gd name="adj1" fmla="val 0"/>
              <a:gd name="adj2" fmla="val 24316"/>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endParaRPr lang="tr-TR"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pic>
        <p:nvPicPr>
          <p:cNvPr id="13" name="Resim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14" name="Dikdörtgen 13"/>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4" name="Dikdörtgen 3"/>
          <p:cNvSpPr/>
          <p:nvPr/>
        </p:nvSpPr>
        <p:spPr>
          <a:xfrm>
            <a:off x="3863752" y="561982"/>
            <a:ext cx="4464496" cy="369332"/>
          </a:xfrm>
          <a:prstGeom prst="rect">
            <a:avLst/>
          </a:prstGeom>
        </p:spPr>
        <p:txBody>
          <a:bodyPr wrap="square">
            <a:spAutoFit/>
          </a:bodyPr>
          <a:lstStyle/>
          <a:p>
            <a:pPr algn="ctr"/>
            <a:r>
              <a:rPr lang="tr-TR" b="1" dirty="0" smtClean="0"/>
              <a:t>TAŞINIR MAL YÖNETİMİ HESAP KODLARI</a:t>
            </a:r>
            <a:endParaRPr lang="tr-TR" b="1" dirty="0"/>
          </a:p>
        </p:txBody>
      </p:sp>
      <p:pic>
        <p:nvPicPr>
          <p:cNvPr id="2" name="Resim 1"/>
          <p:cNvPicPr>
            <a:picLocks noChangeAspect="1"/>
          </p:cNvPicPr>
          <p:nvPr/>
        </p:nvPicPr>
        <p:blipFill>
          <a:blip r:embed="rId4"/>
          <a:stretch>
            <a:fillRect/>
          </a:stretch>
        </p:blipFill>
        <p:spPr>
          <a:xfrm>
            <a:off x="1770292" y="1052736"/>
            <a:ext cx="8681677" cy="4769151"/>
          </a:xfrm>
          <a:prstGeom prst="rect">
            <a:avLst/>
          </a:prstGeom>
        </p:spPr>
      </p:pic>
    </p:spTree>
    <p:extLst>
      <p:ext uri="{BB962C8B-B14F-4D97-AF65-F5344CB8AC3E}">
        <p14:creationId xmlns:p14="http://schemas.microsoft.com/office/powerpoint/2010/main" val="3338853706"/>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4" name="Rectangle 30"/>
          <p:cNvSpPr>
            <a:spLocks noChangeArrowheads="1"/>
          </p:cNvSpPr>
          <p:nvPr/>
        </p:nvSpPr>
        <p:spPr bwMode="auto">
          <a:xfrm>
            <a:off x="2053606" y="-207568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b="1"/>
          </a:p>
        </p:txBody>
      </p:sp>
      <p:sp>
        <p:nvSpPr>
          <p:cNvPr id="35" name="Rectangle 36"/>
          <p:cNvSpPr>
            <a:spLocks noChangeArrowheads="1"/>
          </p:cNvSpPr>
          <p:nvPr/>
        </p:nvSpPr>
        <p:spPr bwMode="auto">
          <a:xfrm>
            <a:off x="2053606" y="-184708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b="1"/>
          </a:p>
        </p:txBody>
      </p:sp>
      <p:sp>
        <p:nvSpPr>
          <p:cNvPr id="21" name="Çapraz Köşesi Kesik Dikdörtgen 20"/>
          <p:cNvSpPr/>
          <p:nvPr/>
        </p:nvSpPr>
        <p:spPr>
          <a:xfrm>
            <a:off x="0" y="6095449"/>
            <a:ext cx="12192000" cy="800100"/>
          </a:xfrm>
          <a:prstGeom prst="snip2DiagRect">
            <a:avLst>
              <a:gd name="adj1" fmla="val 0"/>
              <a:gd name="adj2" fmla="val 20669"/>
            </a:avLst>
          </a:prstGeom>
          <a:solidFill>
            <a:srgbClr val="F9D1A9"/>
          </a:solidFill>
          <a:effectLst>
            <a:glow rad="25400">
              <a:schemeClr val="bg1">
                <a:alpha val="55000"/>
              </a:schemeClr>
            </a:glow>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30" name="Resim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1904" y="6095448"/>
            <a:ext cx="2808312" cy="782559"/>
          </a:xfrm>
          <a:prstGeom prst="rect">
            <a:avLst/>
          </a:prstGeom>
        </p:spPr>
      </p:pic>
      <p:sp>
        <p:nvSpPr>
          <p:cNvPr id="36" name="Dikdörtgen 35"/>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8" name="Dikdörtgen 37"/>
          <p:cNvSpPr/>
          <p:nvPr/>
        </p:nvSpPr>
        <p:spPr>
          <a:xfrm>
            <a:off x="407368" y="6216527"/>
            <a:ext cx="4013916" cy="400110"/>
          </a:xfrm>
          <a:prstGeom prst="rect">
            <a:avLst/>
          </a:prstGeom>
        </p:spPr>
        <p:txBody>
          <a:bodyPr wrap="square">
            <a:spAutoFit/>
          </a:bodyPr>
          <a:lstStyle/>
          <a:p>
            <a:r>
              <a:rPr lang="tr-TR" sz="20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a:t>
            </a:r>
            <a:r>
              <a:rPr lang="tr-TR" b="1" dirty="0">
                <a:ln w="0"/>
                <a:solidFill>
                  <a:srgbClr val="781E46"/>
                </a:solidFill>
                <a:effectLst>
                  <a:outerShdw blurRad="38100" dist="25400" dir="5400000" algn="ctr" rotWithShape="0">
                    <a:srgbClr val="6E747A">
                      <a:alpha val="43000"/>
                    </a:srgbClr>
                  </a:outerShdw>
                </a:effectLst>
                <a:latin typeface="Calibri" panose="020F0502020204030204"/>
              </a:rPr>
              <a:t>Başkanlığı</a:t>
            </a:r>
            <a:endParaRPr lang="tr-TR" sz="2000"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sp>
        <p:nvSpPr>
          <p:cNvPr id="2" name="Unvan 1"/>
          <p:cNvSpPr>
            <a:spLocks noGrp="1"/>
          </p:cNvSpPr>
          <p:nvPr>
            <p:ph type="title"/>
          </p:nvPr>
        </p:nvSpPr>
        <p:spPr>
          <a:xfrm>
            <a:off x="1828800" y="179369"/>
            <a:ext cx="8534400" cy="5917380"/>
          </a:xfrm>
        </p:spPr>
        <p:txBody>
          <a:bodyPr>
            <a:normAutofit fontScale="90000"/>
          </a:bodyPr>
          <a:lstStyle/>
          <a:p>
            <a:pPr algn="ctr"/>
            <a:r>
              <a:rPr lang="tr-TR" sz="7200" b="1" dirty="0">
                <a:solidFill>
                  <a:srgbClr val="F9D1A9"/>
                </a:solidFill>
              </a:rPr>
              <a:t/>
            </a:r>
            <a:br>
              <a:rPr lang="tr-TR" sz="7200" b="1" dirty="0">
                <a:solidFill>
                  <a:srgbClr val="F9D1A9"/>
                </a:solidFill>
              </a:rPr>
            </a:br>
            <a:r>
              <a:rPr lang="tr-TR" sz="8800" b="1" dirty="0" smtClean="0">
                <a:solidFill>
                  <a:srgbClr val="F9D1A9"/>
                </a:solidFill>
              </a:rPr>
              <a:t>Teşekkürler</a:t>
            </a:r>
            <a:r>
              <a:rPr lang="tr-TR" sz="7200" b="1" dirty="0" smtClean="0">
                <a:solidFill>
                  <a:srgbClr val="F9D1A9"/>
                </a:solidFill>
              </a:rPr>
              <a:t/>
            </a:r>
            <a:br>
              <a:rPr lang="tr-TR" sz="7200" b="1" dirty="0" smtClean="0">
                <a:solidFill>
                  <a:srgbClr val="F9D1A9"/>
                </a:solidFill>
              </a:rPr>
            </a:br>
            <a:r>
              <a:rPr lang="tr-TR" sz="7200" b="1" dirty="0" smtClean="0">
                <a:solidFill>
                  <a:srgbClr val="F9D1A9"/>
                </a:solidFill>
              </a:rPr>
              <a:t/>
            </a:r>
            <a:br>
              <a:rPr lang="tr-TR" sz="7200" b="1" dirty="0" smtClean="0">
                <a:solidFill>
                  <a:srgbClr val="F9D1A9"/>
                </a:solidFill>
              </a:rPr>
            </a:br>
            <a:r>
              <a:rPr lang="tr-TR" sz="7200" b="1" dirty="0">
                <a:solidFill>
                  <a:srgbClr val="F9D1A9"/>
                </a:solidFill>
              </a:rPr>
              <a:t/>
            </a:r>
            <a:br>
              <a:rPr lang="tr-TR" sz="7200" b="1" dirty="0">
                <a:solidFill>
                  <a:srgbClr val="F9D1A9"/>
                </a:solidFill>
              </a:rPr>
            </a:br>
            <a:r>
              <a:rPr lang="tr-TR" sz="2000" b="1" dirty="0" smtClean="0">
                <a:solidFill>
                  <a:srgbClr val="F9D1A9"/>
                </a:solidFill>
                <a:latin typeface="Arial" panose="020B0604020202020204" pitchFamily="34" charset="0"/>
                <a:cs typeface="Arial" panose="020B0604020202020204" pitchFamily="34" charset="0"/>
              </a:rPr>
              <a:t>STRATEJİ </a:t>
            </a:r>
            <a:r>
              <a:rPr lang="tr-TR" sz="2000" b="1" dirty="0">
                <a:solidFill>
                  <a:srgbClr val="F9D1A9"/>
                </a:solidFill>
                <a:latin typeface="Arial" panose="020B0604020202020204" pitchFamily="34" charset="0"/>
                <a:cs typeface="Arial" panose="020B0604020202020204" pitchFamily="34" charset="0"/>
              </a:rPr>
              <a:t>GELİŞTİRME DAİRESİ </a:t>
            </a:r>
            <a:r>
              <a:rPr lang="tr-TR" sz="2000" b="1" dirty="0" err="1" smtClean="0">
                <a:solidFill>
                  <a:srgbClr val="F9D1A9"/>
                </a:solidFill>
                <a:latin typeface="Arial" panose="020B0604020202020204" pitchFamily="34" charset="0"/>
                <a:cs typeface="Arial" panose="020B0604020202020204" pitchFamily="34" charset="0"/>
              </a:rPr>
              <a:t>BAŞKANı</a:t>
            </a:r>
            <a:r>
              <a:rPr lang="tr-TR" sz="2000" b="1" dirty="0" smtClean="0">
                <a:solidFill>
                  <a:srgbClr val="F9D1A9"/>
                </a:solidFill>
                <a:latin typeface="Arial" panose="020B0604020202020204" pitchFamily="34" charset="0"/>
                <a:cs typeface="Arial" panose="020B0604020202020204" pitchFamily="34" charset="0"/>
              </a:rPr>
              <a:t/>
            </a:r>
            <a:br>
              <a:rPr lang="tr-TR" sz="2000" b="1" dirty="0" smtClean="0">
                <a:solidFill>
                  <a:srgbClr val="F9D1A9"/>
                </a:solidFill>
                <a:latin typeface="Arial" panose="020B0604020202020204" pitchFamily="34" charset="0"/>
                <a:cs typeface="Arial" panose="020B0604020202020204" pitchFamily="34" charset="0"/>
              </a:rPr>
            </a:br>
            <a:r>
              <a:rPr lang="tr-TR" sz="2000" b="1" dirty="0">
                <a:solidFill>
                  <a:srgbClr val="F9D1A9"/>
                </a:solidFill>
                <a:latin typeface="Arial" panose="020B0604020202020204" pitchFamily="34" charset="0"/>
                <a:cs typeface="Arial" panose="020B0604020202020204" pitchFamily="34" charset="0"/>
              </a:rPr>
              <a:t/>
            </a:r>
            <a:br>
              <a:rPr lang="tr-TR" sz="2000" b="1" dirty="0">
                <a:solidFill>
                  <a:srgbClr val="F9D1A9"/>
                </a:solidFill>
                <a:latin typeface="Arial" panose="020B0604020202020204" pitchFamily="34" charset="0"/>
                <a:cs typeface="Arial" panose="020B0604020202020204" pitchFamily="34" charset="0"/>
              </a:rPr>
            </a:br>
            <a:r>
              <a:rPr lang="tr-TR" sz="2000" b="1" dirty="0" smtClean="0">
                <a:solidFill>
                  <a:srgbClr val="F9D1A9"/>
                </a:solidFill>
                <a:latin typeface="Arial" panose="020B0604020202020204" pitchFamily="34" charset="0"/>
                <a:cs typeface="Arial" panose="020B0604020202020204" pitchFamily="34" charset="0"/>
              </a:rPr>
              <a:t>Bahattin </a:t>
            </a:r>
            <a:r>
              <a:rPr lang="tr-TR" sz="2000" b="1" dirty="0" err="1" smtClean="0">
                <a:solidFill>
                  <a:srgbClr val="F9D1A9"/>
                </a:solidFill>
                <a:latin typeface="Arial" panose="020B0604020202020204" pitchFamily="34" charset="0"/>
                <a:cs typeface="Arial" panose="020B0604020202020204" pitchFamily="34" charset="0"/>
              </a:rPr>
              <a:t>albas</a:t>
            </a:r>
            <a:r>
              <a:rPr lang="tr-TR" sz="2200" b="1" dirty="0" smtClean="0">
                <a:solidFill>
                  <a:srgbClr val="F9D1A9"/>
                </a:solidFill>
                <a:latin typeface="Arial" panose="020B0604020202020204" pitchFamily="34" charset="0"/>
                <a:cs typeface="Arial" panose="020B0604020202020204" pitchFamily="34" charset="0"/>
              </a:rPr>
              <a:t/>
            </a:r>
            <a:br>
              <a:rPr lang="tr-TR" sz="2200" b="1" dirty="0" smtClean="0">
                <a:solidFill>
                  <a:srgbClr val="F9D1A9"/>
                </a:solidFill>
                <a:latin typeface="Arial" panose="020B0604020202020204" pitchFamily="34" charset="0"/>
                <a:cs typeface="Arial" panose="020B0604020202020204" pitchFamily="34" charset="0"/>
              </a:rPr>
            </a:br>
            <a:endParaRPr lang="tr-TR" sz="2200" b="1" dirty="0">
              <a:solidFill>
                <a:srgbClr val="F9D1A9"/>
              </a:solidFill>
            </a:endParaRPr>
          </a:p>
        </p:txBody>
      </p:sp>
    </p:spTree>
    <p:extLst>
      <p:ext uri="{BB962C8B-B14F-4D97-AF65-F5344CB8AC3E}">
        <p14:creationId xmlns:p14="http://schemas.microsoft.com/office/powerpoint/2010/main" val="70433719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12" name="Çapraz Köşesi Kesik Dikdörtgen 11"/>
          <p:cNvSpPr/>
          <p:nvPr/>
        </p:nvSpPr>
        <p:spPr>
          <a:xfrm>
            <a:off x="5636" y="6064731"/>
            <a:ext cx="12192000" cy="800100"/>
          </a:xfrm>
          <a:prstGeom prst="snip2DiagRect">
            <a:avLst>
              <a:gd name="adj1" fmla="val 0"/>
              <a:gd name="adj2" fmla="val 24316"/>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endParaRPr lang="tr-TR"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pic>
        <p:nvPicPr>
          <p:cNvPr id="13" name="Resim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14" name="Dikdörtgen 13"/>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 name="Dikdörtgen 2"/>
          <p:cNvSpPr/>
          <p:nvPr/>
        </p:nvSpPr>
        <p:spPr>
          <a:xfrm>
            <a:off x="278121" y="620688"/>
            <a:ext cx="11635758" cy="466218"/>
          </a:xfrm>
          <a:prstGeom prst="rect">
            <a:avLst/>
          </a:prstGeom>
        </p:spPr>
        <p:txBody>
          <a:bodyPr wrap="square">
            <a:spAutoFit/>
          </a:bodyPr>
          <a:lstStyle/>
          <a:p>
            <a:pPr algn="ctr">
              <a:lnSpc>
                <a:spcPct val="107000"/>
              </a:lnSpc>
              <a:spcAft>
                <a:spcPts val="800"/>
              </a:spcAft>
            </a:pPr>
            <a:r>
              <a:rPr lang="tr-TR" sz="2400" b="1" dirty="0" smtClean="0">
                <a:solidFill>
                  <a:srgbClr val="FFFF00"/>
                </a:solidFill>
                <a:latin typeface="Tahoma" panose="020B0604030504040204" pitchFamily="34" charset="0"/>
                <a:ea typeface="Times New Roman" panose="02020603050405020304" pitchFamily="18" charset="0"/>
                <a:cs typeface="Times New Roman" panose="02020603050405020304" pitchFamily="18" charset="0"/>
              </a:rPr>
              <a:t>TANIMLAR:</a:t>
            </a:r>
            <a:endParaRPr lang="tr-TR" sz="11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1390766" y="1427667"/>
            <a:ext cx="9601778" cy="646331"/>
          </a:xfrm>
          <a:prstGeom prst="rect">
            <a:avLst/>
          </a:prstGeom>
        </p:spPr>
        <p:txBody>
          <a:bodyPr wrap="square">
            <a:spAutoFit/>
          </a:bodyPr>
          <a:lstStyle/>
          <a:p>
            <a:pPr marL="514350" indent="-514350"/>
            <a:r>
              <a:rPr lang="tr-TR" altLang="tr-TR" b="1" dirty="0">
                <a:solidFill>
                  <a:srgbClr val="FFFF00"/>
                </a:solidFill>
                <a:latin typeface="Calibri" panose="020F0502020204030204" pitchFamily="34" charset="0"/>
              </a:rPr>
              <a:t>a) </a:t>
            </a:r>
            <a:r>
              <a:rPr lang="tr-TR" altLang="tr-TR" b="1" u="sng" dirty="0">
                <a:solidFill>
                  <a:srgbClr val="FFFF00"/>
                </a:solidFill>
                <a:latin typeface="Calibri" panose="020F0502020204030204" pitchFamily="34" charset="0"/>
              </a:rPr>
              <a:t>Harcama Yetkilisi:</a:t>
            </a:r>
            <a:r>
              <a:rPr lang="tr-TR" altLang="tr-TR" dirty="0">
                <a:solidFill>
                  <a:srgbClr val="FFFF00"/>
                </a:solidFill>
                <a:latin typeface="Calibri" panose="020F0502020204030204" pitchFamily="34" charset="0"/>
              </a:rPr>
              <a:t> </a:t>
            </a:r>
          </a:p>
          <a:p>
            <a:pPr marL="514350" indent="-514350"/>
            <a:r>
              <a:rPr lang="tr-TR" altLang="tr-TR" dirty="0">
                <a:latin typeface="Calibri" panose="020F0502020204030204" pitchFamily="34" charset="0"/>
              </a:rPr>
              <a:t>   Kamu idaresi bütçesinde ödenek tahsis edilen birimin en üst yöneticisi olan görevli,</a:t>
            </a:r>
          </a:p>
        </p:txBody>
      </p:sp>
      <p:sp>
        <p:nvSpPr>
          <p:cNvPr id="4" name="Dikdörtgen 3"/>
          <p:cNvSpPr/>
          <p:nvPr/>
        </p:nvSpPr>
        <p:spPr>
          <a:xfrm>
            <a:off x="1390766" y="2276872"/>
            <a:ext cx="9350546" cy="3123932"/>
          </a:xfrm>
          <a:prstGeom prst="rect">
            <a:avLst/>
          </a:prstGeom>
        </p:spPr>
        <p:txBody>
          <a:bodyPr wrap="square">
            <a:spAutoFit/>
          </a:bodyPr>
          <a:lstStyle/>
          <a:p>
            <a:pPr marL="274320" indent="-274320">
              <a:spcBef>
                <a:spcPts val="580"/>
              </a:spcBef>
              <a:defRPr/>
            </a:pPr>
            <a:r>
              <a:rPr lang="tr-TR" b="1" dirty="0">
                <a:solidFill>
                  <a:srgbClr val="FFFF00"/>
                </a:solidFill>
                <a:latin typeface="Calibri" panose="020F0502020204030204" pitchFamily="34" charset="0"/>
              </a:rPr>
              <a:t>b) </a:t>
            </a:r>
            <a:r>
              <a:rPr lang="fi-FI" b="1" dirty="0">
                <a:solidFill>
                  <a:srgbClr val="FFFF00"/>
                </a:solidFill>
                <a:latin typeface="Calibri" panose="020F0502020204030204" pitchFamily="34" charset="0"/>
              </a:rPr>
              <a:t> </a:t>
            </a:r>
            <a:r>
              <a:rPr lang="fi-FI" b="1" u="sng" dirty="0">
                <a:solidFill>
                  <a:srgbClr val="FFFF00"/>
                </a:solidFill>
                <a:latin typeface="Calibri" panose="020F0502020204030204" pitchFamily="34" charset="0"/>
              </a:rPr>
              <a:t>Taşınır </a:t>
            </a:r>
            <a:r>
              <a:rPr lang="tr-TR" b="1" u="sng" dirty="0">
                <a:solidFill>
                  <a:srgbClr val="FFFF00"/>
                </a:solidFill>
                <a:latin typeface="Calibri" panose="020F0502020204030204" pitchFamily="34" charset="0"/>
              </a:rPr>
              <a:t>K</a:t>
            </a:r>
            <a:r>
              <a:rPr lang="fi-FI" b="1" u="sng" dirty="0" smtClean="0">
                <a:solidFill>
                  <a:srgbClr val="FFFF00"/>
                </a:solidFill>
                <a:latin typeface="Calibri" panose="020F0502020204030204" pitchFamily="34" charset="0"/>
              </a:rPr>
              <a:t>ayıt </a:t>
            </a:r>
            <a:r>
              <a:rPr lang="tr-TR" b="1" u="sng" dirty="0" smtClean="0">
                <a:solidFill>
                  <a:srgbClr val="FFFF00"/>
                </a:solidFill>
                <a:latin typeface="Calibri" panose="020F0502020204030204" pitchFamily="34" charset="0"/>
              </a:rPr>
              <a:t>Y</a:t>
            </a:r>
            <a:r>
              <a:rPr lang="fi-FI" b="1" u="sng" dirty="0" smtClean="0">
                <a:solidFill>
                  <a:srgbClr val="FFFF00"/>
                </a:solidFill>
                <a:latin typeface="Calibri" panose="020F0502020204030204" pitchFamily="34" charset="0"/>
              </a:rPr>
              <a:t>etkilisi</a:t>
            </a:r>
            <a:r>
              <a:rPr lang="fi-FI" b="1" u="sng" dirty="0">
                <a:solidFill>
                  <a:srgbClr val="FFFF00"/>
                </a:solidFill>
                <a:latin typeface="Calibri" panose="020F0502020204030204" pitchFamily="34" charset="0"/>
              </a:rPr>
              <a:t>: </a:t>
            </a:r>
          </a:p>
          <a:p>
            <a:pPr marL="274320" indent="-274320">
              <a:spcBef>
                <a:spcPts val="580"/>
              </a:spcBef>
              <a:buFont typeface="Wingdings 2"/>
              <a:buChar char=""/>
              <a:defRPr/>
            </a:pPr>
            <a:r>
              <a:rPr lang="tr-TR" dirty="0">
                <a:latin typeface="Calibri" panose="020F0502020204030204" pitchFamily="34" charset="0"/>
              </a:rPr>
              <a:t>Harcama yetkilisi adına </a:t>
            </a:r>
          </a:p>
          <a:p>
            <a:pPr marL="274320" indent="-274320">
              <a:spcBef>
                <a:spcPts val="580"/>
              </a:spcBef>
              <a:buFont typeface="Wingdings 2"/>
              <a:buChar char=""/>
              <a:defRPr/>
            </a:pPr>
            <a:r>
              <a:rPr lang="tr-TR" dirty="0">
                <a:latin typeface="Calibri" panose="020F0502020204030204" pitchFamily="34" charset="0"/>
              </a:rPr>
              <a:t>taşınırları teslim alan, </a:t>
            </a:r>
          </a:p>
          <a:p>
            <a:pPr marL="274320" indent="-274320">
              <a:spcBef>
                <a:spcPts val="580"/>
              </a:spcBef>
              <a:buFont typeface="Wingdings 2"/>
              <a:buChar char=""/>
              <a:defRPr/>
            </a:pPr>
            <a:r>
              <a:rPr lang="tr-TR" dirty="0">
                <a:latin typeface="Calibri" panose="020F0502020204030204" pitchFamily="34" charset="0"/>
              </a:rPr>
              <a:t>koruyan, </a:t>
            </a:r>
          </a:p>
          <a:p>
            <a:pPr marL="274320" indent="-274320">
              <a:spcBef>
                <a:spcPts val="580"/>
              </a:spcBef>
              <a:buFont typeface="Wingdings 2"/>
              <a:buChar char=""/>
              <a:defRPr/>
            </a:pPr>
            <a:r>
              <a:rPr lang="tr-TR" dirty="0">
                <a:latin typeface="Calibri" panose="020F0502020204030204" pitchFamily="34" charset="0"/>
              </a:rPr>
              <a:t>kullanım yerlerine teslim eden, </a:t>
            </a:r>
          </a:p>
          <a:p>
            <a:pPr marL="274320" indent="-274320">
              <a:spcBef>
                <a:spcPts val="580"/>
              </a:spcBef>
              <a:buFont typeface="Wingdings 2"/>
              <a:buChar char=""/>
              <a:defRPr/>
            </a:pPr>
            <a:r>
              <a:rPr lang="tr-TR" dirty="0">
                <a:latin typeface="Calibri" panose="020F0502020204030204" pitchFamily="34" charset="0"/>
              </a:rPr>
              <a:t>bu Yönetmelikte belirtilen esas ve usullere göre kayıtları tutan ve </a:t>
            </a:r>
            <a:r>
              <a:rPr lang="fr-FR" dirty="0" err="1" smtClean="0">
                <a:latin typeface="Calibri" panose="020F0502020204030204" pitchFamily="34" charset="0"/>
              </a:rPr>
              <a:t>bunlara</a:t>
            </a:r>
            <a:r>
              <a:rPr lang="fr-FR" dirty="0" smtClean="0">
                <a:latin typeface="Calibri" panose="020F0502020204030204" pitchFamily="34" charset="0"/>
              </a:rPr>
              <a:t> </a:t>
            </a:r>
            <a:r>
              <a:rPr lang="fr-FR" dirty="0" err="1">
                <a:latin typeface="Calibri" panose="020F0502020204030204" pitchFamily="34" charset="0"/>
              </a:rPr>
              <a:t>ilişkin</a:t>
            </a:r>
            <a:r>
              <a:rPr lang="fr-FR" dirty="0">
                <a:latin typeface="Calibri" panose="020F0502020204030204" pitchFamily="34" charset="0"/>
              </a:rPr>
              <a:t> belge </a:t>
            </a:r>
            <a:r>
              <a:rPr lang="fr-FR" dirty="0" err="1">
                <a:latin typeface="Calibri" panose="020F0502020204030204" pitchFamily="34" charset="0"/>
              </a:rPr>
              <a:t>ve</a:t>
            </a:r>
            <a:r>
              <a:rPr lang="fr-FR" dirty="0">
                <a:latin typeface="Calibri" panose="020F0502020204030204" pitchFamily="34" charset="0"/>
              </a:rPr>
              <a:t> </a:t>
            </a:r>
            <a:r>
              <a:rPr lang="fr-FR" dirty="0" err="1">
                <a:latin typeface="Calibri" panose="020F0502020204030204" pitchFamily="34" charset="0"/>
              </a:rPr>
              <a:t>cetvelleri</a:t>
            </a:r>
            <a:r>
              <a:rPr lang="fr-FR" dirty="0">
                <a:latin typeface="Calibri" panose="020F0502020204030204" pitchFamily="34" charset="0"/>
              </a:rPr>
              <a:t> </a:t>
            </a:r>
            <a:r>
              <a:rPr lang="fr-FR" dirty="0" err="1">
                <a:latin typeface="Calibri" panose="020F0502020204030204" pitchFamily="34" charset="0"/>
              </a:rPr>
              <a:t>düzenleyen</a:t>
            </a:r>
            <a:r>
              <a:rPr lang="fr-FR" dirty="0">
                <a:latin typeface="Calibri" panose="020F0502020204030204" pitchFamily="34" charset="0"/>
              </a:rPr>
              <a:t> </a:t>
            </a:r>
            <a:r>
              <a:rPr lang="fr-FR" dirty="0" err="1">
                <a:latin typeface="Calibri" panose="020F0502020204030204" pitchFamily="34" charset="0"/>
              </a:rPr>
              <a:t>ve</a:t>
            </a:r>
            <a:r>
              <a:rPr lang="fr-FR" dirty="0">
                <a:latin typeface="Calibri" panose="020F0502020204030204" pitchFamily="34" charset="0"/>
              </a:rPr>
              <a:t> </a:t>
            </a:r>
          </a:p>
          <a:p>
            <a:pPr marL="274320" indent="-274320">
              <a:spcBef>
                <a:spcPts val="580"/>
              </a:spcBef>
              <a:buFont typeface="Wingdings 2"/>
              <a:buChar char=""/>
              <a:defRPr/>
            </a:pPr>
            <a:r>
              <a:rPr lang="tr-TR" dirty="0">
                <a:latin typeface="Calibri" panose="020F0502020204030204" pitchFamily="34" charset="0"/>
              </a:rPr>
              <a:t>bu hususlarda hesap verme sorumluluğu çerçevesinde </a:t>
            </a:r>
            <a:r>
              <a:rPr lang="tr-TR" dirty="0" smtClean="0">
                <a:latin typeface="Calibri" panose="020F0502020204030204" pitchFamily="34" charset="0"/>
              </a:rPr>
              <a:t>taşınır kontrol yetkilisine ve harcama </a:t>
            </a:r>
            <a:r>
              <a:rPr lang="tr-TR" dirty="0">
                <a:latin typeface="Calibri" panose="020F0502020204030204" pitchFamily="34" charset="0"/>
              </a:rPr>
              <a:t>yetkilisine karşı sorumlu olan görevlileri, </a:t>
            </a:r>
          </a:p>
        </p:txBody>
      </p:sp>
    </p:spTree>
    <p:extLst>
      <p:ext uri="{BB962C8B-B14F-4D97-AF65-F5344CB8AC3E}">
        <p14:creationId xmlns:p14="http://schemas.microsoft.com/office/powerpoint/2010/main" val="347514824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12" name="Çapraz Köşesi Kesik Dikdörtgen 11"/>
          <p:cNvSpPr/>
          <p:nvPr/>
        </p:nvSpPr>
        <p:spPr>
          <a:xfrm>
            <a:off x="5636" y="6064731"/>
            <a:ext cx="12192000" cy="800100"/>
          </a:xfrm>
          <a:prstGeom prst="snip2DiagRect">
            <a:avLst>
              <a:gd name="adj1" fmla="val 0"/>
              <a:gd name="adj2" fmla="val 24316"/>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endParaRPr lang="tr-TR"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pic>
        <p:nvPicPr>
          <p:cNvPr id="13" name="Resim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14" name="Dikdörtgen 13"/>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 name="Dikdörtgen 2"/>
          <p:cNvSpPr/>
          <p:nvPr/>
        </p:nvSpPr>
        <p:spPr>
          <a:xfrm>
            <a:off x="1343472" y="1124744"/>
            <a:ext cx="9433048" cy="3416320"/>
          </a:xfrm>
          <a:prstGeom prst="rect">
            <a:avLst/>
          </a:prstGeom>
        </p:spPr>
        <p:txBody>
          <a:bodyPr wrap="square">
            <a:spAutoFit/>
          </a:bodyPr>
          <a:lstStyle/>
          <a:p>
            <a:r>
              <a:rPr lang="tr-TR" altLang="tr-TR" b="1" dirty="0">
                <a:solidFill>
                  <a:srgbClr val="FFFF00"/>
                </a:solidFill>
                <a:latin typeface="Calibri" panose="020F0502020204030204" pitchFamily="34" charset="0"/>
              </a:rPr>
              <a:t>c) </a:t>
            </a:r>
            <a:r>
              <a:rPr lang="tr-TR" altLang="tr-TR" b="1" u="sng" dirty="0">
                <a:solidFill>
                  <a:srgbClr val="FFFF00"/>
                </a:solidFill>
                <a:latin typeface="Calibri" panose="020F0502020204030204" pitchFamily="34" charset="0"/>
              </a:rPr>
              <a:t>Taşınır </a:t>
            </a:r>
            <a:r>
              <a:rPr lang="tr-TR" altLang="tr-TR" b="1" u="sng" dirty="0" smtClean="0">
                <a:solidFill>
                  <a:srgbClr val="FFFF00"/>
                </a:solidFill>
                <a:latin typeface="Calibri" panose="020F0502020204030204" pitchFamily="34" charset="0"/>
              </a:rPr>
              <a:t>Kontrol Yetkilisi:</a:t>
            </a:r>
          </a:p>
          <a:p>
            <a:endParaRPr lang="tr-TR" altLang="tr-TR" b="1" u="sng" dirty="0" smtClean="0">
              <a:solidFill>
                <a:srgbClr val="FFFF00"/>
              </a:solidFill>
              <a:latin typeface="Calibri" panose="020F0502020204030204" pitchFamily="34" charset="0"/>
            </a:endParaRPr>
          </a:p>
          <a:p>
            <a:pPr algn="just"/>
            <a:r>
              <a:rPr lang="tr-TR" dirty="0" smtClean="0">
                <a:solidFill>
                  <a:schemeClr val="tx2"/>
                </a:solidFill>
                <a:latin typeface="Calibri" panose="020F0502020204030204" pitchFamily="34" charset="0"/>
              </a:rPr>
              <a:t>    </a:t>
            </a:r>
            <a:r>
              <a:rPr lang="tr-TR" dirty="0" smtClean="0">
                <a:latin typeface="Calibri" panose="020F0502020204030204" pitchFamily="34" charset="0"/>
              </a:rPr>
              <a:t>Taşınır </a:t>
            </a:r>
            <a:r>
              <a:rPr lang="tr-TR" dirty="0">
                <a:latin typeface="Calibri" panose="020F0502020204030204" pitchFamily="34" charset="0"/>
              </a:rPr>
              <a:t>kayıt yetkilisinin yapmış olduğu kayıt ve işlemler ile düzenlediği belge ve cetvellerin mevzuata ve mali tablolara uygunluğunu kontrol eden, Harcama Birimi Taşınır Mal Yönetim Hesabı Cetvelini imzalayan ve bu konularda harcama yetkilisine karşı sorumlu olan görevlileri,</a:t>
            </a:r>
            <a:endParaRPr lang="tr-TR" altLang="tr-TR" b="1" dirty="0" smtClean="0">
              <a:solidFill>
                <a:schemeClr val="tx2"/>
              </a:solidFill>
              <a:latin typeface="Calibri" panose="020F0502020204030204" pitchFamily="34" charset="0"/>
            </a:endParaRPr>
          </a:p>
          <a:p>
            <a:pPr algn="just"/>
            <a:endParaRPr lang="tr-TR" altLang="tr-TR" b="1" dirty="0" smtClean="0">
              <a:solidFill>
                <a:schemeClr val="tx2"/>
              </a:solidFill>
              <a:latin typeface="Calibri" panose="020F0502020204030204" pitchFamily="34" charset="0"/>
            </a:endParaRPr>
          </a:p>
          <a:p>
            <a:endParaRPr lang="tr-TR" altLang="tr-TR" b="1" dirty="0" smtClean="0">
              <a:solidFill>
                <a:schemeClr val="tx2"/>
              </a:solidFill>
              <a:latin typeface="Calibri" panose="020F0502020204030204" pitchFamily="34" charset="0"/>
            </a:endParaRPr>
          </a:p>
          <a:p>
            <a:r>
              <a:rPr lang="tr-TR" altLang="tr-TR" b="1" dirty="0">
                <a:solidFill>
                  <a:srgbClr val="FFFF00"/>
                </a:solidFill>
                <a:latin typeface="Calibri" panose="020F0502020204030204" pitchFamily="34" charset="0"/>
              </a:rPr>
              <a:t>d</a:t>
            </a:r>
            <a:r>
              <a:rPr lang="tr-TR" altLang="tr-TR" b="1" dirty="0" smtClean="0">
                <a:solidFill>
                  <a:srgbClr val="FFFF00"/>
                </a:solidFill>
                <a:latin typeface="Calibri" panose="020F0502020204030204" pitchFamily="34" charset="0"/>
              </a:rPr>
              <a:t>) </a:t>
            </a:r>
            <a:r>
              <a:rPr lang="tr-TR" altLang="tr-TR" b="1" u="sng" dirty="0">
                <a:solidFill>
                  <a:srgbClr val="FFFF00"/>
                </a:solidFill>
                <a:latin typeface="Calibri" panose="020F0502020204030204" pitchFamily="34" charset="0"/>
              </a:rPr>
              <a:t>Taşınır konsolide görevlisi: </a:t>
            </a:r>
            <a:endParaRPr lang="tr-TR" altLang="tr-TR" b="1" u="sng" dirty="0" smtClean="0">
              <a:solidFill>
                <a:srgbClr val="FFFF00"/>
              </a:solidFill>
              <a:latin typeface="Calibri" panose="020F0502020204030204" pitchFamily="34" charset="0"/>
            </a:endParaRPr>
          </a:p>
          <a:p>
            <a:endParaRPr lang="tr-TR" altLang="tr-TR" b="1" u="sng" dirty="0">
              <a:solidFill>
                <a:srgbClr val="FFFF00"/>
              </a:solidFill>
              <a:latin typeface="Calibri" panose="020F0502020204030204" pitchFamily="34" charset="0"/>
            </a:endParaRPr>
          </a:p>
          <a:p>
            <a:pPr algn="just"/>
            <a:r>
              <a:rPr lang="tr-TR" altLang="tr-TR" dirty="0">
                <a:latin typeface="Calibri" panose="020F0502020204030204" pitchFamily="34" charset="0"/>
              </a:rPr>
              <a:t> </a:t>
            </a:r>
            <a:r>
              <a:rPr lang="tr-TR" altLang="tr-TR" dirty="0" smtClean="0">
                <a:latin typeface="Calibri" panose="020F0502020204030204" pitchFamily="34" charset="0"/>
              </a:rPr>
              <a:t>   </a:t>
            </a:r>
            <a:r>
              <a:rPr lang="tr-TR" dirty="0" smtClean="0">
                <a:latin typeface="Calibri" panose="020F0502020204030204" pitchFamily="34" charset="0"/>
              </a:rPr>
              <a:t>Kamu </a:t>
            </a:r>
            <a:r>
              <a:rPr lang="tr-TR" dirty="0">
                <a:latin typeface="Calibri" panose="020F0502020204030204" pitchFamily="34" charset="0"/>
              </a:rPr>
              <a:t>idaresinin taşınır kayıt yetkilisinden aldığı harcama birimi taşınır hesaplarını konsolide ederek taşınır hesap cetvellerini hazırlamak ve biriminin bir üst teşkilattaki taşınır konsolide görevlisine vermekle sorumlu olan görevlileri,</a:t>
            </a:r>
            <a:endParaRPr lang="tr-TR" altLang="tr-TR" dirty="0">
              <a:latin typeface="Calibri" panose="020F0502020204030204" pitchFamily="34" charset="0"/>
            </a:endParaRPr>
          </a:p>
        </p:txBody>
      </p:sp>
    </p:spTree>
    <p:extLst>
      <p:ext uri="{BB962C8B-B14F-4D97-AF65-F5344CB8AC3E}">
        <p14:creationId xmlns:p14="http://schemas.microsoft.com/office/powerpoint/2010/main" val="261509016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9" name="Dikdörtgen 8"/>
          <p:cNvSpPr/>
          <p:nvPr/>
        </p:nvSpPr>
        <p:spPr>
          <a:xfrm>
            <a:off x="839416" y="692696"/>
            <a:ext cx="10081120" cy="4963410"/>
          </a:xfrm>
          <a:prstGeom prst="rect">
            <a:avLst/>
          </a:prstGeom>
        </p:spPr>
        <p:txBody>
          <a:bodyPr wrap="square">
            <a:spAutoFit/>
          </a:bodyPr>
          <a:lstStyle/>
          <a:p>
            <a:pPr algn="just">
              <a:lnSpc>
                <a:spcPct val="107000"/>
              </a:lnSpc>
              <a:spcAft>
                <a:spcPts val="800"/>
              </a:spcAft>
            </a:pP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US"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TAŞINIR KAYIT YETK</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L</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LER</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 VE TAŞINIR KONTROL YETK</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L</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LER</a:t>
            </a:r>
            <a:r>
              <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p>
          <a:p>
            <a:pPr algn="just">
              <a:lnSpc>
                <a:spcPct val="107000"/>
              </a:lnSpc>
              <a:spcAft>
                <a:spcPts val="800"/>
              </a:spcAft>
            </a:pPr>
            <a:endParaRPr lang="tr-TR" sz="24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AutoNum type="arabicParenBoth"/>
            </a:pPr>
            <a:r>
              <a:rPr lang="en-US" dirty="0" smtClean="0">
                <a:latin typeface="Calibri" panose="020F0502020204030204" pitchFamily="34" charset="0"/>
                <a:ea typeface="Calibri" panose="020F0502020204030204" pitchFamily="34" charset="0"/>
                <a:cs typeface="Times New Roman" panose="02020603050405020304" pitchFamily="18" charset="0"/>
              </a:rPr>
              <a:t>MADDE </a:t>
            </a:r>
            <a:r>
              <a:rPr lang="en-US" dirty="0">
                <a:latin typeface="Calibri" panose="020F0502020204030204" pitchFamily="34" charset="0"/>
                <a:ea typeface="Calibri" panose="020F0502020204030204" pitchFamily="34" charset="0"/>
                <a:cs typeface="Times New Roman" panose="02020603050405020304" pitchFamily="18" charset="0"/>
              </a:rPr>
              <a:t>6 – (</a:t>
            </a:r>
            <a:r>
              <a:rPr lang="en-US" dirty="0" err="1">
                <a:latin typeface="Calibri" panose="020F0502020204030204" pitchFamily="34" charset="0"/>
                <a:ea typeface="Calibri" panose="020F0502020204030204" pitchFamily="34" charset="0"/>
                <a:cs typeface="Times New Roman" panose="02020603050405020304" pitchFamily="18" charset="0"/>
              </a:rPr>
              <a:t>Değişik</a:t>
            </a:r>
            <a:r>
              <a:rPr lang="en-US" dirty="0">
                <a:latin typeface="Calibri" panose="020F0502020204030204" pitchFamily="34" charset="0"/>
                <a:ea typeface="Calibri" panose="020F0502020204030204" pitchFamily="34" charset="0"/>
                <a:cs typeface="Times New Roman" panose="02020603050405020304" pitchFamily="18" charset="0"/>
              </a:rPr>
              <a:t>: 14/3/2016-2016/8646 K.) (1)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kayıt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yetkililerince</a:t>
            </a: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memuriyet</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çalışma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unvanına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bağlı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kalmaksızın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kayıt</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işlemlerini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Yönetmelikte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belirtilen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usule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uygun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şekilde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yapabilecek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bilgi</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niteliklere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sahip</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personel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arasından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görevlendirilir</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Taşınır</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işlemleri</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yoğun</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olan</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harcama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birimlerinde</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birden</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fazla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taşınır</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kayıt</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yetkilisi</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görevlendirilebilir</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Kamu</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idarelerince</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ihtiyaç</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duyulması</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halinde</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birden</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fazla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harcama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biriminin</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taşınır</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kayıtları</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harcama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birimleri</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itibarıyla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ayrı</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ayrı</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tutulmak</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kaydıyla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bir</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taşınır</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kayıt</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yetkilisi</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tarafından</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yürütülebilir</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t>      </a:t>
            </a:r>
            <a:r>
              <a:rPr lang="tr-TR" dirty="0" smtClean="0">
                <a:latin typeface="Calibri" panose="020F0502020204030204" pitchFamily="34" charset="0"/>
              </a:rPr>
              <a:t>Taşınır </a:t>
            </a:r>
            <a:r>
              <a:rPr lang="tr-TR" dirty="0">
                <a:latin typeface="Calibri" panose="020F0502020204030204" pitchFamily="34" charset="0"/>
              </a:rPr>
              <a:t>kontrol yetkilisi ile taşınır kayıt yetkilisi görevi aynı kişide birleşemez.</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164352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 name="Dikdörtgen 2"/>
          <p:cNvSpPr/>
          <p:nvPr/>
        </p:nvSpPr>
        <p:spPr>
          <a:xfrm>
            <a:off x="983433" y="980728"/>
            <a:ext cx="9865096" cy="4663200"/>
          </a:xfrm>
          <a:prstGeom prst="rect">
            <a:avLst/>
          </a:prstGeom>
        </p:spPr>
        <p:txBody>
          <a:bodyPr wrap="square">
            <a:spAutoFit/>
          </a:bodyPr>
          <a:lstStyle/>
          <a:p>
            <a:pPr algn="just">
              <a:lnSpc>
                <a:spcPct val="107000"/>
              </a:lnSpc>
              <a:spcAft>
                <a:spcPts val="800"/>
              </a:spcAft>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TAŞINIR KAYIT YETK</a:t>
            </a:r>
            <a:r>
              <a:rPr lang="tr-TR" dirty="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a:t>
            </a:r>
            <a:r>
              <a:rPr lang="tr-TR" dirty="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LER</a:t>
            </a:r>
            <a:r>
              <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 GÖREV VE SORUMLULUKLARI</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AutoNum type="alphaLcParenR"/>
            </a:pPr>
            <a:r>
              <a:rPr lang="en-US" dirty="0" err="1" smtClean="0">
                <a:latin typeface="Calibri" panose="020F0502020204030204" pitchFamily="34" charset="0"/>
                <a:ea typeface="Calibri" panose="020F0502020204030204" pitchFamily="34" charset="0"/>
                <a:cs typeface="Times New Roman" panose="02020603050405020304" pitchFamily="18" charset="0"/>
              </a:rPr>
              <a:t>Harcama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birimince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edinilen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taşınırlardan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muayene</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kabulü</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yapılanları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cins</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niteliklerine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sayarak</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tartarak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ölçerek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teslim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almak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doğrudan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tüketilmeyen</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kullanıma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verilmeyen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sorumluluğundaki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ambarlarda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muhafaza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etmek</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b) </a:t>
            </a:r>
            <a:r>
              <a:rPr lang="en-US" dirty="0" err="1">
                <a:latin typeface="Calibri" panose="020F0502020204030204" pitchFamily="34" charset="0"/>
                <a:ea typeface="Calibri" panose="020F0502020204030204" pitchFamily="34" charset="0"/>
                <a:cs typeface="Times New Roman" panose="02020603050405020304" pitchFamily="18" charset="0"/>
              </a:rPr>
              <a:t>Muayene</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kabul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işlemi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hemen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yapılamayan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kontrol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ederek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teslim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almak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özellikleri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nedeniyle</a:t>
            </a:r>
            <a:r>
              <a:rPr lang="en-US" dirty="0">
                <a:latin typeface="Calibri" panose="020F0502020204030204" pitchFamily="34" charset="0"/>
                <a:ea typeface="Calibri" panose="020F0502020204030204" pitchFamily="34" charset="0"/>
                <a:cs typeface="Times New Roman" panose="02020603050405020304" pitchFamily="18" charset="0"/>
              </a:rPr>
              <a:t> </a:t>
            </a: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kesin</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kabulleri</a:t>
            </a:r>
            <a:r>
              <a:rPr lang="en-US" dirty="0">
                <a:latin typeface="Calibri" panose="020F0502020204030204" pitchFamily="34" charset="0"/>
                <a:ea typeface="Calibri" panose="020F0502020204030204" pitchFamily="34" charset="0"/>
                <a:cs typeface="Times New Roman" panose="02020603050405020304" pitchFamily="18" charset="0"/>
              </a:rPr>
              <a:t> belli </a:t>
            </a:r>
            <a:r>
              <a:rPr lang="en-US" dirty="0" err="1">
                <a:latin typeface="Calibri" panose="020F0502020204030204" pitchFamily="34" charset="0"/>
                <a:ea typeface="Calibri" panose="020F0502020204030204" pitchFamily="34" charset="0"/>
                <a:cs typeface="Times New Roman" panose="02020603050405020304" pitchFamily="18" charset="0"/>
              </a:rPr>
              <a:t>bir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dönem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kullanıldıktan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sonra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yapılabilen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sarf</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malzemeleri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hariç</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olmak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üzere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bunların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kesin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kabulü</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yapılmadan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kullanıma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verilmesini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önlemek</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 </a:t>
            </a:r>
            <a:r>
              <a:rPr lang="en-US" dirty="0" err="1">
                <a:latin typeface="Calibri" panose="020F0502020204030204" pitchFamily="34" charset="0"/>
                <a:ea typeface="Calibri" panose="020F0502020204030204" pitchFamily="34" charset="0"/>
                <a:cs typeface="Times New Roman" panose="02020603050405020304" pitchFamily="18" charset="0"/>
              </a:rPr>
              <a:t>Taşınırların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giriş</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çıkışına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ilişkin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kayıtları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tutmak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bunlara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ilişkin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belge</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cetvelleri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düzenlemek</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mal </a:t>
            </a:r>
            <a:r>
              <a:rPr lang="en-US" dirty="0" err="1">
                <a:latin typeface="Calibri" panose="020F0502020204030204" pitchFamily="34" charset="0"/>
                <a:ea typeface="Calibri" panose="020F0502020204030204" pitchFamily="34" charset="0"/>
                <a:cs typeface="Times New Roman" panose="02020603050405020304" pitchFamily="18" charset="0"/>
              </a:rPr>
              <a:t>yönetim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hesap</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cetvellerini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istenilmesi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halinde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konsolide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görevlisine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göndermek</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47158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8" name="Dikdörtgen 7"/>
          <p:cNvSpPr/>
          <p:nvPr/>
        </p:nvSpPr>
        <p:spPr>
          <a:xfrm>
            <a:off x="1020179" y="1124744"/>
            <a:ext cx="9721080" cy="3671518"/>
          </a:xfrm>
          <a:prstGeom prst="rect">
            <a:avLst/>
          </a:prstGeom>
        </p:spPr>
        <p:txBody>
          <a:bodyPr wrap="square">
            <a:spAutoFit/>
          </a:bodyPr>
          <a:lstStyle/>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ç</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Tüketime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kullanıma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verilmesi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uygun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görülen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ilgililere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teslim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etmek</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d) </a:t>
            </a:r>
            <a:r>
              <a:rPr lang="en-US" dirty="0" err="1">
                <a:latin typeface="Calibri" panose="020F0502020204030204" pitchFamily="34" charset="0"/>
                <a:ea typeface="Calibri" panose="020F0502020204030204" pitchFamily="34" charset="0"/>
                <a:cs typeface="Times New Roman" panose="02020603050405020304" pitchFamily="18" charset="0"/>
              </a:rPr>
              <a:t>Taşınırların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yangına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ıslanmaya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bozulmaya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çalınmaya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benzeri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tehlikelere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karşı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korunması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için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gerekli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tedbirleri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almak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alınmasını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sağlamak</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e) </a:t>
            </a:r>
            <a:r>
              <a:rPr lang="en-US" dirty="0" err="1">
                <a:latin typeface="Calibri" panose="020F0502020204030204" pitchFamily="34" charset="0"/>
                <a:ea typeface="Calibri" panose="020F0502020204030204" pitchFamily="34" charset="0"/>
                <a:cs typeface="Times New Roman" panose="02020603050405020304" pitchFamily="18" charset="0"/>
              </a:rPr>
              <a:t>Ambarda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çalınma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olağanüstü</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nedenlerden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dolayı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meydana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gelen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azalmaları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bildirmek</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f) </a:t>
            </a:r>
            <a:r>
              <a:rPr lang="en-US" dirty="0" err="1">
                <a:latin typeface="Calibri" panose="020F0502020204030204" pitchFamily="34" charset="0"/>
                <a:ea typeface="Calibri" panose="020F0502020204030204" pitchFamily="34" charset="0"/>
                <a:cs typeface="Times New Roman" panose="02020603050405020304" pitchFamily="18" charset="0"/>
              </a:rPr>
              <a:t>Ambar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sayımını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stok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kontrolünü</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yetkilisince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belirlenen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asgari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stok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seviyesinin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altına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düşen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bildirmek</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17166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 name="Dikdörtgen 2"/>
          <p:cNvSpPr/>
          <p:nvPr/>
        </p:nvSpPr>
        <p:spPr>
          <a:xfrm>
            <a:off x="983432" y="908720"/>
            <a:ext cx="9505056" cy="4469429"/>
          </a:xfrm>
          <a:prstGeom prst="rect">
            <a:avLst/>
          </a:prstGeom>
        </p:spPr>
        <p:txBody>
          <a:bodyPr wrap="square">
            <a:spAutoFit/>
          </a:bodyPr>
          <a:lstStyle/>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g) </a:t>
            </a:r>
            <a:r>
              <a:rPr lang="en-US" dirty="0" err="1">
                <a:latin typeface="Calibri" panose="020F0502020204030204" pitchFamily="34" charset="0"/>
                <a:ea typeface="Calibri" panose="020F0502020204030204" pitchFamily="34" charset="0"/>
                <a:cs typeface="Times New Roman" panose="02020603050405020304" pitchFamily="18" charset="0"/>
              </a:rPr>
              <a:t>Kullanımda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bulunan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dayanıklı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bulundukları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yerde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kontrol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etmek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sayımlarını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yaptırmak</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ğ)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biriminin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malzeme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ihtiyaç</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planlamasının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yapılmasına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yardımcı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olmak</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h</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Kayıtlarını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tuttuğu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taşınırların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yönetim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hesabını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hazırlamak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sunulmak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üzere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kontrol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teslim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etmek</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err="1">
                <a:latin typeface="Calibri" panose="020F0502020204030204" pitchFamily="34" charset="0"/>
                <a:ea typeface="Calibri" panose="020F0502020204030204" pitchFamily="34" charset="0"/>
                <a:cs typeface="Times New Roman" panose="02020603050405020304" pitchFamily="18" charset="0"/>
              </a:rPr>
              <a:t>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Ambarlarında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kasıt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kusur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ihmal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tedbirsizlikleri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nedeniyle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meydana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gelen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kayıp</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noksanlıklardan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sorumlu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olmak</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Ambarlarını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devir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teslim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etmeden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görevlerinden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ayrılmamak</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913343"/>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 name="Dikdörtgen 2"/>
          <p:cNvSpPr/>
          <p:nvPr/>
        </p:nvSpPr>
        <p:spPr>
          <a:xfrm>
            <a:off x="860566" y="692696"/>
            <a:ext cx="5405711" cy="388696"/>
          </a:xfrm>
          <a:prstGeom prst="rect">
            <a:avLst/>
          </a:prstGeom>
        </p:spPr>
        <p:txBody>
          <a:bodyPr wrap="none">
            <a:spAutoFit/>
          </a:bodyPr>
          <a:lstStyle/>
          <a:p>
            <a:pPr algn="just">
              <a:lnSpc>
                <a:spcPct val="107000"/>
              </a:lnSpc>
              <a:spcAft>
                <a:spcPts val="800"/>
              </a:spcAft>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TAŞINIR KAYIT YETK</a:t>
            </a:r>
            <a:r>
              <a:rPr lang="tr-TR" dirty="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a:t>
            </a:r>
            <a:r>
              <a:rPr lang="tr-TR" dirty="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LER</a:t>
            </a:r>
            <a:r>
              <a:rPr lang="tr-TR" dirty="0">
                <a:solidFill>
                  <a:srgbClr val="FFFF00"/>
                </a:solidFill>
                <a:latin typeface="Calibri" panose="020F0502020204030204" pitchFamily="34" charset="0"/>
                <a:ea typeface="Calibri" panose="020F0502020204030204" pitchFamily="34" charset="0"/>
                <a:cs typeface="Times New Roman" panose="02020603050405020304" pitchFamily="18" charset="0"/>
              </a:rPr>
              <a:t>İ GÖREV VE </a:t>
            </a:r>
            <a:r>
              <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SORUMLULUKLARI</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911424" y="1196752"/>
            <a:ext cx="10225136" cy="3693319"/>
          </a:xfrm>
          <a:prstGeom prst="rect">
            <a:avLst/>
          </a:prstGeom>
        </p:spPr>
        <p:txBody>
          <a:bodyPr wrap="square">
            <a:spAutoFit/>
          </a:bodyPr>
          <a:lstStyle/>
          <a:p>
            <a:endParaRPr lang="tr-TR" dirty="0"/>
          </a:p>
          <a:p>
            <a:pPr marL="342900" indent="-342900">
              <a:buAutoNum type="alphaLcParenR"/>
            </a:pPr>
            <a:r>
              <a:rPr lang="tr-TR" dirty="0" smtClean="0">
                <a:latin typeface="Calibri" panose="020F0502020204030204" pitchFamily="34" charset="0"/>
              </a:rPr>
              <a:t>Taşınır </a:t>
            </a:r>
            <a:r>
              <a:rPr lang="tr-TR" dirty="0">
                <a:latin typeface="Calibri" panose="020F0502020204030204" pitchFamily="34" charset="0"/>
              </a:rPr>
              <a:t>kayıt ve işlemleri ile ilgili olarak düzenlenen belge ve cetvellerin mevzuata ve mali tablolara uygunluğunu kontrol etmek</a:t>
            </a:r>
            <a:r>
              <a:rPr lang="tr-TR" dirty="0" smtClean="0">
                <a:latin typeface="Calibri" panose="020F0502020204030204" pitchFamily="34" charset="0"/>
              </a:rPr>
              <a:t>.</a:t>
            </a:r>
          </a:p>
          <a:p>
            <a:pPr marL="342900" indent="-342900">
              <a:buAutoNum type="alphaLcParenR"/>
            </a:pPr>
            <a:endParaRPr lang="tr-TR" dirty="0">
              <a:latin typeface="Calibri" panose="020F0502020204030204" pitchFamily="34" charset="0"/>
            </a:endParaRPr>
          </a:p>
          <a:p>
            <a:r>
              <a:rPr lang="tr-TR" dirty="0" smtClean="0">
                <a:latin typeface="Calibri" panose="020F0502020204030204" pitchFamily="34" charset="0"/>
              </a:rPr>
              <a:t> </a:t>
            </a:r>
            <a:r>
              <a:rPr lang="tr-TR" dirty="0">
                <a:latin typeface="Calibri" panose="020F0502020204030204" pitchFamily="34" charset="0"/>
              </a:rPr>
              <a:t>b) Harcama Birimi Taşınır Mal Yönetim Hesabı Cetvelini imzalayarak harcama yetkilisine </a:t>
            </a:r>
            <a:r>
              <a:rPr lang="tr-TR" dirty="0" smtClean="0">
                <a:latin typeface="Calibri" panose="020F0502020204030204" pitchFamily="34" charset="0"/>
              </a:rPr>
              <a:t>sunmak.</a:t>
            </a:r>
          </a:p>
          <a:p>
            <a:endParaRPr lang="tr-TR" dirty="0" smtClean="0">
              <a:latin typeface="Calibri" panose="020F0502020204030204" pitchFamily="34" charset="0"/>
            </a:endParaRPr>
          </a:p>
          <a:p>
            <a:endParaRPr lang="tr-TR" dirty="0">
              <a:latin typeface="Calibri" panose="020F0502020204030204" pitchFamily="34" charset="0"/>
            </a:endParaRPr>
          </a:p>
          <a:p>
            <a:pPr algn="just"/>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Taşınır</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kontrol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yetkililerince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kayıt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yetkilisinin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yapmış</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olduğu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kayıt</a:t>
            </a:r>
            <a:r>
              <a:rPr lang="en-US" dirty="0">
                <a:latin typeface="Calibri" panose="020F0502020204030204" pitchFamily="34" charset="0"/>
                <a:ea typeface="Calibri" panose="020F0502020204030204" pitchFamily="34" charset="0"/>
                <a:cs typeface="Times New Roman" panose="02020603050405020304" pitchFamily="18" charset="0"/>
              </a:rPr>
              <a:t> ve </a:t>
            </a:r>
            <a:r>
              <a:rPr lang="en-US" dirty="0" err="1">
                <a:latin typeface="Calibri" panose="020F0502020204030204" pitchFamily="34" charset="0"/>
                <a:ea typeface="Calibri" panose="020F0502020204030204" pitchFamily="34" charset="0"/>
                <a:cs typeface="Times New Roman" panose="02020603050405020304" pitchFamily="18" charset="0"/>
              </a:rPr>
              <a:t>işlemleri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kontrol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etmek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üzere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yardımcılarından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bunların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a:t>
            </a:r>
            <a:r>
              <a:rPr lang="en-US" dirty="0">
                <a:latin typeface="Calibri" panose="020F0502020204030204" pitchFamily="34" charset="0"/>
                <a:ea typeface="Calibri" panose="020F0502020204030204" pitchFamily="34" charset="0"/>
                <a:cs typeface="Times New Roman" panose="02020603050405020304" pitchFamily="18" charset="0"/>
              </a:rPr>
              <a:t> alt </a:t>
            </a:r>
            <a:r>
              <a:rPr lang="en-US" dirty="0" err="1">
                <a:latin typeface="Calibri" panose="020F0502020204030204" pitchFamily="34" charset="0"/>
                <a:ea typeface="Calibri" panose="020F0502020204030204" pitchFamily="34" charset="0"/>
                <a:cs typeface="Times New Roman" panose="02020603050405020304" pitchFamily="18" charset="0"/>
              </a:rPr>
              <a:t>kademesindeki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yöneticileri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arasından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görevlendirilir</a:t>
            </a:r>
            <a:r>
              <a:rPr lang="en-US" dirty="0">
                <a:latin typeface="Calibri" panose="020F0502020204030204" pitchFamily="34" charset="0"/>
                <a:ea typeface="Calibri" panose="020F0502020204030204" pitchFamily="34" charset="0"/>
                <a:cs typeface="Times New Roman" panose="02020603050405020304" pitchFamily="18" charset="0"/>
              </a:rPr>
              <a:t>. Personel </a:t>
            </a:r>
            <a:r>
              <a:rPr lang="en-US" dirty="0" err="1">
                <a:latin typeface="Calibri" panose="020F0502020204030204" pitchFamily="34" charset="0"/>
                <a:ea typeface="Calibri" panose="020F0502020204030204" pitchFamily="34" charset="0"/>
                <a:cs typeface="Times New Roman" panose="02020603050405020304" pitchFamily="18" charset="0"/>
              </a:rPr>
              <a:t>yetersizliği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nedeniyle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kontrol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görevlendirilemeyen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birimlerinde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ise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tarafından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yerine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getirilir</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indent="-342900">
              <a:buAutoNum type="alphaLcParenR"/>
            </a:pPr>
            <a:endParaRPr lang="tr-TR" dirty="0">
              <a:latin typeface="Calibri" panose="020F0502020204030204" pitchFamily="34" charset="0"/>
            </a:endParaRPr>
          </a:p>
          <a:p>
            <a:endParaRPr lang="tr-TR" dirty="0"/>
          </a:p>
        </p:txBody>
      </p:sp>
    </p:spTree>
    <p:extLst>
      <p:ext uri="{BB962C8B-B14F-4D97-AF65-F5344CB8AC3E}">
        <p14:creationId xmlns:p14="http://schemas.microsoft.com/office/powerpoint/2010/main" val="34477681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 name="Dikdörtgen 2"/>
          <p:cNvSpPr/>
          <p:nvPr/>
        </p:nvSpPr>
        <p:spPr>
          <a:xfrm>
            <a:off x="1127448" y="836712"/>
            <a:ext cx="9649072" cy="4856971"/>
          </a:xfrm>
          <a:prstGeom prst="rect">
            <a:avLst/>
          </a:prstGeom>
        </p:spPr>
        <p:txBody>
          <a:bodyPr wrap="square">
            <a:spAutoFit/>
          </a:bodyPr>
          <a:lstStyle/>
          <a:p>
            <a:pPr algn="just">
              <a:lnSpc>
                <a:spcPct val="107000"/>
              </a:lnSpc>
              <a:spcAft>
                <a:spcPts val="800"/>
              </a:spcAft>
            </a:pPr>
            <a:r>
              <a:rPr lang="en-US"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TAŞINIR KONSOL</a:t>
            </a:r>
            <a:r>
              <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DE GÖREVL</a:t>
            </a:r>
            <a:r>
              <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LER</a:t>
            </a:r>
            <a:r>
              <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 </a:t>
            </a:r>
            <a:endPar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MADDE </a:t>
            </a:r>
            <a:r>
              <a:rPr lang="en-US" dirty="0">
                <a:latin typeface="Calibri" panose="020F0502020204030204" pitchFamily="34" charset="0"/>
                <a:ea typeface="Calibri" panose="020F0502020204030204" pitchFamily="34" charset="0"/>
                <a:cs typeface="Times New Roman" panose="02020603050405020304" pitchFamily="18" charset="0"/>
              </a:rPr>
              <a:t>7 – (</a:t>
            </a:r>
            <a:r>
              <a:rPr lang="en-US" dirty="0" err="1">
                <a:latin typeface="Calibri" panose="020F0502020204030204" pitchFamily="34" charset="0"/>
                <a:ea typeface="Calibri" panose="020F0502020204030204" pitchFamily="34" charset="0"/>
                <a:cs typeface="Times New Roman" panose="02020603050405020304" pitchFamily="18" charset="0"/>
              </a:rPr>
              <a:t>Değişik</a:t>
            </a:r>
            <a:r>
              <a:rPr lang="en-US" dirty="0">
                <a:latin typeface="Calibri" panose="020F0502020204030204" pitchFamily="34" charset="0"/>
                <a:ea typeface="Calibri" panose="020F0502020204030204" pitchFamily="34" charset="0"/>
                <a:cs typeface="Times New Roman" panose="02020603050405020304" pitchFamily="18" charset="0"/>
              </a:rPr>
              <a:t>: 14/3/2016-2016/8646 K.)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(1) </a:t>
            </a:r>
            <a:r>
              <a:rPr lang="en-US" dirty="0" err="1">
                <a:latin typeface="Calibri" panose="020F0502020204030204" pitchFamily="34" charset="0"/>
                <a:ea typeface="Calibri" panose="020F0502020204030204" pitchFamily="34" charset="0"/>
                <a:cs typeface="Times New Roman" panose="02020603050405020304" pitchFamily="18" charset="0"/>
              </a:rPr>
              <a:t>Kamu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idaresinin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hesaplarını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kurumsal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sınıflandırmanın</a:t>
            </a:r>
            <a:r>
              <a:rPr lang="en-US" dirty="0">
                <a:latin typeface="Calibri" panose="020F0502020204030204" pitchFamily="34" charset="0"/>
                <a:ea typeface="Calibri" panose="020F0502020204030204" pitchFamily="34" charset="0"/>
                <a:cs typeface="Times New Roman" panose="02020603050405020304" pitchFamily="18" charset="0"/>
              </a:rPr>
              <a:t> II </a:t>
            </a:r>
            <a:r>
              <a:rPr lang="en-US" dirty="0" err="1">
                <a:latin typeface="Calibri" panose="020F0502020204030204" pitchFamily="34" charset="0"/>
                <a:ea typeface="Calibri" panose="020F0502020204030204" pitchFamily="34" charset="0"/>
                <a:cs typeface="Times New Roman" panose="02020603050405020304" pitchFamily="18" charset="0"/>
              </a:rPr>
              <a:t>nci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mahalli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idarelerde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ise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kurumsal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sınıflandırmanın</a:t>
            </a:r>
            <a:r>
              <a:rPr lang="en-US" dirty="0">
                <a:latin typeface="Calibri" panose="020F0502020204030204" pitchFamily="34" charset="0"/>
                <a:ea typeface="Calibri" panose="020F0502020204030204" pitchFamily="34" charset="0"/>
                <a:cs typeface="Times New Roman" panose="02020603050405020304" pitchFamily="18" charset="0"/>
              </a:rPr>
              <a:t> III </a:t>
            </a:r>
            <a:r>
              <a:rPr lang="en-US" dirty="0" err="1">
                <a:latin typeface="Calibri" panose="020F0502020204030204" pitchFamily="34" charset="0"/>
                <a:ea typeface="Calibri" panose="020F0502020204030204" pitchFamily="34" charset="0"/>
                <a:cs typeface="Times New Roman" panose="02020603050405020304" pitchFamily="18" charset="0"/>
              </a:rPr>
              <a:t>üncü</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düzeyi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itibarıyla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birleştirmek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üst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yönetici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adına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İdare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Mal </a:t>
            </a:r>
            <a:r>
              <a:rPr lang="en-US" dirty="0" err="1">
                <a:latin typeface="Calibri" panose="020F0502020204030204" pitchFamily="34" charset="0"/>
                <a:ea typeface="Calibri" panose="020F0502020204030204" pitchFamily="34" charset="0"/>
                <a:cs typeface="Times New Roman" panose="02020603050405020304" pitchFamily="18" charset="0"/>
              </a:rPr>
              <a:t>Yönetimi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Ayrıntılı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Hesap</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Cetveli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İdare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Mal </a:t>
            </a:r>
            <a:r>
              <a:rPr lang="en-US" dirty="0" err="1">
                <a:latin typeface="Calibri" panose="020F0502020204030204" pitchFamily="34" charset="0"/>
                <a:ea typeface="Calibri" panose="020F0502020204030204" pitchFamily="34" charset="0"/>
                <a:cs typeface="Times New Roman" panose="02020603050405020304" pitchFamily="18" charset="0"/>
              </a:rPr>
              <a:t>Yönetim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Hesabı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İcmal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Cetvelini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hazırlamak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üzere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merkezde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mali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hizmetler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yöneticisine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bağlı</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konsolide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görevlisi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belirlenir</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(2) </a:t>
            </a:r>
            <a:r>
              <a:rPr lang="en-US" dirty="0" err="1">
                <a:latin typeface="Calibri" panose="020F0502020204030204" pitchFamily="34" charset="0"/>
                <a:ea typeface="Calibri" panose="020F0502020204030204" pitchFamily="34" charset="0"/>
                <a:cs typeface="Times New Roman" panose="02020603050405020304" pitchFamily="18" charset="0"/>
              </a:rPr>
              <a:t>Kurumsal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sınıflandırmanın</a:t>
            </a:r>
            <a:r>
              <a:rPr lang="en-US" dirty="0">
                <a:latin typeface="Calibri" panose="020F0502020204030204" pitchFamily="34" charset="0"/>
                <a:ea typeface="Calibri" panose="020F0502020204030204" pitchFamily="34" charset="0"/>
                <a:cs typeface="Times New Roman" panose="02020603050405020304" pitchFamily="18" charset="0"/>
              </a:rPr>
              <a:t> III </a:t>
            </a:r>
            <a:r>
              <a:rPr lang="en-US" dirty="0" err="1">
                <a:latin typeface="Calibri" panose="020F0502020204030204" pitchFamily="34" charset="0"/>
                <a:ea typeface="Calibri" panose="020F0502020204030204" pitchFamily="34" charset="0"/>
                <a:cs typeface="Times New Roman" panose="02020603050405020304" pitchFamily="18" charset="0"/>
              </a:rPr>
              <a:t>üncü</a:t>
            </a:r>
            <a:r>
              <a:rPr lang="en-US" dirty="0">
                <a:latin typeface="Calibri" panose="020F0502020204030204" pitchFamily="34" charset="0"/>
                <a:ea typeface="Calibri" panose="020F0502020204030204" pitchFamily="34" charset="0"/>
                <a:cs typeface="Times New Roman" panose="02020603050405020304" pitchFamily="18" charset="0"/>
              </a:rPr>
              <a:t> ve IV </a:t>
            </a:r>
            <a:r>
              <a:rPr lang="en-US" dirty="0" err="1">
                <a:latin typeface="Calibri" panose="020F0502020204030204" pitchFamily="34" charset="0"/>
                <a:ea typeface="Calibri" panose="020F0502020204030204" pitchFamily="34" charset="0"/>
                <a:cs typeface="Times New Roman" panose="02020603050405020304" pitchFamily="18" charset="0"/>
              </a:rPr>
              <a:t>üncü</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düzeyinde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tanımlanan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merkez</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birimlerinin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hesaplarının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varsa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taşra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taşınır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hesaplarıyla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birleştirilmesi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için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mali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hizmetler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biriminin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talebi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yetkilisinin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gerekli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görmesi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üzerine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merkez</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harcama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birimlerinde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konsolide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görevlisi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görevlendirilir</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(3) Mali </a:t>
            </a:r>
            <a:r>
              <a:rPr lang="en-US" dirty="0" err="1">
                <a:latin typeface="Calibri" panose="020F0502020204030204" pitchFamily="34" charset="0"/>
                <a:ea typeface="Calibri" panose="020F0502020204030204" pitchFamily="34" charset="0"/>
                <a:cs typeface="Times New Roman" panose="02020603050405020304" pitchFamily="18" charset="0"/>
              </a:rPr>
              <a:t>hizmetler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birimince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gerek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görülmesi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halinde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ilçe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bölge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teşkilatlarında</a:t>
            </a:r>
            <a:r>
              <a:rPr lang="en-US" dirty="0">
                <a:latin typeface="Calibri" panose="020F0502020204030204" pitchFamily="34" charset="0"/>
                <a:ea typeface="Calibri" panose="020F0502020204030204" pitchFamily="34" charset="0"/>
                <a:cs typeface="Times New Roman" panose="02020603050405020304" pitchFamily="18" charset="0"/>
              </a:rPr>
              <a:t> da </a:t>
            </a:r>
            <a:r>
              <a:rPr lang="en-US" dirty="0" err="1">
                <a:latin typeface="Calibri" panose="020F0502020204030204" pitchFamily="34" charset="0"/>
                <a:ea typeface="Calibri" panose="020F0502020204030204" pitchFamily="34" charset="0"/>
                <a:cs typeface="Times New Roman" panose="02020603050405020304" pitchFamily="18" charset="0"/>
              </a:rPr>
              <a:t>konsolide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görevlisi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ilçe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veya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bölge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teşkilatının</a:t>
            </a:r>
            <a:r>
              <a:rPr lang="en-US" dirty="0">
                <a:latin typeface="Calibri" panose="020F0502020204030204" pitchFamily="34" charset="0"/>
                <a:ea typeface="Calibri" panose="020F0502020204030204" pitchFamily="34" charset="0"/>
                <a:cs typeface="Times New Roman" panose="02020603050405020304" pitchFamily="18" charset="0"/>
              </a:rPr>
              <a:t> en </a:t>
            </a:r>
            <a:r>
              <a:rPr lang="en-US" dirty="0" err="1">
                <a:latin typeface="Calibri" panose="020F0502020204030204" pitchFamily="34" charset="0"/>
                <a:ea typeface="Calibri" panose="020F0502020204030204" pitchFamily="34" charset="0"/>
                <a:cs typeface="Times New Roman" panose="02020603050405020304" pitchFamily="18" charset="0"/>
              </a:rPr>
              <a:t>üst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yöneticileri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tarafından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görevlendirilir</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124298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5307</TotalTime>
  <Words>1108</Words>
  <Application>Microsoft Office PowerPoint</Application>
  <PresentationFormat>Geniş ekran</PresentationFormat>
  <Paragraphs>216</Paragraphs>
  <Slides>15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15</vt:i4>
      </vt:variant>
    </vt:vector>
  </HeadingPairs>
  <TitlesOfParts>
    <vt:vector size="23" baseType="lpstr">
      <vt:lpstr>Arial</vt:lpstr>
      <vt:lpstr>Calibri</vt:lpstr>
      <vt:lpstr>Century Gothic</vt:lpstr>
      <vt:lpstr>Tahoma</vt:lpstr>
      <vt:lpstr>Times New Roman</vt:lpstr>
      <vt:lpstr>Wingdings 2</vt:lpstr>
      <vt:lpstr>Wingdings 3</vt:lpstr>
      <vt:lpstr>Dilim</vt:lpstr>
      <vt:lpstr>     TAŞINIR MAL YÖNETİMİ KONTROL SÜRECİ  STRATEJİ GELİŞTİRME DAİRESİ BAŞKANLIĞI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Teşekkürler   STRATEJİ GELİŞTİRME DAİRESİ BAŞKANı  Bahattin albas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Arif BULUT</cp:lastModifiedBy>
  <cp:revision>449</cp:revision>
  <cp:lastPrinted>2016-03-23T08:13:40Z</cp:lastPrinted>
  <dcterms:created xsi:type="dcterms:W3CDTF">2010-06-25T07:05:29Z</dcterms:created>
  <dcterms:modified xsi:type="dcterms:W3CDTF">2019-07-29T06:33:52Z</dcterms:modified>
</cp:coreProperties>
</file>