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0"/>
  </p:handoutMasterIdLst>
  <p:sldIdLst>
    <p:sldId id="371" r:id="rId2"/>
    <p:sldId id="433" r:id="rId3"/>
    <p:sldId id="434" r:id="rId4"/>
    <p:sldId id="435" r:id="rId5"/>
    <p:sldId id="416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17" r:id="rId19"/>
  </p:sldIdLst>
  <p:sldSz cx="12192000" cy="6858000"/>
  <p:notesSz cx="9872663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E46"/>
    <a:srgbClr val="F9D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1" autoAdjust="0"/>
    <p:restoredTop sz="99795" autoAdjust="0"/>
  </p:normalViewPr>
  <p:slideViewPr>
    <p:cSldViewPr>
      <p:cViewPr varScale="1">
        <p:scale>
          <a:sx n="116" d="100"/>
          <a:sy n="116" d="100"/>
        </p:scale>
        <p:origin x="27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3C561-3488-411A-B017-5A0E5843328D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82E21-B65F-4D8A-9845-C6B6089BD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36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9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2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6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8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3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7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3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1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2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1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4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4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alpha val="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5949B2-58AF-4639-A15D-A65649B744E8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523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9" name="type.wav"/>
          </p:stSnd>
        </p:sndAc>
      </p:transition>
    </mc:Choice>
    <mc:Fallback xmlns="">
      <p:transition spd="slow">
        <p:fade/>
        <p:sndAc>
          <p:stSnd>
            <p:snd r:embed="rId20" name="type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://strateji.kmu.edu.tr/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336" y="3962914"/>
            <a:ext cx="12241360" cy="149105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TAŞINIR 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YÖNETİM </a:t>
            </a: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HESABI  ve YIL SONU İŞLEMLERİ</a:t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 </a:t>
            </a: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GELİŞTİRME DAİRESİ BAŞKANLIĞI</a:t>
            </a:r>
            <a:endParaRPr lang="en-US" sz="2000" b="1" dirty="0">
              <a:solidFill>
                <a:srgbClr val="F9D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34040" y="5484685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ARALIK, </a:t>
            </a: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tr-TR" sz="2000" b="1" dirty="0">
              <a:solidFill>
                <a:srgbClr val="F9D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35" y="0"/>
            <a:ext cx="4704245" cy="4313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1699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424" y="1762242"/>
            <a:ext cx="9145016" cy="3971014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67408" y="252979"/>
            <a:ext cx="12683612" cy="14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2-) Taşınır Sayım ve Döküm Cetveli:</a:t>
            </a:r>
            <a:r>
              <a:rPr lang="tr-TR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850" marR="5570855" indent="-79375">
              <a:lnSpc>
                <a:spcPct val="103000"/>
              </a:lnSpc>
              <a:spcAft>
                <a:spcPts val="15"/>
              </a:spcAft>
            </a:pP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Raporlar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menüsüne giriniz.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51384" y="15032"/>
            <a:ext cx="12571084" cy="2431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Seçimleri aşağıdaki gibi yapınız.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Rapor: 13 </a:t>
            </a:r>
            <a:r>
              <a:rPr lang="tr-T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Sayım Döküm Cetveli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Yıl: </a:t>
            </a:r>
            <a:r>
              <a:rPr lang="tr-T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Hesap Kodu: Tüm Hesaplar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75260"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7408" y="1916832"/>
            <a:ext cx="964143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3432" y="1230383"/>
            <a:ext cx="9361040" cy="4104456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67408" y="267684"/>
            <a:ext cx="10225136" cy="96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Taşınır Sayım ve Döküm Cetvelini yazdırınız.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1384" y="2348880"/>
            <a:ext cx="9721080" cy="360040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335360" y="188640"/>
            <a:ext cx="12221865" cy="2428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1000"/>
              </a:lnSpc>
              <a:spcAft>
                <a:spcPts val="40"/>
              </a:spcAft>
            </a:pP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3-) Taşınır Yönetim Hesabı Cetveli:</a:t>
            </a:r>
            <a:r>
              <a:rPr lang="tr-TR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b="1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0" indent="-6350">
              <a:lnSpc>
                <a:spcPct val="101000"/>
              </a:lnSpc>
              <a:spcAft>
                <a:spcPts val="4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menüsünde seçimleri aşağıdaki gibi yapınız.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marR="228727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Rapor: 14 </a:t>
            </a:r>
            <a:r>
              <a:rPr lang="tr-T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Taşınır Yönetim Hesabı Cetveli (Kütüphane / Müze Dahil) Yıl: </a:t>
            </a:r>
            <a:r>
              <a:rPr lang="tr-T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Hesap Kodu: Tüm Hesaplar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Taşınır Yönetim Hesabı Cetvelini yazdırınız.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14630"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2107" y="2564576"/>
            <a:ext cx="10185087" cy="277995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5418" y="116632"/>
            <a:ext cx="12626079" cy="290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4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4-) Kütüphane Yönetim Hesabı Cetveli:</a:t>
            </a:r>
            <a:r>
              <a:rPr lang="tr-TR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  cetveli  sadece  kayıtlarında  kütüphane  materyali  bulunan  harcama  birimleri  alacaktır. 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marR="172974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menüsünde seçimleri aşağıdaki gibi yapınız. Rapor: 18 </a:t>
            </a:r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Kütüphane Yönetim Hesabı Cetveli 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Yıl:2018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Kütüphane Yönetim Hesabı Cetvelini yazdırınız.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82107" y="5344529"/>
            <a:ext cx="11701300" cy="689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745"/>
              </a:spcAft>
            </a:pP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5-) Yıl sonu itibariyle en son düzenlenen TİF sıra numarasını gösterir tutanak</a:t>
            </a: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manuel (elle) düzenlenecektir.</a:t>
            </a:r>
            <a:r>
              <a:rPr lang="tr-TR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b="1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0" y="6008892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Unvan 1"/>
          <p:cNvSpPr>
            <a:spLocks noGrp="1"/>
          </p:cNvSpPr>
          <p:nvPr>
            <p:ph idx="1"/>
          </p:nvPr>
        </p:nvSpPr>
        <p:spPr>
          <a:xfrm>
            <a:off x="0" y="836712"/>
            <a:ext cx="122886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                                    </a:t>
            </a:r>
            <a:r>
              <a:rPr lang="tr-TR" sz="4100" b="1" dirty="0" smtClean="0">
                <a:solidFill>
                  <a:schemeClr val="tx1"/>
                </a:solidFill>
              </a:rPr>
              <a:t>SON </a:t>
            </a:r>
            <a:r>
              <a:rPr lang="tr-TR" sz="4100" b="1" dirty="0">
                <a:solidFill>
                  <a:schemeClr val="tx1"/>
                </a:solidFill>
              </a:rPr>
              <a:t>İŞLEMLER</a:t>
            </a:r>
            <a:r>
              <a:rPr lang="tr-TR" sz="4100" dirty="0">
                <a:solidFill>
                  <a:schemeClr val="tx1"/>
                </a:solidFill>
              </a:rPr>
              <a:t> </a:t>
            </a:r>
          </a:p>
          <a:p>
            <a:r>
              <a:rPr lang="tr-TR" sz="4100" dirty="0" smtClean="0">
                <a:solidFill>
                  <a:schemeClr val="tx1"/>
                </a:solidFill>
              </a:rPr>
              <a:t> </a:t>
            </a:r>
            <a:r>
              <a:rPr lang="tr-TR" sz="4000" dirty="0">
                <a:solidFill>
                  <a:schemeClr val="tx1"/>
                </a:solidFill>
              </a:rPr>
              <a:t>Yukarıda anlatılan cetvellerden 2’şer nüsha yazdırarak 2 adet Yönetim Hesabı Dosyası oluşturunuz. </a:t>
            </a:r>
          </a:p>
          <a:p>
            <a:r>
              <a:rPr lang="tr-TR" sz="4000" dirty="0">
                <a:solidFill>
                  <a:schemeClr val="tx1"/>
                </a:solidFill>
              </a:rPr>
              <a:t>2 nüsha olarak yazdırılan evrakların diziliş </a:t>
            </a:r>
            <a:r>
              <a:rPr lang="tr-TR" sz="4000" dirty="0" smtClean="0">
                <a:solidFill>
                  <a:schemeClr val="tx1"/>
                </a:solidFill>
              </a:rPr>
              <a:t>şekli:</a:t>
            </a:r>
            <a:endParaRPr lang="tr-TR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3600" dirty="0">
              <a:solidFill>
                <a:schemeClr val="tx1"/>
              </a:solidFill>
            </a:endParaRP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361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36" y="296305"/>
            <a:ext cx="1221182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u="sng" dirty="0">
                <a:solidFill>
                  <a:schemeClr val="tx1"/>
                </a:solidFill>
              </a:rPr>
              <a:t>ÜSTTEN ALTA DOĞRU: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Kapak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Dizi Pusulası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Sayım Tutanakları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Taşınır Sayım Döküm Cetvelleri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Harcama Birimi Taşınır Yönetim Hesabı Cetvelleri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En son TİF numarasını </a:t>
            </a:r>
            <a:r>
              <a:rPr lang="tr-TR" sz="3200" dirty="0" smtClean="0">
                <a:solidFill>
                  <a:schemeClr val="tx1"/>
                </a:solidFill>
              </a:rPr>
              <a:t>gösteren Tutanak </a:t>
            </a:r>
            <a:endParaRPr lang="tr-TR" sz="3200" dirty="0">
              <a:solidFill>
                <a:schemeClr val="tx1"/>
              </a:solidFill>
            </a:endParaRPr>
          </a:p>
          <a:p>
            <a:endParaRPr lang="tr-TR" sz="28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4477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15134" cy="5877272"/>
          </a:xfrm>
        </p:spPr>
        <p:txBody>
          <a:bodyPr>
            <a:noAutofit/>
          </a:bodyPr>
          <a:lstStyle/>
          <a:p>
            <a:r>
              <a:rPr lang="tr-TR" sz="4000" dirty="0"/>
              <a:t> </a:t>
            </a:r>
            <a:r>
              <a:rPr lang="tr-TR" sz="4000" dirty="0">
                <a:solidFill>
                  <a:schemeClr val="tx1"/>
                </a:solidFill>
              </a:rPr>
              <a:t>2 dosyanın da imzalarını tamamlayarak </a:t>
            </a:r>
            <a:r>
              <a:rPr lang="tr-TR" sz="4000" b="1" u="sng" dirty="0">
                <a:solidFill>
                  <a:schemeClr val="tx1"/>
                </a:solidFill>
              </a:rPr>
              <a:t>en geç </a:t>
            </a:r>
            <a:r>
              <a:rPr lang="tr-TR" sz="4000" b="1" u="sng" dirty="0" smtClean="0">
                <a:solidFill>
                  <a:schemeClr val="tx1"/>
                </a:solidFill>
              </a:rPr>
              <a:t>31 Aralık </a:t>
            </a:r>
            <a:r>
              <a:rPr lang="tr-TR" sz="4000" b="1" u="sng" dirty="0" smtClean="0">
                <a:solidFill>
                  <a:schemeClr val="tx1"/>
                </a:solidFill>
              </a:rPr>
              <a:t>2019 Salı </a:t>
            </a:r>
            <a:r>
              <a:rPr lang="tr-TR" sz="4000" b="1" u="sng" dirty="0" smtClean="0">
                <a:solidFill>
                  <a:schemeClr val="tx1"/>
                </a:solidFill>
              </a:rPr>
              <a:t>günü mesai saati bitimine kadar</a:t>
            </a:r>
            <a:r>
              <a:rPr lang="tr-TR" sz="4000" b="1" dirty="0" smtClean="0">
                <a:solidFill>
                  <a:schemeClr val="tx1"/>
                </a:solidFill>
              </a:rPr>
              <a:t> </a:t>
            </a:r>
            <a:r>
              <a:rPr lang="tr-TR" sz="4000" dirty="0" smtClean="0">
                <a:solidFill>
                  <a:schemeClr val="tx1"/>
                </a:solidFill>
              </a:rPr>
              <a:t>Strateji </a:t>
            </a:r>
            <a:r>
              <a:rPr lang="tr-TR" sz="4000" dirty="0">
                <a:solidFill>
                  <a:schemeClr val="tx1"/>
                </a:solidFill>
              </a:rPr>
              <a:t>Geliştirme Daire  Başkanlığına </a:t>
            </a:r>
            <a:r>
              <a:rPr lang="tr-TR" sz="4000" dirty="0" smtClean="0">
                <a:solidFill>
                  <a:schemeClr val="tx1"/>
                </a:solidFill>
              </a:rPr>
              <a:t>teslim edilmesi gerekmektedir.</a:t>
            </a:r>
            <a:endParaRPr lang="tr-TR" sz="4000" dirty="0">
              <a:solidFill>
                <a:schemeClr val="tx1"/>
              </a:solidFill>
            </a:endParaRPr>
          </a:p>
          <a:p>
            <a:r>
              <a:rPr lang="tr-TR" sz="4000" dirty="0">
                <a:solidFill>
                  <a:schemeClr val="tx1"/>
                </a:solidFill>
              </a:rPr>
              <a:t>  Taşınır </a:t>
            </a:r>
            <a:r>
              <a:rPr lang="tr-TR" sz="4000" dirty="0" smtClean="0">
                <a:solidFill>
                  <a:schemeClr val="tx1"/>
                </a:solidFill>
              </a:rPr>
              <a:t>Konsolide </a:t>
            </a:r>
            <a:r>
              <a:rPr lang="tr-TR" sz="4000" dirty="0">
                <a:solidFill>
                  <a:schemeClr val="tx1"/>
                </a:solidFill>
              </a:rPr>
              <a:t>Görevlisine kontrol ettirdikten sonra, Muhasebe </a:t>
            </a:r>
            <a:r>
              <a:rPr lang="tr-TR" sz="4000" dirty="0" smtClean="0">
                <a:solidFill>
                  <a:schemeClr val="tx1"/>
                </a:solidFill>
              </a:rPr>
              <a:t>Yetkilisine ilgili </a:t>
            </a:r>
            <a:r>
              <a:rPr lang="tr-TR" sz="4000" dirty="0">
                <a:solidFill>
                  <a:schemeClr val="tx1"/>
                </a:solidFill>
              </a:rPr>
              <a:t>cetvelleri imzalattırınız. </a:t>
            </a:r>
          </a:p>
          <a:p>
            <a:r>
              <a:rPr lang="tr-TR" sz="4000" dirty="0">
                <a:solidFill>
                  <a:schemeClr val="tx1"/>
                </a:solidFill>
              </a:rPr>
              <a:t>  Tüm imzaları tamamlanan dosyaların 1 adedini geri alarak biriminizde saklayınız. </a:t>
            </a: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5658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2053606" y="-20756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b="1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053606" y="-18470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b="1"/>
          </a:p>
        </p:txBody>
      </p:sp>
      <p:sp>
        <p:nvSpPr>
          <p:cNvPr id="21" name="Çapraz Köşesi Kesik Dikdörtgen 20"/>
          <p:cNvSpPr/>
          <p:nvPr/>
        </p:nvSpPr>
        <p:spPr>
          <a:xfrm>
            <a:off x="0" y="6095449"/>
            <a:ext cx="12192000" cy="800100"/>
          </a:xfrm>
          <a:prstGeom prst="snip2DiagRect">
            <a:avLst>
              <a:gd name="adj1" fmla="val 0"/>
              <a:gd name="adj2" fmla="val 20669"/>
            </a:avLst>
          </a:prstGeom>
          <a:solidFill>
            <a:srgbClr val="F9D1A9"/>
          </a:solidFill>
          <a:effectLst>
            <a:glow rad="25400">
              <a:schemeClr val="bg1">
                <a:alpha val="55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6095448"/>
            <a:ext cx="2808312" cy="782559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407368" y="6216527"/>
            <a:ext cx="4013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</a:t>
            </a:r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Başkanlığı</a:t>
            </a:r>
            <a:endParaRPr lang="tr-TR" sz="20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800" y="179369"/>
            <a:ext cx="8534400" cy="591738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b="1" dirty="0">
                <a:solidFill>
                  <a:srgbClr val="F9D1A9"/>
                </a:solidFill>
              </a:rPr>
              <a:t/>
            </a:r>
            <a:br>
              <a:rPr lang="tr-TR" sz="7200" b="1" dirty="0">
                <a:solidFill>
                  <a:srgbClr val="F9D1A9"/>
                </a:solidFill>
              </a:rPr>
            </a:br>
            <a:r>
              <a:rPr lang="tr-TR" sz="8800" b="1" dirty="0" smtClean="0">
                <a:solidFill>
                  <a:srgbClr val="F9D1A9"/>
                </a:solidFill>
              </a:rPr>
              <a:t>Teşekkürler</a:t>
            </a:r>
            <a:r>
              <a:rPr lang="tr-TR" sz="7200" b="1" dirty="0" smtClean="0">
                <a:solidFill>
                  <a:srgbClr val="F9D1A9"/>
                </a:solidFill>
              </a:rPr>
              <a:t/>
            </a:r>
            <a:br>
              <a:rPr lang="tr-TR" sz="7200" b="1" dirty="0" smtClean="0">
                <a:solidFill>
                  <a:srgbClr val="F9D1A9"/>
                </a:solidFill>
              </a:rPr>
            </a:br>
            <a:r>
              <a:rPr lang="tr-TR" sz="7200" b="1" dirty="0" smtClean="0">
                <a:solidFill>
                  <a:srgbClr val="F9D1A9"/>
                </a:solidFill>
              </a:rPr>
              <a:t/>
            </a:r>
            <a:br>
              <a:rPr lang="tr-TR" sz="7200" b="1" dirty="0" smtClean="0">
                <a:solidFill>
                  <a:srgbClr val="F9D1A9"/>
                </a:solidFill>
              </a:rPr>
            </a:br>
            <a:r>
              <a:rPr lang="tr-TR" sz="7200" b="1" dirty="0">
                <a:solidFill>
                  <a:srgbClr val="F9D1A9"/>
                </a:solidFill>
              </a:rPr>
              <a:t/>
            </a:r>
            <a:br>
              <a:rPr lang="tr-TR" sz="7200" b="1" dirty="0">
                <a:solidFill>
                  <a:srgbClr val="F9D1A9"/>
                </a:solidFill>
              </a:rPr>
            </a:b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 </a:t>
            </a: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GELİŞTİRME DAİRESİ </a:t>
            </a:r>
            <a:r>
              <a:rPr lang="tr-TR" sz="2000" b="1" dirty="0" err="1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BAŞKANı</a:t>
            </a: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Bahattin </a:t>
            </a:r>
            <a:r>
              <a:rPr lang="tr-TR" sz="2000" b="1" dirty="0" err="1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albas</a:t>
            </a:r>
            <a:r>
              <a:rPr lang="tr-TR" sz="22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2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200" b="1" dirty="0">
              <a:solidFill>
                <a:srgbClr val="F9D1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639616" y="47667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TAŞINIR MAL İŞLEMLERİNE İLİŞKİN AÇIKLAMALAR 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299356" y="1700808"/>
            <a:ext cx="115932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1- </a:t>
            </a:r>
            <a:r>
              <a:rPr lang="tr-TR" sz="2400" dirty="0" smtClean="0">
                <a:solidFill>
                  <a:srgbClr val="FFFF00"/>
                </a:solidFill>
              </a:rPr>
              <a:t>Tüketim dönem çıkışları </a:t>
            </a:r>
            <a:r>
              <a:rPr lang="tr-TR" dirty="0" smtClean="0"/>
              <a:t>Stratejiye gönderildikten sonra hiçbir suretle TKYS den çıkış yapılmaması, </a:t>
            </a:r>
          </a:p>
          <a:p>
            <a:endParaRPr lang="tr-TR" dirty="0" smtClean="0"/>
          </a:p>
          <a:p>
            <a:r>
              <a:rPr lang="tr-TR" dirty="0" smtClean="0"/>
              <a:t>2- Birimler arası </a:t>
            </a:r>
            <a:r>
              <a:rPr lang="tr-TR" b="1" dirty="0" smtClean="0">
                <a:solidFill>
                  <a:srgbClr val="FFFF00"/>
                </a:solidFill>
              </a:rPr>
              <a:t>Taşınır devirlerinin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FF00"/>
                </a:solidFill>
              </a:rPr>
              <a:t>ivedi </a:t>
            </a:r>
            <a:r>
              <a:rPr lang="tr-TR" dirty="0" smtClean="0"/>
              <a:t>olarak tamamlanarak Strateji Geliştirme Daire Başkanlığı Muhasebe Birimine gönderilmesi,</a:t>
            </a:r>
          </a:p>
          <a:p>
            <a:endParaRPr lang="tr-TR" dirty="0" smtClean="0"/>
          </a:p>
          <a:p>
            <a:r>
              <a:rPr lang="tr-TR" dirty="0"/>
              <a:t>3</a:t>
            </a:r>
            <a:r>
              <a:rPr lang="tr-TR" dirty="0" smtClean="0"/>
              <a:t>- Strateji </a:t>
            </a:r>
            <a:r>
              <a:rPr lang="tr-TR" dirty="0" err="1" smtClean="0"/>
              <a:t>Dai</a:t>
            </a:r>
            <a:r>
              <a:rPr lang="tr-TR" dirty="0" smtClean="0"/>
              <a:t>. Başkanlığından alınacak Rapor ile </a:t>
            </a:r>
            <a:r>
              <a:rPr lang="tr-TR" dirty="0" smtClean="0">
                <a:solidFill>
                  <a:srgbClr val="FFFF00"/>
                </a:solidFill>
              </a:rPr>
              <a:t>MUHASEBE-BİRİM KARŞILAŞTIRMASI </a:t>
            </a:r>
            <a:r>
              <a:rPr lang="tr-TR" dirty="0" smtClean="0"/>
              <a:t>yapılması,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8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78121" y="620688"/>
            <a:ext cx="11635758" cy="4725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HATIRLATMALAR:</a:t>
            </a:r>
            <a:endParaRPr lang="tr-T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Sayımı yapılan yılın işlemleri bitirilmeden sonraki yıla ait giriş çıkış kayıtları yapılamaz.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ambarların sayım işlemi tek tek yapılacak,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ambarların sayım işlemi bittikten sonra </a:t>
            </a:r>
            <a:r>
              <a:rPr lang="tr-TR" sz="20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“YILSONU İŞLEMİNİ BİTİR”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butonunu mutlaka </a:t>
            </a:r>
            <a:r>
              <a:rPr lang="tr-T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kullanılmalıdır.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Yılsonu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işlemi bitir butonu kullanılmadıkça yapılan kayıtlar bir önceki yılın 31 Aralık tarihini alacaktır.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Yıl sonu işlemlerinin mutlaka bitirilmesi gerekmekte olup, belirtilen tarihte sistemden alınacak 14 örnek numaralı raporun Harcama Birimi Yönetim Dönemi Hesabı Cetveli muhasebe kayıtları ile karşılaştırılmak suretiyle mutabakat sağlanmadan </a:t>
            </a:r>
            <a:r>
              <a:rPr lang="tr-TR" sz="20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"YIL SONU İŞLEMLERİNİ BİTİR"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butonu kesinlikle kullanılmayınız.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Taşınır raporları menüsünden harcama birimleri bazında yönetim hesabı için istenilen diğer raporlar alınabilecektir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83432" y="1700808"/>
            <a:ext cx="1015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Mevzuatın; kaynakların kullanılması ve yönetilmesi konusunda harcama birimi ve harcama yetkililerine yüklediği sorumluluğun gereği olarak taşınır kayıt ve </a:t>
            </a:r>
            <a:r>
              <a:rPr lang="tr-TR" sz="2400" dirty="0" smtClean="0"/>
              <a:t>taşınır kontrol </a:t>
            </a:r>
            <a:r>
              <a:rPr lang="tr-TR" sz="2400" dirty="0"/>
              <a:t>yetkilisi tarafından harcama birimleri itibarıyla, yılsonuna kadar </a:t>
            </a:r>
            <a:r>
              <a:rPr lang="tr-TR" sz="2400" dirty="0">
                <a:solidFill>
                  <a:srgbClr val="FFFF00"/>
                </a:solidFill>
              </a:rPr>
              <a:t>taşınır yönetim hesabının </a:t>
            </a:r>
            <a:r>
              <a:rPr lang="tr-TR" sz="2400" dirty="0"/>
              <a:t>hazırlanması gerekmektedir. </a:t>
            </a:r>
            <a:endParaRPr lang="tr-TR" sz="2400" b="1" dirty="0">
              <a:solidFill>
                <a:srgbClr val="F9D1A9"/>
              </a:solidFill>
            </a:endParaRPr>
          </a:p>
        </p:txBody>
      </p:sp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26150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9416" y="1196752"/>
            <a:ext cx="10513168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            TAŞINIR </a:t>
            </a:r>
            <a:r>
              <a:rPr lang="tr-TR" sz="3600" b="1" dirty="0">
                <a:solidFill>
                  <a:schemeClr val="tx1"/>
                </a:solidFill>
              </a:rPr>
              <a:t>YÖNETİM HESABI DOSYALARININ </a:t>
            </a:r>
            <a:endParaRPr lang="tr-TR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                                   HAZIRLANMASI </a:t>
            </a:r>
            <a:endParaRPr lang="tr-TR" sz="3600" dirty="0">
              <a:solidFill>
                <a:schemeClr val="tx1"/>
              </a:solidFill>
            </a:endParaRPr>
          </a:p>
          <a:p>
            <a:pPr algn="just"/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Taşınır Mal Yönetmeliği gereğince, yıl sonu işlemleri tamamladıktan sonra </a:t>
            </a:r>
            <a:r>
              <a:rPr lang="tr-T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3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tr-T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Yönetim  </a:t>
            </a:r>
            <a:r>
              <a:rPr lang="tr-T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Hesabı  Dosyası  hazırlanması,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bunların  imza  aşamaları  tamamlandıktan  sonra denetim  esnasında  sunulmak  üzere  </a:t>
            </a:r>
            <a:r>
              <a:rPr lang="tr-T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adedinin  Harcama  Biriminde,  1  adedinin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 Geliştirme Daire Başkanlığında saklanması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gerekmektedir. </a:t>
            </a:r>
          </a:p>
          <a:p>
            <a:pPr marL="0" indent="0">
              <a:buNone/>
            </a:pPr>
            <a:endParaRPr lang="tr-TR" sz="3200" dirty="0">
              <a:solidFill>
                <a:schemeClr val="tx1"/>
              </a:solidFill>
            </a:endParaRPr>
          </a:p>
          <a:p>
            <a:endParaRPr lang="tr-TR" sz="32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7144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360" y="404664"/>
            <a:ext cx="11521280" cy="51478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4000" dirty="0">
                <a:solidFill>
                  <a:schemeClr val="tx1"/>
                </a:solidFill>
              </a:rPr>
              <a:t>Taşınır Yönetim Hesabı Dosyası aşağıdaki cetvellerden oluşur: </a:t>
            </a:r>
          </a:p>
          <a:p>
            <a:r>
              <a:rPr lang="tr-TR" sz="4000" dirty="0">
                <a:solidFill>
                  <a:schemeClr val="tx1"/>
                </a:solidFill>
              </a:rPr>
              <a:t>1-) Sayım Tutanağı,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2-) Taşınır Sayım ve Döküm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3-) Taşınır Yönetim Hesabı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4-) Kütüphane Yönetim Hesabı Cetveli, </a:t>
            </a:r>
          </a:p>
          <a:p>
            <a:r>
              <a:rPr lang="tr-TR" sz="4000" dirty="0" smtClean="0">
                <a:solidFill>
                  <a:schemeClr val="tx1"/>
                </a:solidFill>
              </a:rPr>
              <a:t>5-</a:t>
            </a:r>
            <a:r>
              <a:rPr lang="tr-TR" sz="4000" dirty="0">
                <a:solidFill>
                  <a:schemeClr val="tx1"/>
                </a:solidFill>
              </a:rPr>
              <a:t>) Yıl sonu itibariyle en son düzenlenen TİF sıra numarasını gösterir tutanak. </a:t>
            </a:r>
          </a:p>
          <a:p>
            <a:endParaRPr lang="tr-TR" sz="40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20254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408" y="1647757"/>
            <a:ext cx="9433048" cy="4314636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23392" y="153852"/>
            <a:ext cx="12889432" cy="14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1-) Sayım Tutanağı:</a:t>
            </a:r>
            <a:r>
              <a:rPr lang="tr-TR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850" marR="4157345" indent="-79375">
              <a:lnSpc>
                <a:spcPct val="103000"/>
              </a:lnSpc>
              <a:spcAft>
                <a:spcPts val="15"/>
              </a:spcAft>
            </a:pP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Sayım ve Yıl Sonu İşlemleri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Sayım Tutanağı Listesi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menüsüne giriniz.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00" y="1376107"/>
            <a:ext cx="9793088" cy="4438348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67803" y="370319"/>
            <a:ext cx="11779774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lnSpc>
                <a:spcPct val="115000"/>
              </a:lnSpc>
              <a:spcAft>
                <a:spcPts val="0"/>
              </a:spcAft>
            </a:pPr>
            <a:r>
              <a:rPr lang="tr-TR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3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tr-TR" sz="3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Yılı</a:t>
            </a: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tr-TR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seçiniz. </a:t>
            </a: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“Ambar”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seçimini yapınız. 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534" y="974153"/>
            <a:ext cx="10082213" cy="364022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51384" y="33908"/>
            <a:ext cx="10370245" cy="155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Boş kutucuğu tıklayıp,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Sayım Tutanağını yazdırınız.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8755">
              <a:lnSpc>
                <a:spcPct val="115000"/>
              </a:lnSpc>
              <a:spcAft>
                <a:spcPts val="0"/>
              </a:spcAft>
            </a:pPr>
            <a:r>
              <a:rPr lang="tr-T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51384" y="4614376"/>
            <a:ext cx="10513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UYARI: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1’den fazla ambarı bulunan harcama birimlerinin Sayım Tutanaklarını </a:t>
            </a:r>
            <a:r>
              <a:rPr lang="tr-TR" sz="2800" b="1" u="sng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bütün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b="1" u="sng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ambarlar için ayrı ayrı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almaları gerekmektedir.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84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4315</TotalTime>
  <Words>742</Words>
  <Application>Microsoft Office PowerPoint</Application>
  <PresentationFormat>Geniş ekran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Tahoma</vt:lpstr>
      <vt:lpstr>Times New Roman</vt:lpstr>
      <vt:lpstr>Verdana</vt:lpstr>
      <vt:lpstr>Wingdings 3</vt:lpstr>
      <vt:lpstr>Dilim</vt:lpstr>
      <vt:lpstr>     TAŞINIR YÖNETİM HESABI  ve YIL SONU İŞLEMLERİ  STRATEJİ GELİŞTİRME DAİRESİ BAŞKANLIĞI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Teşekkürler   STRATEJİ GELİŞTİRME DAİRESİ BAŞKANı  Bahattin albas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KBB ORGANİZASYON ŞEMASI</dc:title>
  <dc:creator>ozgur.ozden</dc:creator>
  <cp:lastModifiedBy>Tolga Ovalioglu</cp:lastModifiedBy>
  <cp:revision>415</cp:revision>
  <cp:lastPrinted>2016-03-23T08:13:40Z</cp:lastPrinted>
  <dcterms:created xsi:type="dcterms:W3CDTF">2010-06-25T07:05:29Z</dcterms:created>
  <dcterms:modified xsi:type="dcterms:W3CDTF">2019-12-04T12:31:46Z</dcterms:modified>
</cp:coreProperties>
</file>