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4"/>
  </p:handoutMasterIdLst>
  <p:sldIdLst>
    <p:sldId id="371" r:id="rId2"/>
    <p:sldId id="433" r:id="rId3"/>
    <p:sldId id="434" r:id="rId4"/>
    <p:sldId id="435" r:id="rId5"/>
    <p:sldId id="416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6" r:id="rId16"/>
    <p:sldId id="437" r:id="rId17"/>
    <p:sldId id="438" r:id="rId18"/>
    <p:sldId id="430" r:id="rId19"/>
    <p:sldId id="431" r:id="rId20"/>
    <p:sldId id="439" r:id="rId21"/>
    <p:sldId id="432" r:id="rId22"/>
    <p:sldId id="417" r:id="rId23"/>
  </p:sldIdLst>
  <p:sldSz cx="12192000" cy="6858000"/>
  <p:notesSz cx="9872663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E46"/>
    <a:srgbClr val="F9D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9795" autoAdjust="0"/>
  </p:normalViewPr>
  <p:slideViewPr>
    <p:cSldViewPr>
      <p:cViewPr varScale="1">
        <p:scale>
          <a:sx n="112" d="100"/>
          <a:sy n="112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3C561-3488-411A-B017-5A0E5843328D}" type="datetimeFigureOut">
              <a:rPr lang="tr-TR" smtClean="0"/>
              <a:t>8.12.2025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2E21-B65F-4D8A-9845-C6B6089BD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36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6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3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7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3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1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2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1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4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4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alpha val="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5949B2-58AF-4639-A15D-A65649B744E8}" type="datetimeFigureOut">
              <a:rPr lang="tr-TR" smtClean="0"/>
              <a:pPr/>
              <a:t>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52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9" name="type.wav"/>
          </p:stSnd>
        </p:sndAc>
      </p:transition>
    </mc:Choice>
    <mc:Fallback xmlns="">
      <p:transition spd="slow">
        <p:fade/>
        <p:sndAc>
          <p:stSnd>
            <p:snd r:embed="rId20" name="typ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336" y="3962914"/>
            <a:ext cx="12241360" cy="1491053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TAŞINIR YÖNETİM HESABI  ve YIL SONU İŞLEMLERİ</a:t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GELİŞTİRME DAİRE BAŞKANLIĞI</a:t>
            </a:r>
            <a:endParaRPr lang="en-US" sz="2000" b="1" dirty="0">
              <a:solidFill>
                <a:srgbClr val="F9D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34040" y="5484685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ARALIK, 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35" y="0"/>
            <a:ext cx="4704245" cy="4313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1699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1762242"/>
            <a:ext cx="9145016" cy="3971014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67408" y="252979"/>
            <a:ext cx="1268361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2-) Taşınır Sayım ve Döküm Cetveli: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557085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Taşınır Raporlar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51384" y="15032"/>
            <a:ext cx="12571084" cy="2331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Seçimleri aşağıdaki gibi yapınız.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13 </a:t>
            </a:r>
            <a:r>
              <a:rPr lang="tr-T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Sayım Döküm Cetveli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Yıl: 2025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Hesap Kodu: Tüm Hesaplar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526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7408" y="1916832"/>
            <a:ext cx="96414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432" y="1230383"/>
            <a:ext cx="9361040" cy="410445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67408" y="267684"/>
            <a:ext cx="10225136" cy="96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Sayım ve Döküm Cetvelini yazdırınız.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1384" y="2348880"/>
            <a:ext cx="9721080" cy="360040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35360" y="188640"/>
            <a:ext cx="12221865" cy="242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1000"/>
              </a:lnSpc>
              <a:spcAft>
                <a:spcPts val="40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3-) Taşınır Yönetim Hesabı Cetveli: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" indent="-6350">
              <a:lnSpc>
                <a:spcPct val="101000"/>
              </a:lnSpc>
              <a:spcAft>
                <a:spcPts val="4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228727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14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Taşınır Yönetim Hesabı Cetveli (Kütüphane / Müze Dahil) Yıl: 2025 Hesap Kodu: Tüm Hesaplar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Yönetim Hesabı Cetvelini yazdırınız.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1463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107" y="2564576"/>
            <a:ext cx="10185087" cy="277995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5418" y="116632"/>
            <a:ext cx="12626079" cy="290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4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4-) Kütüphane Yönetim Hesabı Cetveli:</a:t>
            </a:r>
            <a:r>
              <a:rPr lang="tr-TR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 cetveli  sadece  kayıtlarında  kütüphane  materyali  bulunan  harcama  birimleri  alacaktır. 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172974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Rapor: 18 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Kütüphane Yönetim Hesabı Cetveli Yıl:2025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Kütüphane Yönetim Hesabı Cetvelini yazdırınız.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82107" y="5344529"/>
            <a:ext cx="11701300" cy="378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745"/>
              </a:spcAft>
            </a:pP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88840"/>
            <a:ext cx="9433048" cy="389811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23392" y="153852"/>
            <a:ext cx="11377264" cy="189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5-) Son Düzenlenen VİF Sıra Numarasını Gösterir Tutak: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415734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sekmesine tıklayarak Taşınır Raporlar Bölümüne giriniz</a:t>
            </a: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tr-TR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700808"/>
            <a:ext cx="9433048" cy="4119708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51384" y="836712"/>
            <a:ext cx="11377264" cy="81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Ait Olduğu Yılı seçiniz. PDF Rapor butonuna tıklayıp ilgili tutanak ekrana getiriniz.</a:t>
            </a: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412776"/>
            <a:ext cx="5544616" cy="4407740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51384" y="836712"/>
            <a:ext cx="11377264" cy="439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İlgili tutanaktan 2 adet çıktı alıp imzaları tamamlayınız.</a:t>
            </a: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0" y="6008892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Unvan 1"/>
          <p:cNvSpPr>
            <a:spLocks noGrp="1"/>
          </p:cNvSpPr>
          <p:nvPr>
            <p:ph idx="1"/>
          </p:nvPr>
        </p:nvSpPr>
        <p:spPr>
          <a:xfrm>
            <a:off x="0" y="836712"/>
            <a:ext cx="12288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tx1"/>
                </a:solidFill>
              </a:rPr>
              <a:t>                                    </a:t>
            </a:r>
            <a:r>
              <a:rPr lang="tr-TR" sz="4100" b="1" dirty="0">
                <a:solidFill>
                  <a:schemeClr val="tx1"/>
                </a:solidFill>
              </a:rPr>
              <a:t>SON İŞLEMLER</a:t>
            </a:r>
            <a:r>
              <a:rPr lang="tr-TR" sz="4100" dirty="0">
                <a:solidFill>
                  <a:schemeClr val="tx1"/>
                </a:solidFill>
              </a:rPr>
              <a:t> </a:t>
            </a:r>
          </a:p>
          <a:p>
            <a:r>
              <a:rPr lang="tr-TR" sz="4100" dirty="0">
                <a:solidFill>
                  <a:schemeClr val="tx1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Yukarıda anlatılan cetvellerden 2’şer nüsha yazdırarak 2 adet Yönetim Hesabı Dosyası oluşturunuz.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 nüsha olarak yazdırılan evrakların diziliş şekli:</a:t>
            </a:r>
          </a:p>
          <a:p>
            <a:pPr marL="0" indent="0">
              <a:buNone/>
            </a:pPr>
            <a:endParaRPr lang="tr-TR" sz="3600" dirty="0">
              <a:solidFill>
                <a:schemeClr val="tx1"/>
              </a:solidFill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361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36" y="296305"/>
            <a:ext cx="1221182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u="sng" dirty="0">
                <a:solidFill>
                  <a:schemeClr val="tx1"/>
                </a:solidFill>
              </a:rPr>
              <a:t>ÜSTTEN ALTA DOĞRU: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Kapak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Dizi Pusulası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Sayım Tutanakları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Taşınır Sayım Döküm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Harcama Birimi Taşınır Yönetim Hesabı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En son düzenlenen VİF numarasını gösteren tutanak </a:t>
            </a:r>
          </a:p>
          <a:p>
            <a:endParaRPr lang="tr-TR" sz="28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4477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919536" y="491595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TAŞINIR MAL İŞLEMLERİNE İLİŞKİN AÇIKLAMALAR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9356" y="1700808"/>
            <a:ext cx="11593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1- </a:t>
            </a:r>
            <a:r>
              <a:rPr lang="tr-TR" sz="2400" dirty="0">
                <a:solidFill>
                  <a:srgbClr val="FFFF00"/>
                </a:solidFill>
              </a:rPr>
              <a:t>Tüketim dönem çıkışları </a:t>
            </a:r>
            <a:r>
              <a:rPr lang="tr-TR" sz="2400" dirty="0"/>
              <a:t>Stratejiye gönderildikten sonra hiçbir suretle TKYS den çıkış yapılmaması, </a:t>
            </a:r>
          </a:p>
          <a:p>
            <a:endParaRPr lang="tr-TR" sz="2400" dirty="0"/>
          </a:p>
          <a:p>
            <a:r>
              <a:rPr lang="tr-TR" sz="2400" dirty="0"/>
              <a:t>2- Birimler arası </a:t>
            </a:r>
            <a:r>
              <a:rPr lang="tr-TR" sz="2400" dirty="0">
                <a:solidFill>
                  <a:srgbClr val="FFFF00"/>
                </a:solidFill>
              </a:rPr>
              <a:t>Taşınır devirlerinin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FF00"/>
                </a:solidFill>
              </a:rPr>
              <a:t>ivedi </a:t>
            </a:r>
            <a:r>
              <a:rPr lang="tr-TR" sz="2400" dirty="0"/>
              <a:t>olarak tamamlanarak Strateji Geliştirme Daire Başkanlığı Muhasebe Birimine gönderilmesi,</a:t>
            </a:r>
          </a:p>
          <a:p>
            <a:endParaRPr lang="tr-TR" sz="2400" dirty="0"/>
          </a:p>
          <a:p>
            <a:r>
              <a:rPr lang="tr-TR" sz="2400" dirty="0"/>
              <a:t>3- Birimlerce Taşınır Kayıt Yönetim Sisteminden </a:t>
            </a:r>
            <a:r>
              <a:rPr lang="tr-TR" sz="2400" dirty="0">
                <a:solidFill>
                  <a:srgbClr val="FFFF00"/>
                </a:solidFill>
              </a:rPr>
              <a:t>MUHASEBE-BİRİM TUTARLARININ KARŞILAŞTIRILMALARININ </a:t>
            </a:r>
            <a:r>
              <a:rPr lang="tr-TR" sz="2400" dirty="0"/>
              <a:t>yapılması,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388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36" y="296305"/>
            <a:ext cx="12211822" cy="583264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tr-TR" sz="3200" dirty="0">
                <a:solidFill>
                  <a:schemeClr val="tx1"/>
                </a:solidFill>
              </a:rPr>
              <a:t>	</a:t>
            </a:r>
            <a:r>
              <a:rPr lang="tr-TR" sz="3200" b="1" dirty="0">
                <a:solidFill>
                  <a:schemeClr val="tx1"/>
                </a:solidFill>
              </a:rPr>
              <a:t>Taşınır mal yönetim hesabı dosyasına</a:t>
            </a:r>
          </a:p>
          <a:p>
            <a:pPr marL="0" lvl="0" indent="0" fontAlgn="base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pPr marL="457200" lvl="1" indent="0" fontAlgn="base">
              <a:buNone/>
            </a:pPr>
            <a:r>
              <a:rPr lang="tr-TR" sz="3000" b="1" dirty="0">
                <a:solidFill>
                  <a:schemeClr val="tx1"/>
                </a:solidFill>
              </a:rPr>
              <a:t>	X</a:t>
            </a:r>
            <a:r>
              <a:rPr lang="tr-TR" sz="3000" dirty="0">
                <a:solidFill>
                  <a:schemeClr val="tx1"/>
                </a:solidFill>
              </a:rPr>
              <a:t> Kuruş Farkları Cetveli</a:t>
            </a:r>
          </a:p>
          <a:p>
            <a:pPr marL="457200" lvl="1" indent="0" fontAlgn="base">
              <a:buNone/>
            </a:pPr>
            <a:r>
              <a:rPr lang="tr-TR" sz="3000" b="1" dirty="0">
                <a:solidFill>
                  <a:schemeClr val="tx1"/>
                </a:solidFill>
              </a:rPr>
              <a:t>	X </a:t>
            </a:r>
            <a:r>
              <a:rPr lang="tr-TR" sz="3000" dirty="0">
                <a:solidFill>
                  <a:schemeClr val="tx1"/>
                </a:solidFill>
              </a:rPr>
              <a:t>Sayım Kurulu Oluru</a:t>
            </a:r>
          </a:p>
          <a:p>
            <a:pPr marL="457200" lvl="1" indent="0" fontAlgn="base">
              <a:buNone/>
            </a:pPr>
            <a:r>
              <a:rPr lang="tr-TR" sz="3000" b="1" dirty="0">
                <a:solidFill>
                  <a:schemeClr val="tx1"/>
                </a:solidFill>
              </a:rPr>
              <a:t>	X </a:t>
            </a:r>
            <a:r>
              <a:rPr lang="tr-TR" sz="3000" dirty="0">
                <a:solidFill>
                  <a:schemeClr val="tx1"/>
                </a:solidFill>
              </a:rPr>
              <a:t>Son Üretilen Varlık İşlem Fişi</a:t>
            </a:r>
          </a:p>
          <a:p>
            <a:pPr marL="457200" lvl="1" indent="0" fontAlgn="base">
              <a:buNone/>
            </a:pPr>
            <a:endParaRPr lang="tr-TR" sz="3000" dirty="0">
              <a:solidFill>
                <a:schemeClr val="tx1"/>
              </a:solidFill>
            </a:endParaRPr>
          </a:p>
          <a:p>
            <a:pPr marL="457200" lvl="1" indent="0" fontAlgn="base">
              <a:buNone/>
            </a:pPr>
            <a:r>
              <a:rPr lang="tr-TR" sz="3000" dirty="0">
                <a:solidFill>
                  <a:schemeClr val="tx1"/>
                </a:solidFill>
              </a:rPr>
              <a:t>	Gibi evrakları koymanıza gerek yoktur.</a:t>
            </a:r>
            <a:endParaRPr lang="tr-TR" sz="28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14228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15134" cy="5877272"/>
          </a:xfrm>
        </p:spPr>
        <p:txBody>
          <a:bodyPr>
            <a:noAutofit/>
          </a:bodyPr>
          <a:lstStyle/>
          <a:p>
            <a:r>
              <a:rPr lang="tr-TR" sz="4000" dirty="0"/>
              <a:t> </a:t>
            </a:r>
            <a:r>
              <a:rPr lang="tr-TR" sz="3200" dirty="0">
                <a:solidFill>
                  <a:schemeClr val="tx1"/>
                </a:solidFill>
              </a:rPr>
              <a:t>2 dosyanın da imzalarını tamamlayarak </a:t>
            </a:r>
            <a:r>
              <a:rPr lang="tr-TR" sz="3200" b="1" u="sng" dirty="0">
                <a:solidFill>
                  <a:schemeClr val="tx1"/>
                </a:solidFill>
              </a:rPr>
              <a:t>en geç 30 Aralık 2025 Salı günü mesai saati bitimine kadar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Strateji Geliştirme Daire  Başkanlığına teslim edilmesi gerekmektedir.</a:t>
            </a:r>
          </a:p>
          <a:p>
            <a:pPr marL="0" indent="0">
              <a:buNone/>
            </a:pPr>
            <a:endParaRPr lang="tr-TR" sz="1600" dirty="0">
              <a:solidFill>
                <a:schemeClr val="tx1"/>
              </a:solidFill>
            </a:endParaRPr>
          </a:p>
          <a:p>
            <a:r>
              <a:rPr lang="tr-TR" sz="3200" dirty="0">
                <a:solidFill>
                  <a:schemeClr val="tx1"/>
                </a:solidFill>
              </a:rPr>
              <a:t>  Taşınır Konsolide Görevlisine kontrol ettirdikten sonra, Muhasebe Yetkilisine ilgili cetvelleri imzalattırınız. </a:t>
            </a:r>
          </a:p>
          <a:p>
            <a:pPr marL="0" indent="0">
              <a:buNone/>
            </a:pPr>
            <a:endParaRPr lang="tr-TR" sz="1600" dirty="0">
              <a:solidFill>
                <a:schemeClr val="tx1"/>
              </a:solidFill>
            </a:endParaRPr>
          </a:p>
          <a:p>
            <a:r>
              <a:rPr lang="tr-TR" sz="3200" dirty="0">
                <a:solidFill>
                  <a:schemeClr val="tx1"/>
                </a:solidFill>
              </a:rPr>
              <a:t>  Tüm imzaları tamamlanan dosyaların 1 adedini geri alarak biriminizde saklayınız. </a:t>
            </a: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5658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053606" y="-20756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053606" y="-18470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21" name="Çapraz Köşesi Kesik Dikdörtgen 20"/>
          <p:cNvSpPr/>
          <p:nvPr/>
        </p:nvSpPr>
        <p:spPr>
          <a:xfrm>
            <a:off x="0" y="6095449"/>
            <a:ext cx="12192000" cy="800100"/>
          </a:xfrm>
          <a:prstGeom prst="snip2DiagRect">
            <a:avLst>
              <a:gd name="adj1" fmla="val 0"/>
              <a:gd name="adj2" fmla="val 20669"/>
            </a:avLst>
          </a:prstGeom>
          <a:solidFill>
            <a:srgbClr val="F9D1A9"/>
          </a:solidFill>
          <a:effectLst>
            <a:glow rad="25400">
              <a:schemeClr val="bg1">
                <a:alpha val="55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6095448"/>
            <a:ext cx="2808312" cy="782559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407368" y="6216527"/>
            <a:ext cx="4013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</a:t>
            </a:r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Başkanlığı</a:t>
            </a:r>
            <a:endParaRPr lang="tr-TR" sz="20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179369"/>
            <a:ext cx="8534400" cy="5917380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8800" b="1" dirty="0">
                <a:solidFill>
                  <a:srgbClr val="F9D1A9"/>
                </a:solidFill>
              </a:rPr>
              <a:t>Teşekkürler</a:t>
            </a:r>
            <a:br>
              <a:rPr lang="tr-TR" sz="7200" b="1" dirty="0">
                <a:solidFill>
                  <a:srgbClr val="F9D1A9"/>
                </a:solidFill>
              </a:rPr>
            </a:br>
            <a:br>
              <a:rPr lang="tr-TR" sz="7200" b="1" dirty="0">
                <a:solidFill>
                  <a:srgbClr val="F9D1A9"/>
                </a:solidFill>
              </a:rPr>
            </a:br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GELİŞTİRME DAİRE BAŞKANLIĞI</a:t>
            </a:r>
            <a:b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22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200" b="1" dirty="0">
              <a:solidFill>
                <a:srgbClr val="F9D1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78121" y="620688"/>
            <a:ext cx="11635758" cy="472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HATIRLATMALAR:</a:t>
            </a:r>
            <a:endParaRPr lang="tr-T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Sayımı yapılan yılın işlemleri bitirilmeden sonraki yıla ait giriş çıkış kayıtları yapılamaz.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tek tek yapılmalı,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bittikten sonra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“YILSONU İŞLEMİNİ BİTİR”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butonunu mutlaka kullanılmalıdır.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Yılsonu işlemi bitir butonu kullanılmadıkça yapılan kayıtlar bir önceki yılın 31 Aralık tarihini alacaktır.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 sonu işlemlerinin mutlaka bitirilmesi gerekmekte olup, belirtilen tarihte sistemden alınacak 14 örnek numaralı raporun Harcama Birimi Yönetim Dönemi Hesabı Cetveli muhasebe kayıtları ile karşılaştırılmak suretiyle mutabakat sağlanmadan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"YIL SONU İŞLEMLERİNİ BİTİR"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 kesinlikle kullanılmayınız.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Taşınır raporları menüsünden harcama birimleri bazında yönetim hesabı için istenilen diğer raporlar alınabilecektir.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3432" y="1700808"/>
            <a:ext cx="10153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/>
              <a:t>Mevzuatın; kaynakların kullanılması ve yönetilmesi konusunda harcama birimi ve harcama yetkililerine yüklediği sorumluluğun gereği olarak taşınır kayıt ve taşınır kontrol yetkilisi tarafından harcama birimleri itibarıyla, yılsonuna kadar </a:t>
            </a:r>
            <a:r>
              <a:rPr lang="tr-TR" sz="2800" dirty="0">
                <a:solidFill>
                  <a:srgbClr val="FFFF00"/>
                </a:solidFill>
              </a:rPr>
              <a:t>taşınır yönetim hesabının </a:t>
            </a:r>
            <a:r>
              <a:rPr lang="tr-TR" sz="2800" dirty="0"/>
              <a:t>hazırlanması gerekmektedir. </a:t>
            </a:r>
            <a:endParaRPr lang="tr-TR" sz="2800" b="1" dirty="0">
              <a:solidFill>
                <a:srgbClr val="F9D1A9"/>
              </a:solidFill>
            </a:endParaRP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6150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9416" y="1196752"/>
            <a:ext cx="10513168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tx1"/>
                </a:solidFill>
              </a:rPr>
              <a:t>            TAŞINIR YÖNETİM HESABI DOSYALARININ </a:t>
            </a:r>
            <a:endParaRPr lang="tr-TR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600" b="1" dirty="0">
                <a:solidFill>
                  <a:schemeClr val="tx1"/>
                </a:solidFill>
              </a:rPr>
              <a:t>                                   HAZIRLANMASI </a:t>
            </a:r>
            <a:endParaRPr lang="tr-TR" sz="3600" dirty="0">
              <a:solidFill>
                <a:schemeClr val="tx1"/>
              </a:solidFill>
            </a:endParaRPr>
          </a:p>
          <a:p>
            <a:pPr algn="just"/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Taşınır Mal Yönetmeliği gereğince, yıl sonu işlemleri tamamladıktan sonra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adet</a:t>
            </a:r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  Hesabı  Dosyası  hazırlanması,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bunların  imza  aşamaları  tamamlandıktan  sonra denetim  esnasında  sunulmak  üzere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adedinin  Harcama  Biriminde,     1 adedinin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 Geliştirme Daire Başkanlığında saklanması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gerekmektedir. </a:t>
            </a:r>
          </a:p>
          <a:p>
            <a:pPr marL="0" indent="0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endParaRPr lang="tr-TR" sz="32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7144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360" y="836712"/>
            <a:ext cx="11521280" cy="42838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4000" dirty="0">
                <a:solidFill>
                  <a:schemeClr val="tx1"/>
                </a:solidFill>
              </a:rPr>
              <a:t>Taşınır Yönetim Hesabı Dosyası aşağıdaki cetvellerden oluşur: </a:t>
            </a:r>
          </a:p>
          <a:p>
            <a:pPr marL="0" indent="0">
              <a:buNone/>
            </a:pPr>
            <a:endParaRPr lang="tr-TR" sz="4000" dirty="0">
              <a:solidFill>
                <a:schemeClr val="tx1"/>
              </a:solidFill>
            </a:endParaRPr>
          </a:p>
          <a:p>
            <a:r>
              <a:rPr lang="tr-TR" sz="4000" dirty="0">
                <a:solidFill>
                  <a:schemeClr val="tx1"/>
                </a:solidFill>
              </a:rPr>
              <a:t>1-) Sayım Tutanağı,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2-) Taşınır Sayım ve Döküm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3-) Taşınır Yönetim Hesabı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4-) Kütüphane Yönetim Hesabı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5-) Yıl sonu itibariyle son düzenlenen VİF sıra numarasını gösterir tutanak. </a:t>
            </a:r>
            <a:endParaRPr lang="tr-TR" sz="40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4000" dirty="0">
              <a:solidFill>
                <a:schemeClr val="tx1"/>
              </a:solidFill>
            </a:endParaRPr>
          </a:p>
          <a:p>
            <a:endParaRPr lang="tr-TR" sz="40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0254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408" y="1647757"/>
            <a:ext cx="9433048" cy="431463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23392" y="153852"/>
            <a:ext cx="1288943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1-) Sayım Tutanağı: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415734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ve Yıl Sonu İşlemleri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Tutanağı Listesi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0" y="1376107"/>
            <a:ext cx="9793088" cy="4438348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67803" y="370319"/>
            <a:ext cx="11779774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lnSpc>
                <a:spcPct val="115000"/>
              </a:lnSpc>
              <a:spcAft>
                <a:spcPts val="0"/>
              </a:spcAft>
            </a:pPr>
            <a:r>
              <a:rPr lang="tr-TR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tr-TR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Yılı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 seçiniz. 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“Ambar”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seçimini yapınız.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534" y="974153"/>
            <a:ext cx="10082213" cy="364022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51384" y="33908"/>
            <a:ext cx="10370245" cy="155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Boş kutucuğu tıklayıp,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Sayım Tutanağını yazdırınız.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8755">
              <a:lnSpc>
                <a:spcPct val="115000"/>
              </a:lnSpc>
              <a:spcAft>
                <a:spcPts val="0"/>
              </a:spcAft>
            </a:pPr>
            <a:r>
              <a:rPr lang="tr-T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51384" y="4614376"/>
            <a:ext cx="1051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UYARI: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1’den fazla ambarı bulunan harcama birimlerinin Sayım Tutanaklarını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bütün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ambarlar için ayrı ayrı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almaları gerekmektedir.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84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4425</TotalTime>
  <Words>1399</Words>
  <Application>Microsoft Office PowerPoint</Application>
  <PresentationFormat>Geniş ekran</PresentationFormat>
  <Paragraphs>168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Symbol</vt:lpstr>
      <vt:lpstr>Tahoma</vt:lpstr>
      <vt:lpstr>Times New Roman</vt:lpstr>
      <vt:lpstr>Verdana</vt:lpstr>
      <vt:lpstr>Wingdings 3</vt:lpstr>
      <vt:lpstr>Dilim</vt:lpstr>
      <vt:lpstr>     TAŞINIR YÖNETİM HESABI  ve YIL SONU İŞLEMLERİ  STRATEJİ GELİŞTİRME DAİRE BAŞKANLIĞI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Teşekkürler   STRATEJİ GELİŞTİRME DAİRE BAŞKANLIĞI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KBB ORGANİZASYON ŞEMASI</dc:title>
  <dc:creator>ozgur.ozden</dc:creator>
  <cp:lastModifiedBy>Arif BULUT</cp:lastModifiedBy>
  <cp:revision>431</cp:revision>
  <cp:lastPrinted>2016-03-23T08:13:40Z</cp:lastPrinted>
  <dcterms:created xsi:type="dcterms:W3CDTF">2010-06-25T07:05:29Z</dcterms:created>
  <dcterms:modified xsi:type="dcterms:W3CDTF">2025-12-08T05:40:23Z</dcterms:modified>
</cp:coreProperties>
</file>