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371" r:id="rId2"/>
    <p:sldId id="433" r:id="rId3"/>
    <p:sldId id="434" r:id="rId4"/>
    <p:sldId id="435" r:id="rId5"/>
    <p:sldId id="416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17" r:id="rId19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9795" autoAdjust="0"/>
  </p:normalViewPr>
  <p:slideViewPr>
    <p:cSldViewPr>
      <p:cViewPr varScale="1">
        <p:scale>
          <a:sx n="114" d="100"/>
          <a:sy n="114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C561-3488-411A-B017-5A0E5843328D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2E21-B65F-4D8A-9845-C6B6089BD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949B2-58AF-4639-A15D-A65649B744E8}" type="datetimeFigureOut">
              <a:rPr lang="tr-TR" smtClean="0"/>
              <a:pPr/>
              <a:t>7.12.2023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2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0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strateji.kmu.edu.tr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3962914"/>
            <a:ext cx="12241360" cy="1491053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TAŞINIR YÖNETİM HESABI  ve YIL SONU İŞLEMLERİ</a:t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GELİŞTİRME DAİRESİ BAŞKANLIĞI</a:t>
            </a:r>
            <a:endParaRPr lang="en-US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34040" y="548468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ARALIK,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5" y="0"/>
            <a:ext cx="4704245" cy="431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169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762242"/>
            <a:ext cx="9145016" cy="3971014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408" y="252979"/>
            <a:ext cx="1268361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2-) Taşınır Sayım ve Döküm Cetveli: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557085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Taşınır Raporlar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384" y="15032"/>
            <a:ext cx="12571084" cy="233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Seçimleri aşağıdaki gibi yapınız.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13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Sayım Döküm Cetveli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 2023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7408" y="1916832"/>
            <a:ext cx="964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230383"/>
            <a:ext cx="9361040" cy="410445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7408" y="267684"/>
            <a:ext cx="10225136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Sayım ve Döküm Cetvelini yazdırınız.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384" y="2348880"/>
            <a:ext cx="9721080" cy="36004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35360" y="188640"/>
            <a:ext cx="12221865" cy="24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1000"/>
              </a:lnSpc>
              <a:spcAft>
                <a:spcPts val="40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3-) Taşınır Yönetim Hesabı Cetveli: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01000"/>
              </a:lnSpc>
              <a:spcAft>
                <a:spcPts val="4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228727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14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Taşınır Yönetim Hesabı Cetveli (Kütüphane / Müze Dahil) Yıl: 2023 Hesap Kodu: Tüm Hesaplar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Yönetim Hesabı Cetvelini yazdırınız.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1463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107" y="2564576"/>
            <a:ext cx="10185087" cy="277995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418" y="116632"/>
            <a:ext cx="12626079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4-) Kütüphane Yönetim Hesabı Cetveli:</a:t>
            </a:r>
            <a:r>
              <a:rPr lang="tr-TR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 cetveli  sadece  kayıtlarında  kütüphane  materyali  bulunan  harcama  birimleri  alacaktır. 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172974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Rapor: 18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Kütüphane Yönetim Hesabı Cetveli Yıl:2023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Kütüphane Yönetim Hesabı Cetvelini yazdırınız.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82107" y="5344529"/>
            <a:ext cx="11701300" cy="68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745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5-) Yıl sonu itibariyle en son düzenlenen TİF sıra numarasını gösterir tutanak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manuel (elle) düzenlenecektir.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0" y="6008892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Unvan 1"/>
          <p:cNvSpPr>
            <a:spLocks noGrp="1"/>
          </p:cNvSpPr>
          <p:nvPr>
            <p:ph idx="1"/>
          </p:nvPr>
        </p:nvSpPr>
        <p:spPr>
          <a:xfrm>
            <a:off x="0" y="836712"/>
            <a:ext cx="12288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</a:rPr>
              <a:t>                                    </a:t>
            </a:r>
            <a:r>
              <a:rPr lang="tr-TR" sz="4100" b="1" dirty="0">
                <a:solidFill>
                  <a:schemeClr val="tx1"/>
                </a:solidFill>
              </a:rPr>
              <a:t>SON İŞLEMLER</a:t>
            </a:r>
            <a:r>
              <a:rPr lang="tr-TR" sz="4100" dirty="0">
                <a:solidFill>
                  <a:schemeClr val="tx1"/>
                </a:solidFill>
              </a:rPr>
              <a:t> </a:t>
            </a:r>
          </a:p>
          <a:p>
            <a:r>
              <a:rPr lang="tr-TR" sz="4100" dirty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Yukarıda anlatılan cetvellerden 2’şer nüsha yazdırarak 2 adet Yönetim Hesabı Dosyası oluşturunuz.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 nüsha olarak yazdırılan evrakların diziliş şekli:</a:t>
            </a:r>
          </a:p>
          <a:p>
            <a:pPr marL="0" indent="0">
              <a:buNone/>
            </a:pPr>
            <a:endParaRPr lang="tr-TR" sz="3600" dirty="0">
              <a:solidFill>
                <a:schemeClr val="tx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u="sng" dirty="0">
                <a:solidFill>
                  <a:schemeClr val="tx1"/>
                </a:solidFill>
              </a:rPr>
              <a:t>ÜSTTEN ALTA DOĞRU: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Kapak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Dizi Pusulası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Sayım Tutanakları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Taşınır Sayım Döküm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Harcama Birimi Taşınır Yönetim Hesabı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En son TİF numarasını gösteren Tutanak </a:t>
            </a:r>
          </a:p>
          <a:p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447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15134" cy="5877272"/>
          </a:xfrm>
        </p:spPr>
        <p:txBody>
          <a:bodyPr>
            <a:noAutofit/>
          </a:bodyPr>
          <a:lstStyle/>
          <a:p>
            <a:r>
              <a:rPr lang="tr-TR" sz="4000" dirty="0"/>
              <a:t> </a:t>
            </a:r>
            <a:r>
              <a:rPr lang="tr-TR" sz="4000" dirty="0">
                <a:solidFill>
                  <a:schemeClr val="tx1"/>
                </a:solidFill>
              </a:rPr>
              <a:t>2 dosyanın da imzalarını tamamlayarak </a:t>
            </a:r>
            <a:r>
              <a:rPr lang="tr-TR" sz="4000" b="1" u="sng" dirty="0">
                <a:solidFill>
                  <a:schemeClr val="tx1"/>
                </a:solidFill>
              </a:rPr>
              <a:t>en geç 29 Aralık 2023 Cuma günü mesai saati bitimine kadar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Strateji Geliştirme Daire  Başkanlığına teslim edilmesi gerekmektedir.</a:t>
            </a:r>
          </a:p>
          <a:p>
            <a:r>
              <a:rPr lang="tr-TR" sz="4000" dirty="0">
                <a:solidFill>
                  <a:schemeClr val="tx1"/>
                </a:solidFill>
              </a:rPr>
              <a:t>  Taşınır Konsolide Görevlisine kontrol ettirdikten sonra, Muhasebe Yetkilisine ilgili cetvelleri imzalattırınız.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  Tüm imzaları tamamlanan dosyaların 1 adedini geri alarak biriminizde saklayınız. </a:t>
            </a: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5658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053606" y="-20756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053606" y="-184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21" name="Çapraz Köşesi Kesik Dikdörtgen 20"/>
          <p:cNvSpPr/>
          <p:nvPr/>
        </p:nvSpPr>
        <p:spPr>
          <a:xfrm>
            <a:off x="0" y="6095449"/>
            <a:ext cx="12192000" cy="800100"/>
          </a:xfrm>
          <a:prstGeom prst="snip2DiagRect">
            <a:avLst>
              <a:gd name="adj1" fmla="val 0"/>
              <a:gd name="adj2" fmla="val 20669"/>
            </a:avLst>
          </a:prstGeom>
          <a:solidFill>
            <a:srgbClr val="F9D1A9"/>
          </a:solidFill>
          <a:effectLst>
            <a:glow rad="25400">
              <a:schemeClr val="bg1">
                <a:alpha val="55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95448"/>
            <a:ext cx="2808312" cy="78255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07368" y="6216527"/>
            <a:ext cx="4013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</a:t>
            </a:r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Başkanlığı</a:t>
            </a:r>
            <a:endParaRPr lang="tr-TR" sz="20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179369"/>
            <a:ext cx="8534400" cy="5917380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8800" b="1" dirty="0">
                <a:solidFill>
                  <a:srgbClr val="F9D1A9"/>
                </a:solidFill>
              </a:rPr>
              <a:t>Teşekkürler</a:t>
            </a:r>
            <a:br>
              <a:rPr lang="tr-TR" sz="7200" b="1" dirty="0">
                <a:solidFill>
                  <a:srgbClr val="F9D1A9"/>
                </a:solidFill>
              </a:rPr>
            </a:br>
            <a:br>
              <a:rPr lang="tr-TR" sz="7200" b="1" dirty="0">
                <a:solidFill>
                  <a:srgbClr val="F9D1A9"/>
                </a:solidFill>
              </a:rPr>
            </a:b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BAŞKANLIĞI</a:t>
            </a:r>
            <a:b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000" b="1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2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b="1" dirty="0">
              <a:solidFill>
                <a:srgbClr val="F9D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39616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TAŞINIR MAL İŞLEMLERİNE İLİŞKİN AÇIKLAMALAR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9356" y="1700808"/>
            <a:ext cx="11593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1- </a:t>
            </a:r>
            <a:r>
              <a:rPr lang="tr-TR" sz="2400" dirty="0">
                <a:solidFill>
                  <a:srgbClr val="FFFF00"/>
                </a:solidFill>
              </a:rPr>
              <a:t>Tüketim dönem çıkışları </a:t>
            </a:r>
            <a:r>
              <a:rPr lang="tr-TR" dirty="0"/>
              <a:t>Stratejiye gönderildikten sonra hiçbir suretle TKYS den çıkış yapılmaması, </a:t>
            </a:r>
          </a:p>
          <a:p>
            <a:endParaRPr lang="tr-TR" dirty="0"/>
          </a:p>
          <a:p>
            <a:r>
              <a:rPr lang="tr-TR" dirty="0"/>
              <a:t>2- Birimler arası </a:t>
            </a:r>
            <a:r>
              <a:rPr lang="tr-TR" b="1" dirty="0">
                <a:solidFill>
                  <a:srgbClr val="FFFF00"/>
                </a:solidFill>
              </a:rPr>
              <a:t>Taşınır devirlerinin</a:t>
            </a:r>
            <a:r>
              <a:rPr lang="tr-TR" dirty="0"/>
              <a:t> </a:t>
            </a:r>
            <a:r>
              <a:rPr lang="tr-TR" b="1" dirty="0">
                <a:solidFill>
                  <a:srgbClr val="FFFF00"/>
                </a:solidFill>
              </a:rPr>
              <a:t>ivedi </a:t>
            </a:r>
            <a:r>
              <a:rPr lang="tr-TR" dirty="0"/>
              <a:t>olarak tamamlanarak Strateji Geliştirme Daire Başkanlığı Muhasebe Birimine gönderilmesi,</a:t>
            </a:r>
          </a:p>
          <a:p>
            <a:endParaRPr lang="tr-TR" dirty="0"/>
          </a:p>
          <a:p>
            <a:r>
              <a:rPr lang="tr-TR" dirty="0"/>
              <a:t>3- Strateji </a:t>
            </a:r>
            <a:r>
              <a:rPr lang="tr-TR" dirty="0" err="1"/>
              <a:t>Dai</a:t>
            </a:r>
            <a:r>
              <a:rPr lang="tr-TR" dirty="0"/>
              <a:t>. Başkanlığından alınacak Rapor ile </a:t>
            </a:r>
            <a:r>
              <a:rPr lang="tr-TR" dirty="0">
                <a:solidFill>
                  <a:srgbClr val="FFFF00"/>
                </a:solidFill>
              </a:rPr>
              <a:t>MUHASEBE-BİRİM KARŞILAŞTIRMASI </a:t>
            </a:r>
            <a:r>
              <a:rPr lang="tr-TR" dirty="0"/>
              <a:t>yapılması,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121" y="620688"/>
            <a:ext cx="11635758" cy="47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HATIRLATMALAR:</a:t>
            </a:r>
            <a:endParaRPr lang="tr-T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Sayımı yapılan yılın işlemleri bitirilmeden sonraki yıla ait giriş çıkış kayıtları yapılamaz.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tek tek yapılacak,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bittikten sonra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“YILSONU İŞLEMİNİ BİTİR”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butonunu mutlaka kullanılmalıdır.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Yılsonu işlemi bitir butonu kullanılmadıkça yapılan kayıtlar bir önceki yılın 31 Aralık tarihini alacaktır.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 sonu işlemlerinin mutlaka bitirilmesi gerekmekte olup, belirtilen tarihte sistemden alınacak 14 örnek numaralı raporun Harcama Birimi Yönetim Dönemi Hesabı Cetveli muhasebe kayıtları ile karşılaştırılmak suretiyle mutabakat sağlanmadan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"YIL SONU İŞLEMLERİNİ BİTİR"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 kesinlikle kullanılmayınız.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Taşınır raporları menüsünden harcama birimleri bazında yönetim hesabı için istenilen diğer raporlar alınabilecektir.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1700808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Mevzuatın; kaynakların kullanılması ve yönetilmesi konusunda harcama birimi ve harcama yetkililerine yüklediği sorumluluğun gereği olarak taşınır kayıt ve taşınır kontrol yetkilisi tarafından harcama birimleri itibarıyla, yılsonuna kadar </a:t>
            </a:r>
            <a:r>
              <a:rPr lang="tr-TR" sz="2400" dirty="0">
                <a:solidFill>
                  <a:srgbClr val="FFFF00"/>
                </a:solidFill>
              </a:rPr>
              <a:t>taşınır yönetim hesabının </a:t>
            </a:r>
            <a:r>
              <a:rPr lang="tr-TR" sz="2400" dirty="0"/>
              <a:t>hazırlanması gerekmektedir. </a:t>
            </a:r>
            <a:endParaRPr lang="tr-TR" sz="24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6150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31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</a:rPr>
              <a:t>            TAŞINIR YÖNETİM HESABI DOSYALARININ </a:t>
            </a:r>
            <a:endParaRPr lang="tr-T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</a:rPr>
              <a:t>                                   HAZIRLANMASI </a:t>
            </a:r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Taşınır Mal Yönetmeliği gereğince, yıl sonu işlemleri tamamladıktan sonra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adet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 Hesabı  Dosyası  hazırlanması,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bunların  imza  aşamaları  tamamlandıktan  sonra denetim  esnasında  sunulmak  üzere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adedinin  Harcama  Biriminde,  1  adedinin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 Geliştirme Daire Başkanlığında saklanması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gerekmektedir. 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71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60" y="404664"/>
            <a:ext cx="11521280" cy="5147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tx1"/>
                </a:solidFill>
              </a:rPr>
              <a:t>Taşınır Yönetim Hesabı Dosyası aşağıdaki cetvellerden oluşur: </a:t>
            </a:r>
          </a:p>
          <a:p>
            <a:r>
              <a:rPr lang="tr-TR" sz="4000" dirty="0">
                <a:solidFill>
                  <a:schemeClr val="tx1"/>
                </a:solidFill>
              </a:rPr>
              <a:t>1-) Sayım Tutanağı,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2-) Taşınır Sayım ve Döküm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3-) Taşınır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4-) Kütüphane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5-) Yıl sonu itibariyle en son düzenlenen TİF sıra numarasını gösterir tutanak. </a:t>
            </a:r>
          </a:p>
          <a:p>
            <a:endParaRPr lang="tr-TR" sz="40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025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47757"/>
            <a:ext cx="9433048" cy="431463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288943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1-) Sayım Tutanağı: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ve Yıl Sonu İşlemleri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Tutanağı Listesi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376107"/>
            <a:ext cx="9793088" cy="443834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7803" y="370319"/>
            <a:ext cx="1177977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Yılı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seçiniz. 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“Ambar”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seçimini yapınız.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534" y="974153"/>
            <a:ext cx="10082213" cy="36402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51384" y="33908"/>
            <a:ext cx="10370245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 kutucuğu tıklayıp,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Sayım Tutanağını yazdırınız.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8755">
              <a:lnSpc>
                <a:spcPct val="115000"/>
              </a:lnSpc>
              <a:spcAft>
                <a:spcPts val="0"/>
              </a:spcAft>
            </a:pPr>
            <a:r>
              <a:rPr lang="tr-T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1384" y="461437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UYARI: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1’den fazla ambarı bulunan harcama birimlerinin Sayım Tutanaklarını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bütün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ambarlar için ayrı ayrı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almaları gerekmektedir.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4333</TotalTime>
  <Words>1225</Words>
  <Application>Microsoft Office PowerPoint</Application>
  <PresentationFormat>Geniş ekran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 3</vt:lpstr>
      <vt:lpstr>Dilim</vt:lpstr>
      <vt:lpstr>     TAŞINIR YÖNETİM HESABI  ve YIL SONU İŞLEMLERİ  STRATEJİ GELİŞTİRME DAİRESİ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   STRATEJİ GELİŞTİRME DAİRESİ BAŞKANLIĞI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ORGANİZASYON ŞEMASI</dc:title>
  <dc:creator>ozgur.ozden</dc:creator>
  <cp:lastModifiedBy>Arif BULUT</cp:lastModifiedBy>
  <cp:revision>421</cp:revision>
  <cp:lastPrinted>2016-03-23T08:13:40Z</cp:lastPrinted>
  <dcterms:created xsi:type="dcterms:W3CDTF">2010-06-25T07:05:29Z</dcterms:created>
  <dcterms:modified xsi:type="dcterms:W3CDTF">2023-12-07T09:26:28Z</dcterms:modified>
</cp:coreProperties>
</file>