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1"/>
  </p:notesMasterIdLst>
  <p:handoutMasterIdLst>
    <p:handoutMasterId r:id="rId22"/>
  </p:handoutMasterIdLst>
  <p:sldIdLst>
    <p:sldId id="258" r:id="rId2"/>
    <p:sldId id="261" r:id="rId3"/>
    <p:sldId id="281" r:id="rId4"/>
    <p:sldId id="260" r:id="rId5"/>
    <p:sldId id="293" r:id="rId6"/>
    <p:sldId id="294" r:id="rId7"/>
    <p:sldId id="300" r:id="rId8"/>
    <p:sldId id="288" r:id="rId9"/>
    <p:sldId id="295" r:id="rId10"/>
    <p:sldId id="296" r:id="rId11"/>
    <p:sldId id="292" r:id="rId12"/>
    <p:sldId id="301" r:id="rId13"/>
    <p:sldId id="287" r:id="rId14"/>
    <p:sldId id="297" r:id="rId15"/>
    <p:sldId id="302" r:id="rId16"/>
    <p:sldId id="298" r:id="rId17"/>
    <p:sldId id="299" r:id="rId18"/>
    <p:sldId id="271" r:id="rId19"/>
    <p:sldId id="275"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3714" autoAdjust="0"/>
  </p:normalViewPr>
  <p:slideViewPr>
    <p:cSldViewPr>
      <p:cViewPr varScale="1">
        <p:scale>
          <a:sx n="110" d="100"/>
          <a:sy n="110" d="100"/>
        </p:scale>
        <p:origin x="-16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1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B6359-7482-4270-897B-034147F76D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7F82B87D-DB92-47B9-AB1A-AB0B8188E400}">
      <dgm:prSet phldrT="[Metin]"/>
      <dgm:spPr/>
      <dgm:t>
        <a:bodyPr/>
        <a:lstStyle/>
        <a:p>
          <a:r>
            <a:rPr lang="tr-TR" dirty="0" smtClean="0">
              <a:solidFill>
                <a:schemeClr val="tx2">
                  <a:lumMod val="75000"/>
                </a:schemeClr>
              </a:solidFill>
            </a:rPr>
            <a:t>VARLIK İŞLEM FİŞİ</a:t>
          </a:r>
          <a:endParaRPr lang="tr-TR" dirty="0">
            <a:solidFill>
              <a:schemeClr val="tx2">
                <a:lumMod val="75000"/>
              </a:schemeClr>
            </a:solidFill>
          </a:endParaRPr>
        </a:p>
      </dgm:t>
    </dgm:pt>
    <dgm:pt modelId="{45F1B4CA-06C9-4F51-88BD-921B016FA627}" type="parTrans" cxnId="{7F64C446-DFE8-4CCD-BBCF-7B46A852CE7D}">
      <dgm:prSet/>
      <dgm:spPr/>
      <dgm:t>
        <a:bodyPr/>
        <a:lstStyle/>
        <a:p>
          <a:endParaRPr lang="tr-TR"/>
        </a:p>
      </dgm:t>
    </dgm:pt>
    <dgm:pt modelId="{53285BE8-4090-482C-AA46-8966AD01C0CA}" type="sibTrans" cxnId="{7F64C446-DFE8-4CCD-BBCF-7B46A852CE7D}">
      <dgm:prSet/>
      <dgm:spPr/>
      <dgm:t>
        <a:bodyPr/>
        <a:lstStyle/>
        <a:p>
          <a:endParaRPr lang="tr-TR"/>
        </a:p>
      </dgm:t>
    </dgm:pt>
    <dgm:pt modelId="{5F81C9D5-5680-4335-A497-130374C2F13D}">
      <dgm:prSet phldrT="[Metin]"/>
      <dgm:spPr/>
      <dgm:t>
        <a:bodyPr/>
        <a:lstStyle/>
        <a:p>
          <a:r>
            <a:rPr lang="tr-TR" dirty="0" smtClean="0">
              <a:solidFill>
                <a:schemeClr val="tx2">
                  <a:lumMod val="75000"/>
                </a:schemeClr>
              </a:solidFill>
            </a:rPr>
            <a:t>ÖEB İŞLEM </a:t>
          </a:r>
          <a:endParaRPr lang="tr-TR" dirty="0">
            <a:solidFill>
              <a:schemeClr val="tx2">
                <a:lumMod val="75000"/>
              </a:schemeClr>
            </a:solidFill>
          </a:endParaRPr>
        </a:p>
      </dgm:t>
    </dgm:pt>
    <dgm:pt modelId="{8CDAC660-DF7F-48D5-B912-9BFFF96E7499}" type="parTrans" cxnId="{2782531E-EBC7-4294-A791-857C5BF7393B}">
      <dgm:prSet/>
      <dgm:spPr/>
      <dgm:t>
        <a:bodyPr/>
        <a:lstStyle/>
        <a:p>
          <a:endParaRPr lang="tr-TR"/>
        </a:p>
      </dgm:t>
    </dgm:pt>
    <dgm:pt modelId="{F09E6ACB-69EB-421A-B5D8-B77F101D3FFC}" type="sibTrans" cxnId="{2782531E-EBC7-4294-A791-857C5BF7393B}">
      <dgm:prSet/>
      <dgm:spPr/>
      <dgm:t>
        <a:bodyPr/>
        <a:lstStyle/>
        <a:p>
          <a:endParaRPr lang="tr-TR"/>
        </a:p>
      </dgm:t>
    </dgm:pt>
    <dgm:pt modelId="{CC8205DE-8C3A-46DA-AC01-7D85A46B8083}">
      <dgm:prSet phldrT="[Metin]" custT="1"/>
      <dgm:spPr/>
      <dgm:t>
        <a:bodyPr/>
        <a:lstStyle/>
        <a:p>
          <a:pPr algn="just"/>
          <a:r>
            <a:rPr lang="tr-TR" sz="1600" dirty="0" smtClean="0">
              <a:solidFill>
                <a:schemeClr val="tx2">
                  <a:lumMod val="75000"/>
                </a:schemeClr>
              </a:solidFill>
            </a:rPr>
            <a:t>VİF, Mali Yönetim Sisteminde (MYS) harcama talimatı ile ilişkilendirilerek ödeme emri belgesinin ekinde Muhasebe Sistemine gönderilir.  </a:t>
          </a:r>
          <a:endParaRPr lang="tr-TR" sz="1600" dirty="0">
            <a:solidFill>
              <a:schemeClr val="tx2">
                <a:lumMod val="75000"/>
              </a:schemeClr>
            </a:solidFill>
          </a:endParaRPr>
        </a:p>
      </dgm:t>
    </dgm:pt>
    <dgm:pt modelId="{E5E25E2B-E9F5-47FC-BF34-A92D1FD4A30D}" type="parTrans" cxnId="{B1670CE9-218B-4A41-A9BA-54BB76113E23}">
      <dgm:prSet/>
      <dgm:spPr/>
      <dgm:t>
        <a:bodyPr/>
        <a:lstStyle/>
        <a:p>
          <a:endParaRPr lang="tr-TR"/>
        </a:p>
      </dgm:t>
    </dgm:pt>
    <dgm:pt modelId="{A503F153-864A-48AB-895B-16AD53C9086E}" type="sibTrans" cxnId="{B1670CE9-218B-4A41-A9BA-54BB76113E23}">
      <dgm:prSet/>
      <dgm:spPr/>
      <dgm:t>
        <a:bodyPr/>
        <a:lstStyle/>
        <a:p>
          <a:endParaRPr lang="tr-TR"/>
        </a:p>
      </dgm:t>
    </dgm:pt>
    <dgm:pt modelId="{C9CBC159-6D1E-46B2-88AD-937031D5F41F}">
      <dgm:prSet phldrT="[Metin]"/>
      <dgm:spPr/>
      <dgm:t>
        <a:bodyPr/>
        <a:lstStyle/>
        <a:p>
          <a:r>
            <a:rPr lang="tr-TR" dirty="0" smtClean="0">
              <a:solidFill>
                <a:schemeClr val="tx2">
                  <a:lumMod val="75000"/>
                </a:schemeClr>
              </a:solidFill>
            </a:rPr>
            <a:t>ÖEB DIŞI İŞLEM</a:t>
          </a:r>
          <a:endParaRPr lang="tr-TR" dirty="0">
            <a:solidFill>
              <a:schemeClr val="tx2">
                <a:lumMod val="75000"/>
              </a:schemeClr>
            </a:solidFill>
          </a:endParaRPr>
        </a:p>
      </dgm:t>
    </dgm:pt>
    <dgm:pt modelId="{1F659520-4736-4C60-A150-9DEF2321F807}" type="parTrans" cxnId="{94D1597B-AF13-42E5-AE92-4B62E4A9297F}">
      <dgm:prSet/>
      <dgm:spPr/>
      <dgm:t>
        <a:bodyPr/>
        <a:lstStyle/>
        <a:p>
          <a:endParaRPr lang="tr-TR"/>
        </a:p>
      </dgm:t>
    </dgm:pt>
    <dgm:pt modelId="{E8DEEC13-B596-456C-9221-0CB56C9CBA0E}" type="sibTrans" cxnId="{94D1597B-AF13-42E5-AE92-4B62E4A9297F}">
      <dgm:prSet/>
      <dgm:spPr/>
      <dgm:t>
        <a:bodyPr/>
        <a:lstStyle/>
        <a:p>
          <a:endParaRPr lang="tr-TR"/>
        </a:p>
      </dgm:t>
    </dgm:pt>
    <dgm:pt modelId="{D6D0AE5D-C054-4234-9859-FE7D98217775}">
      <dgm:prSet phldrT="[Metin]" custT="1"/>
      <dgm:spPr/>
      <dgm:t>
        <a:bodyPr/>
        <a:lstStyle/>
        <a:p>
          <a:r>
            <a:rPr lang="tr-TR" sz="1600" dirty="0" smtClean="0">
              <a:solidFill>
                <a:schemeClr val="tx2">
                  <a:lumMod val="75000"/>
                </a:schemeClr>
              </a:solidFill>
            </a:rPr>
            <a:t>VİF,</a:t>
          </a:r>
          <a:r>
            <a:rPr lang="tr-TR" sz="1600" baseline="0" dirty="0" smtClean="0">
              <a:solidFill>
                <a:schemeClr val="tx2">
                  <a:lumMod val="75000"/>
                </a:schemeClr>
              </a:solidFill>
            </a:rPr>
            <a:t> muhasebe kaydı oluşturulmak üzere doğrudan Muhasebe Sistemi/Varlık İşlem Fişi İşlemleri menüsüne gönderilir.</a:t>
          </a:r>
          <a:endParaRPr lang="tr-TR" sz="1600" dirty="0">
            <a:solidFill>
              <a:schemeClr val="tx2">
                <a:lumMod val="75000"/>
              </a:schemeClr>
            </a:solidFill>
          </a:endParaRPr>
        </a:p>
      </dgm:t>
    </dgm:pt>
    <dgm:pt modelId="{D6DA6CBC-4807-4D71-A005-A5C96434481C}" type="parTrans" cxnId="{B81A4EF6-1335-4F05-ADC3-85506F396CB9}">
      <dgm:prSet/>
      <dgm:spPr/>
      <dgm:t>
        <a:bodyPr/>
        <a:lstStyle/>
        <a:p>
          <a:endParaRPr lang="tr-TR"/>
        </a:p>
      </dgm:t>
    </dgm:pt>
    <dgm:pt modelId="{CB18F205-D3A7-46D9-B402-BBF04DD31108}" type="sibTrans" cxnId="{B81A4EF6-1335-4F05-ADC3-85506F396CB9}">
      <dgm:prSet/>
      <dgm:spPr/>
      <dgm:t>
        <a:bodyPr/>
        <a:lstStyle/>
        <a:p>
          <a:endParaRPr lang="tr-TR"/>
        </a:p>
      </dgm:t>
    </dgm:pt>
    <dgm:pt modelId="{68690028-CF41-4E76-A9A7-062E462B1DC6}" type="pres">
      <dgm:prSet presAssocID="{778B6359-7482-4270-897B-034147F76DB0}" presName="hierChild1" presStyleCnt="0">
        <dgm:presLayoutVars>
          <dgm:chPref val="1"/>
          <dgm:dir/>
          <dgm:animOne val="branch"/>
          <dgm:animLvl val="lvl"/>
          <dgm:resizeHandles/>
        </dgm:presLayoutVars>
      </dgm:prSet>
      <dgm:spPr/>
      <dgm:t>
        <a:bodyPr/>
        <a:lstStyle/>
        <a:p>
          <a:endParaRPr lang="tr-TR"/>
        </a:p>
      </dgm:t>
    </dgm:pt>
    <dgm:pt modelId="{67E5DCE0-BC6C-49E1-A452-13139743D827}" type="pres">
      <dgm:prSet presAssocID="{7F82B87D-DB92-47B9-AB1A-AB0B8188E400}" presName="hierRoot1" presStyleCnt="0"/>
      <dgm:spPr/>
    </dgm:pt>
    <dgm:pt modelId="{31DAA8F3-B84E-4FAC-9277-B36E8A738AC2}" type="pres">
      <dgm:prSet presAssocID="{7F82B87D-DB92-47B9-AB1A-AB0B8188E400}" presName="composite" presStyleCnt="0"/>
      <dgm:spPr/>
    </dgm:pt>
    <dgm:pt modelId="{0AE748FC-ED79-45DF-A38B-65570721280C}" type="pres">
      <dgm:prSet presAssocID="{7F82B87D-DB92-47B9-AB1A-AB0B8188E400}" presName="background" presStyleLbl="node0" presStyleIdx="0" presStyleCnt="1"/>
      <dgm:spPr/>
    </dgm:pt>
    <dgm:pt modelId="{82641EB2-D9F3-4C68-A758-F97DEEE6638B}" type="pres">
      <dgm:prSet presAssocID="{7F82B87D-DB92-47B9-AB1A-AB0B8188E400}" presName="text" presStyleLbl="fgAcc0" presStyleIdx="0" presStyleCnt="1">
        <dgm:presLayoutVars>
          <dgm:chPref val="3"/>
        </dgm:presLayoutVars>
      </dgm:prSet>
      <dgm:spPr/>
      <dgm:t>
        <a:bodyPr/>
        <a:lstStyle/>
        <a:p>
          <a:endParaRPr lang="tr-TR"/>
        </a:p>
      </dgm:t>
    </dgm:pt>
    <dgm:pt modelId="{D552F882-49E0-490D-96FD-5A52985CBE80}" type="pres">
      <dgm:prSet presAssocID="{7F82B87D-DB92-47B9-AB1A-AB0B8188E400}" presName="hierChild2" presStyleCnt="0"/>
      <dgm:spPr/>
    </dgm:pt>
    <dgm:pt modelId="{AA27E69A-B8D2-484D-A646-1CA6BD9384B0}" type="pres">
      <dgm:prSet presAssocID="{8CDAC660-DF7F-48D5-B912-9BFFF96E7499}" presName="Name10" presStyleLbl="parChTrans1D2" presStyleIdx="0" presStyleCnt="2"/>
      <dgm:spPr/>
      <dgm:t>
        <a:bodyPr/>
        <a:lstStyle/>
        <a:p>
          <a:endParaRPr lang="tr-TR"/>
        </a:p>
      </dgm:t>
    </dgm:pt>
    <dgm:pt modelId="{C0B5FAA3-45A1-43AE-B798-ACC1A0992CA6}" type="pres">
      <dgm:prSet presAssocID="{5F81C9D5-5680-4335-A497-130374C2F13D}" presName="hierRoot2" presStyleCnt="0"/>
      <dgm:spPr/>
    </dgm:pt>
    <dgm:pt modelId="{60FB1FF0-5FB7-4CF0-8719-B908EDFE97F9}" type="pres">
      <dgm:prSet presAssocID="{5F81C9D5-5680-4335-A497-130374C2F13D}" presName="composite2" presStyleCnt="0"/>
      <dgm:spPr/>
    </dgm:pt>
    <dgm:pt modelId="{AAAF2ADD-518F-4F80-8CAE-765A5ACE1EDC}" type="pres">
      <dgm:prSet presAssocID="{5F81C9D5-5680-4335-A497-130374C2F13D}" presName="background2" presStyleLbl="node2" presStyleIdx="0" presStyleCnt="2"/>
      <dgm:spPr/>
    </dgm:pt>
    <dgm:pt modelId="{4F4AB8C0-6B5F-4ECC-B8CC-56C0733913AF}" type="pres">
      <dgm:prSet presAssocID="{5F81C9D5-5680-4335-A497-130374C2F13D}" presName="text2" presStyleLbl="fgAcc2" presStyleIdx="0" presStyleCnt="2" custLinFactNeighborX="-58172" custLinFactNeighborY="-8214">
        <dgm:presLayoutVars>
          <dgm:chPref val="3"/>
        </dgm:presLayoutVars>
      </dgm:prSet>
      <dgm:spPr/>
      <dgm:t>
        <a:bodyPr/>
        <a:lstStyle/>
        <a:p>
          <a:endParaRPr lang="tr-TR"/>
        </a:p>
      </dgm:t>
    </dgm:pt>
    <dgm:pt modelId="{4F37AFB7-FC69-498A-A1FF-2A3B882A4604}" type="pres">
      <dgm:prSet presAssocID="{5F81C9D5-5680-4335-A497-130374C2F13D}" presName="hierChild3" presStyleCnt="0"/>
      <dgm:spPr/>
    </dgm:pt>
    <dgm:pt modelId="{AEF052E5-8B0C-46F1-BE49-8CF90C8942F2}" type="pres">
      <dgm:prSet presAssocID="{E5E25E2B-E9F5-47FC-BF34-A92D1FD4A30D}" presName="Name17" presStyleLbl="parChTrans1D3" presStyleIdx="0" presStyleCnt="2"/>
      <dgm:spPr/>
      <dgm:t>
        <a:bodyPr/>
        <a:lstStyle/>
        <a:p>
          <a:endParaRPr lang="tr-TR"/>
        </a:p>
      </dgm:t>
    </dgm:pt>
    <dgm:pt modelId="{AEE89866-EA49-48CA-B006-0C2BAD6FEDE9}" type="pres">
      <dgm:prSet presAssocID="{CC8205DE-8C3A-46DA-AC01-7D85A46B8083}" presName="hierRoot3" presStyleCnt="0"/>
      <dgm:spPr/>
    </dgm:pt>
    <dgm:pt modelId="{26A1C185-9CA0-40D3-A019-A1037243F662}" type="pres">
      <dgm:prSet presAssocID="{CC8205DE-8C3A-46DA-AC01-7D85A46B8083}" presName="composite3" presStyleCnt="0"/>
      <dgm:spPr/>
    </dgm:pt>
    <dgm:pt modelId="{32A50882-4F25-476E-8E07-A19F333ACA69}" type="pres">
      <dgm:prSet presAssocID="{CC8205DE-8C3A-46DA-AC01-7D85A46B8083}" presName="background3" presStyleLbl="node3" presStyleIdx="0" presStyleCnt="2"/>
      <dgm:spPr/>
    </dgm:pt>
    <dgm:pt modelId="{E6D7777B-0D15-4DBB-A47C-DEF35DC4392C}" type="pres">
      <dgm:prSet presAssocID="{CC8205DE-8C3A-46DA-AC01-7D85A46B8083}" presName="text3" presStyleLbl="fgAcc3" presStyleIdx="0" presStyleCnt="2" custScaleX="218850" custLinFactNeighborX="-58167" custLinFactNeighborY="-7337">
        <dgm:presLayoutVars>
          <dgm:chPref val="3"/>
        </dgm:presLayoutVars>
      </dgm:prSet>
      <dgm:spPr/>
      <dgm:t>
        <a:bodyPr/>
        <a:lstStyle/>
        <a:p>
          <a:endParaRPr lang="tr-TR"/>
        </a:p>
      </dgm:t>
    </dgm:pt>
    <dgm:pt modelId="{DA6CF6CD-0930-4C0F-B336-F8786F837D19}" type="pres">
      <dgm:prSet presAssocID="{CC8205DE-8C3A-46DA-AC01-7D85A46B8083}" presName="hierChild4" presStyleCnt="0"/>
      <dgm:spPr/>
    </dgm:pt>
    <dgm:pt modelId="{FCF497B1-6A3E-44F8-AD60-D7BB084BE373}" type="pres">
      <dgm:prSet presAssocID="{1F659520-4736-4C60-A150-9DEF2321F807}" presName="Name10" presStyleLbl="parChTrans1D2" presStyleIdx="1" presStyleCnt="2"/>
      <dgm:spPr/>
      <dgm:t>
        <a:bodyPr/>
        <a:lstStyle/>
        <a:p>
          <a:endParaRPr lang="tr-TR"/>
        </a:p>
      </dgm:t>
    </dgm:pt>
    <dgm:pt modelId="{5E7BD3C7-F8FA-4EBD-BA05-2EAF17370304}" type="pres">
      <dgm:prSet presAssocID="{C9CBC159-6D1E-46B2-88AD-937031D5F41F}" presName="hierRoot2" presStyleCnt="0"/>
      <dgm:spPr/>
    </dgm:pt>
    <dgm:pt modelId="{791C273E-8DD2-46AF-9176-F782E5CD82C5}" type="pres">
      <dgm:prSet presAssocID="{C9CBC159-6D1E-46B2-88AD-937031D5F41F}" presName="composite2" presStyleCnt="0"/>
      <dgm:spPr/>
    </dgm:pt>
    <dgm:pt modelId="{DF0BF5D0-2267-4D55-A876-E2F704D2C489}" type="pres">
      <dgm:prSet presAssocID="{C9CBC159-6D1E-46B2-88AD-937031D5F41F}" presName="background2" presStyleLbl="node2" presStyleIdx="1" presStyleCnt="2"/>
      <dgm:spPr/>
    </dgm:pt>
    <dgm:pt modelId="{E01B25C3-9986-4486-9564-88656A277770}" type="pres">
      <dgm:prSet presAssocID="{C9CBC159-6D1E-46B2-88AD-937031D5F41F}" presName="text2" presStyleLbl="fgAcc2" presStyleIdx="1" presStyleCnt="2" custLinFactNeighborX="66664" custLinFactNeighborY="-8214">
        <dgm:presLayoutVars>
          <dgm:chPref val="3"/>
        </dgm:presLayoutVars>
      </dgm:prSet>
      <dgm:spPr/>
      <dgm:t>
        <a:bodyPr/>
        <a:lstStyle/>
        <a:p>
          <a:endParaRPr lang="tr-TR"/>
        </a:p>
      </dgm:t>
    </dgm:pt>
    <dgm:pt modelId="{1C278868-B7B2-415B-8C97-8104481213C3}" type="pres">
      <dgm:prSet presAssocID="{C9CBC159-6D1E-46B2-88AD-937031D5F41F}" presName="hierChild3" presStyleCnt="0"/>
      <dgm:spPr/>
    </dgm:pt>
    <dgm:pt modelId="{A7E14295-C2D3-4257-8823-30E08DCE42D5}" type="pres">
      <dgm:prSet presAssocID="{D6DA6CBC-4807-4D71-A005-A5C96434481C}" presName="Name17" presStyleLbl="parChTrans1D3" presStyleIdx="1" presStyleCnt="2"/>
      <dgm:spPr/>
      <dgm:t>
        <a:bodyPr/>
        <a:lstStyle/>
        <a:p>
          <a:endParaRPr lang="tr-TR"/>
        </a:p>
      </dgm:t>
    </dgm:pt>
    <dgm:pt modelId="{C1377B56-E547-4F85-BF73-B958BBB2A075}" type="pres">
      <dgm:prSet presAssocID="{D6D0AE5D-C054-4234-9859-FE7D98217775}" presName="hierRoot3" presStyleCnt="0"/>
      <dgm:spPr/>
    </dgm:pt>
    <dgm:pt modelId="{3CA03124-A90B-461E-BE06-6201A76B2A30}" type="pres">
      <dgm:prSet presAssocID="{D6D0AE5D-C054-4234-9859-FE7D98217775}" presName="composite3" presStyleCnt="0"/>
      <dgm:spPr/>
    </dgm:pt>
    <dgm:pt modelId="{7DE72DD6-909E-468D-ABC3-06985E838E7B}" type="pres">
      <dgm:prSet presAssocID="{D6D0AE5D-C054-4234-9859-FE7D98217775}" presName="background3" presStyleLbl="node3" presStyleIdx="1" presStyleCnt="2"/>
      <dgm:spPr/>
    </dgm:pt>
    <dgm:pt modelId="{042A391C-DA93-46A8-A527-C8C97F72705A}" type="pres">
      <dgm:prSet presAssocID="{D6D0AE5D-C054-4234-9859-FE7D98217775}" presName="text3" presStyleLbl="fgAcc3" presStyleIdx="1" presStyleCnt="2" custScaleX="218673" custLinFactNeighborX="83992" custLinFactNeighborY="-7337">
        <dgm:presLayoutVars>
          <dgm:chPref val="3"/>
        </dgm:presLayoutVars>
      </dgm:prSet>
      <dgm:spPr/>
      <dgm:t>
        <a:bodyPr/>
        <a:lstStyle/>
        <a:p>
          <a:endParaRPr lang="tr-TR"/>
        </a:p>
      </dgm:t>
    </dgm:pt>
    <dgm:pt modelId="{B2122828-9809-4429-A4C1-74ABBA54F8B3}" type="pres">
      <dgm:prSet presAssocID="{D6D0AE5D-C054-4234-9859-FE7D98217775}" presName="hierChild4" presStyleCnt="0"/>
      <dgm:spPr/>
    </dgm:pt>
  </dgm:ptLst>
  <dgm:cxnLst>
    <dgm:cxn modelId="{8FF4A51E-B369-4A6B-9281-F76490B8C223}" type="presOf" srcId="{8CDAC660-DF7F-48D5-B912-9BFFF96E7499}" destId="{AA27E69A-B8D2-484D-A646-1CA6BD9384B0}" srcOrd="0" destOrd="0" presId="urn:microsoft.com/office/officeart/2005/8/layout/hierarchy1"/>
    <dgm:cxn modelId="{4E1A5D18-10F0-40A1-A514-E3FC8101119A}" type="presOf" srcId="{C9CBC159-6D1E-46B2-88AD-937031D5F41F}" destId="{E01B25C3-9986-4486-9564-88656A277770}" srcOrd="0" destOrd="0" presId="urn:microsoft.com/office/officeart/2005/8/layout/hierarchy1"/>
    <dgm:cxn modelId="{2EE1A91C-6B6B-4734-B941-553D4CF77B06}" type="presOf" srcId="{D6D0AE5D-C054-4234-9859-FE7D98217775}" destId="{042A391C-DA93-46A8-A527-C8C97F72705A}" srcOrd="0" destOrd="0" presId="urn:microsoft.com/office/officeart/2005/8/layout/hierarchy1"/>
    <dgm:cxn modelId="{7F64C446-DFE8-4CCD-BBCF-7B46A852CE7D}" srcId="{778B6359-7482-4270-897B-034147F76DB0}" destId="{7F82B87D-DB92-47B9-AB1A-AB0B8188E400}" srcOrd="0" destOrd="0" parTransId="{45F1B4CA-06C9-4F51-88BD-921B016FA627}" sibTransId="{53285BE8-4090-482C-AA46-8966AD01C0CA}"/>
    <dgm:cxn modelId="{B81A4EF6-1335-4F05-ADC3-85506F396CB9}" srcId="{C9CBC159-6D1E-46B2-88AD-937031D5F41F}" destId="{D6D0AE5D-C054-4234-9859-FE7D98217775}" srcOrd="0" destOrd="0" parTransId="{D6DA6CBC-4807-4D71-A005-A5C96434481C}" sibTransId="{CB18F205-D3A7-46D9-B402-BBF04DD31108}"/>
    <dgm:cxn modelId="{EA7F57E2-9F16-4B65-86E0-B6C03530B254}" type="presOf" srcId="{D6DA6CBC-4807-4D71-A005-A5C96434481C}" destId="{A7E14295-C2D3-4257-8823-30E08DCE42D5}" srcOrd="0" destOrd="0" presId="urn:microsoft.com/office/officeart/2005/8/layout/hierarchy1"/>
    <dgm:cxn modelId="{2ABA5886-DD61-413A-A053-23A3B617172B}" type="presOf" srcId="{CC8205DE-8C3A-46DA-AC01-7D85A46B8083}" destId="{E6D7777B-0D15-4DBB-A47C-DEF35DC4392C}" srcOrd="0" destOrd="0" presId="urn:microsoft.com/office/officeart/2005/8/layout/hierarchy1"/>
    <dgm:cxn modelId="{B1670CE9-218B-4A41-A9BA-54BB76113E23}" srcId="{5F81C9D5-5680-4335-A497-130374C2F13D}" destId="{CC8205DE-8C3A-46DA-AC01-7D85A46B8083}" srcOrd="0" destOrd="0" parTransId="{E5E25E2B-E9F5-47FC-BF34-A92D1FD4A30D}" sibTransId="{A503F153-864A-48AB-895B-16AD53C9086E}"/>
    <dgm:cxn modelId="{9E34FE54-5B58-4DD1-9654-AF08ABEFB631}" type="presOf" srcId="{1F659520-4736-4C60-A150-9DEF2321F807}" destId="{FCF497B1-6A3E-44F8-AD60-D7BB084BE373}" srcOrd="0" destOrd="0" presId="urn:microsoft.com/office/officeart/2005/8/layout/hierarchy1"/>
    <dgm:cxn modelId="{94D1597B-AF13-42E5-AE92-4B62E4A9297F}" srcId="{7F82B87D-DB92-47B9-AB1A-AB0B8188E400}" destId="{C9CBC159-6D1E-46B2-88AD-937031D5F41F}" srcOrd="1" destOrd="0" parTransId="{1F659520-4736-4C60-A150-9DEF2321F807}" sibTransId="{E8DEEC13-B596-456C-9221-0CB56C9CBA0E}"/>
    <dgm:cxn modelId="{80243E2C-998A-4062-89A9-06D15CCF7F5D}" type="presOf" srcId="{E5E25E2B-E9F5-47FC-BF34-A92D1FD4A30D}" destId="{AEF052E5-8B0C-46F1-BE49-8CF90C8942F2}" srcOrd="0" destOrd="0" presId="urn:microsoft.com/office/officeart/2005/8/layout/hierarchy1"/>
    <dgm:cxn modelId="{2782531E-EBC7-4294-A791-857C5BF7393B}" srcId="{7F82B87D-DB92-47B9-AB1A-AB0B8188E400}" destId="{5F81C9D5-5680-4335-A497-130374C2F13D}" srcOrd="0" destOrd="0" parTransId="{8CDAC660-DF7F-48D5-B912-9BFFF96E7499}" sibTransId="{F09E6ACB-69EB-421A-B5D8-B77F101D3FFC}"/>
    <dgm:cxn modelId="{612965CA-F299-40A7-A7BD-AA6C7A338138}" type="presOf" srcId="{7F82B87D-DB92-47B9-AB1A-AB0B8188E400}" destId="{82641EB2-D9F3-4C68-A758-F97DEEE6638B}" srcOrd="0" destOrd="0" presId="urn:microsoft.com/office/officeart/2005/8/layout/hierarchy1"/>
    <dgm:cxn modelId="{4C131302-82E8-4096-983B-92434159665D}" type="presOf" srcId="{778B6359-7482-4270-897B-034147F76DB0}" destId="{68690028-CF41-4E76-A9A7-062E462B1DC6}" srcOrd="0" destOrd="0" presId="urn:microsoft.com/office/officeart/2005/8/layout/hierarchy1"/>
    <dgm:cxn modelId="{68BE3DBA-D85C-4F5E-B421-9C560E7020F5}" type="presOf" srcId="{5F81C9D5-5680-4335-A497-130374C2F13D}" destId="{4F4AB8C0-6B5F-4ECC-B8CC-56C0733913AF}" srcOrd="0" destOrd="0" presId="urn:microsoft.com/office/officeart/2005/8/layout/hierarchy1"/>
    <dgm:cxn modelId="{BDEDA10E-9BE7-405F-BAF8-EDA54FC6F72E}" type="presParOf" srcId="{68690028-CF41-4E76-A9A7-062E462B1DC6}" destId="{67E5DCE0-BC6C-49E1-A452-13139743D827}" srcOrd="0" destOrd="0" presId="urn:microsoft.com/office/officeart/2005/8/layout/hierarchy1"/>
    <dgm:cxn modelId="{A4486528-C46B-4D4C-A8B3-6F1A97FC25DD}" type="presParOf" srcId="{67E5DCE0-BC6C-49E1-A452-13139743D827}" destId="{31DAA8F3-B84E-4FAC-9277-B36E8A738AC2}" srcOrd="0" destOrd="0" presId="urn:microsoft.com/office/officeart/2005/8/layout/hierarchy1"/>
    <dgm:cxn modelId="{6202A694-A06D-46B7-905C-F9045C50AB9B}" type="presParOf" srcId="{31DAA8F3-B84E-4FAC-9277-B36E8A738AC2}" destId="{0AE748FC-ED79-45DF-A38B-65570721280C}" srcOrd="0" destOrd="0" presId="urn:microsoft.com/office/officeart/2005/8/layout/hierarchy1"/>
    <dgm:cxn modelId="{CAFA1778-FC0E-4D2C-BB95-7CA188F29CF7}" type="presParOf" srcId="{31DAA8F3-B84E-4FAC-9277-B36E8A738AC2}" destId="{82641EB2-D9F3-4C68-A758-F97DEEE6638B}" srcOrd="1" destOrd="0" presId="urn:microsoft.com/office/officeart/2005/8/layout/hierarchy1"/>
    <dgm:cxn modelId="{44265581-1F57-4550-B85D-DEF9193E5DA5}" type="presParOf" srcId="{67E5DCE0-BC6C-49E1-A452-13139743D827}" destId="{D552F882-49E0-490D-96FD-5A52985CBE80}" srcOrd="1" destOrd="0" presId="urn:microsoft.com/office/officeart/2005/8/layout/hierarchy1"/>
    <dgm:cxn modelId="{F6621BAC-D7E5-4ED7-A8F9-2AFE8B6D5878}" type="presParOf" srcId="{D552F882-49E0-490D-96FD-5A52985CBE80}" destId="{AA27E69A-B8D2-484D-A646-1CA6BD9384B0}" srcOrd="0" destOrd="0" presId="urn:microsoft.com/office/officeart/2005/8/layout/hierarchy1"/>
    <dgm:cxn modelId="{B788926E-446D-4292-BD4F-4CA2F45BE3BA}" type="presParOf" srcId="{D552F882-49E0-490D-96FD-5A52985CBE80}" destId="{C0B5FAA3-45A1-43AE-B798-ACC1A0992CA6}" srcOrd="1" destOrd="0" presId="urn:microsoft.com/office/officeart/2005/8/layout/hierarchy1"/>
    <dgm:cxn modelId="{72A4A57C-E703-44BA-B727-47AAECFEBC25}" type="presParOf" srcId="{C0B5FAA3-45A1-43AE-B798-ACC1A0992CA6}" destId="{60FB1FF0-5FB7-4CF0-8719-B908EDFE97F9}" srcOrd="0" destOrd="0" presId="urn:microsoft.com/office/officeart/2005/8/layout/hierarchy1"/>
    <dgm:cxn modelId="{3C097EF3-48C3-4181-A23D-32F39A70E4E7}" type="presParOf" srcId="{60FB1FF0-5FB7-4CF0-8719-B908EDFE97F9}" destId="{AAAF2ADD-518F-4F80-8CAE-765A5ACE1EDC}" srcOrd="0" destOrd="0" presId="urn:microsoft.com/office/officeart/2005/8/layout/hierarchy1"/>
    <dgm:cxn modelId="{0A3476C7-D582-496A-A33A-81F84DEBBD47}" type="presParOf" srcId="{60FB1FF0-5FB7-4CF0-8719-B908EDFE97F9}" destId="{4F4AB8C0-6B5F-4ECC-B8CC-56C0733913AF}" srcOrd="1" destOrd="0" presId="urn:microsoft.com/office/officeart/2005/8/layout/hierarchy1"/>
    <dgm:cxn modelId="{4A993068-AAB3-4BD7-866E-4E0CC915AF30}" type="presParOf" srcId="{C0B5FAA3-45A1-43AE-B798-ACC1A0992CA6}" destId="{4F37AFB7-FC69-498A-A1FF-2A3B882A4604}" srcOrd="1" destOrd="0" presId="urn:microsoft.com/office/officeart/2005/8/layout/hierarchy1"/>
    <dgm:cxn modelId="{209F9AB5-38A2-4C44-998B-7082F1F963A1}" type="presParOf" srcId="{4F37AFB7-FC69-498A-A1FF-2A3B882A4604}" destId="{AEF052E5-8B0C-46F1-BE49-8CF90C8942F2}" srcOrd="0" destOrd="0" presId="urn:microsoft.com/office/officeart/2005/8/layout/hierarchy1"/>
    <dgm:cxn modelId="{D8A0E28C-D3E6-474A-B789-B8DF70FF1E3A}" type="presParOf" srcId="{4F37AFB7-FC69-498A-A1FF-2A3B882A4604}" destId="{AEE89866-EA49-48CA-B006-0C2BAD6FEDE9}" srcOrd="1" destOrd="0" presId="urn:microsoft.com/office/officeart/2005/8/layout/hierarchy1"/>
    <dgm:cxn modelId="{7A827DD6-C611-418E-9170-60952FE65E51}" type="presParOf" srcId="{AEE89866-EA49-48CA-B006-0C2BAD6FEDE9}" destId="{26A1C185-9CA0-40D3-A019-A1037243F662}" srcOrd="0" destOrd="0" presId="urn:microsoft.com/office/officeart/2005/8/layout/hierarchy1"/>
    <dgm:cxn modelId="{2EB7241C-7A68-4AEC-8410-58D9C68FE0DD}" type="presParOf" srcId="{26A1C185-9CA0-40D3-A019-A1037243F662}" destId="{32A50882-4F25-476E-8E07-A19F333ACA69}" srcOrd="0" destOrd="0" presId="urn:microsoft.com/office/officeart/2005/8/layout/hierarchy1"/>
    <dgm:cxn modelId="{A5B7EFE4-842D-4EF5-AE84-6DD1319E015E}" type="presParOf" srcId="{26A1C185-9CA0-40D3-A019-A1037243F662}" destId="{E6D7777B-0D15-4DBB-A47C-DEF35DC4392C}" srcOrd="1" destOrd="0" presId="urn:microsoft.com/office/officeart/2005/8/layout/hierarchy1"/>
    <dgm:cxn modelId="{7670EA91-B277-4523-BC2F-4608E5A14BBC}" type="presParOf" srcId="{AEE89866-EA49-48CA-B006-0C2BAD6FEDE9}" destId="{DA6CF6CD-0930-4C0F-B336-F8786F837D19}" srcOrd="1" destOrd="0" presId="urn:microsoft.com/office/officeart/2005/8/layout/hierarchy1"/>
    <dgm:cxn modelId="{68B37B34-24BF-4E51-9650-9772BD0C155A}" type="presParOf" srcId="{D552F882-49E0-490D-96FD-5A52985CBE80}" destId="{FCF497B1-6A3E-44F8-AD60-D7BB084BE373}" srcOrd="2" destOrd="0" presId="urn:microsoft.com/office/officeart/2005/8/layout/hierarchy1"/>
    <dgm:cxn modelId="{6A2F15A0-1E82-40D2-9514-F2067499D979}" type="presParOf" srcId="{D552F882-49E0-490D-96FD-5A52985CBE80}" destId="{5E7BD3C7-F8FA-4EBD-BA05-2EAF17370304}" srcOrd="3" destOrd="0" presId="urn:microsoft.com/office/officeart/2005/8/layout/hierarchy1"/>
    <dgm:cxn modelId="{A20A9FF1-86C3-47C9-907E-F9F4BA16DA1B}" type="presParOf" srcId="{5E7BD3C7-F8FA-4EBD-BA05-2EAF17370304}" destId="{791C273E-8DD2-46AF-9176-F782E5CD82C5}" srcOrd="0" destOrd="0" presId="urn:microsoft.com/office/officeart/2005/8/layout/hierarchy1"/>
    <dgm:cxn modelId="{58806FFE-5E87-4CD3-BC95-C468F9176DA1}" type="presParOf" srcId="{791C273E-8DD2-46AF-9176-F782E5CD82C5}" destId="{DF0BF5D0-2267-4D55-A876-E2F704D2C489}" srcOrd="0" destOrd="0" presId="urn:microsoft.com/office/officeart/2005/8/layout/hierarchy1"/>
    <dgm:cxn modelId="{0D03040A-A24A-4F99-AF0B-8004C94B78FB}" type="presParOf" srcId="{791C273E-8DD2-46AF-9176-F782E5CD82C5}" destId="{E01B25C3-9986-4486-9564-88656A277770}" srcOrd="1" destOrd="0" presId="urn:microsoft.com/office/officeart/2005/8/layout/hierarchy1"/>
    <dgm:cxn modelId="{46ABFCA9-7EDE-4341-AF5C-9C151C6393C8}" type="presParOf" srcId="{5E7BD3C7-F8FA-4EBD-BA05-2EAF17370304}" destId="{1C278868-B7B2-415B-8C97-8104481213C3}" srcOrd="1" destOrd="0" presId="urn:microsoft.com/office/officeart/2005/8/layout/hierarchy1"/>
    <dgm:cxn modelId="{44D868BE-B451-40D1-8A72-D4B5A72CAB41}" type="presParOf" srcId="{1C278868-B7B2-415B-8C97-8104481213C3}" destId="{A7E14295-C2D3-4257-8823-30E08DCE42D5}" srcOrd="0" destOrd="0" presId="urn:microsoft.com/office/officeart/2005/8/layout/hierarchy1"/>
    <dgm:cxn modelId="{C10621F5-8139-4D37-9A88-B41797280F7F}" type="presParOf" srcId="{1C278868-B7B2-415B-8C97-8104481213C3}" destId="{C1377B56-E547-4F85-BF73-B958BBB2A075}" srcOrd="1" destOrd="0" presId="urn:microsoft.com/office/officeart/2005/8/layout/hierarchy1"/>
    <dgm:cxn modelId="{235FC137-26CF-4B61-9B34-9B9D8A74AE3E}" type="presParOf" srcId="{C1377B56-E547-4F85-BF73-B958BBB2A075}" destId="{3CA03124-A90B-461E-BE06-6201A76B2A30}" srcOrd="0" destOrd="0" presId="urn:microsoft.com/office/officeart/2005/8/layout/hierarchy1"/>
    <dgm:cxn modelId="{0FEB1890-D846-4F08-A4C5-60F5CD4CC0EB}" type="presParOf" srcId="{3CA03124-A90B-461E-BE06-6201A76B2A30}" destId="{7DE72DD6-909E-468D-ABC3-06985E838E7B}" srcOrd="0" destOrd="0" presId="urn:microsoft.com/office/officeart/2005/8/layout/hierarchy1"/>
    <dgm:cxn modelId="{0356FCFB-7170-4370-8746-C236DF8200B4}" type="presParOf" srcId="{3CA03124-A90B-461E-BE06-6201A76B2A30}" destId="{042A391C-DA93-46A8-A527-C8C97F72705A}" srcOrd="1" destOrd="0" presId="urn:microsoft.com/office/officeart/2005/8/layout/hierarchy1"/>
    <dgm:cxn modelId="{4EB07875-E947-4F1F-A500-E765FA724E4A}" type="presParOf" srcId="{C1377B56-E547-4F85-BF73-B958BBB2A075}" destId="{B2122828-9809-4429-A4C1-74ABBA54F8B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14295-C2D3-4257-8823-30E08DCE42D5}">
      <dsp:nvSpPr>
        <dsp:cNvPr id="0" name=""/>
        <dsp:cNvSpPr/>
      </dsp:nvSpPr>
      <dsp:spPr>
        <a:xfrm>
          <a:off x="5895850" y="2697632"/>
          <a:ext cx="997596" cy="498327"/>
        </a:xfrm>
        <a:custGeom>
          <a:avLst/>
          <a:gdLst/>
          <a:ahLst/>
          <a:cxnLst/>
          <a:rect l="0" t="0" r="0" b="0"/>
          <a:pathLst>
            <a:path>
              <a:moveTo>
                <a:pt x="997596" y="0"/>
              </a:moveTo>
              <a:lnTo>
                <a:pt x="997596" y="342577"/>
              </a:lnTo>
              <a:lnTo>
                <a:pt x="0" y="342577"/>
              </a:lnTo>
              <a:lnTo>
                <a:pt x="0" y="4983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497B1-6A3E-44F8-AD60-D7BB084BE373}">
      <dsp:nvSpPr>
        <dsp:cNvPr id="0" name=""/>
        <dsp:cNvSpPr/>
      </dsp:nvSpPr>
      <dsp:spPr>
        <a:xfrm>
          <a:off x="3867780" y="1228764"/>
          <a:ext cx="3025666" cy="401272"/>
        </a:xfrm>
        <a:custGeom>
          <a:avLst/>
          <a:gdLst/>
          <a:ahLst/>
          <a:cxnLst/>
          <a:rect l="0" t="0" r="0" b="0"/>
          <a:pathLst>
            <a:path>
              <a:moveTo>
                <a:pt x="0" y="0"/>
              </a:moveTo>
              <a:lnTo>
                <a:pt x="0" y="245522"/>
              </a:lnTo>
              <a:lnTo>
                <a:pt x="3025666" y="245522"/>
              </a:lnTo>
              <a:lnTo>
                <a:pt x="3025666" y="4012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052E5-8B0C-46F1-BE49-8CF90C8942F2}">
      <dsp:nvSpPr>
        <dsp:cNvPr id="0" name=""/>
        <dsp:cNvSpPr/>
      </dsp:nvSpPr>
      <dsp:spPr>
        <a:xfrm>
          <a:off x="863989" y="2697632"/>
          <a:ext cx="788916" cy="498327"/>
        </a:xfrm>
        <a:custGeom>
          <a:avLst/>
          <a:gdLst/>
          <a:ahLst/>
          <a:cxnLst/>
          <a:rect l="0" t="0" r="0" b="0"/>
          <a:pathLst>
            <a:path>
              <a:moveTo>
                <a:pt x="0" y="0"/>
              </a:moveTo>
              <a:lnTo>
                <a:pt x="0" y="342577"/>
              </a:lnTo>
              <a:lnTo>
                <a:pt x="788916" y="342577"/>
              </a:lnTo>
              <a:lnTo>
                <a:pt x="788916" y="49832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27E69A-B8D2-484D-A646-1CA6BD9384B0}">
      <dsp:nvSpPr>
        <dsp:cNvPr id="0" name=""/>
        <dsp:cNvSpPr/>
      </dsp:nvSpPr>
      <dsp:spPr>
        <a:xfrm>
          <a:off x="863989" y="1228764"/>
          <a:ext cx="3003791" cy="401272"/>
        </a:xfrm>
        <a:custGeom>
          <a:avLst/>
          <a:gdLst/>
          <a:ahLst/>
          <a:cxnLst/>
          <a:rect l="0" t="0" r="0" b="0"/>
          <a:pathLst>
            <a:path>
              <a:moveTo>
                <a:pt x="3003791" y="0"/>
              </a:moveTo>
              <a:lnTo>
                <a:pt x="3003791" y="245522"/>
              </a:lnTo>
              <a:lnTo>
                <a:pt x="0" y="245522"/>
              </a:lnTo>
              <a:lnTo>
                <a:pt x="0" y="40127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E748FC-ED79-45DF-A38B-65570721280C}">
      <dsp:nvSpPr>
        <dsp:cNvPr id="0" name=""/>
        <dsp:cNvSpPr/>
      </dsp:nvSpPr>
      <dsp:spPr>
        <a:xfrm>
          <a:off x="3027154" y="161169"/>
          <a:ext cx="1681253" cy="106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41EB2-D9F3-4C68-A758-F97DEEE6638B}">
      <dsp:nvSpPr>
        <dsp:cNvPr id="0" name=""/>
        <dsp:cNvSpPr/>
      </dsp:nvSpPr>
      <dsp:spPr>
        <a:xfrm>
          <a:off x="3213960" y="338634"/>
          <a:ext cx="1681253" cy="10675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tx2">
                  <a:lumMod val="75000"/>
                </a:schemeClr>
              </a:solidFill>
            </a:rPr>
            <a:t>VARLIK İŞLEM FİŞİ</a:t>
          </a:r>
          <a:endParaRPr lang="tr-TR" sz="2500" kern="1200" dirty="0">
            <a:solidFill>
              <a:schemeClr val="tx2">
                <a:lumMod val="75000"/>
              </a:schemeClr>
            </a:solidFill>
          </a:endParaRPr>
        </a:p>
      </dsp:txBody>
      <dsp:txXfrm>
        <a:off x="3245229" y="369903"/>
        <a:ext cx="1618715" cy="1005057"/>
      </dsp:txXfrm>
    </dsp:sp>
    <dsp:sp modelId="{AAAF2ADD-518F-4F80-8CAE-765A5ACE1EDC}">
      <dsp:nvSpPr>
        <dsp:cNvPr id="0" name=""/>
        <dsp:cNvSpPr/>
      </dsp:nvSpPr>
      <dsp:spPr>
        <a:xfrm>
          <a:off x="23362" y="1630036"/>
          <a:ext cx="1681253" cy="106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AB8C0-6B5F-4ECC-B8CC-56C0733913AF}">
      <dsp:nvSpPr>
        <dsp:cNvPr id="0" name=""/>
        <dsp:cNvSpPr/>
      </dsp:nvSpPr>
      <dsp:spPr>
        <a:xfrm>
          <a:off x="210168" y="1807502"/>
          <a:ext cx="1681253" cy="10675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tx2">
                  <a:lumMod val="75000"/>
                </a:schemeClr>
              </a:solidFill>
            </a:rPr>
            <a:t>ÖEB İŞLEM </a:t>
          </a:r>
          <a:endParaRPr lang="tr-TR" sz="2500" kern="1200" dirty="0">
            <a:solidFill>
              <a:schemeClr val="tx2">
                <a:lumMod val="75000"/>
              </a:schemeClr>
            </a:solidFill>
          </a:endParaRPr>
        </a:p>
      </dsp:txBody>
      <dsp:txXfrm>
        <a:off x="241437" y="1838771"/>
        <a:ext cx="1618715" cy="1005057"/>
      </dsp:txXfrm>
    </dsp:sp>
    <dsp:sp modelId="{32A50882-4F25-476E-8E07-A19F333ACA69}">
      <dsp:nvSpPr>
        <dsp:cNvPr id="0" name=""/>
        <dsp:cNvSpPr/>
      </dsp:nvSpPr>
      <dsp:spPr>
        <a:xfrm>
          <a:off x="-186805" y="3195960"/>
          <a:ext cx="3679422" cy="106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7777B-0D15-4DBB-A47C-DEF35DC4392C}">
      <dsp:nvSpPr>
        <dsp:cNvPr id="0" name=""/>
        <dsp:cNvSpPr/>
      </dsp:nvSpPr>
      <dsp:spPr>
        <a:xfrm>
          <a:off x="0" y="3373425"/>
          <a:ext cx="3679422" cy="10675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tr-TR" sz="1600" kern="1200" dirty="0" smtClean="0">
              <a:solidFill>
                <a:schemeClr val="tx2">
                  <a:lumMod val="75000"/>
                </a:schemeClr>
              </a:solidFill>
            </a:rPr>
            <a:t>VİF, Mali Yönetim Sisteminde (MYS) harcama talimatı ile ilişkilendirilerek ödeme emri belgesinin ekinde Muhasebe Sistemine gönderilir.  </a:t>
          </a:r>
          <a:endParaRPr lang="tr-TR" sz="1600" kern="1200" dirty="0">
            <a:solidFill>
              <a:schemeClr val="tx2">
                <a:lumMod val="75000"/>
              </a:schemeClr>
            </a:solidFill>
          </a:endParaRPr>
        </a:p>
      </dsp:txBody>
      <dsp:txXfrm>
        <a:off x="31269" y="3404694"/>
        <a:ext cx="3616884" cy="1005057"/>
      </dsp:txXfrm>
    </dsp:sp>
    <dsp:sp modelId="{DF0BF5D0-2267-4D55-A876-E2F704D2C489}">
      <dsp:nvSpPr>
        <dsp:cNvPr id="0" name=""/>
        <dsp:cNvSpPr/>
      </dsp:nvSpPr>
      <dsp:spPr>
        <a:xfrm>
          <a:off x="6052820" y="1630036"/>
          <a:ext cx="1681253" cy="106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1B25C3-9986-4486-9564-88656A277770}">
      <dsp:nvSpPr>
        <dsp:cNvPr id="0" name=""/>
        <dsp:cNvSpPr/>
      </dsp:nvSpPr>
      <dsp:spPr>
        <a:xfrm>
          <a:off x="6239626" y="1807502"/>
          <a:ext cx="1681253" cy="10675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tr-TR" sz="2500" kern="1200" dirty="0" smtClean="0">
              <a:solidFill>
                <a:schemeClr val="tx2">
                  <a:lumMod val="75000"/>
                </a:schemeClr>
              </a:solidFill>
            </a:rPr>
            <a:t>ÖEB DIŞI İŞLEM</a:t>
          </a:r>
          <a:endParaRPr lang="tr-TR" sz="2500" kern="1200" dirty="0">
            <a:solidFill>
              <a:schemeClr val="tx2">
                <a:lumMod val="75000"/>
              </a:schemeClr>
            </a:solidFill>
          </a:endParaRPr>
        </a:p>
      </dsp:txBody>
      <dsp:txXfrm>
        <a:off x="6270895" y="1838771"/>
        <a:ext cx="1618715" cy="1005057"/>
      </dsp:txXfrm>
    </dsp:sp>
    <dsp:sp modelId="{7DE72DD6-909E-468D-ABC3-06985E838E7B}">
      <dsp:nvSpPr>
        <dsp:cNvPr id="0" name=""/>
        <dsp:cNvSpPr/>
      </dsp:nvSpPr>
      <dsp:spPr>
        <a:xfrm>
          <a:off x="4057627" y="3195960"/>
          <a:ext cx="3676446" cy="1067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A391C-DA93-46A8-A527-C8C97F72705A}">
      <dsp:nvSpPr>
        <dsp:cNvPr id="0" name=""/>
        <dsp:cNvSpPr/>
      </dsp:nvSpPr>
      <dsp:spPr>
        <a:xfrm>
          <a:off x="4244433" y="3373425"/>
          <a:ext cx="3676446" cy="106759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tx2">
                  <a:lumMod val="75000"/>
                </a:schemeClr>
              </a:solidFill>
            </a:rPr>
            <a:t>VİF,</a:t>
          </a:r>
          <a:r>
            <a:rPr lang="tr-TR" sz="1600" kern="1200" baseline="0" dirty="0" smtClean="0">
              <a:solidFill>
                <a:schemeClr val="tx2">
                  <a:lumMod val="75000"/>
                </a:schemeClr>
              </a:solidFill>
            </a:rPr>
            <a:t> muhasebe kaydı oluşturulmak üzere doğrudan Muhasebe Sistemi/Varlık İşlem Fişi İşlemleri menüsüne gönderilir.</a:t>
          </a:r>
          <a:endParaRPr lang="tr-TR" sz="1600" kern="1200" dirty="0">
            <a:solidFill>
              <a:schemeClr val="tx2">
                <a:lumMod val="75000"/>
              </a:schemeClr>
            </a:solidFill>
          </a:endParaRPr>
        </a:p>
      </dsp:txBody>
      <dsp:txXfrm>
        <a:off x="4275702" y="3404694"/>
        <a:ext cx="3613908" cy="10050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8C13E4-0B7A-460A-878E-369BCD3971BF}" type="datetimeFigureOut">
              <a:rPr lang="tr-TR" smtClean="0"/>
              <a:t>24.10.2019</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D4019C-CC39-44CC-A8C1-7F634E9C1681}" type="slidenum">
              <a:rPr lang="tr-TR" smtClean="0"/>
              <a:t>‹#›</a:t>
            </a:fld>
            <a:endParaRPr lang="tr-TR"/>
          </a:p>
        </p:txBody>
      </p:sp>
    </p:spTree>
    <p:extLst>
      <p:ext uri="{BB962C8B-B14F-4D97-AF65-F5344CB8AC3E}">
        <p14:creationId xmlns:p14="http://schemas.microsoft.com/office/powerpoint/2010/main" val="3601729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8DA1F-5729-45EB-9A8C-B966B6F4FE25}" type="datetimeFigureOut">
              <a:rPr lang="tr-TR" smtClean="0"/>
              <a:t>24.10.2019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FBE06B-70D8-46B6-8F55-C6DEA9CE720D}" type="slidenum">
              <a:rPr lang="tr-TR" smtClean="0"/>
              <a:t>‹#›</a:t>
            </a:fld>
            <a:endParaRPr lang="tr-TR"/>
          </a:p>
        </p:txBody>
      </p:sp>
    </p:spTree>
    <p:extLst>
      <p:ext uri="{BB962C8B-B14F-4D97-AF65-F5344CB8AC3E}">
        <p14:creationId xmlns:p14="http://schemas.microsoft.com/office/powerpoint/2010/main" val="115092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EFBE06B-70D8-46B6-8F55-C6DEA9CE720D}" type="slidenum">
              <a:rPr lang="tr-TR" smtClean="0"/>
              <a:t>3</a:t>
            </a:fld>
            <a:endParaRPr lang="tr-TR"/>
          </a:p>
        </p:txBody>
      </p:sp>
    </p:spTree>
    <p:extLst>
      <p:ext uri="{BB962C8B-B14F-4D97-AF65-F5344CB8AC3E}">
        <p14:creationId xmlns:p14="http://schemas.microsoft.com/office/powerpoint/2010/main" val="285517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EFBE06B-70D8-46B6-8F55-C6DEA9CE720D}" type="slidenum">
              <a:rPr lang="tr-TR" smtClean="0"/>
              <a:t>11</a:t>
            </a:fld>
            <a:endParaRPr lang="tr-TR"/>
          </a:p>
        </p:txBody>
      </p:sp>
    </p:spTree>
    <p:extLst>
      <p:ext uri="{BB962C8B-B14F-4D97-AF65-F5344CB8AC3E}">
        <p14:creationId xmlns:p14="http://schemas.microsoft.com/office/powerpoint/2010/main" val="213319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A2CC2F7-0820-4481-A811-53EADB05F0DE}"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9C67DD-B9E9-4D60-A8AE-430A875C99C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A2CC2F7-0820-4481-A811-53EADB05F0DE}"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9C67DD-B9E9-4D60-A8AE-430A875C99C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A2CC2F7-0820-4481-A811-53EADB05F0DE}"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9C67DD-B9E9-4D60-A8AE-430A875C99C1}"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A2CC2F7-0820-4481-A811-53EADB05F0DE}"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9C67DD-B9E9-4D60-A8AE-430A875C99C1}"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A2CC2F7-0820-4481-A811-53EADB05F0DE}" type="datetimeFigureOut">
              <a:rPr lang="tr-TR" smtClean="0"/>
              <a:t>24.10.2019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9C67DD-B9E9-4D60-A8AE-430A875C99C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4A2CC2F7-0820-4481-A811-53EADB05F0DE}" type="datetimeFigureOut">
              <a:rPr lang="tr-TR" smtClean="0"/>
              <a:t>24.10.2019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9C67DD-B9E9-4D60-A8AE-430A875C99C1}"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2CC2F7-0820-4481-A811-53EADB05F0DE}" type="datetimeFigureOut">
              <a:rPr lang="tr-TR" smtClean="0"/>
              <a:t>24.10.2019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9C67DD-B9E9-4D60-A8AE-430A875C99C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A2CC2F7-0820-4481-A811-53EADB05F0DE}" type="datetimeFigureOut">
              <a:rPr lang="tr-TR" smtClean="0"/>
              <a:t>24.10.2019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9C67DD-B9E9-4D60-A8AE-430A875C99C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A2CC2F7-0820-4481-A811-53EADB05F0DE}" type="datetimeFigureOut">
              <a:rPr lang="tr-TR" smtClean="0"/>
              <a:t>24.10.2019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9C67DD-B9E9-4D60-A8AE-430A875C99C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A2CC2F7-0820-4481-A811-53EADB05F0DE}" type="datetimeFigureOut">
              <a:rPr lang="tr-TR" smtClean="0"/>
              <a:t>24.10.2019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9C67DD-B9E9-4D60-A8AE-430A875C99C1}"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2CC2F7-0820-4481-A811-53EADB05F0DE}" type="datetimeFigureOut">
              <a:rPr lang="tr-TR" smtClean="0"/>
              <a:t>24.10.2019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09C67DD-B9E9-4D60-A8AE-430A875C99C1}"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A2CC2F7-0820-4481-A811-53EADB05F0DE}" type="datetimeFigureOut">
              <a:rPr lang="tr-TR" smtClean="0"/>
              <a:t>24.10.2019</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09C67DD-B9E9-4D60-A8AE-430A875C99C1}"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1619672" y="2852936"/>
            <a:ext cx="5904656" cy="830997"/>
          </a:xfrm>
          <a:prstGeom prst="rect">
            <a:avLst/>
          </a:prstGeom>
          <a:noFill/>
        </p:spPr>
        <p:txBody>
          <a:bodyPr wrap="square" rtlCol="0">
            <a:spAutoFit/>
          </a:bodyPr>
          <a:lstStyle/>
          <a:p>
            <a:pPr algn="ctr"/>
            <a:r>
              <a:rPr lang="tr-TR" sz="4800" dirty="0" smtClean="0">
                <a:solidFill>
                  <a:schemeClr val="tx2">
                    <a:lumMod val="75000"/>
                  </a:schemeClr>
                </a:solidFill>
              </a:rPr>
              <a:t>VARLIK İŞLEMLERİ</a:t>
            </a:r>
            <a:endParaRPr lang="tr-TR" sz="4800" dirty="0">
              <a:solidFill>
                <a:schemeClr val="tx2">
                  <a:lumMod val="75000"/>
                </a:schemeClr>
              </a:solidFill>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509120"/>
            <a:ext cx="4104456" cy="127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78497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1156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pPr algn="just"/>
            <a:r>
              <a:rPr lang="tr-TR" dirty="0" smtClean="0"/>
              <a:t>MYS üzerinden gelen satın alma ve değer artırımı VİF’leri ve varlık yönetim sistemlerinden doğrudan alınan ÖEB dışı işlemlere ait VİF’ler görüntülenir.</a:t>
            </a:r>
          </a:p>
          <a:p>
            <a:pPr algn="just"/>
            <a:r>
              <a:rPr lang="tr-TR" dirty="0" smtClean="0"/>
              <a:t>ÖEB dışı işlemlere ait VİF’ler onaylanır, gereği halinde ilgili varlık yönetim sistemine iade edilir. ÖEB ekinde gelen VİF’ler görüntülenmekle birlikte üzerinde işlem yapılamaz.</a:t>
            </a:r>
          </a:p>
          <a:p>
            <a:pPr algn="just"/>
            <a:r>
              <a:rPr lang="tr-TR" dirty="0" smtClean="0"/>
              <a:t>Çıkış işlemi niteliğinde VİF’ler onaylanırken Amortisman Genel Tebliği’ndeki limitler de dikkate alınarak harcama birimi bazında bakiye kontrolü yapılmaktadır.</a:t>
            </a:r>
            <a:endParaRPr lang="tr-TR" dirty="0"/>
          </a:p>
        </p:txBody>
      </p:sp>
      <p:sp>
        <p:nvSpPr>
          <p:cNvPr id="3" name="Başlık 2"/>
          <p:cNvSpPr>
            <a:spLocks noGrp="1"/>
          </p:cNvSpPr>
          <p:nvPr>
            <p:ph type="title"/>
          </p:nvPr>
        </p:nvSpPr>
        <p:spPr/>
        <p:txBody>
          <a:bodyPr/>
          <a:lstStyle/>
          <a:p>
            <a:r>
              <a:rPr lang="tr-TR" dirty="0"/>
              <a:t>VARLIK İŞLEM FİŞİ İŞLEMLERİ</a:t>
            </a:r>
          </a:p>
        </p:txBody>
      </p:sp>
    </p:spTree>
    <p:extLst>
      <p:ext uri="{BB962C8B-B14F-4D97-AF65-F5344CB8AC3E}">
        <p14:creationId xmlns:p14="http://schemas.microsoft.com/office/powerpoint/2010/main" val="2284560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3812875"/>
            <a:ext cx="1899733" cy="615221"/>
          </a:xfrm>
        </p:spPr>
        <p:txBody>
          <a:bodyPr>
            <a:normAutofit fontScale="77500" lnSpcReduction="20000"/>
          </a:bodyPr>
          <a:lstStyle/>
          <a:p>
            <a:pPr marL="0" indent="0">
              <a:buNone/>
            </a:pPr>
            <a:r>
              <a:rPr lang="tr-TR" sz="2800" b="1" dirty="0" smtClean="0">
                <a:solidFill>
                  <a:schemeClr val="tx2">
                    <a:lumMod val="75000"/>
                  </a:schemeClr>
                </a:solidFill>
              </a:rPr>
              <a:t>VİF</a:t>
            </a:r>
            <a:r>
              <a:rPr lang="tr-TR" dirty="0" smtClean="0">
                <a:solidFill>
                  <a:schemeClr val="tx2">
                    <a:lumMod val="75000"/>
                  </a:schemeClr>
                </a:solidFill>
              </a:rPr>
              <a:t> (</a:t>
            </a:r>
            <a:r>
              <a:rPr lang="tr-TR" sz="2000" dirty="0" smtClean="0">
                <a:solidFill>
                  <a:schemeClr val="tx2">
                    <a:lumMod val="75000"/>
                  </a:schemeClr>
                </a:solidFill>
              </a:rPr>
              <a:t>Varlık Yönetim Sistemi</a:t>
            </a:r>
            <a:r>
              <a:rPr lang="tr-TR" dirty="0" smtClean="0">
                <a:solidFill>
                  <a:schemeClr val="tx2">
                    <a:lumMod val="75000"/>
                  </a:schemeClr>
                </a:solidFill>
              </a:rPr>
              <a:t>)</a:t>
            </a:r>
            <a:endParaRPr lang="tr-TR" dirty="0">
              <a:solidFill>
                <a:schemeClr val="tx2">
                  <a:lumMod val="75000"/>
                </a:schemeClr>
              </a:solidFill>
            </a:endParaRPr>
          </a:p>
        </p:txBody>
      </p:sp>
      <p:sp>
        <p:nvSpPr>
          <p:cNvPr id="7" name="Metin kutusu 6"/>
          <p:cNvSpPr txBox="1"/>
          <p:nvPr/>
        </p:nvSpPr>
        <p:spPr>
          <a:xfrm>
            <a:off x="3438315" y="3729458"/>
            <a:ext cx="1370030" cy="1107996"/>
          </a:xfrm>
          <a:prstGeom prst="rect">
            <a:avLst/>
          </a:prstGeom>
          <a:noFill/>
        </p:spPr>
        <p:txBody>
          <a:bodyPr wrap="square" rtlCol="0">
            <a:spAutoFit/>
          </a:bodyPr>
          <a:lstStyle/>
          <a:p>
            <a:pPr algn="ctr"/>
            <a:r>
              <a:rPr lang="tr-TR" sz="2200" b="1" dirty="0">
                <a:solidFill>
                  <a:schemeClr val="tx2">
                    <a:lumMod val="75000"/>
                  </a:schemeClr>
                </a:solidFill>
              </a:rPr>
              <a:t>MYS</a:t>
            </a:r>
          </a:p>
          <a:p>
            <a:r>
              <a:rPr lang="tr-TR" sz="1400" dirty="0" smtClean="0">
                <a:solidFill>
                  <a:schemeClr val="tx2">
                    <a:lumMod val="75000"/>
                  </a:schemeClr>
                </a:solidFill>
              </a:rPr>
              <a:t>(VİF’in harcama talimatı ile ilişkisi kurulur) </a:t>
            </a:r>
            <a:endParaRPr lang="tr-TR" sz="1400" dirty="0">
              <a:solidFill>
                <a:schemeClr val="tx2">
                  <a:lumMod val="75000"/>
                </a:schemeClr>
              </a:solidFill>
            </a:endParaRPr>
          </a:p>
        </p:txBody>
      </p:sp>
      <p:sp>
        <p:nvSpPr>
          <p:cNvPr id="13" name="Metin kutusu 12"/>
          <p:cNvSpPr txBox="1"/>
          <p:nvPr/>
        </p:nvSpPr>
        <p:spPr>
          <a:xfrm>
            <a:off x="7164288" y="3622027"/>
            <a:ext cx="1800200" cy="830997"/>
          </a:xfrm>
          <a:prstGeom prst="rect">
            <a:avLst/>
          </a:prstGeom>
          <a:noFill/>
        </p:spPr>
        <p:txBody>
          <a:bodyPr wrap="square" rtlCol="0">
            <a:spAutoFit/>
          </a:bodyPr>
          <a:lstStyle/>
          <a:p>
            <a:pPr algn="ctr"/>
            <a:r>
              <a:rPr lang="tr-TR" sz="2400" dirty="0" smtClean="0">
                <a:solidFill>
                  <a:schemeClr val="bg2">
                    <a:lumMod val="25000"/>
                  </a:schemeClr>
                </a:solidFill>
              </a:rPr>
              <a:t> </a:t>
            </a:r>
            <a:r>
              <a:rPr lang="tr-TR" sz="2200" b="1" dirty="0">
                <a:solidFill>
                  <a:schemeClr val="tx2">
                    <a:lumMod val="75000"/>
                  </a:schemeClr>
                </a:solidFill>
              </a:rPr>
              <a:t>MUHASEBE SİSTEMİ</a:t>
            </a:r>
          </a:p>
        </p:txBody>
      </p:sp>
      <p:sp>
        <p:nvSpPr>
          <p:cNvPr id="16" name="Metin kutusu 15"/>
          <p:cNvSpPr txBox="1"/>
          <p:nvPr/>
        </p:nvSpPr>
        <p:spPr>
          <a:xfrm>
            <a:off x="1908262" y="3581512"/>
            <a:ext cx="1764196" cy="338554"/>
          </a:xfrm>
          <a:prstGeom prst="rect">
            <a:avLst/>
          </a:prstGeom>
          <a:noFill/>
        </p:spPr>
        <p:txBody>
          <a:bodyPr wrap="square" rtlCol="0">
            <a:spAutoFit/>
          </a:bodyPr>
          <a:lstStyle/>
          <a:p>
            <a:r>
              <a:rPr lang="tr-TR" sz="1600" dirty="0" smtClean="0">
                <a:solidFill>
                  <a:schemeClr val="tx2">
                    <a:lumMod val="75000"/>
                  </a:schemeClr>
                </a:solidFill>
              </a:rPr>
              <a:t>(MYS ye gönder)</a:t>
            </a:r>
            <a:endParaRPr lang="tr-TR" sz="1600" dirty="0">
              <a:solidFill>
                <a:schemeClr val="tx2">
                  <a:lumMod val="75000"/>
                </a:schemeClr>
              </a:solidFill>
            </a:endParaRPr>
          </a:p>
        </p:txBody>
      </p:sp>
      <p:sp>
        <p:nvSpPr>
          <p:cNvPr id="17" name="Sağ Ok 16"/>
          <p:cNvSpPr/>
          <p:nvPr/>
        </p:nvSpPr>
        <p:spPr>
          <a:xfrm>
            <a:off x="4749744" y="3974589"/>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Metin kutusu 17"/>
          <p:cNvSpPr txBox="1"/>
          <p:nvPr/>
        </p:nvSpPr>
        <p:spPr>
          <a:xfrm>
            <a:off x="5652120" y="3744047"/>
            <a:ext cx="1187047" cy="1323439"/>
          </a:xfrm>
          <a:prstGeom prst="rect">
            <a:avLst/>
          </a:prstGeom>
          <a:noFill/>
        </p:spPr>
        <p:txBody>
          <a:bodyPr wrap="square" rtlCol="0">
            <a:spAutoFit/>
          </a:bodyPr>
          <a:lstStyle/>
          <a:p>
            <a:r>
              <a:rPr lang="tr-TR" sz="2200" b="1" dirty="0">
                <a:solidFill>
                  <a:schemeClr val="tx2">
                    <a:lumMod val="75000"/>
                  </a:schemeClr>
                </a:solidFill>
              </a:rPr>
              <a:t>MYS</a:t>
            </a:r>
            <a:r>
              <a:rPr lang="tr-TR" sz="2400" b="1" dirty="0" smtClean="0">
                <a:solidFill>
                  <a:schemeClr val="tx2">
                    <a:lumMod val="75000"/>
                  </a:schemeClr>
                </a:solidFill>
              </a:rPr>
              <a:t> </a:t>
            </a:r>
          </a:p>
          <a:p>
            <a:r>
              <a:rPr lang="tr-TR" sz="1400" dirty="0" smtClean="0">
                <a:solidFill>
                  <a:schemeClr val="tx2">
                    <a:lumMod val="75000"/>
                  </a:schemeClr>
                </a:solidFill>
              </a:rPr>
              <a:t>(VİF, ÖEB ekinde yer alır)</a:t>
            </a:r>
            <a:endParaRPr lang="tr-TR" sz="1400" dirty="0">
              <a:solidFill>
                <a:schemeClr val="tx2">
                  <a:lumMod val="75000"/>
                </a:schemeClr>
              </a:solidFill>
            </a:endParaRPr>
          </a:p>
          <a:p>
            <a:endParaRPr lang="tr-TR" sz="1400" dirty="0">
              <a:solidFill>
                <a:schemeClr val="tx2">
                  <a:lumMod val="75000"/>
                </a:schemeClr>
              </a:solidFill>
            </a:endParaRPr>
          </a:p>
        </p:txBody>
      </p:sp>
      <p:sp>
        <p:nvSpPr>
          <p:cNvPr id="21" name="Aşağı Ok 20"/>
          <p:cNvSpPr/>
          <p:nvPr/>
        </p:nvSpPr>
        <p:spPr>
          <a:xfrm>
            <a:off x="7854069" y="4491248"/>
            <a:ext cx="190008" cy="658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5073780" y="5229200"/>
            <a:ext cx="4070221" cy="1492716"/>
          </a:xfrm>
          <a:prstGeom prst="rect">
            <a:avLst/>
          </a:prstGeom>
          <a:noFill/>
        </p:spPr>
        <p:txBody>
          <a:bodyPr wrap="square" rtlCol="0">
            <a:spAutoFit/>
          </a:bodyPr>
          <a:lstStyle/>
          <a:p>
            <a:pPr marL="285750" indent="-285750">
              <a:buFont typeface="Arial" pitchFamily="34" charset="0"/>
              <a:buChar char="•"/>
            </a:pPr>
            <a:r>
              <a:rPr lang="tr-TR" sz="1300" dirty="0">
                <a:solidFill>
                  <a:schemeClr val="bg2">
                    <a:lumMod val="25000"/>
                  </a:schemeClr>
                </a:solidFill>
              </a:rPr>
              <a:t>Muhasebe birimince </a:t>
            </a:r>
            <a:r>
              <a:rPr lang="tr-TR" sz="1300" dirty="0" smtClean="0">
                <a:solidFill>
                  <a:schemeClr val="bg2">
                    <a:lumMod val="25000"/>
                  </a:schemeClr>
                </a:solidFill>
              </a:rPr>
              <a:t>ödeme işlemleri menüsünden MYS’ye geri gönderilebilir. (VİF reddedildi durumuna gelir)</a:t>
            </a:r>
          </a:p>
          <a:p>
            <a:pPr marL="285750" indent="-285750">
              <a:buFont typeface="Arial" pitchFamily="34" charset="0"/>
              <a:buChar char="•"/>
            </a:pPr>
            <a:r>
              <a:rPr lang="tr-TR" sz="1300" dirty="0" smtClean="0">
                <a:solidFill>
                  <a:schemeClr val="bg2">
                    <a:lumMod val="25000"/>
                  </a:schemeClr>
                </a:solidFill>
              </a:rPr>
              <a:t>Muhasebe birimince ödeme kaydı onaylanır(onaylandı/imza aşamasında durumu) ve ardından yevmiyeleştirme işlemi gerçekleştirilir. (</a:t>
            </a:r>
            <a:r>
              <a:rPr lang="tr-TR" sz="1300" dirty="0">
                <a:solidFill>
                  <a:schemeClr val="bg2">
                    <a:lumMod val="25000"/>
                  </a:schemeClr>
                </a:solidFill>
              </a:rPr>
              <a:t>VİF tamamlandı </a:t>
            </a:r>
            <a:r>
              <a:rPr lang="tr-TR" sz="1300" dirty="0" smtClean="0">
                <a:solidFill>
                  <a:schemeClr val="bg2">
                    <a:lumMod val="25000"/>
                  </a:schemeClr>
                </a:solidFill>
              </a:rPr>
              <a:t>durumuna gelir)</a:t>
            </a:r>
            <a:endParaRPr lang="tr-TR" sz="1300" dirty="0">
              <a:solidFill>
                <a:schemeClr val="bg2">
                  <a:lumMod val="25000"/>
                </a:schemeClr>
              </a:solidFill>
            </a:endParaRPr>
          </a:p>
        </p:txBody>
      </p:sp>
      <p:sp>
        <p:nvSpPr>
          <p:cNvPr id="4" name="Metin kutusu 3"/>
          <p:cNvSpPr txBox="1"/>
          <p:nvPr/>
        </p:nvSpPr>
        <p:spPr>
          <a:xfrm>
            <a:off x="1893918" y="5470329"/>
            <a:ext cx="1646196" cy="738664"/>
          </a:xfrm>
          <a:prstGeom prst="rect">
            <a:avLst/>
          </a:prstGeom>
          <a:noFill/>
        </p:spPr>
        <p:txBody>
          <a:bodyPr wrap="square" rtlCol="0">
            <a:spAutoFit/>
          </a:bodyPr>
          <a:lstStyle/>
          <a:p>
            <a:r>
              <a:rPr lang="tr-TR" sz="1400" dirty="0" smtClean="0">
                <a:solidFill>
                  <a:schemeClr val="tx2">
                    <a:lumMod val="75000"/>
                  </a:schemeClr>
                </a:solidFill>
              </a:rPr>
              <a:t>VİF, varlık yönetim sistemine iade edilebilir.</a:t>
            </a:r>
            <a:endParaRPr lang="tr-TR" sz="1400" dirty="0">
              <a:solidFill>
                <a:schemeClr val="tx2">
                  <a:lumMod val="75000"/>
                </a:schemeClr>
              </a:solidFill>
            </a:endParaRPr>
          </a:p>
        </p:txBody>
      </p:sp>
      <p:sp>
        <p:nvSpPr>
          <p:cNvPr id="28" name="Sağa Bükülü Ok 27"/>
          <p:cNvSpPr/>
          <p:nvPr/>
        </p:nvSpPr>
        <p:spPr>
          <a:xfrm rot="5400000">
            <a:off x="4580160" y="2636330"/>
            <a:ext cx="456369" cy="16875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Metin kutusu 28"/>
          <p:cNvSpPr txBox="1"/>
          <p:nvPr/>
        </p:nvSpPr>
        <p:spPr>
          <a:xfrm>
            <a:off x="3399562" y="2339694"/>
            <a:ext cx="3035733" cy="954107"/>
          </a:xfrm>
          <a:prstGeom prst="rect">
            <a:avLst/>
          </a:prstGeom>
          <a:noFill/>
        </p:spPr>
        <p:txBody>
          <a:bodyPr wrap="square" rtlCol="0">
            <a:spAutoFit/>
          </a:bodyPr>
          <a:lstStyle/>
          <a:p>
            <a:r>
              <a:rPr lang="tr-TR" sz="1400" dirty="0">
                <a:solidFill>
                  <a:schemeClr val="tx2">
                    <a:lumMod val="75000"/>
                  </a:schemeClr>
                </a:solidFill>
              </a:rPr>
              <a:t>ÖEB’nin iptal edilmesi halinde VİF’in harcama talimatı ilişkisi devam eder. Yeni bir ÖEB oluşturulabileceği gibi harcama talimatı ilişkisi de kesilebilir.</a:t>
            </a:r>
          </a:p>
        </p:txBody>
      </p:sp>
      <p:sp>
        <p:nvSpPr>
          <p:cNvPr id="32" name="Sağ Ok 31"/>
          <p:cNvSpPr/>
          <p:nvPr/>
        </p:nvSpPr>
        <p:spPr>
          <a:xfrm>
            <a:off x="6628247" y="3917108"/>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Aşağı Bükülü Ok 32"/>
          <p:cNvSpPr/>
          <p:nvPr/>
        </p:nvSpPr>
        <p:spPr>
          <a:xfrm flipH="1" flipV="1">
            <a:off x="1353592" y="4828187"/>
            <a:ext cx="2492621" cy="64214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Sol Ok 33"/>
          <p:cNvSpPr/>
          <p:nvPr/>
        </p:nvSpPr>
        <p:spPr>
          <a:xfrm rot="3041491" flipV="1">
            <a:off x="6121420" y="4821867"/>
            <a:ext cx="627750" cy="168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Metin kutusu 34"/>
          <p:cNvSpPr txBox="1"/>
          <p:nvPr/>
        </p:nvSpPr>
        <p:spPr>
          <a:xfrm>
            <a:off x="2765596" y="802157"/>
            <a:ext cx="3864281" cy="523220"/>
          </a:xfrm>
          <a:prstGeom prst="rect">
            <a:avLst/>
          </a:prstGeom>
          <a:noFill/>
        </p:spPr>
        <p:txBody>
          <a:bodyPr wrap="square" rtlCol="0">
            <a:spAutoFit/>
          </a:bodyPr>
          <a:lstStyle/>
          <a:p>
            <a:r>
              <a:rPr lang="tr-TR" sz="2800" dirty="0" smtClean="0">
                <a:solidFill>
                  <a:schemeClr val="bg1"/>
                </a:solidFill>
              </a:rPr>
              <a:t>ÖEB İŞLEM SÜRECİ </a:t>
            </a:r>
            <a:endParaRPr lang="tr-TR" sz="2800" dirty="0">
              <a:solidFill>
                <a:schemeClr val="bg1"/>
              </a:solidFill>
            </a:endParaRPr>
          </a:p>
        </p:txBody>
      </p:sp>
      <p:sp>
        <p:nvSpPr>
          <p:cNvPr id="36" name="Sağ Ok 35"/>
          <p:cNvSpPr/>
          <p:nvPr/>
        </p:nvSpPr>
        <p:spPr>
          <a:xfrm>
            <a:off x="2079931" y="3974589"/>
            <a:ext cx="135838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9473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1"/>
          <p:cNvSpPr>
            <a:spLocks noGrp="1"/>
          </p:cNvSpPr>
          <p:nvPr>
            <p:ph idx="1"/>
          </p:nvPr>
        </p:nvSpPr>
        <p:spPr>
          <a:xfrm>
            <a:off x="395536" y="3035184"/>
            <a:ext cx="1755717" cy="681525"/>
          </a:xfrm>
        </p:spPr>
        <p:txBody>
          <a:bodyPr>
            <a:normAutofit fontScale="47500" lnSpcReduction="20000"/>
          </a:bodyPr>
          <a:lstStyle/>
          <a:p>
            <a:pPr marL="0" indent="0">
              <a:buNone/>
            </a:pPr>
            <a:r>
              <a:rPr lang="tr-TR" sz="2600" dirty="0" smtClean="0">
                <a:solidFill>
                  <a:schemeClr val="tx2">
                    <a:lumMod val="75000"/>
                  </a:schemeClr>
                </a:solidFill>
              </a:rPr>
              <a:t> </a:t>
            </a:r>
            <a:r>
              <a:rPr lang="tr-TR" sz="4400" b="1" dirty="0" smtClean="0">
                <a:solidFill>
                  <a:schemeClr val="tx2">
                    <a:lumMod val="75000"/>
                  </a:schemeClr>
                </a:solidFill>
              </a:rPr>
              <a:t>VİF</a:t>
            </a:r>
            <a:r>
              <a:rPr lang="tr-TR" sz="3200" dirty="0" smtClean="0">
                <a:solidFill>
                  <a:schemeClr val="tx2">
                    <a:lumMod val="75000"/>
                  </a:schemeClr>
                </a:solidFill>
              </a:rPr>
              <a:t> (</a:t>
            </a:r>
            <a:r>
              <a:rPr lang="tr-TR" sz="3600" dirty="0" smtClean="0">
                <a:solidFill>
                  <a:schemeClr val="tx2">
                    <a:lumMod val="75000"/>
                  </a:schemeClr>
                </a:solidFill>
              </a:rPr>
              <a:t>Varlık Yönetim Sistemi</a:t>
            </a:r>
            <a:endParaRPr lang="tr-TR" sz="3300" dirty="0">
              <a:solidFill>
                <a:schemeClr val="tx2">
                  <a:lumMod val="75000"/>
                </a:schemeClr>
              </a:solidFill>
            </a:endParaRPr>
          </a:p>
        </p:txBody>
      </p:sp>
      <p:sp>
        <p:nvSpPr>
          <p:cNvPr id="5" name="Başlık 11"/>
          <p:cNvSpPr>
            <a:spLocks noGrp="1"/>
          </p:cNvSpPr>
          <p:nvPr>
            <p:ph type="title"/>
          </p:nvPr>
        </p:nvSpPr>
        <p:spPr>
          <a:xfrm>
            <a:off x="2103999" y="764704"/>
            <a:ext cx="4910238" cy="682336"/>
          </a:xfrm>
        </p:spPr>
        <p:txBody>
          <a:bodyPr>
            <a:normAutofit/>
          </a:bodyPr>
          <a:lstStyle/>
          <a:p>
            <a:r>
              <a:rPr lang="tr-TR" sz="2800" smtClean="0"/>
              <a:t>ÖEB DIŞI İŞLEM SÜRECİ</a:t>
            </a:r>
            <a:endParaRPr lang="tr-TR" sz="2800" dirty="0"/>
          </a:p>
        </p:txBody>
      </p:sp>
      <p:sp>
        <p:nvSpPr>
          <p:cNvPr id="6" name="Sağ Ok 5"/>
          <p:cNvSpPr/>
          <p:nvPr/>
        </p:nvSpPr>
        <p:spPr>
          <a:xfrm>
            <a:off x="2201888" y="3248565"/>
            <a:ext cx="1080120" cy="22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3447206" y="2908437"/>
            <a:ext cx="1809863" cy="846386"/>
          </a:xfrm>
          <a:prstGeom prst="rect">
            <a:avLst/>
          </a:prstGeom>
          <a:noFill/>
        </p:spPr>
        <p:txBody>
          <a:bodyPr wrap="square" rtlCol="0">
            <a:spAutoFit/>
          </a:bodyPr>
          <a:lstStyle/>
          <a:p>
            <a:r>
              <a:rPr lang="tr-TR" sz="2800" dirty="0" smtClean="0">
                <a:solidFill>
                  <a:schemeClr val="bg2">
                    <a:lumMod val="25000"/>
                  </a:schemeClr>
                </a:solidFill>
              </a:rPr>
              <a:t> </a:t>
            </a:r>
            <a:r>
              <a:rPr lang="tr-TR" sz="2100" b="1" dirty="0">
                <a:solidFill>
                  <a:schemeClr val="tx2">
                    <a:lumMod val="75000"/>
                  </a:schemeClr>
                </a:solidFill>
              </a:rPr>
              <a:t>Varlık İşlem Fişi İşlemleri</a:t>
            </a:r>
          </a:p>
        </p:txBody>
      </p:sp>
      <p:sp>
        <p:nvSpPr>
          <p:cNvPr id="8" name="Sağ Ok 7"/>
          <p:cNvSpPr/>
          <p:nvPr/>
        </p:nvSpPr>
        <p:spPr>
          <a:xfrm>
            <a:off x="5175497" y="3282125"/>
            <a:ext cx="1529310" cy="2067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5580112" y="2780928"/>
            <a:ext cx="1110407" cy="369332"/>
          </a:xfrm>
          <a:prstGeom prst="rect">
            <a:avLst/>
          </a:prstGeom>
          <a:noFill/>
        </p:spPr>
        <p:txBody>
          <a:bodyPr wrap="square" rtlCol="0">
            <a:spAutoFit/>
          </a:bodyPr>
          <a:lstStyle/>
          <a:p>
            <a:r>
              <a:rPr lang="tr-TR" dirty="0" smtClean="0"/>
              <a:t>Onay</a:t>
            </a:r>
            <a:endParaRPr lang="tr-TR" dirty="0"/>
          </a:p>
        </p:txBody>
      </p:sp>
      <p:sp>
        <p:nvSpPr>
          <p:cNvPr id="10" name="Metin kutusu 9"/>
          <p:cNvSpPr txBox="1"/>
          <p:nvPr/>
        </p:nvSpPr>
        <p:spPr>
          <a:xfrm>
            <a:off x="6963486" y="3016159"/>
            <a:ext cx="1512168" cy="738664"/>
          </a:xfrm>
          <a:prstGeom prst="rect">
            <a:avLst/>
          </a:prstGeom>
          <a:noFill/>
        </p:spPr>
        <p:txBody>
          <a:bodyPr wrap="square" rtlCol="0">
            <a:spAutoFit/>
          </a:bodyPr>
          <a:lstStyle/>
          <a:p>
            <a:pPr algn="ctr"/>
            <a:r>
              <a:rPr lang="tr-TR" sz="2100" b="1" dirty="0">
                <a:solidFill>
                  <a:schemeClr val="tx2">
                    <a:lumMod val="75000"/>
                  </a:schemeClr>
                </a:solidFill>
              </a:rPr>
              <a:t>Muhasebe </a:t>
            </a:r>
            <a:r>
              <a:rPr lang="tr-TR" sz="2100" b="1" dirty="0" smtClean="0">
                <a:solidFill>
                  <a:schemeClr val="tx2">
                    <a:lumMod val="75000"/>
                  </a:schemeClr>
                </a:solidFill>
              </a:rPr>
              <a:t>İşlemleri</a:t>
            </a:r>
            <a:endParaRPr lang="tr-TR" sz="2100" b="1" dirty="0">
              <a:solidFill>
                <a:schemeClr val="tx2">
                  <a:lumMod val="75000"/>
                </a:schemeClr>
              </a:solidFill>
            </a:endParaRPr>
          </a:p>
        </p:txBody>
      </p:sp>
      <p:sp>
        <p:nvSpPr>
          <p:cNvPr id="11" name="Sağ Ok 10"/>
          <p:cNvSpPr/>
          <p:nvPr/>
        </p:nvSpPr>
        <p:spPr>
          <a:xfrm rot="5400000">
            <a:off x="7351372" y="4056301"/>
            <a:ext cx="756865" cy="2261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6058653" y="4662785"/>
            <a:ext cx="3177818" cy="1384995"/>
          </a:xfrm>
          <a:prstGeom prst="rect">
            <a:avLst/>
          </a:prstGeom>
          <a:noFill/>
        </p:spPr>
        <p:txBody>
          <a:bodyPr wrap="square" rtlCol="0">
            <a:spAutoFit/>
          </a:bodyPr>
          <a:lstStyle/>
          <a:p>
            <a:pPr marL="285750" indent="-285750">
              <a:buFont typeface="Arial" pitchFamily="34" charset="0"/>
              <a:buChar char="•"/>
            </a:pPr>
            <a:r>
              <a:rPr lang="tr-TR" sz="1400" dirty="0" err="1" smtClean="0">
                <a:solidFill>
                  <a:schemeClr val="bg2">
                    <a:lumMod val="25000"/>
                  </a:schemeClr>
                </a:solidFill>
              </a:rPr>
              <a:t>VİF’e</a:t>
            </a:r>
            <a:r>
              <a:rPr lang="tr-TR" sz="1400" dirty="0" smtClean="0">
                <a:solidFill>
                  <a:schemeClr val="bg2">
                    <a:lumMod val="25000"/>
                  </a:schemeClr>
                </a:solidFill>
              </a:rPr>
              <a:t> ait otomatik muhasebe kaydı, onay sonrasında Ön Muhasebe Kaydı İşlemlerinde oluşur.</a:t>
            </a:r>
          </a:p>
          <a:p>
            <a:pPr marL="285750" indent="-285750">
              <a:buFont typeface="Arial" pitchFamily="34" charset="0"/>
              <a:buChar char="•"/>
            </a:pPr>
            <a:r>
              <a:rPr lang="tr-TR" sz="1400" dirty="0" err="1" smtClean="0">
                <a:solidFill>
                  <a:schemeClr val="bg2">
                    <a:lumMod val="25000"/>
                  </a:schemeClr>
                </a:solidFill>
              </a:rPr>
              <a:t>Yevmiyeleştirilmiş</a:t>
            </a:r>
            <a:r>
              <a:rPr lang="tr-TR" sz="1400" dirty="0" smtClean="0">
                <a:solidFill>
                  <a:schemeClr val="bg2">
                    <a:lumMod val="25000"/>
                  </a:schemeClr>
                </a:solidFill>
              </a:rPr>
              <a:t> kayıtlara ait </a:t>
            </a:r>
            <a:r>
              <a:rPr lang="tr-TR" sz="1400" dirty="0" err="1" smtClean="0">
                <a:solidFill>
                  <a:schemeClr val="bg2">
                    <a:lumMod val="25000"/>
                  </a:schemeClr>
                </a:solidFill>
              </a:rPr>
              <a:t>VİF’ler</a:t>
            </a:r>
            <a:r>
              <a:rPr lang="tr-TR" sz="1400" dirty="0" smtClean="0">
                <a:solidFill>
                  <a:schemeClr val="bg2">
                    <a:lumMod val="25000"/>
                  </a:schemeClr>
                </a:solidFill>
              </a:rPr>
              <a:t> hiçbir durumda iade edilemez.</a:t>
            </a:r>
            <a:endParaRPr lang="tr-TR" sz="1400" dirty="0">
              <a:solidFill>
                <a:schemeClr val="bg2">
                  <a:lumMod val="25000"/>
                </a:schemeClr>
              </a:solidFill>
            </a:endParaRPr>
          </a:p>
        </p:txBody>
      </p:sp>
      <p:sp>
        <p:nvSpPr>
          <p:cNvPr id="13" name="Sola Bükülü Ok 12"/>
          <p:cNvSpPr/>
          <p:nvPr/>
        </p:nvSpPr>
        <p:spPr>
          <a:xfrm rot="5400000">
            <a:off x="2491386" y="3188274"/>
            <a:ext cx="501124" cy="17281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Metin kutusu 13"/>
          <p:cNvSpPr txBox="1"/>
          <p:nvPr/>
        </p:nvSpPr>
        <p:spPr>
          <a:xfrm>
            <a:off x="1933885" y="4328134"/>
            <a:ext cx="2088232" cy="523220"/>
          </a:xfrm>
          <a:prstGeom prst="rect">
            <a:avLst/>
          </a:prstGeom>
          <a:noFill/>
        </p:spPr>
        <p:txBody>
          <a:bodyPr wrap="square" rtlCol="0">
            <a:spAutoFit/>
          </a:bodyPr>
          <a:lstStyle/>
          <a:p>
            <a:r>
              <a:rPr lang="tr-TR" sz="1400" dirty="0">
                <a:solidFill>
                  <a:schemeClr val="tx2">
                    <a:lumMod val="75000"/>
                  </a:schemeClr>
                </a:solidFill>
              </a:rPr>
              <a:t>VİF, varlık yönetim sistemine iade edilebilir.</a:t>
            </a:r>
          </a:p>
        </p:txBody>
      </p:sp>
      <p:sp>
        <p:nvSpPr>
          <p:cNvPr id="15" name="Yukarı Bükülü Ok 16"/>
          <p:cNvSpPr/>
          <p:nvPr/>
        </p:nvSpPr>
        <p:spPr>
          <a:xfrm flipH="1">
            <a:off x="683568" y="4169368"/>
            <a:ext cx="5256584" cy="1059815"/>
          </a:xfrm>
          <a:custGeom>
            <a:avLst/>
            <a:gdLst>
              <a:gd name="connsiteX0" fmla="*/ 0 w 4427855"/>
              <a:gd name="connsiteY0" fmla="*/ 836771 h 1115695"/>
              <a:gd name="connsiteX1" fmla="*/ 4009469 w 4427855"/>
              <a:gd name="connsiteY1" fmla="*/ 836771 h 1115695"/>
              <a:gd name="connsiteX2" fmla="*/ 4009469 w 4427855"/>
              <a:gd name="connsiteY2" fmla="*/ 278924 h 1115695"/>
              <a:gd name="connsiteX3" fmla="*/ 3870008 w 4427855"/>
              <a:gd name="connsiteY3" fmla="*/ 278924 h 1115695"/>
              <a:gd name="connsiteX4" fmla="*/ 4148931 w 4427855"/>
              <a:gd name="connsiteY4" fmla="*/ 0 h 1115695"/>
              <a:gd name="connsiteX5" fmla="*/ 4427855 w 4427855"/>
              <a:gd name="connsiteY5" fmla="*/ 278924 h 1115695"/>
              <a:gd name="connsiteX6" fmla="*/ 4288393 w 4427855"/>
              <a:gd name="connsiteY6" fmla="*/ 278924 h 1115695"/>
              <a:gd name="connsiteX7" fmla="*/ 4288393 w 4427855"/>
              <a:gd name="connsiteY7" fmla="*/ 1115695 h 1115695"/>
              <a:gd name="connsiteX8" fmla="*/ 0 w 4427855"/>
              <a:gd name="connsiteY8" fmla="*/ 1115695 h 1115695"/>
              <a:gd name="connsiteX9" fmla="*/ 0 w 4427855"/>
              <a:gd name="connsiteY9" fmla="*/ 836771 h 1115695"/>
              <a:gd name="connsiteX0" fmla="*/ 0 w 4427855"/>
              <a:gd name="connsiteY0" fmla="*/ 836771 h 1115695"/>
              <a:gd name="connsiteX1" fmla="*/ 4112836 w 4427855"/>
              <a:gd name="connsiteY1" fmla="*/ 971943 h 1115695"/>
              <a:gd name="connsiteX2" fmla="*/ 4009469 w 4427855"/>
              <a:gd name="connsiteY2" fmla="*/ 278924 h 1115695"/>
              <a:gd name="connsiteX3" fmla="*/ 3870008 w 4427855"/>
              <a:gd name="connsiteY3" fmla="*/ 278924 h 1115695"/>
              <a:gd name="connsiteX4" fmla="*/ 4148931 w 4427855"/>
              <a:gd name="connsiteY4" fmla="*/ 0 h 1115695"/>
              <a:gd name="connsiteX5" fmla="*/ 4427855 w 4427855"/>
              <a:gd name="connsiteY5" fmla="*/ 278924 h 1115695"/>
              <a:gd name="connsiteX6" fmla="*/ 4288393 w 4427855"/>
              <a:gd name="connsiteY6" fmla="*/ 278924 h 1115695"/>
              <a:gd name="connsiteX7" fmla="*/ 4288393 w 4427855"/>
              <a:gd name="connsiteY7" fmla="*/ 1115695 h 1115695"/>
              <a:gd name="connsiteX8" fmla="*/ 0 w 4427855"/>
              <a:gd name="connsiteY8" fmla="*/ 1115695 h 1115695"/>
              <a:gd name="connsiteX9" fmla="*/ 0 w 4427855"/>
              <a:gd name="connsiteY9" fmla="*/ 836771 h 1115695"/>
              <a:gd name="connsiteX0" fmla="*/ 0 w 4427855"/>
              <a:gd name="connsiteY0" fmla="*/ 1011700 h 1115695"/>
              <a:gd name="connsiteX1" fmla="*/ 4112836 w 4427855"/>
              <a:gd name="connsiteY1" fmla="*/ 971943 h 1115695"/>
              <a:gd name="connsiteX2" fmla="*/ 4009469 w 4427855"/>
              <a:gd name="connsiteY2" fmla="*/ 278924 h 1115695"/>
              <a:gd name="connsiteX3" fmla="*/ 3870008 w 4427855"/>
              <a:gd name="connsiteY3" fmla="*/ 278924 h 1115695"/>
              <a:gd name="connsiteX4" fmla="*/ 4148931 w 4427855"/>
              <a:gd name="connsiteY4" fmla="*/ 0 h 1115695"/>
              <a:gd name="connsiteX5" fmla="*/ 4427855 w 4427855"/>
              <a:gd name="connsiteY5" fmla="*/ 278924 h 1115695"/>
              <a:gd name="connsiteX6" fmla="*/ 4288393 w 4427855"/>
              <a:gd name="connsiteY6" fmla="*/ 278924 h 1115695"/>
              <a:gd name="connsiteX7" fmla="*/ 4288393 w 4427855"/>
              <a:gd name="connsiteY7" fmla="*/ 1115695 h 1115695"/>
              <a:gd name="connsiteX8" fmla="*/ 0 w 4427855"/>
              <a:gd name="connsiteY8" fmla="*/ 1115695 h 1115695"/>
              <a:gd name="connsiteX9" fmla="*/ 0 w 4427855"/>
              <a:gd name="connsiteY9" fmla="*/ 1011700 h 1115695"/>
              <a:gd name="connsiteX0" fmla="*/ 0 w 4427855"/>
              <a:gd name="connsiteY0" fmla="*/ 1011700 h 1115695"/>
              <a:gd name="connsiteX1" fmla="*/ 4112836 w 4427855"/>
              <a:gd name="connsiteY1" fmla="*/ 971943 h 1115695"/>
              <a:gd name="connsiteX2" fmla="*/ 4128738 w 4427855"/>
              <a:gd name="connsiteY2" fmla="*/ 286875 h 1115695"/>
              <a:gd name="connsiteX3" fmla="*/ 3870008 w 4427855"/>
              <a:gd name="connsiteY3" fmla="*/ 278924 h 1115695"/>
              <a:gd name="connsiteX4" fmla="*/ 4148931 w 4427855"/>
              <a:gd name="connsiteY4" fmla="*/ 0 h 1115695"/>
              <a:gd name="connsiteX5" fmla="*/ 4427855 w 4427855"/>
              <a:gd name="connsiteY5" fmla="*/ 278924 h 1115695"/>
              <a:gd name="connsiteX6" fmla="*/ 4288393 w 4427855"/>
              <a:gd name="connsiteY6" fmla="*/ 278924 h 1115695"/>
              <a:gd name="connsiteX7" fmla="*/ 4288393 w 4427855"/>
              <a:gd name="connsiteY7" fmla="*/ 1115695 h 1115695"/>
              <a:gd name="connsiteX8" fmla="*/ 0 w 4427855"/>
              <a:gd name="connsiteY8" fmla="*/ 1115695 h 1115695"/>
              <a:gd name="connsiteX9" fmla="*/ 0 w 4427855"/>
              <a:gd name="connsiteY9" fmla="*/ 1011700 h 1115695"/>
              <a:gd name="connsiteX0" fmla="*/ 0 w 4427855"/>
              <a:gd name="connsiteY0" fmla="*/ 1011700 h 1115695"/>
              <a:gd name="connsiteX1" fmla="*/ 4112836 w 4427855"/>
              <a:gd name="connsiteY1" fmla="*/ 971943 h 1115695"/>
              <a:gd name="connsiteX2" fmla="*/ 4128738 w 4427855"/>
              <a:gd name="connsiteY2" fmla="*/ 286875 h 1115695"/>
              <a:gd name="connsiteX3" fmla="*/ 3973375 w 4427855"/>
              <a:gd name="connsiteY3" fmla="*/ 278924 h 1115695"/>
              <a:gd name="connsiteX4" fmla="*/ 4148931 w 4427855"/>
              <a:gd name="connsiteY4" fmla="*/ 0 h 1115695"/>
              <a:gd name="connsiteX5" fmla="*/ 4427855 w 4427855"/>
              <a:gd name="connsiteY5" fmla="*/ 278924 h 1115695"/>
              <a:gd name="connsiteX6" fmla="*/ 4288393 w 4427855"/>
              <a:gd name="connsiteY6" fmla="*/ 278924 h 1115695"/>
              <a:gd name="connsiteX7" fmla="*/ 4288393 w 4427855"/>
              <a:gd name="connsiteY7" fmla="*/ 1115695 h 1115695"/>
              <a:gd name="connsiteX8" fmla="*/ 0 w 4427855"/>
              <a:gd name="connsiteY8" fmla="*/ 1115695 h 1115695"/>
              <a:gd name="connsiteX9" fmla="*/ 0 w 4427855"/>
              <a:gd name="connsiteY9" fmla="*/ 1011700 h 1115695"/>
              <a:gd name="connsiteX0" fmla="*/ 0 w 4427855"/>
              <a:gd name="connsiteY0" fmla="*/ 956041 h 1060036"/>
              <a:gd name="connsiteX1" fmla="*/ 4112836 w 4427855"/>
              <a:gd name="connsiteY1" fmla="*/ 916284 h 1060036"/>
              <a:gd name="connsiteX2" fmla="*/ 4128738 w 4427855"/>
              <a:gd name="connsiteY2" fmla="*/ 231216 h 1060036"/>
              <a:gd name="connsiteX3" fmla="*/ 3973375 w 4427855"/>
              <a:gd name="connsiteY3" fmla="*/ 223265 h 1060036"/>
              <a:gd name="connsiteX4" fmla="*/ 4212542 w 4427855"/>
              <a:gd name="connsiteY4" fmla="*/ 0 h 1060036"/>
              <a:gd name="connsiteX5" fmla="*/ 4427855 w 4427855"/>
              <a:gd name="connsiteY5" fmla="*/ 223265 h 1060036"/>
              <a:gd name="connsiteX6" fmla="*/ 4288393 w 4427855"/>
              <a:gd name="connsiteY6" fmla="*/ 223265 h 1060036"/>
              <a:gd name="connsiteX7" fmla="*/ 4288393 w 4427855"/>
              <a:gd name="connsiteY7" fmla="*/ 1060036 h 1060036"/>
              <a:gd name="connsiteX8" fmla="*/ 0 w 4427855"/>
              <a:gd name="connsiteY8" fmla="*/ 1060036 h 1060036"/>
              <a:gd name="connsiteX9" fmla="*/ 0 w 4427855"/>
              <a:gd name="connsiteY9" fmla="*/ 956041 h 1060036"/>
              <a:gd name="connsiteX0" fmla="*/ 0 w 4427855"/>
              <a:gd name="connsiteY0" fmla="*/ 956041 h 1060036"/>
              <a:gd name="connsiteX1" fmla="*/ 4112836 w 4427855"/>
              <a:gd name="connsiteY1" fmla="*/ 916284 h 1060036"/>
              <a:gd name="connsiteX2" fmla="*/ 4128738 w 4427855"/>
              <a:gd name="connsiteY2" fmla="*/ 231216 h 1060036"/>
              <a:gd name="connsiteX3" fmla="*/ 3973375 w 4427855"/>
              <a:gd name="connsiteY3" fmla="*/ 223265 h 1060036"/>
              <a:gd name="connsiteX4" fmla="*/ 4212542 w 4427855"/>
              <a:gd name="connsiteY4" fmla="*/ 0 h 1060036"/>
              <a:gd name="connsiteX5" fmla="*/ 4427855 w 4427855"/>
              <a:gd name="connsiteY5" fmla="*/ 223265 h 1060036"/>
              <a:gd name="connsiteX6" fmla="*/ 4288393 w 4427855"/>
              <a:gd name="connsiteY6" fmla="*/ 223265 h 1060036"/>
              <a:gd name="connsiteX7" fmla="*/ 4288393 w 4427855"/>
              <a:gd name="connsiteY7" fmla="*/ 1060036 h 1060036"/>
              <a:gd name="connsiteX8" fmla="*/ 0 w 4427855"/>
              <a:gd name="connsiteY8" fmla="*/ 1060036 h 1060036"/>
              <a:gd name="connsiteX9" fmla="*/ 0 w 4427855"/>
              <a:gd name="connsiteY9" fmla="*/ 956041 h 1060036"/>
              <a:gd name="connsiteX0" fmla="*/ 0 w 4427855"/>
              <a:gd name="connsiteY0" fmla="*/ 956041 h 1060036"/>
              <a:gd name="connsiteX1" fmla="*/ 4160543 w 4427855"/>
              <a:gd name="connsiteY1" fmla="*/ 964192 h 1060036"/>
              <a:gd name="connsiteX2" fmla="*/ 4128738 w 4427855"/>
              <a:gd name="connsiteY2" fmla="*/ 231216 h 1060036"/>
              <a:gd name="connsiteX3" fmla="*/ 3973375 w 4427855"/>
              <a:gd name="connsiteY3" fmla="*/ 223265 h 1060036"/>
              <a:gd name="connsiteX4" fmla="*/ 4212542 w 4427855"/>
              <a:gd name="connsiteY4" fmla="*/ 0 h 1060036"/>
              <a:gd name="connsiteX5" fmla="*/ 4427855 w 4427855"/>
              <a:gd name="connsiteY5" fmla="*/ 223265 h 1060036"/>
              <a:gd name="connsiteX6" fmla="*/ 4288393 w 4427855"/>
              <a:gd name="connsiteY6" fmla="*/ 223265 h 1060036"/>
              <a:gd name="connsiteX7" fmla="*/ 4288393 w 4427855"/>
              <a:gd name="connsiteY7" fmla="*/ 1060036 h 1060036"/>
              <a:gd name="connsiteX8" fmla="*/ 0 w 4427855"/>
              <a:gd name="connsiteY8" fmla="*/ 1060036 h 1060036"/>
              <a:gd name="connsiteX9" fmla="*/ 0 w 4427855"/>
              <a:gd name="connsiteY9" fmla="*/ 956041 h 1060036"/>
              <a:gd name="connsiteX0" fmla="*/ 0 w 4427855"/>
              <a:gd name="connsiteY0" fmla="*/ 956041 h 1060036"/>
              <a:gd name="connsiteX1" fmla="*/ 4160543 w 4427855"/>
              <a:gd name="connsiteY1" fmla="*/ 964192 h 1060036"/>
              <a:gd name="connsiteX2" fmla="*/ 4176446 w 4427855"/>
              <a:gd name="connsiteY2" fmla="*/ 239217 h 1060036"/>
              <a:gd name="connsiteX3" fmla="*/ 3973375 w 4427855"/>
              <a:gd name="connsiteY3" fmla="*/ 223265 h 1060036"/>
              <a:gd name="connsiteX4" fmla="*/ 4212542 w 4427855"/>
              <a:gd name="connsiteY4" fmla="*/ 0 h 1060036"/>
              <a:gd name="connsiteX5" fmla="*/ 4427855 w 4427855"/>
              <a:gd name="connsiteY5" fmla="*/ 223265 h 1060036"/>
              <a:gd name="connsiteX6" fmla="*/ 4288393 w 4427855"/>
              <a:gd name="connsiteY6" fmla="*/ 223265 h 1060036"/>
              <a:gd name="connsiteX7" fmla="*/ 4288393 w 4427855"/>
              <a:gd name="connsiteY7" fmla="*/ 1060036 h 1060036"/>
              <a:gd name="connsiteX8" fmla="*/ 0 w 4427855"/>
              <a:gd name="connsiteY8" fmla="*/ 1060036 h 1060036"/>
              <a:gd name="connsiteX9" fmla="*/ 0 w 4427855"/>
              <a:gd name="connsiteY9" fmla="*/ 956041 h 1060036"/>
              <a:gd name="connsiteX0" fmla="*/ 0 w 4427855"/>
              <a:gd name="connsiteY0" fmla="*/ 956041 h 1060036"/>
              <a:gd name="connsiteX1" fmla="*/ 4160543 w 4427855"/>
              <a:gd name="connsiteY1" fmla="*/ 964192 h 1060036"/>
              <a:gd name="connsiteX2" fmla="*/ 4176446 w 4427855"/>
              <a:gd name="connsiteY2" fmla="*/ 239217 h 1060036"/>
              <a:gd name="connsiteX3" fmla="*/ 4021083 w 4427855"/>
              <a:gd name="connsiteY3" fmla="*/ 223312 h 1060036"/>
              <a:gd name="connsiteX4" fmla="*/ 4212542 w 4427855"/>
              <a:gd name="connsiteY4" fmla="*/ 0 h 1060036"/>
              <a:gd name="connsiteX5" fmla="*/ 4427855 w 4427855"/>
              <a:gd name="connsiteY5" fmla="*/ 223265 h 1060036"/>
              <a:gd name="connsiteX6" fmla="*/ 4288393 w 4427855"/>
              <a:gd name="connsiteY6" fmla="*/ 223265 h 1060036"/>
              <a:gd name="connsiteX7" fmla="*/ 4288393 w 4427855"/>
              <a:gd name="connsiteY7" fmla="*/ 1060036 h 1060036"/>
              <a:gd name="connsiteX8" fmla="*/ 0 w 4427855"/>
              <a:gd name="connsiteY8" fmla="*/ 1060036 h 1060036"/>
              <a:gd name="connsiteX9" fmla="*/ 0 w 4427855"/>
              <a:gd name="connsiteY9" fmla="*/ 956041 h 106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27855" h="1060036">
                <a:moveTo>
                  <a:pt x="0" y="956041"/>
                </a:moveTo>
                <a:lnTo>
                  <a:pt x="4160543" y="964192"/>
                </a:lnTo>
                <a:lnTo>
                  <a:pt x="4176446" y="239217"/>
                </a:lnTo>
                <a:lnTo>
                  <a:pt x="4021083" y="223312"/>
                </a:lnTo>
                <a:lnTo>
                  <a:pt x="4212542" y="0"/>
                </a:lnTo>
                <a:lnTo>
                  <a:pt x="4427855" y="223265"/>
                </a:lnTo>
                <a:lnTo>
                  <a:pt x="4288393" y="223265"/>
                </a:lnTo>
                <a:lnTo>
                  <a:pt x="4288393" y="1060036"/>
                </a:lnTo>
                <a:lnTo>
                  <a:pt x="0" y="1060036"/>
                </a:lnTo>
                <a:lnTo>
                  <a:pt x="0" y="956041"/>
                </a:ln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16" name="Metin kutusu 15"/>
          <p:cNvSpPr txBox="1"/>
          <p:nvPr/>
        </p:nvSpPr>
        <p:spPr>
          <a:xfrm>
            <a:off x="1935179" y="5401449"/>
            <a:ext cx="3672408" cy="738664"/>
          </a:xfrm>
          <a:prstGeom prst="rect">
            <a:avLst/>
          </a:prstGeom>
          <a:noFill/>
        </p:spPr>
        <p:txBody>
          <a:bodyPr wrap="square" rtlCol="0">
            <a:spAutoFit/>
          </a:bodyPr>
          <a:lstStyle/>
          <a:p>
            <a:r>
              <a:rPr lang="tr-TR" sz="1400" dirty="0" err="1" smtClean="0"/>
              <a:t>VİF’ler</a:t>
            </a:r>
            <a:r>
              <a:rPr lang="tr-TR" sz="1400" dirty="0"/>
              <a:t> </a:t>
            </a:r>
            <a:r>
              <a:rPr lang="tr-TR" sz="1400" dirty="0" smtClean="0"/>
              <a:t>‘’İncelemede’’ veya ‘’Onaylandı(İmza Aşamasında)’’ durumlarındayken varlık yönetim sistemine iade edilebilirler.</a:t>
            </a:r>
            <a:endParaRPr lang="tr-TR" sz="1400" dirty="0"/>
          </a:p>
        </p:txBody>
      </p:sp>
    </p:spTree>
    <p:extLst>
      <p:ext uri="{BB962C8B-B14F-4D97-AF65-F5344CB8AC3E}">
        <p14:creationId xmlns:p14="http://schemas.microsoft.com/office/powerpoint/2010/main" val="2925108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467544" y="2461219"/>
            <a:ext cx="4608512" cy="399211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683568" y="2924944"/>
            <a:ext cx="4248472" cy="3416320"/>
          </a:xfrm>
          <a:prstGeom prst="rect">
            <a:avLst/>
          </a:prstGeom>
        </p:spPr>
        <p:txBody>
          <a:bodyPr wrap="square">
            <a:spAutoFit/>
          </a:bodyPr>
          <a:lstStyle/>
          <a:p>
            <a:r>
              <a:rPr lang="tr-TR" b="1" dirty="0">
                <a:solidFill>
                  <a:schemeClr val="tx2">
                    <a:lumMod val="75000"/>
                  </a:schemeClr>
                </a:solidFill>
              </a:rPr>
              <a:t>DİKKAT!!</a:t>
            </a:r>
            <a:endParaRPr lang="tr-TR" dirty="0">
              <a:solidFill>
                <a:schemeClr val="tx2">
                  <a:lumMod val="75000"/>
                </a:schemeClr>
              </a:solidFill>
            </a:endParaRPr>
          </a:p>
          <a:p>
            <a:r>
              <a:rPr lang="tr-TR" dirty="0" smtClean="0">
                <a:solidFill>
                  <a:schemeClr val="tx2">
                    <a:lumMod val="75000"/>
                  </a:schemeClr>
                </a:solidFill>
              </a:rPr>
              <a:t>Varlık İşlem Fişi İşlemlerinden oluşturulan kayıtların </a:t>
            </a:r>
            <a:r>
              <a:rPr lang="tr-TR" b="1" dirty="0" smtClean="0">
                <a:solidFill>
                  <a:schemeClr val="tx2">
                    <a:lumMod val="75000"/>
                  </a:schemeClr>
                </a:solidFill>
              </a:rPr>
              <a:t>muhasebeleştirme </a:t>
            </a:r>
            <a:r>
              <a:rPr lang="tr-TR" b="1" dirty="0">
                <a:solidFill>
                  <a:schemeClr val="tx2">
                    <a:lumMod val="75000"/>
                  </a:schemeClr>
                </a:solidFill>
              </a:rPr>
              <a:t>işlemi tamamlandıysa</a:t>
            </a:r>
            <a:r>
              <a:rPr lang="tr-TR" dirty="0">
                <a:solidFill>
                  <a:schemeClr val="tx2">
                    <a:lumMod val="75000"/>
                  </a:schemeClr>
                </a:solidFill>
              </a:rPr>
              <a:t> artık </a:t>
            </a:r>
            <a:r>
              <a:rPr lang="tr-TR" dirty="0" smtClean="0">
                <a:solidFill>
                  <a:schemeClr val="tx2">
                    <a:lumMod val="75000"/>
                  </a:schemeClr>
                </a:solidFill>
              </a:rPr>
              <a:t>kayıt üzerinde düzeltme/silme/iptal </a:t>
            </a:r>
            <a:r>
              <a:rPr lang="tr-TR" dirty="0">
                <a:solidFill>
                  <a:schemeClr val="tx2">
                    <a:lumMod val="75000"/>
                  </a:schemeClr>
                </a:solidFill>
              </a:rPr>
              <a:t>işlemleri </a:t>
            </a:r>
            <a:r>
              <a:rPr lang="tr-TR" dirty="0" smtClean="0">
                <a:solidFill>
                  <a:schemeClr val="tx2">
                    <a:lumMod val="75000"/>
                  </a:schemeClr>
                </a:solidFill>
              </a:rPr>
              <a:t>kesinlikle yapılamaz. Muhasebe süreci tamamlanan hatalı kayıtların düzeltmesi ancak </a:t>
            </a:r>
            <a:r>
              <a:rPr lang="tr-TR" dirty="0">
                <a:solidFill>
                  <a:schemeClr val="tx2">
                    <a:lumMod val="75000"/>
                  </a:schemeClr>
                </a:solidFill>
              </a:rPr>
              <a:t>yeni bir muhasebe kaydı ile </a:t>
            </a:r>
            <a:r>
              <a:rPr lang="tr-TR" dirty="0" smtClean="0">
                <a:solidFill>
                  <a:schemeClr val="tx2">
                    <a:lumMod val="75000"/>
                  </a:schemeClr>
                </a:solidFill>
              </a:rPr>
              <a:t>mümkündür. Hata </a:t>
            </a:r>
            <a:r>
              <a:rPr lang="tr-TR" dirty="0" err="1">
                <a:solidFill>
                  <a:schemeClr val="tx2">
                    <a:lumMod val="75000"/>
                  </a:schemeClr>
                </a:solidFill>
              </a:rPr>
              <a:t>V</a:t>
            </a:r>
            <a:r>
              <a:rPr lang="tr-TR" dirty="0" err="1" smtClean="0">
                <a:solidFill>
                  <a:schemeClr val="tx2">
                    <a:lumMod val="75000"/>
                  </a:schemeClr>
                </a:solidFill>
              </a:rPr>
              <a:t>İF’ten</a:t>
            </a:r>
            <a:r>
              <a:rPr lang="tr-TR" dirty="0" smtClean="0">
                <a:solidFill>
                  <a:schemeClr val="tx2">
                    <a:lumMod val="75000"/>
                  </a:schemeClr>
                </a:solidFill>
              </a:rPr>
              <a:t> kaynaklı olarak ortaya çıkmış ise düzeltme kaydının da ilgili Varlık Yönetim Sisteminden gönderilecek VİF ile yapılması gerekir. </a:t>
            </a:r>
            <a:r>
              <a:rPr lang="tr-TR"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310515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97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algn="just"/>
            <a:r>
              <a:rPr lang="tr-TR" dirty="0" smtClean="0"/>
              <a:t>Amortisman Raporu : </a:t>
            </a:r>
            <a:r>
              <a:rPr lang="tr-TR" sz="1600" dirty="0" smtClean="0"/>
              <a:t>Limit üstü maddi duran varlıkların sicil bilgileriyle ilgili harcama biriminin mizan verisinin karşılaştırılması ile alınan bu rapor, harcama birimindeki limit altı/limit üstü varlık ve amortisman bakiyelerini kullanıcıya sunarken aktif limit üstü varlık sicillerini de içermektedir. Harcama biriminde aktif limit üstü sicil yer almıyor ise Limit Altı Amortisman Raporundan faydalanılabilir. </a:t>
            </a:r>
          </a:p>
          <a:p>
            <a:pPr algn="just"/>
            <a:r>
              <a:rPr lang="tr-TR" dirty="0" smtClean="0"/>
              <a:t>Amortisman Hata Raporu : </a:t>
            </a:r>
            <a:r>
              <a:rPr lang="tr-TR" sz="1600" dirty="0"/>
              <a:t>Amortisman Raporunda </a:t>
            </a:r>
            <a:r>
              <a:rPr lang="tr-TR" sz="1600" dirty="0" smtClean="0"/>
              <a:t>yer alan  verilerden sadece eksi bakiye hatası içerenleri  vermektedir. Hataların gerekli düzeltmeler sağlanarak çözüme kavuşması sonucunda raporun boş olarak alınması amaçlanmaktadır.</a:t>
            </a:r>
          </a:p>
          <a:p>
            <a:pPr algn="just"/>
            <a:r>
              <a:rPr lang="tr-TR" dirty="0" smtClean="0"/>
              <a:t>Limit Altı Amortisman Raporu : </a:t>
            </a:r>
            <a:r>
              <a:rPr lang="tr-TR" sz="1600" dirty="0"/>
              <a:t>Harcama biriminde rapor alınan hesap kodlarında geçerli her hangi bir limit üstü varlık sicili olmaması durumunda ilgili varlık ve amortisman bakiyelerini karşılıklı gösteren rapordur.</a:t>
            </a:r>
          </a:p>
        </p:txBody>
      </p:sp>
      <p:sp>
        <p:nvSpPr>
          <p:cNvPr id="3" name="Başlık 2"/>
          <p:cNvSpPr>
            <a:spLocks noGrp="1"/>
          </p:cNvSpPr>
          <p:nvPr>
            <p:ph type="title"/>
          </p:nvPr>
        </p:nvSpPr>
        <p:spPr/>
        <p:txBody>
          <a:bodyPr/>
          <a:lstStyle/>
          <a:p>
            <a:r>
              <a:rPr lang="tr-TR" dirty="0" smtClean="0"/>
              <a:t>VARLIK RAPORLARI</a:t>
            </a:r>
            <a:endParaRPr lang="tr-TR" dirty="0"/>
          </a:p>
        </p:txBody>
      </p:sp>
    </p:spTree>
    <p:extLst>
      <p:ext uri="{BB962C8B-B14F-4D97-AF65-F5344CB8AC3E}">
        <p14:creationId xmlns:p14="http://schemas.microsoft.com/office/powerpoint/2010/main" val="4191863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up 10"/>
          <p:cNvGrpSpPr/>
          <p:nvPr/>
        </p:nvGrpSpPr>
        <p:grpSpPr>
          <a:xfrm>
            <a:off x="107504" y="928688"/>
            <a:ext cx="8928992" cy="5000625"/>
            <a:chOff x="0" y="0"/>
            <a:chExt cx="9086850" cy="5000625"/>
          </a:xfrm>
        </p:grpSpPr>
        <p:grpSp>
          <p:nvGrpSpPr>
            <p:cNvPr id="13" name="Grup 12"/>
            <p:cNvGrpSpPr/>
            <p:nvPr/>
          </p:nvGrpSpPr>
          <p:grpSpPr>
            <a:xfrm>
              <a:off x="0" y="0"/>
              <a:ext cx="9086850" cy="5000625"/>
              <a:chOff x="0" y="0"/>
              <a:chExt cx="9086850" cy="5000625"/>
            </a:xfrm>
          </p:grpSpPr>
          <p:grpSp>
            <p:nvGrpSpPr>
              <p:cNvPr id="15" name="Grup 14"/>
              <p:cNvGrpSpPr/>
              <p:nvPr/>
            </p:nvGrpSpPr>
            <p:grpSpPr>
              <a:xfrm>
                <a:off x="0" y="0"/>
                <a:ext cx="9086850" cy="5000625"/>
                <a:chOff x="0" y="0"/>
                <a:chExt cx="9086850" cy="5000625"/>
              </a:xfrm>
            </p:grpSpPr>
            <p:grpSp>
              <p:nvGrpSpPr>
                <p:cNvPr id="17" name="Grup 16"/>
                <p:cNvGrpSpPr/>
                <p:nvPr/>
              </p:nvGrpSpPr>
              <p:grpSpPr>
                <a:xfrm>
                  <a:off x="0" y="0"/>
                  <a:ext cx="9086850" cy="5000625"/>
                  <a:chOff x="0" y="0"/>
                  <a:chExt cx="9086850" cy="5000625"/>
                </a:xfrm>
              </p:grpSpPr>
              <p:sp>
                <p:nvSpPr>
                  <p:cNvPr id="19" name="Yuvarlatılmış Dikdörtgen 18"/>
                  <p:cNvSpPr/>
                  <p:nvPr/>
                </p:nvSpPr>
                <p:spPr>
                  <a:xfrm>
                    <a:off x="0" y="0"/>
                    <a:ext cx="9086850" cy="500062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0" name="Oval 19"/>
                  <p:cNvSpPr/>
                  <p:nvPr/>
                </p:nvSpPr>
                <p:spPr>
                  <a:xfrm>
                    <a:off x="457200" y="838200"/>
                    <a:ext cx="3790950" cy="35814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1" name="Oval 20"/>
                  <p:cNvSpPr/>
                  <p:nvPr/>
                </p:nvSpPr>
                <p:spPr>
                  <a:xfrm>
                    <a:off x="4867275" y="838200"/>
                    <a:ext cx="3790950" cy="3581400"/>
                  </a:xfrm>
                  <a:prstGeom prst="ellipse">
                    <a:avLst/>
                  </a:prstGeom>
                  <a:solidFill>
                    <a:schemeClr val="accent3">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22" name="Oval 21"/>
                  <p:cNvSpPr/>
                  <p:nvPr/>
                </p:nvSpPr>
                <p:spPr>
                  <a:xfrm>
                    <a:off x="1619250" y="2276475"/>
                    <a:ext cx="2209800" cy="143827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grpSp>
            <p:sp>
              <p:nvSpPr>
                <p:cNvPr id="18" name="Metin Kutusu 8"/>
                <p:cNvSpPr txBox="1"/>
                <p:nvPr/>
              </p:nvSpPr>
              <p:spPr>
                <a:xfrm>
                  <a:off x="1143000" y="1238250"/>
                  <a:ext cx="2362200" cy="8667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tr-TR" sz="2200">
                      <a:solidFill>
                        <a:srgbClr val="403152"/>
                      </a:solidFill>
                      <a:effectLst/>
                      <a:ea typeface="Calibri"/>
                      <a:cs typeface="Times New Roman"/>
                    </a:rPr>
                    <a:t>AMORTİSMAN RAPORU</a:t>
                  </a:r>
                  <a:endParaRPr lang="tr-TR" sz="1100">
                    <a:effectLst/>
                    <a:ea typeface="Calibri"/>
                    <a:cs typeface="Times New Roman"/>
                  </a:endParaRPr>
                </a:p>
              </p:txBody>
            </p:sp>
          </p:grpSp>
          <p:sp>
            <p:nvSpPr>
              <p:cNvPr id="16" name="Metin Kutusu 9"/>
              <p:cNvSpPr txBox="1"/>
              <p:nvPr/>
            </p:nvSpPr>
            <p:spPr>
              <a:xfrm>
                <a:off x="2057400" y="2552700"/>
                <a:ext cx="1323975" cy="8953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tr-TR" sz="1400" dirty="0">
                    <a:solidFill>
                      <a:srgbClr val="403152"/>
                    </a:solidFill>
                    <a:ea typeface="Calibri"/>
                    <a:cs typeface="Times New Roman"/>
                  </a:rPr>
                  <a:t>AMORTİSMAN</a:t>
                </a:r>
                <a:r>
                  <a:rPr lang="tr-TR" sz="1400" dirty="0">
                    <a:solidFill>
                      <a:srgbClr val="403152"/>
                    </a:solidFill>
                    <a:effectLst/>
                    <a:ea typeface="Calibri"/>
                    <a:cs typeface="Times New Roman"/>
                  </a:rPr>
                  <a:t> HATA RAPORU</a:t>
                </a:r>
                <a:endParaRPr lang="tr-TR" sz="1400" dirty="0">
                  <a:effectLst/>
                  <a:ea typeface="Calibri"/>
                  <a:cs typeface="Times New Roman"/>
                </a:endParaRPr>
              </a:p>
            </p:txBody>
          </p:sp>
        </p:grpSp>
        <p:sp>
          <p:nvSpPr>
            <p:cNvPr id="14" name="Metin Kutusu 12"/>
            <p:cNvSpPr txBox="1"/>
            <p:nvPr/>
          </p:nvSpPr>
          <p:spPr>
            <a:xfrm>
              <a:off x="5629275" y="1952625"/>
              <a:ext cx="2333625" cy="1409700"/>
            </a:xfrm>
            <a:prstGeom prst="rect">
              <a:avLst/>
            </a:prstGeom>
            <a:solidFill>
              <a:schemeClr val="accent3">
                <a:lumMod val="40000"/>
                <a:lumOff val="60000"/>
              </a:schemeClr>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tr-TR" sz="2400">
                  <a:solidFill>
                    <a:srgbClr val="403152"/>
                  </a:solidFill>
                  <a:effectLst/>
                  <a:latin typeface="Calibri"/>
                  <a:ea typeface="Calibri"/>
                  <a:cs typeface="Times New Roman"/>
                </a:rPr>
                <a:t>LİMİT ALTI AMORTİSMAN RAPORU</a:t>
              </a:r>
              <a:endParaRPr lang="tr-TR" sz="1100">
                <a:effectLst/>
                <a:latin typeface="Calibri"/>
                <a:ea typeface="Calibri"/>
                <a:cs typeface="Times New Roman"/>
              </a:endParaRPr>
            </a:p>
          </p:txBody>
        </p:sp>
      </p:grpSp>
      <p:sp>
        <p:nvSpPr>
          <p:cNvPr id="12" name="Metin Kutusu 13"/>
          <p:cNvSpPr txBox="1"/>
          <p:nvPr/>
        </p:nvSpPr>
        <p:spPr>
          <a:xfrm>
            <a:off x="3600450" y="5053013"/>
            <a:ext cx="1977840" cy="779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tr-TR" sz="2000">
                <a:solidFill>
                  <a:srgbClr val="403152"/>
                </a:solidFill>
                <a:effectLst/>
                <a:ea typeface="Calibri"/>
                <a:cs typeface="Times New Roman"/>
              </a:rPr>
              <a:t>Veri Olmaması Durumu</a:t>
            </a:r>
            <a:endParaRPr lang="tr-TR" sz="1100">
              <a:effectLst/>
              <a:ea typeface="Calibri"/>
              <a:cs typeface="Times New Roman"/>
            </a:endParaRPr>
          </a:p>
        </p:txBody>
      </p:sp>
    </p:spTree>
    <p:extLst>
      <p:ext uri="{BB962C8B-B14F-4D97-AF65-F5344CB8AC3E}">
        <p14:creationId xmlns:p14="http://schemas.microsoft.com/office/powerpoint/2010/main" val="1638616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85000" lnSpcReduction="10000"/>
          </a:bodyPr>
          <a:lstStyle/>
          <a:p>
            <a:r>
              <a:rPr lang="tr-TR" dirty="0" smtClean="0"/>
              <a:t>47 sıra </a:t>
            </a:r>
            <a:r>
              <a:rPr lang="tr-TR" dirty="0" err="1" smtClean="0"/>
              <a:t>nolu</a:t>
            </a:r>
            <a:r>
              <a:rPr lang="tr-TR" dirty="0" smtClean="0"/>
              <a:t> Amortisman Genel Tebliği çerçevesinde dönem sonunda hem normal amortisman yöntemine tabi olan limit üstü maddi duran varlıkların hem de cari yıl sonunda %100 oranında amortismanı ayrılan limit altı maddi duran varlıkların dönem sonu amortisman işlemleri merkez muhasebe birimlerince sistem üstünden otomatik olarak gerçekleştirilmektedir. Kayıtlar ve kayıtlara esas hesaplamalar harcama birimi bazında yapılmaktadır. Bakiye hatası söz konusu olan harcama birimleri olması durumunda kamu idaresi dönem sonu işlemlerini tamamlayamayacağı için taşra muhasebe birimlerince Amortisman Raporlarından faydalanılarak hatalı harcama birimlerinin bakiyelerinin düzeltilmesi yoluna gidilmelidir.</a:t>
            </a:r>
            <a:endParaRPr lang="tr-TR" dirty="0"/>
          </a:p>
        </p:txBody>
      </p:sp>
      <p:sp>
        <p:nvSpPr>
          <p:cNvPr id="3" name="Başlık 2"/>
          <p:cNvSpPr>
            <a:spLocks noGrp="1"/>
          </p:cNvSpPr>
          <p:nvPr>
            <p:ph type="title"/>
          </p:nvPr>
        </p:nvSpPr>
        <p:spPr/>
        <p:txBody>
          <a:bodyPr/>
          <a:lstStyle/>
          <a:p>
            <a:r>
              <a:rPr lang="tr-TR" dirty="0" smtClean="0"/>
              <a:t>Amortisman İşlemleri</a:t>
            </a:r>
            <a:endParaRPr lang="tr-TR" dirty="0"/>
          </a:p>
        </p:txBody>
      </p:sp>
    </p:spTree>
    <p:extLst>
      <p:ext uri="{BB962C8B-B14F-4D97-AF65-F5344CB8AC3E}">
        <p14:creationId xmlns:p14="http://schemas.microsoft.com/office/powerpoint/2010/main" val="2535903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smtClean="0"/>
              <a:t>VİF onayıyla yapılan dönem içi varlık işlemleri içerisinde amortisman girişi yahut çıkışı büyük ölçüde otomatik olarak gerçekleştirilemiyordu. Sistemde yapılan iyileştirme çalışmaları sonucunda hem limit üstü hem limit altı varlıklara ait amortismanların da kayda dahil edilmesi sağlandı. Halen eksik olan işlem türleri için (kurumlar arası devir alma, düzeltme giriş/çıkış vb.) Ön Muhasebe Kaydı İşlemlerinden manuel girilecek muhasebe kayıtlarıyla amortisman girişi/çıkışı sağlanabilir. Zorunlu haller dışında, varlık entegrasyonuna dahil kamu idarelerinin defterlerinde manuel varlık veya amortisman kaydı yapılmaması hususuna özen gösterilmelidir.  </a:t>
            </a:r>
            <a:endParaRPr lang="tr-TR" dirty="0"/>
          </a:p>
        </p:txBody>
      </p:sp>
      <p:sp>
        <p:nvSpPr>
          <p:cNvPr id="3" name="Başlık 2"/>
          <p:cNvSpPr>
            <a:spLocks noGrp="1"/>
          </p:cNvSpPr>
          <p:nvPr>
            <p:ph type="title"/>
          </p:nvPr>
        </p:nvSpPr>
        <p:spPr/>
        <p:txBody>
          <a:bodyPr/>
          <a:lstStyle/>
          <a:p>
            <a:r>
              <a:rPr lang="tr-TR" dirty="0" smtClean="0"/>
              <a:t>Amortisman İşlemleri</a:t>
            </a:r>
            <a:endParaRPr lang="tr-TR" dirty="0"/>
          </a:p>
        </p:txBody>
      </p:sp>
    </p:spTree>
    <p:extLst>
      <p:ext uri="{BB962C8B-B14F-4D97-AF65-F5344CB8AC3E}">
        <p14:creationId xmlns:p14="http://schemas.microsoft.com/office/powerpoint/2010/main" val="3137398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2800" dirty="0" smtClean="0"/>
              <a:t>ÖNÜMÜZDEKİ DÖNEMLERDE YAPILACAKLAR </a:t>
            </a:r>
            <a:endParaRPr lang="tr-TR" sz="28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708920"/>
            <a:ext cx="4176464" cy="3888432"/>
          </a:xfrm>
          <a:prstGeom prst="rect">
            <a:avLst/>
          </a:prstGeom>
        </p:spPr>
      </p:pic>
    </p:spTree>
    <p:extLst>
      <p:ext uri="{BB962C8B-B14F-4D97-AF65-F5344CB8AC3E}">
        <p14:creationId xmlns:p14="http://schemas.microsoft.com/office/powerpoint/2010/main" val="40280583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9592" y="2636912"/>
            <a:ext cx="7408333" cy="3450696"/>
          </a:xfrm>
        </p:spPr>
        <p:txBody>
          <a:bodyPr/>
          <a:lstStyle/>
          <a:p>
            <a:pPr marL="0" indent="0">
              <a:buNone/>
            </a:pPr>
            <a:r>
              <a:rPr lang="tr-TR" dirty="0"/>
              <a:t> </a:t>
            </a:r>
            <a:endParaRPr lang="tr-TR" dirty="0" smtClean="0"/>
          </a:p>
        </p:txBody>
      </p:sp>
      <p:sp>
        <p:nvSpPr>
          <p:cNvPr id="3" name="Başlık 2"/>
          <p:cNvSpPr>
            <a:spLocks noGrp="1"/>
          </p:cNvSpPr>
          <p:nvPr>
            <p:ph type="title"/>
          </p:nvPr>
        </p:nvSpPr>
        <p:spPr/>
        <p:txBody>
          <a:bodyPr/>
          <a:lstStyle/>
          <a:p>
            <a:endParaRPr lang="tr-TR"/>
          </a:p>
        </p:txBody>
      </p:sp>
      <p:sp>
        <p:nvSpPr>
          <p:cNvPr id="4" name="Metin kutusu 3"/>
          <p:cNvSpPr txBox="1"/>
          <p:nvPr/>
        </p:nvSpPr>
        <p:spPr>
          <a:xfrm>
            <a:off x="1331640" y="3738939"/>
            <a:ext cx="7056784" cy="769441"/>
          </a:xfrm>
          <a:prstGeom prst="rect">
            <a:avLst/>
          </a:prstGeom>
          <a:noFill/>
        </p:spPr>
        <p:txBody>
          <a:bodyPr wrap="square" rtlCol="0">
            <a:spAutoFit/>
          </a:bodyPr>
          <a:lstStyle/>
          <a:p>
            <a:r>
              <a:rPr lang="tr-TR" sz="4400" dirty="0" smtClean="0">
                <a:solidFill>
                  <a:schemeClr val="tx2">
                    <a:lumMod val="75000"/>
                  </a:schemeClr>
                </a:solidFill>
                <a:latin typeface="Coronet" pitchFamily="66" charset="0"/>
              </a:rPr>
              <a:t>İlginiz için Teşekkürler…</a:t>
            </a:r>
            <a:endParaRPr lang="tr-TR" sz="4400" dirty="0">
              <a:solidFill>
                <a:schemeClr val="tx2">
                  <a:lumMod val="75000"/>
                </a:schemeClr>
              </a:solidFill>
              <a:latin typeface="Coronet" pitchFamily="66" charset="0"/>
            </a:endParaRPr>
          </a:p>
        </p:txBody>
      </p:sp>
    </p:spTree>
    <p:extLst>
      <p:ext uri="{BB962C8B-B14F-4D97-AF65-F5344CB8AC3E}">
        <p14:creationId xmlns:p14="http://schemas.microsoft.com/office/powerpoint/2010/main" val="452063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8"/>
          <p:cNvSpPr txBox="1"/>
          <p:nvPr/>
        </p:nvSpPr>
        <p:spPr>
          <a:xfrm>
            <a:off x="3131840" y="1650866"/>
            <a:ext cx="3816424" cy="1200329"/>
          </a:xfrm>
          <a:prstGeom prst="rect">
            <a:avLst/>
          </a:prstGeom>
          <a:noFill/>
        </p:spPr>
        <p:txBody>
          <a:bodyPr wrap="square" rtlCol="0">
            <a:spAutoFit/>
          </a:bodyPr>
          <a:lstStyle/>
          <a:p>
            <a:endParaRPr lang="tr-TR" dirty="0">
              <a:solidFill>
                <a:schemeClr val="tx2">
                  <a:lumMod val="60000"/>
                  <a:lumOff val="40000"/>
                </a:schemeClr>
              </a:solidFill>
            </a:endParaRPr>
          </a:p>
          <a:p>
            <a:pPr marL="285750" indent="-285750">
              <a:buFont typeface="Arial" pitchFamily="34" charset="0"/>
              <a:buChar char="•"/>
            </a:pPr>
            <a:endParaRPr lang="tr-TR" dirty="0" smtClean="0">
              <a:solidFill>
                <a:schemeClr val="tx2">
                  <a:lumMod val="60000"/>
                  <a:lumOff val="40000"/>
                </a:schemeClr>
              </a:solidFill>
            </a:endParaRPr>
          </a:p>
          <a:p>
            <a:pPr marL="285750" indent="-285750">
              <a:buFont typeface="Arial" pitchFamily="34" charset="0"/>
              <a:buChar char="•"/>
            </a:pPr>
            <a:endParaRPr lang="tr-TR" dirty="0">
              <a:solidFill>
                <a:schemeClr val="tx2">
                  <a:lumMod val="60000"/>
                  <a:lumOff val="40000"/>
                </a:schemeClr>
              </a:solidFill>
            </a:endParaRPr>
          </a:p>
          <a:p>
            <a:pPr marL="285750" indent="-285750">
              <a:buFont typeface="Arial" pitchFamily="34" charset="0"/>
              <a:buChar char="•"/>
            </a:pPr>
            <a:endParaRPr lang="tr-TR" dirty="0">
              <a:solidFill>
                <a:schemeClr val="tx2">
                  <a:lumMod val="60000"/>
                  <a:lumOff val="40000"/>
                </a:schemeClr>
              </a:solidFill>
            </a:endParaRPr>
          </a:p>
        </p:txBody>
      </p:sp>
      <p:sp>
        <p:nvSpPr>
          <p:cNvPr id="2" name="İçerik Yer Tutucusu 1"/>
          <p:cNvSpPr>
            <a:spLocks noGrp="1"/>
          </p:cNvSpPr>
          <p:nvPr>
            <p:ph idx="1"/>
          </p:nvPr>
        </p:nvSpPr>
        <p:spPr>
          <a:xfrm>
            <a:off x="872067" y="1988841"/>
            <a:ext cx="3051861" cy="648072"/>
          </a:xfrm>
        </p:spPr>
        <p:txBody>
          <a:bodyPr/>
          <a:lstStyle/>
          <a:p>
            <a:pPr marL="301943" lvl="1" indent="0">
              <a:buNone/>
            </a:pPr>
            <a:r>
              <a:rPr lang="tr-TR" sz="2400" u="sng" dirty="0" smtClean="0">
                <a:latin typeface="Century" pitchFamily="18" charset="0"/>
              </a:rPr>
              <a:t>SUNUM PLANI</a:t>
            </a:r>
          </a:p>
          <a:p>
            <a:pPr marL="301943" lvl="1" indent="0">
              <a:buNone/>
            </a:pPr>
            <a:endParaRPr lang="tr-TR" u="sng" dirty="0">
              <a:latin typeface="Albertus Medium"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924944"/>
            <a:ext cx="2913112" cy="2544118"/>
          </a:xfrm>
          <a:prstGeom prst="rect">
            <a:avLst/>
          </a:prstGeom>
        </p:spPr>
      </p:pic>
      <p:sp>
        <p:nvSpPr>
          <p:cNvPr id="6" name="Metin kutusu 5"/>
          <p:cNvSpPr txBox="1"/>
          <p:nvPr/>
        </p:nvSpPr>
        <p:spPr>
          <a:xfrm>
            <a:off x="539552" y="2851697"/>
            <a:ext cx="4896544" cy="3447098"/>
          </a:xfrm>
          <a:prstGeom prst="rect">
            <a:avLst/>
          </a:prstGeom>
          <a:noFill/>
        </p:spPr>
        <p:txBody>
          <a:bodyPr wrap="square" rtlCol="0">
            <a:spAutoFit/>
          </a:bodyPr>
          <a:lstStyle/>
          <a:p>
            <a:pPr marL="285750" indent="-285750">
              <a:buFont typeface="Arial" pitchFamily="34" charset="0"/>
              <a:buChar char="•"/>
            </a:pPr>
            <a:r>
              <a:rPr lang="tr-TR" sz="2000" dirty="0" smtClean="0">
                <a:solidFill>
                  <a:schemeClr val="tx2">
                    <a:lumMod val="75000"/>
                  </a:schemeClr>
                </a:solidFill>
                <a:latin typeface="Century" pitchFamily="18" charset="0"/>
              </a:rPr>
              <a:t>BKMYBS Varlık İşlemleri Menüsünün Amacı ve İşlevi </a:t>
            </a:r>
          </a:p>
          <a:p>
            <a:r>
              <a:rPr lang="tr-TR" sz="2000" dirty="0" smtClean="0">
                <a:solidFill>
                  <a:schemeClr val="tx2">
                    <a:lumMod val="75000"/>
                  </a:schemeClr>
                </a:solidFill>
                <a:latin typeface="Century" pitchFamily="18" charset="0"/>
              </a:rPr>
              <a:t> </a:t>
            </a:r>
          </a:p>
          <a:p>
            <a:pPr marL="285750" indent="-285750">
              <a:buFont typeface="Arial" pitchFamily="34" charset="0"/>
              <a:buChar char="•"/>
            </a:pPr>
            <a:r>
              <a:rPr lang="tr-TR" sz="2000" dirty="0" smtClean="0">
                <a:solidFill>
                  <a:schemeClr val="tx2">
                    <a:lumMod val="75000"/>
                  </a:schemeClr>
                </a:solidFill>
                <a:latin typeface="Century" pitchFamily="18" charset="0"/>
              </a:rPr>
              <a:t>Varlık Kaydı İşlemleri  </a:t>
            </a:r>
          </a:p>
          <a:p>
            <a:r>
              <a:rPr lang="tr-TR" sz="2000" dirty="0" smtClean="0">
                <a:solidFill>
                  <a:schemeClr val="tx2">
                    <a:lumMod val="75000"/>
                  </a:schemeClr>
                </a:solidFill>
                <a:latin typeface="Century" pitchFamily="18" charset="0"/>
              </a:rPr>
              <a:t> </a:t>
            </a:r>
          </a:p>
          <a:p>
            <a:pPr marL="285750" indent="-285750">
              <a:buFont typeface="Arial" pitchFamily="34" charset="0"/>
              <a:buChar char="•"/>
            </a:pPr>
            <a:r>
              <a:rPr lang="tr-TR" sz="2000" dirty="0" smtClean="0">
                <a:solidFill>
                  <a:schemeClr val="tx2">
                    <a:lumMod val="75000"/>
                  </a:schemeClr>
                </a:solidFill>
                <a:latin typeface="Century" pitchFamily="18" charset="0"/>
              </a:rPr>
              <a:t>Varlık İşlem Fişi İşlemleri </a:t>
            </a:r>
          </a:p>
          <a:p>
            <a:pPr marL="285750" indent="-285750">
              <a:buFont typeface="Arial" pitchFamily="34" charset="0"/>
              <a:buChar char="•"/>
            </a:pPr>
            <a:endParaRPr lang="tr-TR" sz="2000" dirty="0">
              <a:solidFill>
                <a:schemeClr val="tx2">
                  <a:lumMod val="75000"/>
                </a:schemeClr>
              </a:solidFill>
              <a:latin typeface="Century" pitchFamily="18" charset="0"/>
            </a:endParaRPr>
          </a:p>
          <a:p>
            <a:pPr marL="285750" indent="-285750">
              <a:buFont typeface="Arial" pitchFamily="34" charset="0"/>
              <a:buChar char="•"/>
            </a:pPr>
            <a:r>
              <a:rPr lang="tr-TR" sz="2000" dirty="0" smtClean="0">
                <a:solidFill>
                  <a:schemeClr val="tx2">
                    <a:lumMod val="75000"/>
                  </a:schemeClr>
                </a:solidFill>
                <a:latin typeface="Century" pitchFamily="18" charset="0"/>
              </a:rPr>
              <a:t>Raporlar</a:t>
            </a:r>
          </a:p>
          <a:p>
            <a:endParaRPr lang="tr-TR" sz="2000" dirty="0" smtClean="0">
              <a:solidFill>
                <a:schemeClr val="tx2">
                  <a:lumMod val="75000"/>
                </a:schemeClr>
              </a:solidFill>
              <a:latin typeface="Century" pitchFamily="18" charset="0"/>
            </a:endParaRPr>
          </a:p>
          <a:p>
            <a:pPr marL="285750" indent="-285750">
              <a:buFont typeface="Arial" pitchFamily="34" charset="0"/>
              <a:buChar char="•"/>
            </a:pPr>
            <a:r>
              <a:rPr lang="tr-TR" sz="2000" dirty="0" smtClean="0">
                <a:solidFill>
                  <a:schemeClr val="tx2">
                    <a:lumMod val="75000"/>
                  </a:schemeClr>
                </a:solidFill>
                <a:latin typeface="Century" pitchFamily="18" charset="0"/>
              </a:rPr>
              <a:t>Önümüzdeki Dönemde Yapılacaklar</a:t>
            </a:r>
            <a:endParaRPr lang="tr-TR" dirty="0">
              <a:solidFill>
                <a:schemeClr val="tx2">
                  <a:lumMod val="75000"/>
                </a:schemeClr>
              </a:solidFill>
            </a:endParaRPr>
          </a:p>
          <a:p>
            <a:endParaRPr lang="tr-TR" dirty="0">
              <a:solidFill>
                <a:schemeClr val="tx2">
                  <a:lumMod val="75000"/>
                </a:schemeClr>
              </a:solidFill>
            </a:endParaRPr>
          </a:p>
        </p:txBody>
      </p:sp>
    </p:spTree>
    <p:extLst>
      <p:ext uri="{BB962C8B-B14F-4D97-AF65-F5344CB8AC3E}">
        <p14:creationId xmlns:p14="http://schemas.microsoft.com/office/powerpoint/2010/main" val="1886793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randombar(horizontal)">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DAYANAK - SÜREÇ</a:t>
            </a:r>
            <a:endParaRPr lang="tr-TR" dirty="0"/>
          </a:p>
        </p:txBody>
      </p:sp>
      <p:sp>
        <p:nvSpPr>
          <p:cNvPr id="10" name="Metin kutusu 9"/>
          <p:cNvSpPr txBox="1"/>
          <p:nvPr/>
        </p:nvSpPr>
        <p:spPr>
          <a:xfrm>
            <a:off x="2195736" y="3212976"/>
            <a:ext cx="5688632" cy="3693319"/>
          </a:xfrm>
          <a:prstGeom prst="rect">
            <a:avLst/>
          </a:prstGeom>
          <a:noFill/>
        </p:spPr>
        <p:txBody>
          <a:bodyPr wrap="square" rtlCol="0">
            <a:spAutoFit/>
          </a:bodyPr>
          <a:lstStyle/>
          <a:p>
            <a:pPr algn="just"/>
            <a:r>
              <a:rPr lang="tr-TR" dirty="0" smtClean="0">
                <a:solidFill>
                  <a:schemeClr val="tx2">
                    <a:lumMod val="75000"/>
                  </a:schemeClr>
                </a:solidFill>
              </a:rPr>
              <a:t>5018 sayılı kanunda kamu kaynakların etkili , ekonomik ve verimli kullanılması , kaydı ve muhafazasının önemi konuları vurgulanmıştır.  Taşınır, taşınmaz ve maddi olmayan duran varlıklar da </a:t>
            </a:r>
            <a:r>
              <a:rPr lang="tr-TR" sz="1600" dirty="0">
                <a:solidFill>
                  <a:schemeClr val="tx2">
                    <a:lumMod val="75000"/>
                  </a:schemeClr>
                </a:solidFill>
              </a:rPr>
              <a:t>kamu</a:t>
            </a:r>
            <a:r>
              <a:rPr lang="tr-TR" dirty="0">
                <a:solidFill>
                  <a:schemeClr val="tx2">
                    <a:lumMod val="75000"/>
                  </a:schemeClr>
                </a:solidFill>
              </a:rPr>
              <a:t> kaynağı olup </a:t>
            </a:r>
            <a:r>
              <a:rPr lang="tr-TR" dirty="0" smtClean="0">
                <a:solidFill>
                  <a:schemeClr val="tx2">
                    <a:lumMod val="75000"/>
                  </a:schemeClr>
                </a:solidFill>
              </a:rPr>
              <a:t>varlık işlemlerinin  bütünleşik bir sistem üzerinden yönetilmesi </a:t>
            </a:r>
            <a:r>
              <a:rPr lang="tr-TR" dirty="0">
                <a:solidFill>
                  <a:schemeClr val="tx2">
                    <a:lumMod val="75000"/>
                  </a:schemeClr>
                </a:solidFill>
              </a:rPr>
              <a:t>için </a:t>
            </a:r>
            <a:r>
              <a:rPr lang="tr-TR" dirty="0" smtClean="0">
                <a:solidFill>
                  <a:schemeClr val="tx2">
                    <a:lumMod val="75000"/>
                  </a:schemeClr>
                </a:solidFill>
              </a:rPr>
              <a:t>Hazine ve Maliye </a:t>
            </a:r>
            <a:r>
              <a:rPr lang="tr-TR" dirty="0">
                <a:solidFill>
                  <a:schemeClr val="tx2">
                    <a:lumMod val="75000"/>
                  </a:schemeClr>
                </a:solidFill>
              </a:rPr>
              <a:t>Bakanlığınca </a:t>
            </a:r>
            <a:r>
              <a:rPr lang="tr-TR" dirty="0" smtClean="0">
                <a:solidFill>
                  <a:schemeClr val="tx2">
                    <a:lumMod val="75000"/>
                  </a:schemeClr>
                </a:solidFill>
              </a:rPr>
              <a:t>Bütünleşik Kamu Mali Yönetim Bilişim Sisteminin çekirdeğinde yer alan Devlet Muhasebesi Bilişim Sistemi içerisinde Varlık İşlemleri menüsüne yer verilmiştir.</a:t>
            </a:r>
            <a:r>
              <a:rPr lang="tr-TR" dirty="0">
                <a:solidFill>
                  <a:schemeClr val="tx2">
                    <a:lumMod val="75000"/>
                  </a:schemeClr>
                </a:solidFill>
              </a:rPr>
              <a:t> </a:t>
            </a:r>
            <a:r>
              <a:rPr lang="tr-TR" dirty="0" smtClean="0">
                <a:solidFill>
                  <a:schemeClr val="tx2">
                    <a:lumMod val="75000"/>
                  </a:schemeClr>
                </a:solidFill>
              </a:rPr>
              <a:t>Bu menü ile idarelerin, varlık işlemlerine ilişkin süreci, BKMYBS çerçevesinde varlık yönetim sistemleri ile entegre şekilde yürütebilmeleri amaçlanmıştır. </a:t>
            </a:r>
          </a:p>
          <a:p>
            <a:endParaRPr lang="tr-TR" dirty="0">
              <a:solidFill>
                <a:schemeClr val="tx2">
                  <a:lumMod val="75000"/>
                </a:schemeClr>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74595"/>
            <a:ext cx="2181497" cy="136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51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sz="2000" dirty="0" smtClean="0">
                <a:solidFill>
                  <a:schemeClr val="tx2">
                    <a:lumMod val="75000"/>
                  </a:schemeClr>
                </a:solidFill>
              </a:rPr>
              <a:t>Kamu idarelerinin maddi ve maddi </a:t>
            </a:r>
            <a:r>
              <a:rPr lang="tr-TR" sz="2000" dirty="0">
                <a:solidFill>
                  <a:schemeClr val="tx2">
                    <a:lumMod val="75000"/>
                  </a:schemeClr>
                </a:solidFill>
              </a:rPr>
              <a:t>o</a:t>
            </a:r>
            <a:r>
              <a:rPr lang="tr-TR" sz="2000" dirty="0" smtClean="0">
                <a:solidFill>
                  <a:schemeClr val="tx2">
                    <a:lumMod val="75000"/>
                  </a:schemeClr>
                </a:solidFill>
              </a:rPr>
              <a:t>lmayan </a:t>
            </a:r>
            <a:r>
              <a:rPr lang="tr-TR" sz="2000" dirty="0">
                <a:solidFill>
                  <a:schemeClr val="tx2">
                    <a:lumMod val="75000"/>
                  </a:schemeClr>
                </a:solidFill>
              </a:rPr>
              <a:t>d</a:t>
            </a:r>
            <a:r>
              <a:rPr lang="tr-TR" sz="2000" dirty="0" smtClean="0">
                <a:solidFill>
                  <a:schemeClr val="tx2">
                    <a:lumMod val="75000"/>
                  </a:schemeClr>
                </a:solidFill>
              </a:rPr>
              <a:t>uran </a:t>
            </a:r>
            <a:r>
              <a:rPr lang="tr-TR" sz="2000" dirty="0">
                <a:solidFill>
                  <a:schemeClr val="tx2">
                    <a:lumMod val="75000"/>
                  </a:schemeClr>
                </a:solidFill>
              </a:rPr>
              <a:t>v</a:t>
            </a:r>
            <a:r>
              <a:rPr lang="tr-TR" sz="2000" dirty="0" smtClean="0">
                <a:solidFill>
                  <a:schemeClr val="tx2">
                    <a:lumMod val="75000"/>
                  </a:schemeClr>
                </a:solidFill>
              </a:rPr>
              <a:t>arlıklara </a:t>
            </a:r>
            <a:r>
              <a:rPr lang="tr-TR" sz="2000" dirty="0">
                <a:solidFill>
                  <a:schemeClr val="tx2">
                    <a:lumMod val="75000"/>
                  </a:schemeClr>
                </a:solidFill>
              </a:rPr>
              <a:t>i</a:t>
            </a:r>
            <a:r>
              <a:rPr lang="tr-TR" sz="2000" dirty="0" smtClean="0">
                <a:solidFill>
                  <a:schemeClr val="tx2">
                    <a:lumMod val="75000"/>
                  </a:schemeClr>
                </a:solidFill>
              </a:rPr>
              <a:t>lişkin mevzuat kapsamında ilgili varlık yönetim sistemlerinde gerçekleştirdikleri işlemlerden muhasebe kaydına tabi olanlar için düzenlenen Varlık İşlem Fişlerinin (VİF), </a:t>
            </a:r>
            <a:r>
              <a:rPr lang="tr-TR" sz="2000" dirty="0" err="1" smtClean="0">
                <a:solidFill>
                  <a:schemeClr val="tx2">
                    <a:lumMod val="75000"/>
                  </a:schemeClr>
                </a:solidFill>
              </a:rPr>
              <a:t>BKMYBS’ye</a:t>
            </a:r>
            <a:r>
              <a:rPr lang="tr-TR" sz="2000" dirty="0" smtClean="0">
                <a:solidFill>
                  <a:schemeClr val="tx2">
                    <a:lumMod val="75000"/>
                  </a:schemeClr>
                </a:solidFill>
              </a:rPr>
              <a:t> entegre şekilde muhasebe süreci tamamlanana kadar elektronik ortamda gerçekleştirilmesi işlevini görür</a:t>
            </a:r>
            <a:r>
              <a:rPr lang="tr-TR" sz="2000" dirty="0" smtClean="0"/>
              <a:t>.</a:t>
            </a:r>
            <a:endParaRPr lang="tr-TR" sz="2000" dirty="0"/>
          </a:p>
        </p:txBody>
      </p:sp>
      <p:sp>
        <p:nvSpPr>
          <p:cNvPr id="3" name="Başlık 2"/>
          <p:cNvSpPr>
            <a:spLocks noGrp="1"/>
          </p:cNvSpPr>
          <p:nvPr>
            <p:ph type="title"/>
          </p:nvPr>
        </p:nvSpPr>
        <p:spPr>
          <a:xfrm>
            <a:off x="467544" y="332656"/>
            <a:ext cx="8229600" cy="1252728"/>
          </a:xfrm>
        </p:spPr>
        <p:txBody>
          <a:bodyPr/>
          <a:lstStyle/>
          <a:p>
            <a:r>
              <a:rPr lang="tr-TR" b="1" dirty="0" smtClean="0">
                <a:solidFill>
                  <a:schemeClr val="bg1"/>
                </a:solidFill>
              </a:rPr>
              <a:t>İŞLEV</a:t>
            </a:r>
            <a:endParaRPr lang="tr-TR" dirty="0">
              <a:solidFill>
                <a:schemeClr val="bg1"/>
              </a:solidFill>
            </a:endParaRPr>
          </a:p>
        </p:txBody>
      </p:sp>
      <p:sp>
        <p:nvSpPr>
          <p:cNvPr id="5" name="Metin kutusu 4"/>
          <p:cNvSpPr txBox="1"/>
          <p:nvPr/>
        </p:nvSpPr>
        <p:spPr>
          <a:xfrm>
            <a:off x="1763688" y="2060848"/>
            <a:ext cx="5616624" cy="369332"/>
          </a:xfrm>
          <a:prstGeom prst="rect">
            <a:avLst/>
          </a:prstGeom>
          <a:noFill/>
        </p:spPr>
        <p:txBody>
          <a:bodyPr wrap="square" rtlCol="0">
            <a:spAutoFit/>
          </a:bodyPr>
          <a:lstStyle/>
          <a:p>
            <a:r>
              <a:rPr lang="tr-TR" dirty="0" smtClean="0"/>
              <a:t>                    </a:t>
            </a:r>
            <a:endParaRPr lang="tr-TR" b="1" dirty="0">
              <a:solidFill>
                <a:schemeClr val="bg2">
                  <a:lumMod val="25000"/>
                </a:schemeClr>
              </a:solidFill>
            </a:endParaRPr>
          </a:p>
        </p:txBody>
      </p:sp>
    </p:spTree>
    <p:extLst>
      <p:ext uri="{BB962C8B-B14F-4D97-AF65-F5344CB8AC3E}">
        <p14:creationId xmlns:p14="http://schemas.microsoft.com/office/powerpoint/2010/main" val="3285603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259632" y="338328"/>
            <a:ext cx="6840760" cy="930432"/>
          </a:xfrm>
        </p:spPr>
        <p:txBody>
          <a:bodyPr/>
          <a:lstStyle/>
          <a:p>
            <a:r>
              <a:rPr lang="tr-TR" dirty="0" smtClean="0"/>
              <a:t>VARLIK KAYDI </a:t>
            </a:r>
            <a:r>
              <a:rPr lang="tr-TR" dirty="0" err="1" smtClean="0"/>
              <a:t>iŞLEMLERİ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7129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39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8020413" cy="3450696"/>
          </a:xfrm>
        </p:spPr>
        <p:txBody>
          <a:bodyPr/>
          <a:lstStyle/>
          <a:p>
            <a:r>
              <a:rPr lang="tr-TR" dirty="0" smtClean="0"/>
              <a:t>Amortismana tabi olan taşınır ve taşınmaz sicilleri yer alır.</a:t>
            </a:r>
          </a:p>
          <a:p>
            <a:r>
              <a:rPr lang="tr-TR" dirty="0" smtClean="0"/>
              <a:t>Entegrasyon kapsamında VİF ile işlem gören varlıkların kayıtlara alınması, değer artırımına uğraması, tahsis edilmesi ve kayıtlardan çıkarılması süreçleri  sicil kayıtlarına işlenir.</a:t>
            </a:r>
          </a:p>
          <a:p>
            <a:r>
              <a:rPr lang="tr-TR" dirty="0" smtClean="0"/>
              <a:t>Entegrasyon kapsamı dışında kayda alınmış siciller  menüde </a:t>
            </a:r>
            <a:r>
              <a:rPr lang="tr-TR" dirty="0"/>
              <a:t>yer alan butonlar </a:t>
            </a:r>
            <a:r>
              <a:rPr lang="tr-TR" dirty="0" smtClean="0"/>
              <a:t>aracılığı ile yönetilebilir.</a:t>
            </a:r>
          </a:p>
          <a:p>
            <a:endParaRPr lang="tr-TR" dirty="0" smtClean="0"/>
          </a:p>
          <a:p>
            <a:endParaRPr lang="tr-TR" dirty="0"/>
          </a:p>
        </p:txBody>
      </p:sp>
      <p:sp>
        <p:nvSpPr>
          <p:cNvPr id="3" name="Başlık 2"/>
          <p:cNvSpPr>
            <a:spLocks noGrp="1"/>
          </p:cNvSpPr>
          <p:nvPr>
            <p:ph type="title"/>
          </p:nvPr>
        </p:nvSpPr>
        <p:spPr/>
        <p:txBody>
          <a:bodyPr/>
          <a:lstStyle/>
          <a:p>
            <a:r>
              <a:rPr lang="tr-TR" dirty="0" smtClean="0"/>
              <a:t>VARLIK KAYDI İŞLEMLERİ</a:t>
            </a:r>
            <a:endParaRPr lang="tr-TR" dirty="0"/>
          </a:p>
        </p:txBody>
      </p:sp>
    </p:spTree>
    <p:extLst>
      <p:ext uri="{BB962C8B-B14F-4D97-AF65-F5344CB8AC3E}">
        <p14:creationId xmlns:p14="http://schemas.microsoft.com/office/powerpoint/2010/main" val="1258572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675467"/>
            <a:ext cx="6004189" cy="3450696"/>
          </a:xfrm>
        </p:spPr>
        <p:txBody>
          <a:bodyPr/>
          <a:lstStyle/>
          <a:p>
            <a:pPr algn="just"/>
            <a:r>
              <a:rPr lang="tr-TR" dirty="0" smtClean="0"/>
              <a:t>Taşınmaz envanterlerine ilişkin değer değişimleri gerçekleşmiş ise sicil bilgileri menüden düzenlenir.</a:t>
            </a:r>
          </a:p>
          <a:p>
            <a:pPr algn="just"/>
            <a:r>
              <a:rPr lang="tr-TR" dirty="0" smtClean="0"/>
              <a:t>Herhangi bir tahsis işlemi gerçekleşmiş ise tahsisli kullanacak idare defterinden sicil bilgisi eklenir. Tahsise veren idare defterinden sicil düzenlenmesi yapılır.</a:t>
            </a:r>
            <a:endParaRPr lang="tr-TR" dirty="0"/>
          </a:p>
        </p:txBody>
      </p:sp>
      <p:sp>
        <p:nvSpPr>
          <p:cNvPr id="3" name="Başlık 2"/>
          <p:cNvSpPr>
            <a:spLocks noGrp="1"/>
          </p:cNvSpPr>
          <p:nvPr>
            <p:ph type="title"/>
          </p:nvPr>
        </p:nvSpPr>
        <p:spPr/>
        <p:txBody>
          <a:bodyPr/>
          <a:lstStyle/>
          <a:p>
            <a:r>
              <a:rPr lang="tr-TR" dirty="0" smtClean="0"/>
              <a:t>VARLIK KAYDI İŞLEMLERİ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708920"/>
            <a:ext cx="2016224"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677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smtClean="0"/>
              <a:t>VARLIK İŞLEM FİŞİ İŞLEMLERİ</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883084164"/>
              </p:ext>
            </p:extLst>
          </p:nvPr>
        </p:nvGraphicFramePr>
        <p:xfrm>
          <a:off x="611560" y="1916832"/>
          <a:ext cx="792088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3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r>
              <a:rPr lang="tr-TR" dirty="0" smtClean="0"/>
              <a:t>VARLIK İŞLEM FİŞİ İŞLEMLERİ</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08" y="1458315"/>
            <a:ext cx="8712968" cy="528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782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2861</TotalTime>
  <Words>902</Words>
  <Application>Microsoft Office PowerPoint</Application>
  <PresentationFormat>Ekran Gösterisi (4:3)</PresentationFormat>
  <Paragraphs>77</Paragraphs>
  <Slides>19</Slides>
  <Notes>2</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Dalga Biçimi</vt:lpstr>
      <vt:lpstr>PowerPoint Sunusu</vt:lpstr>
      <vt:lpstr>PowerPoint Sunusu</vt:lpstr>
      <vt:lpstr>DAYANAK - SÜREÇ</vt:lpstr>
      <vt:lpstr>İŞLEV</vt:lpstr>
      <vt:lpstr>VARLIK KAYDI iŞLEMLERİ</vt:lpstr>
      <vt:lpstr>VARLIK KAYDI İŞLEMLERİ</vt:lpstr>
      <vt:lpstr>VARLIK KAYDI İŞLEMLERİ</vt:lpstr>
      <vt:lpstr>VARLIK İŞLEM FİŞİ İŞLEMLERİ</vt:lpstr>
      <vt:lpstr>VARLIK İŞLEM FİŞİ İŞLEMLERİ</vt:lpstr>
      <vt:lpstr>VARLIK İŞLEM FİŞİ İŞLEMLERİ</vt:lpstr>
      <vt:lpstr>PowerPoint Sunusu</vt:lpstr>
      <vt:lpstr>ÖEB DIŞI İŞLEM SÜRECİ</vt:lpstr>
      <vt:lpstr>PowerPoint Sunusu</vt:lpstr>
      <vt:lpstr>VARLIK RAPORLARI</vt:lpstr>
      <vt:lpstr>PowerPoint Sunusu</vt:lpstr>
      <vt:lpstr>Amortisman İşlemleri</vt:lpstr>
      <vt:lpstr>Amortisman İşlemleri</vt:lpstr>
      <vt:lpstr>ÖNÜMÜZDEKİ DÖNEMLERDE YAPILACAKLAR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MGM</dc:creator>
  <cp:lastModifiedBy>admin</cp:lastModifiedBy>
  <cp:revision>188</cp:revision>
  <dcterms:created xsi:type="dcterms:W3CDTF">2015-02-20T09:40:29Z</dcterms:created>
  <dcterms:modified xsi:type="dcterms:W3CDTF">2019-10-24T13:26:09Z</dcterms:modified>
</cp:coreProperties>
</file>