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72"/>
  </p:notesMasterIdLst>
  <p:sldIdLst>
    <p:sldId id="256" r:id="rId2"/>
    <p:sldId id="288" r:id="rId3"/>
    <p:sldId id="283" r:id="rId4"/>
    <p:sldId id="285" r:id="rId5"/>
    <p:sldId id="289" r:id="rId6"/>
    <p:sldId id="370" r:id="rId7"/>
    <p:sldId id="371" r:id="rId8"/>
    <p:sldId id="372" r:id="rId9"/>
    <p:sldId id="373" r:id="rId10"/>
    <p:sldId id="374" r:id="rId11"/>
    <p:sldId id="389" r:id="rId12"/>
    <p:sldId id="390" r:id="rId13"/>
    <p:sldId id="375" r:id="rId14"/>
    <p:sldId id="376" r:id="rId15"/>
    <p:sldId id="378" r:id="rId16"/>
    <p:sldId id="380" r:id="rId17"/>
    <p:sldId id="381" r:id="rId18"/>
    <p:sldId id="382" r:id="rId19"/>
    <p:sldId id="384" r:id="rId20"/>
    <p:sldId id="385" r:id="rId21"/>
    <p:sldId id="386" r:id="rId22"/>
    <p:sldId id="352" r:id="rId23"/>
    <p:sldId id="349" r:id="rId24"/>
    <p:sldId id="350" r:id="rId25"/>
    <p:sldId id="351" r:id="rId26"/>
    <p:sldId id="353" r:id="rId27"/>
    <p:sldId id="354" r:id="rId28"/>
    <p:sldId id="356" r:id="rId29"/>
    <p:sldId id="357" r:id="rId30"/>
    <p:sldId id="358" r:id="rId31"/>
    <p:sldId id="359" r:id="rId32"/>
    <p:sldId id="292" r:id="rId33"/>
    <p:sldId id="293" r:id="rId34"/>
    <p:sldId id="294" r:id="rId35"/>
    <p:sldId id="295" r:id="rId36"/>
    <p:sldId id="296" r:id="rId37"/>
    <p:sldId id="297" r:id="rId38"/>
    <p:sldId id="298" r:id="rId39"/>
    <p:sldId id="299" r:id="rId40"/>
    <p:sldId id="387" r:id="rId41"/>
    <p:sldId id="300" r:id="rId42"/>
    <p:sldId id="301" r:id="rId43"/>
    <p:sldId id="363" r:id="rId44"/>
    <p:sldId id="302" r:id="rId45"/>
    <p:sldId id="303" r:id="rId46"/>
    <p:sldId id="304" r:id="rId47"/>
    <p:sldId id="305" r:id="rId48"/>
    <p:sldId id="314" r:id="rId49"/>
    <p:sldId id="316" r:id="rId50"/>
    <p:sldId id="317" r:id="rId51"/>
    <p:sldId id="318" r:id="rId52"/>
    <p:sldId id="320" r:id="rId53"/>
    <p:sldId id="321" r:id="rId54"/>
    <p:sldId id="315" r:id="rId55"/>
    <p:sldId id="306" r:id="rId56"/>
    <p:sldId id="307" r:id="rId57"/>
    <p:sldId id="308" r:id="rId58"/>
    <p:sldId id="309" r:id="rId59"/>
    <p:sldId id="310" r:id="rId60"/>
    <p:sldId id="311" r:id="rId61"/>
    <p:sldId id="312" r:id="rId62"/>
    <p:sldId id="313" r:id="rId63"/>
    <p:sldId id="322" r:id="rId64"/>
    <p:sldId id="348" r:id="rId65"/>
    <p:sldId id="323" r:id="rId66"/>
    <p:sldId id="324" r:id="rId67"/>
    <p:sldId id="366" r:id="rId68"/>
    <p:sldId id="325" r:id="rId69"/>
    <p:sldId id="327" r:id="rId70"/>
    <p:sldId id="368" r:id="rId7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7922" autoAdjust="0"/>
  </p:normalViewPr>
  <p:slideViewPr>
    <p:cSldViewPr>
      <p:cViewPr varScale="1">
        <p:scale>
          <a:sx n="102" d="100"/>
          <a:sy n="102" d="100"/>
        </p:scale>
        <p:origin x="1890" y="108"/>
      </p:cViewPr>
      <p:guideLst>
        <p:guide orient="horz" pos="2160"/>
        <p:guide pos="2880"/>
      </p:guideLst>
    </p:cSldViewPr>
  </p:slideViewPr>
  <p:outlineViewPr>
    <p:cViewPr>
      <p:scale>
        <a:sx n="33" d="100"/>
        <a:sy n="33" d="100"/>
      </p:scale>
      <p:origin x="0" y="192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5BC98-118F-4339-983D-1F17A4F8771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95652742-C6B6-405F-9B72-EBC42771FEBA}">
      <dgm:prSet phldrT="[Metin]"/>
      <dgm:spPr/>
      <dgm:t>
        <a:bodyPr/>
        <a:lstStyle/>
        <a:p>
          <a:r>
            <a:rPr lang="tr-TR" dirty="0" smtClean="0"/>
            <a:t>(A) Bakanlığı sosyal tesisleri</a:t>
          </a:r>
          <a:endParaRPr lang="tr-TR" dirty="0"/>
        </a:p>
      </dgm:t>
    </dgm:pt>
    <dgm:pt modelId="{7F21C36D-E97D-4F21-AA78-9CEB68A09CE1}" type="parTrans" cxnId="{E139D189-85C9-4C9C-A65B-93B01EFA6AE1}">
      <dgm:prSet/>
      <dgm:spPr/>
      <dgm:t>
        <a:bodyPr/>
        <a:lstStyle/>
        <a:p>
          <a:endParaRPr lang="tr-TR"/>
        </a:p>
      </dgm:t>
    </dgm:pt>
    <dgm:pt modelId="{E68172C4-1E10-4601-BE11-27B6A51A13A9}" type="sibTrans" cxnId="{E139D189-85C9-4C9C-A65B-93B01EFA6AE1}">
      <dgm:prSet/>
      <dgm:spPr/>
      <dgm:t>
        <a:bodyPr/>
        <a:lstStyle/>
        <a:p>
          <a:endParaRPr lang="tr-TR"/>
        </a:p>
      </dgm:t>
    </dgm:pt>
    <dgm:pt modelId="{55E06224-558B-4685-9F46-AF67DFFEF05C}">
      <dgm:prSet phldrT="[Metin]" custT="1"/>
      <dgm:spPr/>
      <dgm:t>
        <a:bodyPr/>
        <a:lstStyle/>
        <a:p>
          <a:r>
            <a:rPr lang="tr-TR" sz="1800" dirty="0" smtClean="0"/>
            <a:t>kantin</a:t>
          </a:r>
          <a:endParaRPr lang="tr-TR" sz="1800" dirty="0"/>
        </a:p>
      </dgm:t>
    </dgm:pt>
    <dgm:pt modelId="{3D43B6C8-E55B-4E45-B044-5EDEAD0B623A}" type="parTrans" cxnId="{5D925D76-2D76-475C-A4F8-8EB7B122390F}">
      <dgm:prSet/>
      <dgm:spPr/>
      <dgm:t>
        <a:bodyPr/>
        <a:lstStyle/>
        <a:p>
          <a:endParaRPr lang="tr-TR"/>
        </a:p>
      </dgm:t>
    </dgm:pt>
    <dgm:pt modelId="{841DC55D-86A4-4BBF-BE40-55442A4AF5D3}" type="sibTrans" cxnId="{5D925D76-2D76-475C-A4F8-8EB7B122390F}">
      <dgm:prSet/>
      <dgm:spPr/>
      <dgm:t>
        <a:bodyPr/>
        <a:lstStyle/>
        <a:p>
          <a:endParaRPr lang="tr-TR"/>
        </a:p>
      </dgm:t>
    </dgm:pt>
    <dgm:pt modelId="{1C8A46DD-452B-43BC-838C-C4C0F2FB4F49}">
      <dgm:prSet phldrT="[Metin]" custT="1"/>
      <dgm:spPr/>
      <dgm:t>
        <a:bodyPr/>
        <a:lstStyle/>
        <a:p>
          <a:r>
            <a:rPr lang="tr-TR" sz="1800" dirty="0" smtClean="0"/>
            <a:t>berber</a:t>
          </a:r>
          <a:endParaRPr lang="tr-TR" sz="1800" dirty="0"/>
        </a:p>
      </dgm:t>
    </dgm:pt>
    <dgm:pt modelId="{68FD0F89-611E-48E8-96BB-4D5AB082CD69}" type="parTrans" cxnId="{AFE9CF34-E2AD-40A6-8527-CFB23FC51253}">
      <dgm:prSet/>
      <dgm:spPr/>
      <dgm:t>
        <a:bodyPr/>
        <a:lstStyle/>
        <a:p>
          <a:endParaRPr lang="tr-TR"/>
        </a:p>
      </dgm:t>
    </dgm:pt>
    <dgm:pt modelId="{7DB0ADEF-39F0-4235-9A37-31B689028FF1}" type="sibTrans" cxnId="{AFE9CF34-E2AD-40A6-8527-CFB23FC51253}">
      <dgm:prSet/>
      <dgm:spPr/>
      <dgm:t>
        <a:bodyPr/>
        <a:lstStyle/>
        <a:p>
          <a:endParaRPr lang="tr-TR"/>
        </a:p>
      </dgm:t>
    </dgm:pt>
    <dgm:pt modelId="{D8CB995B-F2E5-4AE5-B4B6-420DDE76FD7B}">
      <dgm:prSet phldrT="[Metin]" custT="1"/>
      <dgm:spPr/>
      <dgm:t>
        <a:bodyPr/>
        <a:lstStyle/>
        <a:p>
          <a:r>
            <a:rPr lang="tr-TR" sz="1200" dirty="0" smtClean="0"/>
            <a:t>Dinlenme tesisi</a:t>
          </a:r>
          <a:endParaRPr lang="tr-TR" sz="1200" dirty="0"/>
        </a:p>
      </dgm:t>
    </dgm:pt>
    <dgm:pt modelId="{D18178FA-14E8-46F4-96D0-73D965EEF174}" type="parTrans" cxnId="{C006EC61-5A82-48E6-BBC1-2259DC9BEFAD}">
      <dgm:prSet/>
      <dgm:spPr/>
      <dgm:t>
        <a:bodyPr/>
        <a:lstStyle/>
        <a:p>
          <a:endParaRPr lang="tr-TR"/>
        </a:p>
      </dgm:t>
    </dgm:pt>
    <dgm:pt modelId="{04BE227B-160C-4785-89BC-E4593D10763D}" type="sibTrans" cxnId="{C006EC61-5A82-48E6-BBC1-2259DC9BEFAD}">
      <dgm:prSet/>
      <dgm:spPr/>
      <dgm:t>
        <a:bodyPr/>
        <a:lstStyle/>
        <a:p>
          <a:endParaRPr lang="tr-TR"/>
        </a:p>
      </dgm:t>
    </dgm:pt>
    <dgm:pt modelId="{D450AAEF-9DB4-4D87-9DA8-54481A97E723}">
      <dgm:prSet phldrT="[Metin]" custT="1"/>
      <dgm:spPr/>
      <dgm:t>
        <a:bodyPr/>
        <a:lstStyle/>
        <a:p>
          <a:r>
            <a:rPr lang="tr-TR" sz="1800" dirty="0" smtClean="0"/>
            <a:t>yemekhane</a:t>
          </a:r>
          <a:endParaRPr lang="tr-TR" sz="1800" dirty="0"/>
        </a:p>
      </dgm:t>
    </dgm:pt>
    <dgm:pt modelId="{7A25B296-CC07-4D7F-9A2B-CABB4D05D856}" type="parTrans" cxnId="{875839CA-8174-4A51-8904-FCC4EA58DD6C}">
      <dgm:prSet/>
      <dgm:spPr/>
      <dgm:t>
        <a:bodyPr/>
        <a:lstStyle/>
        <a:p>
          <a:endParaRPr lang="tr-TR"/>
        </a:p>
      </dgm:t>
    </dgm:pt>
    <dgm:pt modelId="{D9C3A46D-1349-4598-9037-4622D121E998}" type="sibTrans" cxnId="{875839CA-8174-4A51-8904-FCC4EA58DD6C}">
      <dgm:prSet/>
      <dgm:spPr/>
      <dgm:t>
        <a:bodyPr/>
        <a:lstStyle/>
        <a:p>
          <a:endParaRPr lang="tr-TR"/>
        </a:p>
      </dgm:t>
    </dgm:pt>
    <dgm:pt modelId="{873068A9-52ED-4605-A787-B94758F0128E}" type="pres">
      <dgm:prSet presAssocID="{A895BC98-118F-4339-983D-1F17A4F87718}" presName="Name0" presStyleCnt="0">
        <dgm:presLayoutVars>
          <dgm:chMax val="1"/>
          <dgm:dir/>
          <dgm:animLvl val="ctr"/>
          <dgm:resizeHandles val="exact"/>
        </dgm:presLayoutVars>
      </dgm:prSet>
      <dgm:spPr/>
      <dgm:t>
        <a:bodyPr/>
        <a:lstStyle/>
        <a:p>
          <a:endParaRPr lang="tr-TR"/>
        </a:p>
      </dgm:t>
    </dgm:pt>
    <dgm:pt modelId="{C55B963D-01B9-4C83-A2A0-C2F781F8BC77}" type="pres">
      <dgm:prSet presAssocID="{95652742-C6B6-405F-9B72-EBC42771FEBA}" presName="centerShape" presStyleLbl="node0" presStyleIdx="0" presStyleCnt="1" custScaleX="296666" custScaleY="233477"/>
      <dgm:spPr/>
      <dgm:t>
        <a:bodyPr/>
        <a:lstStyle/>
        <a:p>
          <a:endParaRPr lang="tr-TR"/>
        </a:p>
      </dgm:t>
    </dgm:pt>
    <dgm:pt modelId="{ED69F6B8-0E73-424C-80F5-AA245A5AA636}" type="pres">
      <dgm:prSet presAssocID="{3D43B6C8-E55B-4E45-B044-5EDEAD0B623A}" presName="parTrans" presStyleLbl="sibTrans2D1" presStyleIdx="0" presStyleCnt="4" custAng="10471985"/>
      <dgm:spPr/>
      <dgm:t>
        <a:bodyPr/>
        <a:lstStyle/>
        <a:p>
          <a:endParaRPr lang="tr-TR"/>
        </a:p>
      </dgm:t>
    </dgm:pt>
    <dgm:pt modelId="{A49EABBA-1806-4CA3-B342-6846D66D1136}" type="pres">
      <dgm:prSet presAssocID="{3D43B6C8-E55B-4E45-B044-5EDEAD0B623A}" presName="connectorText" presStyleLbl="sibTrans2D1" presStyleIdx="0" presStyleCnt="4"/>
      <dgm:spPr/>
      <dgm:t>
        <a:bodyPr/>
        <a:lstStyle/>
        <a:p>
          <a:endParaRPr lang="tr-TR"/>
        </a:p>
      </dgm:t>
    </dgm:pt>
    <dgm:pt modelId="{F1A2E49C-1D19-4376-8338-4424CE0CFDA8}" type="pres">
      <dgm:prSet presAssocID="{55E06224-558B-4685-9F46-AF67DFFEF05C}" presName="node" presStyleLbl="node1" presStyleIdx="0" presStyleCnt="4" custRadScaleRad="188729" custRadScaleInc="-128792">
        <dgm:presLayoutVars>
          <dgm:bulletEnabled val="1"/>
        </dgm:presLayoutVars>
      </dgm:prSet>
      <dgm:spPr/>
      <dgm:t>
        <a:bodyPr/>
        <a:lstStyle/>
        <a:p>
          <a:endParaRPr lang="tr-TR"/>
        </a:p>
      </dgm:t>
    </dgm:pt>
    <dgm:pt modelId="{2F2337BA-3851-4219-8B80-58CA879F9864}" type="pres">
      <dgm:prSet presAssocID="{68FD0F89-611E-48E8-96BB-4D5AB082CD69}" presName="parTrans" presStyleLbl="sibTrans2D1" presStyleIdx="1" presStyleCnt="4" custAng="10571819"/>
      <dgm:spPr/>
      <dgm:t>
        <a:bodyPr/>
        <a:lstStyle/>
        <a:p>
          <a:endParaRPr lang="tr-TR"/>
        </a:p>
      </dgm:t>
    </dgm:pt>
    <dgm:pt modelId="{DFCA4EF4-18E1-4B54-A2B4-4069AC409804}" type="pres">
      <dgm:prSet presAssocID="{68FD0F89-611E-48E8-96BB-4D5AB082CD69}" presName="connectorText" presStyleLbl="sibTrans2D1" presStyleIdx="1" presStyleCnt="4"/>
      <dgm:spPr/>
      <dgm:t>
        <a:bodyPr/>
        <a:lstStyle/>
        <a:p>
          <a:endParaRPr lang="tr-TR"/>
        </a:p>
      </dgm:t>
    </dgm:pt>
    <dgm:pt modelId="{9054B0A3-87A6-4695-BBE1-CC3C67779125}" type="pres">
      <dgm:prSet presAssocID="{1C8A46DD-452B-43BC-838C-C4C0F2FB4F49}" presName="node" presStyleLbl="node1" presStyleIdx="1" presStyleCnt="4" custRadScaleRad="206885" custRadScaleInc="-39265">
        <dgm:presLayoutVars>
          <dgm:bulletEnabled val="1"/>
        </dgm:presLayoutVars>
      </dgm:prSet>
      <dgm:spPr/>
      <dgm:t>
        <a:bodyPr/>
        <a:lstStyle/>
        <a:p>
          <a:endParaRPr lang="tr-TR"/>
        </a:p>
      </dgm:t>
    </dgm:pt>
    <dgm:pt modelId="{BEA02BF8-0D77-4D2F-AA88-2137A3860071}" type="pres">
      <dgm:prSet presAssocID="{D18178FA-14E8-46F4-96D0-73D965EEF174}" presName="parTrans" presStyleLbl="sibTrans2D1" presStyleIdx="2" presStyleCnt="4" custAng="10141707"/>
      <dgm:spPr/>
      <dgm:t>
        <a:bodyPr/>
        <a:lstStyle/>
        <a:p>
          <a:endParaRPr lang="tr-TR"/>
        </a:p>
      </dgm:t>
    </dgm:pt>
    <dgm:pt modelId="{D5869592-BF44-4CEA-B10A-1B65497613BE}" type="pres">
      <dgm:prSet presAssocID="{D18178FA-14E8-46F4-96D0-73D965EEF174}" presName="connectorText" presStyleLbl="sibTrans2D1" presStyleIdx="2" presStyleCnt="4"/>
      <dgm:spPr/>
      <dgm:t>
        <a:bodyPr/>
        <a:lstStyle/>
        <a:p>
          <a:endParaRPr lang="tr-TR"/>
        </a:p>
      </dgm:t>
    </dgm:pt>
    <dgm:pt modelId="{68ECDDA1-6235-4A2A-9E85-861FD2C7AFAE}" type="pres">
      <dgm:prSet presAssocID="{D8CB995B-F2E5-4AE5-B4B6-420DDE76FD7B}" presName="node" presStyleLbl="node1" presStyleIdx="2" presStyleCnt="4" custScaleX="111904" custScaleY="107323" custRadScaleRad="191974" custRadScaleInc="-128961">
        <dgm:presLayoutVars>
          <dgm:bulletEnabled val="1"/>
        </dgm:presLayoutVars>
      </dgm:prSet>
      <dgm:spPr/>
      <dgm:t>
        <a:bodyPr/>
        <a:lstStyle/>
        <a:p>
          <a:endParaRPr lang="tr-TR"/>
        </a:p>
      </dgm:t>
    </dgm:pt>
    <dgm:pt modelId="{EEF5D877-FC49-4EF7-BC22-67A63A6E913B}" type="pres">
      <dgm:prSet presAssocID="{7A25B296-CC07-4D7F-9A2B-CABB4D05D856}" presName="parTrans" presStyleLbl="sibTrans2D1" presStyleIdx="3" presStyleCnt="4" custAng="10735250"/>
      <dgm:spPr/>
      <dgm:t>
        <a:bodyPr/>
        <a:lstStyle/>
        <a:p>
          <a:endParaRPr lang="tr-TR"/>
        </a:p>
      </dgm:t>
    </dgm:pt>
    <dgm:pt modelId="{BAFFA3EA-5102-42B1-B87C-82C29861549F}" type="pres">
      <dgm:prSet presAssocID="{7A25B296-CC07-4D7F-9A2B-CABB4D05D856}" presName="connectorText" presStyleLbl="sibTrans2D1" presStyleIdx="3" presStyleCnt="4"/>
      <dgm:spPr/>
      <dgm:t>
        <a:bodyPr/>
        <a:lstStyle/>
        <a:p>
          <a:endParaRPr lang="tr-TR"/>
        </a:p>
      </dgm:t>
    </dgm:pt>
    <dgm:pt modelId="{51858E2A-BF1C-4A6F-B429-293F4EE0FADA}" type="pres">
      <dgm:prSet presAssocID="{D450AAEF-9DB4-4D87-9DA8-54481A97E723}" presName="node" presStyleLbl="node1" presStyleIdx="3" presStyleCnt="4" custRadScaleRad="211595" custRadScaleInc="-50318">
        <dgm:presLayoutVars>
          <dgm:bulletEnabled val="1"/>
        </dgm:presLayoutVars>
      </dgm:prSet>
      <dgm:spPr/>
      <dgm:t>
        <a:bodyPr/>
        <a:lstStyle/>
        <a:p>
          <a:endParaRPr lang="tr-TR"/>
        </a:p>
      </dgm:t>
    </dgm:pt>
  </dgm:ptLst>
  <dgm:cxnLst>
    <dgm:cxn modelId="{15888C4C-4C4F-4F57-96C4-9C1444869AFE}" type="presOf" srcId="{D18178FA-14E8-46F4-96D0-73D965EEF174}" destId="{D5869592-BF44-4CEA-B10A-1B65497613BE}" srcOrd="1" destOrd="0" presId="urn:microsoft.com/office/officeart/2005/8/layout/radial5"/>
    <dgm:cxn modelId="{24F9795D-2594-49F9-8AC8-19F17E258D4D}" type="presOf" srcId="{D8CB995B-F2E5-4AE5-B4B6-420DDE76FD7B}" destId="{68ECDDA1-6235-4A2A-9E85-861FD2C7AFAE}" srcOrd="0" destOrd="0" presId="urn:microsoft.com/office/officeart/2005/8/layout/radial5"/>
    <dgm:cxn modelId="{875839CA-8174-4A51-8904-FCC4EA58DD6C}" srcId="{95652742-C6B6-405F-9B72-EBC42771FEBA}" destId="{D450AAEF-9DB4-4D87-9DA8-54481A97E723}" srcOrd="3" destOrd="0" parTransId="{7A25B296-CC07-4D7F-9A2B-CABB4D05D856}" sibTransId="{D9C3A46D-1349-4598-9037-4622D121E998}"/>
    <dgm:cxn modelId="{C006EC61-5A82-48E6-BBC1-2259DC9BEFAD}" srcId="{95652742-C6B6-405F-9B72-EBC42771FEBA}" destId="{D8CB995B-F2E5-4AE5-B4B6-420DDE76FD7B}" srcOrd="2" destOrd="0" parTransId="{D18178FA-14E8-46F4-96D0-73D965EEF174}" sibTransId="{04BE227B-160C-4785-89BC-E4593D10763D}"/>
    <dgm:cxn modelId="{AB9F0EA4-6543-4D9A-A26A-4BBAA054F726}" type="presOf" srcId="{A895BC98-118F-4339-983D-1F17A4F87718}" destId="{873068A9-52ED-4605-A787-B94758F0128E}" srcOrd="0" destOrd="0" presId="urn:microsoft.com/office/officeart/2005/8/layout/radial5"/>
    <dgm:cxn modelId="{A5D0021C-181B-4B7A-BD1E-E1A22CCFDB5B}" type="presOf" srcId="{3D43B6C8-E55B-4E45-B044-5EDEAD0B623A}" destId="{ED69F6B8-0E73-424C-80F5-AA245A5AA636}" srcOrd="0" destOrd="0" presId="urn:microsoft.com/office/officeart/2005/8/layout/radial5"/>
    <dgm:cxn modelId="{BCDDA815-4281-46B1-B3CF-8A484972DB38}" type="presOf" srcId="{68FD0F89-611E-48E8-96BB-4D5AB082CD69}" destId="{DFCA4EF4-18E1-4B54-A2B4-4069AC409804}" srcOrd="1" destOrd="0" presId="urn:microsoft.com/office/officeart/2005/8/layout/radial5"/>
    <dgm:cxn modelId="{571088BA-1009-4695-8593-26E16FF839F5}" type="presOf" srcId="{1C8A46DD-452B-43BC-838C-C4C0F2FB4F49}" destId="{9054B0A3-87A6-4695-BBE1-CC3C67779125}" srcOrd="0" destOrd="0" presId="urn:microsoft.com/office/officeart/2005/8/layout/radial5"/>
    <dgm:cxn modelId="{06137202-52B4-4E8E-A82A-FA9787DEB225}" type="presOf" srcId="{3D43B6C8-E55B-4E45-B044-5EDEAD0B623A}" destId="{A49EABBA-1806-4CA3-B342-6846D66D1136}" srcOrd="1" destOrd="0" presId="urn:microsoft.com/office/officeart/2005/8/layout/radial5"/>
    <dgm:cxn modelId="{EDB38584-2DCD-4BAF-A32C-A06615735AFD}" type="presOf" srcId="{D450AAEF-9DB4-4D87-9DA8-54481A97E723}" destId="{51858E2A-BF1C-4A6F-B429-293F4EE0FADA}" srcOrd="0" destOrd="0" presId="urn:microsoft.com/office/officeart/2005/8/layout/radial5"/>
    <dgm:cxn modelId="{1898DB82-AE82-418B-A5EC-3D52D15B26E3}" type="presOf" srcId="{95652742-C6B6-405F-9B72-EBC42771FEBA}" destId="{C55B963D-01B9-4C83-A2A0-C2F781F8BC77}" srcOrd="0" destOrd="0" presId="urn:microsoft.com/office/officeart/2005/8/layout/radial5"/>
    <dgm:cxn modelId="{0E798356-7997-45DC-AFCC-421BDC85F627}" type="presOf" srcId="{D18178FA-14E8-46F4-96D0-73D965EEF174}" destId="{BEA02BF8-0D77-4D2F-AA88-2137A3860071}" srcOrd="0" destOrd="0" presId="urn:microsoft.com/office/officeart/2005/8/layout/radial5"/>
    <dgm:cxn modelId="{5D925D76-2D76-475C-A4F8-8EB7B122390F}" srcId="{95652742-C6B6-405F-9B72-EBC42771FEBA}" destId="{55E06224-558B-4685-9F46-AF67DFFEF05C}" srcOrd="0" destOrd="0" parTransId="{3D43B6C8-E55B-4E45-B044-5EDEAD0B623A}" sibTransId="{841DC55D-86A4-4BBF-BE40-55442A4AF5D3}"/>
    <dgm:cxn modelId="{AFE9CF34-E2AD-40A6-8527-CFB23FC51253}" srcId="{95652742-C6B6-405F-9B72-EBC42771FEBA}" destId="{1C8A46DD-452B-43BC-838C-C4C0F2FB4F49}" srcOrd="1" destOrd="0" parTransId="{68FD0F89-611E-48E8-96BB-4D5AB082CD69}" sibTransId="{7DB0ADEF-39F0-4235-9A37-31B689028FF1}"/>
    <dgm:cxn modelId="{BDE4BA63-78BB-4962-B14E-01448025FF6F}" type="presOf" srcId="{55E06224-558B-4685-9F46-AF67DFFEF05C}" destId="{F1A2E49C-1D19-4376-8338-4424CE0CFDA8}" srcOrd="0" destOrd="0" presId="urn:microsoft.com/office/officeart/2005/8/layout/radial5"/>
    <dgm:cxn modelId="{6EC94824-8EC8-4B76-93F8-B71948E4BC0B}" type="presOf" srcId="{7A25B296-CC07-4D7F-9A2B-CABB4D05D856}" destId="{EEF5D877-FC49-4EF7-BC22-67A63A6E913B}" srcOrd="0" destOrd="0" presId="urn:microsoft.com/office/officeart/2005/8/layout/radial5"/>
    <dgm:cxn modelId="{9ABFC7A8-AD21-4938-A49E-469F6AFAD012}" type="presOf" srcId="{7A25B296-CC07-4D7F-9A2B-CABB4D05D856}" destId="{BAFFA3EA-5102-42B1-B87C-82C29861549F}" srcOrd="1" destOrd="0" presId="urn:microsoft.com/office/officeart/2005/8/layout/radial5"/>
    <dgm:cxn modelId="{E139D189-85C9-4C9C-A65B-93B01EFA6AE1}" srcId="{A895BC98-118F-4339-983D-1F17A4F87718}" destId="{95652742-C6B6-405F-9B72-EBC42771FEBA}" srcOrd="0" destOrd="0" parTransId="{7F21C36D-E97D-4F21-AA78-9CEB68A09CE1}" sibTransId="{E68172C4-1E10-4601-BE11-27B6A51A13A9}"/>
    <dgm:cxn modelId="{A8C252AA-D64A-4AEB-8434-38E92FBD0DE1}" type="presOf" srcId="{68FD0F89-611E-48E8-96BB-4D5AB082CD69}" destId="{2F2337BA-3851-4219-8B80-58CA879F9864}" srcOrd="0" destOrd="0" presId="urn:microsoft.com/office/officeart/2005/8/layout/radial5"/>
    <dgm:cxn modelId="{02F0AE38-EF9F-45A5-BEBF-EF846E01BB2E}" type="presParOf" srcId="{873068A9-52ED-4605-A787-B94758F0128E}" destId="{C55B963D-01B9-4C83-A2A0-C2F781F8BC77}" srcOrd="0" destOrd="0" presId="urn:microsoft.com/office/officeart/2005/8/layout/radial5"/>
    <dgm:cxn modelId="{D0DB8029-2462-470F-A455-F1A96D3835EC}" type="presParOf" srcId="{873068A9-52ED-4605-A787-B94758F0128E}" destId="{ED69F6B8-0E73-424C-80F5-AA245A5AA636}" srcOrd="1" destOrd="0" presId="urn:microsoft.com/office/officeart/2005/8/layout/radial5"/>
    <dgm:cxn modelId="{FD59E4E8-AFE0-43F9-AB2A-92D8941FB7EF}" type="presParOf" srcId="{ED69F6B8-0E73-424C-80F5-AA245A5AA636}" destId="{A49EABBA-1806-4CA3-B342-6846D66D1136}" srcOrd="0" destOrd="0" presId="urn:microsoft.com/office/officeart/2005/8/layout/radial5"/>
    <dgm:cxn modelId="{69AF5B67-0AFE-4C3D-B2BC-8C258B9D0043}" type="presParOf" srcId="{873068A9-52ED-4605-A787-B94758F0128E}" destId="{F1A2E49C-1D19-4376-8338-4424CE0CFDA8}" srcOrd="2" destOrd="0" presId="urn:microsoft.com/office/officeart/2005/8/layout/radial5"/>
    <dgm:cxn modelId="{AB90A3EA-8B2D-4164-9D48-2F7872BEB191}" type="presParOf" srcId="{873068A9-52ED-4605-A787-B94758F0128E}" destId="{2F2337BA-3851-4219-8B80-58CA879F9864}" srcOrd="3" destOrd="0" presId="urn:microsoft.com/office/officeart/2005/8/layout/radial5"/>
    <dgm:cxn modelId="{00E3BC69-C81E-4B1A-9DDA-6044F56B7048}" type="presParOf" srcId="{2F2337BA-3851-4219-8B80-58CA879F9864}" destId="{DFCA4EF4-18E1-4B54-A2B4-4069AC409804}" srcOrd="0" destOrd="0" presId="urn:microsoft.com/office/officeart/2005/8/layout/radial5"/>
    <dgm:cxn modelId="{D2770A47-C513-4188-8C67-A7A489758172}" type="presParOf" srcId="{873068A9-52ED-4605-A787-B94758F0128E}" destId="{9054B0A3-87A6-4695-BBE1-CC3C67779125}" srcOrd="4" destOrd="0" presId="urn:microsoft.com/office/officeart/2005/8/layout/radial5"/>
    <dgm:cxn modelId="{D71B2FE9-D436-4B88-A091-079392DE2755}" type="presParOf" srcId="{873068A9-52ED-4605-A787-B94758F0128E}" destId="{BEA02BF8-0D77-4D2F-AA88-2137A3860071}" srcOrd="5" destOrd="0" presId="urn:microsoft.com/office/officeart/2005/8/layout/radial5"/>
    <dgm:cxn modelId="{A21A7A50-D855-46E6-9446-E13F99987AC9}" type="presParOf" srcId="{BEA02BF8-0D77-4D2F-AA88-2137A3860071}" destId="{D5869592-BF44-4CEA-B10A-1B65497613BE}" srcOrd="0" destOrd="0" presId="urn:microsoft.com/office/officeart/2005/8/layout/radial5"/>
    <dgm:cxn modelId="{D846D3E8-2DD8-4C16-B843-2E071984105A}" type="presParOf" srcId="{873068A9-52ED-4605-A787-B94758F0128E}" destId="{68ECDDA1-6235-4A2A-9E85-861FD2C7AFAE}" srcOrd="6" destOrd="0" presId="urn:microsoft.com/office/officeart/2005/8/layout/radial5"/>
    <dgm:cxn modelId="{14A835BD-595D-4B59-A753-EFBF03831ECF}" type="presParOf" srcId="{873068A9-52ED-4605-A787-B94758F0128E}" destId="{EEF5D877-FC49-4EF7-BC22-67A63A6E913B}" srcOrd="7" destOrd="0" presId="urn:microsoft.com/office/officeart/2005/8/layout/radial5"/>
    <dgm:cxn modelId="{59AE0D03-7B43-4F3D-BCD9-6414C0664878}" type="presParOf" srcId="{EEF5D877-FC49-4EF7-BC22-67A63A6E913B}" destId="{BAFFA3EA-5102-42B1-B87C-82C29861549F}" srcOrd="0" destOrd="0" presId="urn:microsoft.com/office/officeart/2005/8/layout/radial5"/>
    <dgm:cxn modelId="{28DF4355-13AC-4457-814C-517C799098FB}" type="presParOf" srcId="{873068A9-52ED-4605-A787-B94758F0128E}" destId="{51858E2A-BF1C-4A6F-B429-293F4EE0FADA}"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FE08D3-4684-4147-8D7C-25C14CA48763}" type="datetimeFigureOut">
              <a:rPr lang="tr-TR" smtClean="0"/>
              <a:t>28.11.2019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8D73B-9076-4AA0-ADEC-A7875B290098}" type="slidenum">
              <a:rPr lang="tr-TR" smtClean="0"/>
              <a:t>‹#›</a:t>
            </a:fld>
            <a:endParaRPr lang="tr-TR"/>
          </a:p>
        </p:txBody>
      </p:sp>
    </p:spTree>
    <p:extLst>
      <p:ext uri="{BB962C8B-B14F-4D97-AF65-F5344CB8AC3E}">
        <p14:creationId xmlns:p14="http://schemas.microsoft.com/office/powerpoint/2010/main" val="1423866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devlet muhasebesinin;</a:t>
            </a:r>
          </a:p>
          <a:p>
            <a:r>
              <a:rPr lang="tr-TR" dirty="0" smtClean="0"/>
              <a:t>ekonomi yönetimi ve uluslararası kuruluşların bilgi ihtiyaçları doğrultusunda,</a:t>
            </a:r>
          </a:p>
          <a:p>
            <a:r>
              <a:rPr lang="tr-TR" dirty="0" smtClean="0"/>
              <a:t>uluslararası standartlara uyumlu olarak oluşturulması, geliştirilmesi,</a:t>
            </a:r>
          </a:p>
          <a:p>
            <a:r>
              <a:rPr lang="tr-TR" dirty="0" smtClean="0"/>
              <a:t>bilişim teknolojilerinden azami derecede faydalanılarak kayıtlarının tutulması, </a:t>
            </a:r>
          </a:p>
          <a:p>
            <a:r>
              <a:rPr lang="tr-TR" dirty="0" smtClean="0"/>
              <a:t>çıktılarının değerlendirilerek genel yönetim mali istatistiklerinin düzenli olarak yayınlanması ile </a:t>
            </a:r>
          </a:p>
          <a:p>
            <a:r>
              <a:rPr lang="tr-TR" dirty="0" smtClean="0"/>
              <a:t>kesin hesabın çıkarılması,</a:t>
            </a:r>
          </a:p>
          <a:p>
            <a:r>
              <a:rPr lang="tr-TR" dirty="0" smtClean="0"/>
              <a:t>kamusal anlamda önemli ve kritik görevleri ifa etmektedir.</a:t>
            </a:r>
            <a:endParaRPr lang="tr-TR" dirty="0"/>
          </a:p>
        </p:txBody>
      </p:sp>
      <p:sp>
        <p:nvSpPr>
          <p:cNvPr id="4" name="Slayt Numarası Yer Tutucusu 3"/>
          <p:cNvSpPr>
            <a:spLocks noGrp="1"/>
          </p:cNvSpPr>
          <p:nvPr>
            <p:ph type="sldNum" sz="quarter" idx="10"/>
          </p:nvPr>
        </p:nvSpPr>
        <p:spPr/>
        <p:txBody>
          <a:bodyPr/>
          <a:lstStyle/>
          <a:p>
            <a:fld id="{E7D8D73B-9076-4AA0-ADEC-A7875B290098}" type="slidenum">
              <a:rPr lang="tr-TR" smtClean="0"/>
              <a:t>3</a:t>
            </a:fld>
            <a:endParaRPr lang="tr-TR"/>
          </a:p>
        </p:txBody>
      </p:sp>
    </p:spTree>
    <p:extLst>
      <p:ext uri="{BB962C8B-B14F-4D97-AF65-F5344CB8AC3E}">
        <p14:creationId xmlns:p14="http://schemas.microsoft.com/office/powerpoint/2010/main" val="220657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7D8D73B-9076-4AA0-ADEC-A7875B290098}" type="slidenum">
              <a:rPr lang="tr-TR" smtClean="0"/>
              <a:t>40</a:t>
            </a:fld>
            <a:endParaRPr lang="tr-TR"/>
          </a:p>
        </p:txBody>
      </p:sp>
    </p:spTree>
    <p:extLst>
      <p:ext uri="{BB962C8B-B14F-4D97-AF65-F5344CB8AC3E}">
        <p14:creationId xmlns:p14="http://schemas.microsoft.com/office/powerpoint/2010/main" val="4283599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İldeki birimlerin malî verilerinin derlenmesi, Valiliklerin koordinasyonunda gerçekleştirilir. Valilerce bir vali yardımcısı bu işi koordine etmekle görevlendirilir. İl kontrol görevlileri birimler ile yazışmalarını Valilikler aracılığıyla yaparlar.</a:t>
            </a:r>
          </a:p>
          <a:p>
            <a:endParaRPr lang="tr-TR" dirty="0"/>
          </a:p>
        </p:txBody>
      </p:sp>
      <p:sp>
        <p:nvSpPr>
          <p:cNvPr id="4" name="Slayt Numarası Yer Tutucusu 3"/>
          <p:cNvSpPr>
            <a:spLocks noGrp="1"/>
          </p:cNvSpPr>
          <p:nvPr>
            <p:ph type="sldNum" sz="quarter" idx="10"/>
          </p:nvPr>
        </p:nvSpPr>
        <p:spPr/>
        <p:txBody>
          <a:bodyPr/>
          <a:lstStyle/>
          <a:p>
            <a:fld id="{E7D8D73B-9076-4AA0-ADEC-A7875B290098}" type="slidenum">
              <a:rPr lang="tr-TR" smtClean="0"/>
              <a:t>46</a:t>
            </a:fld>
            <a:endParaRPr lang="tr-TR"/>
          </a:p>
        </p:txBody>
      </p:sp>
    </p:spTree>
    <p:extLst>
      <p:ext uri="{BB962C8B-B14F-4D97-AF65-F5344CB8AC3E}">
        <p14:creationId xmlns:p14="http://schemas.microsoft.com/office/powerpoint/2010/main" val="2894303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il özel idareleri, belediyeler ve mahalli idare birlikleri, sosyal tesisler, kalkınma ajansları, Basın İlan Kurumu Genel Müdürlüğü ile belediye bağlı idareleri ve belediye şirketlerine </a:t>
            </a:r>
            <a:endParaRPr lang="tr-TR" dirty="0"/>
          </a:p>
        </p:txBody>
      </p:sp>
      <p:sp>
        <p:nvSpPr>
          <p:cNvPr id="4" name="Slayt Numarası Yer Tutucusu 3"/>
          <p:cNvSpPr>
            <a:spLocks noGrp="1"/>
          </p:cNvSpPr>
          <p:nvPr>
            <p:ph type="sldNum" sz="quarter" idx="10"/>
          </p:nvPr>
        </p:nvSpPr>
        <p:spPr/>
        <p:txBody>
          <a:bodyPr/>
          <a:lstStyle/>
          <a:p>
            <a:fld id="{E7D8D73B-9076-4AA0-ADEC-A7875B290098}" type="slidenum">
              <a:rPr lang="tr-TR" smtClean="0"/>
              <a:t>55</a:t>
            </a:fld>
            <a:endParaRPr lang="tr-TR"/>
          </a:p>
        </p:txBody>
      </p:sp>
    </p:spTree>
    <p:extLst>
      <p:ext uri="{BB962C8B-B14F-4D97-AF65-F5344CB8AC3E}">
        <p14:creationId xmlns:p14="http://schemas.microsoft.com/office/powerpoint/2010/main" val="20699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(2)</a:t>
            </a:r>
            <a:endParaRPr lang="tr-TR" dirty="0"/>
          </a:p>
        </p:txBody>
      </p:sp>
      <p:sp>
        <p:nvSpPr>
          <p:cNvPr id="4" name="Slayt Numarası Yer Tutucusu 3"/>
          <p:cNvSpPr>
            <a:spLocks noGrp="1"/>
          </p:cNvSpPr>
          <p:nvPr>
            <p:ph type="sldNum" sz="quarter" idx="10"/>
          </p:nvPr>
        </p:nvSpPr>
        <p:spPr/>
        <p:txBody>
          <a:bodyPr/>
          <a:lstStyle/>
          <a:p>
            <a:fld id="{E7D8D73B-9076-4AA0-ADEC-A7875B290098}" type="slidenum">
              <a:rPr lang="tr-TR" smtClean="0"/>
              <a:t>58</a:t>
            </a:fld>
            <a:endParaRPr lang="tr-TR"/>
          </a:p>
        </p:txBody>
      </p:sp>
    </p:spTree>
    <p:extLst>
      <p:ext uri="{BB962C8B-B14F-4D97-AF65-F5344CB8AC3E}">
        <p14:creationId xmlns:p14="http://schemas.microsoft.com/office/powerpoint/2010/main" val="463184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7D8D73B-9076-4AA0-ADEC-A7875B290098}" type="slidenum">
              <a:rPr lang="tr-TR" smtClean="0"/>
              <a:t>66</a:t>
            </a:fld>
            <a:endParaRPr lang="tr-TR"/>
          </a:p>
        </p:txBody>
      </p:sp>
    </p:spTree>
    <p:extLst>
      <p:ext uri="{BB962C8B-B14F-4D97-AF65-F5344CB8AC3E}">
        <p14:creationId xmlns:p14="http://schemas.microsoft.com/office/powerpoint/2010/main" val="336450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 çerçevede, Ocak-Eylül dönemi mizanlarının KBS ye yüklenmesinde aşağıdaki hususlara dikkat edilmesi gerekmektedir. </a:t>
            </a:r>
          </a:p>
          <a:p>
            <a:r>
              <a:rPr lang="tr-TR" dirty="0" smtClean="0"/>
              <a:t>1) Mizan aktarma yoluyla verilerini gönderen birimler, mevcut durumda kullandıkları </a:t>
            </a:r>
            <a:r>
              <a:rPr lang="tr-TR" dirty="0" err="1" smtClean="0"/>
              <a:t>excel</a:t>
            </a:r>
            <a:r>
              <a:rPr lang="tr-TR" dirty="0" smtClean="0"/>
              <a:t> şablonlarında, 15, 25, 26, 29, 63 grup hesaplarda fonksiyonel kod sütunlarını kullanacaklardır. </a:t>
            </a:r>
          </a:p>
          <a:p>
            <a:r>
              <a:rPr lang="tr-TR" dirty="0" smtClean="0"/>
              <a:t>2) 2013 ağustos ayı mizanında yer alan 15, 25, 26, 29, 63 grup hesaplar 2013 eylül ayı mizanına, fonksiyonel kodlarla ilgili düzenlemeden dolayı aktarılmayacağından, veri girişlerini manuel olarak yapan birimlerin “yeni hesap” butonunu kullanarak fonksiyonel kodu içeren söz konusu hesapları eklemeleri gerekmektedir. </a:t>
            </a:r>
          </a:p>
          <a:p>
            <a:r>
              <a:rPr lang="tr-TR" dirty="0" smtClean="0"/>
              <a:t>3) 1 </a:t>
            </a:r>
            <a:r>
              <a:rPr lang="tr-TR" dirty="0" err="1" smtClean="0"/>
              <a:t>nolu</a:t>
            </a:r>
            <a:r>
              <a:rPr lang="tr-TR" dirty="0" smtClean="0"/>
              <a:t> devir fişinden gelen fonksiyonel kodları olmayan hesaplar, kamu hizmetlerinde kullanılış amaçlarına uygun fonksiyonel kodlara aktarılacaktır. </a:t>
            </a:r>
          </a:p>
          <a:p>
            <a:endParaRPr lang="tr-TR" dirty="0"/>
          </a:p>
        </p:txBody>
      </p:sp>
      <p:sp>
        <p:nvSpPr>
          <p:cNvPr id="4" name="Slayt Numarası Yer Tutucusu 3"/>
          <p:cNvSpPr>
            <a:spLocks noGrp="1"/>
          </p:cNvSpPr>
          <p:nvPr>
            <p:ph type="sldNum" sz="quarter" idx="10"/>
          </p:nvPr>
        </p:nvSpPr>
        <p:spPr/>
        <p:txBody>
          <a:bodyPr/>
          <a:lstStyle/>
          <a:p>
            <a:fld id="{E7D8D73B-9076-4AA0-ADEC-A7875B290098}" type="slidenum">
              <a:rPr lang="tr-TR" smtClean="0"/>
              <a:t>6</a:t>
            </a:fld>
            <a:endParaRPr lang="tr-TR"/>
          </a:p>
        </p:txBody>
      </p:sp>
    </p:spTree>
    <p:extLst>
      <p:ext uri="{BB962C8B-B14F-4D97-AF65-F5344CB8AC3E}">
        <p14:creationId xmlns:p14="http://schemas.microsoft.com/office/powerpoint/2010/main" val="2536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Mahalli İdareler Bütçe ve Muhasebe Yönetmeliği hükümleri ile Mahalli İdareler Detaylı Hesap Planı çerçevesinde Bakanlıkça belirlenen ayrıntıdaki mizan bilgileri ve bütçe tahminleri ile finansmanın ekonomik sınıflandırması tablosuna ilişkin bilgilerden oluşur.  </a:t>
            </a:r>
          </a:p>
          <a:p>
            <a:endParaRPr lang="tr-TR" dirty="0"/>
          </a:p>
        </p:txBody>
      </p:sp>
      <p:sp>
        <p:nvSpPr>
          <p:cNvPr id="4" name="Slayt Numarası Yer Tutucusu 3"/>
          <p:cNvSpPr>
            <a:spLocks noGrp="1"/>
          </p:cNvSpPr>
          <p:nvPr>
            <p:ph type="sldNum" sz="quarter" idx="10"/>
          </p:nvPr>
        </p:nvSpPr>
        <p:spPr/>
        <p:txBody>
          <a:bodyPr/>
          <a:lstStyle/>
          <a:p>
            <a:fld id="{E7D8D73B-9076-4AA0-ADEC-A7875B290098}" type="slidenum">
              <a:rPr lang="tr-TR" smtClean="0"/>
              <a:t>33</a:t>
            </a:fld>
            <a:endParaRPr lang="tr-TR"/>
          </a:p>
        </p:txBody>
      </p:sp>
    </p:spTree>
    <p:extLst>
      <p:ext uri="{BB962C8B-B14F-4D97-AF65-F5344CB8AC3E}">
        <p14:creationId xmlns:p14="http://schemas.microsoft.com/office/powerpoint/2010/main" val="118923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Genel Yönetim Muhasebe Yönetmeliği hükümleri çerçevesinde Genel Yönetim Detaylı Hesap Planına dönüşümü yapılmış ve Bakanlıkça belirlenen ayrıntıdaki mizan bilgilerinden oluşur.</a:t>
            </a:r>
          </a:p>
          <a:p>
            <a:endParaRPr lang="tr-TR" dirty="0"/>
          </a:p>
        </p:txBody>
      </p:sp>
      <p:sp>
        <p:nvSpPr>
          <p:cNvPr id="4" name="Slayt Numarası Yer Tutucusu 3"/>
          <p:cNvSpPr>
            <a:spLocks noGrp="1"/>
          </p:cNvSpPr>
          <p:nvPr>
            <p:ph type="sldNum" sz="quarter" idx="10"/>
          </p:nvPr>
        </p:nvSpPr>
        <p:spPr/>
        <p:txBody>
          <a:bodyPr/>
          <a:lstStyle/>
          <a:p>
            <a:fld id="{E7D8D73B-9076-4AA0-ADEC-A7875B290098}" type="slidenum">
              <a:rPr lang="tr-TR" smtClean="0"/>
              <a:t>34</a:t>
            </a:fld>
            <a:endParaRPr lang="tr-TR"/>
          </a:p>
        </p:txBody>
      </p:sp>
    </p:spTree>
    <p:extLst>
      <p:ext uri="{BB962C8B-B14F-4D97-AF65-F5344CB8AC3E}">
        <p14:creationId xmlns:p14="http://schemas.microsoft.com/office/powerpoint/2010/main" val="154717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ilgili bakanlık veya kamu idaresine bağlı tüm sosyal tesisler için konsolide edilmiş ve Genel Yönetim Detaylı Hesap Planına dönüşümü yapılmış olarak, bağlı bulundukları bakanlık/kamu idaresinin ilgili birimi tarafından </a:t>
            </a:r>
            <a:r>
              <a:rPr lang="tr-TR" dirty="0" err="1" smtClean="0"/>
              <a:t>KBS’ye</a:t>
            </a:r>
            <a:r>
              <a:rPr lang="tr-TR" dirty="0" smtClean="0"/>
              <a:t> girilir.  Birimlerce ihtiyaç duyulması halinde Bakanlıkça verilerin il düzeyinde konsolide edilerek girilmesine izin verilebilir.</a:t>
            </a:r>
          </a:p>
          <a:p>
            <a:endParaRPr lang="tr-TR" dirty="0"/>
          </a:p>
        </p:txBody>
      </p:sp>
      <p:sp>
        <p:nvSpPr>
          <p:cNvPr id="4" name="Slayt Numarası Yer Tutucusu 3"/>
          <p:cNvSpPr>
            <a:spLocks noGrp="1"/>
          </p:cNvSpPr>
          <p:nvPr>
            <p:ph type="sldNum" sz="quarter" idx="10"/>
          </p:nvPr>
        </p:nvSpPr>
        <p:spPr/>
        <p:txBody>
          <a:bodyPr/>
          <a:lstStyle/>
          <a:p>
            <a:fld id="{E7D8D73B-9076-4AA0-ADEC-A7875B290098}" type="slidenum">
              <a:rPr lang="tr-TR" smtClean="0"/>
              <a:t>35</a:t>
            </a:fld>
            <a:endParaRPr lang="tr-TR"/>
          </a:p>
        </p:txBody>
      </p:sp>
    </p:spTree>
    <p:extLst>
      <p:ext uri="{BB962C8B-B14F-4D97-AF65-F5344CB8AC3E}">
        <p14:creationId xmlns:p14="http://schemas.microsoft.com/office/powerpoint/2010/main" val="2273267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7D8D73B-9076-4AA0-ADEC-A7875B290098}" type="slidenum">
              <a:rPr lang="tr-TR" smtClean="0"/>
              <a:t>36</a:t>
            </a:fld>
            <a:endParaRPr lang="tr-TR"/>
          </a:p>
        </p:txBody>
      </p:sp>
    </p:spTree>
    <p:extLst>
      <p:ext uri="{BB962C8B-B14F-4D97-AF65-F5344CB8AC3E}">
        <p14:creationId xmlns:p14="http://schemas.microsoft.com/office/powerpoint/2010/main" val="139818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için</a:t>
            </a:r>
            <a:endParaRPr lang="tr-TR" dirty="0"/>
          </a:p>
        </p:txBody>
      </p:sp>
      <p:sp>
        <p:nvSpPr>
          <p:cNvPr id="4" name="Slayt Numarası Yer Tutucusu 3"/>
          <p:cNvSpPr>
            <a:spLocks noGrp="1"/>
          </p:cNvSpPr>
          <p:nvPr>
            <p:ph type="sldNum" sz="quarter" idx="10"/>
          </p:nvPr>
        </p:nvSpPr>
        <p:spPr/>
        <p:txBody>
          <a:bodyPr/>
          <a:lstStyle/>
          <a:p>
            <a:fld id="{E7D8D73B-9076-4AA0-ADEC-A7875B290098}" type="slidenum">
              <a:rPr lang="tr-TR" smtClean="0"/>
              <a:t>37</a:t>
            </a:fld>
            <a:endParaRPr lang="tr-TR"/>
          </a:p>
        </p:txBody>
      </p:sp>
    </p:spTree>
    <p:extLst>
      <p:ext uri="{BB962C8B-B14F-4D97-AF65-F5344CB8AC3E}">
        <p14:creationId xmlns:p14="http://schemas.microsoft.com/office/powerpoint/2010/main" val="157959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7D8D73B-9076-4AA0-ADEC-A7875B290098}" type="slidenum">
              <a:rPr lang="tr-TR" smtClean="0"/>
              <a:t>38</a:t>
            </a:fld>
            <a:endParaRPr lang="tr-TR"/>
          </a:p>
        </p:txBody>
      </p:sp>
    </p:spTree>
    <p:extLst>
      <p:ext uri="{BB962C8B-B14F-4D97-AF65-F5344CB8AC3E}">
        <p14:creationId xmlns:p14="http://schemas.microsoft.com/office/powerpoint/2010/main" val="1177164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İl özel idareleri, belediyeler ve mahalli idare birliklerince, aylık dönemlerde oluşturulan kümülatif verilerin takip eden ayın sonuna kadar, yılın tamamına ait (Ocak-Aralık dönemi) kümülatif verilerin ise en geç takip eden yılın Şubat ayı sonuna kadar </a:t>
            </a:r>
            <a:r>
              <a:rPr lang="tr-TR" dirty="0" err="1" smtClean="0"/>
              <a:t>KBS'ye</a:t>
            </a:r>
            <a:r>
              <a:rPr lang="tr-TR" dirty="0" smtClean="0"/>
              <a:t> girişi yapılır.</a:t>
            </a:r>
          </a:p>
          <a:p>
            <a:r>
              <a:rPr lang="tr-TR" dirty="0" smtClean="0"/>
              <a:t> </a:t>
            </a:r>
          </a:p>
          <a:p>
            <a:r>
              <a:rPr lang="tr-TR" dirty="0" smtClean="0"/>
              <a:t>(2) İl özel idareleri, belediyeler ve mahalli idare birlikleri haricinde kalan birimlerce, Ocak-Mart dönemi, Ocak-Haziran dönemi ve Ocak-Eylül dönemi kümülatif verilerinin, dönemi takip eden ay sonuna kadar (Nisan, Temmuz ve Ekim); yılın tamamına ait (Ocak-Aralık dönemi) kümülatif verilerin ise en geç takip eden yılın Şubat ayı sonuna kadar </a:t>
            </a:r>
            <a:r>
              <a:rPr lang="tr-TR" dirty="0" err="1" smtClean="0"/>
              <a:t>KBS’ye</a:t>
            </a:r>
            <a:r>
              <a:rPr lang="tr-TR" dirty="0" smtClean="0"/>
              <a:t> girişi yapılır.</a:t>
            </a:r>
          </a:p>
          <a:p>
            <a:r>
              <a:rPr lang="tr-TR" dirty="0" smtClean="0"/>
              <a:t> </a:t>
            </a:r>
          </a:p>
          <a:p>
            <a:r>
              <a:rPr lang="tr-TR" dirty="0" smtClean="0"/>
              <a:t>(3) İl özel idareleri, belediyeler ve mahalli idare birliklerince ayrıca, ertesi yıla ve izleyen iki yıla ait bütçe gelir-gider tahminleri ile finansmanın ekonomik sınıflandırması tablosuna ilişkin bilgiler Eylül ayı sonuna kadar </a:t>
            </a:r>
            <a:r>
              <a:rPr lang="tr-TR" dirty="0" err="1" smtClean="0"/>
              <a:t>KBS'ye</a:t>
            </a:r>
            <a:r>
              <a:rPr lang="tr-TR" dirty="0" smtClean="0"/>
              <a:t> girilir.</a:t>
            </a:r>
          </a:p>
          <a:p>
            <a:endParaRPr lang="tr-TR" dirty="0"/>
          </a:p>
        </p:txBody>
      </p:sp>
      <p:sp>
        <p:nvSpPr>
          <p:cNvPr id="4" name="Slayt Numarası Yer Tutucusu 3"/>
          <p:cNvSpPr>
            <a:spLocks noGrp="1"/>
          </p:cNvSpPr>
          <p:nvPr>
            <p:ph type="sldNum" sz="quarter" idx="10"/>
          </p:nvPr>
        </p:nvSpPr>
        <p:spPr/>
        <p:txBody>
          <a:bodyPr/>
          <a:lstStyle/>
          <a:p>
            <a:fld id="{E7D8D73B-9076-4AA0-ADEC-A7875B290098}" type="slidenum">
              <a:rPr lang="tr-TR" smtClean="0"/>
              <a:t>39</a:t>
            </a:fld>
            <a:endParaRPr lang="tr-TR"/>
          </a:p>
        </p:txBody>
      </p:sp>
    </p:spTree>
    <p:extLst>
      <p:ext uri="{BB962C8B-B14F-4D97-AF65-F5344CB8AC3E}">
        <p14:creationId xmlns:p14="http://schemas.microsoft.com/office/powerpoint/2010/main" val="1309950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23720DD-5B6D-40BF-8493-A6B52D484E6B}" type="datetimeFigureOut">
              <a:rPr lang="tr-TR" smtClean="0"/>
              <a:t>28.11.2019</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28.11.2019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28.11.2019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28.11.2019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28.11.2019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28.11.2019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28.11.2019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t>28.11.2019</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kbs.gov.tr/mahalli/listMizan.htm?pageNumber=0&amp;donem=3&amp;yil=2013&amp;bldKodu=1002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47664" y="1196752"/>
            <a:ext cx="6777318" cy="1731982"/>
          </a:xfrm>
        </p:spPr>
        <p:txBody>
          <a:bodyPr/>
          <a:lstStyle/>
          <a:p>
            <a:r>
              <a:rPr lang="tr-TR" sz="4400" b="1" dirty="0">
                <a:effectLst/>
              </a:rPr>
              <a:t>Veri giriş dönemleri ve </a:t>
            </a:r>
            <a:r>
              <a:rPr lang="tr-TR" sz="4400" b="1" dirty="0" smtClean="0">
                <a:effectLst/>
              </a:rPr>
              <a:t> </a:t>
            </a:r>
            <a:r>
              <a:rPr lang="tr-TR" sz="4400" b="1" dirty="0">
                <a:effectLst/>
              </a:rPr>
              <a:t>yapılacak işlemler</a:t>
            </a:r>
            <a:endParaRPr lang="tr-TR" sz="4400" dirty="0"/>
          </a:p>
        </p:txBody>
      </p:sp>
      <p:sp>
        <p:nvSpPr>
          <p:cNvPr id="3" name="Alt Başlık 2"/>
          <p:cNvSpPr>
            <a:spLocks noGrp="1"/>
          </p:cNvSpPr>
          <p:nvPr>
            <p:ph type="subTitle" idx="1"/>
          </p:nvPr>
        </p:nvSpPr>
        <p:spPr>
          <a:xfrm>
            <a:off x="1371600" y="3933056"/>
            <a:ext cx="6400800" cy="2160240"/>
          </a:xfrm>
        </p:spPr>
        <p:txBody>
          <a:bodyPr>
            <a:normAutofit/>
          </a:bodyPr>
          <a:lstStyle/>
          <a:p>
            <a:r>
              <a:rPr lang="tr-TR" dirty="0" smtClean="0"/>
              <a:t>Maliye Bakanlığı </a:t>
            </a:r>
          </a:p>
          <a:p>
            <a:r>
              <a:rPr lang="tr-TR" dirty="0" smtClean="0"/>
              <a:t>Muhasebat Genel Müdürlüğü</a:t>
            </a:r>
          </a:p>
          <a:p>
            <a:r>
              <a:rPr lang="tr-TR" dirty="0" smtClean="0"/>
              <a:t>Bilal ARSLAN</a:t>
            </a:r>
          </a:p>
          <a:p>
            <a:r>
              <a:rPr lang="tr-TR" dirty="0" smtClean="0"/>
              <a:t>Maliye Uzmanı</a:t>
            </a:r>
            <a:endParaRPr lang="tr-TR" dirty="0"/>
          </a:p>
        </p:txBody>
      </p:sp>
    </p:spTree>
    <p:extLst>
      <p:ext uri="{BB962C8B-B14F-4D97-AF65-F5344CB8AC3E}">
        <p14:creationId xmlns:p14="http://schemas.microsoft.com/office/powerpoint/2010/main" val="2173915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sz="1800" b="1" dirty="0"/>
              <a:t>GENEL YÖNETİM MALİ İSTATİSTİKLERİ VERİ DERLEME VE İNCELEME İŞLEMLERİ İLE İLGİLİ DUYURU</a:t>
            </a:r>
            <a:r>
              <a:rPr lang="tr-TR" sz="1800" dirty="0"/>
              <a:t> </a:t>
            </a:r>
            <a:r>
              <a:rPr lang="tr-TR" sz="1800" dirty="0" smtClean="0"/>
              <a:t/>
            </a:r>
            <a:br>
              <a:rPr lang="tr-TR" sz="1800" dirty="0" smtClean="0"/>
            </a:br>
            <a:r>
              <a:rPr lang="tr-TR" sz="1800" dirty="0" smtClean="0"/>
              <a:t>2013 mayıs</a:t>
            </a:r>
            <a:endParaRPr lang="tr-TR" sz="1800" dirty="0"/>
          </a:p>
        </p:txBody>
      </p:sp>
      <p:sp>
        <p:nvSpPr>
          <p:cNvPr id="4" name="İçerik Yer Tutucusu 3"/>
          <p:cNvSpPr>
            <a:spLocks noGrp="1"/>
          </p:cNvSpPr>
          <p:nvPr>
            <p:ph idx="1"/>
          </p:nvPr>
        </p:nvSpPr>
        <p:spPr/>
        <p:txBody>
          <a:bodyPr>
            <a:normAutofit fontScale="92500"/>
          </a:bodyPr>
          <a:lstStyle/>
          <a:p>
            <a:r>
              <a:rPr lang="tr-TR" dirty="0" smtClean="0"/>
              <a:t>Zamanında </a:t>
            </a:r>
            <a:r>
              <a:rPr lang="tr-TR" dirty="0"/>
              <a:t>veri göndermeyen sosyal tesisler ve birliklere de bu dönemden itibaren ceza kesilmeye başlanacaktır. </a:t>
            </a:r>
          </a:p>
          <a:p>
            <a:r>
              <a:rPr lang="tr-TR" dirty="0" smtClean="0"/>
              <a:t>Belediye </a:t>
            </a:r>
            <a:r>
              <a:rPr lang="tr-TR" dirty="0"/>
              <a:t>şirketleri için yetkilendirme işlemlerinin tamamlanması ve sürecin takip edilerek veri giriş işlemlerinin sağlanması gerekmektedir. </a:t>
            </a:r>
          </a:p>
          <a:p>
            <a:r>
              <a:rPr lang="tr-TR" dirty="0" smtClean="0"/>
              <a:t>6072 </a:t>
            </a:r>
            <a:r>
              <a:rPr lang="tr-TR" dirty="0"/>
              <a:t>sayılı Kanunla mahalli idare birlikleri kapsamından çıkarılan sulama birlikleri, 5018/52. madde gereğince çıkarılan 5 </a:t>
            </a:r>
            <a:r>
              <a:rPr lang="tr-TR" dirty="0" err="1"/>
              <a:t>nolu</a:t>
            </a:r>
            <a:r>
              <a:rPr lang="tr-TR" dirty="0"/>
              <a:t> Tebliğle, uluslararası sınıflandırmalar doğrultusunda genel yönetim sektörü kapsamına alınmış olup verilerini göndermeye devam edeceklerdir</a:t>
            </a:r>
          </a:p>
        </p:txBody>
      </p:sp>
    </p:spTree>
    <p:extLst>
      <p:ext uri="{BB962C8B-B14F-4D97-AF65-F5344CB8AC3E}">
        <p14:creationId xmlns:p14="http://schemas.microsoft.com/office/powerpoint/2010/main" val="165328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85000" lnSpcReduction="10000"/>
          </a:bodyPr>
          <a:lstStyle/>
          <a:p>
            <a:r>
              <a:rPr lang="tr-TR" dirty="0" smtClean="0"/>
              <a:t>İnceleme </a:t>
            </a:r>
            <a:r>
              <a:rPr lang="tr-TR" dirty="0"/>
              <a:t>rehberinde belirtilen hesaplardaki hususlar mizanlarda kontrol edilecektir. </a:t>
            </a:r>
          </a:p>
          <a:p>
            <a:r>
              <a:rPr lang="tr-TR" dirty="0" smtClean="0"/>
              <a:t>Düzeltme </a:t>
            </a:r>
            <a:r>
              <a:rPr lang="tr-TR" dirty="0"/>
              <a:t>ve kontrol durumunda kalmış olan mizanların M (Merkeze gönderilmiştir) durumuna getirilmesi sağlanacaktır. </a:t>
            </a:r>
          </a:p>
          <a:p>
            <a:r>
              <a:rPr lang="tr-TR" dirty="0" smtClean="0"/>
              <a:t>Hesap </a:t>
            </a:r>
            <a:r>
              <a:rPr lang="tr-TR" dirty="0"/>
              <a:t>bazında, dönemler arasındaki artış miktarı, artış-azalış raporundan kontrol edilecektir. Dönemler itibariyle olağandışı bir şekilde artış veya azalış gösteren hesaplar tespit edilerek nedeni öğrenilecek ve ek süre sonuna kadar mizanların inceleme ve varsa hataların düzelttirilme işlemleri tamamlanacaktır. </a:t>
            </a:r>
          </a:p>
          <a:p>
            <a:r>
              <a:rPr lang="tr-TR" dirty="0" smtClean="0"/>
              <a:t>İlgili </a:t>
            </a:r>
            <a:r>
              <a:rPr lang="tr-TR" dirty="0"/>
              <a:t>birimin faaliyetleri itibariyle mizanında olmaması gereken hesaplar varsa ya da bunun tersi mizanda olması gerekirken kullanılmayan hesap varsa bunların da aynı süre içinde düzelttirilmesi gerekmektedir. </a:t>
            </a:r>
          </a:p>
          <a:p>
            <a:endParaRPr lang="tr-TR" dirty="0"/>
          </a:p>
        </p:txBody>
      </p:sp>
      <p:sp>
        <p:nvSpPr>
          <p:cNvPr id="3" name="Başlık 2"/>
          <p:cNvSpPr>
            <a:spLocks noGrp="1"/>
          </p:cNvSpPr>
          <p:nvPr>
            <p:ph type="title"/>
          </p:nvPr>
        </p:nvSpPr>
        <p:spPr/>
        <p:txBody>
          <a:bodyPr/>
          <a:lstStyle/>
          <a:p>
            <a:r>
              <a:rPr lang="tr-TR" sz="2400" dirty="0" smtClean="0"/>
              <a:t>İl </a:t>
            </a:r>
            <a:r>
              <a:rPr lang="tr-TR" sz="2400" dirty="0"/>
              <a:t>kontrol görevlileri ve muhasebe birimi kontrol görevlilerince, KBS ye yüklenen mizanlar aşağıda belirtilen şekilde kontrol edilerek ek süre sonuna kadar KBS de onaylanacaktır. </a:t>
            </a:r>
            <a:endParaRPr lang="tr-TR" dirty="0"/>
          </a:p>
        </p:txBody>
      </p:sp>
    </p:spTree>
    <p:extLst>
      <p:ext uri="{BB962C8B-B14F-4D97-AF65-F5344CB8AC3E}">
        <p14:creationId xmlns:p14="http://schemas.microsoft.com/office/powerpoint/2010/main" val="251676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2204864"/>
            <a:ext cx="7745505" cy="4349005"/>
          </a:xfrm>
        </p:spPr>
        <p:txBody>
          <a:bodyPr>
            <a:noAutofit/>
          </a:bodyPr>
          <a:lstStyle/>
          <a:p>
            <a:r>
              <a:rPr lang="tr-TR" sz="1400" dirty="0" smtClean="0"/>
              <a:t>-merkezi </a:t>
            </a:r>
            <a:r>
              <a:rPr lang="tr-TR" sz="1400" dirty="0"/>
              <a:t>yönetim vergi gelirlerinden aktarılan payların 800.5.2.2.51-Merkezi idare Vergi Gelirlerinden Alınan Paylar kodunda, </a:t>
            </a:r>
          </a:p>
          <a:p>
            <a:r>
              <a:rPr lang="tr-TR" sz="1400" dirty="0"/>
              <a:t>-cari nitelikli giderler için genel bütçeli kurumlardan alınan yardımların 800.4.2.1.99-Cari nitelikli diğer işler için genel bütçeden alınan kodunda, </a:t>
            </a:r>
          </a:p>
          <a:p>
            <a:r>
              <a:rPr lang="tr-TR" sz="1400" dirty="0"/>
              <a:t>-sermaye nitelikli işler için genel bütçeli kurumlardan alınan yardımların 800.4.2.2.99- Sermaye nitelikli diğer işler için genel bütçeden alınan kodunda, </a:t>
            </a:r>
          </a:p>
          <a:p>
            <a:r>
              <a:rPr lang="tr-TR" sz="1400" dirty="0"/>
              <a:t>-diğer işler için Maliye Bakanlığı bütçesinden aktarılan tutarların 800.4.2.1.1- Hazine yardımı veya 4.2.2.1- Hazine yardımı kodunda, </a:t>
            </a:r>
          </a:p>
          <a:p>
            <a:r>
              <a:rPr lang="tr-TR" sz="1400" dirty="0"/>
              <a:t>-</a:t>
            </a:r>
            <a:r>
              <a:rPr lang="tr-TR" sz="1400" dirty="0" err="1"/>
              <a:t>köydes</a:t>
            </a:r>
            <a:r>
              <a:rPr lang="tr-TR" sz="1400" dirty="0"/>
              <a:t> ve </a:t>
            </a:r>
            <a:r>
              <a:rPr lang="tr-TR" sz="1400" dirty="0" err="1"/>
              <a:t>sukap</a:t>
            </a:r>
            <a:r>
              <a:rPr lang="tr-TR" sz="1400" dirty="0"/>
              <a:t> için merkezden gönderilen tutarların 800.4.5.2.1- Genel Bütçeli İdarelerden Alınan Proje Yardımları kodunda, </a:t>
            </a:r>
          </a:p>
          <a:p>
            <a:r>
              <a:rPr lang="tr-TR" sz="1400" dirty="0"/>
              <a:t>-büyükşehir belediyelerinden bağlı idarelere gönderilen tutarların gönderen birimde 830.7.1.5.5- Bağlı İdarelere kodunda, alan birimde 800.4.3.1.2- Mahalli İdarelerden Alınan Bağış ve Yardımlar kodunda muhasebeleştirilmesi, yukarıda bahsedilen hesaplarda takip edilmesi gerekirken başka hesaplarda takip edilen tutarların da doğru hesaplara aktarılması, </a:t>
            </a:r>
          </a:p>
          <a:p>
            <a:r>
              <a:rPr lang="tr-TR" sz="1400" dirty="0"/>
              <a:t>-mahalli idarelerin birbirleri ile yaptığı transfer, aktarım gibi işlemlerin her iki taraf mizanında birbiriyle tutarlı olarak hesaplara alınıp alınmadığının kontrol edilmesi gerekmektedir. </a:t>
            </a:r>
          </a:p>
          <a:p>
            <a:r>
              <a:rPr lang="tr-TR" sz="1400" dirty="0"/>
              <a:t>Ayrıca, Kısa mesaj (SMS) ile bilgilendirme işlemlerine başlanacağından tüm kullanıcıların iletişim bilgileri ekranında yer alan cep telefonu bilgilerinin güncellenmesi önem arz etmektedir.</a:t>
            </a:r>
          </a:p>
        </p:txBody>
      </p:sp>
      <p:sp>
        <p:nvSpPr>
          <p:cNvPr id="3" name="Başlık 2"/>
          <p:cNvSpPr>
            <a:spLocks noGrp="1"/>
          </p:cNvSpPr>
          <p:nvPr>
            <p:ph type="title"/>
          </p:nvPr>
        </p:nvSpPr>
        <p:spPr/>
        <p:txBody>
          <a:bodyPr/>
          <a:lstStyle/>
          <a:p>
            <a:r>
              <a:rPr lang="tr-TR" sz="2000" dirty="0"/>
              <a:t>Merkezi yönetimden mahalli idarelere aktarılan pay, denkleştirme ödeneği, hazine yardımı, </a:t>
            </a:r>
            <a:r>
              <a:rPr lang="tr-TR" sz="2000" dirty="0" err="1"/>
              <a:t>köydes</a:t>
            </a:r>
            <a:r>
              <a:rPr lang="tr-TR" sz="2000" dirty="0"/>
              <a:t>, </a:t>
            </a:r>
            <a:r>
              <a:rPr lang="tr-TR" sz="2000" dirty="0" err="1"/>
              <a:t>sukap</a:t>
            </a:r>
            <a:r>
              <a:rPr lang="tr-TR" sz="2000" dirty="0"/>
              <a:t> gibi transferler ile mahalli idarelerin birbirleri arasında yaptıkları aktarma işlemlerinin doğru hesaplarda izlenmediği görülmektedir. </a:t>
            </a:r>
            <a:endParaRPr lang="tr-TR" dirty="0"/>
          </a:p>
        </p:txBody>
      </p:sp>
    </p:spTree>
    <p:extLst>
      <p:ext uri="{BB962C8B-B14F-4D97-AF65-F5344CB8AC3E}">
        <p14:creationId xmlns:p14="http://schemas.microsoft.com/office/powerpoint/2010/main" val="383854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smtClean="0"/>
              <a:t> </a:t>
            </a:r>
            <a:r>
              <a:rPr lang="tr-TR" dirty="0"/>
              <a:t>Her belediye, kendisine bağlı şirket veya şirketlerin mizanlarının zamanında ve eksiksiz olarak merkeze (Bakanlığımıza) gönderilmesinden sorumlu olup, şirketlerin koordinasyonundan sorumlu olan birim yöneticisini veya belediye muhasebe yetkilisini “belediye şirket kontrol görevlisi” rolüyle KBS ye tanımlayacaktır. </a:t>
            </a:r>
          </a:p>
        </p:txBody>
      </p:sp>
      <p:sp>
        <p:nvSpPr>
          <p:cNvPr id="3" name="Başlık 2"/>
          <p:cNvSpPr>
            <a:spLocks noGrp="1"/>
          </p:cNvSpPr>
          <p:nvPr>
            <p:ph type="title"/>
          </p:nvPr>
        </p:nvSpPr>
        <p:spPr/>
        <p:txBody>
          <a:bodyPr/>
          <a:lstStyle/>
          <a:p>
            <a:r>
              <a:rPr lang="tr-TR" sz="2000" dirty="0"/>
              <a:t>BELEDİYE ŞİRKETLERİNİN VERİ GİRİŞ SÜRELERİNE İLİŞKİN </a:t>
            </a:r>
            <a:r>
              <a:rPr lang="tr-TR" sz="2000" dirty="0" smtClean="0"/>
              <a:t>DUYURU</a:t>
            </a:r>
            <a:endParaRPr lang="tr-TR" sz="2000" dirty="0"/>
          </a:p>
        </p:txBody>
      </p:sp>
    </p:spTree>
    <p:extLst>
      <p:ext uri="{BB962C8B-B14F-4D97-AF65-F5344CB8AC3E}">
        <p14:creationId xmlns:p14="http://schemas.microsoft.com/office/powerpoint/2010/main" val="262075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99592" y="2276872"/>
            <a:ext cx="7041105" cy="3556917"/>
          </a:xfrm>
        </p:spPr>
        <p:txBody>
          <a:bodyPr>
            <a:noAutofit/>
          </a:bodyPr>
          <a:lstStyle/>
          <a:p>
            <a:r>
              <a:rPr lang="tr-TR" sz="1800" dirty="0" smtClean="0"/>
              <a:t>2013 </a:t>
            </a:r>
            <a:r>
              <a:rPr lang="tr-TR" sz="1800" dirty="0"/>
              <a:t>Ocak-Şubat döneminden </a:t>
            </a:r>
            <a:r>
              <a:rPr lang="tr-TR" sz="1800" dirty="0" smtClean="0"/>
              <a:t>itibaren aynı </a:t>
            </a:r>
            <a:r>
              <a:rPr lang="tr-TR" sz="1800" dirty="0"/>
              <a:t>dönemlere ilişkin olumlu veya olumsuz faaliyet sonucu hesaplarının sadece birinin bakiye vermesi durumunda verilerin merkeze gönderilmesi kabul edilmekte aksi halde (aynı dönem hem olumlu hem olumsuz faaliyet sonucu hesaplarının bakiye vermesi) merkeze gönderme işlemi kabul edilmemekte ve “</a:t>
            </a:r>
            <a:r>
              <a:rPr lang="tr-TR" sz="1800" u="sng" dirty="0">
                <a:hlinkClick r:id="rId2"/>
              </a:rPr>
              <a:t> Aynı Dönemde Hem Olumlu Hem Olumsuz Faaliyet Sonucu Olamaz</a:t>
            </a:r>
            <a:r>
              <a:rPr lang="tr-TR" sz="1800" dirty="0"/>
              <a:t> ” uyarısı ekrana gelmektedir.</a:t>
            </a:r>
          </a:p>
          <a:p>
            <a:pPr marL="0" indent="0">
              <a:buNone/>
            </a:pPr>
            <a:r>
              <a:rPr lang="tr-TR" sz="1800" dirty="0"/>
              <a:t> </a:t>
            </a:r>
          </a:p>
          <a:p>
            <a:endParaRPr lang="tr-TR" sz="1800" dirty="0"/>
          </a:p>
        </p:txBody>
      </p:sp>
      <p:sp>
        <p:nvSpPr>
          <p:cNvPr id="3" name="Başlık 2"/>
          <p:cNvSpPr>
            <a:spLocks noGrp="1"/>
          </p:cNvSpPr>
          <p:nvPr>
            <p:ph type="title"/>
          </p:nvPr>
        </p:nvSpPr>
        <p:spPr/>
        <p:txBody>
          <a:bodyPr/>
          <a:lstStyle/>
          <a:p>
            <a:r>
              <a:rPr lang="tr-TR" sz="1800" b="1" dirty="0"/>
              <a:t>AYNI DÖNEMDE OLUMLU VE OLUMSUZ FAALİYET SONUCU HESAPLARININ KULLANILMAMASI İLE İLGİLİ DUYURU (29.04.2013)</a:t>
            </a:r>
            <a:r>
              <a:rPr lang="tr-TR" sz="1800" dirty="0"/>
              <a:t/>
            </a:r>
            <a:br>
              <a:rPr lang="tr-TR" sz="1800" dirty="0"/>
            </a:br>
            <a:endParaRPr lang="tr-TR" sz="1800" dirty="0"/>
          </a:p>
        </p:txBody>
      </p:sp>
    </p:spTree>
    <p:extLst>
      <p:ext uri="{BB962C8B-B14F-4D97-AF65-F5344CB8AC3E}">
        <p14:creationId xmlns:p14="http://schemas.microsoft.com/office/powerpoint/2010/main" val="2260233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smtClean="0"/>
              <a:t>2013 </a:t>
            </a:r>
            <a:r>
              <a:rPr lang="tr-TR" dirty="0"/>
              <a:t>yılı ocak ayı mizan girişlerinde, </a:t>
            </a:r>
            <a:r>
              <a:rPr lang="tr-TR" b="1" dirty="0"/>
              <a:t>Belediyeler, Bağlı İdareler, Mahalli İdare Birlikleri ve İl Özel İdareleri</a:t>
            </a:r>
            <a:r>
              <a:rPr lang="tr-TR" dirty="0"/>
              <a:t> için finansman kodlarının kullanılması </a:t>
            </a:r>
            <a:r>
              <a:rPr lang="tr-TR" u="sng" dirty="0"/>
              <a:t>zorunlu</a:t>
            </a:r>
            <a:r>
              <a:rPr lang="tr-TR" dirty="0"/>
              <a:t> hale gelecektir. KBS ye girilen mizanlarda, yalnızca 830 Bütçe Giderleri Hesabında, Mahalli İdareler bütçe ve muhasebe yönetmeliğinin Finansman tipi sınıflandırma başlıklı 9 uncu maddesinde belirtilen finansman tipi kodlar aranacaktır. Bu kodlar olmadan mizan girişini sistem kabul etmeyecektir. </a:t>
            </a:r>
          </a:p>
        </p:txBody>
      </p:sp>
      <p:sp>
        <p:nvSpPr>
          <p:cNvPr id="3" name="Başlık 2"/>
          <p:cNvSpPr>
            <a:spLocks noGrp="1"/>
          </p:cNvSpPr>
          <p:nvPr>
            <p:ph type="title"/>
          </p:nvPr>
        </p:nvSpPr>
        <p:spPr/>
        <p:txBody>
          <a:bodyPr/>
          <a:lstStyle/>
          <a:p>
            <a:r>
              <a:rPr lang="tr-TR" sz="2400" dirty="0"/>
              <a:t>FİNANSMAN KODU KULLANILMASI HAKKINDA DUYURU (30/01/2013) </a:t>
            </a:r>
            <a:br>
              <a:rPr lang="tr-TR" sz="2400" dirty="0"/>
            </a:br>
            <a:endParaRPr lang="tr-TR" sz="2400" dirty="0"/>
          </a:p>
        </p:txBody>
      </p:sp>
    </p:spTree>
    <p:extLst>
      <p:ext uri="{BB962C8B-B14F-4D97-AF65-F5344CB8AC3E}">
        <p14:creationId xmlns:p14="http://schemas.microsoft.com/office/powerpoint/2010/main" val="2820868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smtClean="0"/>
              <a:t>*</a:t>
            </a:r>
            <a:r>
              <a:rPr lang="tr-TR" dirty="0"/>
              <a:t>Jandarma Genel Komutanlığı Sosyal Tesislerinin verilerinin zamanında ve doğru olarak gönderilmesi ile ilgili koordinasyon Jandarma Genel Komutanlığı tarafından sağlanacaktır. </a:t>
            </a:r>
          </a:p>
          <a:p>
            <a:r>
              <a:rPr lang="tr-TR" dirty="0"/>
              <a:t>**Ayrıca, tüm kullanıcıların iletişim bilgileri ekranında yer alan cep telefonu bilgilerini güncellenmesi gerekmektedir. Kısa mesaj (SMS) ile bilgilendirme işlemlerine başlanacağından bu husus önem arz etmektedir. </a:t>
            </a:r>
          </a:p>
          <a:p>
            <a:endParaRPr lang="tr-TR" dirty="0"/>
          </a:p>
        </p:txBody>
      </p:sp>
      <p:sp>
        <p:nvSpPr>
          <p:cNvPr id="3" name="Başlık 2"/>
          <p:cNvSpPr>
            <a:spLocks noGrp="1"/>
          </p:cNvSpPr>
          <p:nvPr>
            <p:ph type="title"/>
          </p:nvPr>
        </p:nvSpPr>
        <p:spPr/>
        <p:txBody>
          <a:bodyPr/>
          <a:lstStyle/>
          <a:p>
            <a:r>
              <a:rPr lang="tr-TR" sz="1400" dirty="0"/>
              <a:t>İL KONTROL GÖREVLİLERİ VE MUHASEBE BİRİMİ KONTROL GÖREVLİLERİNİN DİKKATİNE</a:t>
            </a:r>
            <a:br>
              <a:rPr lang="tr-TR" sz="1400" dirty="0"/>
            </a:br>
            <a:r>
              <a:rPr lang="tr-TR" sz="1400" dirty="0"/>
              <a:t>GENEL YÖNETİM MALİ İSTATİSTİKLERİ VERİ DERLEME İŞLEMLERİ İLE İLGİLİ DUYURU </a:t>
            </a:r>
            <a:br>
              <a:rPr lang="tr-TR" sz="1400" dirty="0"/>
            </a:br>
            <a:endParaRPr lang="tr-TR" sz="1400" dirty="0"/>
          </a:p>
        </p:txBody>
      </p:sp>
    </p:spTree>
    <p:extLst>
      <p:ext uri="{BB962C8B-B14F-4D97-AF65-F5344CB8AC3E}">
        <p14:creationId xmlns:p14="http://schemas.microsoft.com/office/powerpoint/2010/main" val="2718355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62500" lnSpcReduction="20000"/>
          </a:bodyPr>
          <a:lstStyle/>
          <a:p>
            <a:r>
              <a:rPr lang="tr-TR" dirty="0"/>
              <a:t>Sosyal tesislerden Ocak–Mart, Ocak-Haziran ve Ocak-Eylül dönemlerinde geçici mizan verileri, Ocak-Aralık döneminde ise gelir tablosu hesaplarının 690-Dönem Net Karı veya Zarı Hesabı hesabına devri öncesindeki dönem sonu işlemlerini de içeren durumu yansıtan mizan verileri KBS üzerinden alınmaktadır. </a:t>
            </a:r>
          </a:p>
          <a:p>
            <a:r>
              <a:rPr lang="tr-TR" dirty="0"/>
              <a:t>Sistem üzerinden alınan 2012 Ocak-Aralık dönemi verilerinin incelenmesinde, bazı birimlerin </a:t>
            </a:r>
            <a:r>
              <a:rPr lang="tr-TR" b="1" dirty="0"/>
              <a:t>kesin mizan</a:t>
            </a:r>
            <a:r>
              <a:rPr lang="tr-TR" dirty="0"/>
              <a:t> verilerini sisteme girdikleri görülmüş olup gelir ve gider hesaplarının 690 hesaba devir işleminden sonra bakiyeleri sıfır olacağından, bu şekildeki verilerden konsolide gelir ve gider tabloları ile diğer mali tabloların elde edilebilmesi mümkün değildir. </a:t>
            </a:r>
          </a:p>
          <a:p>
            <a:r>
              <a:rPr lang="tr-TR" dirty="0"/>
              <a:t>Bu nedenle söz konusu birimlerin “DÜZELTME” butonuna basarak 31.03.2013 tarihine kadar:</a:t>
            </a:r>
          </a:p>
          <a:p>
            <a:r>
              <a:rPr lang="tr-TR" dirty="0"/>
              <a:t>1- 690 hesaptan 590 hesaba devir yevmiyesi, </a:t>
            </a:r>
          </a:p>
          <a:p>
            <a:r>
              <a:rPr lang="tr-TR" dirty="0"/>
              <a:t>2- 600 Gelirler ve 630 Giderler Hesaplarının 690 Dönem Net Kârı veya Zararı Hesabına devri yevmiyesi, </a:t>
            </a:r>
          </a:p>
          <a:p>
            <a:r>
              <a:rPr lang="tr-TR" dirty="0"/>
              <a:t>3- Yıllık vergi tahakkuku yapılıyor ise bununla ilgili yevmiye, </a:t>
            </a:r>
          </a:p>
          <a:p>
            <a:r>
              <a:rPr lang="tr-TR" dirty="0"/>
              <a:t>tutarlarının kesin mizan tutarlarından çıkarılması suretiyle elde edilen verileri sisteme girmeleri gerekmektedir. </a:t>
            </a:r>
          </a:p>
          <a:p>
            <a:endParaRPr lang="tr-TR" dirty="0"/>
          </a:p>
        </p:txBody>
      </p:sp>
      <p:sp>
        <p:nvSpPr>
          <p:cNvPr id="3" name="Başlık 2"/>
          <p:cNvSpPr>
            <a:spLocks noGrp="1"/>
          </p:cNvSpPr>
          <p:nvPr>
            <p:ph type="title"/>
          </p:nvPr>
        </p:nvSpPr>
        <p:spPr/>
        <p:txBody>
          <a:bodyPr/>
          <a:lstStyle/>
          <a:p>
            <a:r>
              <a:rPr lang="tr-TR" sz="1600" b="1" dirty="0"/>
              <a:t>SOSYAL TESİSLERDE OCAK-ARALIK (SON) DÖNEMİ MİZAN VERİ GİRİŞİNDE DİKKAT EDİLECEK HUSUSLAR </a:t>
            </a:r>
            <a:r>
              <a:rPr lang="tr-TR" sz="1600" dirty="0"/>
              <a:t/>
            </a:r>
            <a:br>
              <a:rPr lang="tr-TR" sz="1600" dirty="0"/>
            </a:br>
            <a:r>
              <a:rPr lang="tr-TR" sz="1600" b="1" dirty="0"/>
              <a:t>(01/03/2013)</a:t>
            </a:r>
            <a:r>
              <a:rPr lang="tr-TR" sz="1600" dirty="0"/>
              <a:t/>
            </a:r>
            <a:br>
              <a:rPr lang="tr-TR" sz="1600" dirty="0"/>
            </a:br>
            <a:endParaRPr lang="tr-TR" sz="1600" dirty="0"/>
          </a:p>
        </p:txBody>
      </p:sp>
    </p:spTree>
    <p:extLst>
      <p:ext uri="{BB962C8B-B14F-4D97-AF65-F5344CB8AC3E}">
        <p14:creationId xmlns:p14="http://schemas.microsoft.com/office/powerpoint/2010/main" val="2052275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10000"/>
          </a:bodyPr>
          <a:lstStyle/>
          <a:p>
            <a:r>
              <a:rPr lang="tr-TR" dirty="0" smtClean="0"/>
              <a:t>•</a:t>
            </a:r>
            <a:r>
              <a:rPr lang="tr-TR" dirty="0"/>
              <a:t>2012 Ocak-Aralık dönemi mizan veri girişlerine açılmış bulunmaktadır.</a:t>
            </a:r>
          </a:p>
          <a:p>
            <a:r>
              <a:rPr lang="tr-TR" dirty="0"/>
              <a:t>•Bu dönem yıl sonu olması nedeniyle dönem sonu işlemleri yapıldıktan sonraki ve 6’lı ile 8’li hesap gruplarının 690 ve 895 hesaplar ile kapatılmadan önceki mizan bilgilerinin </a:t>
            </a:r>
            <a:r>
              <a:rPr lang="tr-TR" dirty="0" err="1"/>
              <a:t>KBS’ye</a:t>
            </a:r>
            <a:r>
              <a:rPr lang="tr-TR" dirty="0"/>
              <a:t> aktarılması gerekmektedir. (Kontrol amacıyla 690 ve 895 hesapların girişi engellenecektir.)</a:t>
            </a:r>
          </a:p>
          <a:p>
            <a:r>
              <a:rPr lang="tr-TR" dirty="0"/>
              <a:t>•Mizan veri girişinde sorun olması halinde genelyonetim@muhasebat.gov.tr veya mahalli@muhasebat.gov.tr adresine (Birim adı ve ili belirtilerek) ileti gönderilebilir.</a:t>
            </a:r>
          </a:p>
          <a:p>
            <a:endParaRPr lang="tr-TR" dirty="0"/>
          </a:p>
        </p:txBody>
      </p:sp>
      <p:sp>
        <p:nvSpPr>
          <p:cNvPr id="3" name="Başlık 2"/>
          <p:cNvSpPr>
            <a:spLocks noGrp="1"/>
          </p:cNvSpPr>
          <p:nvPr>
            <p:ph type="title"/>
          </p:nvPr>
        </p:nvSpPr>
        <p:spPr/>
        <p:txBody>
          <a:bodyPr/>
          <a:lstStyle/>
          <a:p>
            <a:r>
              <a:rPr lang="tr-TR" sz="2000" dirty="0"/>
              <a:t>MALİ İSTATİSTİK İŞLEMLERİ İLE İLGİLİ DUYURU (07/01/2013)</a:t>
            </a:r>
            <a:br>
              <a:rPr lang="tr-TR" sz="2000" dirty="0"/>
            </a:br>
            <a:endParaRPr lang="tr-TR" sz="2000" dirty="0"/>
          </a:p>
        </p:txBody>
      </p:sp>
    </p:spTree>
    <p:extLst>
      <p:ext uri="{BB962C8B-B14F-4D97-AF65-F5344CB8AC3E}">
        <p14:creationId xmlns:p14="http://schemas.microsoft.com/office/powerpoint/2010/main" val="2768543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2060848"/>
            <a:ext cx="7745505" cy="3844949"/>
          </a:xfrm>
        </p:spPr>
        <p:txBody>
          <a:bodyPr>
            <a:noAutofit/>
          </a:bodyPr>
          <a:lstStyle/>
          <a:p>
            <a:r>
              <a:rPr lang="tr-TR" sz="1400" dirty="0" smtClean="0">
                <a:latin typeface="Arial" pitchFamily="34" charset="0"/>
                <a:cs typeface="Arial" pitchFamily="34" charset="0"/>
              </a:rPr>
              <a:t>•5 Sıra </a:t>
            </a:r>
            <a:r>
              <a:rPr lang="tr-TR" sz="1400" dirty="0" err="1" smtClean="0">
                <a:latin typeface="Arial" pitchFamily="34" charset="0"/>
                <a:cs typeface="Arial" pitchFamily="34" charset="0"/>
              </a:rPr>
              <a:t>Nolu</a:t>
            </a:r>
            <a:r>
              <a:rPr lang="tr-TR" sz="1400" dirty="0" smtClean="0">
                <a:latin typeface="Arial" pitchFamily="34" charset="0"/>
                <a:cs typeface="Arial" pitchFamily="34" charset="0"/>
              </a:rPr>
              <a:t> Genel Yönetim Mali İstatistikleri Genel Tebliğinde.., muhasebe birimi kontrol görevlilerinin, sorumluluk alanındaki birimlerden verilerini bu Tebliğde belirlenen sürelerde </a:t>
            </a:r>
            <a:r>
              <a:rPr lang="tr-TR" sz="1400" dirty="0" err="1" smtClean="0">
                <a:latin typeface="Arial" pitchFamily="34" charset="0"/>
                <a:cs typeface="Arial" pitchFamily="34" charset="0"/>
              </a:rPr>
              <a:t>KBS’ye</a:t>
            </a:r>
            <a:r>
              <a:rPr lang="tr-TR" sz="1400" dirty="0" smtClean="0">
                <a:latin typeface="Arial" pitchFamily="34" charset="0"/>
                <a:cs typeface="Arial" pitchFamily="34" charset="0"/>
              </a:rPr>
              <a:t> girmeyenleri uyaracakları ve buna rağmen veri girişi yapmayan birimleri il kontrol görevlisine bildirecekleri, il kontrol görevlilerinin ise verilerin zamanında ve doğru bir şekilde </a:t>
            </a:r>
            <a:r>
              <a:rPr lang="tr-TR" sz="1400" dirty="0" err="1" smtClean="0">
                <a:latin typeface="Arial" pitchFamily="34" charset="0"/>
                <a:cs typeface="Arial" pitchFamily="34" charset="0"/>
              </a:rPr>
              <a:t>KBS’ye</a:t>
            </a:r>
            <a:r>
              <a:rPr lang="tr-TR" sz="1400" dirty="0" smtClean="0">
                <a:latin typeface="Arial" pitchFamily="34" charset="0"/>
                <a:cs typeface="Arial" pitchFamily="34" charset="0"/>
              </a:rPr>
              <a:t> girilmesini sağlamak üzere muhasebe birimi kontrol görevlileri ile koordineli olarak çalışacakları ve verilerin zamanında ve doğru olarak derlenmesi için ilgili birimlerin üst yöneticileriyle koordinasyondan sorumlu vali yardımcısının irtibata geçmesi için gerekli çalışmaları yapacakları belirtilmektedir. </a:t>
            </a:r>
          </a:p>
          <a:p>
            <a:r>
              <a:rPr lang="tr-TR" sz="1400" dirty="0" smtClean="0">
                <a:latin typeface="Arial" pitchFamily="34" charset="0"/>
                <a:cs typeface="Arial" pitchFamily="34" charset="0"/>
              </a:rPr>
              <a:t>•</a:t>
            </a:r>
            <a:r>
              <a:rPr lang="tr-TR" sz="1400" dirty="0">
                <a:latin typeface="Arial" pitchFamily="34" charset="0"/>
                <a:cs typeface="Arial" pitchFamily="34" charset="0"/>
              </a:rPr>
              <a:t>Bu çerçevede, genel yönetim mali istatistikleri 2012 yılı Ocak-Haziran dönemi veri giriş süresinin temmuz ayı sonunda bitecek olması nedeniyle;</a:t>
            </a:r>
          </a:p>
          <a:p>
            <a:r>
              <a:rPr lang="tr-TR" sz="1400" dirty="0">
                <a:latin typeface="Arial" pitchFamily="34" charset="0"/>
                <a:cs typeface="Arial" pitchFamily="34" charset="0"/>
              </a:rPr>
              <a:t>-Veri giriş işlemlerini tamamlamamış olan birimlere ihtiyaç duydukları konularda gerekli yardımın verilerek mizanlarını merkeze göndermeleri sağlanacaktır.</a:t>
            </a:r>
          </a:p>
          <a:p>
            <a:r>
              <a:rPr lang="tr-TR" sz="1400" dirty="0">
                <a:latin typeface="Arial" pitchFamily="34" charset="0"/>
                <a:cs typeface="Arial" pitchFamily="34" charset="0"/>
              </a:rPr>
              <a:t>-Normal süre içinde veri girişlerini tamamlamayan birimler kendilerine verilen ek süre içinde veri girişlerini tamamlamaları, aksi halde sorumların idari para cezasına maruz kalacağı konusunda uyarılacaktır.</a:t>
            </a:r>
          </a:p>
          <a:p>
            <a:r>
              <a:rPr lang="tr-TR" sz="1400" dirty="0">
                <a:latin typeface="Arial" pitchFamily="34" charset="0"/>
                <a:cs typeface="Arial" pitchFamily="34" charset="0"/>
              </a:rPr>
              <a:t>-Birimlerce KBS ye yüklenen mizanlar kontrol edilecek, dönemler itibariyle olağandışı bir şekilde artış gösteren hesaplardaki hareketler tespit edilerek nedeni öğrenilecek ve ek süre sonuna kadar mizanların inceleme ve varsa hataların düzelttirilme işlemleri tamamlanarak KBS de onaylanacaktır.</a:t>
            </a:r>
          </a:p>
          <a:p>
            <a:endParaRPr lang="tr-TR" sz="1400" dirty="0">
              <a:latin typeface="Arial" pitchFamily="34" charset="0"/>
              <a:cs typeface="Arial" pitchFamily="34" charset="0"/>
            </a:endParaRPr>
          </a:p>
        </p:txBody>
      </p:sp>
      <p:sp>
        <p:nvSpPr>
          <p:cNvPr id="3" name="Başlık 2"/>
          <p:cNvSpPr>
            <a:spLocks noGrp="1"/>
          </p:cNvSpPr>
          <p:nvPr>
            <p:ph type="title"/>
          </p:nvPr>
        </p:nvSpPr>
        <p:spPr/>
        <p:txBody>
          <a:bodyPr/>
          <a:lstStyle/>
          <a:p>
            <a:r>
              <a:rPr lang="tr-TR" sz="1800" dirty="0"/>
              <a:t>GENEL YÖNETİM MALİ İSTATİSTİKLERİ VERİ DERLEME İŞLEMLERİ İLE İLGİLİ DUYURU</a:t>
            </a:r>
            <a:br>
              <a:rPr lang="tr-TR" sz="1800" dirty="0"/>
            </a:br>
            <a:endParaRPr lang="tr-TR" sz="1800" dirty="0"/>
          </a:p>
        </p:txBody>
      </p:sp>
    </p:spTree>
    <p:extLst>
      <p:ext uri="{BB962C8B-B14F-4D97-AF65-F5344CB8AC3E}">
        <p14:creationId xmlns:p14="http://schemas.microsoft.com/office/powerpoint/2010/main" val="101353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Yeni </a:t>
            </a:r>
            <a:r>
              <a:rPr lang="tr-TR" dirty="0"/>
              <a:t>çıkan tebliğde öngörülen birlikte çalışma sistemini anlatmak</a:t>
            </a:r>
          </a:p>
          <a:p>
            <a:r>
              <a:rPr lang="tr-TR" dirty="0" smtClean="0"/>
              <a:t>Sistemde yapılan yenilikler hakkında bilgilendirme</a:t>
            </a:r>
            <a:endParaRPr lang="tr-TR" dirty="0"/>
          </a:p>
          <a:p>
            <a:endParaRPr lang="tr-TR" dirty="0"/>
          </a:p>
        </p:txBody>
      </p:sp>
      <p:sp>
        <p:nvSpPr>
          <p:cNvPr id="3" name="Başlık 2"/>
          <p:cNvSpPr>
            <a:spLocks noGrp="1"/>
          </p:cNvSpPr>
          <p:nvPr>
            <p:ph type="title"/>
          </p:nvPr>
        </p:nvSpPr>
        <p:spPr/>
        <p:txBody>
          <a:bodyPr/>
          <a:lstStyle/>
          <a:p>
            <a:r>
              <a:rPr lang="tr-TR" dirty="0" smtClean="0"/>
              <a:t>Sunum içeriği</a:t>
            </a:r>
            <a:endParaRPr lang="tr-TR" dirty="0"/>
          </a:p>
        </p:txBody>
      </p:sp>
    </p:spTree>
    <p:extLst>
      <p:ext uri="{BB962C8B-B14F-4D97-AF65-F5344CB8AC3E}">
        <p14:creationId xmlns:p14="http://schemas.microsoft.com/office/powerpoint/2010/main" val="1430438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smtClean="0"/>
              <a:t>. .Bakanlığımızca </a:t>
            </a:r>
            <a:r>
              <a:rPr lang="tr-TR" dirty="0"/>
              <a:t>yayınlanan detaylı hesap planında 127 hesaba 6 ile başlayan Sermaye Gelirlerinden Alacaklar detay hesap kodları tanımlanmış ve 120.06 Sermaye Gelirlerinden Alacaklar hesabına ait detay kodları kapatılmıştır</a:t>
            </a:r>
            <a:r>
              <a:rPr lang="tr-TR" dirty="0" smtClean="0"/>
              <a:t>. Buna </a:t>
            </a:r>
            <a:r>
              <a:rPr lang="tr-TR" dirty="0"/>
              <a:t>göre; Eylül ayından itibaren 120.06 hesaba yeni kayıt yapılması engellenecek olup mizan girişlerinde 127.06 hesabı kullanmanız ve 120.06 hesaptaki tutarları da 127.06 hesabına aktarmanız gerekmektedir.</a:t>
            </a:r>
          </a:p>
          <a:p>
            <a:endParaRPr lang="tr-TR" dirty="0"/>
          </a:p>
        </p:txBody>
      </p:sp>
      <p:sp>
        <p:nvSpPr>
          <p:cNvPr id="3" name="Başlık 2"/>
          <p:cNvSpPr>
            <a:spLocks noGrp="1"/>
          </p:cNvSpPr>
          <p:nvPr>
            <p:ph type="title"/>
          </p:nvPr>
        </p:nvSpPr>
        <p:spPr/>
        <p:txBody>
          <a:bodyPr/>
          <a:lstStyle/>
          <a:p>
            <a:r>
              <a:rPr lang="tr-TR" sz="2400" dirty="0"/>
              <a:t>mahalli idarelere ait maddi duran varlıkların taksitli satılması durumunda ortaya çıkan alacaklar ile diğer çeşitli faaliyet alacaklarının izlenmesi için 127 Diğer Faaliyet Alacakları Hesabı açılmıştır</a:t>
            </a:r>
            <a:endParaRPr lang="tr-TR" dirty="0"/>
          </a:p>
        </p:txBody>
      </p:sp>
    </p:spTree>
    <p:extLst>
      <p:ext uri="{BB962C8B-B14F-4D97-AF65-F5344CB8AC3E}">
        <p14:creationId xmlns:p14="http://schemas.microsoft.com/office/powerpoint/2010/main" val="182365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p:txBody>
          <a:bodyPr/>
          <a:lstStyle/>
          <a:p>
            <a:r>
              <a:rPr lang="tr-TR" dirty="0" smtClean="0"/>
              <a:t>Veri derleme süreci</a:t>
            </a:r>
            <a:endParaRPr lang="tr-TR" dirty="0"/>
          </a:p>
        </p:txBody>
      </p:sp>
    </p:spTree>
    <p:extLst>
      <p:ext uri="{BB962C8B-B14F-4D97-AF65-F5344CB8AC3E}">
        <p14:creationId xmlns:p14="http://schemas.microsoft.com/office/powerpoint/2010/main" val="2150064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r>
              <a:rPr lang="tr-TR" sz="3200" dirty="0" smtClean="0"/>
              <a:t>Normal </a:t>
            </a:r>
            <a:r>
              <a:rPr lang="tr-TR" sz="3200" dirty="0"/>
              <a:t>sürenin 3. Haftasına kadar girilen </a:t>
            </a:r>
            <a:r>
              <a:rPr lang="tr-TR" sz="3200" dirty="0" smtClean="0"/>
              <a:t>mizanlar incelenecek</a:t>
            </a:r>
            <a:endParaRPr lang="tr-TR" sz="3200" dirty="0"/>
          </a:p>
        </p:txBody>
      </p:sp>
      <p:pic>
        <p:nvPicPr>
          <p:cNvPr id="4" name="Picture 14" descr="https://encrypted-tbn1.gstatic.com/images?q=tbn:ANd9GcR6eW8zsxNF6ORJCR0O0m1C5Ez6-Lhp-ZQJHERhNA3tMrslTl7VO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852936"/>
            <a:ext cx="1924050" cy="23717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www.transmedikal.com/_images/sayfa_pics/_kurumsal/kalite/checkl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96952"/>
            <a:ext cx="2476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159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r>
              <a:rPr lang="tr-TR" sz="2800" dirty="0" smtClean="0"/>
              <a:t>Normal sürenin son </a:t>
            </a:r>
            <a:r>
              <a:rPr lang="tr-TR" sz="2800" dirty="0"/>
              <a:t>haftasında veri girmeyenler </a:t>
            </a:r>
            <a:r>
              <a:rPr lang="tr-TR" sz="2800" dirty="0" smtClean="0"/>
              <a:t>aranacak</a:t>
            </a:r>
            <a:endParaRPr lang="tr-TR" sz="2800" dirty="0"/>
          </a:p>
        </p:txBody>
      </p:sp>
      <p:pic>
        <p:nvPicPr>
          <p:cNvPr id="4098" name="Picture 2" descr="https://encrypted-tbn1.gstatic.com/images?q=tbn:ANd9GcQ17l8TTq6xstcHxs7MP2zlKLYMWNemVoFv9ezQNGa5BFoXcIYj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48880"/>
            <a:ext cx="4817617"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427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a:xfrm>
            <a:off x="688490" y="570156"/>
            <a:ext cx="7763286" cy="1274668"/>
          </a:xfrm>
        </p:spPr>
        <p:txBody>
          <a:bodyPr/>
          <a:lstStyle/>
          <a:p>
            <a:r>
              <a:rPr lang="tr-TR" sz="3200" dirty="0" smtClean="0"/>
              <a:t>Normal sürenin </a:t>
            </a:r>
            <a:r>
              <a:rPr lang="tr-TR" sz="3200" dirty="0"/>
              <a:t>bitiminde uyarı yazıları yazılacak</a:t>
            </a:r>
            <a:r>
              <a:rPr lang="tr-TR" sz="3200" dirty="0" smtClean="0"/>
              <a:t>, birimler İPC </a:t>
            </a:r>
            <a:r>
              <a:rPr lang="tr-TR" sz="3200" dirty="0"/>
              <a:t>konusunda </a:t>
            </a:r>
            <a:r>
              <a:rPr lang="tr-TR" sz="3200" dirty="0" smtClean="0"/>
              <a:t>uyarılacak</a:t>
            </a:r>
            <a:endParaRPr lang="tr-TR" sz="3200" dirty="0"/>
          </a:p>
        </p:txBody>
      </p:sp>
      <p:pic>
        <p:nvPicPr>
          <p:cNvPr id="5" name="Picture 2" descr="http://www.kenthaber.com/Resimler/2005/02/09/sarh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3456384" cy="394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45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p:txBody>
          <a:bodyPr/>
          <a:lstStyle/>
          <a:p>
            <a:r>
              <a:rPr lang="tr-TR" sz="3200" dirty="0"/>
              <a:t>Ek süre 2. Haftaya kadar </a:t>
            </a:r>
            <a:r>
              <a:rPr lang="tr-TR" sz="3200" dirty="0" smtClean="0"/>
              <a:t>girilenlerin </a:t>
            </a:r>
            <a:r>
              <a:rPr lang="tr-TR" sz="3200" dirty="0"/>
              <a:t>incelemesi </a:t>
            </a:r>
            <a:r>
              <a:rPr lang="tr-TR" sz="3200" dirty="0" smtClean="0"/>
              <a:t>tamamlanacak</a:t>
            </a:r>
            <a:endParaRPr lang="tr-TR" sz="3200" dirty="0"/>
          </a:p>
        </p:txBody>
      </p:sp>
      <p:pic>
        <p:nvPicPr>
          <p:cNvPr id="4" name="Picture 14" descr="https://encrypted-tbn1.gstatic.com/images?q=tbn:ANd9GcR6eW8zsxNF6ORJCR0O0m1C5Ez6-Lhp-ZQJHERhNA3tMrslTl7VO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852936"/>
            <a:ext cx="1924050" cy="23717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www.transmedikal.com/_images/sayfa_pics/_kurumsal/kalite/checkl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96952"/>
            <a:ext cx="2476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819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a:xfrm>
            <a:off x="688490" y="570156"/>
            <a:ext cx="7843950" cy="1418684"/>
          </a:xfrm>
        </p:spPr>
        <p:txBody>
          <a:bodyPr/>
          <a:lstStyle/>
          <a:p>
            <a:r>
              <a:rPr lang="tr-TR" sz="4000" dirty="0" smtClean="0"/>
              <a:t>Son hafta içinde </a:t>
            </a:r>
            <a:r>
              <a:rPr lang="tr-TR" sz="4000" dirty="0" err="1" smtClean="0"/>
              <a:t>sms</a:t>
            </a:r>
            <a:r>
              <a:rPr lang="tr-TR" sz="4000" dirty="0"/>
              <a:t> </a:t>
            </a:r>
            <a:r>
              <a:rPr lang="tr-TR" sz="4000" dirty="0" smtClean="0"/>
              <a:t>ile veri giriş süresinin son günü hatırlatılır.</a:t>
            </a:r>
            <a:endParaRPr lang="tr-TR" sz="4000" dirty="0"/>
          </a:p>
        </p:txBody>
      </p:sp>
      <p:pic>
        <p:nvPicPr>
          <p:cNvPr id="7170" name="Picture 2" descr="https://encrypted-tbn1.gstatic.com/images?q=tbn:ANd9GcQ7RByKIvq5HI-7f-9Vk_uApxNYUl8Uzl6BMdGdzdPSVJ0joOht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20888"/>
            <a:ext cx="3240358"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16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r>
              <a:rPr lang="tr-TR" sz="2800" dirty="0"/>
              <a:t>Ek süre son </a:t>
            </a:r>
            <a:r>
              <a:rPr lang="tr-TR" sz="2800" dirty="0" smtClean="0"/>
              <a:t>haftasında </a:t>
            </a:r>
            <a:r>
              <a:rPr lang="tr-TR" sz="2800" dirty="0"/>
              <a:t>artık </a:t>
            </a:r>
            <a:r>
              <a:rPr lang="tr-TR" sz="2800" dirty="0" smtClean="0"/>
              <a:t>en </a:t>
            </a:r>
            <a:r>
              <a:rPr lang="tr-TR" sz="2800" dirty="0"/>
              <a:t>üst seviyede </a:t>
            </a:r>
            <a:r>
              <a:rPr lang="tr-TR" sz="2800" dirty="0" smtClean="0"/>
              <a:t>aranacaklar</a:t>
            </a:r>
            <a:endParaRPr lang="tr-TR" sz="2800" dirty="0"/>
          </a:p>
        </p:txBody>
      </p:sp>
      <p:pic>
        <p:nvPicPr>
          <p:cNvPr id="9220" name="Picture 4" descr="VAL&amp;Idot; ERDAL BE&amp;Scedil;&amp;Idot;KÇ&amp;Idot;O&amp;Gbreve;LU  DVD -  AMBALAJLI"/>
          <p:cNvPicPr>
            <a:picLocks noChangeAspect="1" noChangeArrowheads="1"/>
          </p:cNvPicPr>
          <p:nvPr/>
        </p:nvPicPr>
        <p:blipFill rotWithShape="1">
          <a:blip r:embed="rId2">
            <a:extLst>
              <a:ext uri="{28A0092B-C50C-407E-A947-70E740481C1C}">
                <a14:useLocalDpi xmlns:a14="http://schemas.microsoft.com/office/drawing/2010/main" val="0"/>
              </a:ext>
            </a:extLst>
          </a:blip>
          <a:srcRect l="23123" t="10892" r="22807" b="19039"/>
          <a:stretch/>
        </p:blipFill>
        <p:spPr bwMode="auto">
          <a:xfrm>
            <a:off x="1056289" y="2948152"/>
            <a:ext cx="2038005" cy="264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558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r>
              <a:rPr lang="tr-TR" sz="3200" dirty="0"/>
              <a:t>Son gün son uyarı </a:t>
            </a:r>
            <a:r>
              <a:rPr lang="tr-TR" sz="3200" dirty="0" err="1" smtClean="0"/>
              <a:t>sms</a:t>
            </a:r>
            <a:r>
              <a:rPr lang="tr-TR" sz="3200" dirty="0" smtClean="0"/>
              <a:t> gönderilecek</a:t>
            </a:r>
            <a:endParaRPr lang="tr-TR" sz="3200" dirty="0"/>
          </a:p>
        </p:txBody>
      </p:sp>
      <p:pic>
        <p:nvPicPr>
          <p:cNvPr id="1026" name="Picture 2" descr="https://encrypted-tbn1.gstatic.com/images?q=tbn:ANd9GcT0nVqEWE6p4APZhNDixaOZrzsj6WMiaYaymN61FFtzJRDxXhti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2420888"/>
            <a:ext cx="3216879"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440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r>
              <a:rPr lang="tr-TR" sz="4400" dirty="0" err="1"/>
              <a:t>İpc</a:t>
            </a:r>
            <a:r>
              <a:rPr lang="tr-TR" sz="4400" dirty="0"/>
              <a:t> listesi </a:t>
            </a:r>
            <a:r>
              <a:rPr lang="tr-TR" sz="4400" dirty="0" smtClean="0"/>
              <a:t>ulaştırılacak</a:t>
            </a:r>
            <a:endParaRPr lang="tr-TR" sz="4400" dirty="0"/>
          </a:p>
        </p:txBody>
      </p:sp>
      <p:pic>
        <p:nvPicPr>
          <p:cNvPr id="2050" name="Picture 2" descr="http://3.bp.blogspot.com/-ZibLxA4VRqE/Tw8BvRdVOpI/AAAAAAAAAUc/djVkdAWBc7Y/s1600/Olagan_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16832"/>
            <a:ext cx="840105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5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noFill/>
        </p:spPr>
        <p:txBody>
          <a:bodyPr>
            <a:normAutofit/>
          </a:bodyPr>
          <a:lstStyle/>
          <a:p>
            <a:r>
              <a:rPr lang="tr-TR" dirty="0">
                <a:solidFill>
                  <a:srgbClr val="002060"/>
                </a:solidFill>
              </a:rPr>
              <a:t>D</a:t>
            </a:r>
            <a:r>
              <a:rPr lang="tr-TR" dirty="0" smtClean="0">
                <a:solidFill>
                  <a:srgbClr val="002060"/>
                </a:solidFill>
              </a:rPr>
              <a:t>evlet muhasebesinin oluşturulması</a:t>
            </a:r>
            <a:r>
              <a:rPr lang="tr-TR" dirty="0">
                <a:solidFill>
                  <a:srgbClr val="002060"/>
                </a:solidFill>
              </a:rPr>
              <a:t>, geliştirilmesi,</a:t>
            </a:r>
          </a:p>
          <a:p>
            <a:r>
              <a:rPr lang="tr-TR" dirty="0">
                <a:solidFill>
                  <a:srgbClr val="002060"/>
                </a:solidFill>
              </a:rPr>
              <a:t>B</a:t>
            </a:r>
            <a:r>
              <a:rPr lang="tr-TR" dirty="0" smtClean="0">
                <a:solidFill>
                  <a:srgbClr val="002060"/>
                </a:solidFill>
              </a:rPr>
              <a:t>ilişim </a:t>
            </a:r>
            <a:r>
              <a:rPr lang="tr-TR" dirty="0">
                <a:solidFill>
                  <a:srgbClr val="002060"/>
                </a:solidFill>
              </a:rPr>
              <a:t>teknolojilerinden azami derecede faydalanılarak kayıtlarının tutulması, </a:t>
            </a:r>
          </a:p>
          <a:p>
            <a:r>
              <a:rPr lang="tr-TR" dirty="0">
                <a:solidFill>
                  <a:srgbClr val="002060"/>
                </a:solidFill>
              </a:rPr>
              <a:t>Ç</a:t>
            </a:r>
            <a:r>
              <a:rPr lang="tr-TR" dirty="0" smtClean="0">
                <a:solidFill>
                  <a:srgbClr val="002060"/>
                </a:solidFill>
              </a:rPr>
              <a:t>ıktılarının </a:t>
            </a:r>
            <a:r>
              <a:rPr lang="tr-TR" dirty="0">
                <a:solidFill>
                  <a:srgbClr val="002060"/>
                </a:solidFill>
              </a:rPr>
              <a:t>değerlendirilerek genel yönetim mali istatistiklerinin düzenli olarak yayınlanması ile </a:t>
            </a:r>
          </a:p>
          <a:p>
            <a:r>
              <a:rPr lang="tr-TR" dirty="0">
                <a:solidFill>
                  <a:srgbClr val="002060"/>
                </a:solidFill>
              </a:rPr>
              <a:t>K</a:t>
            </a:r>
            <a:r>
              <a:rPr lang="tr-TR" dirty="0" smtClean="0">
                <a:solidFill>
                  <a:srgbClr val="002060"/>
                </a:solidFill>
              </a:rPr>
              <a:t>esin </a:t>
            </a:r>
            <a:r>
              <a:rPr lang="tr-TR" dirty="0">
                <a:solidFill>
                  <a:srgbClr val="002060"/>
                </a:solidFill>
              </a:rPr>
              <a:t>hesabın çıkarılması</a:t>
            </a:r>
            <a:r>
              <a:rPr lang="tr-TR" dirty="0" smtClean="0">
                <a:solidFill>
                  <a:srgbClr val="002060"/>
                </a:solidFill>
              </a:rPr>
              <a:t>,</a:t>
            </a:r>
            <a:endParaRPr lang="tr-TR" dirty="0">
              <a:solidFill>
                <a:srgbClr val="002060"/>
              </a:solidFill>
            </a:endParaRPr>
          </a:p>
        </p:txBody>
      </p:sp>
      <p:sp>
        <p:nvSpPr>
          <p:cNvPr id="3" name="Başlık 2"/>
          <p:cNvSpPr>
            <a:spLocks noGrp="1"/>
          </p:cNvSpPr>
          <p:nvPr>
            <p:ph type="title"/>
          </p:nvPr>
        </p:nvSpPr>
        <p:spPr>
          <a:xfrm>
            <a:off x="683568" y="476672"/>
            <a:ext cx="7756263" cy="1202660"/>
          </a:xfrm>
        </p:spPr>
        <p:txBody>
          <a:bodyPr/>
          <a:lstStyle/>
          <a:p>
            <a:r>
              <a:rPr lang="tr-TR" sz="2800" dirty="0" smtClean="0"/>
              <a:t>Muhasebat Genel Müdürlüğü </a:t>
            </a:r>
            <a:br>
              <a:rPr lang="tr-TR" sz="2800" dirty="0" smtClean="0"/>
            </a:br>
            <a:r>
              <a:rPr lang="tr-TR" sz="2800" dirty="0" smtClean="0"/>
              <a:t>kamusal </a:t>
            </a:r>
            <a:r>
              <a:rPr lang="tr-TR" sz="2800" dirty="0"/>
              <a:t>anlamda önemli ve kritik görevleri ifa etmektedir</a:t>
            </a:r>
            <a:r>
              <a:rPr lang="tr-TR" sz="2800" dirty="0" smtClean="0"/>
              <a:t>.</a:t>
            </a:r>
            <a:endParaRPr lang="tr-TR" sz="2800" dirty="0"/>
          </a:p>
        </p:txBody>
      </p:sp>
    </p:spTree>
    <p:extLst>
      <p:ext uri="{BB962C8B-B14F-4D97-AF65-F5344CB8AC3E}">
        <p14:creationId xmlns:p14="http://schemas.microsoft.com/office/powerpoint/2010/main" val="37996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937255" y="2248347"/>
            <a:ext cx="3507497" cy="3877815"/>
          </a:xfrm>
        </p:spPr>
        <p:txBody>
          <a:bodyPr/>
          <a:lstStyle/>
          <a:p>
            <a:r>
              <a:rPr lang="tr-TR" dirty="0"/>
              <a:t>+ 15 günlük süre içinde merkezden gelecek inceleme tespitleri birimlerle </a:t>
            </a:r>
            <a:r>
              <a:rPr lang="tr-TR" dirty="0" smtClean="0"/>
              <a:t>paylaşılacak, düzeltme işlemleri yaptırılacak</a:t>
            </a:r>
            <a:endParaRPr lang="tr-TR" dirty="0"/>
          </a:p>
        </p:txBody>
      </p:sp>
      <p:sp>
        <p:nvSpPr>
          <p:cNvPr id="3" name="Başlık 2"/>
          <p:cNvSpPr>
            <a:spLocks noGrp="1"/>
          </p:cNvSpPr>
          <p:nvPr>
            <p:ph type="title"/>
          </p:nvPr>
        </p:nvSpPr>
        <p:spPr/>
        <p:txBody>
          <a:bodyPr/>
          <a:lstStyle/>
          <a:p>
            <a:r>
              <a:rPr lang="tr-TR" sz="3200" dirty="0" smtClean="0"/>
              <a:t>Tabloların hazırlanmasına başlanacak</a:t>
            </a:r>
            <a:endParaRPr lang="tr-TR" sz="3200" dirty="0"/>
          </a:p>
        </p:txBody>
      </p:sp>
      <p:sp>
        <p:nvSpPr>
          <p:cNvPr id="4" name="AutoShape 4" descr="data:image/jpeg;base64,/9j/4AAQSkZJRgABAQAAAQABAAD/2wCEAAkGBhQSEBQUERAUEBUVFBcUFhUXFBUVFRUVFhAVFBUQFhUXHSYeFxkjGhQVHy8kIycpLC0sFx8xNTAqNSYrLCkBCQoKDgwOGg8PGiolHyI0LC81LiwsLy01LDApLCwpLCwsLCksLCwsLCwwKSksKSwsLCwsKSwpLCwpLCwsKSwsLP/AABEIAJAAvAMBIgACEQEDEQH/xAAcAAABBQEBAQAAAAAAAAAAAAAAAQMEBQYHAgj/xAA6EAABAwIDBQYDBwQCAwAAAAABAAIDBBEFEiEGEzFBUQdhcYGRoSJSkiMyQnKxwdEUM2LwguEkY6L/xAAaAQEAAgMBAAAAAAAAAAAAAAAABAUBAwYC/8QAKREAAgIBBAEDBAIDAAAAAAAAAAECAwQREiExBRMyQSIjUaEUsUJhcf/aAAwDAQACEQMRAD8A7VFFove5RDwTiAb3KNynEIBvco3KcQgG9yjcpxCAb3KNynEIBvco3KcuvEkoAuTZYbS5YE3KNyoz8UaOTj5J2mrWv+66/Ucx4haYZFc3tjJanpwa50HNyjcr2ClW88je5RuU4hAN7lG5TiEA3uUblOIQDRhXkSWT5UaQaoB2HgnE3DwTiAEIQgBCEIAQhCAEhQgoBCVTy1Gd56AkAeGhKt3LHR1pY57TxDiD6nVUfmLZQhFfD7JeLXvb0LqQ2Coq2sMb87DqPcdCnJ8U0sq4Ukk98gFubj90fyVzsZTtsXpLks66lBN2dG9oqgSRte3g4Bw8wn1TYZGYYWRZs2Robmtx77KSJ3dV3kNdq3dlFLTXgsEKNBU30KkBejAqEIQAhCEAFRpOKklRpOKAdh4JxNw8E4gBCEIAQhCAEJEXQDM84aP2VTWYk8DQhvda/unaye5J5DQfuVksbxgN4nRctn+Qsc9lT0LLFxt/ZcDaqRvFjHeZH8rPbRYqHnesYWP4PFwWuHAHuIVccaB5qdgkQqpcvFrRmf8Alvo3zKiQtyb2qpvXX8ln6NNP3PwTNmcPdUDeyXZH+EcC/v8AyrXPLWNubNa0cdAAP2TdRUMhjLnEMaweQAHJc7xjaCSrdYfAwfdbxA73fM79F0EYU4NfC5KiUrMmer6NhX7SMaAGHMXfcA+Jzu8N5DvJVe+mmnN5ZHMb8jSfcj+FT7NRsbPY8XC1+puDx71sYolLxrvXjuNFtfpvQr4cGDQcj3sPUOJPibnVX+zmIOljIktnYcriNAeh87KJK8MYXHQAEk9w4pNioXbuR7tC997eFyfdxHkpD7NOpo0IQsmAQhCACo0nFSSo0nFAOw8E4m4eCcQAhCEAIQhAIVDxGqyN42J0H8qYVn9qXkZOhzDz0t+6g59kqqJSibqIKdiiyur8SABDSuXbU4oZJsoOjf1W8qKPOOJv1C5fjVG+nmcx7SeLgfmHVveuXwYqybb7L6SVcdIntkjit1sJXf08ZdI27JnXLxqW5DlFwOAuT6qz2d2Lo2xtmzunDgHtLyA2xAIOUcSpuK4rC10bGZQc2UWAtlf8Lh4c/IK/rxZRluk0iusyFJOKWpG2hm/qpGwsd9m05nkfiP4W/wC9FmY2FjixwsW6Ed+uq2WG04sTYDMb27jw9rL3ieCNmHyvHB1vY9QpOZjO6KceyNj3qD0fRlY4P9/dazCcUzgNfo/keTv+1n44HNcWObYjj0t1v0UkR71zY6U72Ti540ZGORB5nv8AS6qcN3V2aRXHyTcnZKPIbSYuHy7rURRHNIRrmcBpGPD3OnIrW7GV++o43mMRH4gWg31DiL3VM3s3YcueoksNS1ga0OdzJJufDXTXqtZQ0bYmNZGMrWiwHQeKvIeo5ty6K2Wzb9PZJQhCkGoEIQgAqNJxUkqNJxQDsPBOJuHgnEAJEqz21W3FNQZROXl7wSyNjS5zgDYkchqeZCw3oZSbeiL+6Yra+OJmeWRsbR+Jzg0epXJMV7V6ua+4hZRs5Pec8hHXgGtP1LC4jV71+eomfVSD8TySB3NHBoPcAtTtRJhjSfMjreOdsdPHcUrHVj+o+CPxLyDfyCwGP7f1lULSSNgZ8kf6Zzr+ioaKGWofu6eJ0rubY23t+Y/h87LbYP2MVEtnVM7advNrRvJPW4a33Wt6z4N6VVXI32b4sA2WLjYh4J6OuHe4v5pNvQ2RrNQHNdoe4/eH+9FpKnZKmojliYScou9ziXnz5DwWOqqZ1RM7KLBptzK5mzSGXKa40LOv669V8knAql25ZGXktYLAe9lr9jsObLPNmFwIg363HXx+BZylwCSMZhr3Fa3s5naTPrZ92/DzyhpF/UlbsSfrZSk2a8qKroaSJEtFNTmwj3rL6Wvp4W1A7l5bV1L9I6Zre85z7WC2QS2XUJFBqYkbDyzvLqmb4TxY23xePQeq1mH4bHCzJEwMHdz7yeZUqyVYjBLoOTfAIQhezAIQhACEIQAVGk4qSVGk4oB2HgnE1DwTiAVYHtYwR8kDaiFuZ8GYOGXMTE/Lmt3gtB9VvUllhrVHqEnF6o4BhHZ7XVdnGMwtP45bt8wz7x9lvsA7HKaKzql7qt3GxGSMHuYCSfMldCsheVBI2zvnIYpKGOJoZFG2No4NaAB6BP2Qi69mgyO3dA8x71jS7K0hwGptyd5arJ9nmWRr7EEtdZ3nqPZdZIWexF4E2gAsB6nmud8rjQhB2r5aLLFvk16aIuIwANXNK/FZKatL4XWc0gjobjVpHQ2W+xOs04rmeLtcap2ZpbfKQDzaR8LvA6qnw/e5r4LFLSvbL5O27NbRMq4g9vwuFg9nNrrcO8dCrlcr2Vc6Kz2cRoejm/KV0qhrWyMDmm4PseYK6jCzY3ra+0VGVjejLjpkpCQFCsiGKhIhAKhIhAKhIi6AUqNJxUglR5DqgHIjovd0zEdF6LkA5dF01nSGRAO3RmUczLwZ0BKL0mdQXVKafWoCx3qyeIVF5Xn/ACt6aKzlxSwWfc/T3XOednpCMPyyz8fXrJsrMYns23XRZbH8Zc50bHkPEWjXWGYN4Ftxa40Bt3K3x2oNwGjMePosdK9wku9pCg4VE9m5LhlndZWmk+zqezTWmMc7i4VxhtTu58vJ+h8QLgrK4NiDRGMpGgVhh1eHzZ76M4d5IstOHXb/ACY7VpozVlKO2Tk+Dfb1et4qFmJ35p9lcu3OeLfOlzqrbWd6cFSgLDMluoTZ17EyAl5kZlHEi9Z0A8So8h1XvOmJHaoD1EdEpcm4zohxQCuemnSIcUy5AD5ExJKlemXhANSTFRZZSpDo006JAVVRK7kLqvkxUgEOieCOYFwVoXU6bdRA8rqHk4deSlv+PwSKciVL+kxLy97iSzLfTXjZe/6DNxarbEccpISQ+YFzdC1ozOB6EDgs9WbftB+xpi7ve8NHkGg/qp2PhSjBQguCLflRlLdJ8kxmzsZOrR6KypKBkQ5MHjZVVNtZFOMrpHUb7c7OjP8AzsCPOy91WBSj4/7zTwe05wf3UTKlZjf4Hj1lJcM0EuJhjMzWPntyjGc+NrrJ1vapJctiphGeW9cS8ac4wBY+ZSQsLTdpIPUGxU41xeMs0cdQ3pI0E/VxVavJJ+7glUX1J/cjqQcP7VZ2230EcnUtJjP6EFajDe0ymktnzwHo9tx9TbhZyXZyjl+7vKR3d9pH5A6jysok3Z/OBeF8dSP8Dld9J/lb4ZTl7XqWa/hXdPadVoMXimF4pWSflcDbxHFTw5cAqsOdE8CWN0T+WZpa7Qalp5+St8P2pqofuTvI6P8Ajb/9a+63LL09yPUvFN81y1O2tkTjXrmVF2oSN/uwMk72uLD6EEe60eH9odLJYOc6En526fU24W+OTXLpkKzBuhy4mtD0y9+qao6+OUXikbIP8XA+tuCV51W5NMhtNdkiPgghK5pbpy/Zed4FkwIQmy1ObwLyXhANOjTZiT5ckLggI7oV4MClXCS4QEXcIMCk3CLhAUmM7LwVQtNECeAeNHjwPPzXPsb7Np4ruhP9QzoBaQf8eDvL0XW7hLdSKsidfRotohZyfO+55cxyPEeSl4ZXywG8MhjN7kA/CfzNOh9F2fG9mKeqH2rLO+dujvXn5rn2M9n80F3R/wDkM/xFngd7OfldWUMiu1aSK2yiyvlHql21ZJpWUwP/ALIzZ3m3+D5K5p8IinF6SdkvVjtHjuI/6WAyL0xtiCNCOBBsR3ghRcrw+Pf2tH/o8QzJLvk2dRh74zZ7S3vPA+BXmNltQbHqOPqouGbeVEYyyZaltrWfx+sD9QVfUmL0VTbU0jz+F1st+48D6hctleAvq5reqJ1WTXZ12JFjElsr7St+V4zXUeXCqKb70LqY/NGbj6Top9XgEjNW2kHG7enWygFtlTSvyKHtn+yfXdZX7ZMgz9nrjc01RHOOTXDI/wAOJBPoqHEMFngP20L4x1Iu36hotY3TuU+mxyVgtnzDo7UeGq2xza5cSWn/ADks6vLWx4mtTnEZsQ4cRwIOo8CNQrOPaapaLCpksOpv7lbSdtJP/epQx3zx6HxsFWzbEUxN2VpaOjmgkfopcJxkvtyX9E+Pkcez3r9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data:image/jpeg;base64,/9j/4AAQSkZJRgABAQAAAQABAAD/2wCEAAkGBhQSEBQUERAUEBUVFBcUFhUXFBUVFRUVFhAVFBUQFhUXHSYeFxkjGhQVHy8kIycpLC0sFx8xNTAqNSYrLCkBCQoKDgwOGg8PGiolHyI0LC81LiwsLy01LDApLCwpLCwsLCksLCwsLCwwKSksKSwsLCwsKSwpLCwpLCwsKSwsLP/AABEIAJAAvAMBIgACEQEDEQH/xAAcAAABBQEBAQAAAAAAAAAAAAAAAQMEBQYHAgj/xAA6EAABAwIDBQYDBwQCAwAAAAABAAIDBBEFEiEGEzFBUQdhcYGRoSJSkiMyQnKxwdEUM2LwguEkY6L/xAAaAQEAAgMBAAAAAAAAAAAAAAAABAUBAwYC/8QAKREAAgIBBAEDBAIDAAAAAAAAAAECAwQREiExBRMyQSIjUaEUsUJhcf/aAAwDAQACEQMRAD8A7VFFove5RDwTiAb3KNynEIBvco3KcQgG9yjcpxCAb3KNynEIBvco3KcuvEkoAuTZYbS5YE3KNyoz8UaOTj5J2mrWv+66/Ucx4haYZFc3tjJanpwa50HNyjcr2ClW88je5RuU4hAN7lG5TiEA3uUblOIQDRhXkSWT5UaQaoB2HgnE3DwTiAEIQgBCEIAQhCAEhQgoBCVTy1Gd56AkAeGhKt3LHR1pY57TxDiD6nVUfmLZQhFfD7JeLXvb0LqQ2Coq2sMb87DqPcdCnJ8U0sq4Ukk98gFubj90fyVzsZTtsXpLks66lBN2dG9oqgSRte3g4Bw8wn1TYZGYYWRZs2Robmtx77KSJ3dV3kNdq3dlFLTXgsEKNBU30KkBejAqEIQAhCEAFRpOKklRpOKAdh4JxNw8E4gBCEIAQhCAEJEXQDM84aP2VTWYk8DQhvda/unaye5J5DQfuVksbxgN4nRctn+Qsc9lT0LLFxt/ZcDaqRvFjHeZH8rPbRYqHnesYWP4PFwWuHAHuIVccaB5qdgkQqpcvFrRmf8Alvo3zKiQtyb2qpvXX8ln6NNP3PwTNmcPdUDeyXZH+EcC/v8AyrXPLWNubNa0cdAAP2TdRUMhjLnEMaweQAHJc7xjaCSrdYfAwfdbxA73fM79F0EYU4NfC5KiUrMmer6NhX7SMaAGHMXfcA+Jzu8N5DvJVe+mmnN5ZHMb8jSfcj+FT7NRsbPY8XC1+puDx71sYolLxrvXjuNFtfpvQr4cGDQcj3sPUOJPibnVX+zmIOljIktnYcriNAeh87KJK8MYXHQAEk9w4pNioXbuR7tC997eFyfdxHkpD7NOpo0IQsmAQhCACo0nFSSo0nFAOw8E4m4eCcQAhCEAIQhAIVDxGqyN42J0H8qYVn9qXkZOhzDz0t+6g59kqqJSibqIKdiiyur8SABDSuXbU4oZJsoOjf1W8qKPOOJv1C5fjVG+nmcx7SeLgfmHVveuXwYqybb7L6SVcdIntkjit1sJXf08ZdI27JnXLxqW5DlFwOAuT6qz2d2Lo2xtmzunDgHtLyA2xAIOUcSpuK4rC10bGZQc2UWAtlf8Lh4c/IK/rxZRluk0iusyFJOKWpG2hm/qpGwsd9m05nkfiP4W/wC9FmY2FjixwsW6Ed+uq2WG04sTYDMb27jw9rL3ieCNmHyvHB1vY9QpOZjO6KceyNj3qD0fRlY4P9/dazCcUzgNfo/keTv+1n44HNcWObYjj0t1v0UkR71zY6U72Ti540ZGORB5nv8AS6qcN3V2aRXHyTcnZKPIbSYuHy7rURRHNIRrmcBpGPD3OnIrW7GV++o43mMRH4gWg31DiL3VM3s3YcueoksNS1ga0OdzJJufDXTXqtZQ0bYmNZGMrWiwHQeKvIeo5ty6K2Wzb9PZJQhCkGoEIQgAqNJxUkqNJxQDsPBOJuHgnEAJEqz21W3FNQZROXl7wSyNjS5zgDYkchqeZCw3oZSbeiL+6Yra+OJmeWRsbR+Jzg0epXJMV7V6ua+4hZRs5Pec8hHXgGtP1LC4jV71+eomfVSD8TySB3NHBoPcAtTtRJhjSfMjreOdsdPHcUrHVj+o+CPxLyDfyCwGP7f1lULSSNgZ8kf6Zzr+ioaKGWofu6eJ0rubY23t+Y/h87LbYP2MVEtnVM7advNrRvJPW4a33Wt6z4N6VVXI32b4sA2WLjYh4J6OuHe4v5pNvQ2RrNQHNdoe4/eH+9FpKnZKmojliYScou9ziXnz5DwWOqqZ1RM7KLBptzK5mzSGXKa40LOv669V8knAql25ZGXktYLAe9lr9jsObLPNmFwIg363HXx+BZylwCSMZhr3Fa3s5naTPrZ92/DzyhpF/UlbsSfrZSk2a8qKroaSJEtFNTmwj3rL6Wvp4W1A7l5bV1L9I6Zre85z7WC2QS2XUJFBqYkbDyzvLqmb4TxY23xePQeq1mH4bHCzJEwMHdz7yeZUqyVYjBLoOTfAIQhezAIQhACEIQAVGk4qSVGk4oB2HgnE1DwTiAVYHtYwR8kDaiFuZ8GYOGXMTE/Lmt3gtB9VvUllhrVHqEnF6o4BhHZ7XVdnGMwtP45bt8wz7x9lvsA7HKaKzql7qt3GxGSMHuYCSfMldCsheVBI2zvnIYpKGOJoZFG2No4NaAB6BP2Qi69mgyO3dA8x71jS7K0hwGptyd5arJ9nmWRr7EEtdZ3nqPZdZIWexF4E2gAsB6nmud8rjQhB2r5aLLFvk16aIuIwANXNK/FZKatL4XWc0gjobjVpHQ2W+xOs04rmeLtcap2ZpbfKQDzaR8LvA6qnw/e5r4LFLSvbL5O27NbRMq4g9vwuFg9nNrrcO8dCrlcr2Vc6Kz2cRoejm/KV0qhrWyMDmm4PseYK6jCzY3ra+0VGVjejLjpkpCQFCsiGKhIhAKhIhAKhIi6AUqNJxUglR5DqgHIjovd0zEdF6LkA5dF01nSGRAO3RmUczLwZ0BKL0mdQXVKafWoCx3qyeIVF5Xn/ACt6aKzlxSwWfc/T3XOednpCMPyyz8fXrJsrMYns23XRZbH8Zc50bHkPEWjXWGYN4Ftxa40Bt3K3x2oNwGjMePosdK9wku9pCg4VE9m5LhlndZWmk+zqezTWmMc7i4VxhtTu58vJ+h8QLgrK4NiDRGMpGgVhh1eHzZ76M4d5IstOHXb/ACY7VpozVlKO2Tk+Dfb1et4qFmJ35p9lcu3OeLfOlzqrbWd6cFSgLDMluoTZ17EyAl5kZlHEi9Z0A8So8h1XvOmJHaoD1EdEpcm4zohxQCuemnSIcUy5AD5ExJKlemXhANSTFRZZSpDo006JAVVRK7kLqvkxUgEOieCOYFwVoXU6bdRA8rqHk4deSlv+PwSKciVL+kxLy97iSzLfTXjZe/6DNxarbEccpISQ+YFzdC1ozOB6EDgs9WbftB+xpi7ve8NHkGg/qp2PhSjBQguCLflRlLdJ8kxmzsZOrR6KypKBkQ5MHjZVVNtZFOMrpHUb7c7OjP8AzsCPOy91WBSj4/7zTwe05wf3UTKlZjf4Hj1lJcM0EuJhjMzWPntyjGc+NrrJ1vapJctiphGeW9cS8ac4wBY+ZSQsLTdpIPUGxU41xeMs0cdQ3pI0E/VxVavJJ+7glUX1J/cjqQcP7VZ2230EcnUtJjP6EFajDe0ymktnzwHo9tx9TbhZyXZyjl+7vKR3d9pH5A6jysok3Z/OBeF8dSP8Dld9J/lb4ZTl7XqWa/hXdPadVoMXimF4pWSflcDbxHFTw5cAqsOdE8CWN0T+WZpa7Qalp5+St8P2pqofuTvI6P8Ajb/9a+63LL09yPUvFN81y1O2tkTjXrmVF2oSN/uwMk72uLD6EEe60eH9odLJYOc6En526fU24W+OTXLpkKzBuhy4mtD0y9+qao6+OUXikbIP8XA+tuCV51W5NMhtNdkiPgghK5pbpy/Zed4FkwIQmy1ObwLyXhANOjTZiT5ckLggI7oV4MClXCS4QEXcIMCk3CLhAUmM7LwVQtNECeAeNHjwPPzXPsb7Np4ruhP9QzoBaQf8eDvL0XW7hLdSKsidfRotohZyfO+55cxyPEeSl4ZXywG8MhjN7kA/CfzNOh9F2fG9mKeqH2rLO+dujvXn5rn2M9n80F3R/wDkM/xFngd7OfldWUMiu1aSK2yiyvlHql21ZJpWUwP/ALIzZ3m3+D5K5p8IinF6SdkvVjtHjuI/6WAyL0xtiCNCOBBsR3ghRcrw+Pf2tH/o8QzJLvk2dRh74zZ7S3vPA+BXmNltQbHqOPqouGbeVEYyyZaltrWfx+sD9QVfUmL0VTbU0jz+F1st+48D6hctleAvq5reqJ1WTXZ12JFjElsr7St+V4zXUeXCqKb70LqY/NGbj6Top9XgEjNW2kHG7enWygFtlTSvyKHtn+yfXdZX7ZMgz9nrjc01RHOOTXDI/wAOJBPoqHEMFngP20L4x1Iu36hotY3TuU+mxyVgtnzDo7UeGq2xza5cSWn/ADks6vLWx4mtTnEZsQ4cRwIOo8CNQrOPaapaLCpksOpv7lbSdtJP/epQx3zx6HxsFWzbEUxN2VpaOjmgkfopcJxkvtyX9E+Pkcez3r9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0" name="Picture 8" descr="http://www.adanaturuncudur.com/uploads/images/395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282628"/>
            <a:ext cx="432448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534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r>
              <a:rPr lang="tr-TR" sz="4400" dirty="0" smtClean="0"/>
              <a:t>İPC </a:t>
            </a:r>
            <a:r>
              <a:rPr lang="tr-TR" sz="4400" dirty="0" err="1" smtClean="0"/>
              <a:t>nin</a:t>
            </a:r>
            <a:r>
              <a:rPr lang="tr-TR" sz="4400" dirty="0" smtClean="0"/>
              <a:t> uygulanıp uygulanmadığı </a:t>
            </a:r>
            <a:r>
              <a:rPr lang="tr-TR" sz="4400" dirty="0"/>
              <a:t>takip </a:t>
            </a:r>
            <a:r>
              <a:rPr lang="tr-TR" sz="4400" dirty="0" smtClean="0"/>
              <a:t>edilecek</a:t>
            </a:r>
            <a:endParaRPr lang="tr-TR" sz="4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80928"/>
            <a:ext cx="389514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677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lvl="0"/>
            <a:r>
              <a:rPr lang="tr-TR" dirty="0" smtClean="0"/>
              <a:t>Birimler</a:t>
            </a:r>
            <a:endParaRPr lang="tr-TR" sz="3600" dirty="0"/>
          </a:p>
          <a:p>
            <a:pPr lvl="1"/>
            <a:r>
              <a:rPr lang="tr-TR" sz="2400" dirty="0"/>
              <a:t>Raporlama birimi</a:t>
            </a:r>
            <a:endParaRPr lang="tr-TR" sz="3600" dirty="0"/>
          </a:p>
          <a:p>
            <a:pPr lvl="1"/>
            <a:r>
              <a:rPr lang="tr-TR" sz="2400" dirty="0"/>
              <a:t>Birleştirici       </a:t>
            </a:r>
            <a:endParaRPr lang="tr-TR" sz="3600" dirty="0"/>
          </a:p>
          <a:p>
            <a:pPr lvl="0"/>
            <a:r>
              <a:rPr lang="tr-TR" dirty="0"/>
              <a:t>Muhasebe birimi kontrol görevlisi,</a:t>
            </a:r>
            <a:endParaRPr lang="tr-TR" sz="3600" dirty="0"/>
          </a:p>
          <a:p>
            <a:pPr lvl="0"/>
            <a:r>
              <a:rPr lang="tr-TR" dirty="0"/>
              <a:t>İl kontrol görevlisi,</a:t>
            </a:r>
            <a:endParaRPr lang="tr-TR" sz="3600" dirty="0"/>
          </a:p>
          <a:p>
            <a:pPr lvl="0"/>
            <a:r>
              <a:rPr lang="tr-TR" dirty="0"/>
              <a:t>MGM</a:t>
            </a:r>
            <a:endParaRPr lang="tr-TR" sz="3600" dirty="0"/>
          </a:p>
          <a:p>
            <a:pPr lvl="0"/>
            <a:r>
              <a:rPr lang="tr-TR" dirty="0"/>
              <a:t>Kullanıcılar </a:t>
            </a:r>
            <a:endParaRPr lang="tr-TR" sz="3600" dirty="0"/>
          </a:p>
          <a:p>
            <a:endParaRPr lang="tr-TR" dirty="0"/>
          </a:p>
        </p:txBody>
      </p:sp>
      <p:sp>
        <p:nvSpPr>
          <p:cNvPr id="3" name="Başlık 2"/>
          <p:cNvSpPr>
            <a:spLocks noGrp="1"/>
          </p:cNvSpPr>
          <p:nvPr>
            <p:ph type="title"/>
          </p:nvPr>
        </p:nvSpPr>
        <p:spPr/>
        <p:txBody>
          <a:bodyPr/>
          <a:lstStyle/>
          <a:p>
            <a:endParaRPr lang="tr-TR" dirty="0"/>
          </a:p>
        </p:txBody>
      </p:sp>
      <p:sp>
        <p:nvSpPr>
          <p:cNvPr id="4" name="AutoShape 2" descr="data:image/jpeg;base64,/9j/4AAQSkZJRgABAQAAAQABAAD/2wCEAAkGBhMPERUUEhQWFRQWGRoaFxYYGR0dIBYgIBwaGBofGB8cHCYfGB0kGxoYHy8gJScpLCwsFx4xNTAqNSYrLCkBCQoKDgwOFw8PGiwcHxwpKSkpKSwsLCwsKSkpKSksLCwpKSwpKSkpLCksKSwsKSkpKSksKSwpKSkpKSwpKSwpKf/AABEIAH8AkAMBIgACEQEDEQH/xAAcAAACAgMBAQAAAAAAAAAAAAAABgUHAQMECAL/xAA7EAABAgQEAwYEBAYBBQAAAAABAgMABBEhBRIxQQZRYQcTIjJCcVKBkaEUYrHBI3KC0eHwFQgWotLx/8QAFwEBAQEBAAAAAAAAAAAAAAAAAAIBA//EAB0RAQEBAAIDAQEAAAAAAAAAAAABEQIhEjFBcVH/2gAMAwEAAhEDEQA/ALxggggCCCCAIIIIAggggCCCCAIIIIAgjFYXMd4xQzVDVFuDX4U+9LqPQQExiWKNy6c7igkbc1HkBuYUZnEprESUsgtNA0NTQnTzkafyp+cak4AuaCnZtZooaVIOU60pTuwRtrGcR46l5Qd0ynMEDKQm1ABTw81W35Rc4p1OyEixIpqtSc51Woj7chEbjfaRKS4oHQVVpYVv0pFMYrxE9OPOZFKKM1M69QOQ61jkQUtaXUNFHaHjPpr1LBBBEKEEEEAQQQQBGKxqmptLScyzQfr0HMwnYrxkpa+7a8I3oRWguSo+kdBfrtANc7izTAJcWlAHM/trEa7xrLJ0K1fyoUf2hT/CsI8SyXFKNaA0v7mqj9Y5HOJgbtNN5QcpJFa2vTfUiL8WadhxzJ5gkvBJJp4kqArpqRSJNzFmktlwuJyC+YEEfKmsV23jgAIXLIWCaCgpmJ6DU/2rHLP4IoBTjLSW1q5aNjknYr5r56QvFmu/irtBNe7bFAoHwjzEbqXTyj8ouYgUYyiSfWpac6gKtq2ym5SBokj/AEwgTmJLZdWLrObKonU8wDyFBHNMTjj5FSSqpJJJ8N/1NIToMvFnHrk3ROcoTQ+AE3PIkQtlouDM6MoA8IBINt1HeMsywR4tV81bf30jbh8m/PvBmWSXHD1okbmpNgKD3imNP/J92kigA2jswTBRNLBmHO5aOgrRSzsCT5R7w94L2asSSO9mj3r3WyUH8o39zFa8T4oFvK7sml7fONzGWvWcEEEcXQQQRisAViNxXGUsCg8SzoOXKtL/AC1MRHFHFol0kINKaqFyTplbG6q6k2EJ8tjXeOocKglwKzN38KzSim1E6KtZR3rpG4NmLTs3Nr83dI3UoeIg2ICfR+v1han8fQxUNEA6Z9b0Ka/mpWO7j3iVGJMocllOIAKkuNkZVHl/TUG/QQgzbgR51EixoaE1pS5GtBFxFqYm+I1KUrOqqU0ub1PO3TaI9vizIrwAqvatq60t84X57EO8ICRYaAb36RMYTwpMgNzLzSm5fvEJzL8JVU+lJudCflG6zta3CLCn0pfdTRVDkHwA6qH5jpXlEtjM2ltpd6eEj2tr0pHw1MoaRSoCQLHTaEXifHu9JSLJqfn7xFX8JD7RfWtSyQkrJSdM25PsdY+3Hkt6Wp94zMTJUaJ1/SGrgzApNbS3H1hcwQe7BshvcU+JVRqYuRNrXwx2bTWJUW4CwxzUKKV7Db3h9xfAEYXKgymidUWBrbxpOpIpud445HtZQuXUFIIdQKHkdjbY2rSELiDjFyZrmXbalqjl0tBj64u45dm7BdLUWQKZutDpXl0hCmJnWnzO8b5l2pNzU/eLC7PexV2cIfngppixS3otz3+BP3PSJtbO3oeCCCIWITeOuMUyrVEKSVE5TfU6UHS9zE5xJi34ZkqzBKjWhOiQBVSj7Cp+kVFhWCqxSZXMOpKZVs+AEkhVP1JNz1JjZNZUZi63ENGZdWe+cBCQo0omvoA0FB7wpf8AKPPr1pySNE76b+/OHTjWWS64QTlVbIK2CRqaaC1oVZ+bal05WVBaqeJY0HT7+0dMTa1zU0G1klRzFJBNag3qMw3NaXjq4W4Bm8XcOQZGgaLeV5R0T8R6RO9nPZU5iRD8zmblthcLd6j4U133paLx4c4dZw9hLDAIQkk3NSSTUkk7mItJP6i+EOzuTwxFG0BbnqdWAVK/9R0EfPabhff4c7lBKm8riaflNT/4FUNcfLiAoEEVBsQYlbzX/wB0FQQyo0QDXMfnQdBfSNWNyQQjN3oy3+dBEn2n9n7uHuF1pJXLKJIIFe6/Ku1hyVFdOOrcITUmugjprnmBueVn8NhDbwxgbrzTzgOUNoUoqOmlR9TanWNfCXBS5h5KEpJNqnZI3Uegi5OIcMalJAy7aQM9EVO5PmP2/SEvxub2oJ1ZZdVtX/f3j5w+QfnngzKoU44dht1UdEjqYacG4OTieI/hs5QgJUtSkipypIFBXc5gKmL94a4TlsNa7uWbCB6laqWealak/aM5XCQndnnY4zh+V6ao9M6i3ga/lB8x/MflFk0jMEQsRgxmMGArLtInFrW62m9MjSRt4hnUTzN025IhtdlUy0mlFAAhABAGtBenzvCbi7ud9wIAccTMZ9fCmhoKq2OW1BUxOT2FTs9SroZaOqE2BHKtMyjT2ivWMUrxNOreWUthZSSSshJqs/IaDlE/2R8ACeeU/Mt1l2jZKhZxetDzSkUqOdIsWX7N22BmTMPA7nOaUrU2r8oXOKcQVLAOSsw4lSTXMVJ/iXuCnRVBS5FTzi98vSPXtbzaQAALAWAG0fUIPZ92kCfPcvZUu0qhQ0coL22UNaQ/COToIIIiMZ4jblvD5nCKhA2HNZ0QnqYDrxOdbabUp0jJShFK5q+kD1E8op9zhBl2dzMS6Gq+hOiNfNtnPIWFoYZmdfnXK1GUHXRI5hvf+o69I5MQx5nD2iGymt8yq6Em3vypFRlMeFFiRQpKQnN611uVWJHRItCdxhxN3qVVNEiyaGteo/SFZePOPg5iUo9qFQ69NfrEPic8uYWhloZlrUEISNybRUn1lp87D8NW7NTM0RRtKe6SfiUSFKp7Cn1i6Yg+DOGE4bJty6TmKQStXxKN1H62HQCJyIt1sEEEEY1refCElSiAkXJOgiv+KONc6g0iqUq0ANFue59CTpTU9Ii8c4zcfUqhyhPlGqRt/WvS+git8Zxsd6FAZqVJUTck+o/T7RUjNXbw4wy02lxzIkmlBsjp78zEjiXGcrLpqt1I6VufYbx5xHE776yEFVFWUamw5DYARtlUJbOZRK17FV8vtXeHjKzVi8QccuTmYEKaltEgGi3eZNLgRr4ckmZtRaUgFsA25f5iuprHqHWp/SJPDO1D8IyW2GquKHjcVvyoBtHWZEcrb6cGKoXh80osLIyLzIOhBBqP2+8em8BxMTUqy9b+I2lftUAn71jzAiRm59RcUigPqNh8hqdotaXxR6Vk5eVWgjI2ElKVa9VkXAPIfWJ5cd7hx5fDvjnFSWwQ2oV0K9QOiR61dNBvCcGu9zFRKW6hXiNSs61WfV7aDQRFTOItsfxHrrvtZIvZKdtKHrXlCfivFyn1LSjMRW1LUG1eZ/zEYvTRxFxclAKUUqCAkVuevUVIFISlJLvidpc5qAanmY1NoyVU4QVH7fONUuh+deDEq2pxxWgTsOajokdTQRWZ3TRP4kSQhAKlKICUi5J0AA59Iufst7MvwA/EzVFTSxYahhO6QfiO5+Ubuzjsobw2j0wQ7Nn1elquzdd+aosKJvLWyACCCCJaIIIIDy3xDxEDZu2viPO1hzApC/LSxfJJqEV+sYl8Nqc7mmoTHUubINE72AA19hF/qW4lLQomgG5iQwPh1ydUColpmlc1LrH5OnWJrh3gcHK9N0KjdLGyRsp3md8v1jq4gx9DTamlEhYH8NaR5TY19tqRrCZjbKUHum0BNDc7n3McmG4Itw1ShSgLkgEx1SGNpS+lcy33g32r1EWBL8bSwbyteEWtQDSK6RiGw7GxKC4osWGY1y9cp1/+xHz3GjnelSVFRVoTT7/pHTxBPNzRJyhJ0qKRAfhWm7m56xltVkjBm3pjzk5Tqfv846FuNtCwpGpp5byw2whTrh0QgVP+PeLH4S7DnHSl3ElUTY/h0H7OK/YRmyNzSVwrwfNY05Rr+GwPO8oW9k/Er2j0DwjwVLYWz3cum587h8zh5qP7aRLyMg2whLbSEoQkUSlIoBHREW6rBBBBGNEEEEAQQQQHkhlDj6w0ylS3FaJTtzJOw6m0PXC/DrMgsLcIeep4lAVQ1sQivmVzMfcjLsyTDbJX3a3VqQVpTXvVg0KXFDxBNCKUtzERGPY4uXCm9xYdKW/tHVGpziLGkthSWwa0pmHlPqTTooGv2itcTmVOnO4fZP8Au0YnMScfu4RawA+t44HEqcUlKRVSqADmTb2jLRpUpTiglIJJNEgCprsANz0i4eE+wZbstnm3lsuqultIByD89fUeQ0ho7K+ydOGgTEyErmjpuGQRonYq5q+kWZHNWKZd/wCn5dfDPHL1bv8AZVI65H/p8YCqvzTzot4UgI96m8W3BG61EcPcKSuHN5JVpLYOpF1K/mUbmJekEEYCCCCAIIIIAggggCCCC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4" name="Picture 4" descr="http://www.dogukancelikhalat.com/uploads/products/779916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3" y="2132856"/>
            <a:ext cx="1724025"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578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060848"/>
            <a:ext cx="7745505" cy="1166352"/>
          </a:xfrm>
        </p:spPr>
        <p:txBody>
          <a:bodyPr>
            <a:normAutofit fontScale="92500" lnSpcReduction="10000"/>
          </a:bodyPr>
          <a:lstStyle/>
          <a:p>
            <a:r>
              <a:rPr lang="tr-TR" dirty="0" smtClean="0"/>
              <a:t> il </a:t>
            </a:r>
            <a:r>
              <a:rPr lang="tr-TR" dirty="0"/>
              <a:t>özel idareleri</a:t>
            </a:r>
            <a:r>
              <a:rPr lang="tr-TR" dirty="0" smtClean="0"/>
              <a:t>,</a:t>
            </a:r>
          </a:p>
          <a:p>
            <a:r>
              <a:rPr lang="tr-TR" dirty="0" smtClean="0"/>
              <a:t> </a:t>
            </a:r>
            <a:r>
              <a:rPr lang="tr-TR" dirty="0"/>
              <a:t>belediyeler ,</a:t>
            </a:r>
            <a:endParaRPr lang="tr-TR" dirty="0" smtClean="0"/>
          </a:p>
          <a:p>
            <a:r>
              <a:rPr lang="tr-TR" dirty="0" smtClean="0"/>
              <a:t> mahalli </a:t>
            </a:r>
            <a:r>
              <a:rPr lang="tr-TR" dirty="0"/>
              <a:t>idare birlikleri </a:t>
            </a:r>
            <a:r>
              <a:rPr lang="tr-TR" dirty="0" smtClean="0"/>
              <a:t> </a:t>
            </a:r>
          </a:p>
          <a:p>
            <a:pPr marL="0" indent="0">
              <a:buNone/>
            </a:pPr>
            <a:endParaRPr lang="tr-TR" dirty="0" smtClean="0"/>
          </a:p>
          <a:p>
            <a:endParaRPr lang="tr-TR" dirty="0"/>
          </a:p>
        </p:txBody>
      </p:sp>
      <p:sp>
        <p:nvSpPr>
          <p:cNvPr id="3" name="Başlık 2"/>
          <p:cNvSpPr>
            <a:spLocks noGrp="1"/>
          </p:cNvSpPr>
          <p:nvPr>
            <p:ph type="title"/>
          </p:nvPr>
        </p:nvSpPr>
        <p:spPr>
          <a:xfrm>
            <a:off x="611560" y="620688"/>
            <a:ext cx="7756263" cy="1054250"/>
          </a:xfrm>
        </p:spPr>
        <p:txBody>
          <a:bodyPr/>
          <a:lstStyle/>
          <a:p>
            <a:r>
              <a:rPr lang="tr-TR" sz="3200" b="1" dirty="0"/>
              <a:t>Birimlerin sisteme girecekleri hesap bilgileri</a:t>
            </a:r>
            <a:endParaRPr lang="tr-TR" sz="3200" dirty="0"/>
          </a:p>
        </p:txBody>
      </p:sp>
      <p:pic>
        <p:nvPicPr>
          <p:cNvPr id="4" name="Resim 3"/>
          <p:cNvPicPr/>
          <p:nvPr/>
        </p:nvPicPr>
        <p:blipFill rotWithShape="1">
          <a:blip r:embed="rId3"/>
          <a:srcRect l="19742" t="52249" r="19373" b="12328"/>
          <a:stretch/>
        </p:blipFill>
        <p:spPr bwMode="auto">
          <a:xfrm>
            <a:off x="323528" y="3356992"/>
            <a:ext cx="5472608" cy="2664296"/>
          </a:xfrm>
          <a:prstGeom prst="rect">
            <a:avLst/>
          </a:prstGeom>
          <a:ln>
            <a:noFill/>
          </a:ln>
          <a:extLst>
            <a:ext uri="{53640926-AAD7-44D8-BBD7-CCE9431645EC}">
              <a14:shadowObscured xmlns:a14="http://schemas.microsoft.com/office/drawing/2010/main"/>
            </a:ext>
          </a:extLst>
        </p:spPr>
      </p:pic>
      <p:pic>
        <p:nvPicPr>
          <p:cNvPr id="5" name="Resim 4"/>
          <p:cNvPicPr/>
          <p:nvPr/>
        </p:nvPicPr>
        <p:blipFill rotWithShape="1">
          <a:blip r:embed="rId4"/>
          <a:srcRect l="1661" t="21549" r="53137" b="4654"/>
          <a:stretch/>
        </p:blipFill>
        <p:spPr bwMode="auto">
          <a:xfrm>
            <a:off x="5940152" y="3501008"/>
            <a:ext cx="2604770" cy="26581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8631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248347"/>
            <a:ext cx="7745505" cy="1756717"/>
          </a:xfrm>
        </p:spPr>
        <p:txBody>
          <a:bodyPr/>
          <a:lstStyle/>
          <a:p>
            <a:endParaRPr lang="tr-TR" dirty="0"/>
          </a:p>
        </p:txBody>
      </p:sp>
      <p:sp>
        <p:nvSpPr>
          <p:cNvPr id="3" name="Başlık 2"/>
          <p:cNvSpPr>
            <a:spLocks noGrp="1"/>
          </p:cNvSpPr>
          <p:nvPr>
            <p:ph type="title"/>
          </p:nvPr>
        </p:nvSpPr>
        <p:spPr>
          <a:xfrm>
            <a:off x="683568" y="476672"/>
            <a:ext cx="7756263" cy="1054250"/>
          </a:xfrm>
        </p:spPr>
        <p:txBody>
          <a:bodyPr/>
          <a:lstStyle/>
          <a:p>
            <a:r>
              <a:rPr lang="tr-TR" dirty="0"/>
              <a:t>Diğer </a:t>
            </a:r>
            <a:r>
              <a:rPr lang="tr-TR" dirty="0" smtClean="0"/>
              <a:t>birimler</a:t>
            </a:r>
            <a:endParaRPr lang="tr-TR" dirty="0"/>
          </a:p>
        </p:txBody>
      </p:sp>
      <p:pic>
        <p:nvPicPr>
          <p:cNvPr id="4" name="Resim 3"/>
          <p:cNvPicPr/>
          <p:nvPr/>
        </p:nvPicPr>
        <p:blipFill rotWithShape="1">
          <a:blip r:embed="rId3"/>
          <a:srcRect l="1480" t="19779" r="36168" b="5031"/>
          <a:stretch/>
        </p:blipFill>
        <p:spPr bwMode="auto">
          <a:xfrm>
            <a:off x="3275856" y="1412776"/>
            <a:ext cx="5022830" cy="51489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2800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380284553"/>
              </p:ext>
            </p:extLst>
          </p:nvPr>
        </p:nvGraphicFramePr>
        <p:xfrm>
          <a:off x="755576" y="2276872"/>
          <a:ext cx="7747000" cy="3878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aşlık 2"/>
          <p:cNvSpPr>
            <a:spLocks noGrp="1"/>
          </p:cNvSpPr>
          <p:nvPr>
            <p:ph type="title"/>
          </p:nvPr>
        </p:nvSpPr>
        <p:spPr/>
        <p:txBody>
          <a:bodyPr/>
          <a:lstStyle/>
          <a:p>
            <a:r>
              <a:rPr lang="tr-TR" dirty="0"/>
              <a:t>Sosyal tesislerin hesap bilgileri</a:t>
            </a:r>
          </a:p>
        </p:txBody>
      </p:sp>
    </p:spTree>
    <p:extLst>
      <p:ext uri="{BB962C8B-B14F-4D97-AF65-F5344CB8AC3E}">
        <p14:creationId xmlns:p14="http://schemas.microsoft.com/office/powerpoint/2010/main" val="4211434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Emniyet</a:t>
            </a:r>
            <a:r>
              <a:rPr lang="tr-TR" dirty="0"/>
              <a:t>,</a:t>
            </a:r>
          </a:p>
          <a:p>
            <a:r>
              <a:rPr lang="tr-TR" dirty="0" smtClean="0"/>
              <a:t>Defterdarlık</a:t>
            </a:r>
            <a:r>
              <a:rPr lang="tr-TR" dirty="0"/>
              <a:t>, </a:t>
            </a:r>
          </a:p>
          <a:p>
            <a:r>
              <a:rPr lang="tr-TR" dirty="0" smtClean="0"/>
              <a:t>GİB </a:t>
            </a:r>
            <a:endParaRPr lang="tr-TR" dirty="0"/>
          </a:p>
          <a:p>
            <a:r>
              <a:rPr lang="tr-TR" dirty="0" smtClean="0"/>
              <a:t>Jandarma</a:t>
            </a:r>
            <a:r>
              <a:rPr lang="tr-TR" dirty="0"/>
              <a:t>,</a:t>
            </a:r>
          </a:p>
          <a:p>
            <a:endParaRPr lang="tr-TR" dirty="0"/>
          </a:p>
        </p:txBody>
      </p:sp>
      <p:sp>
        <p:nvSpPr>
          <p:cNvPr id="3" name="Başlık 2"/>
          <p:cNvSpPr>
            <a:spLocks noGrp="1"/>
          </p:cNvSpPr>
          <p:nvPr>
            <p:ph type="title"/>
          </p:nvPr>
        </p:nvSpPr>
        <p:spPr/>
        <p:txBody>
          <a:bodyPr/>
          <a:lstStyle/>
          <a:p>
            <a:r>
              <a:rPr lang="tr-TR" dirty="0"/>
              <a:t>Kimler il düzeyinde giriyor; </a:t>
            </a:r>
          </a:p>
        </p:txBody>
      </p:sp>
    </p:spTree>
    <p:extLst>
      <p:ext uri="{BB962C8B-B14F-4D97-AF65-F5344CB8AC3E}">
        <p14:creationId xmlns:p14="http://schemas.microsoft.com/office/powerpoint/2010/main" val="2946356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248347"/>
            <a:ext cx="7745505" cy="1972741"/>
          </a:xfrm>
        </p:spPr>
        <p:txBody>
          <a:bodyPr/>
          <a:lstStyle/>
          <a:p>
            <a:r>
              <a:rPr lang="tr-TR" dirty="0"/>
              <a:t>Birimlere ait hesapların zamanında derlenmesini sağlamak, </a:t>
            </a:r>
            <a:endParaRPr lang="tr-TR" dirty="0" smtClean="0"/>
          </a:p>
          <a:p>
            <a:r>
              <a:rPr lang="tr-TR" dirty="0" smtClean="0"/>
              <a:t>muhasebe </a:t>
            </a:r>
            <a:r>
              <a:rPr lang="tr-TR" dirty="0"/>
              <a:t>tekniğine uygunluğunu kontrol etmek ve gerekli düzeltmeleri yaptırmak </a:t>
            </a:r>
            <a:endParaRPr lang="tr-TR" dirty="0" smtClean="0"/>
          </a:p>
          <a:p>
            <a:endParaRPr lang="tr-TR" dirty="0"/>
          </a:p>
          <a:p>
            <a:endParaRPr lang="tr-TR" dirty="0"/>
          </a:p>
        </p:txBody>
      </p:sp>
      <p:sp>
        <p:nvSpPr>
          <p:cNvPr id="3" name="Başlık 2"/>
          <p:cNvSpPr>
            <a:spLocks noGrp="1"/>
          </p:cNvSpPr>
          <p:nvPr>
            <p:ph type="title"/>
          </p:nvPr>
        </p:nvSpPr>
        <p:spPr/>
        <p:txBody>
          <a:bodyPr/>
          <a:lstStyle/>
          <a:p>
            <a:r>
              <a:rPr lang="tr-TR" sz="3600" dirty="0"/>
              <a:t>Muhasebe birimi kontrol </a:t>
            </a:r>
            <a:r>
              <a:rPr lang="tr-TR" sz="3600" dirty="0" smtClean="0"/>
              <a:t>görevlisi</a:t>
            </a:r>
            <a:endParaRPr lang="tr-TR" sz="3600" dirty="0"/>
          </a:p>
        </p:txBody>
      </p:sp>
      <p:sp>
        <p:nvSpPr>
          <p:cNvPr id="4" name="AutoShape 2" descr="data:image/jpeg;base64,/9j/4AAQSkZJRgABAQAAAQABAAD/2wCEAAkGBhQSEBUUEhQVFRQUFBYVFxQYGBcYFBwXFRcWFBgXGh4XHSYeGBokGhYUHy8gIycpLSwsGB4xNTAqNSYrLCkBCQoKDgwOGg8PGiodHSQpLCksKSw1KSwsLCksKSkpLCkpKSwpKSksKSksLCksKSksKSkpLCkpLCksLCwsLCwpKf/AABEIAJgAyAMBIgACEQEDEQH/xAAcAAABBQEBAQAAAAAAAAAAAAAGAAMEBQcBAgj/xABKEAABAgMFAwYJCQYFBQEAAAABAgMABBEFBhIhMRNBUQciMmFxoRQWgYORscHR4TNCRFJiY5Ki8CMkJVRyczRTgtLxFRc1Q7N0/8QAGgEAAgMBAQAAAAAAAAAAAAAAAwQBAgUABv/EAC0RAAICAQQABQMEAgMAAAAAAAECAAMRBBIhMRMiMkFRBRRxM0JhoRWBI1KR/9oADAMBAAIRAxEAPwA4mGsUwU1pVdItBdX7zu+MV/0vznvgyEZtNavnIgEUHuD3ir9vu+MLxU+3+X4wQ0jtIa+2r+Jfwlg74qfb/L8YXip9v8vxgipCiDp6/id4awd8VfvPy/GF4q/efl+MEJiHN2ohvpKz4DMxDU1AcztiyqN1fvPy/GOeKv3n5fjHiZvQo5Npp2690VM5bKv/AGuhA+0pKfQNTC58InCLn8QTFVlq5d9KdXgO0D3wwqzWh/7x6AfbAlN3ulUH5XGfsgq9oiAu/wAxuQ6fQPYYKNHc/IrgTdWIceBM/wCf+X4x6Fns/wCePR8YAv8AuC3/AJLn40/7I6jlAa3tuD/Un/bFj9O1PvX/AHI8dJobdhoVo8D5B74eF1vvO74wAy99pZWqlI/qT7QYvJG3kqoWZhBruCxX0KMBbTsnrrMutqGEfir953fGF4qfed3xiNL3kcTksBQ9Bi4k7cbc34TwVEqKDx1DrtaQPFT7f5fjC8VPvO74wQAx2D/b14yJbYsHvFT7f5fjC8Vft/l+MEVIVIn7eud4awd8VPvO74wvFT7fd8YIYUd9snxO8NYF2pZ2xUkYsVfJHYl3q+UR2GFGVcNrYAgWwDiRvpXnIMYDvpfnIMY0NL7/AJhK50Qo5CMOQ07DE1NpbFVECI1pWollOeZOg3wH2lalQpx5YSlPHQdQ+sYXsu52ryYN7AvctZ+8C15N80d/fugSta9DLJIKtov6iSCfKdBAtbt81u8xn9m3nn89XbwEDJjQ030kv59R/wCTMt1Rz5YRWhfd9yoRRpP2elTrJziiedUrNRUa7zU+uHJKU2hpiSDuSTmeoboJbVsdJl0BCRiTr9YVFaEaA1oDGpmjTsK1GIr5nGSYIwo9OIIJB1EeY0AYGKFChROZWKOpNNI5CiCBJzLaQvRMM5JcKk/VXzk/CCmyr8NOUDw2avraoPprSACEBCN+gou9S8wyXss3KzrbWgJKVBaD11FOo+yCiRtNDo5pz3p3x88WPb7ssatq5tc2zmg8cjoesRodg3hQ+MTRwuJ6SK84cCD84Rg6jR3aU5HmWadOpB7mn1jsU9k22HOaqgV3GLcRRLA/UeB3dTsKFCgkmC96vlEdhhQr1dNHYYUYt/rMVfuRvpfnPfBjAd9L8574MRDul/d+YSuKIlozyWkEnXcOuJS1UFYDbXn9qs/VTp5BmYNdZtHHcu7bRIFqWsAFPPKokZ9f9I64zC37wLml1OSE5IRuANPSYlXut4zDuBPyTeQ+0QSMfbFBGz9N+nilRY/ZmLfcWOIo9NpqQI8xYWIDthROPI1GWm+ldY1nbapaKqMmWth2W4hxOJLZRrjqCa7iOPZFtbDaQpRcUoAgApSMlKI3EZiuscsqXQhJWFLLYPNQK69hGUS3yW1B01CF6oPONeIpHlrtRuu3R9V4gRaFnbOhKhU6Izx03ViDBfb9mtJG0cJ53RCa4zWnSrugQH6Eb+jv8ZIpau0xQoUKkPQMUKPWzPCFsTwjpIGZ5hR7DCuEd8FVwMdmTtMbh2VmFNqStBIUk1EdEov6pj14C59X1RR9rDBkgMOpo92rxCZRXIPIzUNK0+enuyjQrDtXapAUeeNevrj5/s5D7LiXEJUCk17c80+WNTsi06hDyQRlmngfnDvjyut0/wBs+9PSZq6a09GaFChmUmAtIUnQw9EKcjM0RBi9XTR2GOQr1fKI7DCjHv8AWYq/cjEfvfnPfBiIDj/i/Oe+DDdDul/d+YSvuVlvzmBqg1VkIzS+Vq7KWwpNFOmnWEitT3d8Gt5piroTuSK+n/iMjvzPY5spB5rYCB5NT3Q1oq/H1XPQi2qfAg/ChQo9dMYzqRXLjl1RdWbY6qlTbyARQGhO/dpSKZDeI0Gp9HlgrsWzXCjApdEjMBBpXTeM4R11hRe4apcmW6LUQyAlaVJrqsc5NR2ZjshMWgAnaKfxBZ5vNA8mmUIWiNmoBsqCeaTXnHrqdd8RXZtgDZKBRXIEjEM98eaCbjyOT8R32jdqTIJBQhSnE1KcQ5tVZfO9MCE6F4ztBRW8Up6oLCXcBq6A22aY8xUdg1gftOaaWTgSa16ZOsbWgYodoHEWtGeZXAQ4kRxI/WUOJH6BHtjYMWUTqRDqRHkfqpHsj2g/oFPtihhQMRxPZDiez3QyT5PKkeqHUE9vYUH1xTMII8k/qsPJPUfV68oiFdN9OoqT7BSHm18B6C16zEdywkpJ6qntrF5dydostqyC86EjpbsjnA3tKHM+QrST6qRJl3ykhSa1FCKKZGme6FtRSLayhhFODNbuvOat+UcOuCKAizJn9s2saKz3HIwbCPN6fIBU+xmpW2RBm9XyiOwwoV6umjsMKM3U/qGAfuRfpfnIMN0B30vzkGQ0h/S+8LXAq1DimFf1U7oxa0HcTq1cVGNpnRSZV/X7IxJ/pmvExqfRsbrD/MzdWY3Ci7sy6D7wCqBtB+cvIf6Rvgil7gsp6bi1nqSEj1kxrXfUKKuzFVpZoFyMntFUK0pHFVe6mZgus2So0sAN40pokoyUQerWLJq5bAzShYI3hR90SU2eW1AAFaKbzVfeNIxdZr67vRGkpK9yHZZeU1hcQApvoilCK7+uPDkmlxSUOCqkZ7UgDnbkw86uYDlG26o3knIdSRxiLasmcIStxQx11yqvWnblCSHzZBxn4hGkOXsxxD6ghxIJOYNVJp5NIqbypIWlJG7M4RTdvEEkjKS7bVMSAqhClVGIHjmakx5l7r41YlOFLagapwgLVp16HjD9WpFb7nOBAlMjECJZhTiqIBUTuSKmCWTuK8QC4pCOopxL8oBp3wdWRYvNCGEBKRrT2q3nfBFK3YSPlDiPDQfGOt+qWW/oDA+TDV6U+8zuVuUwnpFa1dQCR3VMWKLqsUp4OFdZBMaQxIoR0UgeSH8MKl9Q3qeNLplEzFV22f8AISK5igIOURX7py6h0VJJ0PNPrA9caEWKpUB0m1ZdhjjVEgVFWlaAipSTuPVrAhZqFPrnGhTMscuYsfJPIA4bMJPZvEUc9IrZNHdmngVN6+WlDG5P2A0vMDCTvHuilnrDcbByC0cKVHlBhyv6hfX+oMj5g30/HEyHwoUoHR1hLIw+WtI6iaTvdY8rXspBda9gFQKmSsKBqGgrCnLXDQZnqMD4mXEkgomAeGzSTXtp7I16NSl4yIqUIhfdyYxS7RCgoJNKhOEZGNLYNUg9QjNbBWosIxBwHErJwUOo3ZRpUuOYP6R7I8/1c/5mhTBy9XTR2GFCvV00dhjkZWo/UMpZ6pG+l+cgw3QH/S/Oe+DHdD+l/d+YWvuCFvNFL5PHP2GBKzrpttOqcXRayapTqlIOh7dIPrzy1UpWPm1r2GkV935AOLJV0U98U32Vua04zBPXuaerOsFTlFLqlPeR7IlNzbLcymXDSqlJOMjm80CoqdTnBAE5dWkVk3ZRXMtPVoG0uJII+vgz/LDVVKL6uYbbgYErGL6tFdChQQSsJXkQotglQoMxkk6wm7zNO4gthQODaISQFFaKkVSB2GParnoL7rpCQVoKEhKaUxDnKOeZJ9ZhiVuw+glW1RjQ1smiEGgFVHEqqszQ7oZKVEdSp3RuVYTMlYQhTLjdMSFZjOtMxpoYpLdsFLqS08Ckg5K4HSvWM4MLt2QuXQUuFBJocSQQpRzqVVJz074k2vZgdRl0xoYStq2N4lfcg1Bl/mZTd+5gZWXH6KUFfs01GGm5Z90Hlk2KXeeuuHr1PwhWZYKlL/aCiRxyqYKUNgCgGkV/5NQ2+0f6kVVbe5xlkJACRQCHY5Haw2BiMxRykdrFXeC2RKsKdUK4d3XoBHHqSoLHAj+Gjx+0kd1ffDAfQ2VIWpKUk5YiB0tRnvgAe5TlYs0JUKUxoJAAOoNa55DTrgbfbccmUlaFqBoRRCyk1GRzrvpXPKFy4mjX9PbtzibNJvYKpUoUGaVVHRO7t1idWsYLaxfLpSptaVA0wALGKmQVQ+yNZuK08mTQH64t1dcNcqwRGzxiDv0YpQMGzJFr2EFArbFFdxpALeOxVPpOFSkvJrTMgKH1T18I1SKG8dl1G0SMxSo4wNg1J8SruZVtYMFbtSS0tMIcxY9VBWtTx9EaOgUFOqkC93pcrdKzUhO88T/xBVEUEtmw+8tUMCDF6vlEdhjker1dNHYYUZ2o4sMC/ciH/F+cgxEB30vzkGIh7S+/5ha4zNMBaSk6GBCavYxZzZQ6qrtSdmnpU3dQEFNsz2xYcc+okmMHu3Z6rRn0h0k4yVLNfmimXZoI1KdOrnxG9oO+zaQB3C9fLWa82Xy3VVnFzYHKxLvqCHQWVHIE5oPugnlLuy7aMCGUBNKaD2wG3p5KUvO45YpaqOcnOlcqEcN8EBoby4xKlbl5zD918BBWMwElXbQVgHsrlUS9NJY2CklSinFWtKGkEVmSDrMgW3lhakNrGIbwEmndGM3QP8Ua/uq9cTRUrBs+062xlK4959BwFXq5SEyT+yLSl0TWoIA0g1jD+Vsfv5/tp9UU0ta2PhpfUWFFyJr9l2ptpdL2EgKTiw1qeyAM8tSBl4Oqoy6WsFl0h/DWf7QjDrBmG0TbanaBsL5xIqKQeilGLbhnEFday7SPeaL/AN7Efy6vxD3ReXd5TpaaWGzibWdArQk7gREJ69tjlBBLRy02ZqerSM+sKyPC7Q/dhhaDmLWhSndrnFhVW6k7SuJQ22Iw5zmbbeC2PBZdbxSVYB0RTPOkC1g3yatVS5dTJSnASancTTL0xacoh/hz3Z7RGf8AI0P3xf8Aa9sASlTSWPcO1rraoWFjfJMwF4i44Ug1wEj0VArER3lKaZf8HEueYsNg1HEJjRlaR88W5/5Rf/6U/wD0EV0lCOTkQ2r1VuBkzcbdtNMvLKmCjFgTiplX0xSXP5Q0zzxaS0UYU4qk1iVfn/xTv9oeqMnuLeREk646up/ZlKU7yTxglOnV62I7Bi9t5RlB6m2W5b7Uo0XHlAAaDeTnQDrgRszlO8Lc2TUqtZUaE1FAPrGAETb1qzqUvOJTiOQOSUjgncVUMbPd27TMm0ENJ7VHpE8TFbakqXDjmSljWny9SXZMhskYd5zMT48gR6hIDAjYAHUF71Hno7DHI7en5RHYYUY9/rMVfuRPpfnIMhAb9L8574MRDul94SuQbekttLONjVaCIwu5NqCTn0qeyT0FZZiuhj6CMBl7eTdmcJcSdk6fnjondmI16LVUFX6MHqKi2GX2hXLTiHEhSVApIqCDXrgGvtylGVdS3L4FnPHXOhyoMvLGfTthzcvMGWSp0gKSjEkrDZxAcO2Da73JClKw5NL2mdcCa0/1E5ndBBVVX5mOR8QXi2v5QIVWBaD0zZ+0eSErcQugGlCCEnPyRjVgTAZtJCnDQIeUFVy+dSPoRtsJAAAAAoBupwgFvbyWtzThdZVsnFZqFKpJ49RiNPcikhujL31McEdiG6JlKkhSVAppWtQRGHcqE6l2fVgUFAJSCRpWm474txyXT4GETACeG0Xhi3u5yRJacDky4HCkghA0qCCK1zOkXr8Ok7w2ZV/Et8pWFl2GCizmUqyOzHfn7Yw27Uqh2daQ4AUKXQg6EUMfRKmRhwjIUoOEZSnkafBqJhANajJQI9A64jTXhd2TjM6+piFAGYYK5PbOp8ij8R9+UZJeNtMnOrEq6oBBGFQVWld1d/lgwPJNN0oZz8zkWNhckDbawuYc2tM8NCE1696oulipnLZ/iDZGfAAxLe9Di37HWog4lNBRHlBMZ9yTz6G50hagnGjCKmmetO2NZk7ZlnypppxC6AhSBuGhB9MA9vcj+JwrlXQgEk4FVoCSdCMxA6bFClG4zC2VkkOvOJpL8ylKSpSgABqSKR89zrm2tMlvPHMgjr54NcuqCs8ls+oYVTAKeBcWR6IKbn8mbcmoOOK2joGR0SnsHHKLI1dAJDZJlWDXEZXEsL9ppZbo37MDujI7jXYTPTGzWrClKcRA1Pl8kbdeayTMyrjKSElaaAnSBi43J85IvKcW4hYUnDQA9fVFabwlTfMm2ks4z1Am/lzFSLgeYxbEkFJrmhYzpXhlWDnk8vyJpAadNH0jsxADUdcFtpWah9pTbgBStJBB69/bGUz/ACdmScD3hbbKQo4FKCsuo0GccLBcm1+xOas1NlepsKTHYg2LMlxlCipKyU9JPRPWInwiRiOg5GYLXq6aOwwoV6umjsMKMW/1mLP3I30vznvgxgNP+L8574Moc0vv+YWuQrXmi2w4tNMSUkiulYze716rUnUqUzsKINDiFMzujQ7xj90e/oMZDcCykOtuFc25L0VSiV4a6565xs0KNjEwF7EMAIU2FfeZE/4JNoRiPzkUyOvohq8V9ZxNomUl9nziAjEOquZiiYe8BtVtLDomdqUhSlc5fOVhIxGpxUFa9cN3qYC7bwqcLQUU1cBph5teqDipd+cDqCNhCwtRMW2SOaxQkV003xy+F8ZmVfl204P2iUleVc6kGnlER5ewGQtCv+qukBQNNqaGm7pRV8qDg8MlTUFOFOeVKYjnA1UMwGP6l95C9zWU5gdkAd+r4TMtNNtMYP2gAGIV5xNIKWbxy2EDbN6D5wjNuVFSXJ2XouiVBHPByAKukD2GsDory/Il7X8mQeZfCZtsiuGX9I01r3x7vXemck5Jlaw2H1KovIFO/SK9F2mcI/iroypTacR/VHnlUoZBjCvaDHTHWtcjnWLhVLgEcSm4hTzH2LZtlbSXUttKQpIUAOkQRiGXGhi2uVfzwwqadTgfRqPmnWtOBFIk3fvJLtyLON5AwMt1FRUEITXLjAZcceEWs8+2P2VVGu7MUHpppHFA27cMYnBiMEHMlXJtJbs3MpbbZbWEKwqSihrUUCuMWV1r+OmbXKzoSlYJCVAUFRkAa8aEjtEU3JeP4lM9h9Yix5X7HRsUTAGFxKgnEMiQa5EjtiSFZ9h95A3BN47j87fiYfnhLSAThT01qFR1nsyiLeO+s63aAlWNmahFMQpVRFTFxyYWEhqUS7SrjvOUogV1IpXh74Cr6MhduYS4WwQgFwGhTzRnXKJrRN5UDOJLl9oYnuFAmrb+rL+kQ5fK+z0rsWUJTt3Bmo9EHL3xDbu8yCD/ANVcNDWhcyNOPOhy+87IuvNMTCHKqAKJhOEDOm8mpGQ9MUAXeMjP+pILbTzG561rXlkB1exeQSKpQCSBrwH6Me783gxWa08WUkqWKtup0NQDl+t0U9s2EuSZL0raCikUogqJrwpmQfRDd6LccmrFacdFFbQAnjQjOCBAWBlPEIBE0q57uKRYNAmrY5oyA7Iuoobjj9wl/wC2PbF9CL8MY7WcrBe9XTR2GFHL1dNHYYUYd/rMXfuQX3sMwVa0Xu8sXHjUn6ivSIUKOrtZTxLg4jUzeFDiChbailQoRXdAv4sWdvllHqxGkdhRb725DgGQxzyZYWRKSUqrGzLYVfWOZ74atSzZGYdLjrClLVqcRGkKFHf5C/Ocyh6kQXXs7+WV+MxOtKUk5jBtWFK2aQhPO0A3QoUWOvv7zIByOpA8V7O/llfiiXO2ZJPBAcYUQ2gITztEjICFCiP8hf8A9pIA6xInixZ38sr8Rie/JSa2EMKYVsmzVKcWhjsKOOvvJ7ncAdSALsWbWvgp/FBBZ1qMMICGmcCRuFO/jChRx11x7MjOOQJCstMrLuqdaZUla+kcXl3xItqel5pvZvtKUioNMVMxppChRU627Oczt5kizrZaYbS220oITkBWsVFrWdJTLpdeYUpZABOKmmQhQoka24HIMkscSH4rWb/LK/FFpaAlH2ktOsFSUCic+cOw68IUKJOuuznMqG/iVTV1rOSrF4Os0OhVl/xFtaapV9lLLjB2aaYUpNAKcKR2FHff3fMsmJOkbdbZbS222oIQKJFd0SPGsfUV6RChRw1NjDJMIGIlTa9oB5QIBFBvjsKFCruSZRuTP//Z"/>
          <p:cNvSpPr>
            <a:spLocks noChangeAspect="1" noChangeArrowheads="1"/>
          </p:cNvSpPr>
          <p:nvPr/>
        </p:nvSpPr>
        <p:spPr bwMode="auto">
          <a:xfrm>
            <a:off x="155575" y="-868363"/>
            <a:ext cx="23812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hQSEBUUEhQVFRQUFBYVFxQYGBcYFBwXFRcWFBgXGh4XHSYeGBokGhYUHy8gIycpLSwsGB4xNTAqNSYrLCkBCQoKDgwOGg8PGiodHSQpLCksKSw1KSwsLCksKSkpLCkpKSwpKSksKSksLCksKSksKSkpLCkpLCksLCwsLCwpKf/AABEIAJgAyAMBIgACEQEDEQH/xAAcAAABBQEBAQAAAAAAAAAAAAAGAAMEBQcBAgj/xABKEAABAgMFAwYJCQYFBQEAAAABAgMABBEFBhIhMRNBUQciMmFxoRQWgYORscHR4TNCRFJiY5Ki8CMkJVRyczRTgtLxFRc1Q7N0/8QAGgEAAgMBAQAAAAAAAAAAAAAAAwQBAgUABv/EAC0RAAICAQQABQMEAgMAAAAAAAECAAMRBBIhMRMiMkFRBRRxM0JhoRWBI1KR/9oADAMBAAIRAxEAPwA4mGsUwU1pVdItBdX7zu+MV/0vznvgyEZtNavnIgEUHuD3ir9vu+MLxU+3+X4wQ0jtIa+2r+Jfwlg74qfb/L8YXip9v8vxgipCiDp6/id4awd8VfvPy/GF4q/efl+MEJiHN2ohvpKz4DMxDU1AcztiyqN1fvPy/GOeKv3n5fjHiZvQo5Npp2690VM5bKv/AGuhA+0pKfQNTC58InCLn8QTFVlq5d9KdXgO0D3wwqzWh/7x6AfbAlN3ulUH5XGfsgq9oiAu/wAxuQ6fQPYYKNHc/IrgTdWIceBM/wCf+X4x6Fns/wCePR8YAv8AuC3/AJLn40/7I6jlAa3tuD/Un/bFj9O1PvX/AHI8dJobdhoVo8D5B74eF1vvO74wAy99pZWqlI/qT7QYvJG3kqoWZhBruCxX0KMBbTsnrrMutqGEfir953fGF4qfed3xiNL3kcTksBQ9Bi4k7cbc34TwVEqKDx1DrtaQPFT7f5fjC8VPvO74wQAx2D/b14yJbYsHvFT7f5fjC8Vft/l+MEVIVIn7eud4awd8VPvO74wvFT7fd8YIYUd9snxO8NYF2pZ2xUkYsVfJHYl3q+UR2GFGVcNrYAgWwDiRvpXnIMYDvpfnIMY0NL7/AJhK50Qo5CMOQ07DE1NpbFVECI1pWollOeZOg3wH2lalQpx5YSlPHQdQ+sYXsu52ryYN7AvctZ+8C15N80d/fugSta9DLJIKtov6iSCfKdBAtbt81u8xn9m3nn89XbwEDJjQ030kv59R/wCTMt1Rz5YRWhfd9yoRRpP2elTrJziiedUrNRUa7zU+uHJKU2hpiSDuSTmeoboJbVsdJl0BCRiTr9YVFaEaA1oDGpmjTsK1GIr5nGSYIwo9OIIJB1EeY0AYGKFChROZWKOpNNI5CiCBJzLaQvRMM5JcKk/VXzk/CCmyr8NOUDw2avraoPprSACEBCN+gou9S8wyXss3KzrbWgJKVBaD11FOo+yCiRtNDo5pz3p3x88WPb7ssatq5tc2zmg8cjoesRodg3hQ+MTRwuJ6SK84cCD84Rg6jR3aU5HmWadOpB7mn1jsU9k22HOaqgV3GLcRRLA/UeB3dTsKFCgkmC96vlEdhhQr1dNHYYUYt/rMVfuRvpfnPfBjAd9L8574MRDul/d+YSuKIlozyWkEnXcOuJS1UFYDbXn9qs/VTp5BmYNdZtHHcu7bRIFqWsAFPPKokZ9f9I64zC37wLml1OSE5IRuANPSYlXut4zDuBPyTeQ+0QSMfbFBGz9N+nilRY/ZmLfcWOIo9NpqQI8xYWIDthROPI1GWm+ldY1nbapaKqMmWth2W4hxOJLZRrjqCa7iOPZFtbDaQpRcUoAgApSMlKI3EZiuscsqXQhJWFLLYPNQK69hGUS3yW1B01CF6oPONeIpHlrtRuu3R9V4gRaFnbOhKhU6Izx03ViDBfb9mtJG0cJ53RCa4zWnSrugQH6Eb+jv8ZIpau0xQoUKkPQMUKPWzPCFsTwjpIGZ5hR7DCuEd8FVwMdmTtMbh2VmFNqStBIUk1EdEov6pj14C59X1RR9rDBkgMOpo92rxCZRXIPIzUNK0+enuyjQrDtXapAUeeNevrj5/s5D7LiXEJUCk17c80+WNTsi06hDyQRlmngfnDvjyut0/wBs+9PSZq6a09GaFChmUmAtIUnQw9EKcjM0RBi9XTR2GOQr1fKI7DCjHv8AWYq/cjEfvfnPfBiIDj/i/Oe+DDdDul/d+YSvuVlvzmBqg1VkIzS+Vq7KWwpNFOmnWEitT3d8Gt5piroTuSK+n/iMjvzPY5spB5rYCB5NT3Q1oq/H1XPQi2qfAg/ChQo9dMYzqRXLjl1RdWbY6qlTbyARQGhO/dpSKZDeI0Gp9HlgrsWzXCjApdEjMBBpXTeM4R11hRe4apcmW6LUQyAlaVJrqsc5NR2ZjshMWgAnaKfxBZ5vNA8mmUIWiNmoBsqCeaTXnHrqdd8RXZtgDZKBRXIEjEM98eaCbjyOT8R32jdqTIJBQhSnE1KcQ5tVZfO9MCE6F4ztBRW8Up6oLCXcBq6A22aY8xUdg1gftOaaWTgSa16ZOsbWgYodoHEWtGeZXAQ4kRxI/WUOJH6BHtjYMWUTqRDqRHkfqpHsj2g/oFPtihhQMRxPZDiez3QyT5PKkeqHUE9vYUH1xTMII8k/qsPJPUfV68oiFdN9OoqT7BSHm18B6C16zEdywkpJ6qntrF5dydostqyC86EjpbsjnA3tKHM+QrST6qRJl3ykhSa1FCKKZGme6FtRSLayhhFODNbuvOat+UcOuCKAizJn9s2saKz3HIwbCPN6fIBU+xmpW2RBm9XyiOwwoV6umjsMKM3U/qGAfuRfpfnIMN0B30vzkGQ0h/S+8LXAq1DimFf1U7oxa0HcTq1cVGNpnRSZV/X7IxJ/pmvExqfRsbrD/MzdWY3Ci7sy6D7wCqBtB+cvIf6Rvgil7gsp6bi1nqSEj1kxrXfUKKuzFVpZoFyMntFUK0pHFVe6mZgus2So0sAN40pokoyUQerWLJq5bAzShYI3hR90SU2eW1AAFaKbzVfeNIxdZr67vRGkpK9yHZZeU1hcQApvoilCK7+uPDkmlxSUOCqkZ7UgDnbkw86uYDlG26o3knIdSRxiLasmcIStxQx11yqvWnblCSHzZBxn4hGkOXsxxD6ghxIJOYNVJp5NIqbypIWlJG7M4RTdvEEkjKS7bVMSAqhClVGIHjmakx5l7r41YlOFLagapwgLVp16HjD9WpFb7nOBAlMjECJZhTiqIBUTuSKmCWTuK8QC4pCOopxL8oBp3wdWRYvNCGEBKRrT2q3nfBFK3YSPlDiPDQfGOt+qWW/oDA+TDV6U+8zuVuUwnpFa1dQCR3VMWKLqsUp4OFdZBMaQxIoR0UgeSH8MKl9Q3qeNLplEzFV22f8AISK5igIOURX7py6h0VJJ0PNPrA9caEWKpUB0m1ZdhjjVEgVFWlaAipSTuPVrAhZqFPrnGhTMscuYsfJPIA4bMJPZvEUc9IrZNHdmngVN6+WlDG5P2A0vMDCTvHuilnrDcbByC0cKVHlBhyv6hfX+oMj5g30/HEyHwoUoHR1hLIw+WtI6iaTvdY8rXspBda9gFQKmSsKBqGgrCnLXDQZnqMD4mXEkgomAeGzSTXtp7I16NSl4yIqUIhfdyYxS7RCgoJNKhOEZGNLYNUg9QjNbBWosIxBwHErJwUOo3ZRpUuOYP6R7I8/1c/5mhTBy9XTR2GFCvV00dhjkZWo/UMpZ6pG+l+cgw3QH/S/Oe+DHdD+l/d+YWvuCFvNFL5PHP2GBKzrpttOqcXRayapTqlIOh7dIPrzy1UpWPm1r2GkV935AOLJV0U98U32Vua04zBPXuaerOsFTlFLqlPeR7IlNzbLcymXDSqlJOMjm80CoqdTnBAE5dWkVk3ZRXMtPVoG0uJII+vgz/LDVVKL6uYbbgYErGL6tFdChQQSsJXkQotglQoMxkk6wm7zNO4gthQODaISQFFaKkVSB2GParnoL7rpCQVoKEhKaUxDnKOeZJ9ZhiVuw+glW1RjQ1smiEGgFVHEqqszQ7oZKVEdSp3RuVYTMlYQhTLjdMSFZjOtMxpoYpLdsFLqS08Ckg5K4HSvWM4MLt2QuXQUuFBJocSQQpRzqVVJz074k2vZgdRl0xoYStq2N4lfcg1Bl/mZTd+5gZWXH6KUFfs01GGm5Z90Hlk2KXeeuuHr1PwhWZYKlL/aCiRxyqYKUNgCgGkV/5NQ2+0f6kVVbe5xlkJACRQCHY5Haw2BiMxRykdrFXeC2RKsKdUK4d3XoBHHqSoLHAj+Gjx+0kd1ffDAfQ2VIWpKUk5YiB0tRnvgAe5TlYs0JUKUxoJAAOoNa55DTrgbfbccmUlaFqBoRRCyk1GRzrvpXPKFy4mjX9PbtzibNJvYKpUoUGaVVHRO7t1idWsYLaxfLpSptaVA0wALGKmQVQ+yNZuK08mTQH64t1dcNcqwRGzxiDv0YpQMGzJFr2EFArbFFdxpALeOxVPpOFSkvJrTMgKH1T18I1SKG8dl1G0SMxSo4wNg1J8SruZVtYMFbtSS0tMIcxY9VBWtTx9EaOgUFOqkC93pcrdKzUhO88T/xBVEUEtmw+8tUMCDF6vlEdhjker1dNHYYUZ2o4sMC/ciH/F+cgxEB30vzkGIh7S+/5ha4zNMBaSk6GBCavYxZzZQ6qrtSdmnpU3dQEFNsz2xYcc+okmMHu3Z6rRn0h0k4yVLNfmimXZoI1KdOrnxG9oO+zaQB3C9fLWa82Xy3VVnFzYHKxLvqCHQWVHIE5oPugnlLuy7aMCGUBNKaD2wG3p5KUvO45YpaqOcnOlcqEcN8EBoby4xKlbl5zD918BBWMwElXbQVgHsrlUS9NJY2CklSinFWtKGkEVmSDrMgW3lhakNrGIbwEmndGM3QP8Ua/uq9cTRUrBs+062xlK4959BwFXq5SEyT+yLSl0TWoIA0g1jD+Vsfv5/tp9UU0ta2PhpfUWFFyJr9l2ptpdL2EgKTiw1qeyAM8tSBl4Oqoy6WsFl0h/DWf7QjDrBmG0TbanaBsL5xIqKQeilGLbhnEFday7SPeaL/AN7Efy6vxD3ReXd5TpaaWGzibWdArQk7gREJ69tjlBBLRy02ZqerSM+sKyPC7Q/dhhaDmLWhSndrnFhVW6k7SuJQ22Iw5zmbbeC2PBZdbxSVYB0RTPOkC1g3yatVS5dTJSnASancTTL0xacoh/hz3Z7RGf8AI0P3xf8Aa9sASlTSWPcO1rraoWFjfJMwF4i44Ug1wEj0VArER3lKaZf8HEueYsNg1HEJjRlaR88W5/5Rf/6U/wD0EV0lCOTkQ2r1VuBkzcbdtNMvLKmCjFgTiplX0xSXP5Q0zzxaS0UYU4qk1iVfn/xTv9oeqMnuLeREk646up/ZlKU7yTxglOnV62I7Bi9t5RlB6m2W5b7Uo0XHlAAaDeTnQDrgRszlO8Lc2TUqtZUaE1FAPrGAETb1qzqUvOJTiOQOSUjgncVUMbPd27TMm0ENJ7VHpE8TFbakqXDjmSljWny9SXZMhskYd5zMT48gR6hIDAjYAHUF71Hno7DHI7en5RHYYUY9/rMVfuRPpfnIMhAb9L8574MRDul94SuQbekttLONjVaCIwu5NqCTn0qeyT0FZZiuhj6CMBl7eTdmcJcSdk6fnjondmI16LVUFX6MHqKi2GX2hXLTiHEhSVApIqCDXrgGvtylGVdS3L4FnPHXOhyoMvLGfTthzcvMGWSp0gKSjEkrDZxAcO2Da73JClKw5NL2mdcCa0/1E5ndBBVVX5mOR8QXi2v5QIVWBaD0zZ+0eSErcQugGlCCEnPyRjVgTAZtJCnDQIeUFVy+dSPoRtsJAAAAAoBupwgFvbyWtzThdZVsnFZqFKpJ49RiNPcikhujL31McEdiG6JlKkhSVAppWtQRGHcqE6l2fVgUFAJSCRpWm474txyXT4GETACeG0Xhi3u5yRJacDky4HCkghA0qCCK1zOkXr8Ok7w2ZV/Et8pWFl2GCizmUqyOzHfn7Yw27Uqh2daQ4AUKXQg6EUMfRKmRhwjIUoOEZSnkafBqJhANajJQI9A64jTXhd2TjM6+piFAGYYK5PbOp8ij8R9+UZJeNtMnOrEq6oBBGFQVWld1d/lgwPJNN0oZz8zkWNhckDbawuYc2tM8NCE1696oulipnLZ/iDZGfAAxLe9Di37HWog4lNBRHlBMZ9yTz6G50hagnGjCKmmetO2NZk7ZlnypppxC6AhSBuGhB9MA9vcj+JwrlXQgEk4FVoCSdCMxA6bFClG4zC2VkkOvOJpL8ylKSpSgABqSKR89zrm2tMlvPHMgjr54NcuqCs8ls+oYVTAKeBcWR6IKbn8mbcmoOOK2joGR0SnsHHKLI1dAJDZJlWDXEZXEsL9ppZbo37MDujI7jXYTPTGzWrClKcRA1Pl8kbdeayTMyrjKSElaaAnSBi43J85IvKcW4hYUnDQA9fVFabwlTfMm2ks4z1Am/lzFSLgeYxbEkFJrmhYzpXhlWDnk8vyJpAadNH0jsxADUdcFtpWah9pTbgBStJBB69/bGUz/ACdmScD3hbbKQo4FKCsuo0GccLBcm1+xOas1NlepsKTHYg2LMlxlCipKyU9JPRPWInwiRiOg5GYLXq6aOwwoV6umjsMKMW/1mLP3I30vznvgxgNP+L8574Moc0vv+YWuQrXmi2w4tNMSUkiulYze716rUnUqUzsKINDiFMzujQ7xj90e/oMZDcCykOtuFc25L0VSiV4a6565xs0KNjEwF7EMAIU2FfeZE/4JNoRiPzkUyOvohq8V9ZxNomUl9nziAjEOquZiiYe8BtVtLDomdqUhSlc5fOVhIxGpxUFa9cN3qYC7bwqcLQUU1cBph5teqDipd+cDqCNhCwtRMW2SOaxQkV003xy+F8ZmVfl204P2iUleVc6kGnlER5ewGQtCv+qukBQNNqaGm7pRV8qDg8MlTUFOFOeVKYjnA1UMwGP6l95C9zWU5gdkAd+r4TMtNNtMYP2gAGIV5xNIKWbxy2EDbN6D5wjNuVFSXJ2XouiVBHPByAKukD2GsDory/Il7X8mQeZfCZtsiuGX9I01r3x7vXemck5Jlaw2H1KovIFO/SK9F2mcI/iroypTacR/VHnlUoZBjCvaDHTHWtcjnWLhVLgEcSm4hTzH2LZtlbSXUttKQpIUAOkQRiGXGhi2uVfzwwqadTgfRqPmnWtOBFIk3fvJLtyLON5AwMt1FRUEITXLjAZcceEWs8+2P2VVGu7MUHpppHFA27cMYnBiMEHMlXJtJbs3MpbbZbWEKwqSihrUUCuMWV1r+OmbXKzoSlYJCVAUFRkAa8aEjtEU3JeP4lM9h9Yix5X7HRsUTAGFxKgnEMiQa5EjtiSFZ9h95A3BN47j87fiYfnhLSAThT01qFR1nsyiLeO+s63aAlWNmahFMQpVRFTFxyYWEhqUS7SrjvOUogV1IpXh74Cr6MhduYS4WwQgFwGhTzRnXKJrRN5UDOJLl9oYnuFAmrb+rL+kQ5fK+z0rsWUJTt3Bmo9EHL3xDbu8yCD/ANVcNDWhcyNOPOhy+87IuvNMTCHKqAKJhOEDOm8mpGQ9MUAXeMjP+pILbTzG561rXlkB1exeQSKpQCSBrwH6Me783gxWa08WUkqWKtup0NQDl+t0U9s2EuSZL0raCikUogqJrwpmQfRDd6LccmrFacdFFbQAnjQjOCBAWBlPEIBE0q57uKRYNAmrY5oyA7Iuoobjj9wl/wC2PbF9CL8MY7WcrBe9XTR2GFHL1dNHYYUYd/rMXfuQX3sMwVa0Xu8sXHjUn6ivSIUKOrtZTxLg4jUzeFDiChbailQoRXdAv4sWdvllHqxGkdhRb725DgGQxzyZYWRKSUqrGzLYVfWOZ74atSzZGYdLjrClLVqcRGkKFHf5C/Ocyh6kQXXs7+WV+MxOtKUk5jBtWFK2aQhPO0A3QoUWOvv7zIByOpA8V7O/llfiiXO2ZJPBAcYUQ2gITztEjICFCiP8hf8A9pIA6xInixZ38sr8Rie/JSa2EMKYVsmzVKcWhjsKOOvvJ7ncAdSALsWbWvgp/FBBZ1qMMICGmcCRuFO/jChRx11x7MjOOQJCstMrLuqdaZUla+kcXl3xItqel5pvZvtKUioNMVMxppChRU627Oczt5kizrZaYbS220oITkBWsVFrWdJTLpdeYUpZABOKmmQhQoka24HIMkscSH4rWb/LK/FFpaAlH2ktOsFSUCic+cOw68IUKJOuuznMqG/iVTV1rOSrF4Os0OhVl/xFtaapV9lLLjB2aaYUpNAKcKR2FHff3fMsmJOkbdbZbS222oIQKJFd0SPGsfUV6RChRw1NjDJMIGIlTa9oB5QIBFBvjsKFCruSZRuTP//Z"/>
          <p:cNvSpPr>
            <a:spLocks noChangeAspect="1" noChangeArrowheads="1"/>
          </p:cNvSpPr>
          <p:nvPr/>
        </p:nvSpPr>
        <p:spPr bwMode="auto">
          <a:xfrm>
            <a:off x="307975" y="-715963"/>
            <a:ext cx="23812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data:image/jpeg;base64,/9j/4AAQSkZJRgABAQAAAQABAAD/2wCEAAkGBhQSEBUUEhQVFRQUFBYVFxQYGBcYFBwXFRcWFBgXGh4XHSYeGBokGhYUHy8gIycpLSwsGB4xNTAqNSYrLCkBCQoKDgwOGg8PGiodHSQpLCksKSw1KSwsLCksKSkpLCkpKSwpKSksKSksLCksKSksKSkpLCkpLCksLCwsLCwpKf/AABEIAJgAyAMBIgACEQEDEQH/xAAcAAABBQEBAQAAAAAAAAAAAAAGAAMEBQcBAgj/xABKEAABAgMFAwYJCQYFBQEAAAABAgMABBEFBhIhMRNBUQciMmFxoRQWgYORscHR4TNCRFJiY5Ki8CMkJVRyczRTgtLxFRc1Q7N0/8QAGgEAAgMBAQAAAAAAAAAAAAAAAwQBAgUABv/EAC0RAAICAQQABQMEAgMAAAAAAAECAAMRBBIhMRMiMkFRBRRxM0JhoRWBI1KR/9oADAMBAAIRAxEAPwA4mGsUwU1pVdItBdX7zu+MV/0vznvgyEZtNavnIgEUHuD3ir9vu+MLxU+3+X4wQ0jtIa+2r+Jfwlg74qfb/L8YXip9v8vxgipCiDp6/id4awd8VfvPy/GF4q/efl+MEJiHN2ohvpKz4DMxDU1AcztiyqN1fvPy/GOeKv3n5fjHiZvQo5Npp2690VM5bKv/AGuhA+0pKfQNTC58InCLn8QTFVlq5d9KdXgO0D3wwqzWh/7x6AfbAlN3ulUH5XGfsgq9oiAu/wAxuQ6fQPYYKNHc/IrgTdWIceBM/wCf+X4x6Fns/wCePR8YAv8AuC3/AJLn40/7I6jlAa3tuD/Un/bFj9O1PvX/AHI8dJobdhoVo8D5B74eF1vvO74wAy99pZWqlI/qT7QYvJG3kqoWZhBruCxX0KMBbTsnrrMutqGEfir953fGF4qfed3xiNL3kcTksBQ9Bi4k7cbc34TwVEqKDx1DrtaQPFT7f5fjC8VPvO74wQAx2D/b14yJbYsHvFT7f5fjC8Vft/l+MEVIVIn7eud4awd8VPvO74wvFT7fd8YIYUd9snxO8NYF2pZ2xUkYsVfJHYl3q+UR2GFGVcNrYAgWwDiRvpXnIMYDvpfnIMY0NL7/AJhK50Qo5CMOQ07DE1NpbFVECI1pWollOeZOg3wH2lalQpx5YSlPHQdQ+sYXsu52ryYN7AvctZ+8C15N80d/fugSta9DLJIKtov6iSCfKdBAtbt81u8xn9m3nn89XbwEDJjQ030kv59R/wCTMt1Rz5YRWhfd9yoRRpP2elTrJziiedUrNRUa7zU+uHJKU2hpiSDuSTmeoboJbVsdJl0BCRiTr9YVFaEaA1oDGpmjTsK1GIr5nGSYIwo9OIIJB1EeY0AYGKFChROZWKOpNNI5CiCBJzLaQvRMM5JcKk/VXzk/CCmyr8NOUDw2avraoPprSACEBCN+gou9S8wyXss3KzrbWgJKVBaD11FOo+yCiRtNDo5pz3p3x88WPb7ssatq5tc2zmg8cjoesRodg3hQ+MTRwuJ6SK84cCD84Rg6jR3aU5HmWadOpB7mn1jsU9k22HOaqgV3GLcRRLA/UeB3dTsKFCgkmC96vlEdhhQr1dNHYYUYt/rMVfuRvpfnPfBjAd9L8574MRDul/d+YSuKIlozyWkEnXcOuJS1UFYDbXn9qs/VTp5BmYNdZtHHcu7bRIFqWsAFPPKokZ9f9I64zC37wLml1OSE5IRuANPSYlXut4zDuBPyTeQ+0QSMfbFBGz9N+nilRY/ZmLfcWOIo9NpqQI8xYWIDthROPI1GWm+ldY1nbapaKqMmWth2W4hxOJLZRrjqCa7iOPZFtbDaQpRcUoAgApSMlKI3EZiuscsqXQhJWFLLYPNQK69hGUS3yW1B01CF6oPONeIpHlrtRuu3R9V4gRaFnbOhKhU6Izx03ViDBfb9mtJG0cJ53RCa4zWnSrugQH6Eb+jv8ZIpau0xQoUKkPQMUKPWzPCFsTwjpIGZ5hR7DCuEd8FVwMdmTtMbh2VmFNqStBIUk1EdEov6pj14C59X1RR9rDBkgMOpo92rxCZRXIPIzUNK0+enuyjQrDtXapAUeeNevrj5/s5D7LiXEJUCk17c80+WNTsi06hDyQRlmngfnDvjyut0/wBs+9PSZq6a09GaFChmUmAtIUnQw9EKcjM0RBi9XTR2GOQr1fKI7DCjHv8AWYq/cjEfvfnPfBiIDj/i/Oe+DDdDul/d+YSvuVlvzmBqg1VkIzS+Vq7KWwpNFOmnWEitT3d8Gt5piroTuSK+n/iMjvzPY5spB5rYCB5NT3Q1oq/H1XPQi2qfAg/ChQo9dMYzqRXLjl1RdWbY6qlTbyARQGhO/dpSKZDeI0Gp9HlgrsWzXCjApdEjMBBpXTeM4R11hRe4apcmW6LUQyAlaVJrqsc5NR2ZjshMWgAnaKfxBZ5vNA8mmUIWiNmoBsqCeaTXnHrqdd8RXZtgDZKBRXIEjEM98eaCbjyOT8R32jdqTIJBQhSnE1KcQ5tVZfO9MCE6F4ztBRW8Up6oLCXcBq6A22aY8xUdg1gftOaaWTgSa16ZOsbWgYodoHEWtGeZXAQ4kRxI/WUOJH6BHtjYMWUTqRDqRHkfqpHsj2g/oFPtihhQMRxPZDiez3QyT5PKkeqHUE9vYUH1xTMII8k/qsPJPUfV68oiFdN9OoqT7BSHm18B6C16zEdywkpJ6qntrF5dydostqyC86EjpbsjnA3tKHM+QrST6qRJl3ykhSa1FCKKZGme6FtRSLayhhFODNbuvOat+UcOuCKAizJn9s2saKz3HIwbCPN6fIBU+xmpW2RBm9XyiOwwoV6umjsMKM3U/qGAfuRfpfnIMN0B30vzkGQ0h/S+8LXAq1DimFf1U7oxa0HcTq1cVGNpnRSZV/X7IxJ/pmvExqfRsbrD/MzdWY3Ci7sy6D7wCqBtB+cvIf6Rvgil7gsp6bi1nqSEj1kxrXfUKKuzFVpZoFyMntFUK0pHFVe6mZgus2So0sAN40pokoyUQerWLJq5bAzShYI3hR90SU2eW1AAFaKbzVfeNIxdZr67vRGkpK9yHZZeU1hcQApvoilCK7+uPDkmlxSUOCqkZ7UgDnbkw86uYDlG26o3knIdSRxiLasmcIStxQx11yqvWnblCSHzZBxn4hGkOXsxxD6ghxIJOYNVJp5NIqbypIWlJG7M4RTdvEEkjKS7bVMSAqhClVGIHjmakx5l7r41YlOFLagapwgLVp16HjD9WpFb7nOBAlMjECJZhTiqIBUTuSKmCWTuK8QC4pCOopxL8oBp3wdWRYvNCGEBKRrT2q3nfBFK3YSPlDiPDQfGOt+qWW/oDA+TDV6U+8zuVuUwnpFa1dQCR3VMWKLqsUp4OFdZBMaQxIoR0UgeSH8MKl9Q3qeNLplEzFV22f8AISK5igIOURX7py6h0VJJ0PNPrA9caEWKpUB0m1ZdhjjVEgVFWlaAipSTuPVrAhZqFPrnGhTMscuYsfJPIA4bMJPZvEUc9IrZNHdmngVN6+WlDG5P2A0vMDCTvHuilnrDcbByC0cKVHlBhyv6hfX+oMj5g30/HEyHwoUoHR1hLIw+WtI6iaTvdY8rXspBda9gFQKmSsKBqGgrCnLXDQZnqMD4mXEkgomAeGzSTXtp7I16NSl4yIqUIhfdyYxS7RCgoJNKhOEZGNLYNUg9QjNbBWosIxBwHErJwUOo3ZRpUuOYP6R7I8/1c/5mhTBy9XTR2GFCvV00dhjkZWo/UMpZ6pG+l+cgw3QH/S/Oe+DHdD+l/d+YWvuCFvNFL5PHP2GBKzrpttOqcXRayapTqlIOh7dIPrzy1UpWPm1r2GkV935AOLJV0U98U32Vua04zBPXuaerOsFTlFLqlPeR7IlNzbLcymXDSqlJOMjm80CoqdTnBAE5dWkVk3ZRXMtPVoG0uJII+vgz/LDVVKL6uYbbgYErGL6tFdChQQSsJXkQotglQoMxkk6wm7zNO4gthQODaISQFFaKkVSB2GParnoL7rpCQVoKEhKaUxDnKOeZJ9ZhiVuw+glW1RjQ1smiEGgFVHEqqszQ7oZKVEdSp3RuVYTMlYQhTLjdMSFZjOtMxpoYpLdsFLqS08Ckg5K4HSvWM4MLt2QuXQUuFBJocSQQpRzqVVJz074k2vZgdRl0xoYStq2N4lfcg1Bl/mZTd+5gZWXH6KUFfs01GGm5Z90Hlk2KXeeuuHr1PwhWZYKlL/aCiRxyqYKUNgCgGkV/5NQ2+0f6kVVbe5xlkJACRQCHY5Haw2BiMxRykdrFXeC2RKsKdUK4d3XoBHHqSoLHAj+Gjx+0kd1ffDAfQ2VIWpKUk5YiB0tRnvgAe5TlYs0JUKUxoJAAOoNa55DTrgbfbccmUlaFqBoRRCyk1GRzrvpXPKFy4mjX9PbtzibNJvYKpUoUGaVVHRO7t1idWsYLaxfLpSptaVA0wALGKmQVQ+yNZuK08mTQH64t1dcNcqwRGzxiDv0YpQMGzJFr2EFArbFFdxpALeOxVPpOFSkvJrTMgKH1T18I1SKG8dl1G0SMxSo4wNg1J8SruZVtYMFbtSS0tMIcxY9VBWtTx9EaOgUFOqkC93pcrdKzUhO88T/xBVEUEtmw+8tUMCDF6vlEdhjker1dNHYYUZ2o4sMC/ciH/F+cgxEB30vzkGIh7S+/5ha4zNMBaSk6GBCavYxZzZQ6qrtSdmnpU3dQEFNsz2xYcc+okmMHu3Z6rRn0h0k4yVLNfmimXZoI1KdOrnxG9oO+zaQB3C9fLWa82Xy3VVnFzYHKxLvqCHQWVHIE5oPugnlLuy7aMCGUBNKaD2wG3p5KUvO45YpaqOcnOlcqEcN8EBoby4xKlbl5zD918BBWMwElXbQVgHsrlUS9NJY2CklSinFWtKGkEVmSDrMgW3lhakNrGIbwEmndGM3QP8Ua/uq9cTRUrBs+062xlK4959BwFXq5SEyT+yLSl0TWoIA0g1jD+Vsfv5/tp9UU0ta2PhpfUWFFyJr9l2ptpdL2EgKTiw1qeyAM8tSBl4Oqoy6WsFl0h/DWf7QjDrBmG0TbanaBsL5xIqKQeilGLbhnEFday7SPeaL/AN7Efy6vxD3ReXd5TpaaWGzibWdArQk7gREJ69tjlBBLRy02ZqerSM+sKyPC7Q/dhhaDmLWhSndrnFhVW6k7SuJQ22Iw5zmbbeC2PBZdbxSVYB0RTPOkC1g3yatVS5dTJSnASancTTL0xacoh/hz3Z7RGf8AI0P3xf8Aa9sASlTSWPcO1rraoWFjfJMwF4i44Ug1wEj0VArER3lKaZf8HEueYsNg1HEJjRlaR88W5/5Rf/6U/wD0EV0lCOTkQ2r1VuBkzcbdtNMvLKmCjFgTiplX0xSXP5Q0zzxaS0UYU4qk1iVfn/xTv9oeqMnuLeREk646up/ZlKU7yTxglOnV62I7Bi9t5RlB6m2W5b7Uo0XHlAAaDeTnQDrgRszlO8Lc2TUqtZUaE1FAPrGAETb1qzqUvOJTiOQOSUjgncVUMbPd27TMm0ENJ7VHpE8TFbakqXDjmSljWny9SXZMhskYd5zMT48gR6hIDAjYAHUF71Hno7DHI7en5RHYYUY9/rMVfuRPpfnIMhAb9L8574MRDul94SuQbekttLONjVaCIwu5NqCTn0qeyT0FZZiuhj6CMBl7eTdmcJcSdk6fnjondmI16LVUFX6MHqKi2GX2hXLTiHEhSVApIqCDXrgGvtylGVdS3L4FnPHXOhyoMvLGfTthzcvMGWSp0gKSjEkrDZxAcO2Da73JClKw5NL2mdcCa0/1E5ndBBVVX5mOR8QXi2v5QIVWBaD0zZ+0eSErcQugGlCCEnPyRjVgTAZtJCnDQIeUFVy+dSPoRtsJAAAAAoBupwgFvbyWtzThdZVsnFZqFKpJ49RiNPcikhujL31McEdiG6JlKkhSVAppWtQRGHcqE6l2fVgUFAJSCRpWm474txyXT4GETACeG0Xhi3u5yRJacDky4HCkghA0qCCK1zOkXr8Ok7w2ZV/Et8pWFl2GCizmUqyOzHfn7Yw27Uqh2daQ4AUKXQg6EUMfRKmRhwjIUoOEZSnkafBqJhANajJQI9A64jTXhd2TjM6+piFAGYYK5PbOp8ij8R9+UZJeNtMnOrEq6oBBGFQVWld1d/lgwPJNN0oZz8zkWNhckDbawuYc2tM8NCE1696oulipnLZ/iDZGfAAxLe9Di37HWog4lNBRHlBMZ9yTz6G50hagnGjCKmmetO2NZk7ZlnypppxC6AhSBuGhB9MA9vcj+JwrlXQgEk4FVoCSdCMxA6bFClG4zC2VkkOvOJpL8ylKSpSgABqSKR89zrm2tMlvPHMgjr54NcuqCs8ls+oYVTAKeBcWR6IKbn8mbcmoOOK2joGR0SnsHHKLI1dAJDZJlWDXEZXEsL9ppZbo37MDujI7jXYTPTGzWrClKcRA1Pl8kbdeayTMyrjKSElaaAnSBi43J85IvKcW4hYUnDQA9fVFabwlTfMm2ks4z1Am/lzFSLgeYxbEkFJrmhYzpXhlWDnk8vyJpAadNH0jsxADUdcFtpWah9pTbgBStJBB69/bGUz/ACdmScD3hbbKQo4FKCsuo0GccLBcm1+xOas1NlepsKTHYg2LMlxlCipKyU9JPRPWInwiRiOg5GYLXq6aOwwoV6umjsMKMW/1mLP3I30vznvgxgNP+L8574Moc0vv+YWuQrXmi2w4tNMSUkiulYze716rUnUqUzsKINDiFMzujQ7xj90e/oMZDcCykOtuFc25L0VSiV4a6565xs0KNjEwF7EMAIU2FfeZE/4JNoRiPzkUyOvohq8V9ZxNomUl9nziAjEOquZiiYe8BtVtLDomdqUhSlc5fOVhIxGpxUFa9cN3qYC7bwqcLQUU1cBph5teqDipd+cDqCNhCwtRMW2SOaxQkV003xy+F8ZmVfl204P2iUleVc6kGnlER5ewGQtCv+qukBQNNqaGm7pRV8qDg8MlTUFOFOeVKYjnA1UMwGP6l95C9zWU5gdkAd+r4TMtNNtMYP2gAGIV5xNIKWbxy2EDbN6D5wjNuVFSXJ2XouiVBHPByAKukD2GsDory/Il7X8mQeZfCZtsiuGX9I01r3x7vXemck5Jlaw2H1KovIFO/SK9F2mcI/iroypTacR/VHnlUoZBjCvaDHTHWtcjnWLhVLgEcSm4hTzH2LZtlbSXUttKQpIUAOkQRiGXGhi2uVfzwwqadTgfRqPmnWtOBFIk3fvJLtyLON5AwMt1FRUEITXLjAZcceEWs8+2P2VVGu7MUHpppHFA27cMYnBiMEHMlXJtJbs3MpbbZbWEKwqSihrUUCuMWV1r+OmbXKzoSlYJCVAUFRkAa8aEjtEU3JeP4lM9h9Yix5X7HRsUTAGFxKgnEMiQa5EjtiSFZ9h95A3BN47j87fiYfnhLSAThT01qFR1nsyiLeO+s63aAlWNmahFMQpVRFTFxyYWEhqUS7SrjvOUogV1IpXh74Cr6MhduYS4WwQgFwGhTzRnXKJrRN5UDOJLl9oYnuFAmrb+rL+kQ5fK+z0rsWUJTt3Bmo9EHL3xDbu8yCD/ANVcNDWhcyNOPOhy+87IuvNMTCHKqAKJhOEDOm8mpGQ9MUAXeMjP+pILbTzG561rXlkB1exeQSKpQCSBrwH6Me783gxWa08WUkqWKtup0NQDl+t0U9s2EuSZL0raCikUogqJrwpmQfRDd6LccmrFacdFFbQAnjQjOCBAWBlPEIBE0q57uKRYNAmrY5oyA7Iuoobjj9wl/wC2PbF9CL8MY7WcrBe9XTR2GFHL1dNHYYUYd/rMXfuQX3sMwVa0Xu8sXHjUn6ivSIUKOrtZTxLg4jUzeFDiChbailQoRXdAv4sWdvllHqxGkdhRb725DgGQxzyZYWRKSUqrGzLYVfWOZ74atSzZGYdLjrClLVqcRGkKFHf5C/Ocyh6kQXXs7+WV+MxOtKUk5jBtWFK2aQhPO0A3QoUWOvv7zIByOpA8V7O/llfiiXO2ZJPBAcYUQ2gITztEjICFCiP8hf8A9pIA6xInixZ38sr8Rie/JSa2EMKYVsmzVKcWhjsKOOvvJ7ncAdSALsWbWvgp/FBBZ1qMMICGmcCRuFO/jChRx11x7MjOOQJCstMrLuqdaZUla+kcXl3xItqel5pvZvtKUioNMVMxppChRU627Oczt5kizrZaYbS220oITkBWsVFrWdJTLpdeYUpZABOKmmQhQoka24HIMkscSH4rWb/LK/FFpaAlH2ktOsFSUCic+cOw68IUKJOuuznMqG/iVTV1rOSrF4Os0OhVl/xFtaapV9lLLjB2aaYUpNAKcKR2FHff3fMsmJOkbdbZbS222oIQKJFd0SPGsfUV6RChRw1NjDJMIGIlTa9oB5QIBFBvjsKFCruSZRuTP//Z"/>
          <p:cNvSpPr>
            <a:spLocks noChangeAspect="1" noChangeArrowheads="1"/>
          </p:cNvSpPr>
          <p:nvPr/>
        </p:nvSpPr>
        <p:spPr bwMode="auto">
          <a:xfrm>
            <a:off x="460375" y="-563563"/>
            <a:ext cx="23812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789397" y="4294989"/>
            <a:ext cx="4104456" cy="523220"/>
          </a:xfrm>
          <a:prstGeom prst="rect">
            <a:avLst/>
          </a:prstGeom>
        </p:spPr>
        <p:txBody>
          <a:bodyPr wrap="square">
            <a:spAutoFit/>
          </a:bodyPr>
          <a:lstStyle/>
          <a:p>
            <a:r>
              <a:rPr lang="tr-TR" sz="2800" dirty="0">
                <a:solidFill>
                  <a:srgbClr val="C00000"/>
                </a:solidFill>
              </a:rPr>
              <a:t>ilçelerde malmüdürünü</a:t>
            </a:r>
            <a:r>
              <a:rPr lang="tr-TR" sz="2800" dirty="0"/>
              <a:t>,</a:t>
            </a:r>
          </a:p>
        </p:txBody>
      </p:sp>
      <p:sp>
        <p:nvSpPr>
          <p:cNvPr id="12" name="Dikdörtgen 11"/>
          <p:cNvSpPr/>
          <p:nvPr/>
        </p:nvSpPr>
        <p:spPr>
          <a:xfrm>
            <a:off x="814990" y="4941168"/>
            <a:ext cx="7848872" cy="1384995"/>
          </a:xfrm>
          <a:prstGeom prst="rect">
            <a:avLst/>
          </a:prstGeom>
        </p:spPr>
        <p:txBody>
          <a:bodyPr wrap="square">
            <a:spAutoFit/>
          </a:bodyPr>
          <a:lstStyle/>
          <a:p>
            <a:pPr lvl="0">
              <a:defRPr/>
            </a:pPr>
            <a:r>
              <a:rPr lang="tr-TR" sz="2800" dirty="0">
                <a:solidFill>
                  <a:prstClr val="black"/>
                </a:solidFill>
                <a:latin typeface="Calibri"/>
              </a:rPr>
              <a:t>il merkezinde muhasebe müdürünün önerisiyle Defterdar tarafından görevlendirilen </a:t>
            </a:r>
            <a:r>
              <a:rPr lang="tr-TR" sz="2800" dirty="0">
                <a:solidFill>
                  <a:srgbClr val="C00000"/>
                </a:solidFill>
                <a:latin typeface="Calibri"/>
              </a:rPr>
              <a:t>defterdarlık uzmanını, </a:t>
            </a:r>
          </a:p>
        </p:txBody>
      </p:sp>
    </p:spTree>
    <p:extLst>
      <p:ext uri="{BB962C8B-B14F-4D97-AF65-F5344CB8AC3E}">
        <p14:creationId xmlns:p14="http://schemas.microsoft.com/office/powerpoint/2010/main" val="3356253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55576" y="2636912"/>
            <a:ext cx="7745505" cy="2260773"/>
          </a:xfrm>
        </p:spPr>
        <p:txBody>
          <a:bodyPr/>
          <a:lstStyle/>
          <a:p>
            <a:r>
              <a:rPr lang="tr-TR" dirty="0"/>
              <a:t>İl sınırları dâhilindeki birimlere ait hesapların </a:t>
            </a:r>
          </a:p>
          <a:p>
            <a:r>
              <a:rPr lang="tr-TR" dirty="0"/>
              <a:t>muhasebe birimi kontrol görevlileri vasıtasıyla</a:t>
            </a:r>
          </a:p>
          <a:p>
            <a:r>
              <a:rPr lang="tr-TR" dirty="0"/>
              <a:t>derlenmesini ve incelenmesini </a:t>
            </a:r>
          </a:p>
          <a:p>
            <a:r>
              <a:rPr lang="tr-TR" dirty="0"/>
              <a:t>koordine etmekle görevli</a:t>
            </a:r>
          </a:p>
          <a:p>
            <a:endParaRPr lang="tr-TR" dirty="0"/>
          </a:p>
        </p:txBody>
      </p:sp>
      <p:sp>
        <p:nvSpPr>
          <p:cNvPr id="3" name="Başlık 2"/>
          <p:cNvSpPr>
            <a:spLocks noGrp="1"/>
          </p:cNvSpPr>
          <p:nvPr>
            <p:ph type="title"/>
          </p:nvPr>
        </p:nvSpPr>
        <p:spPr/>
        <p:txBody>
          <a:bodyPr/>
          <a:lstStyle/>
          <a:p>
            <a:r>
              <a:rPr lang="tr-TR" dirty="0"/>
              <a:t>İl kontrol </a:t>
            </a:r>
            <a:r>
              <a:rPr lang="tr-TR" dirty="0" smtClean="0"/>
              <a:t>görevlisi </a:t>
            </a:r>
            <a:endParaRPr lang="tr-TR" dirty="0"/>
          </a:p>
        </p:txBody>
      </p:sp>
    </p:spTree>
    <p:extLst>
      <p:ext uri="{BB962C8B-B14F-4D97-AF65-F5344CB8AC3E}">
        <p14:creationId xmlns:p14="http://schemas.microsoft.com/office/powerpoint/2010/main" val="23730734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a:buFont typeface="Wingdings" pitchFamily="2" charset="2"/>
              <a:buChar char="ü"/>
            </a:pPr>
            <a:r>
              <a:rPr lang="tr-TR" dirty="0"/>
              <a:t>aylık dönemlerde oluşturulan kümülatif verilerin takip eden ayın sonuna </a:t>
            </a:r>
            <a:r>
              <a:rPr lang="tr-TR" dirty="0" smtClean="0"/>
              <a:t>kadar,</a:t>
            </a:r>
          </a:p>
          <a:p>
            <a:pPr>
              <a:buFont typeface="Wingdings" pitchFamily="2" charset="2"/>
              <a:buChar char="ü"/>
            </a:pPr>
            <a:r>
              <a:rPr lang="tr-TR" dirty="0"/>
              <a:t>yılın tamamına ait (Ocak-Aralık dönemi) kümülatif verilerin ise en geç takip eden yılın Şubat ayı sonuna kadar </a:t>
            </a:r>
            <a:r>
              <a:rPr lang="tr-TR" dirty="0" smtClean="0"/>
              <a:t>,</a:t>
            </a:r>
          </a:p>
          <a:p>
            <a:pPr>
              <a:buFont typeface="Wingdings" pitchFamily="2" charset="2"/>
              <a:buChar char="ü"/>
            </a:pPr>
            <a:r>
              <a:rPr lang="tr-TR" dirty="0" smtClean="0"/>
              <a:t>Üçer aylık veri girenler </a:t>
            </a:r>
            <a:r>
              <a:rPr lang="tr-TR" dirty="0"/>
              <a:t>dönemi takip eden ay sonuna kadar (Nisan, Temmuz ve Ekim</a:t>
            </a:r>
            <a:r>
              <a:rPr lang="tr-TR" dirty="0" smtClean="0"/>
              <a:t>),</a:t>
            </a:r>
          </a:p>
          <a:p>
            <a:pPr>
              <a:buFont typeface="Wingdings" pitchFamily="2" charset="2"/>
              <a:buChar char="ü"/>
            </a:pPr>
            <a:r>
              <a:rPr lang="tr-TR" dirty="0"/>
              <a:t>yılın tamamına ait (Ocak-Aralık dönemi) kümülatif verilerin ise en geç takip eden yılın Şubat ayı sonuna kadar </a:t>
            </a:r>
            <a:endParaRPr lang="tr-TR" dirty="0" smtClean="0"/>
          </a:p>
          <a:p>
            <a:pPr>
              <a:buFont typeface="Wingdings" pitchFamily="2" charset="2"/>
              <a:buChar char="ü"/>
            </a:pPr>
            <a:endParaRPr lang="tr-TR" dirty="0" smtClean="0"/>
          </a:p>
          <a:p>
            <a:pPr>
              <a:buFont typeface="Wingdings" pitchFamily="2" charset="2"/>
              <a:buChar char="ü"/>
            </a:pPr>
            <a:endParaRPr lang="tr-TR" dirty="0" smtClean="0"/>
          </a:p>
          <a:p>
            <a:pPr marL="0" indent="0">
              <a:buNone/>
            </a:pPr>
            <a:endParaRPr lang="tr-TR" dirty="0"/>
          </a:p>
        </p:txBody>
      </p:sp>
      <p:sp>
        <p:nvSpPr>
          <p:cNvPr id="3" name="Başlık 2"/>
          <p:cNvSpPr>
            <a:spLocks noGrp="1"/>
          </p:cNvSpPr>
          <p:nvPr>
            <p:ph type="title"/>
          </p:nvPr>
        </p:nvSpPr>
        <p:spPr/>
        <p:txBody>
          <a:bodyPr/>
          <a:lstStyle/>
          <a:p>
            <a:r>
              <a:rPr lang="tr-TR" dirty="0" smtClean="0"/>
              <a:t>Veri </a:t>
            </a:r>
            <a:r>
              <a:rPr lang="tr-TR" dirty="0"/>
              <a:t>giriş </a:t>
            </a:r>
            <a:r>
              <a:rPr lang="tr-TR" dirty="0" smtClean="0"/>
              <a:t>dönemleri</a:t>
            </a:r>
            <a:endParaRPr lang="tr-TR" dirty="0"/>
          </a:p>
        </p:txBody>
      </p:sp>
    </p:spTree>
    <p:extLst>
      <p:ext uri="{BB962C8B-B14F-4D97-AF65-F5344CB8AC3E}">
        <p14:creationId xmlns:p14="http://schemas.microsoft.com/office/powerpoint/2010/main" val="403968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genel </a:t>
            </a:r>
            <a:r>
              <a:rPr lang="tr-TR" dirty="0"/>
              <a:t>yönetim sektörü kapsamındaki idarelerin </a:t>
            </a:r>
            <a:endParaRPr lang="tr-TR" dirty="0" smtClean="0"/>
          </a:p>
          <a:p>
            <a:r>
              <a:rPr lang="tr-TR" dirty="0" smtClean="0"/>
              <a:t>gelir</a:t>
            </a:r>
            <a:r>
              <a:rPr lang="tr-TR" dirty="0"/>
              <a:t>, gider, varlık, yükümlülük ve öz kaynaklarına ilişkin bilgiler sunan </a:t>
            </a:r>
            <a:endParaRPr lang="tr-TR" dirty="0" smtClean="0"/>
          </a:p>
          <a:p>
            <a:r>
              <a:rPr lang="tr-TR" dirty="0" smtClean="0"/>
              <a:t>ve düzenli </a:t>
            </a:r>
            <a:r>
              <a:rPr lang="tr-TR" dirty="0"/>
              <a:t>olarak yayımlanan istatistiklerdir. </a:t>
            </a:r>
          </a:p>
        </p:txBody>
      </p:sp>
      <p:sp>
        <p:nvSpPr>
          <p:cNvPr id="3" name="Başlık 2"/>
          <p:cNvSpPr>
            <a:spLocks noGrp="1"/>
          </p:cNvSpPr>
          <p:nvPr>
            <p:ph type="title"/>
          </p:nvPr>
        </p:nvSpPr>
        <p:spPr/>
        <p:txBody>
          <a:bodyPr/>
          <a:lstStyle/>
          <a:p>
            <a:r>
              <a:rPr lang="tr-TR" b="1" dirty="0" smtClean="0"/>
              <a:t>Mali istatistik tanımı</a:t>
            </a:r>
            <a:endParaRPr lang="tr-TR" dirty="0"/>
          </a:p>
        </p:txBody>
      </p:sp>
    </p:spTree>
    <p:extLst>
      <p:ext uri="{BB962C8B-B14F-4D97-AF65-F5344CB8AC3E}">
        <p14:creationId xmlns:p14="http://schemas.microsoft.com/office/powerpoint/2010/main" val="1691487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43608" y="2492896"/>
            <a:ext cx="7488832" cy="2736304"/>
          </a:xfrm>
        </p:spPr>
        <p:txBody>
          <a:bodyPr>
            <a:normAutofit/>
          </a:bodyPr>
          <a:lstStyle/>
          <a:p>
            <a:pPr marL="0" indent="0">
              <a:buNone/>
            </a:pPr>
            <a:r>
              <a:rPr lang="tr-TR" sz="2800" dirty="0">
                <a:solidFill>
                  <a:schemeClr val="tx2"/>
                </a:solidFill>
              </a:rPr>
              <a:t>Üçer aylık dönemleri </a:t>
            </a:r>
            <a:endParaRPr lang="tr-TR" sz="2800" dirty="0" smtClean="0">
              <a:solidFill>
                <a:schemeClr val="tx2"/>
              </a:solidFill>
            </a:endParaRPr>
          </a:p>
          <a:p>
            <a:pPr marL="0" indent="0">
              <a:buNone/>
            </a:pPr>
            <a:r>
              <a:rPr lang="tr-TR" sz="2800" b="1" dirty="0" smtClean="0">
                <a:solidFill>
                  <a:srgbClr val="FFFF00"/>
                </a:solidFill>
              </a:rPr>
              <a:t>takip </a:t>
            </a:r>
            <a:r>
              <a:rPr lang="tr-TR" sz="2800" b="1" dirty="0">
                <a:solidFill>
                  <a:srgbClr val="FFFF00"/>
                </a:solidFill>
              </a:rPr>
              <a:t>eden ay </a:t>
            </a:r>
            <a:r>
              <a:rPr lang="tr-TR" sz="2800" dirty="0">
                <a:solidFill>
                  <a:schemeClr val="tx2"/>
                </a:solidFill>
              </a:rPr>
              <a:t>+ </a:t>
            </a:r>
            <a:r>
              <a:rPr lang="tr-TR" sz="2800" dirty="0">
                <a:solidFill>
                  <a:srgbClr val="FF0000"/>
                </a:solidFill>
              </a:rPr>
              <a:t>bir ay ek </a:t>
            </a:r>
            <a:r>
              <a:rPr lang="tr-TR" sz="2800" dirty="0" smtClean="0">
                <a:solidFill>
                  <a:srgbClr val="FF0000"/>
                </a:solidFill>
              </a:rPr>
              <a:t>süre</a:t>
            </a:r>
          </a:p>
          <a:p>
            <a:pPr marL="0" indent="0">
              <a:buNone/>
            </a:pPr>
            <a:r>
              <a:rPr lang="tr-TR" sz="2800" dirty="0" smtClean="0">
                <a:solidFill>
                  <a:schemeClr val="tx2"/>
                </a:solidFill>
              </a:rPr>
              <a:t>takip </a:t>
            </a:r>
            <a:r>
              <a:rPr lang="tr-TR" sz="2800" dirty="0">
                <a:solidFill>
                  <a:schemeClr val="tx2"/>
                </a:solidFill>
              </a:rPr>
              <a:t>eden 2 inci ayın son günü M durumuna gelmemiş ise </a:t>
            </a:r>
            <a:endParaRPr lang="tr-TR" sz="2800" dirty="0" smtClean="0">
              <a:solidFill>
                <a:schemeClr val="tx2"/>
              </a:solidFill>
            </a:endParaRPr>
          </a:p>
          <a:p>
            <a:pPr marL="0" indent="0">
              <a:buNone/>
            </a:pPr>
            <a:r>
              <a:rPr lang="tr-TR" sz="2800" dirty="0" smtClean="0">
                <a:solidFill>
                  <a:schemeClr val="tx2"/>
                </a:solidFill>
              </a:rPr>
              <a:t>İdari Para Cezası </a:t>
            </a:r>
            <a:r>
              <a:rPr lang="tr-TR" sz="2800" dirty="0">
                <a:solidFill>
                  <a:schemeClr val="tx2"/>
                </a:solidFill>
              </a:rPr>
              <a:t>uygulanır.</a:t>
            </a:r>
          </a:p>
          <a:p>
            <a:endParaRPr lang="tr-TR" sz="2800" dirty="0"/>
          </a:p>
        </p:txBody>
      </p:sp>
      <p:sp>
        <p:nvSpPr>
          <p:cNvPr id="3" name="Başlık 2"/>
          <p:cNvSpPr>
            <a:spLocks noGrp="1"/>
          </p:cNvSpPr>
          <p:nvPr>
            <p:ph type="title"/>
          </p:nvPr>
        </p:nvSpPr>
        <p:spPr/>
        <p:txBody>
          <a:bodyPr/>
          <a:lstStyle/>
          <a:p>
            <a:r>
              <a:rPr lang="tr-TR" b="1" dirty="0"/>
              <a:t>Veri giriş </a:t>
            </a:r>
            <a:r>
              <a:rPr lang="tr-TR" b="1" dirty="0" smtClean="0"/>
              <a:t>dönemleri</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854784092"/>
              </p:ext>
            </p:extLst>
          </p:nvPr>
        </p:nvGraphicFramePr>
        <p:xfrm>
          <a:off x="827584" y="2492896"/>
          <a:ext cx="7977957" cy="2889276"/>
        </p:xfrm>
        <a:graphic>
          <a:graphicData uri="http://schemas.openxmlformats.org/drawingml/2006/table">
            <a:tbl>
              <a:tblPr/>
              <a:tblGrid>
                <a:gridCol w="613689"/>
                <a:gridCol w="613689"/>
                <a:gridCol w="613689"/>
                <a:gridCol w="613689"/>
                <a:gridCol w="613689"/>
                <a:gridCol w="613689"/>
                <a:gridCol w="613689"/>
                <a:gridCol w="613689"/>
                <a:gridCol w="613689"/>
                <a:gridCol w="613689"/>
                <a:gridCol w="613689"/>
                <a:gridCol w="613689"/>
                <a:gridCol w="613689"/>
              </a:tblGrid>
              <a:tr h="222252">
                <a:tc>
                  <a:txBody>
                    <a:bodyPr/>
                    <a:lstStyle/>
                    <a:p>
                      <a:pPr algn="l" fontAlgn="b"/>
                      <a:r>
                        <a:rPr lang="tr-TR" sz="1000" b="0" i="0" u="none" strike="noStrike" dirty="0">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ocak</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şubat</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mart</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nisan</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mayıs</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haziran</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temmuz</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ağustos</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eylül</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ekim</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kasım</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aralık</a:t>
                      </a:r>
                    </a:p>
                  </a:txBody>
                  <a:tcPr marL="9311" marR="9311" marT="9311" marB="0" anchor="b">
                    <a:lnL>
                      <a:noFill/>
                    </a:lnL>
                    <a:lnR>
                      <a:noFill/>
                    </a:lnR>
                    <a:lnT>
                      <a:noFill/>
                    </a:lnT>
                    <a:lnB>
                      <a:noFill/>
                    </a:lnB>
                    <a:solidFill>
                      <a:srgbClr val="D8E4BC"/>
                    </a:solidFill>
                  </a:tcPr>
                </a:tc>
              </a:tr>
              <a:tr h="222252">
                <a:tc>
                  <a:txBody>
                    <a:bodyPr/>
                    <a:lstStyle/>
                    <a:p>
                      <a:pPr algn="l" fontAlgn="b"/>
                      <a:r>
                        <a:rPr lang="tr-TR" sz="1000" b="0" i="0" u="none" strike="noStrike">
                          <a:effectLst/>
                          <a:latin typeface="Arial"/>
                        </a:rPr>
                        <a:t>ocak</a:t>
                      </a:r>
                    </a:p>
                  </a:txBody>
                  <a:tcPr marL="9311" marR="9311" marT="9311" marB="0" anchor="b">
                    <a:lnL>
                      <a:noFill/>
                    </a:lnL>
                    <a:lnR>
                      <a:noFill/>
                    </a:lnR>
                    <a:lnT>
                      <a:noFill/>
                    </a:lnT>
                    <a:lnB>
                      <a:noFill/>
                    </a:lnB>
                    <a:solidFill>
                      <a:srgbClr val="DDD9C4"/>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FF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00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r>
              <a:tr h="222252">
                <a:tc>
                  <a:txBody>
                    <a:bodyPr/>
                    <a:lstStyle/>
                    <a:p>
                      <a:pPr algn="l" fontAlgn="b"/>
                      <a:r>
                        <a:rPr lang="tr-TR" sz="1000" b="0" i="0" u="none" strike="noStrike">
                          <a:effectLst/>
                          <a:latin typeface="Arial"/>
                        </a:rPr>
                        <a:t>şubat</a:t>
                      </a:r>
                    </a:p>
                  </a:txBody>
                  <a:tcPr marL="9311" marR="9311" marT="9311" marB="0" anchor="b">
                    <a:lnL>
                      <a:noFill/>
                    </a:lnL>
                    <a:lnR>
                      <a:noFill/>
                    </a:lnR>
                    <a:lnT>
                      <a:noFill/>
                    </a:lnT>
                    <a:lnB>
                      <a:noFill/>
                    </a:lnB>
                    <a:solidFill>
                      <a:srgbClr val="DDD9C4"/>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FF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00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r>
              <a:tr h="222252">
                <a:tc>
                  <a:txBody>
                    <a:bodyPr/>
                    <a:lstStyle/>
                    <a:p>
                      <a:pPr algn="l" fontAlgn="b"/>
                      <a:r>
                        <a:rPr lang="tr-TR" sz="1000" b="0" i="0" u="none" strike="noStrike">
                          <a:effectLst/>
                          <a:latin typeface="Arial"/>
                        </a:rPr>
                        <a:t>mart</a:t>
                      </a:r>
                    </a:p>
                  </a:txBody>
                  <a:tcPr marL="9311" marR="9311" marT="9311" marB="0" anchor="b">
                    <a:lnL>
                      <a:noFill/>
                    </a:lnL>
                    <a:lnR>
                      <a:noFill/>
                    </a:lnR>
                    <a:lnT>
                      <a:noFill/>
                    </a:lnT>
                    <a:lnB>
                      <a:noFill/>
                    </a:lnB>
                    <a:solidFill>
                      <a:srgbClr val="DDD9C4"/>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FF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00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r>
              <a:tr h="222252">
                <a:tc>
                  <a:txBody>
                    <a:bodyPr/>
                    <a:lstStyle/>
                    <a:p>
                      <a:pPr algn="l" fontAlgn="b"/>
                      <a:r>
                        <a:rPr lang="tr-TR" sz="1000" b="0" i="0" u="none" strike="noStrike">
                          <a:effectLst/>
                          <a:latin typeface="Arial"/>
                        </a:rPr>
                        <a:t>nisan</a:t>
                      </a:r>
                    </a:p>
                  </a:txBody>
                  <a:tcPr marL="9311" marR="9311" marT="9311" marB="0" anchor="b">
                    <a:lnL>
                      <a:noFill/>
                    </a:lnL>
                    <a:lnR>
                      <a:noFill/>
                    </a:lnR>
                    <a:lnT>
                      <a:noFill/>
                    </a:lnT>
                    <a:lnB>
                      <a:noFill/>
                    </a:lnB>
                    <a:solidFill>
                      <a:srgbClr val="92D05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FF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00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r>
              <a:tr h="222252">
                <a:tc>
                  <a:txBody>
                    <a:bodyPr/>
                    <a:lstStyle/>
                    <a:p>
                      <a:pPr algn="l" fontAlgn="b"/>
                      <a:r>
                        <a:rPr lang="tr-TR" sz="1000" b="0" i="0" u="none" strike="noStrike">
                          <a:effectLst/>
                          <a:latin typeface="Arial"/>
                        </a:rPr>
                        <a:t>mayıs</a:t>
                      </a:r>
                    </a:p>
                  </a:txBody>
                  <a:tcPr marL="9311" marR="9311" marT="9311" marB="0" anchor="b">
                    <a:lnL>
                      <a:noFill/>
                    </a:lnL>
                    <a:lnR>
                      <a:noFill/>
                    </a:lnR>
                    <a:lnT>
                      <a:noFill/>
                    </a:lnT>
                    <a:lnB>
                      <a:noFill/>
                    </a:lnB>
                    <a:solidFill>
                      <a:srgbClr val="92D05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FF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00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r>
              <a:tr h="222252">
                <a:tc>
                  <a:txBody>
                    <a:bodyPr/>
                    <a:lstStyle/>
                    <a:p>
                      <a:pPr algn="l" fontAlgn="b"/>
                      <a:r>
                        <a:rPr lang="tr-TR" sz="1000" b="0" i="0" u="none" strike="noStrike">
                          <a:effectLst/>
                          <a:latin typeface="Arial"/>
                        </a:rPr>
                        <a:t>haziran</a:t>
                      </a:r>
                    </a:p>
                  </a:txBody>
                  <a:tcPr marL="9311" marR="9311" marT="9311" marB="0" anchor="b">
                    <a:lnL>
                      <a:noFill/>
                    </a:lnL>
                    <a:lnR>
                      <a:noFill/>
                    </a:lnR>
                    <a:lnT>
                      <a:noFill/>
                    </a:lnT>
                    <a:lnB>
                      <a:noFill/>
                    </a:lnB>
                    <a:solidFill>
                      <a:srgbClr val="92D05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dirty="0">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FF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00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r>
              <a:tr h="222252">
                <a:tc>
                  <a:txBody>
                    <a:bodyPr/>
                    <a:lstStyle/>
                    <a:p>
                      <a:pPr algn="l" fontAlgn="b"/>
                      <a:r>
                        <a:rPr lang="tr-TR" sz="1000" b="0" i="0" u="none" strike="noStrike">
                          <a:effectLst/>
                          <a:latin typeface="Arial"/>
                        </a:rPr>
                        <a:t>temmuz</a:t>
                      </a:r>
                    </a:p>
                  </a:txBody>
                  <a:tcPr marL="9311" marR="9311" marT="9311" marB="0" anchor="b">
                    <a:lnL>
                      <a:noFill/>
                    </a:lnL>
                    <a:lnR>
                      <a:noFill/>
                    </a:lnR>
                    <a:lnT>
                      <a:noFill/>
                    </a:lnT>
                    <a:lnB>
                      <a:noFill/>
                    </a:lnB>
                    <a:solidFill>
                      <a:srgbClr val="FFC0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FF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00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r>
              <a:tr h="222252">
                <a:tc>
                  <a:txBody>
                    <a:bodyPr/>
                    <a:lstStyle/>
                    <a:p>
                      <a:pPr algn="l" fontAlgn="b"/>
                      <a:r>
                        <a:rPr lang="tr-TR" sz="1000" b="0" i="0" u="none" strike="noStrike">
                          <a:effectLst/>
                          <a:latin typeface="Arial"/>
                        </a:rPr>
                        <a:t>ağustos</a:t>
                      </a:r>
                    </a:p>
                  </a:txBody>
                  <a:tcPr marL="9311" marR="9311" marT="9311" marB="0" anchor="b">
                    <a:lnL>
                      <a:noFill/>
                    </a:lnL>
                    <a:lnR>
                      <a:noFill/>
                    </a:lnR>
                    <a:lnT>
                      <a:noFill/>
                    </a:lnT>
                    <a:lnB>
                      <a:noFill/>
                    </a:lnB>
                    <a:solidFill>
                      <a:srgbClr val="FFC0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FF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00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r>
              <a:tr h="222252">
                <a:tc>
                  <a:txBody>
                    <a:bodyPr/>
                    <a:lstStyle/>
                    <a:p>
                      <a:pPr algn="l" fontAlgn="b"/>
                      <a:r>
                        <a:rPr lang="tr-TR" sz="1000" b="0" i="0" u="none" strike="noStrike">
                          <a:effectLst/>
                          <a:latin typeface="Arial"/>
                        </a:rPr>
                        <a:t>eylül</a:t>
                      </a:r>
                    </a:p>
                  </a:txBody>
                  <a:tcPr marL="9311" marR="9311" marT="9311" marB="0" anchor="b">
                    <a:lnL>
                      <a:noFill/>
                    </a:lnL>
                    <a:lnR>
                      <a:noFill/>
                    </a:lnR>
                    <a:lnT>
                      <a:noFill/>
                    </a:lnT>
                    <a:lnB>
                      <a:noFill/>
                    </a:lnB>
                    <a:solidFill>
                      <a:srgbClr val="FFC0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FF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00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r>
              <a:tr h="222252">
                <a:tc>
                  <a:txBody>
                    <a:bodyPr/>
                    <a:lstStyle/>
                    <a:p>
                      <a:pPr algn="l" fontAlgn="b"/>
                      <a:r>
                        <a:rPr lang="tr-TR" sz="1000" b="0" i="0" u="none" strike="noStrike">
                          <a:effectLst/>
                          <a:latin typeface="Arial"/>
                        </a:rPr>
                        <a:t>ekim</a:t>
                      </a:r>
                    </a:p>
                  </a:txBody>
                  <a:tcPr marL="9311" marR="9311" marT="9311" marB="0" anchor="b">
                    <a:lnL>
                      <a:noFill/>
                    </a:lnL>
                    <a:lnR>
                      <a:noFill/>
                    </a:lnR>
                    <a:lnT>
                      <a:noFill/>
                    </a:lnT>
                    <a:lnB>
                      <a:noFill/>
                    </a:lnB>
                    <a:solidFill>
                      <a:srgbClr val="F79646"/>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FF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FF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00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r>
              <a:tr h="222252">
                <a:tc>
                  <a:txBody>
                    <a:bodyPr/>
                    <a:lstStyle/>
                    <a:p>
                      <a:pPr algn="l" fontAlgn="b"/>
                      <a:r>
                        <a:rPr lang="tr-TR" sz="1000" b="0" i="0" u="none" strike="noStrike">
                          <a:effectLst/>
                          <a:latin typeface="Arial"/>
                        </a:rPr>
                        <a:t>kasım</a:t>
                      </a:r>
                    </a:p>
                  </a:txBody>
                  <a:tcPr marL="9311" marR="9311" marT="9311" marB="0" anchor="b">
                    <a:lnL>
                      <a:noFill/>
                    </a:lnL>
                    <a:lnR>
                      <a:noFill/>
                    </a:lnR>
                    <a:lnT>
                      <a:noFill/>
                    </a:lnT>
                    <a:lnB>
                      <a:noFill/>
                    </a:lnB>
                    <a:solidFill>
                      <a:srgbClr val="F79646"/>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FF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FF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00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r>
              <a:tr h="222252">
                <a:tc>
                  <a:txBody>
                    <a:bodyPr/>
                    <a:lstStyle/>
                    <a:p>
                      <a:pPr algn="l" fontAlgn="b"/>
                      <a:r>
                        <a:rPr lang="tr-TR" sz="1000" b="0" i="0" u="none" strike="noStrike">
                          <a:effectLst/>
                          <a:latin typeface="Arial"/>
                        </a:rPr>
                        <a:t>aralık</a:t>
                      </a:r>
                    </a:p>
                  </a:txBody>
                  <a:tcPr marL="9311" marR="9311" marT="9311" marB="0" anchor="b">
                    <a:lnL>
                      <a:noFill/>
                    </a:lnL>
                    <a:lnR>
                      <a:noFill/>
                    </a:lnR>
                    <a:lnT>
                      <a:noFill/>
                    </a:lnT>
                    <a:lnB>
                      <a:noFill/>
                    </a:lnB>
                    <a:solidFill>
                      <a:srgbClr val="F79646"/>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FF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FF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FF0000"/>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a:effectLst/>
                          <a:latin typeface="Arial"/>
                        </a:rPr>
                        <a:t> </a:t>
                      </a:r>
                    </a:p>
                  </a:txBody>
                  <a:tcPr marL="9311" marR="9311" marT="9311" marB="0" anchor="b">
                    <a:lnL>
                      <a:noFill/>
                    </a:lnL>
                    <a:lnR>
                      <a:noFill/>
                    </a:lnR>
                    <a:lnT>
                      <a:noFill/>
                    </a:lnT>
                    <a:lnB>
                      <a:noFill/>
                    </a:lnB>
                    <a:solidFill>
                      <a:srgbClr val="D8E4BC"/>
                    </a:solidFill>
                  </a:tcPr>
                </a:tc>
                <a:tc>
                  <a:txBody>
                    <a:bodyPr/>
                    <a:lstStyle/>
                    <a:p>
                      <a:pPr algn="l" fontAlgn="b"/>
                      <a:r>
                        <a:rPr lang="tr-TR" sz="1000" b="0" i="0" u="none" strike="noStrike" dirty="0">
                          <a:effectLst/>
                          <a:latin typeface="Arial"/>
                        </a:rPr>
                        <a:t> </a:t>
                      </a:r>
                    </a:p>
                  </a:txBody>
                  <a:tcPr marL="9311" marR="9311" marT="9311" marB="0" anchor="b">
                    <a:lnL>
                      <a:noFill/>
                    </a:lnL>
                    <a:lnR>
                      <a:noFill/>
                    </a:lnR>
                    <a:lnT>
                      <a:noFill/>
                    </a:lnT>
                    <a:lnB>
                      <a:noFill/>
                    </a:lnB>
                    <a:solidFill>
                      <a:srgbClr val="D8E4BC"/>
                    </a:solidFill>
                  </a:tcPr>
                </a:tc>
              </a:tr>
            </a:tbl>
          </a:graphicData>
        </a:graphic>
      </p:graphicFrame>
    </p:spTree>
    <p:extLst>
      <p:ext uri="{BB962C8B-B14F-4D97-AF65-F5344CB8AC3E}">
        <p14:creationId xmlns:p14="http://schemas.microsoft.com/office/powerpoint/2010/main" val="76636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365760" lvl="1">
              <a:buFont typeface="Wingdings" pitchFamily="2" charset="2"/>
              <a:buChar char=""/>
            </a:pPr>
            <a:r>
              <a:rPr lang="tr-TR" sz="2400" dirty="0" smtClean="0"/>
              <a:t>Üçer aylık dönemlerde, takip eden 2 inci ay sonuna kadar</a:t>
            </a:r>
          </a:p>
          <a:p>
            <a:pPr marL="365760" lvl="1">
              <a:buFont typeface="Wingdings" pitchFamily="2" charset="2"/>
              <a:buChar char=""/>
            </a:pPr>
            <a:endParaRPr lang="tr-TR" sz="2400" dirty="0"/>
          </a:p>
          <a:p>
            <a:pPr marL="365760" lvl="1">
              <a:buFont typeface="Wingdings" pitchFamily="2" charset="2"/>
              <a:buChar char=""/>
            </a:pPr>
            <a:r>
              <a:rPr lang="tr-TR" sz="2400" dirty="0" smtClean="0"/>
              <a:t>(geçici vergi beyannamelerinin verilme süresine paralel olarak)</a:t>
            </a:r>
            <a:endParaRPr lang="tr-TR" sz="2400" dirty="0"/>
          </a:p>
          <a:p>
            <a:endParaRPr lang="tr-TR" dirty="0"/>
          </a:p>
        </p:txBody>
      </p:sp>
      <p:sp>
        <p:nvSpPr>
          <p:cNvPr id="3" name="Başlık 2"/>
          <p:cNvSpPr>
            <a:spLocks noGrp="1"/>
          </p:cNvSpPr>
          <p:nvPr>
            <p:ph type="title"/>
          </p:nvPr>
        </p:nvSpPr>
        <p:spPr/>
        <p:txBody>
          <a:bodyPr/>
          <a:lstStyle/>
          <a:p>
            <a:r>
              <a:rPr lang="tr-TR" sz="4000" b="1" dirty="0"/>
              <a:t>Belediye şirketleri veri giriş </a:t>
            </a:r>
            <a:r>
              <a:rPr lang="tr-TR" sz="4000" b="1" dirty="0" smtClean="0"/>
              <a:t>dönemi</a:t>
            </a:r>
            <a:endParaRPr lang="tr-TR" sz="4000" dirty="0"/>
          </a:p>
        </p:txBody>
      </p:sp>
    </p:spTree>
    <p:extLst>
      <p:ext uri="{BB962C8B-B14F-4D97-AF65-F5344CB8AC3E}">
        <p14:creationId xmlns:p14="http://schemas.microsoft.com/office/powerpoint/2010/main" val="11925245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800" dirty="0" smtClean="0"/>
              <a:t>Kendi muhasebe sisteminden ürettiği mizan </a:t>
            </a:r>
          </a:p>
          <a:p>
            <a:r>
              <a:rPr lang="tr-TR" sz="2800" dirty="0"/>
              <a:t>Sosyal tesislerde mizanların birleştirilmesi</a:t>
            </a:r>
            <a:endParaRPr lang="tr-TR" sz="4000" dirty="0"/>
          </a:p>
          <a:p>
            <a:r>
              <a:rPr lang="tr-TR" sz="2800" dirty="0" smtClean="0"/>
              <a:t>Dönüşüm </a:t>
            </a:r>
            <a:r>
              <a:rPr lang="tr-TR" sz="2800" dirty="0"/>
              <a:t>tablosu,</a:t>
            </a:r>
            <a:endParaRPr lang="tr-TR" sz="4000" dirty="0"/>
          </a:p>
          <a:p>
            <a:r>
              <a:rPr lang="tr-TR" sz="2800" dirty="0" smtClean="0"/>
              <a:t>Mizan kayıt desenine uygun </a:t>
            </a:r>
            <a:r>
              <a:rPr lang="tr-TR" sz="2800" dirty="0" err="1" smtClean="0"/>
              <a:t>excel</a:t>
            </a:r>
            <a:r>
              <a:rPr lang="tr-TR" sz="2800" dirty="0" smtClean="0"/>
              <a:t> mizan</a:t>
            </a:r>
          </a:p>
          <a:p>
            <a:r>
              <a:rPr lang="tr-TR" sz="2800" dirty="0"/>
              <a:t>KBS ye Mizan aktarma</a:t>
            </a:r>
            <a:endParaRPr lang="tr-TR" sz="4000" dirty="0"/>
          </a:p>
          <a:p>
            <a:r>
              <a:rPr lang="tr-TR" sz="2800" dirty="0"/>
              <a:t>Merkeze </a:t>
            </a:r>
            <a:r>
              <a:rPr lang="tr-TR" sz="2800" dirty="0" smtClean="0"/>
              <a:t>gönderme</a:t>
            </a:r>
          </a:p>
          <a:p>
            <a:r>
              <a:rPr lang="tr-TR" sz="2800" dirty="0"/>
              <a:t>Geçmişe yönelik düzeltmeler,</a:t>
            </a:r>
            <a:endParaRPr lang="tr-TR" sz="4000" dirty="0"/>
          </a:p>
          <a:p>
            <a:endParaRPr lang="tr-TR" sz="4000" dirty="0"/>
          </a:p>
          <a:p>
            <a:endParaRPr lang="tr-TR" sz="2800" dirty="0" smtClean="0"/>
          </a:p>
          <a:p>
            <a:endParaRPr lang="tr-TR" sz="3600" dirty="0"/>
          </a:p>
          <a:p>
            <a:endParaRPr lang="tr-TR" dirty="0"/>
          </a:p>
        </p:txBody>
      </p:sp>
      <p:sp>
        <p:nvSpPr>
          <p:cNvPr id="3" name="Başlık 2"/>
          <p:cNvSpPr>
            <a:spLocks noGrp="1"/>
          </p:cNvSpPr>
          <p:nvPr>
            <p:ph type="title"/>
          </p:nvPr>
        </p:nvSpPr>
        <p:spPr>
          <a:xfrm>
            <a:off x="539552" y="570156"/>
            <a:ext cx="7905201" cy="1274668"/>
          </a:xfrm>
        </p:spPr>
        <p:txBody>
          <a:bodyPr/>
          <a:lstStyle/>
          <a:p>
            <a:r>
              <a:rPr lang="tr-TR" sz="3600" dirty="0"/>
              <a:t>Veri giriş görevlilerinin işlem </a:t>
            </a:r>
            <a:r>
              <a:rPr lang="tr-TR" sz="3600" dirty="0" smtClean="0"/>
              <a:t>aşamaları</a:t>
            </a:r>
            <a:endParaRPr lang="tr-TR" sz="6000" dirty="0"/>
          </a:p>
        </p:txBody>
      </p:sp>
    </p:spTree>
    <p:extLst>
      <p:ext uri="{BB962C8B-B14F-4D97-AF65-F5344CB8AC3E}">
        <p14:creationId xmlns:p14="http://schemas.microsoft.com/office/powerpoint/2010/main" val="221373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r>
              <a:rPr lang="tr-TR" dirty="0" smtClean="0"/>
              <a:t>Kullanıcıların </a:t>
            </a:r>
            <a:r>
              <a:rPr lang="tr-TR" dirty="0"/>
              <a:t>sorunlarının çözümü için çağrı açması</a:t>
            </a:r>
            <a:r>
              <a:rPr lang="tr-TR" dirty="0" smtClean="0"/>
              <a:t>,</a:t>
            </a:r>
          </a:p>
          <a:p>
            <a:r>
              <a:rPr lang="tr-TR" dirty="0"/>
              <a:t>Muhasebe sorunları</a:t>
            </a:r>
            <a:endParaRPr lang="tr-TR" sz="3600" dirty="0"/>
          </a:p>
          <a:p>
            <a:r>
              <a:rPr lang="tr-TR" dirty="0"/>
              <a:t>Bilgisayar sorunları</a:t>
            </a:r>
            <a:endParaRPr lang="tr-TR" sz="3600" dirty="0"/>
          </a:p>
          <a:p>
            <a:r>
              <a:rPr lang="tr-TR" dirty="0" smtClean="0"/>
              <a:t>KBS sorunları</a:t>
            </a:r>
          </a:p>
          <a:p>
            <a:r>
              <a:rPr lang="tr-TR" sz="2400" dirty="0" smtClean="0"/>
              <a:t>Veri giriş sorumlusunun belli olmaması</a:t>
            </a:r>
          </a:p>
          <a:p>
            <a:r>
              <a:rPr lang="tr-TR" sz="2400" dirty="0" smtClean="0"/>
              <a:t>Açığa alınanlar</a:t>
            </a:r>
            <a:endParaRPr lang="tr-TR" sz="3800" dirty="0"/>
          </a:p>
          <a:p>
            <a:r>
              <a:rPr lang="tr-TR" sz="2400" dirty="0" smtClean="0"/>
              <a:t>Nitelikli personel olmaması</a:t>
            </a:r>
            <a:endParaRPr lang="tr-TR" sz="3800" dirty="0"/>
          </a:p>
          <a:p>
            <a:r>
              <a:rPr lang="tr-TR" sz="2400" dirty="0" smtClean="0"/>
              <a:t>Yer değiştirme, görev değiştirme vb. nedenlerle değişen kontrol görevlilerinin </a:t>
            </a:r>
            <a:r>
              <a:rPr lang="tr-TR" sz="2400" dirty="0" err="1" smtClean="0"/>
              <a:t>KBS’de</a:t>
            </a:r>
            <a:r>
              <a:rPr lang="tr-TR" sz="2400" dirty="0" smtClean="0"/>
              <a:t> bilgilerinin güncellenmemesi</a:t>
            </a:r>
            <a:endParaRPr lang="tr-TR" sz="3800" dirty="0" smtClean="0"/>
          </a:p>
          <a:p>
            <a:endParaRPr lang="tr-TR" sz="3600" dirty="0"/>
          </a:p>
          <a:p>
            <a:endParaRPr lang="tr-TR" sz="3600" dirty="0"/>
          </a:p>
          <a:p>
            <a:endParaRPr lang="tr-TR" dirty="0"/>
          </a:p>
        </p:txBody>
      </p:sp>
      <p:sp>
        <p:nvSpPr>
          <p:cNvPr id="3" name="Başlık 2"/>
          <p:cNvSpPr>
            <a:spLocks noGrp="1"/>
          </p:cNvSpPr>
          <p:nvPr>
            <p:ph type="title"/>
          </p:nvPr>
        </p:nvSpPr>
        <p:spPr/>
        <p:txBody>
          <a:bodyPr/>
          <a:lstStyle/>
          <a:p>
            <a:r>
              <a:rPr lang="tr-TR" dirty="0"/>
              <a:t>Veri giriş </a:t>
            </a:r>
            <a:r>
              <a:rPr lang="tr-TR" dirty="0" smtClean="0"/>
              <a:t>görevlileri ile ilgili sorunlar</a:t>
            </a:r>
            <a:endParaRPr lang="tr-TR" dirty="0"/>
          </a:p>
        </p:txBody>
      </p:sp>
    </p:spTree>
    <p:extLst>
      <p:ext uri="{BB962C8B-B14F-4D97-AF65-F5344CB8AC3E}">
        <p14:creationId xmlns:p14="http://schemas.microsoft.com/office/powerpoint/2010/main" val="226182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r>
              <a:rPr lang="tr-TR" dirty="0" smtClean="0"/>
              <a:t>il </a:t>
            </a:r>
            <a:r>
              <a:rPr lang="tr-TR" dirty="0"/>
              <a:t>özel idareleri, belediyeler ve mahalli idare birliklerince ilgisine göre defterdarlık muhasebe müdürlükleri ve </a:t>
            </a:r>
            <a:r>
              <a:rPr lang="tr-TR" dirty="0" err="1" smtClean="0"/>
              <a:t>malmüdürlüklerine</a:t>
            </a:r>
            <a:r>
              <a:rPr lang="tr-TR" dirty="0"/>
              <a:t>; </a:t>
            </a:r>
            <a:endParaRPr lang="tr-TR" dirty="0" smtClean="0"/>
          </a:p>
          <a:p>
            <a:r>
              <a:rPr lang="tr-TR" dirty="0" smtClean="0"/>
              <a:t>üniversite </a:t>
            </a:r>
            <a:r>
              <a:rPr lang="tr-TR" dirty="0"/>
              <a:t>sosyal tesislerince ilgili üniversitenin muhasebe birimine, </a:t>
            </a:r>
            <a:endParaRPr lang="tr-TR" dirty="0" smtClean="0"/>
          </a:p>
          <a:p>
            <a:r>
              <a:rPr lang="tr-TR" dirty="0" smtClean="0"/>
              <a:t>kalkınma </a:t>
            </a:r>
            <a:r>
              <a:rPr lang="tr-TR" dirty="0"/>
              <a:t>ajanslarınca defterdarlık muhasebe müdürlüğüne </a:t>
            </a:r>
            <a:endParaRPr lang="tr-TR" dirty="0" smtClean="0"/>
          </a:p>
          <a:p>
            <a:r>
              <a:rPr lang="tr-TR" dirty="0" smtClean="0"/>
              <a:t>ve </a:t>
            </a:r>
            <a:r>
              <a:rPr lang="tr-TR" dirty="0"/>
              <a:t>bunların dışında kalan merkezi Ankara’da bulunan birimlerce ise ilgili bulundukları bakanlık merkez muhasebe birimlerine bildirilir. </a:t>
            </a:r>
            <a:endParaRPr lang="tr-TR" dirty="0" smtClean="0"/>
          </a:p>
          <a:p>
            <a:r>
              <a:rPr lang="tr-TR" dirty="0" smtClean="0"/>
              <a:t>Söz </a:t>
            </a:r>
            <a:r>
              <a:rPr lang="tr-TR" dirty="0"/>
              <a:t>konusu birimler, görevinden herhangi bir nedenle ayrılan ve yerine görevlendirilen kullanıcılarını bir sonraki veri giriş döneminden önce muhasebe birimlerine bildirirler.</a:t>
            </a:r>
          </a:p>
          <a:p>
            <a:endParaRPr lang="tr-TR" dirty="0"/>
          </a:p>
        </p:txBody>
      </p:sp>
      <p:sp>
        <p:nvSpPr>
          <p:cNvPr id="3" name="Başlık 2"/>
          <p:cNvSpPr>
            <a:spLocks noGrp="1"/>
          </p:cNvSpPr>
          <p:nvPr>
            <p:ph type="title"/>
          </p:nvPr>
        </p:nvSpPr>
        <p:spPr/>
        <p:txBody>
          <a:bodyPr/>
          <a:lstStyle/>
          <a:p>
            <a:r>
              <a:rPr lang="tr-TR" sz="4400" dirty="0" smtClean="0"/>
              <a:t>giriş </a:t>
            </a:r>
            <a:r>
              <a:rPr lang="tr-TR" sz="4400" dirty="0"/>
              <a:t>yetkisi </a:t>
            </a:r>
            <a:r>
              <a:rPr lang="tr-TR" sz="4400" dirty="0" smtClean="0"/>
              <a:t>ve şifre </a:t>
            </a:r>
            <a:r>
              <a:rPr lang="tr-TR" sz="4400" dirty="0"/>
              <a:t>talepleri </a:t>
            </a:r>
          </a:p>
        </p:txBody>
      </p:sp>
    </p:spTree>
    <p:extLst>
      <p:ext uri="{BB962C8B-B14F-4D97-AF65-F5344CB8AC3E}">
        <p14:creationId xmlns:p14="http://schemas.microsoft.com/office/powerpoint/2010/main" val="881860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Birimler, </a:t>
            </a:r>
            <a:r>
              <a:rPr lang="tr-TR" dirty="0" smtClean="0"/>
              <a:t>muhasebe </a:t>
            </a:r>
            <a:r>
              <a:rPr lang="tr-TR" dirty="0"/>
              <a:t>birimi kontrol görevlisine veya il kontrol görevlisine, e-posta yoluyla ise </a:t>
            </a:r>
            <a:r>
              <a:rPr lang="tr-TR" u="sng" dirty="0"/>
              <a:t>genelyonetim@muhasebat.gov.tr </a:t>
            </a:r>
            <a:r>
              <a:rPr lang="tr-TR" dirty="0"/>
              <a:t>adresine bildirirler. </a:t>
            </a:r>
            <a:endParaRPr lang="tr-TR" dirty="0" smtClean="0"/>
          </a:p>
          <a:p>
            <a:endParaRPr lang="tr-TR" dirty="0"/>
          </a:p>
          <a:p>
            <a:r>
              <a:rPr lang="tr-TR" dirty="0"/>
              <a:t> İletişim </a:t>
            </a:r>
            <a:r>
              <a:rPr lang="tr-TR" dirty="0" smtClean="0"/>
              <a:t>bilgilerini ana sayfada görüyorlar</a:t>
            </a:r>
            <a:endParaRPr lang="tr-TR" dirty="0"/>
          </a:p>
          <a:p>
            <a:endParaRPr lang="tr-TR" dirty="0"/>
          </a:p>
          <a:p>
            <a:endParaRPr lang="tr-TR" dirty="0"/>
          </a:p>
        </p:txBody>
      </p:sp>
      <p:sp>
        <p:nvSpPr>
          <p:cNvPr id="3" name="Başlık 2"/>
          <p:cNvSpPr>
            <a:spLocks noGrp="1"/>
          </p:cNvSpPr>
          <p:nvPr>
            <p:ph type="title"/>
          </p:nvPr>
        </p:nvSpPr>
        <p:spPr/>
        <p:txBody>
          <a:bodyPr/>
          <a:lstStyle/>
          <a:p>
            <a:r>
              <a:rPr lang="tr-TR" sz="3600" dirty="0" smtClean="0"/>
              <a:t>KBS ‘ye </a:t>
            </a:r>
            <a:r>
              <a:rPr lang="tr-TR" sz="3600" dirty="0"/>
              <a:t>veri girişi sırasında karşılaştıkları sorunları </a:t>
            </a:r>
          </a:p>
        </p:txBody>
      </p:sp>
    </p:spTree>
    <p:extLst>
      <p:ext uri="{BB962C8B-B14F-4D97-AF65-F5344CB8AC3E}">
        <p14:creationId xmlns:p14="http://schemas.microsoft.com/office/powerpoint/2010/main" val="4128863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dirty="0" smtClean="0"/>
              <a:t>ildeki </a:t>
            </a:r>
            <a:r>
              <a:rPr lang="tr-TR" dirty="0"/>
              <a:t>veri giriş durumunu, </a:t>
            </a:r>
            <a:endParaRPr lang="tr-TR" dirty="0" smtClean="0"/>
          </a:p>
          <a:p>
            <a:r>
              <a:rPr lang="tr-TR" dirty="0" smtClean="0"/>
              <a:t>idari </a:t>
            </a:r>
            <a:r>
              <a:rPr lang="tr-TR" dirty="0"/>
              <a:t>para cezalarının uygulanıp uygulanmadığını</a:t>
            </a:r>
            <a:r>
              <a:rPr lang="tr-TR" dirty="0" smtClean="0"/>
              <a:t>,</a:t>
            </a:r>
          </a:p>
          <a:p>
            <a:r>
              <a:rPr lang="tr-TR" dirty="0" smtClean="0"/>
              <a:t> </a:t>
            </a:r>
            <a:r>
              <a:rPr lang="tr-TR" dirty="0"/>
              <a:t>veri göndermeyen birimlerle ilgili olarak birimlere yazılan uyarı </a:t>
            </a:r>
            <a:r>
              <a:rPr lang="tr-TR" dirty="0" smtClean="0"/>
              <a:t>yazıları,</a:t>
            </a:r>
          </a:p>
          <a:p>
            <a:r>
              <a:rPr lang="tr-TR" dirty="0" smtClean="0"/>
              <a:t>düzenlenen </a:t>
            </a:r>
            <a:r>
              <a:rPr lang="tr-TR" dirty="0"/>
              <a:t>eğitim faaliyetlerine ilişkin </a:t>
            </a:r>
            <a:r>
              <a:rPr lang="tr-TR" dirty="0" smtClean="0"/>
              <a:t>bilgileri,</a:t>
            </a:r>
          </a:p>
          <a:p>
            <a:r>
              <a:rPr lang="tr-TR" dirty="0"/>
              <a:t>v</a:t>
            </a:r>
            <a:r>
              <a:rPr lang="tr-TR" dirty="0" smtClean="0"/>
              <a:t>eri </a:t>
            </a:r>
            <a:r>
              <a:rPr lang="tr-TR" dirty="0"/>
              <a:t>girişinin tamamlanması açısından gerekli kurumsal yapıyı oluşturamayan birimlerle ilgili olarak alınan </a:t>
            </a:r>
            <a:r>
              <a:rPr lang="tr-TR" dirty="0" smtClean="0"/>
              <a:t>tedbirleri,</a:t>
            </a:r>
          </a:p>
          <a:p>
            <a:r>
              <a:rPr lang="tr-TR" dirty="0" smtClean="0"/>
              <a:t> genel </a:t>
            </a:r>
            <a:r>
              <a:rPr lang="tr-TR" dirty="0"/>
              <a:t>yönetim malî </a:t>
            </a:r>
            <a:r>
              <a:rPr lang="tr-TR" dirty="0" smtClean="0"/>
              <a:t>istatistikleri hakkında üst </a:t>
            </a:r>
            <a:r>
              <a:rPr lang="tr-TR" dirty="0"/>
              <a:t>yöneticilerine yapılan bilgilendirme </a:t>
            </a:r>
            <a:r>
              <a:rPr lang="tr-TR" dirty="0" smtClean="0"/>
              <a:t>faaliyetleri,</a:t>
            </a:r>
            <a:endParaRPr lang="tr-TR" dirty="0"/>
          </a:p>
        </p:txBody>
      </p:sp>
      <p:sp>
        <p:nvSpPr>
          <p:cNvPr id="3" name="Başlık 2"/>
          <p:cNvSpPr>
            <a:spLocks noGrp="1"/>
          </p:cNvSpPr>
          <p:nvPr>
            <p:ph type="title"/>
          </p:nvPr>
        </p:nvSpPr>
        <p:spPr/>
        <p:txBody>
          <a:bodyPr/>
          <a:lstStyle/>
          <a:p>
            <a:r>
              <a:rPr lang="tr-TR" sz="2400" dirty="0" smtClean="0"/>
              <a:t>Koordinatör </a:t>
            </a:r>
            <a:r>
              <a:rPr lang="tr-TR" sz="2400" dirty="0"/>
              <a:t>vali yardımcısı,  defterdar ve il kontrol görevlisi en az üç ayda bir defa </a:t>
            </a:r>
            <a:r>
              <a:rPr lang="tr-TR" sz="2400" dirty="0" smtClean="0"/>
              <a:t>toplanarak</a:t>
            </a:r>
            <a:r>
              <a:rPr lang="tr-TR" sz="2400" dirty="0"/>
              <a:t> alınması gereken önlemleri </a:t>
            </a:r>
            <a:r>
              <a:rPr lang="tr-TR" sz="2400" dirty="0" smtClean="0"/>
              <a:t>belirlerler</a:t>
            </a:r>
            <a:endParaRPr lang="tr-TR" sz="2400" dirty="0"/>
          </a:p>
        </p:txBody>
      </p:sp>
    </p:spTree>
    <p:extLst>
      <p:ext uri="{BB962C8B-B14F-4D97-AF65-F5344CB8AC3E}">
        <p14:creationId xmlns:p14="http://schemas.microsoft.com/office/powerpoint/2010/main" val="311153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a:t> </a:t>
            </a:r>
            <a:r>
              <a:rPr lang="tr-TR" dirty="0" smtClean="0"/>
              <a:t>veri </a:t>
            </a:r>
            <a:r>
              <a:rPr lang="tr-TR" dirty="0"/>
              <a:t>derlenmesi işlemlerine özel önem verilir ve gerekli önlemler alınır.</a:t>
            </a:r>
          </a:p>
          <a:p>
            <a:r>
              <a:rPr lang="tr-TR" dirty="0"/>
              <a:t> </a:t>
            </a:r>
          </a:p>
          <a:p>
            <a:r>
              <a:rPr lang="tr-TR" dirty="0" smtClean="0"/>
              <a:t>KBS </a:t>
            </a:r>
            <a:r>
              <a:rPr lang="tr-TR" dirty="0"/>
              <a:t>veri giriş görevlilerine yönelik olarak eğitim programı düzenlenir.</a:t>
            </a:r>
          </a:p>
          <a:p>
            <a:r>
              <a:rPr lang="tr-TR" dirty="0"/>
              <a:t> </a:t>
            </a:r>
          </a:p>
          <a:p>
            <a:r>
              <a:rPr lang="tr-TR" dirty="0" smtClean="0"/>
              <a:t>İl </a:t>
            </a:r>
            <a:r>
              <a:rPr lang="tr-TR" dirty="0"/>
              <a:t>kontrol görevlileri ve muhasebe birimi kontrol görevlilerinin bu Tebliğde belirtilen sorumluluklarını yerine getirip getirmedikleri takip edilir.</a:t>
            </a:r>
          </a:p>
          <a:p>
            <a:endParaRPr lang="tr-TR" dirty="0"/>
          </a:p>
        </p:txBody>
      </p:sp>
      <p:sp>
        <p:nvSpPr>
          <p:cNvPr id="3" name="Başlık 2"/>
          <p:cNvSpPr>
            <a:spLocks noGrp="1"/>
          </p:cNvSpPr>
          <p:nvPr>
            <p:ph type="title"/>
          </p:nvPr>
        </p:nvSpPr>
        <p:spPr/>
        <p:txBody>
          <a:bodyPr/>
          <a:lstStyle/>
          <a:p>
            <a:r>
              <a:rPr lang="tr-TR" sz="4400" b="1" dirty="0"/>
              <a:t>Defterdarlıklarca yapılacak </a:t>
            </a:r>
            <a:r>
              <a:rPr lang="tr-TR" sz="4400" b="1" dirty="0" smtClean="0"/>
              <a:t>işlemler</a:t>
            </a:r>
            <a:endParaRPr lang="tr-TR" sz="4400" dirty="0"/>
          </a:p>
        </p:txBody>
      </p:sp>
    </p:spTree>
    <p:extLst>
      <p:ext uri="{BB962C8B-B14F-4D97-AF65-F5344CB8AC3E}">
        <p14:creationId xmlns:p14="http://schemas.microsoft.com/office/powerpoint/2010/main" val="4674946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248348"/>
            <a:ext cx="7745505" cy="1684708"/>
          </a:xfrm>
        </p:spPr>
        <p:txBody>
          <a:bodyPr>
            <a:normAutofit/>
          </a:bodyPr>
          <a:lstStyle/>
          <a:p>
            <a:r>
              <a:rPr lang="tr-TR" dirty="0" smtClean="0"/>
              <a:t>(</a:t>
            </a:r>
            <a:r>
              <a:rPr lang="tr-TR" dirty="0"/>
              <a:t>1) </a:t>
            </a:r>
            <a:r>
              <a:rPr lang="tr-TR" dirty="0" smtClean="0"/>
              <a:t>sorumluluk </a:t>
            </a:r>
            <a:r>
              <a:rPr lang="tr-TR" dirty="0"/>
              <a:t>alanındaki birimlere ait veri girişlerinin zamanında tamamlanması için gerekli önlemleri alırlar.</a:t>
            </a:r>
          </a:p>
          <a:p>
            <a:endParaRPr lang="tr-TR" dirty="0"/>
          </a:p>
        </p:txBody>
      </p:sp>
      <p:sp>
        <p:nvSpPr>
          <p:cNvPr id="3" name="Başlık 2"/>
          <p:cNvSpPr>
            <a:spLocks noGrp="1"/>
          </p:cNvSpPr>
          <p:nvPr>
            <p:ph type="title"/>
          </p:nvPr>
        </p:nvSpPr>
        <p:spPr/>
        <p:txBody>
          <a:bodyPr/>
          <a:lstStyle/>
          <a:p>
            <a:r>
              <a:rPr lang="tr-TR" sz="3600" b="1" dirty="0"/>
              <a:t>Muhasebe birimi kontrol görevlilerince yapılacak işlemler</a:t>
            </a:r>
            <a:r>
              <a:rPr lang="tr-TR" sz="3600" dirty="0"/>
              <a:t/>
            </a:r>
            <a:br>
              <a:rPr lang="tr-TR" sz="3600" dirty="0"/>
            </a:br>
            <a:endParaRPr lang="tr-TR"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201119"/>
            <a:ext cx="16002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5419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Mahalli </a:t>
            </a:r>
            <a:r>
              <a:rPr lang="tr-TR" dirty="0"/>
              <a:t>İdareler Bütçe ve Muhasebe Yönetmeliği hükümleri ile Mahalli İdareler Detaylı Hesap Planına </a:t>
            </a:r>
            <a:r>
              <a:rPr lang="tr-TR" dirty="0" smtClean="0"/>
              <a:t>uygunluğunu</a:t>
            </a:r>
          </a:p>
          <a:p>
            <a:endParaRPr lang="tr-TR" dirty="0" smtClean="0"/>
          </a:p>
          <a:p>
            <a:r>
              <a:rPr lang="tr-TR" dirty="0" smtClean="0"/>
              <a:t>Diğer birimlerin verilerinin </a:t>
            </a:r>
            <a:r>
              <a:rPr lang="tr-TR" dirty="0"/>
              <a:t>Genel Yönetim Muhasebe Yönetmeliği hükümleri ile Genel Yönetim Detaylı Hesap Planına </a:t>
            </a:r>
            <a:r>
              <a:rPr lang="tr-TR" dirty="0" smtClean="0"/>
              <a:t>uygunluğunu</a:t>
            </a:r>
            <a:endParaRPr lang="tr-TR" dirty="0"/>
          </a:p>
          <a:p>
            <a:r>
              <a:rPr lang="tr-TR" dirty="0"/>
              <a:t> </a:t>
            </a:r>
          </a:p>
          <a:p>
            <a:endParaRPr lang="tr-TR" dirty="0"/>
          </a:p>
        </p:txBody>
      </p:sp>
      <p:sp>
        <p:nvSpPr>
          <p:cNvPr id="3" name="Başlık 2"/>
          <p:cNvSpPr>
            <a:spLocks noGrp="1"/>
          </p:cNvSpPr>
          <p:nvPr>
            <p:ph type="title"/>
          </p:nvPr>
        </p:nvSpPr>
        <p:spPr/>
        <p:txBody>
          <a:bodyPr/>
          <a:lstStyle/>
          <a:p>
            <a:r>
              <a:rPr lang="tr-TR" dirty="0"/>
              <a:t>inceleme rehberine göre kontrol ederler</a:t>
            </a:r>
            <a:r>
              <a:rPr lang="tr-TR" dirty="0" smtClean="0"/>
              <a:t>.</a:t>
            </a:r>
            <a:endParaRPr lang="tr-TR" dirty="0"/>
          </a:p>
        </p:txBody>
      </p:sp>
    </p:spTree>
    <p:extLst>
      <p:ext uri="{BB962C8B-B14F-4D97-AF65-F5344CB8AC3E}">
        <p14:creationId xmlns:p14="http://schemas.microsoft.com/office/powerpoint/2010/main" val="1303710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6" y="0"/>
            <a:ext cx="91889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İçerik Yer Tutucusu 1"/>
          <p:cNvSpPr>
            <a:spLocks noGrp="1"/>
          </p:cNvSpPr>
          <p:nvPr>
            <p:ph idx="1"/>
          </p:nvPr>
        </p:nvSpPr>
        <p:spPr>
          <a:xfrm>
            <a:off x="1043608" y="2276872"/>
            <a:ext cx="7745505" cy="3877815"/>
          </a:xfrm>
          <a:solidFill>
            <a:srgbClr val="FFC000"/>
          </a:solidFill>
        </p:spPr>
        <p:txBody>
          <a:bodyPr>
            <a:normAutofit/>
          </a:bodyPr>
          <a:lstStyle/>
          <a:p>
            <a:r>
              <a:rPr lang="tr-TR" sz="2800" dirty="0">
                <a:solidFill>
                  <a:srgbClr val="002060"/>
                </a:solidFill>
              </a:rPr>
              <a:t>kamu idarelerinin </a:t>
            </a:r>
            <a:r>
              <a:rPr lang="tr-TR" sz="2800" dirty="0" smtClean="0">
                <a:solidFill>
                  <a:srgbClr val="002060"/>
                </a:solidFill>
              </a:rPr>
              <a:t>malî </a:t>
            </a:r>
            <a:r>
              <a:rPr lang="tr-TR" sz="2800" dirty="0">
                <a:solidFill>
                  <a:srgbClr val="002060"/>
                </a:solidFill>
              </a:rPr>
              <a:t>verilerinin </a:t>
            </a:r>
            <a:r>
              <a:rPr lang="tr-TR" sz="2800" dirty="0" smtClean="0">
                <a:solidFill>
                  <a:srgbClr val="002060"/>
                </a:solidFill>
              </a:rPr>
              <a:t>derlenmesindeki </a:t>
            </a:r>
            <a:r>
              <a:rPr lang="tr-TR" sz="2800" dirty="0">
                <a:solidFill>
                  <a:srgbClr val="002060"/>
                </a:solidFill>
              </a:rPr>
              <a:t>usul ve esasları </a:t>
            </a:r>
            <a:endParaRPr lang="tr-TR" sz="2800" dirty="0" smtClean="0">
              <a:solidFill>
                <a:srgbClr val="002060"/>
              </a:solidFill>
            </a:endParaRPr>
          </a:p>
          <a:p>
            <a:endParaRPr lang="tr-TR" sz="2800" dirty="0" smtClean="0">
              <a:solidFill>
                <a:srgbClr val="002060"/>
              </a:solidFill>
            </a:endParaRPr>
          </a:p>
          <a:p>
            <a:r>
              <a:rPr lang="tr-TR" sz="2800" dirty="0" smtClean="0">
                <a:solidFill>
                  <a:srgbClr val="002060"/>
                </a:solidFill>
              </a:rPr>
              <a:t>veri </a:t>
            </a:r>
            <a:r>
              <a:rPr lang="tr-TR" sz="2800" dirty="0">
                <a:solidFill>
                  <a:srgbClr val="002060"/>
                </a:solidFill>
              </a:rPr>
              <a:t>derleme sürecindeki yetki, </a:t>
            </a:r>
            <a:r>
              <a:rPr lang="tr-TR" sz="2800" dirty="0" smtClean="0">
                <a:solidFill>
                  <a:srgbClr val="002060"/>
                </a:solidFill>
              </a:rPr>
              <a:t>sorumluluk ve </a:t>
            </a:r>
            <a:r>
              <a:rPr lang="tr-TR" sz="2800" dirty="0">
                <a:solidFill>
                  <a:srgbClr val="002060"/>
                </a:solidFill>
              </a:rPr>
              <a:t>yaptırımları </a:t>
            </a:r>
            <a:r>
              <a:rPr lang="tr-TR" sz="2800" dirty="0" smtClean="0">
                <a:solidFill>
                  <a:srgbClr val="002060"/>
                </a:solidFill>
              </a:rPr>
              <a:t>belirlemek,</a:t>
            </a:r>
          </a:p>
          <a:p>
            <a:pPr marL="0" indent="0">
              <a:buNone/>
            </a:pPr>
            <a:endParaRPr lang="tr-TR" sz="2800" dirty="0" smtClean="0">
              <a:solidFill>
                <a:srgbClr val="002060"/>
              </a:solidFill>
            </a:endParaRPr>
          </a:p>
          <a:p>
            <a:pPr marL="0" indent="0">
              <a:buNone/>
            </a:pPr>
            <a:endParaRPr lang="tr-TR" sz="2800" dirty="0">
              <a:solidFill>
                <a:srgbClr val="002060"/>
              </a:solidFill>
            </a:endParaRPr>
          </a:p>
          <a:p>
            <a:endParaRPr lang="tr-TR" sz="2800" dirty="0"/>
          </a:p>
        </p:txBody>
      </p:sp>
      <p:sp>
        <p:nvSpPr>
          <p:cNvPr id="3" name="Başlık 2"/>
          <p:cNvSpPr>
            <a:spLocks noGrp="1"/>
          </p:cNvSpPr>
          <p:nvPr>
            <p:ph type="title"/>
          </p:nvPr>
        </p:nvSpPr>
        <p:spPr>
          <a:xfrm>
            <a:off x="971600" y="16416"/>
            <a:ext cx="7920880" cy="1252343"/>
          </a:xfrm>
          <a:solidFill>
            <a:srgbClr val="FFC000"/>
          </a:solidFill>
        </p:spPr>
        <p:txBody>
          <a:bodyPr/>
          <a:lstStyle/>
          <a:p>
            <a:r>
              <a:rPr lang="tr-TR" sz="4000" dirty="0" smtClean="0">
                <a:solidFill>
                  <a:srgbClr val="002060"/>
                </a:solidFill>
              </a:rPr>
              <a:t>Uygulamayı yönlendirmek üzere 5 </a:t>
            </a:r>
            <a:r>
              <a:rPr lang="tr-TR" sz="4000" dirty="0">
                <a:solidFill>
                  <a:srgbClr val="002060"/>
                </a:solidFill>
              </a:rPr>
              <a:t>sıra </a:t>
            </a:r>
            <a:r>
              <a:rPr lang="tr-TR" sz="4000" dirty="0" err="1">
                <a:solidFill>
                  <a:srgbClr val="002060"/>
                </a:solidFill>
              </a:rPr>
              <a:t>nolu</a:t>
            </a:r>
            <a:r>
              <a:rPr lang="tr-TR" sz="4000" dirty="0">
                <a:solidFill>
                  <a:srgbClr val="002060"/>
                </a:solidFill>
              </a:rPr>
              <a:t> </a:t>
            </a:r>
            <a:r>
              <a:rPr lang="tr-TR" sz="4000" dirty="0" smtClean="0">
                <a:solidFill>
                  <a:srgbClr val="002060"/>
                </a:solidFill>
              </a:rPr>
              <a:t>Tebliğ çıkarılmıştır.</a:t>
            </a:r>
            <a:endParaRPr lang="tr-TR" sz="4000" dirty="0">
              <a:solidFill>
                <a:srgbClr val="002060"/>
              </a:solidFill>
            </a:endParaRPr>
          </a:p>
        </p:txBody>
      </p:sp>
    </p:spTree>
    <p:extLst>
      <p:ext uri="{BB962C8B-B14F-4D97-AF65-F5344CB8AC3E}">
        <p14:creationId xmlns:p14="http://schemas.microsoft.com/office/powerpoint/2010/main" val="404051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bg/>
                                          </p:spTgt>
                                        </p:tgtEl>
                                        <p:attrNameLst>
                                          <p:attrName>style.visibility</p:attrName>
                                        </p:attrNameLst>
                                      </p:cBhvr>
                                      <p:to>
                                        <p:strVal val="visible"/>
                                      </p:to>
                                    </p:set>
                                    <p:animEffect transition="in" filter="barn(inVertical)">
                                      <p:cBhvr>
                                        <p:cTn id="21" dur="500"/>
                                        <p:tgtEl>
                                          <p:spTgt spid="2">
                                            <p:bg/>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barn(inVertical)">
                                      <p:cBhvr>
                                        <p:cTn id="26" dur="5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barn(inVertical)">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İncelemelerde tespit edilen hususlar düzelttirilir</a:t>
            </a:r>
          </a:p>
          <a:p>
            <a:r>
              <a:rPr lang="tr-TR" dirty="0" smtClean="0"/>
              <a:t>Düzeltilmeyenler il kontrole/Bakanlığa bildirilir.</a:t>
            </a:r>
            <a:endParaRPr lang="tr-TR" dirty="0"/>
          </a:p>
        </p:txBody>
      </p:sp>
      <p:sp>
        <p:nvSpPr>
          <p:cNvPr id="3" name="Başlık 2"/>
          <p:cNvSpPr>
            <a:spLocks noGrp="1"/>
          </p:cNvSpPr>
          <p:nvPr>
            <p:ph type="title"/>
          </p:nvPr>
        </p:nvSpPr>
        <p:spPr/>
        <p:txBody>
          <a:bodyPr/>
          <a:lstStyle/>
          <a:p>
            <a:pPr lvl="1" algn="ctr" rtl="0">
              <a:spcBef>
                <a:spcPct val="0"/>
              </a:spcBef>
            </a:pPr>
            <a:r>
              <a:rPr lang="tr-TR" sz="3600" dirty="0"/>
              <a:t>Düzeltme işlemleri</a:t>
            </a:r>
            <a:r>
              <a:rPr lang="tr-TR" dirty="0"/>
              <a:t/>
            </a:r>
            <a:br>
              <a:rPr lang="tr-TR" dirty="0"/>
            </a:br>
            <a:endParaRPr lang="tr-TR" dirty="0"/>
          </a:p>
        </p:txBody>
      </p:sp>
    </p:spTree>
    <p:extLst>
      <p:ext uri="{BB962C8B-B14F-4D97-AF65-F5344CB8AC3E}">
        <p14:creationId xmlns:p14="http://schemas.microsoft.com/office/powerpoint/2010/main" val="21312438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Muhasebe birimi kontrol görevlileri, sorumluluk alanındaki birimlerden verilerini bu Tebliğde belirlenen sürelerde </a:t>
            </a:r>
            <a:r>
              <a:rPr lang="tr-TR" dirty="0" err="1"/>
              <a:t>KBS’ye</a:t>
            </a:r>
            <a:r>
              <a:rPr lang="tr-TR" dirty="0"/>
              <a:t> girmeyenleri </a:t>
            </a:r>
            <a:r>
              <a:rPr lang="tr-TR" dirty="0" smtClean="0"/>
              <a:t>uyarırlar</a:t>
            </a:r>
            <a:endParaRPr lang="tr-TR" dirty="0"/>
          </a:p>
        </p:txBody>
      </p:sp>
      <p:sp>
        <p:nvSpPr>
          <p:cNvPr id="3" name="Başlık 2"/>
          <p:cNvSpPr>
            <a:spLocks noGrp="1"/>
          </p:cNvSpPr>
          <p:nvPr>
            <p:ph type="title"/>
          </p:nvPr>
        </p:nvSpPr>
        <p:spPr/>
        <p:txBody>
          <a:bodyPr/>
          <a:lstStyle/>
          <a:p>
            <a:pPr lvl="1" algn="ctr"/>
            <a:r>
              <a:rPr lang="tr-TR" sz="3600" dirty="0"/>
              <a:t>Zamanında girmeyenlerin uyarılması</a:t>
            </a:r>
            <a:br>
              <a:rPr lang="tr-TR" sz="3600" dirty="0"/>
            </a:br>
            <a:r>
              <a:rPr lang="tr-TR" sz="3600" dirty="0"/>
              <a:t>Ek süre verilmesi </a:t>
            </a:r>
            <a:endParaRPr lang="tr-TR" sz="2400" dirty="0"/>
          </a:p>
        </p:txBody>
      </p:sp>
    </p:spTree>
    <p:extLst>
      <p:ext uri="{BB962C8B-B14F-4D97-AF65-F5344CB8AC3E}">
        <p14:creationId xmlns:p14="http://schemas.microsoft.com/office/powerpoint/2010/main" val="21855639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sorumluluk </a:t>
            </a:r>
            <a:r>
              <a:rPr lang="tr-TR" dirty="0"/>
              <a:t>alanındaki birimlerden verilerini bu Tebliğde belirlenen sürelerde </a:t>
            </a:r>
            <a:r>
              <a:rPr lang="tr-TR" dirty="0" err="1"/>
              <a:t>KBS’ye</a:t>
            </a:r>
            <a:r>
              <a:rPr lang="tr-TR" dirty="0"/>
              <a:t> girmeyenleri uyarırlar ve buna rağmen veri girişi yapmayan birimleri il kontrol görevlisine bildirirler.</a:t>
            </a:r>
          </a:p>
        </p:txBody>
      </p:sp>
      <p:sp>
        <p:nvSpPr>
          <p:cNvPr id="3" name="Başlık 2"/>
          <p:cNvSpPr>
            <a:spLocks noGrp="1"/>
          </p:cNvSpPr>
          <p:nvPr>
            <p:ph type="title"/>
          </p:nvPr>
        </p:nvSpPr>
        <p:spPr/>
        <p:txBody>
          <a:bodyPr/>
          <a:lstStyle/>
          <a:p>
            <a:r>
              <a:rPr lang="tr-TR" sz="3200" dirty="0"/>
              <a:t>(3) Muhasebe birimi kontrol görevlileri</a:t>
            </a:r>
            <a:endParaRPr lang="tr-TR" dirty="0"/>
          </a:p>
        </p:txBody>
      </p:sp>
    </p:spTree>
    <p:extLst>
      <p:ext uri="{BB962C8B-B14F-4D97-AF65-F5344CB8AC3E}">
        <p14:creationId xmlns:p14="http://schemas.microsoft.com/office/powerpoint/2010/main" val="40475768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veri </a:t>
            </a:r>
            <a:r>
              <a:rPr lang="tr-TR" dirty="0"/>
              <a:t>derleme ve inceleme sürecinde yapılan faaliyetleri il kontrol görevlisine raporlar.</a:t>
            </a:r>
          </a:p>
        </p:txBody>
      </p:sp>
      <p:sp>
        <p:nvSpPr>
          <p:cNvPr id="3" name="Başlık 2"/>
          <p:cNvSpPr>
            <a:spLocks noGrp="1"/>
          </p:cNvSpPr>
          <p:nvPr>
            <p:ph type="title"/>
          </p:nvPr>
        </p:nvSpPr>
        <p:spPr/>
        <p:txBody>
          <a:bodyPr/>
          <a:lstStyle/>
          <a:p>
            <a:r>
              <a:rPr lang="tr-TR" sz="3200" dirty="0"/>
              <a:t>Muhasebe birimi kontrol görevlileri, </a:t>
            </a:r>
            <a:endParaRPr lang="tr-TR" dirty="0"/>
          </a:p>
        </p:txBody>
      </p:sp>
    </p:spTree>
    <p:extLst>
      <p:ext uri="{BB962C8B-B14F-4D97-AF65-F5344CB8AC3E}">
        <p14:creationId xmlns:p14="http://schemas.microsoft.com/office/powerpoint/2010/main" val="32442394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lvl="0"/>
            <a:r>
              <a:rPr lang="tr-TR" b="1" dirty="0" smtClean="0"/>
              <a:t>Mahalli </a:t>
            </a:r>
            <a:r>
              <a:rPr lang="tr-TR" b="1" dirty="0"/>
              <a:t>idareler, </a:t>
            </a:r>
            <a:r>
              <a:rPr lang="tr-TR" b="1" dirty="0" err="1"/>
              <a:t>KBS'ye</a:t>
            </a:r>
            <a:r>
              <a:rPr lang="tr-TR" b="1" dirty="0"/>
              <a:t> giriş yetkisi ve bu yetkinin iptali ile ilgili şifre taleplerini resmi yazıyla Muhasebe Müdürlükleri ve </a:t>
            </a:r>
            <a:r>
              <a:rPr lang="tr-TR" b="1" dirty="0" smtClean="0"/>
              <a:t>Mal müdürlüklerine </a:t>
            </a:r>
            <a:r>
              <a:rPr lang="tr-TR" b="1" dirty="0"/>
              <a:t>bildireceklerdir.</a:t>
            </a:r>
            <a:endParaRPr lang="tr-TR" dirty="0"/>
          </a:p>
          <a:p>
            <a:endParaRPr lang="tr-TR" dirty="0"/>
          </a:p>
        </p:txBody>
      </p:sp>
      <p:sp>
        <p:nvSpPr>
          <p:cNvPr id="3" name="Başlık 2"/>
          <p:cNvSpPr>
            <a:spLocks noGrp="1"/>
          </p:cNvSpPr>
          <p:nvPr>
            <p:ph type="title"/>
          </p:nvPr>
        </p:nvSpPr>
        <p:spPr/>
        <p:txBody>
          <a:bodyPr/>
          <a:lstStyle/>
          <a:p>
            <a:r>
              <a:rPr lang="tr-TR" b="1" dirty="0" smtClean="0"/>
              <a:t>yetkilendirme</a:t>
            </a:r>
            <a:endParaRPr lang="tr-TR" dirty="0"/>
          </a:p>
        </p:txBody>
      </p:sp>
    </p:spTree>
    <p:extLst>
      <p:ext uri="{BB962C8B-B14F-4D97-AF65-F5344CB8AC3E}">
        <p14:creationId xmlns:p14="http://schemas.microsoft.com/office/powerpoint/2010/main" val="40220906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a:t>
            </a:r>
            <a:r>
              <a:rPr lang="tr-TR" dirty="0"/>
              <a:t>1</a:t>
            </a:r>
            <a:r>
              <a:rPr lang="tr-TR" dirty="0" smtClean="0"/>
              <a:t>), </a:t>
            </a:r>
            <a:r>
              <a:rPr lang="tr-TR" dirty="0"/>
              <a:t>il sınırları </a:t>
            </a:r>
            <a:r>
              <a:rPr lang="tr-TR" dirty="0" smtClean="0"/>
              <a:t>dâhilindeki birimlerin </a:t>
            </a:r>
            <a:r>
              <a:rPr lang="tr-TR" dirty="0"/>
              <a:t>veri giriş durumlarını KBS üzerinden anlık olarak takip ederler. </a:t>
            </a:r>
            <a:endParaRPr lang="tr-TR" dirty="0" smtClean="0"/>
          </a:p>
          <a:p>
            <a:endParaRPr lang="tr-TR" dirty="0" smtClean="0"/>
          </a:p>
          <a:p>
            <a:r>
              <a:rPr lang="tr-TR" dirty="0" smtClean="0"/>
              <a:t>verilerin </a:t>
            </a:r>
            <a:r>
              <a:rPr lang="tr-TR" dirty="0"/>
              <a:t>zamanında ve doğru bir şekilde </a:t>
            </a:r>
            <a:r>
              <a:rPr lang="tr-TR" dirty="0" err="1"/>
              <a:t>KBS’ye</a:t>
            </a:r>
            <a:r>
              <a:rPr lang="tr-TR" dirty="0"/>
              <a:t> girilmesini sağlamak üzere muhasebe birimi kontrol görevlileri ile koordineli olarak çalışırlar.</a:t>
            </a:r>
          </a:p>
          <a:p>
            <a:endParaRPr lang="tr-TR" dirty="0"/>
          </a:p>
        </p:txBody>
      </p:sp>
      <p:sp>
        <p:nvSpPr>
          <p:cNvPr id="3" name="Başlık 2"/>
          <p:cNvSpPr>
            <a:spLocks noGrp="1"/>
          </p:cNvSpPr>
          <p:nvPr>
            <p:ph type="title"/>
          </p:nvPr>
        </p:nvSpPr>
        <p:spPr/>
        <p:txBody>
          <a:bodyPr/>
          <a:lstStyle/>
          <a:p>
            <a:r>
              <a:rPr lang="tr-TR" dirty="0"/>
              <a:t>İl kontrol görevlileri</a:t>
            </a:r>
          </a:p>
        </p:txBody>
      </p:sp>
    </p:spTree>
    <p:extLst>
      <p:ext uri="{BB962C8B-B14F-4D97-AF65-F5344CB8AC3E}">
        <p14:creationId xmlns:p14="http://schemas.microsoft.com/office/powerpoint/2010/main" val="17059943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lvl="1"/>
            <a:r>
              <a:rPr lang="tr-TR" sz="2400" dirty="0" smtClean="0"/>
              <a:t>İnternet sayfasında açılır pencere duyuruları</a:t>
            </a:r>
          </a:p>
          <a:p>
            <a:pPr lvl="1"/>
            <a:r>
              <a:rPr lang="tr-TR" sz="2400" dirty="0" smtClean="0"/>
              <a:t>portal duyuruları</a:t>
            </a:r>
          </a:p>
          <a:p>
            <a:pPr lvl="1"/>
            <a:r>
              <a:rPr lang="tr-TR" sz="2400" dirty="0" smtClean="0"/>
              <a:t>KBS ana sayfadaki duyurular</a:t>
            </a:r>
          </a:p>
          <a:p>
            <a:pPr lvl="1"/>
            <a:r>
              <a:rPr lang="tr-TR" sz="2400" dirty="0" smtClean="0"/>
              <a:t>KBS eğitim sayfası</a:t>
            </a:r>
          </a:p>
          <a:p>
            <a:pPr lvl="1"/>
            <a:r>
              <a:rPr lang="tr-TR" sz="2400" dirty="0" smtClean="0"/>
              <a:t>SMS </a:t>
            </a:r>
            <a:r>
              <a:rPr lang="tr-TR" sz="2400" dirty="0"/>
              <a:t>uygulaması </a:t>
            </a:r>
          </a:p>
          <a:p>
            <a:endParaRPr lang="tr-TR" dirty="0"/>
          </a:p>
        </p:txBody>
      </p:sp>
      <p:sp>
        <p:nvSpPr>
          <p:cNvPr id="3" name="Başlık 2"/>
          <p:cNvSpPr>
            <a:spLocks noGrp="1"/>
          </p:cNvSpPr>
          <p:nvPr>
            <p:ph type="title"/>
          </p:nvPr>
        </p:nvSpPr>
        <p:spPr/>
        <p:txBody>
          <a:bodyPr/>
          <a:lstStyle/>
          <a:p>
            <a:pPr lvl="1" algn="ctr" rtl="0">
              <a:spcBef>
                <a:spcPct val="0"/>
              </a:spcBef>
            </a:pPr>
            <a:r>
              <a:rPr lang="tr-TR" sz="3600" dirty="0"/>
              <a:t>Bakanlık duyuru ve </a:t>
            </a:r>
            <a:r>
              <a:rPr lang="tr-TR" sz="3600" dirty="0" smtClean="0"/>
              <a:t>genelgeleri</a:t>
            </a:r>
            <a:endParaRPr lang="tr-TR" sz="3600" dirty="0"/>
          </a:p>
        </p:txBody>
      </p:sp>
      <p:pic>
        <p:nvPicPr>
          <p:cNvPr id="4" name="Resim 3"/>
          <p:cNvPicPr/>
          <p:nvPr/>
        </p:nvPicPr>
        <p:blipFill rotWithShape="1">
          <a:blip r:embed="rId2"/>
          <a:srcRect l="8487" r="21034"/>
          <a:stretch/>
        </p:blipFill>
        <p:spPr bwMode="auto">
          <a:xfrm>
            <a:off x="4860032" y="3306548"/>
            <a:ext cx="4061460" cy="3601720"/>
          </a:xfrm>
          <a:prstGeom prst="rect">
            <a:avLst/>
          </a:prstGeom>
          <a:ln>
            <a:noFill/>
          </a:ln>
          <a:extLst>
            <a:ext uri="{53640926-AAD7-44D8-BBD7-CCE9431645EC}">
              <a14:shadowObscured xmlns:a14="http://schemas.microsoft.com/office/drawing/2010/main"/>
            </a:ext>
          </a:extLst>
        </p:spPr>
      </p:pic>
      <p:pic>
        <p:nvPicPr>
          <p:cNvPr id="5" name="Resim 4"/>
          <p:cNvPicPr/>
          <p:nvPr/>
        </p:nvPicPr>
        <p:blipFill rotWithShape="1">
          <a:blip r:embed="rId3"/>
          <a:srcRect l="9778" r="15130"/>
          <a:stretch/>
        </p:blipFill>
        <p:spPr bwMode="auto">
          <a:xfrm>
            <a:off x="683568" y="2852936"/>
            <a:ext cx="4326890" cy="3601720"/>
          </a:xfrm>
          <a:prstGeom prst="rect">
            <a:avLst/>
          </a:prstGeom>
          <a:ln>
            <a:noFill/>
          </a:ln>
          <a:extLst>
            <a:ext uri="{53640926-AAD7-44D8-BBD7-CCE9431645EC}">
              <a14:shadowObscured xmlns:a14="http://schemas.microsoft.com/office/drawing/2010/main"/>
            </a:ext>
          </a:extLst>
        </p:spPr>
      </p:pic>
      <p:pic>
        <p:nvPicPr>
          <p:cNvPr id="6" name="Resim 5"/>
          <p:cNvPicPr/>
          <p:nvPr/>
        </p:nvPicPr>
        <p:blipFill rotWithShape="1">
          <a:blip r:embed="rId4"/>
          <a:srcRect l="17528" t="8264" r="29705" b="13510"/>
          <a:stretch/>
        </p:blipFill>
        <p:spPr bwMode="auto">
          <a:xfrm>
            <a:off x="5652120" y="3140968"/>
            <a:ext cx="3040380" cy="28174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455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248347"/>
            <a:ext cx="3679331" cy="3877815"/>
          </a:xfrm>
        </p:spPr>
        <p:txBody>
          <a:bodyPr/>
          <a:lstStyle/>
          <a:p>
            <a:pPr marL="365760" lvl="1">
              <a:buFont typeface="Wingdings" pitchFamily="2" charset="2"/>
              <a:buChar char=""/>
            </a:pPr>
            <a:r>
              <a:rPr lang="tr-TR" sz="2400" dirty="0"/>
              <a:t>Muhasebe birimi kontrol görevlisi </a:t>
            </a:r>
            <a:r>
              <a:rPr lang="tr-TR" sz="2400" dirty="0" smtClean="0"/>
              <a:t>ekranları</a:t>
            </a:r>
          </a:p>
          <a:p>
            <a:pPr marL="365760" lvl="1">
              <a:buFont typeface="Wingdings" pitchFamily="2" charset="2"/>
              <a:buChar char=""/>
            </a:pPr>
            <a:endParaRPr lang="tr-TR" sz="2400" dirty="0" smtClean="0"/>
          </a:p>
          <a:p>
            <a:pPr marL="365760" lvl="1">
              <a:buFont typeface="Wingdings" pitchFamily="2" charset="2"/>
              <a:buChar char=""/>
            </a:pPr>
            <a:r>
              <a:rPr lang="tr-TR" sz="2400" dirty="0"/>
              <a:t>Belediye şirket kontrol görevlisi ekranları</a:t>
            </a:r>
          </a:p>
          <a:p>
            <a:pPr marL="365760" lvl="1">
              <a:buFont typeface="Wingdings" pitchFamily="2" charset="2"/>
              <a:buChar char=""/>
            </a:pPr>
            <a:endParaRPr lang="tr-TR" sz="2400" dirty="0"/>
          </a:p>
          <a:p>
            <a:endParaRPr lang="tr-TR" dirty="0"/>
          </a:p>
        </p:txBody>
      </p:sp>
      <p:sp>
        <p:nvSpPr>
          <p:cNvPr id="3" name="Başlık 2"/>
          <p:cNvSpPr>
            <a:spLocks noGrp="1"/>
          </p:cNvSpPr>
          <p:nvPr>
            <p:ph type="title"/>
          </p:nvPr>
        </p:nvSpPr>
        <p:spPr/>
        <p:txBody>
          <a:bodyPr/>
          <a:lstStyle/>
          <a:p>
            <a:pPr lvl="1" algn="ctr" rtl="0">
              <a:spcBef>
                <a:spcPct val="0"/>
              </a:spcBef>
            </a:pPr>
            <a:r>
              <a:rPr lang="tr-TR" sz="3600" dirty="0" smtClean="0"/>
              <a:t>KBS-İl </a:t>
            </a:r>
            <a:r>
              <a:rPr lang="tr-TR" sz="3600" dirty="0"/>
              <a:t>kontrol </a:t>
            </a:r>
            <a:r>
              <a:rPr lang="tr-TR" sz="3600" dirty="0" smtClean="0"/>
              <a:t>görevlileri sayfası</a:t>
            </a:r>
            <a:endParaRPr lang="tr-TR" sz="3600" dirty="0"/>
          </a:p>
        </p:txBody>
      </p:sp>
    </p:spTree>
    <p:extLst>
      <p:ext uri="{BB962C8B-B14F-4D97-AF65-F5344CB8AC3E}">
        <p14:creationId xmlns:p14="http://schemas.microsoft.com/office/powerpoint/2010/main" val="24523808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pPr>
              <a:spcBef>
                <a:spcPts val="0"/>
              </a:spcBef>
              <a:defRPr/>
            </a:pPr>
            <a:r>
              <a:rPr lang="tr-TR" sz="1800" dirty="0"/>
              <a:t>İl kontrol görevlileri, </a:t>
            </a:r>
            <a:r>
              <a:rPr lang="tr-TR" sz="1800" dirty="0" smtClean="0"/>
              <a:t>girilen </a:t>
            </a:r>
            <a:r>
              <a:rPr lang="tr-TR" sz="1800" dirty="0"/>
              <a:t>verilerin, muhasebe birimi kontrol görevlilerince Bakanlıkça yayımlanan inceleme rehberine göre kontrol edilip edilmediğini takip ederler.</a:t>
            </a:r>
          </a:p>
        </p:txBody>
      </p:sp>
      <p:pic>
        <p:nvPicPr>
          <p:cNvPr id="4" name="Resim 3"/>
          <p:cNvPicPr/>
          <p:nvPr/>
        </p:nvPicPr>
        <p:blipFill rotWithShape="1">
          <a:blip r:embed="rId3"/>
          <a:srcRect t="7970" r="1845"/>
          <a:stretch/>
        </p:blipFill>
        <p:spPr bwMode="auto">
          <a:xfrm>
            <a:off x="2699792" y="1628800"/>
            <a:ext cx="6435186" cy="5249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68977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(3</a:t>
            </a:r>
            <a:r>
              <a:rPr lang="tr-TR" dirty="0" smtClean="0"/>
              <a:t>) İl </a:t>
            </a:r>
            <a:r>
              <a:rPr lang="tr-TR" dirty="0"/>
              <a:t>kontrol görevlileri, il sınırları dâhilinde yeni kurulan, taşınan, birleşen, adı değişen ya da kapanan birimlerin KBS sisteminde güncellenmesine yönelik olarak Bakanlığa bilgi verirler.</a:t>
            </a:r>
          </a:p>
          <a:p>
            <a:endParaRPr lang="tr-TR" dirty="0" smtClean="0"/>
          </a:p>
          <a:p>
            <a:endParaRPr lang="tr-TR" dirty="0"/>
          </a:p>
        </p:txBody>
      </p:sp>
      <p:sp>
        <p:nvSpPr>
          <p:cNvPr id="3" name="Başlık 2"/>
          <p:cNvSpPr>
            <a:spLocks noGrp="1"/>
          </p:cNvSpPr>
          <p:nvPr>
            <p:ph type="title"/>
          </p:nvPr>
        </p:nvSpPr>
        <p:spPr>
          <a:xfrm>
            <a:off x="688490" y="570156"/>
            <a:ext cx="7756263" cy="914628"/>
          </a:xfrm>
        </p:spPr>
        <p:txBody>
          <a:bodyPr/>
          <a:lstStyle/>
          <a:p>
            <a:endParaRPr lang="tr-TR" dirty="0"/>
          </a:p>
        </p:txBody>
      </p:sp>
    </p:spTree>
    <p:extLst>
      <p:ext uri="{BB962C8B-B14F-4D97-AF65-F5344CB8AC3E}">
        <p14:creationId xmlns:p14="http://schemas.microsoft.com/office/powerpoint/2010/main" val="3902761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3645024"/>
            <a:ext cx="7745505" cy="2245022"/>
          </a:xfrm>
        </p:spPr>
        <p:txBody>
          <a:bodyPr>
            <a:normAutofit/>
          </a:bodyPr>
          <a:lstStyle/>
          <a:p>
            <a:r>
              <a:rPr lang="tr-TR" dirty="0" smtClean="0"/>
              <a:t>belediyeler</a:t>
            </a:r>
            <a:r>
              <a:rPr lang="tr-TR" dirty="0"/>
              <a:t>, belediye bağlı idareleri, il özel idareleri ve mahalli idare birliklerinde,</a:t>
            </a:r>
          </a:p>
          <a:p>
            <a:r>
              <a:rPr lang="tr-TR" dirty="0"/>
              <a:t> 630-giderler hesabı ile mali olmayan duran varlıklar (15, 25, 26, 29 grup) hesaplarında fonksiyonel kod kullanımı </a:t>
            </a:r>
            <a:r>
              <a:rPr lang="tr-TR" dirty="0" smtClean="0"/>
              <a:t>zorunlu </a:t>
            </a:r>
            <a:r>
              <a:rPr lang="tr-TR" dirty="0"/>
              <a:t>tutulacaktır.</a:t>
            </a:r>
          </a:p>
          <a:p>
            <a:pPr marL="0" indent="0">
              <a:buNone/>
            </a:pPr>
            <a:endParaRPr lang="tr-TR" dirty="0"/>
          </a:p>
          <a:p>
            <a:endParaRPr lang="tr-TR" dirty="0"/>
          </a:p>
        </p:txBody>
      </p:sp>
      <p:sp>
        <p:nvSpPr>
          <p:cNvPr id="3" name="Başlık 2"/>
          <p:cNvSpPr>
            <a:spLocks noGrp="1"/>
          </p:cNvSpPr>
          <p:nvPr>
            <p:ph type="title"/>
          </p:nvPr>
        </p:nvSpPr>
        <p:spPr/>
        <p:txBody>
          <a:bodyPr/>
          <a:lstStyle/>
          <a:p>
            <a:r>
              <a:rPr lang="tr-TR" sz="2400" b="1" dirty="0">
                <a:solidFill>
                  <a:srgbClr val="FF0000"/>
                </a:solidFill>
              </a:rPr>
              <a:t>15, 25, 26, 29, 63 </a:t>
            </a:r>
            <a:r>
              <a:rPr lang="tr-TR" sz="1800" b="1" dirty="0">
                <a:solidFill>
                  <a:srgbClr val="FF0000"/>
                </a:solidFill>
              </a:rPr>
              <a:t>GRUBUNDA YER ALAN HESAPLARDA FONKSİYONEL KOD KULLANILMASINA İLİŞKİN DUYURU (18/09/2013)</a:t>
            </a:r>
            <a:r>
              <a:rPr lang="tr-TR" sz="1800" dirty="0">
                <a:solidFill>
                  <a:srgbClr val="FF0000"/>
                </a:solidFill>
              </a:rPr>
              <a:t> </a:t>
            </a:r>
            <a:br>
              <a:rPr lang="tr-TR" sz="1800" dirty="0">
                <a:solidFill>
                  <a:srgbClr val="FF0000"/>
                </a:solidFill>
              </a:rPr>
            </a:br>
            <a:endParaRPr lang="tr-TR" sz="1800" dirty="0">
              <a:solidFill>
                <a:srgbClr val="FF0000"/>
              </a:solidFill>
            </a:endParaRPr>
          </a:p>
        </p:txBody>
      </p:sp>
      <p:sp>
        <p:nvSpPr>
          <p:cNvPr id="4" name="Metin kutusu 3"/>
          <p:cNvSpPr txBox="1"/>
          <p:nvPr/>
        </p:nvSpPr>
        <p:spPr>
          <a:xfrm>
            <a:off x="880151" y="2348880"/>
            <a:ext cx="7364257" cy="1107996"/>
          </a:xfrm>
          <a:prstGeom prst="rect">
            <a:avLst/>
          </a:prstGeom>
          <a:solidFill>
            <a:srgbClr val="FFC000"/>
          </a:solidFill>
        </p:spPr>
        <p:txBody>
          <a:bodyPr wrap="square" rtlCol="0">
            <a:spAutoFit/>
          </a:bodyPr>
          <a:lstStyle/>
          <a:p>
            <a:r>
              <a:rPr lang="tr-TR" sz="2400" dirty="0"/>
              <a:t>tahakkuk esaslı giderlerin fonksiyonel sınıflandırılması tablosunun hazırlanabilmesi </a:t>
            </a:r>
            <a:r>
              <a:rPr lang="tr-TR" sz="2400" dirty="0" smtClean="0"/>
              <a:t>için Eylül ayından itibaren</a:t>
            </a:r>
            <a:endParaRPr lang="tr-TR" sz="2400" dirty="0"/>
          </a:p>
          <a:p>
            <a:endParaRPr lang="tr-TR" dirty="0"/>
          </a:p>
        </p:txBody>
      </p:sp>
    </p:spTree>
    <p:extLst>
      <p:ext uri="{BB962C8B-B14F-4D97-AF65-F5344CB8AC3E}">
        <p14:creationId xmlns:p14="http://schemas.microsoft.com/office/powerpoint/2010/main" val="30513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99592" y="3717032"/>
            <a:ext cx="7745505" cy="2516806"/>
          </a:xfrm>
        </p:spPr>
        <p:txBody>
          <a:bodyPr/>
          <a:lstStyle/>
          <a:p>
            <a:r>
              <a:rPr lang="tr-TR" dirty="0"/>
              <a:t>(4) </a:t>
            </a:r>
            <a:r>
              <a:rPr lang="tr-TR" dirty="0" smtClean="0"/>
              <a:t>İl kontrol görevlileri, bu Tebliğ kapsamında yürütmüş oldukları faaliyetleri, muhasebe birimi kontrol görevlilerinden gelen bilgileri de içerecek şekilde vali yardımcısı koordinasyonunda düzenlenen toplantıda komisyonun bilgisine sunarlar</a:t>
            </a:r>
            <a:r>
              <a:rPr lang="tr-TR" dirty="0"/>
              <a:t>.</a:t>
            </a:r>
          </a:p>
          <a:p>
            <a:endParaRPr lang="tr-TR" dirty="0"/>
          </a:p>
        </p:txBody>
      </p:sp>
      <p:sp>
        <p:nvSpPr>
          <p:cNvPr id="3" name="Başlık 2"/>
          <p:cNvSpPr>
            <a:spLocks noGrp="1"/>
          </p:cNvSpPr>
          <p:nvPr>
            <p:ph type="title"/>
          </p:nvPr>
        </p:nvSpPr>
        <p:spPr/>
        <p:txBody>
          <a:bodyPr/>
          <a:lstStyle/>
          <a:p>
            <a:endParaRPr lang="tr-TR" dirty="0"/>
          </a:p>
        </p:txBody>
      </p:sp>
      <p:pic>
        <p:nvPicPr>
          <p:cNvPr id="7170" name="Picture 2" descr="http://www.haberler.com/haber-resimleri/742/agri-da-tasimali-egitim-planlama-komisyon-4454742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0648"/>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3742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365760" lvl="1">
              <a:buFont typeface="Wingdings" pitchFamily="2" charset="2"/>
              <a:buChar char=""/>
            </a:pPr>
            <a:r>
              <a:rPr lang="tr-TR" sz="2800" dirty="0" smtClean="0"/>
              <a:t>Sonuçlar Bakanlığa gönderilecek</a:t>
            </a:r>
          </a:p>
          <a:p>
            <a:pPr marL="365760" lvl="1">
              <a:buFont typeface="Wingdings" pitchFamily="2" charset="2"/>
              <a:buChar char=""/>
            </a:pPr>
            <a:r>
              <a:rPr lang="tr-TR" sz="2800" dirty="0" smtClean="0"/>
              <a:t>Bazı birimler İPC uygulanacak kişiyi bulamıyor</a:t>
            </a:r>
          </a:p>
          <a:p>
            <a:pPr marL="731520" lvl="2"/>
            <a:r>
              <a:rPr lang="tr-TR" sz="2400" dirty="0" smtClean="0"/>
              <a:t>MİB </a:t>
            </a:r>
            <a:r>
              <a:rPr lang="tr-TR" sz="2400" dirty="0" err="1" smtClean="0"/>
              <a:t>nin</a:t>
            </a:r>
            <a:r>
              <a:rPr lang="tr-TR" sz="2400" dirty="0" smtClean="0"/>
              <a:t> gayri faal olması</a:t>
            </a:r>
          </a:p>
          <a:p>
            <a:pPr marL="731520" lvl="2"/>
            <a:r>
              <a:rPr lang="tr-TR" sz="2400" dirty="0" smtClean="0"/>
              <a:t>Mali hizmetler yetkilisi veya muhasebe yetkilisinin bulunmaması</a:t>
            </a:r>
          </a:p>
          <a:p>
            <a:pPr marL="731520" lvl="2"/>
            <a:endParaRPr lang="tr-TR" dirty="0" smtClean="0"/>
          </a:p>
          <a:p>
            <a:pPr marL="731520" lvl="2"/>
            <a:endParaRPr lang="tr-TR" dirty="0"/>
          </a:p>
        </p:txBody>
      </p:sp>
      <p:sp>
        <p:nvSpPr>
          <p:cNvPr id="3" name="Başlık 2"/>
          <p:cNvSpPr>
            <a:spLocks noGrp="1"/>
          </p:cNvSpPr>
          <p:nvPr>
            <p:ph type="title"/>
          </p:nvPr>
        </p:nvSpPr>
        <p:spPr/>
        <p:txBody>
          <a:bodyPr/>
          <a:lstStyle/>
          <a:p>
            <a:pPr lvl="1" algn="ctr" rtl="0">
              <a:spcBef>
                <a:spcPct val="0"/>
              </a:spcBef>
            </a:pPr>
            <a:r>
              <a:rPr lang="tr-TR" sz="3600" dirty="0" smtClean="0"/>
              <a:t>İdari para cezası talep yazısının gönderilmesi ve takibi</a:t>
            </a:r>
            <a:endParaRPr lang="tr-TR" sz="3600" dirty="0"/>
          </a:p>
        </p:txBody>
      </p:sp>
    </p:spTree>
    <p:extLst>
      <p:ext uri="{BB962C8B-B14F-4D97-AF65-F5344CB8AC3E}">
        <p14:creationId xmlns:p14="http://schemas.microsoft.com/office/powerpoint/2010/main" val="17366308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a:t>(3) Muhasebe birimi kontrol görevlileri, </a:t>
            </a:r>
            <a:r>
              <a:rPr lang="tr-TR" dirty="0" smtClean="0"/>
              <a:t>veri </a:t>
            </a:r>
            <a:r>
              <a:rPr lang="tr-TR" dirty="0"/>
              <a:t>girişi yapmayan birimleri il kontrol görevlisine bildirirler</a:t>
            </a:r>
            <a:r>
              <a:rPr lang="tr-TR" dirty="0" smtClean="0"/>
              <a:t>.</a:t>
            </a:r>
          </a:p>
          <a:p>
            <a:endParaRPr lang="tr-TR" dirty="0"/>
          </a:p>
          <a:p>
            <a:r>
              <a:rPr lang="tr-TR" dirty="0"/>
              <a:t>(4) </a:t>
            </a:r>
            <a:r>
              <a:rPr lang="tr-TR" dirty="0" smtClean="0"/>
              <a:t>MB kontrol </a:t>
            </a:r>
            <a:r>
              <a:rPr lang="tr-TR" dirty="0"/>
              <a:t>görevlileri, veri derleme ve inceleme sürecinde yapılan faaliyetleri il kontrol görevlisine raporlar</a:t>
            </a:r>
            <a:r>
              <a:rPr lang="tr-TR" dirty="0" smtClean="0"/>
              <a:t>.</a:t>
            </a:r>
            <a:endParaRPr lang="tr-TR" dirty="0"/>
          </a:p>
          <a:p>
            <a:r>
              <a:rPr lang="tr-TR" dirty="0"/>
              <a:t>(2) </a:t>
            </a:r>
            <a:r>
              <a:rPr lang="tr-TR" dirty="0" smtClean="0"/>
              <a:t>İKG </a:t>
            </a:r>
            <a:r>
              <a:rPr lang="tr-TR" dirty="0"/>
              <a:t>ve </a:t>
            </a:r>
            <a:r>
              <a:rPr lang="tr-TR" dirty="0" smtClean="0"/>
              <a:t>MBKG </a:t>
            </a:r>
            <a:r>
              <a:rPr lang="tr-TR" dirty="0" err="1" smtClean="0"/>
              <a:t>nin</a:t>
            </a:r>
            <a:r>
              <a:rPr lang="tr-TR" dirty="0" smtClean="0"/>
              <a:t> </a:t>
            </a:r>
            <a:r>
              <a:rPr lang="tr-TR" dirty="0"/>
              <a:t>görevlerini yerine getirirken karşılaştıkları sorunların çözümüne ilişkin gerekli çalışmaların yapılması</a:t>
            </a:r>
            <a:r>
              <a:rPr lang="tr-TR" dirty="0" smtClean="0"/>
              <a:t>, (Bakanlık)</a:t>
            </a:r>
            <a:endParaRPr lang="tr-TR" dirty="0"/>
          </a:p>
        </p:txBody>
      </p:sp>
      <p:sp>
        <p:nvSpPr>
          <p:cNvPr id="3" name="Başlık 2"/>
          <p:cNvSpPr>
            <a:spLocks noGrp="1"/>
          </p:cNvSpPr>
          <p:nvPr>
            <p:ph type="title"/>
          </p:nvPr>
        </p:nvSpPr>
        <p:spPr/>
        <p:txBody>
          <a:bodyPr/>
          <a:lstStyle/>
          <a:p>
            <a:pPr lvl="1" algn="ctr" rtl="0">
              <a:spcBef>
                <a:spcPct val="0"/>
              </a:spcBef>
            </a:pPr>
            <a:r>
              <a:rPr lang="tr-TR" sz="3200" dirty="0"/>
              <a:t>Kontrol görevlileri arasındaki iletişim </a:t>
            </a:r>
          </a:p>
        </p:txBody>
      </p:sp>
    </p:spTree>
    <p:extLst>
      <p:ext uri="{BB962C8B-B14F-4D97-AF65-F5344CB8AC3E}">
        <p14:creationId xmlns:p14="http://schemas.microsoft.com/office/powerpoint/2010/main" val="32769058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Kontrol kuralları</a:t>
            </a:r>
          </a:p>
          <a:p>
            <a:r>
              <a:rPr lang="tr-TR" dirty="0" smtClean="0"/>
              <a:t>hesap tablosu</a:t>
            </a:r>
          </a:p>
          <a:p>
            <a:r>
              <a:rPr lang="tr-TR" dirty="0" smtClean="0"/>
              <a:t>İletişim bilgileri</a:t>
            </a:r>
          </a:p>
          <a:p>
            <a:r>
              <a:rPr lang="tr-TR" dirty="0" smtClean="0"/>
              <a:t>Kullanıcı yetkileri</a:t>
            </a:r>
          </a:p>
          <a:p>
            <a:r>
              <a:rPr lang="tr-TR" dirty="0" smtClean="0"/>
              <a:t>Duyuru</a:t>
            </a:r>
          </a:p>
          <a:p>
            <a:r>
              <a:rPr lang="tr-TR" dirty="0" err="1" smtClean="0"/>
              <a:t>sms</a:t>
            </a:r>
            <a:endParaRPr lang="tr-TR" dirty="0"/>
          </a:p>
          <a:p>
            <a:endParaRPr lang="tr-TR" dirty="0"/>
          </a:p>
        </p:txBody>
      </p:sp>
      <p:sp>
        <p:nvSpPr>
          <p:cNvPr id="3" name="Başlık 2"/>
          <p:cNvSpPr>
            <a:spLocks noGrp="1"/>
          </p:cNvSpPr>
          <p:nvPr>
            <p:ph type="title"/>
          </p:nvPr>
        </p:nvSpPr>
        <p:spPr/>
        <p:txBody>
          <a:bodyPr/>
          <a:lstStyle/>
          <a:p>
            <a:r>
              <a:rPr lang="tr-TR" dirty="0" smtClean="0"/>
              <a:t>Sistemin etkin kullanımı</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31" y="2564904"/>
            <a:ext cx="2307629" cy="2307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6755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248347"/>
            <a:ext cx="7745505" cy="1612701"/>
          </a:xfrm>
        </p:spPr>
        <p:txBody>
          <a:bodyPr/>
          <a:lstStyle/>
          <a:p>
            <a:r>
              <a:rPr lang="tr-TR" dirty="0" smtClean="0"/>
              <a:t> </a:t>
            </a:r>
            <a:r>
              <a:rPr lang="tr-TR" dirty="0"/>
              <a:t>İstatistik amaçlı </a:t>
            </a:r>
            <a:r>
              <a:rPr lang="tr-TR" dirty="0" smtClean="0"/>
              <a:t>talepler,</a:t>
            </a:r>
          </a:p>
          <a:p>
            <a:r>
              <a:rPr lang="tr-TR" dirty="0" smtClean="0"/>
              <a:t>Kanunlarda belirtilen hesaplamalara esas talepler</a:t>
            </a:r>
            <a:endParaRPr lang="tr-TR" dirty="0"/>
          </a:p>
        </p:txBody>
      </p:sp>
      <p:sp>
        <p:nvSpPr>
          <p:cNvPr id="3" name="Başlık 2"/>
          <p:cNvSpPr>
            <a:spLocks noGrp="1"/>
          </p:cNvSpPr>
          <p:nvPr>
            <p:ph type="title"/>
          </p:nvPr>
        </p:nvSpPr>
        <p:spPr/>
        <p:txBody>
          <a:bodyPr/>
          <a:lstStyle/>
          <a:p>
            <a:pPr lvl="1" algn="ctr" rtl="0">
              <a:spcBef>
                <a:spcPct val="0"/>
              </a:spcBef>
            </a:pPr>
            <a:r>
              <a:rPr lang="tr-TR" sz="4000" dirty="0" smtClean="0"/>
              <a:t>Veri Talepleri</a:t>
            </a:r>
            <a:endParaRPr lang="tr-TR" sz="4000" dirty="0"/>
          </a:p>
        </p:txBody>
      </p:sp>
      <p:sp>
        <p:nvSpPr>
          <p:cNvPr id="5" name="Metin kutusu 4"/>
          <p:cNvSpPr txBox="1"/>
          <p:nvPr/>
        </p:nvSpPr>
        <p:spPr>
          <a:xfrm>
            <a:off x="5004048" y="4077072"/>
            <a:ext cx="1656184" cy="369332"/>
          </a:xfrm>
          <a:prstGeom prst="rect">
            <a:avLst/>
          </a:prstGeom>
          <a:noFill/>
        </p:spPr>
        <p:txBody>
          <a:bodyPr wrap="square" rtlCol="0">
            <a:spAutoFit/>
          </a:bodyPr>
          <a:lstStyle/>
          <a:p>
            <a:endParaRPr lang="tr-TR" dirty="0"/>
          </a:p>
        </p:txBody>
      </p:sp>
      <p:sp>
        <p:nvSpPr>
          <p:cNvPr id="7" name="Gözyaşı Damlası 6"/>
          <p:cNvSpPr/>
          <p:nvPr/>
        </p:nvSpPr>
        <p:spPr>
          <a:xfrm>
            <a:off x="6682741" y="4039564"/>
            <a:ext cx="1800200" cy="201622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C000"/>
                </a:solidFill>
              </a:rPr>
              <a:t>Birim bazında veri paylaşılamaz</a:t>
            </a:r>
            <a:endParaRPr lang="tr-TR" sz="2000" b="1" dirty="0">
              <a:solidFill>
                <a:srgbClr val="FFC000"/>
              </a:solidFill>
            </a:endParaRPr>
          </a:p>
        </p:txBody>
      </p:sp>
      <p:sp>
        <p:nvSpPr>
          <p:cNvPr id="8" name="Akış Çizelgesi: Delikli Teyp 7"/>
          <p:cNvSpPr/>
          <p:nvPr/>
        </p:nvSpPr>
        <p:spPr>
          <a:xfrm>
            <a:off x="571600" y="4075568"/>
            <a:ext cx="2520280" cy="194421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FFC000"/>
                </a:solidFill>
              </a:rPr>
              <a:t>Raporlama birimi olarak kurumların kendisi yetkilidir</a:t>
            </a:r>
          </a:p>
          <a:p>
            <a:pPr algn="ctr"/>
            <a:endParaRPr lang="tr-TR" dirty="0"/>
          </a:p>
        </p:txBody>
      </p:sp>
      <p:sp>
        <p:nvSpPr>
          <p:cNvPr id="9" name="Şeritli Sağ Ok 8"/>
          <p:cNvSpPr/>
          <p:nvPr/>
        </p:nvSpPr>
        <p:spPr>
          <a:xfrm>
            <a:off x="3491880" y="4077072"/>
            <a:ext cx="2880320" cy="20882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FFC000"/>
                </a:solidFill>
              </a:rPr>
              <a:t>Elimizdeki veriler istatistik </a:t>
            </a:r>
            <a:r>
              <a:rPr lang="tr-TR" sz="2000" b="1" dirty="0" smtClean="0">
                <a:solidFill>
                  <a:srgbClr val="FFC000"/>
                </a:solidFill>
              </a:rPr>
              <a:t>amaçlıdır</a:t>
            </a:r>
            <a:endParaRPr lang="tr-TR" sz="2000" b="1" dirty="0">
              <a:solidFill>
                <a:srgbClr val="FFC000"/>
              </a:solidFill>
            </a:endParaRPr>
          </a:p>
        </p:txBody>
      </p:sp>
    </p:spTree>
    <p:extLst>
      <p:ext uri="{BB962C8B-B14F-4D97-AF65-F5344CB8AC3E}">
        <p14:creationId xmlns:p14="http://schemas.microsoft.com/office/powerpoint/2010/main" val="35644888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muhasebe </a:t>
            </a:r>
            <a:r>
              <a:rPr lang="tr-TR" dirty="0"/>
              <a:t>tekniğine uygunluk </a:t>
            </a:r>
            <a:endParaRPr lang="tr-TR" dirty="0" smtClean="0"/>
          </a:p>
          <a:p>
            <a:r>
              <a:rPr lang="tr-TR" dirty="0" smtClean="0"/>
              <a:t>malî </a:t>
            </a:r>
            <a:r>
              <a:rPr lang="tr-TR" dirty="0"/>
              <a:t>tablolardaki verilerin </a:t>
            </a:r>
            <a:r>
              <a:rPr lang="tr-TR" dirty="0" err="1"/>
              <a:t>KBS’ye</a:t>
            </a:r>
            <a:r>
              <a:rPr lang="tr-TR" dirty="0"/>
              <a:t> doğru aktarılıp aktarılmadığının incelenmesi açısından </a:t>
            </a:r>
          </a:p>
        </p:txBody>
      </p:sp>
      <p:sp>
        <p:nvSpPr>
          <p:cNvPr id="3" name="Başlık 2"/>
          <p:cNvSpPr>
            <a:spLocks noGrp="1"/>
          </p:cNvSpPr>
          <p:nvPr>
            <p:ph type="title"/>
          </p:nvPr>
        </p:nvSpPr>
        <p:spPr/>
        <p:txBody>
          <a:bodyPr/>
          <a:lstStyle/>
          <a:p>
            <a:r>
              <a:rPr lang="tr-TR" sz="4000" dirty="0"/>
              <a:t>Birimlerin muhasebe işlemleri ve malî tablolarının denetimi</a:t>
            </a:r>
          </a:p>
        </p:txBody>
      </p:sp>
      <p:pic>
        <p:nvPicPr>
          <p:cNvPr id="1026" name="Picture 2" descr="C:\Program Files\Microsoft Office\MEDIA\CAGCAT10\j01958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3429000"/>
            <a:ext cx="2664296" cy="274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2905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771801" y="8469559"/>
            <a:ext cx="1944216" cy="565113"/>
          </a:xfrm>
        </p:spPr>
        <p:txBody>
          <a:bodyPr>
            <a:normAutofit/>
          </a:bodyPr>
          <a:lstStyle/>
          <a:p>
            <a:endParaRPr lang="tr-TR" dirty="0"/>
          </a:p>
        </p:txBody>
      </p:sp>
      <p:sp>
        <p:nvSpPr>
          <p:cNvPr id="3" name="Başlık 2"/>
          <p:cNvSpPr>
            <a:spLocks noGrp="1"/>
          </p:cNvSpPr>
          <p:nvPr>
            <p:ph type="title"/>
          </p:nvPr>
        </p:nvSpPr>
        <p:spPr/>
        <p:txBody>
          <a:bodyPr/>
          <a:lstStyle/>
          <a:p>
            <a:r>
              <a:rPr lang="tr-TR" sz="2400" b="1" dirty="0"/>
              <a:t>Hesap bilgilerinin süresinde gönderilmemesi halinde uygulanacak </a:t>
            </a:r>
            <a:r>
              <a:rPr lang="tr-TR" sz="2400" b="1" dirty="0" smtClean="0"/>
              <a:t>yaptırımlar</a:t>
            </a:r>
            <a:r>
              <a:rPr lang="tr-TR" sz="2400" b="1" dirty="0"/>
              <a:t> </a:t>
            </a:r>
            <a:endParaRPr lang="tr-TR" sz="2400" dirty="0"/>
          </a:p>
        </p:txBody>
      </p:sp>
      <p:grpSp>
        <p:nvGrpSpPr>
          <p:cNvPr id="4" name="Group 3"/>
          <p:cNvGrpSpPr>
            <a:grpSpLocks/>
          </p:cNvGrpSpPr>
          <p:nvPr/>
        </p:nvGrpSpPr>
        <p:grpSpPr bwMode="auto">
          <a:xfrm>
            <a:off x="386375" y="2079591"/>
            <a:ext cx="3263940" cy="3141286"/>
            <a:chOff x="1824" y="633"/>
            <a:chExt cx="2834" cy="2849"/>
          </a:xfrm>
        </p:grpSpPr>
        <p:sp>
          <p:nvSpPr>
            <p:cNvPr id="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11" name="Metin kutusu 10"/>
          <p:cNvSpPr txBox="1"/>
          <p:nvPr/>
        </p:nvSpPr>
        <p:spPr>
          <a:xfrm>
            <a:off x="3650315" y="2215246"/>
            <a:ext cx="6984776" cy="369332"/>
          </a:xfrm>
          <a:prstGeom prst="rect">
            <a:avLst/>
          </a:prstGeom>
          <a:noFill/>
        </p:spPr>
        <p:txBody>
          <a:bodyPr wrap="square" rtlCol="0">
            <a:spAutoFit/>
          </a:bodyPr>
          <a:lstStyle/>
          <a:p>
            <a:r>
              <a:rPr lang="tr-TR" dirty="0"/>
              <a:t>genel yönetim kapsamına dâhil kamu idarelerinden,</a:t>
            </a:r>
          </a:p>
        </p:txBody>
      </p:sp>
      <p:pic>
        <p:nvPicPr>
          <p:cNvPr id="4105" name="Picture 9" descr="C:\Program Files\Microsoft Office\MEDIA\CAGCAT10\j021508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229" y="1844824"/>
            <a:ext cx="3263939" cy="3528392"/>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kutusu 11"/>
          <p:cNvSpPr txBox="1"/>
          <p:nvPr/>
        </p:nvSpPr>
        <p:spPr>
          <a:xfrm>
            <a:off x="3851920" y="2584578"/>
            <a:ext cx="6332500" cy="646331"/>
          </a:xfrm>
          <a:prstGeom prst="rect">
            <a:avLst/>
          </a:prstGeom>
          <a:noFill/>
        </p:spPr>
        <p:txBody>
          <a:bodyPr wrap="square" rtlCol="0">
            <a:spAutoFit/>
          </a:bodyPr>
          <a:lstStyle/>
          <a:p>
            <a:r>
              <a:rPr lang="tr-TR" dirty="0"/>
              <a:t>malî istatistiklerine esas verilerini süresinde göndermeyenlere,</a:t>
            </a:r>
          </a:p>
        </p:txBody>
      </p:sp>
      <p:sp>
        <p:nvSpPr>
          <p:cNvPr id="14" name="Metin kutusu 13"/>
          <p:cNvSpPr txBox="1"/>
          <p:nvPr/>
        </p:nvSpPr>
        <p:spPr>
          <a:xfrm>
            <a:off x="4346149" y="3424354"/>
            <a:ext cx="4032448" cy="369332"/>
          </a:xfrm>
          <a:prstGeom prst="rect">
            <a:avLst/>
          </a:prstGeom>
          <a:noFill/>
        </p:spPr>
        <p:txBody>
          <a:bodyPr wrap="square" rtlCol="0">
            <a:spAutoFit/>
          </a:bodyPr>
          <a:lstStyle/>
          <a:p>
            <a:r>
              <a:rPr lang="tr-TR" dirty="0"/>
              <a:t>Bakanlıkça bir ay ek süre verileceği, </a:t>
            </a:r>
          </a:p>
        </p:txBody>
      </p:sp>
      <p:pic>
        <p:nvPicPr>
          <p:cNvPr id="4109" name="Picture 13" descr="C:\Program Files\Microsoft Office\MEDIA\CAGCAT10\j024069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298" y="1844824"/>
            <a:ext cx="3298869" cy="3528391"/>
          </a:xfrm>
          <a:prstGeom prst="rect">
            <a:avLst/>
          </a:prstGeom>
          <a:noFill/>
          <a:extLst>
            <a:ext uri="{909E8E84-426E-40DD-AFC4-6F175D3DCCD1}">
              <a14:hiddenFill xmlns:a14="http://schemas.microsoft.com/office/drawing/2010/main">
                <a:solidFill>
                  <a:srgbClr val="FFFFFF"/>
                </a:solidFill>
              </a14:hiddenFill>
            </a:ext>
          </a:extLst>
        </p:spPr>
      </p:pic>
      <p:sp>
        <p:nvSpPr>
          <p:cNvPr id="15" name="Metin kutusu 14"/>
          <p:cNvSpPr txBox="1"/>
          <p:nvPr/>
        </p:nvSpPr>
        <p:spPr>
          <a:xfrm>
            <a:off x="3851920" y="3748916"/>
            <a:ext cx="4104456" cy="646331"/>
          </a:xfrm>
          <a:prstGeom prst="rect">
            <a:avLst/>
          </a:prstGeom>
          <a:noFill/>
        </p:spPr>
        <p:txBody>
          <a:bodyPr wrap="square" rtlCol="0">
            <a:spAutoFit/>
          </a:bodyPr>
          <a:lstStyle/>
          <a:p>
            <a:r>
              <a:rPr lang="tr-TR" dirty="0"/>
              <a:t>verilen ek süre sonunda da verilerin gönderilmemesi </a:t>
            </a:r>
            <a:r>
              <a:rPr lang="tr-TR" dirty="0" smtClean="0"/>
              <a:t>halinde</a:t>
            </a:r>
            <a:endParaRPr lang="tr-TR" dirty="0"/>
          </a:p>
        </p:txBody>
      </p:sp>
      <p:sp>
        <p:nvSpPr>
          <p:cNvPr id="16" name="Metin kutusu 15"/>
          <p:cNvSpPr txBox="1"/>
          <p:nvPr/>
        </p:nvSpPr>
        <p:spPr>
          <a:xfrm>
            <a:off x="3592167" y="4169895"/>
            <a:ext cx="4598685" cy="646331"/>
          </a:xfrm>
          <a:prstGeom prst="rect">
            <a:avLst/>
          </a:prstGeom>
          <a:noFill/>
        </p:spPr>
        <p:txBody>
          <a:bodyPr wrap="square" rtlCol="0">
            <a:spAutoFit/>
          </a:bodyPr>
          <a:lstStyle/>
          <a:p>
            <a:r>
              <a:rPr lang="tr-TR" dirty="0"/>
              <a:t>Bakanlığın talebi üzerine, ilgili kamu idaresinin üst yöneticileri tarafından </a:t>
            </a:r>
          </a:p>
        </p:txBody>
      </p:sp>
      <p:sp>
        <p:nvSpPr>
          <p:cNvPr id="17" name="Metin kutusu 16"/>
          <p:cNvSpPr txBox="1"/>
          <p:nvPr/>
        </p:nvSpPr>
        <p:spPr>
          <a:xfrm>
            <a:off x="3752221" y="4781193"/>
            <a:ext cx="7056784" cy="369332"/>
          </a:xfrm>
          <a:prstGeom prst="rect">
            <a:avLst/>
          </a:prstGeom>
          <a:noFill/>
        </p:spPr>
        <p:txBody>
          <a:bodyPr wrap="square" rtlCol="0">
            <a:spAutoFit/>
          </a:bodyPr>
          <a:lstStyle/>
          <a:p>
            <a:r>
              <a:rPr lang="tr-TR" dirty="0"/>
              <a:t>malî hizmetler birimi yöneticisi ile muhasebe yetkilisine, </a:t>
            </a:r>
          </a:p>
        </p:txBody>
      </p:sp>
      <p:sp>
        <p:nvSpPr>
          <p:cNvPr id="19" name="Dikdörtgen 18"/>
          <p:cNvSpPr/>
          <p:nvPr/>
        </p:nvSpPr>
        <p:spPr>
          <a:xfrm>
            <a:off x="1427518" y="5517232"/>
            <a:ext cx="7496553" cy="1200329"/>
          </a:xfrm>
          <a:prstGeom prst="rect">
            <a:avLst/>
          </a:prstGeom>
        </p:spPr>
        <p:txBody>
          <a:bodyPr wrap="square">
            <a:spAutoFit/>
          </a:bodyPr>
          <a:lstStyle/>
          <a:p>
            <a:r>
              <a:rPr lang="tr-TR" sz="2400" dirty="0">
                <a:solidFill>
                  <a:prstClr val="black">
                    <a:lumMod val="85000"/>
                    <a:lumOff val="15000"/>
                  </a:prstClr>
                </a:solidFill>
              </a:rPr>
              <a:t>türlü aylık, ödenek, zam ve tazminat dâhil yapılan bir aylık net ödemeler toplamı tutarında idari para cezası verileceği hüküm altına alınmıştır. </a:t>
            </a:r>
            <a:endParaRPr lang="tr-TR" dirty="0"/>
          </a:p>
        </p:txBody>
      </p:sp>
    </p:spTree>
    <p:extLst>
      <p:ext uri="{BB962C8B-B14F-4D97-AF65-F5344CB8AC3E}">
        <p14:creationId xmlns:p14="http://schemas.microsoft.com/office/powerpoint/2010/main" val="388185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105"/>
                                        </p:tgtEl>
                                        <p:attrNameLst>
                                          <p:attrName>style.visibility</p:attrName>
                                        </p:attrNameLst>
                                      </p:cBhvr>
                                      <p:to>
                                        <p:strVal val="visible"/>
                                      </p:to>
                                    </p:set>
                                    <p:anim calcmode="lin" valueType="num">
                                      <p:cBhvr additive="base">
                                        <p:cTn id="32" dur="500" fill="hold"/>
                                        <p:tgtEl>
                                          <p:spTgt spid="4105"/>
                                        </p:tgtEl>
                                        <p:attrNameLst>
                                          <p:attrName>ppt_x</p:attrName>
                                        </p:attrNameLst>
                                      </p:cBhvr>
                                      <p:tavLst>
                                        <p:tav tm="0">
                                          <p:val>
                                            <p:strVal val="#ppt_x"/>
                                          </p:val>
                                        </p:tav>
                                        <p:tav tm="100000">
                                          <p:val>
                                            <p:strVal val="#ppt_x"/>
                                          </p:val>
                                        </p:tav>
                                      </p:tavLst>
                                    </p:anim>
                                    <p:anim calcmode="lin" valueType="num">
                                      <p:cBhvr additive="base">
                                        <p:cTn id="33"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4109"/>
                                        </p:tgtEl>
                                        <p:attrNameLst>
                                          <p:attrName>style.visibility</p:attrName>
                                        </p:attrNameLst>
                                      </p:cBhvr>
                                      <p:to>
                                        <p:strVal val="visible"/>
                                      </p:to>
                                    </p:set>
                                    <p:anim calcmode="lin" valueType="num">
                                      <p:cBhvr>
                                        <p:cTn id="52" dur="1000" fill="hold"/>
                                        <p:tgtEl>
                                          <p:spTgt spid="4109"/>
                                        </p:tgtEl>
                                        <p:attrNameLst>
                                          <p:attrName>ppt_w</p:attrName>
                                        </p:attrNameLst>
                                      </p:cBhvr>
                                      <p:tavLst>
                                        <p:tav tm="0">
                                          <p:val>
                                            <p:fltVal val="0"/>
                                          </p:val>
                                        </p:tav>
                                        <p:tav tm="100000">
                                          <p:val>
                                            <p:strVal val="#ppt_w"/>
                                          </p:val>
                                        </p:tav>
                                      </p:tavLst>
                                    </p:anim>
                                    <p:anim calcmode="lin" valueType="num">
                                      <p:cBhvr>
                                        <p:cTn id="53" dur="1000" fill="hold"/>
                                        <p:tgtEl>
                                          <p:spTgt spid="4109"/>
                                        </p:tgtEl>
                                        <p:attrNameLst>
                                          <p:attrName>ppt_h</p:attrName>
                                        </p:attrNameLst>
                                      </p:cBhvr>
                                      <p:tavLst>
                                        <p:tav tm="0">
                                          <p:val>
                                            <p:fltVal val="0"/>
                                          </p:val>
                                        </p:tav>
                                        <p:tav tm="100000">
                                          <p:val>
                                            <p:strVal val="#ppt_h"/>
                                          </p:val>
                                        </p:tav>
                                      </p:tavLst>
                                    </p:anim>
                                    <p:anim calcmode="lin" valueType="num">
                                      <p:cBhvr>
                                        <p:cTn id="54" dur="1000" fill="hold"/>
                                        <p:tgtEl>
                                          <p:spTgt spid="4109"/>
                                        </p:tgtEl>
                                        <p:attrNameLst>
                                          <p:attrName>style.rotation</p:attrName>
                                        </p:attrNameLst>
                                      </p:cBhvr>
                                      <p:tavLst>
                                        <p:tav tm="0">
                                          <p:val>
                                            <p:fltVal val="90"/>
                                          </p:val>
                                        </p:tav>
                                        <p:tav tm="100000">
                                          <p:val>
                                            <p:fltVal val="0"/>
                                          </p:val>
                                        </p:tav>
                                      </p:tavLst>
                                    </p:anim>
                                    <p:animEffect transition="in" filter="fade">
                                      <p:cBhvr>
                                        <p:cTn id="55" dur="1000"/>
                                        <p:tgtEl>
                                          <p:spTgt spid="4109"/>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6">
                                            <p:txEl>
                                              <p:pRg st="0" end="0"/>
                                            </p:txEl>
                                          </p:spTgt>
                                        </p:tgtEl>
                                        <p:attrNameLst>
                                          <p:attrName>style.visibility</p:attrName>
                                        </p:attrNameLst>
                                      </p:cBhvr>
                                      <p:to>
                                        <p:strVal val="visible"/>
                                      </p:to>
                                    </p:set>
                                    <p:animEffect transition="in" filter="fade">
                                      <p:cBhvr>
                                        <p:cTn id="66" dur="1000"/>
                                        <p:tgtEl>
                                          <p:spTgt spid="16">
                                            <p:txEl>
                                              <p:pRg st="0" end="0"/>
                                            </p:txEl>
                                          </p:spTgt>
                                        </p:tgtEl>
                                      </p:cBhvr>
                                    </p:animEffect>
                                    <p:anim calcmode="lin" valueType="num">
                                      <p:cBhvr>
                                        <p:cTn id="67"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1" grpId="0"/>
      <p:bldP spid="12" grpId="0"/>
      <p:bldP spid="14" grpId="0"/>
      <p:bldP spid="15" grpId="0"/>
      <p:bldP spid="17" grpId="0"/>
      <p:bldP spid="1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99592" y="2204864"/>
            <a:ext cx="7745505" cy="3877815"/>
          </a:xfrm>
        </p:spPr>
        <p:txBody>
          <a:bodyPr>
            <a:normAutofit fontScale="92500" lnSpcReduction="20000"/>
          </a:bodyPr>
          <a:lstStyle/>
          <a:p>
            <a:r>
              <a:rPr lang="tr-TR" dirty="0"/>
              <a:t>(3) </a:t>
            </a:r>
            <a:r>
              <a:rPr lang="tr-TR" dirty="0" smtClean="0"/>
              <a:t>hesap </a:t>
            </a:r>
            <a:r>
              <a:rPr lang="tr-TR" dirty="0"/>
              <a:t>bilgilerini bu Tebliğde belirtilen sürede göndermediği </a:t>
            </a:r>
            <a:endParaRPr lang="tr-TR" dirty="0" smtClean="0"/>
          </a:p>
          <a:p>
            <a:r>
              <a:rPr lang="tr-TR" dirty="0" smtClean="0"/>
              <a:t>veya </a:t>
            </a:r>
            <a:r>
              <a:rPr lang="tr-TR" dirty="0"/>
              <a:t>gönderilmiş olan hesap bilgilerinin mevzuat hükümleri çerçevesinde Bakanlıkça belirlenen mizan formatına uygun olmadığı Bakanlıkça ve/veya Defterdarlıklarca tespit olunanlara, </a:t>
            </a:r>
            <a:endParaRPr lang="tr-TR" dirty="0" smtClean="0"/>
          </a:p>
          <a:p>
            <a:r>
              <a:rPr lang="tr-TR" dirty="0" smtClean="0"/>
              <a:t>veri </a:t>
            </a:r>
            <a:r>
              <a:rPr lang="tr-TR" dirty="0"/>
              <a:t>giriş süresi bitiminden itibaren 1 ay ek süre verilir ve ilgili birimlere bildirilir. 1 aylık süre bitiminde de hesap bilgilerini göndermeyen birimlere </a:t>
            </a:r>
            <a:endParaRPr lang="tr-TR" dirty="0" smtClean="0"/>
          </a:p>
          <a:p>
            <a:r>
              <a:rPr lang="tr-TR" dirty="0" smtClean="0"/>
              <a:t>idari </a:t>
            </a:r>
            <a:r>
              <a:rPr lang="tr-TR" dirty="0"/>
              <a:t>para cezasının uygulanması ve sonucundan bilgi verilmesi doğrudan veya Defterdarlıkların talebi üzerine Bakanlıkça, birimlerin üst yöneticilerinden istenir.</a:t>
            </a:r>
          </a:p>
          <a:p>
            <a:endParaRPr lang="tr-TR" dirty="0"/>
          </a:p>
        </p:txBody>
      </p:sp>
      <p:sp>
        <p:nvSpPr>
          <p:cNvPr id="3" name="Başlık 2"/>
          <p:cNvSpPr>
            <a:spLocks noGrp="1"/>
          </p:cNvSpPr>
          <p:nvPr>
            <p:ph type="title"/>
          </p:nvPr>
        </p:nvSpPr>
        <p:spPr/>
        <p:txBody>
          <a:bodyPr/>
          <a:lstStyle/>
          <a:p>
            <a:r>
              <a:rPr lang="tr-TR" dirty="0" smtClean="0"/>
              <a:t>Ek süre uzatılamaz</a:t>
            </a:r>
            <a:endParaRPr lang="tr-TR" dirty="0"/>
          </a:p>
        </p:txBody>
      </p:sp>
    </p:spTree>
    <p:extLst>
      <p:ext uri="{BB962C8B-B14F-4D97-AF65-F5344CB8AC3E}">
        <p14:creationId xmlns:p14="http://schemas.microsoft.com/office/powerpoint/2010/main" val="34015276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 </a:t>
            </a:r>
            <a:r>
              <a:rPr lang="tr-TR" dirty="0"/>
              <a:t>“Bu Kanunda belirtilen para cezaları, ilgili kamu idaresinin üst yöneticisi tarafından verilir. </a:t>
            </a:r>
            <a:endParaRPr lang="tr-TR" dirty="0" smtClean="0"/>
          </a:p>
          <a:p>
            <a:r>
              <a:rPr lang="tr-TR" dirty="0" smtClean="0"/>
              <a:t>Para </a:t>
            </a:r>
            <a:r>
              <a:rPr lang="tr-TR" dirty="0"/>
              <a:t>cezaları, karar verilmesini izleyen ay başından başlamak üzere ve herhangi bir hüküm almaya gerek kalmaksızın; </a:t>
            </a:r>
            <a:endParaRPr lang="tr-TR" dirty="0" smtClean="0"/>
          </a:p>
          <a:p>
            <a:r>
              <a:rPr lang="tr-TR" dirty="0" smtClean="0"/>
              <a:t>ilgililerine </a:t>
            </a:r>
            <a:r>
              <a:rPr lang="tr-TR" dirty="0"/>
              <a:t>yapılan her türlü aylık, ödenek, zam, tazminat dâhil bir aylık net ödemelerin dörtte biri oranında kesilerek tahsil olunur</a:t>
            </a:r>
            <a:r>
              <a:rPr lang="tr-TR" dirty="0" smtClean="0"/>
              <a:t>.”</a:t>
            </a:r>
            <a:endParaRPr lang="tr-TR" dirty="0"/>
          </a:p>
        </p:txBody>
      </p:sp>
      <p:sp>
        <p:nvSpPr>
          <p:cNvPr id="3" name="Başlık 2"/>
          <p:cNvSpPr>
            <a:spLocks noGrp="1"/>
          </p:cNvSpPr>
          <p:nvPr>
            <p:ph type="title"/>
          </p:nvPr>
        </p:nvSpPr>
        <p:spPr/>
        <p:txBody>
          <a:bodyPr/>
          <a:lstStyle/>
          <a:p>
            <a:r>
              <a:rPr lang="tr-TR" dirty="0" smtClean="0"/>
              <a:t>İPC </a:t>
            </a:r>
            <a:r>
              <a:rPr lang="tr-TR" dirty="0" err="1" smtClean="0"/>
              <a:t>nin</a:t>
            </a:r>
            <a:r>
              <a:rPr lang="tr-TR" dirty="0" smtClean="0"/>
              <a:t> tahsili</a:t>
            </a:r>
            <a:endParaRPr lang="tr-TR" dirty="0"/>
          </a:p>
        </p:txBody>
      </p:sp>
    </p:spTree>
    <p:extLst>
      <p:ext uri="{BB962C8B-B14F-4D97-AF65-F5344CB8AC3E}">
        <p14:creationId xmlns:p14="http://schemas.microsoft.com/office/powerpoint/2010/main" val="4035445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(4</a:t>
            </a:r>
            <a:r>
              <a:rPr lang="tr-TR" dirty="0" smtClean="0"/>
              <a:t>) </a:t>
            </a:r>
            <a:r>
              <a:rPr lang="tr-TR" dirty="0"/>
              <a:t>üst yöneticiler, </a:t>
            </a:r>
            <a:endParaRPr lang="tr-TR" dirty="0" smtClean="0"/>
          </a:p>
          <a:p>
            <a:r>
              <a:rPr lang="tr-TR" dirty="0" smtClean="0"/>
              <a:t>malî </a:t>
            </a:r>
            <a:r>
              <a:rPr lang="tr-TR" dirty="0"/>
              <a:t>hizmetler birimi yöneticisi ile muhasebe yetkilisine </a:t>
            </a:r>
            <a:endParaRPr lang="tr-TR" dirty="0" smtClean="0"/>
          </a:p>
          <a:p>
            <a:r>
              <a:rPr lang="tr-TR" dirty="0" smtClean="0"/>
              <a:t>verilmesi </a:t>
            </a:r>
            <a:r>
              <a:rPr lang="tr-TR" dirty="0"/>
              <a:t>Bakanlıkça istenen idari para cezasını vermek, </a:t>
            </a:r>
            <a:endParaRPr lang="tr-TR" dirty="0" smtClean="0"/>
          </a:p>
          <a:p>
            <a:r>
              <a:rPr lang="tr-TR" dirty="0" smtClean="0"/>
              <a:t>Kanunun </a:t>
            </a:r>
            <a:r>
              <a:rPr lang="tr-TR" dirty="0"/>
              <a:t>ilgili maddesine göre tahsil etmek </a:t>
            </a:r>
            <a:endParaRPr lang="tr-TR" dirty="0" smtClean="0"/>
          </a:p>
          <a:p>
            <a:r>
              <a:rPr lang="tr-TR" dirty="0" smtClean="0"/>
              <a:t>ve </a:t>
            </a:r>
            <a:r>
              <a:rPr lang="tr-TR" dirty="0"/>
              <a:t>sonucundan Bakanlığa bilgi vermekle yükümlüdürler.</a:t>
            </a:r>
          </a:p>
          <a:p>
            <a:endParaRPr lang="tr-TR" dirty="0"/>
          </a:p>
        </p:txBody>
      </p:sp>
      <p:sp>
        <p:nvSpPr>
          <p:cNvPr id="3" name="Başlık 2"/>
          <p:cNvSpPr>
            <a:spLocks noGrp="1"/>
          </p:cNvSpPr>
          <p:nvPr>
            <p:ph type="title"/>
          </p:nvPr>
        </p:nvSpPr>
        <p:spPr/>
        <p:txBody>
          <a:bodyPr/>
          <a:lstStyle/>
          <a:p>
            <a:r>
              <a:rPr lang="tr-TR" sz="2800" dirty="0"/>
              <a:t>Üst yöneticiler idari para cezasının uygulanıp uygulanmayacağı hususunda takdir yetkisine sahip değildir</a:t>
            </a:r>
          </a:p>
        </p:txBody>
      </p:sp>
    </p:spTree>
    <p:extLst>
      <p:ext uri="{BB962C8B-B14F-4D97-AF65-F5344CB8AC3E}">
        <p14:creationId xmlns:p14="http://schemas.microsoft.com/office/powerpoint/2010/main" val="49313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248347"/>
            <a:ext cx="7745505" cy="3628925"/>
          </a:xfrm>
        </p:spPr>
        <p:txBody>
          <a:bodyPr>
            <a:normAutofit fontScale="92500" lnSpcReduction="10000"/>
          </a:bodyPr>
          <a:lstStyle/>
          <a:p>
            <a:r>
              <a:rPr lang="tr-TR" dirty="0" smtClean="0"/>
              <a:t>mali istatistikler muhasebe kayıtlarına dayanmak zorundadır. </a:t>
            </a:r>
          </a:p>
          <a:p>
            <a:r>
              <a:rPr lang="tr-TR" dirty="0" smtClean="0"/>
              <a:t>hatalı </a:t>
            </a:r>
            <a:r>
              <a:rPr lang="tr-TR" dirty="0"/>
              <a:t>muhasebe </a:t>
            </a:r>
            <a:r>
              <a:rPr lang="tr-TR" dirty="0" smtClean="0"/>
              <a:t>kayıtları </a:t>
            </a:r>
            <a:r>
              <a:rPr lang="tr-TR" dirty="0"/>
              <a:t>ancak yeni bir muhasebe kaydı ile </a:t>
            </a:r>
            <a:r>
              <a:rPr lang="tr-TR" dirty="0" smtClean="0"/>
              <a:t>düzeltilir. </a:t>
            </a:r>
            <a:endParaRPr lang="tr-TR" dirty="0"/>
          </a:p>
          <a:p>
            <a:r>
              <a:rPr lang="tr-TR" dirty="0" smtClean="0"/>
              <a:t> </a:t>
            </a:r>
            <a:r>
              <a:rPr lang="tr-TR" dirty="0"/>
              <a:t>birimlerin muhasebe kayıtlarına dayanarak hazırladıkları mizanlar ile birimler tarafından </a:t>
            </a:r>
            <a:r>
              <a:rPr lang="tr-TR" dirty="0" smtClean="0"/>
              <a:t> </a:t>
            </a:r>
            <a:r>
              <a:rPr lang="tr-TR" dirty="0"/>
              <a:t>(KBS) </a:t>
            </a:r>
            <a:r>
              <a:rPr lang="tr-TR" dirty="0" smtClean="0"/>
              <a:t>ye girişi </a:t>
            </a:r>
            <a:r>
              <a:rPr lang="tr-TR" dirty="0"/>
              <a:t>yapılan mizanların uyumlu olması gerekmekte ve böylece yayımlanan verilerin mevzuata uygunluğu ve güvenirliliği sağlanabilmektedir. </a:t>
            </a:r>
          </a:p>
          <a:p>
            <a:r>
              <a:rPr lang="tr-TR" dirty="0"/>
              <a:t>Bu nedenle, </a:t>
            </a:r>
            <a:r>
              <a:rPr lang="tr-TR" dirty="0" smtClean="0"/>
              <a:t>2013 </a:t>
            </a:r>
            <a:r>
              <a:rPr lang="tr-TR" dirty="0"/>
              <a:t>Ocak-Eylül döneminden başlamak üzere, veri giriş sürelerinin sonunda düzeltme butonu pasif hale getirilecektir. </a:t>
            </a:r>
          </a:p>
          <a:p>
            <a:pPr marL="0" indent="0">
              <a:buNone/>
            </a:pPr>
            <a:endParaRPr lang="tr-TR" dirty="0"/>
          </a:p>
        </p:txBody>
      </p:sp>
      <p:sp>
        <p:nvSpPr>
          <p:cNvPr id="3" name="Başlık 2"/>
          <p:cNvSpPr>
            <a:spLocks noGrp="1"/>
          </p:cNvSpPr>
          <p:nvPr>
            <p:ph type="title"/>
          </p:nvPr>
        </p:nvSpPr>
        <p:spPr/>
        <p:txBody>
          <a:bodyPr/>
          <a:lstStyle/>
          <a:p>
            <a:r>
              <a:rPr lang="tr-TR" sz="3200" dirty="0">
                <a:solidFill>
                  <a:srgbClr val="FF0000"/>
                </a:solidFill>
              </a:rPr>
              <a:t>KBS DÜZELTME İŞLEMLERİNE İLİŞKİN DUYURU (13.11.2013) </a:t>
            </a:r>
          </a:p>
        </p:txBody>
      </p:sp>
    </p:spTree>
    <p:extLst>
      <p:ext uri="{BB962C8B-B14F-4D97-AF65-F5344CB8AC3E}">
        <p14:creationId xmlns:p14="http://schemas.microsoft.com/office/powerpoint/2010/main" val="286372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Açılan kapanan birleşen, saymanlık bağlantısı değişen, sistemde kayıtlı </a:t>
            </a:r>
            <a:r>
              <a:rPr lang="tr-TR" dirty="0" smtClean="0"/>
              <a:t>olmayan birimler Bakanlığa bildirilecektir.</a:t>
            </a:r>
            <a:endParaRPr lang="tr-TR" dirty="0"/>
          </a:p>
          <a:p>
            <a:endParaRPr lang="tr-TR" dirty="0"/>
          </a:p>
        </p:txBody>
      </p:sp>
      <p:sp>
        <p:nvSpPr>
          <p:cNvPr id="3" name="Başlık 2"/>
          <p:cNvSpPr>
            <a:spLocks noGrp="1"/>
          </p:cNvSpPr>
          <p:nvPr>
            <p:ph type="title"/>
          </p:nvPr>
        </p:nvSpPr>
        <p:spPr/>
        <p:txBody>
          <a:bodyPr/>
          <a:lstStyle/>
          <a:p>
            <a:r>
              <a:rPr lang="tr-TR" dirty="0" smtClean="0"/>
              <a:t>Bilgilendirilecek</a:t>
            </a:r>
            <a:endParaRPr lang="tr-TR" dirty="0"/>
          </a:p>
        </p:txBody>
      </p:sp>
    </p:spTree>
    <p:extLst>
      <p:ext uri="{BB962C8B-B14F-4D97-AF65-F5344CB8AC3E}">
        <p14:creationId xmlns:p14="http://schemas.microsoft.com/office/powerpoint/2010/main" val="4205120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85000" lnSpcReduction="10000"/>
          </a:bodyPr>
          <a:lstStyle/>
          <a:p>
            <a:r>
              <a:rPr lang="tr-TR" dirty="0" smtClean="0">
                <a:latin typeface="Calibri" pitchFamily="34" charset="0"/>
              </a:rPr>
              <a:t>Bu </a:t>
            </a:r>
            <a:r>
              <a:rPr lang="tr-TR" dirty="0">
                <a:latin typeface="Calibri" pitchFamily="34" charset="0"/>
              </a:rPr>
              <a:t>ekranda gelen uyarılarla, birimlerin girişini yaptıkları mizanlardaki bazı detay kodlarına ilişkin açıklama yapılması beklenmekte veya doğruluk teyidi istenilmektedir. Bu çerçevede temel amaç; </a:t>
            </a:r>
          </a:p>
          <a:p>
            <a:r>
              <a:rPr lang="tr-TR" dirty="0">
                <a:latin typeface="Calibri" pitchFamily="34" charset="0"/>
              </a:rPr>
              <a:t>1- Bazı hesaplarda görülen önemli büyüklükteki artış veya azalışların yanlış veri girişinden kaynaklanıp kaynaklanmadığının anlaşılması, </a:t>
            </a:r>
          </a:p>
          <a:p>
            <a:r>
              <a:rPr lang="tr-TR" dirty="0">
                <a:latin typeface="Calibri" pitchFamily="34" charset="0"/>
              </a:rPr>
              <a:t>2- Muhasebe kayıtlarının, temel muhasebe ilkelerine ve düzenlemelerine uygunluğunun sağlanması olup, hiçbir şekilde Anayasa ve ilgili kanunlar ile güvence altına alınan idari ve mali özerkliğe müdahale anlamı taşımamaktadır. </a:t>
            </a:r>
          </a:p>
          <a:p>
            <a:r>
              <a:rPr lang="tr-TR" dirty="0">
                <a:latin typeface="Calibri" pitchFamily="34" charset="0"/>
              </a:rPr>
              <a:t>KBS KARŞILAŞTIRMALI DÖNEM KONTROL EKRANI Ocak-Mart, Ocak-Haziran, Ocak-Eylül ve Ocak-Aralık Dönemi mizanlarının sisteme girişinin yapılması ve kontrol butonuna basılması ile birlikte her üç aylık dönemde çalışacaktır. </a:t>
            </a:r>
          </a:p>
        </p:txBody>
      </p:sp>
      <p:sp>
        <p:nvSpPr>
          <p:cNvPr id="3" name="Başlık 2"/>
          <p:cNvSpPr>
            <a:spLocks noGrp="1"/>
          </p:cNvSpPr>
          <p:nvPr>
            <p:ph type="title"/>
          </p:nvPr>
        </p:nvSpPr>
        <p:spPr/>
        <p:txBody>
          <a:bodyPr/>
          <a:lstStyle/>
          <a:p>
            <a:r>
              <a:rPr lang="tr-TR" sz="2400" dirty="0">
                <a:solidFill>
                  <a:srgbClr val="FF0000"/>
                </a:solidFill>
              </a:rPr>
              <a:t>(KBS KARŞILAŞTIRMALI DÖNEM KONTROL EKRANI ) </a:t>
            </a:r>
            <a:r>
              <a:rPr lang="tr-TR" sz="2400" dirty="0" smtClean="0">
                <a:solidFill>
                  <a:srgbClr val="FF0000"/>
                </a:solidFill>
              </a:rPr>
              <a:t> </a:t>
            </a:r>
            <a:r>
              <a:rPr lang="tr-TR" sz="2400" dirty="0">
                <a:solidFill>
                  <a:srgbClr val="FF0000"/>
                </a:solidFill>
              </a:rPr>
              <a:t>(24.09.2013) </a:t>
            </a:r>
          </a:p>
        </p:txBody>
      </p:sp>
    </p:spTree>
    <p:extLst>
      <p:ext uri="{BB962C8B-B14F-4D97-AF65-F5344CB8AC3E}">
        <p14:creationId xmlns:p14="http://schemas.microsoft.com/office/powerpoint/2010/main" val="160597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2204864"/>
            <a:ext cx="8049217" cy="3921299"/>
          </a:xfrm>
        </p:spPr>
        <p:txBody>
          <a:bodyPr>
            <a:noAutofit/>
          </a:bodyPr>
          <a:lstStyle/>
          <a:p>
            <a:r>
              <a:rPr lang="tr-TR" sz="1400" dirty="0"/>
              <a:t>İnternet tarayıcısı olarak internet </a:t>
            </a:r>
            <a:r>
              <a:rPr lang="tr-TR" sz="1400" dirty="0" err="1"/>
              <a:t>explorer</a:t>
            </a:r>
            <a:r>
              <a:rPr lang="tr-TR" sz="1400" dirty="0"/>
              <a:t>, </a:t>
            </a:r>
            <a:r>
              <a:rPr lang="tr-TR" sz="1400" dirty="0" err="1"/>
              <a:t>google</a:t>
            </a:r>
            <a:r>
              <a:rPr lang="tr-TR" sz="1400" dirty="0"/>
              <a:t> </a:t>
            </a:r>
            <a:r>
              <a:rPr lang="tr-TR" sz="1400" dirty="0" err="1"/>
              <a:t>chrome</a:t>
            </a:r>
            <a:r>
              <a:rPr lang="tr-TR" sz="1400" dirty="0"/>
              <a:t>, opera vb. yerine KBS-Mali İstatistik Modülünün uyumlu çalıştığı MOZİLLA </a:t>
            </a:r>
            <a:r>
              <a:rPr lang="tr-TR" sz="1400" dirty="0" err="1"/>
              <a:t>FIREFOX’un</a:t>
            </a:r>
            <a:r>
              <a:rPr lang="tr-TR" sz="1400" dirty="0"/>
              <a:t> güncel sürümünü kullanmanız gerekmektedir. </a:t>
            </a:r>
          </a:p>
          <a:p>
            <a:r>
              <a:rPr lang="tr-TR" sz="1400" dirty="0" smtClean="0"/>
              <a:t>2-verilerin </a:t>
            </a:r>
            <a:r>
              <a:rPr lang="tr-TR" sz="1400" dirty="0"/>
              <a:t>Bakanlığımıza gönderilebilmesi </a:t>
            </a:r>
            <a:r>
              <a:rPr lang="tr-TR" sz="1400" dirty="0" smtClean="0"/>
              <a:t>için KONTROL </a:t>
            </a:r>
            <a:r>
              <a:rPr lang="tr-TR" sz="1400" dirty="0"/>
              <a:t>butona basıldığında, sistem tarafından mizanız iki aşamada kontrol edilmektedir. </a:t>
            </a:r>
          </a:p>
          <a:p>
            <a:r>
              <a:rPr lang="tr-TR" sz="1400" dirty="0"/>
              <a:t>a) Birinci aşamada, temel muhasebe kontrolleri yapılır. Hata olması durumda, “Hatalı Kayıtlarınız Bulunmaktadır” penceresi açılır ve ekranın alt bölümünde hatalı kayıtlar ve açıklamaları görüntülenir. Açıklamalar doğrultusunda mizanınızı düzelterek yeniden KONTROL butonuna basılır. Temel muhasebe kontrolleri sonucunda mizanınızda hata olmaması durumunda sistem ikinci aşamaya geçer. </a:t>
            </a:r>
          </a:p>
          <a:p>
            <a:r>
              <a:rPr lang="tr-TR" sz="1400" dirty="0"/>
              <a:t>b) İkinci aşamada, bir önceki dönem girdiğiniz mizanınızdaki tutarlar ile bu dönem girdiğiniz mizanınızdaki tutarlar karşılaştırılarak bir önceki döneme göre olağandışı artış/azalış olan hesaplar bulunursa uyarı penceresinde görüntülenir. Ayrıca mizanda bulunan hesapların tutarlarının ilgili kurumların (</a:t>
            </a:r>
            <a:r>
              <a:rPr lang="tr-TR" sz="1400" dirty="0" err="1"/>
              <a:t>İlbank</a:t>
            </a:r>
            <a:r>
              <a:rPr lang="tr-TR" sz="1400" dirty="0"/>
              <a:t>, Hazine Müsteşarlığı vb.) kayıtlarıyla uyumlu olup olmadığının kontrol edilmesi istenir. </a:t>
            </a:r>
          </a:p>
          <a:p>
            <a:r>
              <a:rPr lang="tr-TR" sz="1400" dirty="0"/>
              <a:t>Uyarılar kontrol edilerek, öncelikle ilgili kuruluşların kayıtlarıyla tutarlı olup olmadığının kontrol edilmesi istenen hesapların karşısına, “doğrudur” veya “hesapların düzeltilmesi için çalışma yapılmaktadır” gibi kısa açıklamalar yapılır. Olağandışı olarak artış veya azalış gösteren hesapların karşısındaki açıklama alanına ise kısa ibarelerle artışın gerekçesi yazılır ve pencerenin altında bulunan UYARILARI KONTROL ETTİM. DOĞRULUĞUNU KABUL EDİYORUM butonuna </a:t>
            </a:r>
            <a:r>
              <a:rPr lang="tr-TR" sz="1400" dirty="0" smtClean="0"/>
              <a:t>basılarak merkeze </a:t>
            </a:r>
            <a:r>
              <a:rPr lang="tr-TR" sz="1400" dirty="0"/>
              <a:t>gönder işleminin tamamlanması sağlanır. </a:t>
            </a:r>
          </a:p>
        </p:txBody>
      </p:sp>
      <p:sp>
        <p:nvSpPr>
          <p:cNvPr id="3" name="Başlık 2"/>
          <p:cNvSpPr>
            <a:spLocks noGrp="1"/>
          </p:cNvSpPr>
          <p:nvPr>
            <p:ph type="title"/>
          </p:nvPr>
        </p:nvSpPr>
        <p:spPr/>
        <p:txBody>
          <a:bodyPr/>
          <a:lstStyle/>
          <a:p>
            <a:r>
              <a:rPr lang="tr-TR" sz="1800" b="1" dirty="0">
                <a:solidFill>
                  <a:srgbClr val="FF0000"/>
                </a:solidFill>
              </a:rPr>
              <a:t>KBS MİZAN GİRİŞ İŞLEMLERİ, KONTROL VE UYARI PENCERELERİ VE MERKEZE GÖNDERME İŞLEMİNİN TAMAMLANMASI İLE İLGİLİ DUYURU (26/07/2013)</a:t>
            </a:r>
            <a:r>
              <a:rPr lang="tr-TR" sz="1800" dirty="0">
                <a:solidFill>
                  <a:srgbClr val="FF0000"/>
                </a:solidFill>
              </a:rPr>
              <a:t> </a:t>
            </a:r>
            <a:br>
              <a:rPr lang="tr-TR" sz="1800" dirty="0">
                <a:solidFill>
                  <a:srgbClr val="FF0000"/>
                </a:solidFill>
              </a:rPr>
            </a:br>
            <a:endParaRPr lang="tr-TR" sz="1800" dirty="0">
              <a:solidFill>
                <a:srgbClr val="FF0000"/>
              </a:solidFill>
            </a:endParaRPr>
          </a:p>
        </p:txBody>
      </p:sp>
    </p:spTree>
    <p:extLst>
      <p:ext uri="{BB962C8B-B14F-4D97-AF65-F5344CB8AC3E}">
        <p14:creationId xmlns:p14="http://schemas.microsoft.com/office/powerpoint/2010/main" val="280925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1394</TotalTime>
  <Words>3554</Words>
  <Application>Microsoft Office PowerPoint</Application>
  <PresentationFormat>Ekran Gösterisi (4:3)</PresentationFormat>
  <Paragraphs>485</Paragraphs>
  <Slides>70</Slides>
  <Notes>14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70</vt:i4>
      </vt:variant>
    </vt:vector>
  </HeadingPairs>
  <TitlesOfParts>
    <vt:vector size="76" baseType="lpstr">
      <vt:lpstr>Arial</vt:lpstr>
      <vt:lpstr>Calibri</vt:lpstr>
      <vt:lpstr>Constantia</vt:lpstr>
      <vt:lpstr>Franklin Gothic Book</vt:lpstr>
      <vt:lpstr>Wingdings</vt:lpstr>
      <vt:lpstr>Cilt</vt:lpstr>
      <vt:lpstr>Veri giriş dönemleri ve  yapılacak işlemler</vt:lpstr>
      <vt:lpstr>Sunum içeriği</vt:lpstr>
      <vt:lpstr>Muhasebat Genel Müdürlüğü  kamusal anlamda önemli ve kritik görevleri ifa etmektedir.</vt:lpstr>
      <vt:lpstr>Mali istatistik tanımı</vt:lpstr>
      <vt:lpstr>Uygulamayı yönlendirmek üzere 5 sıra nolu Tebliğ çıkarılmıştır.</vt:lpstr>
      <vt:lpstr>15, 25, 26, 29, 63 GRUBUNDA YER ALAN HESAPLARDA FONKSİYONEL KOD KULLANILMASINA İLİŞKİN DUYURU (18/09/2013)  </vt:lpstr>
      <vt:lpstr>KBS DÜZELTME İŞLEMLERİNE İLİŞKİN DUYURU (13.11.2013) </vt:lpstr>
      <vt:lpstr>(KBS KARŞILAŞTIRMALI DÖNEM KONTROL EKRANI )  (24.09.2013) </vt:lpstr>
      <vt:lpstr>KBS MİZAN GİRİŞ İŞLEMLERİ, KONTROL VE UYARI PENCERELERİ VE MERKEZE GÖNDERME İŞLEMİNİN TAMAMLANMASI İLE İLGİLİ DUYURU (26/07/2013)  </vt:lpstr>
      <vt:lpstr>GENEL YÖNETİM MALİ İSTATİSTİKLERİ VERİ DERLEME VE İNCELEME İŞLEMLERİ İLE İLGİLİ DUYURU  2013 mayıs</vt:lpstr>
      <vt:lpstr>İl kontrol görevlileri ve muhasebe birimi kontrol görevlilerince, KBS ye yüklenen mizanlar aşağıda belirtilen şekilde kontrol edilerek ek süre sonuna kadar KBS de onaylanacaktır. </vt:lpstr>
      <vt:lpstr>Merkezi yönetimden mahalli idarelere aktarılan pay, denkleştirme ödeneği, hazine yardımı, köydes, sukap gibi transferler ile mahalli idarelerin birbirleri arasında yaptıkları aktarma işlemlerinin doğru hesaplarda izlenmediği görülmektedir. </vt:lpstr>
      <vt:lpstr>BELEDİYE ŞİRKETLERİNİN VERİ GİRİŞ SÜRELERİNE İLİŞKİN DUYURU</vt:lpstr>
      <vt:lpstr>AYNI DÖNEMDE OLUMLU VE OLUMSUZ FAALİYET SONUCU HESAPLARININ KULLANILMAMASI İLE İLGİLİ DUYURU (29.04.2013) </vt:lpstr>
      <vt:lpstr>FİNANSMAN KODU KULLANILMASI HAKKINDA DUYURU (30/01/2013)  </vt:lpstr>
      <vt:lpstr>İL KONTROL GÖREVLİLERİ VE MUHASEBE BİRİMİ KONTROL GÖREVLİLERİNİN DİKKATİNE GENEL YÖNETİM MALİ İSTATİSTİKLERİ VERİ DERLEME İŞLEMLERİ İLE İLGİLİ DUYURU  </vt:lpstr>
      <vt:lpstr>SOSYAL TESİSLERDE OCAK-ARALIK (SON) DÖNEMİ MİZAN VERİ GİRİŞİNDE DİKKAT EDİLECEK HUSUSLAR  (01/03/2013) </vt:lpstr>
      <vt:lpstr>MALİ İSTATİSTİK İŞLEMLERİ İLE İLGİLİ DUYURU (07/01/2013) </vt:lpstr>
      <vt:lpstr>GENEL YÖNETİM MALİ İSTATİSTİKLERİ VERİ DERLEME İŞLEMLERİ İLE İLGİLİ DUYURU </vt:lpstr>
      <vt:lpstr>mahalli idarelere ait maddi duran varlıkların taksitli satılması durumunda ortaya çıkan alacaklar ile diğer çeşitli faaliyet alacaklarının izlenmesi için 127 Diğer Faaliyet Alacakları Hesabı açılmıştır</vt:lpstr>
      <vt:lpstr>Veri derleme süreci</vt:lpstr>
      <vt:lpstr>Normal sürenin 3. Haftasına kadar girilen mizanlar incelenecek</vt:lpstr>
      <vt:lpstr>Normal sürenin son haftasında veri girmeyenler aranacak</vt:lpstr>
      <vt:lpstr>Normal sürenin bitiminde uyarı yazıları yazılacak, birimler İPC konusunda uyarılacak</vt:lpstr>
      <vt:lpstr>Ek süre 2. Haftaya kadar girilenlerin incelemesi tamamlanacak</vt:lpstr>
      <vt:lpstr>Son hafta içinde sms ile veri giriş süresinin son günü hatırlatılır.</vt:lpstr>
      <vt:lpstr>Ek süre son haftasında artık en üst seviyede aranacaklar</vt:lpstr>
      <vt:lpstr>Son gün son uyarı sms gönderilecek</vt:lpstr>
      <vt:lpstr>İpc listesi ulaştırılacak</vt:lpstr>
      <vt:lpstr>Tabloların hazırlanmasına başlanacak</vt:lpstr>
      <vt:lpstr>İPC nin uygulanıp uygulanmadığı takip edilecek</vt:lpstr>
      <vt:lpstr>PowerPoint Sunusu</vt:lpstr>
      <vt:lpstr>Birimlerin sisteme girecekleri hesap bilgileri</vt:lpstr>
      <vt:lpstr>Diğer birimler</vt:lpstr>
      <vt:lpstr>Sosyal tesislerin hesap bilgileri</vt:lpstr>
      <vt:lpstr>Kimler il düzeyinde giriyor; </vt:lpstr>
      <vt:lpstr>Muhasebe birimi kontrol görevlisi</vt:lpstr>
      <vt:lpstr>İl kontrol görevlisi </vt:lpstr>
      <vt:lpstr>Veri giriş dönemleri</vt:lpstr>
      <vt:lpstr>Veri giriş dönemleri</vt:lpstr>
      <vt:lpstr>Belediye şirketleri veri giriş dönemi</vt:lpstr>
      <vt:lpstr>Veri giriş görevlilerinin işlem aşamaları</vt:lpstr>
      <vt:lpstr>Veri giriş görevlileri ile ilgili sorunlar</vt:lpstr>
      <vt:lpstr>giriş yetkisi ve şifre talepleri </vt:lpstr>
      <vt:lpstr>KBS ‘ye veri girişi sırasında karşılaştıkları sorunları </vt:lpstr>
      <vt:lpstr>Koordinatör vali yardımcısı,  defterdar ve il kontrol görevlisi en az üç ayda bir defa toplanarak alınması gereken önlemleri belirlerler</vt:lpstr>
      <vt:lpstr>Defterdarlıklarca yapılacak işlemler</vt:lpstr>
      <vt:lpstr>Muhasebe birimi kontrol görevlilerince yapılacak işlemler </vt:lpstr>
      <vt:lpstr>inceleme rehberine göre kontrol ederler.</vt:lpstr>
      <vt:lpstr>Düzeltme işlemleri </vt:lpstr>
      <vt:lpstr>Zamanında girmeyenlerin uyarılması Ek süre verilmesi </vt:lpstr>
      <vt:lpstr>(3) Muhasebe birimi kontrol görevlileri</vt:lpstr>
      <vt:lpstr>Muhasebe birimi kontrol görevlileri, </vt:lpstr>
      <vt:lpstr>yetkilendirme</vt:lpstr>
      <vt:lpstr>İl kontrol görevlileri</vt:lpstr>
      <vt:lpstr>Bakanlık duyuru ve genelgeleri</vt:lpstr>
      <vt:lpstr>KBS-İl kontrol görevlileri sayfası</vt:lpstr>
      <vt:lpstr>İl kontrol görevlileri, girilen verilerin, muhasebe birimi kontrol görevlilerince Bakanlıkça yayımlanan inceleme rehberine göre kontrol edilip edilmediğini takip ederler.</vt:lpstr>
      <vt:lpstr>PowerPoint Sunusu</vt:lpstr>
      <vt:lpstr>PowerPoint Sunusu</vt:lpstr>
      <vt:lpstr>İdari para cezası talep yazısının gönderilmesi ve takibi</vt:lpstr>
      <vt:lpstr>Kontrol görevlileri arasındaki iletişim </vt:lpstr>
      <vt:lpstr>Sistemin etkin kullanımı</vt:lpstr>
      <vt:lpstr>Veri Talepleri</vt:lpstr>
      <vt:lpstr>Birimlerin muhasebe işlemleri ve malî tablolarının denetimi</vt:lpstr>
      <vt:lpstr>Hesap bilgilerinin süresinde gönderilmemesi halinde uygulanacak yaptırımlar </vt:lpstr>
      <vt:lpstr>Ek süre uzatılamaz</vt:lpstr>
      <vt:lpstr>İPC nin tahsili</vt:lpstr>
      <vt:lpstr>Üst yöneticiler idari para cezasının uygulanıp uygulanmayacağı hususunda takdir yetkisine sahip değildir</vt:lpstr>
      <vt:lpstr>Bilgilendirilecek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barslan</dc:creator>
  <cp:lastModifiedBy>Arif BULUT</cp:lastModifiedBy>
  <cp:revision>135</cp:revision>
  <dcterms:created xsi:type="dcterms:W3CDTF">2013-03-05T14:33:19Z</dcterms:created>
  <dcterms:modified xsi:type="dcterms:W3CDTF">2019-11-28T13:22:03Z</dcterms:modified>
</cp:coreProperties>
</file>